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6" r:id="rId2"/>
    <p:sldId id="275" r:id="rId3"/>
    <p:sldId id="288" r:id="rId4"/>
    <p:sldId id="282" r:id="rId5"/>
    <p:sldId id="338" r:id="rId6"/>
    <p:sldId id="287" r:id="rId7"/>
    <p:sldId id="333" r:id="rId8"/>
    <p:sldId id="337" r:id="rId9"/>
    <p:sldId id="334" r:id="rId10"/>
    <p:sldId id="336" r:id="rId11"/>
    <p:sldId id="339" r:id="rId12"/>
    <p:sldId id="340" r:id="rId13"/>
    <p:sldId id="278" r:id="rId14"/>
    <p:sldId id="280" r:id="rId15"/>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9" userDrawn="1">
          <p15:clr>
            <a:srgbClr val="A4A3A4"/>
          </p15:clr>
        </p15:guide>
        <p15:guide id="2" pos="5065" userDrawn="1">
          <p15:clr>
            <a:srgbClr val="A4A3A4"/>
          </p15:clr>
        </p15:guide>
        <p15:guide id="3" pos="5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ard" initials="U" lastIdx="53" clrIdx="0">
    <p:extLst>
      <p:ext uri="{19B8F6BF-5375-455C-9EA6-DF929625EA0E}">
        <p15:presenceInfo xmlns:p15="http://schemas.microsoft.com/office/powerpoint/2012/main" userId="Howard" providerId="None"/>
      </p:ext>
    </p:extLst>
  </p:cmAuthor>
  <p:cmAuthor id="2" name="Mahir Karababa" initials="MK" lastIdx="2" clrIdx="1">
    <p:extLst>
      <p:ext uri="{19B8F6BF-5375-455C-9EA6-DF929625EA0E}">
        <p15:presenceInfo xmlns:p15="http://schemas.microsoft.com/office/powerpoint/2012/main" userId="021022b4e12e8c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9BC6"/>
    <a:srgbClr val="358F60"/>
    <a:srgbClr val="AA241A"/>
    <a:srgbClr val="D1CEDB"/>
    <a:srgbClr val="0000FF"/>
    <a:srgbClr val="56378D"/>
    <a:srgbClr val="FFA402"/>
    <a:srgbClr val="E6E1EF"/>
    <a:srgbClr val="F5EAE8"/>
    <a:srgbClr val="EAD1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3816" autoAdjust="0"/>
  </p:normalViewPr>
  <p:slideViewPr>
    <p:cSldViewPr snapToGrid="0" snapToObjects="1">
      <p:cViewPr varScale="1">
        <p:scale>
          <a:sx n="68" d="100"/>
          <a:sy n="68" d="100"/>
        </p:scale>
        <p:origin x="1188" y="48"/>
      </p:cViewPr>
      <p:guideLst>
        <p:guide orient="horz" pos="3339"/>
        <p:guide pos="5065"/>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22"/>
    </p:cViewPr>
  </p:sorterViewPr>
  <p:notesViewPr>
    <p:cSldViewPr snapToGrid="0" snapToObjects="1" showGuides="1">
      <p:cViewPr varScale="1">
        <p:scale>
          <a:sx n="84" d="100"/>
          <a:sy n="84" d="100"/>
        </p:scale>
        <p:origin x="3960"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10/26/2020</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10/26/2020</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dirty="0"/>
          </a:p>
        </p:txBody>
      </p:sp>
    </p:spTree>
    <p:extLst>
      <p:ext uri="{BB962C8B-B14F-4D97-AF65-F5344CB8AC3E}">
        <p14:creationId xmlns:p14="http://schemas.microsoft.com/office/powerpoint/2010/main" val="75379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61801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2862913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a:t>
            </a:fld>
            <a:endParaRPr lang="fr-FR" dirty="0"/>
          </a:p>
        </p:txBody>
      </p:sp>
    </p:spTree>
    <p:extLst>
      <p:ext uri="{BB962C8B-B14F-4D97-AF65-F5344CB8AC3E}">
        <p14:creationId xmlns:p14="http://schemas.microsoft.com/office/powerpoint/2010/main" val="299209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8</a:t>
            </a:fld>
            <a:endParaRPr lang="fr-FR" dirty="0"/>
          </a:p>
        </p:txBody>
      </p:sp>
    </p:spTree>
    <p:extLst>
      <p:ext uri="{BB962C8B-B14F-4D97-AF65-F5344CB8AC3E}">
        <p14:creationId xmlns:p14="http://schemas.microsoft.com/office/powerpoint/2010/main" val="34145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368268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1160309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11</a:t>
            </a:fld>
            <a:endParaRPr lang="fr-FR" dirty="0"/>
          </a:p>
        </p:txBody>
      </p:sp>
    </p:spTree>
    <p:extLst>
      <p:ext uri="{BB962C8B-B14F-4D97-AF65-F5344CB8AC3E}">
        <p14:creationId xmlns:p14="http://schemas.microsoft.com/office/powerpoint/2010/main" val="2660636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13</a:t>
            </a:fld>
            <a:endParaRPr lang="fr-FR" dirty="0"/>
          </a:p>
        </p:txBody>
      </p:sp>
    </p:spTree>
    <p:extLst>
      <p:ext uri="{BB962C8B-B14F-4D97-AF65-F5344CB8AC3E}">
        <p14:creationId xmlns:p14="http://schemas.microsoft.com/office/powerpoint/2010/main" val="3040709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A45CA3-A761-2140-A228-588427B35E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608" y="2017644"/>
            <a:ext cx="7006784" cy="282271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5"/>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81279573-BFE8-6048-816E-574711076B0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5"/>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5"/>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9D56DFA9-9B30-7E49-A735-C2D4CCD39BFA}"/>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8671D05C-308F-7B40-AEB9-9359F0B130F6}"/>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0E35CFC9-B47C-114C-9364-7253A2AAF9E7}"/>
              </a:ext>
            </a:extLst>
          </p:cNvPr>
          <p:cNvSpPr txBox="1">
            <a:spLocks/>
          </p:cNvSpPr>
          <p:nvPr userDrawn="1"/>
        </p:nvSpPr>
        <p:spPr>
          <a:xfrm>
            <a:off x="323528" y="4587992"/>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Dr. Antoine Lacombe </a:t>
            </a:r>
            <a:r>
              <a:rPr lang="en-GB" sz="1400" b="1" noProof="0" dirty="0">
                <a:solidFill>
                  <a:schemeClr val="accent1"/>
                </a:solidFill>
                <a:latin typeface="Calibri" charset="0"/>
                <a:ea typeface="Calibri" charset="0"/>
                <a:cs typeface="Calibri" charset="0"/>
              </a:rPr>
              <a:t>Pharm D, MBA</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2" name="Titre 1">
            <a:extLst>
              <a:ext uri="{FF2B5EF4-FFF2-40B4-BE49-F238E27FC236}">
                <a16:creationId xmlns:a16="http://schemas.microsoft.com/office/drawing/2014/main" id="{AB7D8165-0D4B-814E-AF94-52214B55F1CD}"/>
              </a:ext>
            </a:extLst>
          </p:cNvPr>
          <p:cNvSpPr txBox="1">
            <a:spLocks/>
          </p:cNvSpPr>
          <p:nvPr userDrawn="1"/>
        </p:nvSpPr>
        <p:spPr>
          <a:xfrm>
            <a:off x="787828" y="499767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+41 79 529 42 79</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3" name="Titre 1">
            <a:extLst>
              <a:ext uri="{FF2B5EF4-FFF2-40B4-BE49-F238E27FC236}">
                <a16:creationId xmlns:a16="http://schemas.microsoft.com/office/drawing/2014/main" id="{C7D4B852-D4B6-C447-A6DA-6C738CF89417}"/>
              </a:ext>
            </a:extLst>
          </p:cNvPr>
          <p:cNvSpPr txBox="1">
            <a:spLocks/>
          </p:cNvSpPr>
          <p:nvPr userDrawn="1"/>
        </p:nvSpPr>
        <p:spPr>
          <a:xfrm>
            <a:off x="787828" y="544090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antoine.lacombe@cor2ed.com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4" name="Titre 1">
            <a:extLst>
              <a:ext uri="{FF2B5EF4-FFF2-40B4-BE49-F238E27FC236}">
                <a16:creationId xmlns:a16="http://schemas.microsoft.com/office/drawing/2014/main" id="{B79A00A7-62E2-4145-906F-F9D96A33401E}"/>
              </a:ext>
            </a:extLst>
          </p:cNvPr>
          <p:cNvSpPr txBox="1">
            <a:spLocks/>
          </p:cNvSpPr>
          <p:nvPr userDrawn="1"/>
        </p:nvSpPr>
        <p:spPr>
          <a:xfrm>
            <a:off x="348739" y="175850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NTRK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19" name="Titre 1">
            <a:extLst>
              <a:ext uri="{FF2B5EF4-FFF2-40B4-BE49-F238E27FC236}">
                <a16:creationId xmlns:a16="http://schemas.microsoft.com/office/drawing/2014/main" id="{E503EAD8-224D-4544-94E1-D8C1DA2EDE11}"/>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20" name="Titre 1">
            <a:extLst>
              <a:ext uri="{FF2B5EF4-FFF2-40B4-BE49-F238E27FC236}">
                <a16:creationId xmlns:a16="http://schemas.microsoft.com/office/drawing/2014/main" id="{12A1A085-F818-254D-B979-07F5C0A7DE06}"/>
              </a:ext>
            </a:extLst>
          </p:cNvPr>
          <p:cNvSpPr txBox="1">
            <a:spLocks/>
          </p:cNvSpPr>
          <p:nvPr userDrawn="1"/>
        </p:nvSpPr>
        <p:spPr>
          <a:xfrm>
            <a:off x="323528" y="2942991"/>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Dr. Froukje Sosef </a:t>
            </a:r>
            <a:r>
              <a:rPr lang="en-GB" sz="1400" b="1" noProof="0" dirty="0">
                <a:solidFill>
                  <a:schemeClr val="accent1"/>
                </a:solidFill>
                <a:latin typeface="Calibri" charset="0"/>
                <a:ea typeface="Calibri" charset="0"/>
                <a:cs typeface="Calibri" charset="0"/>
              </a:rPr>
              <a:t>MD</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21" name="Titre 1">
            <a:extLst>
              <a:ext uri="{FF2B5EF4-FFF2-40B4-BE49-F238E27FC236}">
                <a16:creationId xmlns:a16="http://schemas.microsoft.com/office/drawing/2014/main" id="{8E809AC6-B41E-FC4F-9515-B0CF98FEF418}"/>
              </a:ext>
            </a:extLst>
          </p:cNvPr>
          <p:cNvSpPr txBox="1">
            <a:spLocks/>
          </p:cNvSpPr>
          <p:nvPr userDrawn="1"/>
        </p:nvSpPr>
        <p:spPr>
          <a:xfrm>
            <a:off x="787828" y="335267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+31 6 2324 3636</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22" name="Titre 1">
            <a:extLst>
              <a:ext uri="{FF2B5EF4-FFF2-40B4-BE49-F238E27FC236}">
                <a16:creationId xmlns:a16="http://schemas.microsoft.com/office/drawing/2014/main" id="{DA45E5F7-0362-D846-B8F7-4C934B2EFDB4}"/>
              </a:ext>
            </a:extLst>
          </p:cNvPr>
          <p:cNvSpPr txBox="1">
            <a:spLocks/>
          </p:cNvSpPr>
          <p:nvPr userDrawn="1"/>
        </p:nvSpPr>
        <p:spPr>
          <a:xfrm>
            <a:off x="787828" y="379590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froukje.sosef@cor2ed.com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24" name="Group 23">
            <a:extLst>
              <a:ext uri="{FF2B5EF4-FFF2-40B4-BE49-F238E27FC236}">
                <a16:creationId xmlns:a16="http://schemas.microsoft.com/office/drawing/2014/main" id="{59C4B076-696B-524A-B5B2-5EC1CCBC272A}"/>
              </a:ext>
            </a:extLst>
          </p:cNvPr>
          <p:cNvGrpSpPr/>
          <p:nvPr userDrawn="1"/>
        </p:nvGrpSpPr>
        <p:grpSpPr>
          <a:xfrm>
            <a:off x="418902" y="3378306"/>
            <a:ext cx="356400" cy="356400"/>
            <a:chOff x="761970" y="3386221"/>
            <a:chExt cx="356400" cy="356400"/>
          </a:xfrm>
        </p:grpSpPr>
        <p:sp>
          <p:nvSpPr>
            <p:cNvPr id="25" name="Oval 24">
              <a:extLst>
                <a:ext uri="{FF2B5EF4-FFF2-40B4-BE49-F238E27FC236}">
                  <a16:creationId xmlns:a16="http://schemas.microsoft.com/office/drawing/2014/main" id="{BE1E4B2E-2D5F-3848-9154-BC5D4D495266}"/>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Graphic 25" descr="Speaker Phone">
              <a:extLst>
                <a:ext uri="{FF2B5EF4-FFF2-40B4-BE49-F238E27FC236}">
                  <a16:creationId xmlns:a16="http://schemas.microsoft.com/office/drawing/2014/main" id="{21F7DA95-D4E4-9840-AA40-B461E3EB0A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grpSp>
        <p:nvGrpSpPr>
          <p:cNvPr id="27" name="Group 26">
            <a:extLst>
              <a:ext uri="{FF2B5EF4-FFF2-40B4-BE49-F238E27FC236}">
                <a16:creationId xmlns:a16="http://schemas.microsoft.com/office/drawing/2014/main" id="{7733E968-5252-D04D-9C76-0D2D47BE54DB}"/>
              </a:ext>
            </a:extLst>
          </p:cNvPr>
          <p:cNvGrpSpPr/>
          <p:nvPr userDrawn="1"/>
        </p:nvGrpSpPr>
        <p:grpSpPr>
          <a:xfrm>
            <a:off x="417732" y="3810727"/>
            <a:ext cx="356400" cy="356400"/>
            <a:chOff x="417732" y="3810727"/>
            <a:chExt cx="356400" cy="356400"/>
          </a:xfrm>
        </p:grpSpPr>
        <p:sp>
          <p:nvSpPr>
            <p:cNvPr id="28" name="Oval 27">
              <a:extLst>
                <a:ext uri="{FF2B5EF4-FFF2-40B4-BE49-F238E27FC236}">
                  <a16:creationId xmlns:a16="http://schemas.microsoft.com/office/drawing/2014/main" id="{21A0A6D4-B939-3240-9B8C-6CFC8DE85BCD}"/>
                </a:ext>
              </a:extLst>
            </p:cNvPr>
            <p:cNvSpPr/>
            <p:nvPr userDrawn="1"/>
          </p:nvSpPr>
          <p:spPr>
            <a:xfrm>
              <a:off x="417732" y="3810727"/>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 name="Graphic 28" descr="Envelope">
              <a:extLst>
                <a:ext uri="{FF2B5EF4-FFF2-40B4-BE49-F238E27FC236}">
                  <a16:creationId xmlns:a16="http://schemas.microsoft.com/office/drawing/2014/main" id="{6CB6423C-1FE1-F34C-BED4-B40C0EFC6F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066" y="3867430"/>
              <a:ext cx="239704" cy="239704"/>
            </a:xfrm>
            <a:prstGeom prst="rect">
              <a:avLst/>
            </a:prstGeom>
          </p:spPr>
        </p:pic>
      </p:grpSp>
      <p:grpSp>
        <p:nvGrpSpPr>
          <p:cNvPr id="30" name="Group 29">
            <a:extLst>
              <a:ext uri="{FF2B5EF4-FFF2-40B4-BE49-F238E27FC236}">
                <a16:creationId xmlns:a16="http://schemas.microsoft.com/office/drawing/2014/main" id="{B2C84E0F-48DE-E44C-81B3-037F1BB67ABD}"/>
              </a:ext>
            </a:extLst>
          </p:cNvPr>
          <p:cNvGrpSpPr/>
          <p:nvPr userDrawn="1"/>
        </p:nvGrpSpPr>
        <p:grpSpPr>
          <a:xfrm>
            <a:off x="423995" y="5024095"/>
            <a:ext cx="356400" cy="356400"/>
            <a:chOff x="761970" y="3386221"/>
            <a:chExt cx="356400" cy="356400"/>
          </a:xfrm>
        </p:grpSpPr>
        <p:sp>
          <p:nvSpPr>
            <p:cNvPr id="31" name="Oval 30">
              <a:extLst>
                <a:ext uri="{FF2B5EF4-FFF2-40B4-BE49-F238E27FC236}">
                  <a16:creationId xmlns:a16="http://schemas.microsoft.com/office/drawing/2014/main" id="{C43A8173-815C-A54A-A4AE-A39CDE6D455B}"/>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2" name="Graphic 31" descr="Speaker Phone">
              <a:extLst>
                <a:ext uri="{FF2B5EF4-FFF2-40B4-BE49-F238E27FC236}">
                  <a16:creationId xmlns:a16="http://schemas.microsoft.com/office/drawing/2014/main" id="{ACA77868-EE36-F944-A6D0-D5875F957A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grpSp>
        <p:nvGrpSpPr>
          <p:cNvPr id="33" name="Group 32">
            <a:extLst>
              <a:ext uri="{FF2B5EF4-FFF2-40B4-BE49-F238E27FC236}">
                <a16:creationId xmlns:a16="http://schemas.microsoft.com/office/drawing/2014/main" id="{EE4CC074-C5DF-0045-9196-49AD9ED1C50F}"/>
              </a:ext>
            </a:extLst>
          </p:cNvPr>
          <p:cNvGrpSpPr/>
          <p:nvPr userDrawn="1"/>
        </p:nvGrpSpPr>
        <p:grpSpPr>
          <a:xfrm>
            <a:off x="422825" y="5456516"/>
            <a:ext cx="356400" cy="356400"/>
            <a:chOff x="422825" y="5456516"/>
            <a:chExt cx="356400" cy="356400"/>
          </a:xfrm>
        </p:grpSpPr>
        <p:sp>
          <p:nvSpPr>
            <p:cNvPr id="34" name="Oval 33">
              <a:extLst>
                <a:ext uri="{FF2B5EF4-FFF2-40B4-BE49-F238E27FC236}">
                  <a16:creationId xmlns:a16="http://schemas.microsoft.com/office/drawing/2014/main" id="{6327A155-F652-2145-B2B9-28B86231AD1F}"/>
                </a:ext>
              </a:extLst>
            </p:cNvPr>
            <p:cNvSpPr/>
            <p:nvPr userDrawn="1"/>
          </p:nvSpPr>
          <p:spPr>
            <a:xfrm>
              <a:off x="422825" y="5456516"/>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 name="Graphic 34" descr="Envelope">
              <a:extLst>
                <a:ext uri="{FF2B5EF4-FFF2-40B4-BE49-F238E27FC236}">
                  <a16:creationId xmlns:a16="http://schemas.microsoft.com/office/drawing/2014/main" id="{2FDD197B-0CC3-9442-ADA0-60357A6AE2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2343" y="5512255"/>
              <a:ext cx="239704" cy="239704"/>
            </a:xfrm>
            <a:prstGeom prst="rect">
              <a:avLst/>
            </a:prstGeom>
          </p:spPr>
        </p:pic>
      </p:grpSp>
      <p:pic>
        <p:nvPicPr>
          <p:cNvPr id="37" name="Picture 36">
            <a:extLst>
              <a:ext uri="{FF2B5EF4-FFF2-40B4-BE49-F238E27FC236}">
                <a16:creationId xmlns:a16="http://schemas.microsoft.com/office/drawing/2014/main" id="{14226F28-371A-5843-9E8B-E6978DA7DF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0380" y="574696"/>
            <a:ext cx="2616589" cy="1054104"/>
          </a:xfrm>
          <a:prstGeom prst="rect">
            <a:avLst/>
          </a:prstGeom>
        </p:spPr>
      </p:pic>
      <p:pic>
        <p:nvPicPr>
          <p:cNvPr id="36" name="Picture 35" descr="A picture containing flower&#10;&#10;Description automatically generated">
            <a:extLst>
              <a:ext uri="{FF2B5EF4-FFF2-40B4-BE49-F238E27FC236}">
                <a16:creationId xmlns:a16="http://schemas.microsoft.com/office/drawing/2014/main" id="{48B3171E-7AC9-A840-A560-7BBB5F824AAE}"/>
              </a:ext>
            </a:extLst>
          </p:cNvPr>
          <p:cNvPicPr>
            <a:picLocks noChangeAspect="1"/>
          </p:cNvPicPr>
          <p:nvPr userDrawn="1"/>
        </p:nvPicPr>
        <p:blipFill rotWithShape="1">
          <a:blip r:embed="rId7"/>
          <a:srcRect t="16975" r="55577" b="40144"/>
          <a:stretch/>
        </p:blipFill>
        <p:spPr>
          <a:xfrm>
            <a:off x="3710009" y="0"/>
            <a:ext cx="8472264" cy="6858000"/>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8C0DDCF1-EB6F-CD4F-BAEA-B61C4B5CCE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6"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70C617B-67BA-5049-81F5-0FEDB19DE7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5"/>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9E1F142E-B950-0942-99EE-0BC1E830AAF7}"/>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7CE8F5EE-9619-B340-930E-DF2FBC740CD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5"/>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BA5B9F14-4C65-F849-BD3F-29F1721A672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16D4B897-681C-DB40-9233-43F262BC8C1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25AD7C88-A497-714F-9D3B-CF3E319E688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87702" y="269198"/>
            <a:ext cx="1793429" cy="72249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5"/>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5"/>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5"/>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5"/>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5"/>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guide id="4" orient="horz" pos="21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hyperlink" Target="https://twitter.com/ntrkconnectinfo" TargetMode="External"/><Relationship Id="rId7" Type="http://schemas.openxmlformats.org/officeDocument/2006/relationships/hyperlink" Target="http://www.ntrkconnect.inf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vimeo.com/channels/1504488" TargetMode="External"/><Relationship Id="rId11" Type="http://schemas.openxmlformats.org/officeDocument/2006/relationships/image" Target="../media/image13.wmf"/><Relationship Id="rId5" Type="http://schemas.openxmlformats.org/officeDocument/2006/relationships/hyperlink" Target="mailto:froukje.sosef1@cor2ed.com" TargetMode="External"/><Relationship Id="rId10" Type="http://schemas.openxmlformats.org/officeDocument/2006/relationships/image" Target="../media/image12.wmf"/><Relationship Id="rId4" Type="http://schemas.openxmlformats.org/officeDocument/2006/relationships/hyperlink" Target="https://www.linkedin.com/company/28472044" TargetMode="External"/><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360" y="246566"/>
            <a:ext cx="9725272" cy="807285"/>
          </a:xfrm>
        </p:spPr>
        <p:txBody>
          <a:bodyPr/>
          <a:lstStyle/>
          <a:p>
            <a:r>
              <a:rPr lang="en-GB" noProof="0" dirty="0"/>
              <a:t>Current methods to test </a:t>
            </a:r>
            <a:r>
              <a:rPr lang="en-GB" i="1" noProof="0" dirty="0"/>
              <a:t>NTRK</a:t>
            </a:r>
            <a:r>
              <a:rPr lang="en-GB" noProof="0" dirty="0"/>
              <a:t> gene fusions: advantages and disadvantages</a:t>
            </a:r>
          </a:p>
        </p:txBody>
      </p:sp>
      <p:sp>
        <p:nvSpPr>
          <p:cNvPr id="2" name="Espace réservé du numéro de diapositive 1"/>
          <p:cNvSpPr>
            <a:spLocks noGrp="1"/>
          </p:cNvSpPr>
          <p:nvPr>
            <p:ph type="sldNum" sz="quarter" idx="4"/>
          </p:nvPr>
        </p:nvSpPr>
        <p:spPr/>
        <p:txBody>
          <a:bodyPr/>
          <a:lstStyle/>
          <a:p>
            <a:fld id="{FCE43C0F-8A7B-3A4B-9DB5-B3472E36E833}" type="slidenum">
              <a:rPr lang="en-GB" smtClean="0"/>
              <a:pPr/>
              <a:t>10</a:t>
            </a:fld>
            <a:endParaRPr lang="en-GB" dirty="0"/>
          </a:p>
        </p:txBody>
      </p:sp>
      <p:sp>
        <p:nvSpPr>
          <p:cNvPr id="14" name="Content Placeholder 13">
            <a:extLst>
              <a:ext uri="{FF2B5EF4-FFF2-40B4-BE49-F238E27FC236}">
                <a16:creationId xmlns:a16="http://schemas.microsoft.com/office/drawing/2014/main" id="{A3CFE01B-0CFB-5A42-A739-0F03D3DDFDA1}"/>
              </a:ext>
            </a:extLst>
          </p:cNvPr>
          <p:cNvSpPr>
            <a:spLocks noGrp="1"/>
          </p:cNvSpPr>
          <p:nvPr>
            <p:ph sz="quarter" idx="15"/>
          </p:nvPr>
        </p:nvSpPr>
        <p:spPr>
          <a:xfrm>
            <a:off x="620184" y="6309320"/>
            <a:ext cx="10962216" cy="365125"/>
          </a:xfrm>
        </p:spPr>
        <p:txBody>
          <a:bodyPr/>
          <a:lstStyle/>
          <a:p>
            <a:r>
              <a:rPr lang="en-GB" noProof="0" dirty="0"/>
              <a:t>FISH, fluorescence in situ hybridisation; IHC, immunohistochemistry; MPS, massive parallel sequencing; NTRK, neurotrophic receptor tyrosine kinase; RT-PCR, reverse transcription polymerase chain reaction</a:t>
            </a:r>
          </a:p>
        </p:txBody>
      </p:sp>
      <p:graphicFrame>
        <p:nvGraphicFramePr>
          <p:cNvPr id="6" name="Tableau 6">
            <a:extLst>
              <a:ext uri="{FF2B5EF4-FFF2-40B4-BE49-F238E27FC236}">
                <a16:creationId xmlns:a16="http://schemas.microsoft.com/office/drawing/2014/main" id="{F43CD652-5076-604D-B73A-65D7913E6C2E}"/>
              </a:ext>
            </a:extLst>
          </p:cNvPr>
          <p:cNvGraphicFramePr>
            <a:graphicFrameLocks noGrp="1"/>
          </p:cNvGraphicFramePr>
          <p:nvPr>
            <p:extLst>
              <p:ext uri="{D42A27DB-BD31-4B8C-83A1-F6EECF244321}">
                <p14:modId xmlns:p14="http://schemas.microsoft.com/office/powerpoint/2010/main" val="1345058283"/>
              </p:ext>
            </p:extLst>
          </p:nvPr>
        </p:nvGraphicFramePr>
        <p:xfrm>
          <a:off x="623888" y="1133440"/>
          <a:ext cx="10958511" cy="4656706"/>
        </p:xfrm>
        <a:graphic>
          <a:graphicData uri="http://schemas.openxmlformats.org/drawingml/2006/table">
            <a:tbl>
              <a:tblPr firstRow="1" bandRow="1">
                <a:tableStyleId>{5C22544A-7EE6-4342-B048-85BDC9FD1C3A}</a:tableStyleId>
              </a:tblPr>
              <a:tblGrid>
                <a:gridCol w="539554">
                  <a:extLst>
                    <a:ext uri="{9D8B030D-6E8A-4147-A177-3AD203B41FA5}">
                      <a16:colId xmlns:a16="http://schemas.microsoft.com/office/drawing/2014/main" val="3250150948"/>
                    </a:ext>
                  </a:extLst>
                </a:gridCol>
                <a:gridCol w="1820789">
                  <a:extLst>
                    <a:ext uri="{9D8B030D-6E8A-4147-A177-3AD203B41FA5}">
                      <a16:colId xmlns:a16="http://schemas.microsoft.com/office/drawing/2014/main" val="900390297"/>
                    </a:ext>
                  </a:extLst>
                </a:gridCol>
                <a:gridCol w="2764901">
                  <a:extLst>
                    <a:ext uri="{9D8B030D-6E8A-4147-A177-3AD203B41FA5}">
                      <a16:colId xmlns:a16="http://schemas.microsoft.com/office/drawing/2014/main" val="2624147946"/>
                    </a:ext>
                  </a:extLst>
                </a:gridCol>
                <a:gridCol w="2292845">
                  <a:extLst>
                    <a:ext uri="{9D8B030D-6E8A-4147-A177-3AD203B41FA5}">
                      <a16:colId xmlns:a16="http://schemas.microsoft.com/office/drawing/2014/main" val="1482141752"/>
                    </a:ext>
                  </a:extLst>
                </a:gridCol>
                <a:gridCol w="3540422">
                  <a:extLst>
                    <a:ext uri="{9D8B030D-6E8A-4147-A177-3AD203B41FA5}">
                      <a16:colId xmlns:a16="http://schemas.microsoft.com/office/drawing/2014/main" val="2818699971"/>
                    </a:ext>
                  </a:extLst>
                </a:gridCol>
              </a:tblGrid>
              <a:tr h="335989">
                <a:tc>
                  <a:txBody>
                    <a:bodyPr/>
                    <a:lstStyle/>
                    <a:p>
                      <a:endParaRPr lang="en-GB" noProof="0" dirty="0"/>
                    </a:p>
                  </a:txBody>
                  <a:tcPr/>
                </a:tc>
                <a:tc>
                  <a:txBody>
                    <a:bodyPr/>
                    <a:lstStyle/>
                    <a:p>
                      <a:r>
                        <a:rPr lang="en-GB" noProof="0" dirty="0"/>
                        <a:t>FISH</a:t>
                      </a:r>
                    </a:p>
                  </a:txBody>
                  <a:tcPr/>
                </a:tc>
                <a:tc>
                  <a:txBody>
                    <a:bodyPr/>
                    <a:lstStyle/>
                    <a:p>
                      <a:r>
                        <a:rPr lang="en-GB" noProof="0" dirty="0"/>
                        <a:t>IHC</a:t>
                      </a:r>
                    </a:p>
                  </a:txBody>
                  <a:tcPr/>
                </a:tc>
                <a:tc>
                  <a:txBody>
                    <a:bodyPr/>
                    <a:lstStyle/>
                    <a:p>
                      <a:r>
                        <a:rPr lang="en-GB" noProof="0" dirty="0"/>
                        <a:t>RT-PCR</a:t>
                      </a:r>
                    </a:p>
                  </a:txBody>
                  <a:tcPr/>
                </a:tc>
                <a:tc>
                  <a:txBody>
                    <a:bodyPr/>
                    <a:lstStyle/>
                    <a:p>
                      <a:r>
                        <a:rPr lang="en-GB" noProof="0" dirty="0"/>
                        <a:t>MPS</a:t>
                      </a:r>
                    </a:p>
                  </a:txBody>
                  <a:tcPr/>
                </a:tc>
                <a:extLst>
                  <a:ext uri="{0D108BD9-81ED-4DB2-BD59-A6C34878D82A}">
                    <a16:rowId xmlns:a16="http://schemas.microsoft.com/office/drawing/2014/main" val="388990371"/>
                  </a:ext>
                </a:extLst>
              </a:tr>
              <a:tr h="1244000">
                <a:tc>
                  <a:txBody>
                    <a:bodyPr/>
                    <a:lstStyle/>
                    <a:p>
                      <a:pPr algn="ctr"/>
                      <a:r>
                        <a:rPr lang="en-GB" b="1" noProof="0" dirty="0">
                          <a:solidFill>
                            <a:srgbClr val="358F60"/>
                          </a:solidFill>
                        </a:rPr>
                        <a:t>Advantages</a:t>
                      </a:r>
                    </a:p>
                  </a:txBody>
                  <a:tcPr vert="vert270">
                    <a:solidFill>
                      <a:srgbClr val="358F60">
                        <a:alpha val="20000"/>
                      </a:srgbClr>
                    </a:solidFill>
                  </a:tcPr>
                </a:tc>
                <a:tc>
                  <a:txBody>
                    <a:bodyPr/>
                    <a:lstStyle/>
                    <a:p>
                      <a:pPr>
                        <a:spcBef>
                          <a:spcPts val="800"/>
                        </a:spcBef>
                      </a:pPr>
                      <a:r>
                        <a:rPr lang="en-GB" sz="1400" noProof="0" dirty="0">
                          <a:solidFill>
                            <a:schemeClr val="tx2"/>
                          </a:solidFill>
                          <a:effectLst/>
                          <a:latin typeface="+mn-lt"/>
                        </a:rPr>
                        <a:t>Available in many clinical laboratories</a:t>
                      </a:r>
                    </a:p>
                    <a:p>
                      <a:pPr marL="0" marR="0" lvl="0" indent="0" algn="l" defTabSz="457200" rtl="0" eaLnBrk="1" fontAlgn="auto" latinLnBrk="0" hangingPunct="1">
                        <a:lnSpc>
                          <a:spcPct val="100000"/>
                        </a:lnSpc>
                        <a:spcBef>
                          <a:spcPts val="800"/>
                        </a:spcBef>
                        <a:spcAft>
                          <a:spcPts val="0"/>
                        </a:spcAft>
                        <a:buClrTx/>
                        <a:buSzTx/>
                        <a:buFontTx/>
                        <a:buNone/>
                        <a:tabLst/>
                        <a:defRPr/>
                      </a:pPr>
                      <a:r>
                        <a:rPr lang="en-GB" sz="1400" b="1" kern="1200" noProof="0" dirty="0">
                          <a:solidFill>
                            <a:schemeClr val="accent1"/>
                          </a:solidFill>
                          <a:effectLst/>
                          <a:latin typeface="+mn-lt"/>
                          <a:ea typeface="+mn-ea"/>
                          <a:cs typeface="+mn-cs"/>
                        </a:rPr>
                        <a:t>Rapid</a:t>
                      </a:r>
                      <a:r>
                        <a:rPr lang="en-GB" sz="1400" kern="1200" noProof="0" dirty="0">
                          <a:solidFill>
                            <a:schemeClr val="dk1"/>
                          </a:solidFill>
                          <a:effectLst/>
                          <a:latin typeface="+mn-lt"/>
                          <a:ea typeface="+mn-ea"/>
                          <a:cs typeface="+mn-cs"/>
                        </a:rPr>
                        <a:t> </a:t>
                      </a:r>
                      <a:r>
                        <a:rPr lang="en-GB" sz="1400" kern="1200" noProof="0" dirty="0">
                          <a:solidFill>
                            <a:schemeClr val="tx2"/>
                          </a:solidFill>
                          <a:effectLst/>
                          <a:latin typeface="+mn-lt"/>
                          <a:ea typeface="+mn-ea"/>
                          <a:cs typeface="+mn-cs"/>
                        </a:rPr>
                        <a:t>turnaround time</a:t>
                      </a:r>
                      <a:endParaRPr lang="en-GB" sz="1400" noProof="0" dirty="0">
                        <a:solidFill>
                          <a:schemeClr val="tx2"/>
                        </a:solidFill>
                        <a:effectLst/>
                        <a:latin typeface="+mn-lt"/>
                      </a:endParaRPr>
                    </a:p>
                    <a:p>
                      <a:pPr marL="0" marR="0" lvl="0" indent="0" algn="l" defTabSz="457200" rtl="0" eaLnBrk="1" fontAlgn="auto" latinLnBrk="0" hangingPunct="1">
                        <a:lnSpc>
                          <a:spcPct val="100000"/>
                        </a:lnSpc>
                        <a:spcBef>
                          <a:spcPts val="800"/>
                        </a:spcBef>
                        <a:spcAft>
                          <a:spcPts val="0"/>
                        </a:spcAft>
                        <a:buClrTx/>
                        <a:buSzTx/>
                        <a:buFontTx/>
                        <a:buNone/>
                        <a:tabLst/>
                        <a:defRPr/>
                      </a:pPr>
                      <a:r>
                        <a:rPr lang="en-GB" sz="1400" kern="1200" noProof="0" dirty="0">
                          <a:solidFill>
                            <a:schemeClr val="tx2"/>
                          </a:solidFill>
                          <a:effectLst/>
                          <a:latin typeface="+mn-lt"/>
                          <a:ea typeface="+mn-ea"/>
                          <a:cs typeface="+mn-cs"/>
                        </a:rPr>
                        <a:t>Relatively</a:t>
                      </a:r>
                      <a:r>
                        <a:rPr lang="en-GB" sz="1400" kern="1200" noProof="0" dirty="0">
                          <a:solidFill>
                            <a:schemeClr val="dk1"/>
                          </a:solidFill>
                          <a:effectLst/>
                          <a:latin typeface="+mn-lt"/>
                          <a:ea typeface="+mn-ea"/>
                          <a:cs typeface="+mn-cs"/>
                        </a:rPr>
                        <a:t> </a:t>
                      </a:r>
                      <a:r>
                        <a:rPr lang="en-GB" sz="1400" b="1" kern="1200" noProof="0" dirty="0">
                          <a:solidFill>
                            <a:schemeClr val="accent1"/>
                          </a:solidFill>
                          <a:effectLst/>
                          <a:latin typeface="+mn-lt"/>
                          <a:ea typeface="+mn-ea"/>
                          <a:cs typeface="+mn-cs"/>
                        </a:rPr>
                        <a:t>inexpensive</a:t>
                      </a:r>
                    </a:p>
                  </a:txBody>
                  <a:tcPr>
                    <a:solidFill>
                      <a:srgbClr val="358F60">
                        <a:alpha val="20000"/>
                      </a:srgbClr>
                    </a:solidFill>
                  </a:tcPr>
                </a:tc>
                <a:tc>
                  <a:txBody>
                    <a:bodyPr/>
                    <a:lstStyle/>
                    <a:p>
                      <a:pPr>
                        <a:spcBef>
                          <a:spcPts val="800"/>
                        </a:spcBef>
                      </a:pPr>
                      <a:r>
                        <a:rPr lang="en-GB" sz="1400" b="1" kern="1200" noProof="0" dirty="0">
                          <a:solidFill>
                            <a:schemeClr val="accent1"/>
                          </a:solidFill>
                          <a:effectLst/>
                          <a:latin typeface="+mn-lt"/>
                          <a:ea typeface="+mn-ea"/>
                          <a:cs typeface="+mn-cs"/>
                        </a:rPr>
                        <a:t>Widely available</a:t>
                      </a:r>
                      <a:endParaRPr lang="en-GB" sz="1400" noProof="0" dirty="0">
                        <a:effectLst/>
                        <a:latin typeface="+mn-lt"/>
                      </a:endParaRPr>
                    </a:p>
                    <a:p>
                      <a:pPr marL="0" marR="0" lvl="0" indent="0" algn="l" defTabSz="457200" rtl="0" eaLnBrk="1" fontAlgn="auto" latinLnBrk="0" hangingPunct="1">
                        <a:lnSpc>
                          <a:spcPct val="100000"/>
                        </a:lnSpc>
                        <a:spcBef>
                          <a:spcPts val="800"/>
                        </a:spcBef>
                        <a:spcAft>
                          <a:spcPts val="0"/>
                        </a:spcAft>
                        <a:buClrTx/>
                        <a:buSzTx/>
                        <a:buFontTx/>
                        <a:buNone/>
                        <a:tabLst/>
                        <a:defRPr/>
                      </a:pPr>
                      <a:r>
                        <a:rPr lang="en-GB" sz="1400" b="1" kern="1200" noProof="0" dirty="0">
                          <a:solidFill>
                            <a:schemeClr val="accent1"/>
                          </a:solidFill>
                          <a:effectLst/>
                          <a:latin typeface="+mn-lt"/>
                          <a:ea typeface="+mn-ea"/>
                          <a:cs typeface="+mn-cs"/>
                        </a:rPr>
                        <a:t>Rapid</a:t>
                      </a:r>
                      <a:r>
                        <a:rPr lang="en-GB" sz="1400" kern="1200" noProof="0" dirty="0">
                          <a:solidFill>
                            <a:schemeClr val="dk1"/>
                          </a:solidFill>
                          <a:effectLst/>
                          <a:latin typeface="+mn-lt"/>
                          <a:ea typeface="+mn-ea"/>
                          <a:cs typeface="+mn-cs"/>
                        </a:rPr>
                        <a:t> </a:t>
                      </a:r>
                      <a:r>
                        <a:rPr lang="en-GB" sz="1400" kern="1200" noProof="0" dirty="0">
                          <a:solidFill>
                            <a:schemeClr val="tx2"/>
                          </a:solidFill>
                          <a:effectLst/>
                          <a:latin typeface="+mn-lt"/>
                          <a:ea typeface="+mn-ea"/>
                          <a:cs typeface="+mn-cs"/>
                        </a:rPr>
                        <a:t>turnaround time</a:t>
                      </a:r>
                      <a:endParaRPr lang="en-GB" sz="1400" noProof="0" dirty="0">
                        <a:solidFill>
                          <a:schemeClr val="tx2"/>
                        </a:solidFill>
                        <a:effectLst/>
                        <a:latin typeface="+mn-lt"/>
                      </a:endParaRPr>
                    </a:p>
                    <a:p>
                      <a:pPr>
                        <a:spcBef>
                          <a:spcPts val="800"/>
                        </a:spcBef>
                      </a:pPr>
                      <a:r>
                        <a:rPr lang="en-GB" sz="1400" b="1" kern="1200" noProof="0" dirty="0">
                          <a:solidFill>
                            <a:schemeClr val="accent1"/>
                          </a:solidFill>
                          <a:effectLst/>
                          <a:latin typeface="+mn-lt"/>
                          <a:ea typeface="+mn-ea"/>
                          <a:cs typeface="+mn-cs"/>
                        </a:rPr>
                        <a:t>Inexpensive</a:t>
                      </a:r>
                      <a:endParaRPr lang="en-GB" sz="1400" kern="1200" noProof="0" dirty="0">
                        <a:solidFill>
                          <a:schemeClr val="dk1"/>
                        </a:solidFill>
                        <a:effectLst/>
                        <a:latin typeface="+mn-lt"/>
                        <a:ea typeface="+mn-ea"/>
                        <a:cs typeface="+mn-cs"/>
                      </a:endParaRPr>
                    </a:p>
                    <a:p>
                      <a:pPr>
                        <a:spcBef>
                          <a:spcPts val="800"/>
                        </a:spcBef>
                      </a:pPr>
                      <a:r>
                        <a:rPr lang="en-GB" sz="1400" kern="1200" noProof="0" dirty="0">
                          <a:solidFill>
                            <a:schemeClr val="tx2"/>
                          </a:solidFill>
                          <a:effectLst/>
                          <a:latin typeface="+mn-lt"/>
                          <a:ea typeface="+mn-ea"/>
                          <a:cs typeface="+mn-cs"/>
                        </a:rPr>
                        <a:t>Allows identification of specific cell types harbouring the </a:t>
                      </a:r>
                      <a:r>
                        <a:rPr lang="en-GB" sz="1400" i="1" kern="1200" noProof="0" dirty="0">
                          <a:solidFill>
                            <a:schemeClr val="tx2"/>
                          </a:solidFill>
                          <a:effectLst/>
                          <a:latin typeface="+mn-lt"/>
                          <a:ea typeface="+mn-ea"/>
                          <a:cs typeface="+mn-cs"/>
                        </a:rPr>
                        <a:t>NTRK</a:t>
                      </a:r>
                      <a:r>
                        <a:rPr lang="en-GB" sz="1400" kern="1200" noProof="0" dirty="0">
                          <a:solidFill>
                            <a:schemeClr val="tx2"/>
                          </a:solidFill>
                          <a:effectLst/>
                          <a:latin typeface="+mn-lt"/>
                          <a:ea typeface="+mn-ea"/>
                          <a:cs typeface="+mn-cs"/>
                        </a:rPr>
                        <a:t> fusion</a:t>
                      </a:r>
                    </a:p>
                  </a:txBody>
                  <a:tcPr>
                    <a:solidFill>
                      <a:srgbClr val="358F60">
                        <a:alpha val="20000"/>
                      </a:srgbClr>
                    </a:solidFill>
                  </a:tcPr>
                </a:tc>
                <a:tc>
                  <a:txBody>
                    <a:bodyPr/>
                    <a:lstStyle/>
                    <a:p>
                      <a:pPr>
                        <a:spcBef>
                          <a:spcPts val="800"/>
                        </a:spcBef>
                      </a:pPr>
                      <a:r>
                        <a:rPr lang="en-GB" sz="1400" b="1" kern="1200" noProof="0" dirty="0">
                          <a:solidFill>
                            <a:schemeClr val="accent1"/>
                          </a:solidFill>
                          <a:effectLst/>
                          <a:latin typeface="+mn-lt"/>
                          <a:ea typeface="+mn-ea"/>
                          <a:cs typeface="+mn-cs"/>
                        </a:rPr>
                        <a:t>Widely available</a:t>
                      </a:r>
                      <a:endParaRPr lang="en-GB" sz="1400" noProof="0" dirty="0">
                        <a:effectLst/>
                        <a:latin typeface="+mn-lt"/>
                      </a:endParaRPr>
                    </a:p>
                    <a:p>
                      <a:pPr marL="0" marR="0" lvl="0" indent="0" algn="l" defTabSz="457200" rtl="0" eaLnBrk="1" fontAlgn="auto" latinLnBrk="0" hangingPunct="1">
                        <a:lnSpc>
                          <a:spcPct val="100000"/>
                        </a:lnSpc>
                        <a:spcBef>
                          <a:spcPts val="800"/>
                        </a:spcBef>
                        <a:spcAft>
                          <a:spcPts val="0"/>
                        </a:spcAft>
                        <a:buClrTx/>
                        <a:buSzTx/>
                        <a:buFontTx/>
                        <a:buNone/>
                        <a:tabLst/>
                        <a:defRPr/>
                      </a:pPr>
                      <a:r>
                        <a:rPr lang="en-GB" sz="1400" b="1" kern="1200" noProof="0" dirty="0">
                          <a:solidFill>
                            <a:schemeClr val="accent1"/>
                          </a:solidFill>
                          <a:effectLst/>
                          <a:latin typeface="+mn-lt"/>
                          <a:ea typeface="+mn-ea"/>
                          <a:cs typeface="+mn-cs"/>
                        </a:rPr>
                        <a:t>Rapid</a:t>
                      </a:r>
                      <a:r>
                        <a:rPr lang="en-GB" sz="1400" kern="1200" noProof="0" dirty="0">
                          <a:solidFill>
                            <a:schemeClr val="dk1"/>
                          </a:solidFill>
                          <a:effectLst/>
                          <a:latin typeface="+mn-lt"/>
                          <a:ea typeface="+mn-ea"/>
                          <a:cs typeface="+mn-cs"/>
                        </a:rPr>
                        <a:t> </a:t>
                      </a:r>
                      <a:r>
                        <a:rPr lang="en-GB" sz="1400" kern="1200" noProof="0" dirty="0">
                          <a:solidFill>
                            <a:schemeClr val="tx2"/>
                          </a:solidFill>
                          <a:effectLst/>
                          <a:latin typeface="+mn-lt"/>
                          <a:ea typeface="+mn-ea"/>
                          <a:cs typeface="+mn-cs"/>
                        </a:rPr>
                        <a:t>turnaround time</a:t>
                      </a:r>
                      <a:endParaRPr lang="en-GB" sz="1400" noProof="0" dirty="0">
                        <a:solidFill>
                          <a:schemeClr val="tx2"/>
                        </a:solidFill>
                        <a:effectLst/>
                        <a:latin typeface="+mn-lt"/>
                      </a:endParaRPr>
                    </a:p>
                    <a:p>
                      <a:pPr>
                        <a:spcBef>
                          <a:spcPts val="800"/>
                        </a:spcBef>
                      </a:pPr>
                      <a:r>
                        <a:rPr lang="en-GB" sz="1400" b="1" kern="1200" noProof="0" dirty="0">
                          <a:solidFill>
                            <a:schemeClr val="accent1"/>
                          </a:solidFill>
                          <a:effectLst/>
                          <a:latin typeface="+mn-lt"/>
                          <a:ea typeface="+mn-ea"/>
                          <a:cs typeface="+mn-cs"/>
                        </a:rPr>
                        <a:t>Inexpensive</a:t>
                      </a:r>
                    </a:p>
                  </a:txBody>
                  <a:tcPr>
                    <a:solidFill>
                      <a:srgbClr val="358F60">
                        <a:alpha val="20000"/>
                      </a:srgbClr>
                    </a:solidFill>
                  </a:tcPr>
                </a:tc>
                <a:tc>
                  <a:txBody>
                    <a:bodyPr/>
                    <a:lstStyle/>
                    <a:p>
                      <a:pPr>
                        <a:spcBef>
                          <a:spcPts val="800"/>
                        </a:spcBef>
                      </a:pPr>
                      <a:r>
                        <a:rPr lang="en-GB" sz="1400" noProof="0" dirty="0">
                          <a:solidFill>
                            <a:schemeClr val="tx2"/>
                          </a:solidFill>
                          <a:effectLst/>
                          <a:latin typeface="+mn-lt"/>
                        </a:rPr>
                        <a:t>Allows</a:t>
                      </a:r>
                      <a:r>
                        <a:rPr lang="en-GB" sz="1400" noProof="0" dirty="0">
                          <a:effectLst/>
                          <a:latin typeface="+mn-lt"/>
                        </a:rPr>
                        <a:t> </a:t>
                      </a:r>
                      <a:r>
                        <a:rPr lang="en-GB" sz="1400" b="1" kern="1200" noProof="0" dirty="0">
                          <a:solidFill>
                            <a:schemeClr val="accent1"/>
                          </a:solidFill>
                          <a:effectLst/>
                          <a:latin typeface="+mn-lt"/>
                          <a:ea typeface="+mn-ea"/>
                          <a:cs typeface="+mn-cs"/>
                        </a:rPr>
                        <a:t>simultaneous detection </a:t>
                      </a:r>
                      <a:r>
                        <a:rPr lang="en-GB" sz="1400" noProof="0" dirty="0">
                          <a:solidFill>
                            <a:schemeClr val="tx2"/>
                          </a:solidFill>
                          <a:effectLst/>
                          <a:latin typeface="+mn-lt"/>
                        </a:rPr>
                        <a:t>of fusions between </a:t>
                      </a:r>
                      <a:r>
                        <a:rPr lang="en-GB" sz="1400" i="1" noProof="0" dirty="0">
                          <a:solidFill>
                            <a:schemeClr val="tx2"/>
                          </a:solidFill>
                          <a:effectLst/>
                          <a:latin typeface="+mn-lt"/>
                        </a:rPr>
                        <a:t>NTRK1-3</a:t>
                      </a:r>
                      <a:r>
                        <a:rPr lang="en-GB" sz="1400" noProof="0" dirty="0">
                          <a:solidFill>
                            <a:schemeClr val="tx2"/>
                          </a:solidFill>
                          <a:effectLst/>
                          <a:latin typeface="+mn-lt"/>
                        </a:rPr>
                        <a:t> and any number of known or novel fusion partner genes</a:t>
                      </a:r>
                    </a:p>
                  </a:txBody>
                  <a:tcPr>
                    <a:solidFill>
                      <a:srgbClr val="358F60">
                        <a:alpha val="20000"/>
                      </a:srgbClr>
                    </a:solidFill>
                  </a:tcPr>
                </a:tc>
                <a:extLst>
                  <a:ext uri="{0D108BD9-81ED-4DB2-BD59-A6C34878D82A}">
                    <a16:rowId xmlns:a16="http://schemas.microsoft.com/office/drawing/2014/main" val="251771631"/>
                  </a:ext>
                </a:extLst>
              </a:tr>
              <a:tr h="2827906">
                <a:tc>
                  <a:txBody>
                    <a:bodyPr/>
                    <a:lstStyle/>
                    <a:p>
                      <a:pPr algn="ctr"/>
                      <a:r>
                        <a:rPr lang="en-GB" b="1" noProof="0" dirty="0">
                          <a:solidFill>
                            <a:srgbClr val="AA241A"/>
                          </a:solidFill>
                        </a:rPr>
                        <a:t>Disadvantages</a:t>
                      </a:r>
                    </a:p>
                  </a:txBody>
                  <a:tcPr vert="vert270">
                    <a:solidFill>
                      <a:schemeClr val="accent2">
                        <a:lumMod val="20000"/>
                        <a:lumOff val="80000"/>
                        <a:alpha val="70000"/>
                      </a:schemeClr>
                    </a:solidFill>
                  </a:tcPr>
                </a:tc>
                <a:tc>
                  <a:txBody>
                    <a:bodyPr/>
                    <a:lstStyle/>
                    <a:p>
                      <a:pPr>
                        <a:spcBef>
                          <a:spcPts val="800"/>
                        </a:spcBef>
                      </a:pPr>
                      <a:r>
                        <a:rPr lang="en-GB" sz="1400" kern="1200" noProof="0" dirty="0">
                          <a:solidFill>
                            <a:schemeClr val="tx2"/>
                          </a:solidFill>
                          <a:effectLst/>
                          <a:latin typeface="+mn-lt"/>
                          <a:ea typeface="+mn-ea"/>
                          <a:cs typeface="+mn-cs"/>
                        </a:rPr>
                        <a:t>Requires specific expertise</a:t>
                      </a:r>
                      <a:endParaRPr lang="en-GB" sz="1400" noProof="0" dirty="0">
                        <a:solidFill>
                          <a:schemeClr val="tx2"/>
                        </a:solidFill>
                        <a:latin typeface="+mn-lt"/>
                      </a:endParaRPr>
                    </a:p>
                    <a:p>
                      <a:pPr>
                        <a:spcBef>
                          <a:spcPts val="800"/>
                        </a:spcBef>
                      </a:pPr>
                      <a:r>
                        <a:rPr lang="en-GB" sz="1400" b="1" kern="1200" noProof="0" dirty="0">
                          <a:solidFill>
                            <a:schemeClr val="accent1"/>
                          </a:solidFill>
                          <a:effectLst/>
                          <a:latin typeface="+mn-lt"/>
                          <a:ea typeface="+mn-ea"/>
                          <a:cs typeface="+mn-cs"/>
                        </a:rPr>
                        <a:t>False negativity </a:t>
                      </a:r>
                      <a:r>
                        <a:rPr lang="en-GB" sz="1400" kern="1200" noProof="0" dirty="0">
                          <a:solidFill>
                            <a:schemeClr val="tx2"/>
                          </a:solidFill>
                          <a:effectLst/>
                          <a:latin typeface="+mn-lt"/>
                          <a:ea typeface="+mn-ea"/>
                          <a:cs typeface="+mn-cs"/>
                        </a:rPr>
                        <a:t>rate of</a:t>
                      </a:r>
                      <a:r>
                        <a:rPr lang="en-GB" sz="1400" kern="1200" noProof="0" dirty="0">
                          <a:solidFill>
                            <a:schemeClr val="dk1"/>
                          </a:solidFill>
                          <a:effectLst/>
                          <a:latin typeface="+mn-lt"/>
                          <a:ea typeface="+mn-ea"/>
                          <a:cs typeface="+mn-cs"/>
                        </a:rPr>
                        <a:t> </a:t>
                      </a:r>
                      <a:r>
                        <a:rPr lang="en-GB" sz="1400" b="1" kern="1200" noProof="0" dirty="0">
                          <a:solidFill>
                            <a:schemeClr val="accent1"/>
                          </a:solidFill>
                          <a:effectLst/>
                          <a:latin typeface="+mn-lt"/>
                          <a:ea typeface="+mn-ea"/>
                          <a:cs typeface="+mn-cs"/>
                        </a:rPr>
                        <a:t>≤30%</a:t>
                      </a:r>
                      <a:endParaRPr lang="en-GB" sz="1400" noProof="0" dirty="0">
                        <a:latin typeface="+mn-lt"/>
                      </a:endParaRPr>
                    </a:p>
                    <a:p>
                      <a:pPr>
                        <a:spcBef>
                          <a:spcPts val="800"/>
                        </a:spcBef>
                      </a:pPr>
                      <a:r>
                        <a:rPr lang="en-GB" sz="1400" b="1" kern="1200" noProof="0" dirty="0">
                          <a:solidFill>
                            <a:schemeClr val="accent1"/>
                          </a:solidFill>
                          <a:effectLst/>
                          <a:latin typeface="+mn-lt"/>
                          <a:ea typeface="+mn-ea"/>
                          <a:cs typeface="+mn-cs"/>
                        </a:rPr>
                        <a:t>Does not distinguish </a:t>
                      </a:r>
                      <a:r>
                        <a:rPr lang="en-GB" sz="1400" kern="1200" noProof="0" dirty="0">
                          <a:solidFill>
                            <a:schemeClr val="tx2"/>
                          </a:solidFill>
                          <a:effectLst/>
                          <a:latin typeface="+mn-lt"/>
                          <a:ea typeface="+mn-ea"/>
                          <a:cs typeface="+mn-cs"/>
                        </a:rPr>
                        <a:t>between</a:t>
                      </a:r>
                      <a:r>
                        <a:rPr lang="en-GB" sz="1400" kern="1200" noProof="0" dirty="0">
                          <a:solidFill>
                            <a:schemeClr val="dk1"/>
                          </a:solidFill>
                          <a:effectLst/>
                          <a:latin typeface="+mn-lt"/>
                          <a:ea typeface="+mn-ea"/>
                          <a:cs typeface="+mn-cs"/>
                        </a:rPr>
                        <a:t> </a:t>
                      </a:r>
                      <a:r>
                        <a:rPr lang="en-GB" sz="1400" b="1" kern="1200" noProof="0" dirty="0">
                          <a:solidFill>
                            <a:schemeClr val="accent1"/>
                          </a:solidFill>
                          <a:effectLst/>
                          <a:latin typeface="+mn-lt"/>
                          <a:ea typeface="+mn-ea"/>
                          <a:cs typeface="+mn-cs"/>
                        </a:rPr>
                        <a:t>in-frame and out-of-frame </a:t>
                      </a:r>
                      <a:r>
                        <a:rPr lang="en-GB" sz="1400" kern="1200" noProof="0" dirty="0">
                          <a:solidFill>
                            <a:schemeClr val="tx2"/>
                          </a:solidFill>
                          <a:effectLst/>
                          <a:latin typeface="+mn-lt"/>
                          <a:ea typeface="+mn-ea"/>
                          <a:cs typeface="+mn-cs"/>
                        </a:rPr>
                        <a:t>fusion events</a:t>
                      </a:r>
                    </a:p>
                  </a:txBody>
                  <a:tcPr>
                    <a:solidFill>
                      <a:schemeClr val="accent2">
                        <a:lumMod val="20000"/>
                        <a:lumOff val="80000"/>
                        <a:alpha val="70000"/>
                      </a:schemeClr>
                    </a:solidFill>
                  </a:tcPr>
                </a:tc>
                <a:tc>
                  <a:txBody>
                    <a:bodyPr/>
                    <a:lstStyle/>
                    <a:p>
                      <a:pPr>
                        <a:spcBef>
                          <a:spcPts val="800"/>
                        </a:spcBef>
                      </a:pPr>
                      <a:r>
                        <a:rPr lang="en-GB" sz="1400" kern="1200" noProof="0" dirty="0">
                          <a:solidFill>
                            <a:schemeClr val="tx2"/>
                          </a:solidFill>
                          <a:effectLst/>
                          <a:latin typeface="+mn-lt"/>
                          <a:ea typeface="+mn-ea"/>
                          <a:cs typeface="+mn-cs"/>
                        </a:rPr>
                        <a:t>Detection of wild-type protein expression, especially in tumours with neural and myogenic differentiation</a:t>
                      </a:r>
                    </a:p>
                    <a:p>
                      <a:pPr>
                        <a:spcBef>
                          <a:spcPts val="800"/>
                        </a:spcBef>
                      </a:pPr>
                      <a:r>
                        <a:rPr lang="en-GB" sz="1400" b="1" kern="1200" noProof="0" dirty="0">
                          <a:solidFill>
                            <a:schemeClr val="accent1"/>
                          </a:solidFill>
                          <a:effectLst/>
                          <a:latin typeface="+mn-lt"/>
                          <a:ea typeface="+mn-ea"/>
                          <a:cs typeface="+mn-cs"/>
                        </a:rPr>
                        <a:t>False negativity </a:t>
                      </a:r>
                      <a:r>
                        <a:rPr lang="en-GB" sz="1400" kern="1200" noProof="0" dirty="0">
                          <a:solidFill>
                            <a:schemeClr val="tx2"/>
                          </a:solidFill>
                          <a:effectLst/>
                          <a:latin typeface="+mn-lt"/>
                          <a:ea typeface="+mn-ea"/>
                          <a:cs typeface="+mn-cs"/>
                        </a:rPr>
                        <a:t>rate of</a:t>
                      </a:r>
                      <a:r>
                        <a:rPr lang="en-GB" sz="1400" kern="1200" noProof="0" dirty="0">
                          <a:solidFill>
                            <a:schemeClr val="dk1"/>
                          </a:solidFill>
                          <a:effectLst/>
                          <a:latin typeface="+mn-lt"/>
                          <a:ea typeface="+mn-ea"/>
                          <a:cs typeface="+mn-cs"/>
                        </a:rPr>
                        <a:t> </a:t>
                      </a:r>
                      <a:r>
                        <a:rPr lang="en-GB" sz="1400" b="1" kern="1200" noProof="0" dirty="0">
                          <a:solidFill>
                            <a:schemeClr val="accent1"/>
                          </a:solidFill>
                          <a:effectLst/>
                          <a:latin typeface="+mn-lt"/>
                          <a:ea typeface="+mn-ea"/>
                          <a:cs typeface="+mn-cs"/>
                        </a:rPr>
                        <a:t>~10%</a:t>
                      </a:r>
                    </a:p>
                    <a:p>
                      <a:pPr>
                        <a:spcBef>
                          <a:spcPts val="800"/>
                        </a:spcBef>
                      </a:pPr>
                      <a:r>
                        <a:rPr lang="en-GB" sz="1400" kern="1200" noProof="0" dirty="0">
                          <a:solidFill>
                            <a:schemeClr val="tx2"/>
                          </a:solidFill>
                          <a:effectLst/>
                          <a:latin typeface="+mn-lt"/>
                          <a:ea typeface="+mn-ea"/>
                          <a:cs typeface="+mn-cs"/>
                        </a:rPr>
                        <a:t>this rate may be higher in tumours harbouring </a:t>
                      </a:r>
                      <a:r>
                        <a:rPr lang="en-GB" sz="1400" i="1" kern="1200" noProof="0" dirty="0">
                          <a:solidFill>
                            <a:schemeClr val="tx2"/>
                          </a:solidFill>
                          <a:effectLst/>
                          <a:latin typeface="+mn-lt"/>
                          <a:ea typeface="+mn-ea"/>
                          <a:cs typeface="+mn-cs"/>
                        </a:rPr>
                        <a:t>NTRK3</a:t>
                      </a:r>
                      <a:r>
                        <a:rPr lang="en-GB" sz="1400" kern="1200" noProof="0" dirty="0">
                          <a:solidFill>
                            <a:schemeClr val="tx2"/>
                          </a:solidFill>
                          <a:effectLst/>
                          <a:latin typeface="+mn-lt"/>
                          <a:ea typeface="+mn-ea"/>
                          <a:cs typeface="+mn-cs"/>
                        </a:rPr>
                        <a:t> fusions</a:t>
                      </a:r>
                    </a:p>
                  </a:txBody>
                  <a:tcPr>
                    <a:solidFill>
                      <a:schemeClr val="accent2">
                        <a:lumMod val="20000"/>
                        <a:lumOff val="80000"/>
                        <a:alpha val="70000"/>
                      </a:schemeClr>
                    </a:solidFill>
                  </a:tcPr>
                </a:tc>
                <a:tc>
                  <a:txBody>
                    <a:bodyPr/>
                    <a:lstStyle/>
                    <a:p>
                      <a:pPr>
                        <a:spcBef>
                          <a:spcPts val="800"/>
                        </a:spcBef>
                      </a:pPr>
                      <a:r>
                        <a:rPr lang="en-GB" sz="1400" b="1" kern="1200" noProof="0" dirty="0">
                          <a:solidFill>
                            <a:schemeClr val="accent1"/>
                          </a:solidFill>
                          <a:effectLst/>
                          <a:latin typeface="+mn-lt"/>
                          <a:ea typeface="+mn-ea"/>
                          <a:cs typeface="+mn-cs"/>
                        </a:rPr>
                        <a:t>Requires knowledge of fusion partner gene </a:t>
                      </a:r>
                      <a:r>
                        <a:rPr lang="en-GB" sz="1400" kern="1200" noProof="0" dirty="0">
                          <a:solidFill>
                            <a:schemeClr val="tx2"/>
                          </a:solidFill>
                          <a:effectLst/>
                          <a:latin typeface="+mn-lt"/>
                          <a:ea typeface="+mn-ea"/>
                          <a:cs typeface="+mn-cs"/>
                        </a:rPr>
                        <a:t>sequence</a:t>
                      </a:r>
                    </a:p>
                    <a:p>
                      <a:pPr>
                        <a:spcBef>
                          <a:spcPts val="800"/>
                        </a:spcBef>
                      </a:pPr>
                      <a:r>
                        <a:rPr lang="en-GB" sz="1400" b="1" kern="1200" noProof="0" dirty="0">
                          <a:solidFill>
                            <a:schemeClr val="accent1"/>
                          </a:solidFill>
                          <a:effectLst/>
                          <a:latin typeface="+mn-lt"/>
                          <a:ea typeface="+mn-ea"/>
                          <a:cs typeface="+mn-cs"/>
                        </a:rPr>
                        <a:t>Challenging</a:t>
                      </a:r>
                      <a:r>
                        <a:rPr lang="en-GB" sz="1400" kern="1200" noProof="0" dirty="0">
                          <a:solidFill>
                            <a:schemeClr val="dk1"/>
                          </a:solidFill>
                          <a:effectLst/>
                          <a:latin typeface="+mn-lt"/>
                          <a:ea typeface="+mn-ea"/>
                          <a:cs typeface="+mn-cs"/>
                        </a:rPr>
                        <a:t> </a:t>
                      </a:r>
                      <a:r>
                        <a:rPr lang="en-GB" sz="1400" kern="1200" noProof="0" dirty="0">
                          <a:solidFill>
                            <a:schemeClr val="tx2"/>
                          </a:solidFill>
                          <a:effectLst/>
                          <a:latin typeface="+mn-lt"/>
                          <a:ea typeface="+mn-ea"/>
                          <a:cs typeface="+mn-cs"/>
                        </a:rPr>
                        <a:t>to test for fusions involving multiple </a:t>
                      </a:r>
                      <a:r>
                        <a:rPr lang="en-GB" sz="1400" i="1" kern="1200" noProof="0" dirty="0">
                          <a:solidFill>
                            <a:schemeClr val="tx2"/>
                          </a:solidFill>
                          <a:effectLst/>
                          <a:latin typeface="+mn-lt"/>
                          <a:ea typeface="+mn-ea"/>
                          <a:cs typeface="+mn-cs"/>
                        </a:rPr>
                        <a:t>NTRK</a:t>
                      </a:r>
                      <a:r>
                        <a:rPr lang="en-GB" sz="1400" kern="1200" noProof="0" dirty="0">
                          <a:solidFill>
                            <a:schemeClr val="tx2"/>
                          </a:solidFill>
                          <a:effectLst/>
                          <a:latin typeface="+mn-lt"/>
                          <a:ea typeface="+mn-ea"/>
                          <a:cs typeface="+mn-cs"/>
                        </a:rPr>
                        <a:t> and fusion partner genes in parallel</a:t>
                      </a:r>
                    </a:p>
                    <a:p>
                      <a:pPr>
                        <a:spcBef>
                          <a:spcPts val="800"/>
                        </a:spcBef>
                      </a:pPr>
                      <a:endParaRPr lang="en-GB" sz="1400" noProof="0" dirty="0">
                        <a:latin typeface="+mn-lt"/>
                      </a:endParaRPr>
                    </a:p>
                  </a:txBody>
                  <a:tcPr>
                    <a:solidFill>
                      <a:schemeClr val="accent2">
                        <a:lumMod val="20000"/>
                        <a:lumOff val="80000"/>
                        <a:alpha val="70000"/>
                      </a:schemeClr>
                    </a:solidFill>
                  </a:tcPr>
                </a:tc>
                <a:tc>
                  <a:txBody>
                    <a:bodyPr/>
                    <a:lstStyle/>
                    <a:p>
                      <a:pPr>
                        <a:spcBef>
                          <a:spcPts val="800"/>
                        </a:spcBef>
                      </a:pPr>
                      <a:r>
                        <a:rPr lang="en-GB" sz="1400" b="1" kern="1200" noProof="0" dirty="0">
                          <a:solidFill>
                            <a:schemeClr val="accent1"/>
                          </a:solidFill>
                          <a:effectLst/>
                          <a:latin typeface="+mn-lt"/>
                          <a:ea typeface="+mn-ea"/>
                          <a:cs typeface="+mn-cs"/>
                        </a:rPr>
                        <a:t>Not routinely conducted </a:t>
                      </a:r>
                      <a:r>
                        <a:rPr lang="en-GB" sz="1400" kern="1200" noProof="0" dirty="0">
                          <a:solidFill>
                            <a:schemeClr val="tx2"/>
                          </a:solidFill>
                          <a:effectLst/>
                          <a:latin typeface="+mn-lt"/>
                          <a:ea typeface="+mn-ea"/>
                          <a:cs typeface="+mn-cs"/>
                        </a:rPr>
                        <a:t>in all clinical laboratories</a:t>
                      </a:r>
                    </a:p>
                    <a:p>
                      <a:pPr marL="0" marR="0" lvl="0" indent="0" algn="l" defTabSz="457200" rtl="0" eaLnBrk="1" fontAlgn="auto" latinLnBrk="0" hangingPunct="1">
                        <a:lnSpc>
                          <a:spcPct val="100000"/>
                        </a:lnSpc>
                        <a:spcBef>
                          <a:spcPts val="800"/>
                        </a:spcBef>
                        <a:spcAft>
                          <a:spcPts val="0"/>
                        </a:spcAft>
                        <a:buClrTx/>
                        <a:buSzTx/>
                        <a:buFontTx/>
                        <a:buNone/>
                        <a:tabLst/>
                        <a:defRPr/>
                      </a:pPr>
                      <a:r>
                        <a:rPr lang="en-GB" sz="1400" kern="1200" noProof="0" dirty="0">
                          <a:solidFill>
                            <a:schemeClr val="tx2"/>
                          </a:solidFill>
                          <a:effectLst/>
                          <a:latin typeface="+mn-lt"/>
                          <a:ea typeface="+mn-ea"/>
                          <a:cs typeface="+mn-cs"/>
                        </a:rPr>
                        <a:t>Relatively</a:t>
                      </a:r>
                      <a:r>
                        <a:rPr lang="en-GB" sz="1400" kern="1200" noProof="0" dirty="0">
                          <a:solidFill>
                            <a:schemeClr val="dk1"/>
                          </a:solidFill>
                          <a:effectLst/>
                          <a:latin typeface="+mn-lt"/>
                          <a:ea typeface="+mn-ea"/>
                          <a:cs typeface="+mn-cs"/>
                        </a:rPr>
                        <a:t> </a:t>
                      </a:r>
                      <a:r>
                        <a:rPr lang="en-GB" sz="1400" b="1" kern="1200" noProof="0" dirty="0">
                          <a:solidFill>
                            <a:schemeClr val="accent1"/>
                          </a:solidFill>
                          <a:effectLst/>
                          <a:latin typeface="+mn-lt"/>
                          <a:ea typeface="+mn-ea"/>
                          <a:cs typeface="+mn-cs"/>
                        </a:rPr>
                        <a:t>long</a:t>
                      </a:r>
                      <a:r>
                        <a:rPr lang="en-GB" sz="1400" kern="1200" noProof="0" dirty="0">
                          <a:solidFill>
                            <a:schemeClr val="dk1"/>
                          </a:solidFill>
                          <a:effectLst/>
                          <a:latin typeface="+mn-lt"/>
                          <a:ea typeface="+mn-ea"/>
                          <a:cs typeface="+mn-cs"/>
                        </a:rPr>
                        <a:t> </a:t>
                      </a:r>
                      <a:r>
                        <a:rPr lang="en-GB" sz="1400" kern="1200" noProof="0" dirty="0">
                          <a:solidFill>
                            <a:schemeClr val="tx2"/>
                          </a:solidFill>
                          <a:effectLst/>
                          <a:latin typeface="+mn-lt"/>
                          <a:ea typeface="+mn-ea"/>
                          <a:cs typeface="+mn-cs"/>
                        </a:rPr>
                        <a:t>turnaround time</a:t>
                      </a:r>
                      <a:endParaRPr lang="en-GB" sz="1400" noProof="0" dirty="0">
                        <a:solidFill>
                          <a:schemeClr val="tx2"/>
                        </a:solidFill>
                        <a:latin typeface="+mn-lt"/>
                      </a:endParaRPr>
                    </a:p>
                    <a:p>
                      <a:pPr marL="0" marR="0" lvl="0" indent="0" algn="l" defTabSz="457200" rtl="0" eaLnBrk="1" fontAlgn="auto" latinLnBrk="0" hangingPunct="1">
                        <a:lnSpc>
                          <a:spcPct val="100000"/>
                        </a:lnSpc>
                        <a:spcBef>
                          <a:spcPts val="800"/>
                        </a:spcBef>
                        <a:spcAft>
                          <a:spcPts val="0"/>
                        </a:spcAft>
                        <a:buClrTx/>
                        <a:buSzTx/>
                        <a:buFontTx/>
                        <a:buNone/>
                        <a:tabLst/>
                        <a:defRPr/>
                      </a:pPr>
                      <a:r>
                        <a:rPr lang="en-GB" sz="1400" kern="1200" noProof="0" dirty="0">
                          <a:solidFill>
                            <a:schemeClr val="tx2"/>
                          </a:solidFill>
                          <a:effectLst/>
                          <a:latin typeface="+mn-lt"/>
                          <a:ea typeface="+mn-ea"/>
                          <a:cs typeface="+mn-cs"/>
                        </a:rPr>
                        <a:t>Relatively</a:t>
                      </a:r>
                      <a:r>
                        <a:rPr lang="en-GB" sz="1400" kern="1200" noProof="0" dirty="0">
                          <a:solidFill>
                            <a:schemeClr val="dk1"/>
                          </a:solidFill>
                          <a:effectLst/>
                          <a:latin typeface="+mn-lt"/>
                          <a:ea typeface="+mn-ea"/>
                          <a:cs typeface="+mn-cs"/>
                        </a:rPr>
                        <a:t> </a:t>
                      </a:r>
                      <a:r>
                        <a:rPr lang="en-GB" sz="1400" b="1" kern="1200" noProof="0" dirty="0">
                          <a:solidFill>
                            <a:schemeClr val="accent1"/>
                          </a:solidFill>
                          <a:effectLst/>
                          <a:latin typeface="+mn-lt"/>
                          <a:ea typeface="+mn-ea"/>
                          <a:cs typeface="+mn-cs"/>
                        </a:rPr>
                        <a:t>expensive</a:t>
                      </a:r>
                      <a:endParaRPr lang="en-GB" sz="1400" noProof="0" dirty="0">
                        <a:latin typeface="+mn-lt"/>
                      </a:endParaRPr>
                    </a:p>
                    <a:p>
                      <a:pPr>
                        <a:spcBef>
                          <a:spcPts val="800"/>
                        </a:spcBef>
                      </a:pPr>
                      <a:r>
                        <a:rPr lang="en-GB" sz="1400" kern="1200" noProof="0" dirty="0">
                          <a:solidFill>
                            <a:schemeClr val="tx2"/>
                          </a:solidFill>
                          <a:effectLst/>
                          <a:latin typeface="+mn-lt"/>
                          <a:ea typeface="+mn-ea"/>
                          <a:cs typeface="+mn-cs"/>
                        </a:rPr>
                        <a:t>DNA MPS may </a:t>
                      </a:r>
                      <a:r>
                        <a:rPr lang="en-GB" sz="1400" b="1" kern="1200" noProof="0" dirty="0">
                          <a:solidFill>
                            <a:schemeClr val="accent1"/>
                          </a:solidFill>
                          <a:effectLst/>
                          <a:latin typeface="+mn-lt"/>
                          <a:ea typeface="+mn-ea"/>
                          <a:cs typeface="+mn-cs"/>
                        </a:rPr>
                        <a:t>miss </a:t>
                      </a:r>
                      <a:r>
                        <a:rPr lang="en-GB" sz="1400" b="1" i="1" kern="1200" noProof="0" dirty="0">
                          <a:solidFill>
                            <a:schemeClr val="accent1"/>
                          </a:solidFill>
                          <a:effectLst/>
                          <a:latin typeface="+mn-lt"/>
                          <a:ea typeface="+mn-ea"/>
                          <a:cs typeface="+mn-cs"/>
                        </a:rPr>
                        <a:t>NTRK2</a:t>
                      </a:r>
                      <a:r>
                        <a:rPr lang="en-GB" sz="1400" b="1" kern="1200" noProof="0" dirty="0">
                          <a:solidFill>
                            <a:schemeClr val="accent1"/>
                          </a:solidFill>
                          <a:effectLst/>
                          <a:latin typeface="+mn-lt"/>
                          <a:ea typeface="+mn-ea"/>
                          <a:cs typeface="+mn-cs"/>
                        </a:rPr>
                        <a:t> and </a:t>
                      </a:r>
                      <a:r>
                        <a:rPr lang="en-GB" sz="1400" b="1" i="1" kern="1200" noProof="0" dirty="0">
                          <a:solidFill>
                            <a:schemeClr val="accent1"/>
                          </a:solidFill>
                          <a:effectLst/>
                          <a:latin typeface="+mn-lt"/>
                          <a:ea typeface="+mn-ea"/>
                          <a:cs typeface="+mn-cs"/>
                        </a:rPr>
                        <a:t>NTRK3</a:t>
                      </a:r>
                      <a:r>
                        <a:rPr lang="en-GB" sz="1400" b="1" kern="1200" noProof="0" dirty="0">
                          <a:solidFill>
                            <a:schemeClr val="accent1"/>
                          </a:solidFill>
                          <a:effectLst/>
                          <a:latin typeface="+mn-lt"/>
                          <a:ea typeface="+mn-ea"/>
                          <a:cs typeface="+mn-cs"/>
                        </a:rPr>
                        <a:t> fusions </a:t>
                      </a:r>
                      <a:r>
                        <a:rPr lang="en-GB" sz="1400" kern="1200" noProof="0" dirty="0">
                          <a:solidFill>
                            <a:schemeClr val="tx2"/>
                          </a:solidFill>
                          <a:effectLst/>
                          <a:latin typeface="+mn-lt"/>
                          <a:ea typeface="+mn-ea"/>
                          <a:cs typeface="+mn-cs"/>
                        </a:rPr>
                        <a:t>due to large introns </a:t>
                      </a:r>
                    </a:p>
                    <a:p>
                      <a:pPr>
                        <a:spcBef>
                          <a:spcPts val="800"/>
                        </a:spcBef>
                      </a:pPr>
                      <a:r>
                        <a:rPr lang="en-GB" sz="1400" kern="1200" noProof="0" dirty="0">
                          <a:solidFill>
                            <a:schemeClr val="tx2"/>
                          </a:solidFill>
                          <a:effectLst/>
                          <a:latin typeface="+mn-lt"/>
                          <a:ea typeface="+mn-ea"/>
                          <a:cs typeface="+mn-cs"/>
                        </a:rPr>
                        <a:t>RNA MPS requires high quality RNA</a:t>
                      </a:r>
                      <a:br>
                        <a:rPr lang="en-GB" sz="1400" kern="1200" noProof="0" dirty="0">
                          <a:solidFill>
                            <a:schemeClr val="tx2"/>
                          </a:solidFill>
                          <a:effectLst/>
                          <a:latin typeface="+mn-lt"/>
                          <a:ea typeface="+mn-ea"/>
                          <a:cs typeface="+mn-cs"/>
                        </a:rPr>
                      </a:br>
                      <a:r>
                        <a:rPr lang="en-GB" sz="1400" kern="1200" noProof="0" dirty="0">
                          <a:solidFill>
                            <a:schemeClr val="tx2"/>
                          </a:solidFill>
                          <a:effectLst/>
                          <a:latin typeface="+mn-lt"/>
                          <a:ea typeface="+mn-ea"/>
                          <a:cs typeface="+mn-cs"/>
                        </a:rPr>
                        <a:t>Variable detection rates of different panels </a:t>
                      </a:r>
                    </a:p>
                    <a:p>
                      <a:pPr>
                        <a:spcBef>
                          <a:spcPts val="800"/>
                        </a:spcBef>
                      </a:pPr>
                      <a:r>
                        <a:rPr lang="en-GB" sz="1400" kern="1200" noProof="0" dirty="0">
                          <a:solidFill>
                            <a:schemeClr val="tx2"/>
                          </a:solidFill>
                          <a:effectLst/>
                          <a:latin typeface="+mn-lt"/>
                          <a:ea typeface="+mn-ea"/>
                          <a:cs typeface="+mn-cs"/>
                        </a:rPr>
                        <a:t>May identify non oncogenic </a:t>
                      </a:r>
                      <a:r>
                        <a:rPr lang="en-GB" sz="1400" i="1" kern="1200" noProof="0" dirty="0">
                          <a:solidFill>
                            <a:schemeClr val="tx2"/>
                          </a:solidFill>
                          <a:effectLst/>
                          <a:latin typeface="+mn-lt"/>
                          <a:ea typeface="+mn-ea"/>
                          <a:cs typeface="+mn-cs"/>
                        </a:rPr>
                        <a:t>NTRK</a:t>
                      </a:r>
                      <a:r>
                        <a:rPr lang="en-GB" sz="1400" kern="1200" noProof="0" dirty="0">
                          <a:solidFill>
                            <a:schemeClr val="tx2"/>
                          </a:solidFill>
                          <a:effectLst/>
                          <a:latin typeface="+mn-lt"/>
                          <a:ea typeface="+mn-ea"/>
                          <a:cs typeface="+mn-cs"/>
                        </a:rPr>
                        <a:t> rearrangements</a:t>
                      </a:r>
                    </a:p>
                  </a:txBody>
                  <a:tcPr marR="36000">
                    <a:solidFill>
                      <a:schemeClr val="accent2">
                        <a:lumMod val="20000"/>
                        <a:lumOff val="80000"/>
                        <a:alpha val="70000"/>
                      </a:schemeClr>
                    </a:solidFill>
                  </a:tcPr>
                </a:tc>
                <a:extLst>
                  <a:ext uri="{0D108BD9-81ED-4DB2-BD59-A6C34878D82A}">
                    <a16:rowId xmlns:a16="http://schemas.microsoft.com/office/drawing/2014/main" val="3447407081"/>
                  </a:ext>
                </a:extLst>
              </a:tr>
            </a:tbl>
          </a:graphicData>
        </a:graphic>
      </p:graphicFrame>
    </p:spTree>
    <p:extLst>
      <p:ext uri="{BB962C8B-B14F-4D97-AF65-F5344CB8AC3E}">
        <p14:creationId xmlns:p14="http://schemas.microsoft.com/office/powerpoint/2010/main" val="81221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F69B28EB-B51A-CC4F-A5B7-C9DAD36D83FD}"/>
              </a:ext>
            </a:extLst>
          </p:cNvPr>
          <p:cNvSpPr/>
          <p:nvPr/>
        </p:nvSpPr>
        <p:spPr>
          <a:xfrm>
            <a:off x="8040216" y="1412776"/>
            <a:ext cx="3522474" cy="4371573"/>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sp>
        <p:nvSpPr>
          <p:cNvPr id="2" name="Espace réservé du numéro de diapositive 1"/>
          <p:cNvSpPr>
            <a:spLocks noGrp="1"/>
          </p:cNvSpPr>
          <p:nvPr>
            <p:ph type="sldNum" sz="quarter" idx="4"/>
          </p:nvPr>
        </p:nvSpPr>
        <p:spPr/>
        <p:txBody>
          <a:bodyPr/>
          <a:lstStyle/>
          <a:p>
            <a:fld id="{FCE43C0F-8A7B-3A4B-9DB5-B3472E36E833}" type="slidenum">
              <a:rPr lang="en-GB" smtClean="0"/>
              <a:pPr/>
              <a:t>11</a:t>
            </a:fld>
            <a:endParaRPr lang="en-GB" dirty="0"/>
          </a:p>
        </p:txBody>
      </p:sp>
      <p:sp>
        <p:nvSpPr>
          <p:cNvPr id="14" name="Content Placeholder 13">
            <a:extLst>
              <a:ext uri="{FF2B5EF4-FFF2-40B4-BE49-F238E27FC236}">
                <a16:creationId xmlns:a16="http://schemas.microsoft.com/office/drawing/2014/main" id="{A3CFE01B-0CFB-5A42-A739-0F03D3DDFDA1}"/>
              </a:ext>
            </a:extLst>
          </p:cNvPr>
          <p:cNvSpPr>
            <a:spLocks noGrp="1"/>
          </p:cNvSpPr>
          <p:nvPr>
            <p:ph sz="quarter" idx="15"/>
          </p:nvPr>
        </p:nvSpPr>
        <p:spPr>
          <a:xfrm>
            <a:off x="520824" y="6078895"/>
            <a:ext cx="11150352" cy="844204"/>
          </a:xfrm>
        </p:spPr>
        <p:txBody>
          <a:bodyPr/>
          <a:lstStyle/>
          <a:p>
            <a:pPr>
              <a:spcBef>
                <a:spcPts val="0"/>
              </a:spcBef>
            </a:pPr>
            <a:r>
              <a:rPr lang="en-GB" sz="1000" baseline="30000" dirty="0" err="1"/>
              <a:t>a</a:t>
            </a:r>
            <a:r>
              <a:rPr lang="en-GB" sz="1000" dirty="0" err="1"/>
              <a:t>For</a:t>
            </a:r>
            <a:r>
              <a:rPr lang="en-GB" sz="1000" dirty="0"/>
              <a:t> patients at high risk of relapse, </a:t>
            </a:r>
            <a:r>
              <a:rPr lang="en-GB" sz="1000" i="1" dirty="0"/>
              <a:t>NTRK</a:t>
            </a:r>
            <a:r>
              <a:rPr lang="en-GB" sz="1000" dirty="0"/>
              <a:t> gene fusion testing might provide clinically actionable information for later in the disease course. </a:t>
            </a:r>
            <a:r>
              <a:rPr lang="en-GB" sz="1000" baseline="30000" dirty="0" err="1"/>
              <a:t>b</a:t>
            </a:r>
            <a:r>
              <a:rPr lang="en-GB" sz="1000" dirty="0" err="1"/>
              <a:t>If</a:t>
            </a:r>
            <a:r>
              <a:rPr lang="en-GB" sz="1000" dirty="0"/>
              <a:t> histology is typical then confirmation by MPS is recommended. </a:t>
            </a:r>
            <a:r>
              <a:rPr lang="en-GB" sz="1000" baseline="30000" dirty="0" err="1"/>
              <a:t>c</a:t>
            </a:r>
            <a:r>
              <a:rPr lang="en-GB" sz="1000" dirty="0" err="1"/>
              <a:t>Treatment</a:t>
            </a:r>
            <a:r>
              <a:rPr lang="en-GB" sz="1000" dirty="0"/>
              <a:t> may be considered concurrently with confirmatory MPS. </a:t>
            </a:r>
            <a:r>
              <a:rPr lang="en-GB" sz="1000" baseline="30000" dirty="0" err="1"/>
              <a:t>d</a:t>
            </a:r>
            <a:r>
              <a:rPr lang="en-GB" sz="1000" dirty="0" err="1"/>
              <a:t>Consider</a:t>
            </a:r>
            <a:r>
              <a:rPr lang="en-GB" sz="1000" dirty="0"/>
              <a:t> parallel validation by MPS or RT-PCR to confirm that fusion is in-frame. Avoid IHC screening in cases with myogenic and neural differentiation due to the high rate of false positivity. </a:t>
            </a:r>
          </a:p>
          <a:p>
            <a:pPr>
              <a:spcBef>
                <a:spcPts val="0"/>
              </a:spcBef>
            </a:pPr>
            <a:r>
              <a:rPr lang="en-GB" sz="1000" dirty="0"/>
              <a:t>FISH, fluorescence in situ hybridization; GIST, gastrointestinal stromal tumour; IFS, infantile fibrosarcoma; IHC, immunohistochemistry; IMT, inflammatory </a:t>
            </a:r>
            <a:r>
              <a:rPr lang="en-GB" sz="1000" dirty="0" err="1"/>
              <a:t>myofibroblastic</a:t>
            </a:r>
            <a:r>
              <a:rPr lang="en-GB" sz="1000" dirty="0"/>
              <a:t> tumour; LPS, liposarcoma; MPS, massive parallel sequencing; NTRK, neurotrophic tyrosine receptor kinase; RT-PCR, reverse transcription polymerase chain reaction; TRK, tropomyosin receptor kinase.</a:t>
            </a:r>
          </a:p>
        </p:txBody>
      </p:sp>
      <p:sp>
        <p:nvSpPr>
          <p:cNvPr id="3" name="Title 2"/>
          <p:cNvSpPr>
            <a:spLocks noGrp="1"/>
          </p:cNvSpPr>
          <p:nvPr>
            <p:ph type="title"/>
          </p:nvPr>
        </p:nvSpPr>
        <p:spPr>
          <a:xfrm>
            <a:off x="335360" y="246566"/>
            <a:ext cx="9725272" cy="807285"/>
          </a:xfrm>
        </p:spPr>
        <p:txBody>
          <a:bodyPr/>
          <a:lstStyle/>
          <a:p>
            <a:r>
              <a:rPr lang="fr-CH" dirty="0" err="1"/>
              <a:t>Testing</a:t>
            </a:r>
            <a:r>
              <a:rPr lang="fr-CH" dirty="0"/>
              <a:t> </a:t>
            </a:r>
            <a:r>
              <a:rPr lang="fr-CH" dirty="0" err="1"/>
              <a:t>algorithm</a:t>
            </a:r>
            <a:r>
              <a:rPr lang="fr-CH" dirty="0"/>
              <a:t> </a:t>
            </a:r>
            <a:r>
              <a:rPr lang="fr-CH" dirty="0" err="1"/>
              <a:t>proposal</a:t>
            </a:r>
            <a:r>
              <a:rPr lang="fr-CH" dirty="0"/>
              <a:t> for </a:t>
            </a:r>
            <a:r>
              <a:rPr lang="fr-CH" i="1" dirty="0"/>
              <a:t>NTRK</a:t>
            </a:r>
            <a:r>
              <a:rPr lang="fr-CH" dirty="0"/>
              <a:t> </a:t>
            </a:r>
            <a:r>
              <a:rPr lang="fr-CH" dirty="0" err="1"/>
              <a:t>gene</a:t>
            </a:r>
            <a:r>
              <a:rPr lang="fr-CH" dirty="0"/>
              <a:t> fusions in </a:t>
            </a:r>
            <a:r>
              <a:rPr lang="fr-CH" dirty="0" err="1"/>
              <a:t>sarcomas</a:t>
            </a:r>
            <a:endParaRPr lang="fr-CH" dirty="0"/>
          </a:p>
        </p:txBody>
      </p:sp>
      <p:sp>
        <p:nvSpPr>
          <p:cNvPr id="6" name="Rectangle 5">
            <a:extLst>
              <a:ext uri="{FF2B5EF4-FFF2-40B4-BE49-F238E27FC236}">
                <a16:creationId xmlns:a16="http://schemas.microsoft.com/office/drawing/2014/main" id="{A06B3C86-5CDF-9B44-84E5-0AC9CAA3A3F1}"/>
              </a:ext>
            </a:extLst>
          </p:cNvPr>
          <p:cNvSpPr/>
          <p:nvPr/>
        </p:nvSpPr>
        <p:spPr>
          <a:xfrm>
            <a:off x="8092911" y="1484784"/>
            <a:ext cx="3577797" cy="4193456"/>
          </a:xfrm>
          <a:prstGeom prst="rect">
            <a:avLst/>
          </a:prstGeom>
        </p:spPr>
        <p:txBody>
          <a:bodyPr wrap="square">
            <a:spAutoFit/>
          </a:bodyPr>
          <a:lstStyle/>
          <a:p>
            <a:pPr algn="ctr">
              <a:buClr>
                <a:srgbClr val="7030A0"/>
              </a:buClr>
            </a:pPr>
            <a:r>
              <a:rPr lang="fr-CH" sz="2400" b="1" i="1" dirty="0">
                <a:solidFill>
                  <a:schemeClr val="tx2"/>
                </a:solidFill>
              </a:rPr>
              <a:t>NTRK</a:t>
            </a:r>
            <a:r>
              <a:rPr lang="fr-CH" sz="2400" b="1" dirty="0">
                <a:solidFill>
                  <a:schemeClr val="tx2"/>
                </a:solidFill>
              </a:rPr>
              <a:t> fusion </a:t>
            </a:r>
            <a:r>
              <a:rPr lang="fr-CH" sz="2400" b="1" dirty="0" err="1">
                <a:solidFill>
                  <a:schemeClr val="tx2"/>
                </a:solidFill>
              </a:rPr>
              <a:t>Testing</a:t>
            </a:r>
            <a:endParaRPr lang="fr-CH" sz="2400" b="1" dirty="0">
              <a:solidFill>
                <a:schemeClr val="tx2"/>
              </a:solidFill>
            </a:endParaRPr>
          </a:p>
          <a:p>
            <a:pPr algn="ctr">
              <a:buClr>
                <a:srgbClr val="7030A0"/>
              </a:buClr>
            </a:pPr>
            <a:endParaRPr lang="fr-CH" sz="2000" b="1" dirty="0">
              <a:solidFill>
                <a:schemeClr val="tx2"/>
              </a:solidFill>
            </a:endParaRPr>
          </a:p>
          <a:p>
            <a:pPr marL="180000" indent="-180000">
              <a:buClr>
                <a:srgbClr val="7030A0"/>
              </a:buClr>
              <a:buFont typeface="Arial" panose="020B0604020202020204" pitchFamily="34" charset="0"/>
              <a:buChar char="•"/>
            </a:pPr>
            <a:r>
              <a:rPr lang="fr-CH" sz="1600" dirty="0">
                <a:solidFill>
                  <a:schemeClr val="tx2"/>
                </a:solidFill>
              </a:rPr>
              <a:t>In </a:t>
            </a:r>
            <a:r>
              <a:rPr lang="fr-CH" sz="1600" b="1" dirty="0" err="1">
                <a:solidFill>
                  <a:schemeClr val="accent1"/>
                </a:solidFill>
              </a:rPr>
              <a:t>primary</a:t>
            </a:r>
            <a:r>
              <a:rPr lang="fr-CH" sz="1600" b="1" dirty="0">
                <a:solidFill>
                  <a:schemeClr val="accent1"/>
                </a:solidFill>
              </a:rPr>
              <a:t>, </a:t>
            </a:r>
            <a:r>
              <a:rPr lang="fr-CH" sz="1600" b="1" dirty="0" err="1">
                <a:solidFill>
                  <a:schemeClr val="accent1"/>
                </a:solidFill>
              </a:rPr>
              <a:t>resectable</a:t>
            </a:r>
            <a:r>
              <a:rPr lang="fr-CH" sz="1600" b="1" dirty="0">
                <a:solidFill>
                  <a:schemeClr val="accent1"/>
                </a:solidFill>
              </a:rPr>
              <a:t> </a:t>
            </a:r>
            <a:r>
              <a:rPr lang="fr-CH" sz="1600" b="1" dirty="0" err="1">
                <a:solidFill>
                  <a:schemeClr val="accent1"/>
                </a:solidFill>
              </a:rPr>
              <a:t>sarcomas</a:t>
            </a:r>
            <a:r>
              <a:rPr lang="fr-CH" sz="1600" b="1" dirty="0">
                <a:solidFill>
                  <a:schemeClr val="accent1"/>
                </a:solidFill>
              </a:rPr>
              <a:t>  </a:t>
            </a:r>
          </a:p>
          <a:p>
            <a:pPr marL="360000" lvl="1" indent="-180000">
              <a:buClr>
                <a:schemeClr val="tx2"/>
              </a:buClr>
              <a:buFont typeface="Wingdings" panose="05000000000000000000" pitchFamily="2" charset="2"/>
              <a:buChar char="è"/>
            </a:pPr>
            <a:r>
              <a:rPr lang="fr-CH" sz="1600" dirty="0">
                <a:solidFill>
                  <a:schemeClr val="tx2"/>
                </a:solidFill>
              </a:rPr>
              <a:t>not </a:t>
            </a:r>
            <a:r>
              <a:rPr lang="fr-CH" sz="1600" dirty="0" err="1">
                <a:solidFill>
                  <a:schemeClr val="tx2"/>
                </a:solidFill>
              </a:rPr>
              <a:t>necessary</a:t>
            </a:r>
            <a:endParaRPr lang="fr-CH" sz="1600" dirty="0">
              <a:solidFill>
                <a:schemeClr val="tx2"/>
              </a:solidFill>
            </a:endParaRPr>
          </a:p>
          <a:p>
            <a:pPr marL="285750" indent="-285750">
              <a:buClr>
                <a:srgbClr val="7030A0"/>
              </a:buClr>
              <a:buFont typeface="Arial" panose="020B0604020202020204" pitchFamily="34" charset="0"/>
              <a:buChar char="•"/>
            </a:pPr>
            <a:endParaRPr lang="fr-CH" sz="1000" dirty="0">
              <a:solidFill>
                <a:schemeClr val="tx2"/>
              </a:solidFill>
            </a:endParaRPr>
          </a:p>
          <a:p>
            <a:pPr marL="180000" indent="-180000">
              <a:buClr>
                <a:srgbClr val="7030A0"/>
              </a:buClr>
              <a:buFont typeface="Arial" panose="020B0604020202020204" pitchFamily="34" charset="0"/>
              <a:buChar char="•"/>
            </a:pPr>
            <a:r>
              <a:rPr lang="fr-CH" sz="1600" dirty="0">
                <a:solidFill>
                  <a:schemeClr val="tx2"/>
                </a:solidFill>
              </a:rPr>
              <a:t>For patients at </a:t>
            </a:r>
            <a:r>
              <a:rPr lang="fr-CH" sz="1600" b="1" dirty="0">
                <a:solidFill>
                  <a:schemeClr val="accent1"/>
                </a:solidFill>
              </a:rPr>
              <a:t>high </a:t>
            </a:r>
            <a:r>
              <a:rPr lang="fr-CH" sz="1600" b="1" dirty="0" err="1">
                <a:solidFill>
                  <a:schemeClr val="accent1"/>
                </a:solidFill>
              </a:rPr>
              <a:t>risk</a:t>
            </a:r>
            <a:r>
              <a:rPr lang="fr-CH" sz="1600" b="1" dirty="0">
                <a:solidFill>
                  <a:schemeClr val="accent1"/>
                </a:solidFill>
              </a:rPr>
              <a:t> of relapse</a:t>
            </a:r>
          </a:p>
          <a:p>
            <a:pPr marL="360000" indent="-180000">
              <a:buClr>
                <a:schemeClr val="tx2"/>
              </a:buClr>
              <a:buFont typeface="Wingdings" panose="05000000000000000000" pitchFamily="2" charset="2"/>
              <a:buChar char="è"/>
            </a:pPr>
            <a:r>
              <a:rPr lang="fr-CH" sz="1600" dirty="0" err="1">
                <a:solidFill>
                  <a:schemeClr val="tx2"/>
                </a:solidFill>
              </a:rPr>
              <a:t>might</a:t>
            </a:r>
            <a:r>
              <a:rPr lang="fr-CH" sz="1600" dirty="0">
                <a:solidFill>
                  <a:schemeClr val="tx2"/>
                </a:solidFill>
              </a:rPr>
              <a:t> </a:t>
            </a:r>
            <a:r>
              <a:rPr lang="fr-CH" sz="1600" dirty="0" err="1">
                <a:solidFill>
                  <a:schemeClr val="tx2"/>
                </a:solidFill>
              </a:rPr>
              <a:t>provide</a:t>
            </a:r>
            <a:r>
              <a:rPr lang="fr-CH" sz="1600" dirty="0">
                <a:solidFill>
                  <a:schemeClr val="tx2"/>
                </a:solidFill>
              </a:rPr>
              <a:t> </a:t>
            </a:r>
            <a:r>
              <a:rPr lang="fr-CH" sz="1600" dirty="0" err="1">
                <a:solidFill>
                  <a:schemeClr val="tx2"/>
                </a:solidFill>
              </a:rPr>
              <a:t>clinically</a:t>
            </a:r>
            <a:r>
              <a:rPr lang="fr-CH" sz="1600" dirty="0">
                <a:solidFill>
                  <a:schemeClr val="tx2"/>
                </a:solidFill>
              </a:rPr>
              <a:t> </a:t>
            </a:r>
            <a:r>
              <a:rPr lang="fr-CH" sz="1600" dirty="0" err="1">
                <a:solidFill>
                  <a:schemeClr val="tx2"/>
                </a:solidFill>
              </a:rPr>
              <a:t>actionable</a:t>
            </a:r>
            <a:r>
              <a:rPr lang="fr-CH" sz="1600" dirty="0">
                <a:solidFill>
                  <a:schemeClr val="tx2"/>
                </a:solidFill>
              </a:rPr>
              <a:t> information for </a:t>
            </a:r>
            <a:r>
              <a:rPr lang="fr-CH" sz="1600" dirty="0" err="1">
                <a:solidFill>
                  <a:schemeClr val="tx2"/>
                </a:solidFill>
              </a:rPr>
              <a:t>later</a:t>
            </a:r>
            <a:r>
              <a:rPr lang="fr-CH" sz="1600" dirty="0">
                <a:solidFill>
                  <a:schemeClr val="tx2"/>
                </a:solidFill>
              </a:rPr>
              <a:t> in the </a:t>
            </a:r>
            <a:r>
              <a:rPr lang="fr-CH" sz="1600" dirty="0" err="1">
                <a:solidFill>
                  <a:schemeClr val="tx2"/>
                </a:solidFill>
              </a:rPr>
              <a:t>disease</a:t>
            </a:r>
            <a:r>
              <a:rPr lang="fr-CH" sz="1600" dirty="0">
                <a:solidFill>
                  <a:schemeClr val="tx2"/>
                </a:solidFill>
              </a:rPr>
              <a:t> course</a:t>
            </a:r>
          </a:p>
          <a:p>
            <a:pPr marL="285750" indent="-285750">
              <a:buClr>
                <a:srgbClr val="7030A0"/>
              </a:buClr>
              <a:buFont typeface="Arial" panose="020B0604020202020204" pitchFamily="34" charset="0"/>
              <a:buChar char="•"/>
            </a:pPr>
            <a:endParaRPr lang="fr-CH" sz="1000" dirty="0">
              <a:solidFill>
                <a:schemeClr val="tx2"/>
              </a:solidFill>
            </a:endParaRPr>
          </a:p>
          <a:p>
            <a:pPr marL="180000" indent="-180000">
              <a:buClr>
                <a:srgbClr val="7030A0"/>
              </a:buClr>
              <a:buFont typeface="Arial" panose="020B0604020202020204" pitchFamily="34" charset="0"/>
              <a:buChar char="•"/>
            </a:pPr>
            <a:r>
              <a:rPr lang="fr-CH" sz="1600" dirty="0">
                <a:solidFill>
                  <a:schemeClr val="tx2"/>
                </a:solidFill>
              </a:rPr>
              <a:t>For patients </a:t>
            </a:r>
            <a:r>
              <a:rPr lang="fr-CH" sz="1600" dirty="0" err="1">
                <a:solidFill>
                  <a:schemeClr val="tx2"/>
                </a:solidFill>
              </a:rPr>
              <a:t>with</a:t>
            </a:r>
            <a:r>
              <a:rPr lang="fr-CH" sz="1600" dirty="0">
                <a:solidFill>
                  <a:schemeClr val="tx2"/>
                </a:solidFill>
              </a:rPr>
              <a:t> </a:t>
            </a:r>
            <a:r>
              <a:rPr lang="fr-CH" sz="1600" b="1" dirty="0" err="1">
                <a:solidFill>
                  <a:schemeClr val="accent1"/>
                </a:solidFill>
              </a:rPr>
              <a:t>locally</a:t>
            </a:r>
            <a:r>
              <a:rPr lang="fr-CH" sz="1600" b="1" dirty="0">
                <a:solidFill>
                  <a:schemeClr val="accent1"/>
                </a:solidFill>
              </a:rPr>
              <a:t> </a:t>
            </a:r>
            <a:r>
              <a:rPr lang="fr-CH" sz="1600" b="1" dirty="0" err="1">
                <a:solidFill>
                  <a:schemeClr val="accent1"/>
                </a:solidFill>
              </a:rPr>
              <a:t>advanced</a:t>
            </a:r>
            <a:r>
              <a:rPr lang="fr-CH" sz="1600" b="1" dirty="0">
                <a:solidFill>
                  <a:schemeClr val="accent1"/>
                </a:solidFill>
              </a:rPr>
              <a:t>, </a:t>
            </a:r>
            <a:r>
              <a:rPr lang="fr-CH" sz="1600" b="1" dirty="0" err="1">
                <a:solidFill>
                  <a:schemeClr val="accent1"/>
                </a:solidFill>
              </a:rPr>
              <a:t>unresectable</a:t>
            </a:r>
            <a:r>
              <a:rPr lang="fr-CH" sz="1600" b="1" dirty="0">
                <a:solidFill>
                  <a:schemeClr val="accent1"/>
                </a:solidFill>
              </a:rPr>
              <a:t> </a:t>
            </a:r>
            <a:r>
              <a:rPr lang="fr-CH" sz="1600" b="1" dirty="0" err="1">
                <a:solidFill>
                  <a:schemeClr val="accent1"/>
                </a:solidFill>
              </a:rPr>
              <a:t>tumours</a:t>
            </a:r>
            <a:endParaRPr lang="fr-CH" sz="1600" b="1" dirty="0">
              <a:solidFill>
                <a:schemeClr val="accent1"/>
              </a:solidFill>
            </a:endParaRPr>
          </a:p>
          <a:p>
            <a:pPr marL="360000" indent="-180000">
              <a:buClr>
                <a:schemeClr val="tx2"/>
              </a:buClr>
              <a:buFont typeface="Wingdings" panose="05000000000000000000" pitchFamily="2" charset="2"/>
              <a:buChar char="è"/>
            </a:pPr>
            <a:r>
              <a:rPr lang="fr-CH" sz="1600" dirty="0" err="1">
                <a:solidFill>
                  <a:schemeClr val="tx2"/>
                </a:solidFill>
                <a:sym typeface="Wingdings" pitchFamily="2" charset="2"/>
              </a:rPr>
              <a:t>Should</a:t>
            </a:r>
            <a:r>
              <a:rPr lang="fr-CH" sz="1600" dirty="0">
                <a:solidFill>
                  <a:schemeClr val="tx2"/>
                </a:solidFill>
                <a:sym typeface="Wingdings" pitchFamily="2" charset="2"/>
              </a:rPr>
              <a:t> </a:t>
            </a:r>
            <a:r>
              <a:rPr lang="fr-CH" sz="1600" dirty="0" err="1">
                <a:solidFill>
                  <a:schemeClr val="tx2"/>
                </a:solidFill>
                <a:sym typeface="Wingdings" pitchFamily="2" charset="2"/>
              </a:rPr>
              <a:t>be</a:t>
            </a:r>
            <a:r>
              <a:rPr lang="fr-CH" sz="1600" dirty="0">
                <a:solidFill>
                  <a:schemeClr val="tx2"/>
                </a:solidFill>
                <a:sym typeface="Wingdings" pitchFamily="2" charset="2"/>
              </a:rPr>
              <a:t> </a:t>
            </a:r>
            <a:r>
              <a:rPr lang="fr-CH" sz="1600" dirty="0" err="1">
                <a:solidFill>
                  <a:schemeClr val="tx2"/>
                </a:solidFill>
                <a:sym typeface="Wingdings" pitchFamily="2" charset="2"/>
              </a:rPr>
              <a:t>performed</a:t>
            </a:r>
            <a:endParaRPr lang="fr-CH" sz="1600" dirty="0">
              <a:solidFill>
                <a:schemeClr val="tx2"/>
              </a:solidFill>
              <a:sym typeface="Wingdings" pitchFamily="2" charset="2"/>
            </a:endParaRPr>
          </a:p>
          <a:p>
            <a:pPr>
              <a:buClr>
                <a:srgbClr val="7030A0"/>
              </a:buClr>
            </a:pPr>
            <a:endParaRPr lang="fr-CH" sz="1050" dirty="0">
              <a:solidFill>
                <a:schemeClr val="tx2"/>
              </a:solidFill>
              <a:sym typeface="Wingdings" pitchFamily="2" charset="2"/>
            </a:endParaRPr>
          </a:p>
          <a:p>
            <a:pPr marL="180000" indent="-180000">
              <a:buClr>
                <a:srgbClr val="7030A0"/>
              </a:buClr>
              <a:buFont typeface="Arial" panose="020B0604020202020204" pitchFamily="34" charset="0"/>
              <a:buChar char="•"/>
            </a:pPr>
            <a:r>
              <a:rPr lang="fr-CH" sz="1600" dirty="0">
                <a:solidFill>
                  <a:schemeClr val="tx2"/>
                </a:solidFill>
              </a:rPr>
              <a:t>For patients </a:t>
            </a:r>
            <a:r>
              <a:rPr lang="fr-CH" sz="1600" dirty="0" err="1">
                <a:solidFill>
                  <a:schemeClr val="tx2"/>
                </a:solidFill>
              </a:rPr>
              <a:t>with</a:t>
            </a:r>
            <a:r>
              <a:rPr lang="fr-CH" sz="1600" dirty="0">
                <a:solidFill>
                  <a:schemeClr val="tx2"/>
                </a:solidFill>
              </a:rPr>
              <a:t> </a:t>
            </a:r>
            <a:r>
              <a:rPr lang="fr-CH" sz="1600" b="1" dirty="0" err="1">
                <a:solidFill>
                  <a:schemeClr val="accent1"/>
                </a:solidFill>
              </a:rPr>
              <a:t>metastatic</a:t>
            </a:r>
            <a:r>
              <a:rPr lang="fr-CH" sz="1600" b="1" dirty="0">
                <a:solidFill>
                  <a:schemeClr val="accent1"/>
                </a:solidFill>
              </a:rPr>
              <a:t> </a:t>
            </a:r>
            <a:r>
              <a:rPr lang="fr-CH" sz="1600" b="1" dirty="0" err="1">
                <a:solidFill>
                  <a:schemeClr val="accent1"/>
                </a:solidFill>
              </a:rPr>
              <a:t>disease</a:t>
            </a:r>
            <a:r>
              <a:rPr lang="fr-CH" sz="1600" b="1" dirty="0">
                <a:solidFill>
                  <a:schemeClr val="accent1"/>
                </a:solidFill>
              </a:rPr>
              <a:t> </a:t>
            </a:r>
            <a:r>
              <a:rPr lang="fr-CH" sz="1600" b="1" dirty="0" err="1">
                <a:solidFill>
                  <a:schemeClr val="accent1"/>
                </a:solidFill>
              </a:rPr>
              <a:t>failing</a:t>
            </a:r>
            <a:r>
              <a:rPr lang="fr-CH" sz="1600" b="1" dirty="0">
                <a:solidFill>
                  <a:schemeClr val="accent1"/>
                </a:solidFill>
              </a:rPr>
              <a:t> </a:t>
            </a:r>
            <a:r>
              <a:rPr lang="fr-CH" sz="1600" b="1" dirty="0" err="1">
                <a:solidFill>
                  <a:schemeClr val="accent1"/>
                </a:solidFill>
              </a:rPr>
              <a:t>conventional</a:t>
            </a:r>
            <a:r>
              <a:rPr lang="fr-CH" sz="1600" b="1" dirty="0">
                <a:solidFill>
                  <a:schemeClr val="accent1"/>
                </a:solidFill>
              </a:rPr>
              <a:t> </a:t>
            </a:r>
            <a:r>
              <a:rPr lang="fr-CH" sz="1600" b="1" dirty="0" err="1">
                <a:solidFill>
                  <a:schemeClr val="accent1"/>
                </a:solidFill>
              </a:rPr>
              <a:t>therapies</a:t>
            </a:r>
            <a:endParaRPr lang="fr-CH" sz="1600" b="1" dirty="0">
              <a:solidFill>
                <a:schemeClr val="accent1"/>
              </a:solidFill>
            </a:endParaRPr>
          </a:p>
          <a:p>
            <a:pPr marL="360000" indent="-180000">
              <a:buClr>
                <a:schemeClr val="tx2"/>
              </a:buClr>
              <a:buFont typeface="Wingdings" panose="05000000000000000000" pitchFamily="2" charset="2"/>
              <a:buChar char="è"/>
            </a:pPr>
            <a:r>
              <a:rPr lang="fr-CH" sz="1600" dirty="0" err="1">
                <a:solidFill>
                  <a:schemeClr val="tx2"/>
                </a:solidFill>
                <a:sym typeface="Wingdings" pitchFamily="2" charset="2"/>
              </a:rPr>
              <a:t>Should</a:t>
            </a:r>
            <a:r>
              <a:rPr lang="fr-CH" sz="1600" dirty="0">
                <a:solidFill>
                  <a:schemeClr val="tx2"/>
                </a:solidFill>
                <a:sym typeface="Wingdings" pitchFamily="2" charset="2"/>
              </a:rPr>
              <a:t> </a:t>
            </a:r>
            <a:r>
              <a:rPr lang="fr-CH" sz="1600" dirty="0" err="1">
                <a:solidFill>
                  <a:schemeClr val="tx2"/>
                </a:solidFill>
                <a:sym typeface="Wingdings" pitchFamily="2" charset="2"/>
              </a:rPr>
              <a:t>be</a:t>
            </a:r>
            <a:r>
              <a:rPr lang="fr-CH" sz="1600" dirty="0">
                <a:solidFill>
                  <a:schemeClr val="tx2"/>
                </a:solidFill>
                <a:sym typeface="Wingdings" pitchFamily="2" charset="2"/>
              </a:rPr>
              <a:t> </a:t>
            </a:r>
            <a:r>
              <a:rPr lang="fr-CH" sz="1600" dirty="0" err="1">
                <a:solidFill>
                  <a:schemeClr val="tx2"/>
                </a:solidFill>
                <a:sym typeface="Wingdings" pitchFamily="2" charset="2"/>
              </a:rPr>
              <a:t>performed</a:t>
            </a:r>
            <a:endParaRPr lang="fr-CH" sz="1600" dirty="0">
              <a:solidFill>
                <a:schemeClr val="tx2"/>
              </a:solidFill>
            </a:endParaRPr>
          </a:p>
        </p:txBody>
      </p:sp>
      <p:sp>
        <p:nvSpPr>
          <p:cNvPr id="46" name="Rectangle 45">
            <a:extLst>
              <a:ext uri="{FF2B5EF4-FFF2-40B4-BE49-F238E27FC236}">
                <a16:creationId xmlns:a16="http://schemas.microsoft.com/office/drawing/2014/main" id="{3551D348-1B57-48F1-BC0A-C139EF3AAA53}"/>
              </a:ext>
            </a:extLst>
          </p:cNvPr>
          <p:cNvSpPr/>
          <p:nvPr/>
        </p:nvSpPr>
        <p:spPr>
          <a:xfrm>
            <a:off x="829087" y="2591039"/>
            <a:ext cx="2253453" cy="3289579"/>
          </a:xfrm>
          <a:prstGeom prst="rect">
            <a:avLst/>
          </a:prstGeom>
          <a:solidFill>
            <a:schemeClr val="accent1">
              <a:lumMod val="40000"/>
              <a:lumOff val="60000"/>
              <a:alpha val="8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solidFill>
                <a:schemeClr val="accent1"/>
              </a:solidFill>
            </a:endParaRPr>
          </a:p>
        </p:txBody>
      </p:sp>
      <p:sp>
        <p:nvSpPr>
          <p:cNvPr id="45" name="Rectangle 44">
            <a:extLst>
              <a:ext uri="{FF2B5EF4-FFF2-40B4-BE49-F238E27FC236}">
                <a16:creationId xmlns:a16="http://schemas.microsoft.com/office/drawing/2014/main" id="{23D1052F-24DA-4DE5-9CBD-F0E23BF978B7}"/>
              </a:ext>
            </a:extLst>
          </p:cNvPr>
          <p:cNvSpPr/>
          <p:nvPr/>
        </p:nvSpPr>
        <p:spPr>
          <a:xfrm>
            <a:off x="3125056" y="2591039"/>
            <a:ext cx="2253453" cy="3289579"/>
          </a:xfrm>
          <a:prstGeom prst="rect">
            <a:avLst/>
          </a:prstGeom>
          <a:solidFill>
            <a:schemeClr val="accent1">
              <a:lumMod val="20000"/>
              <a:lumOff val="80000"/>
              <a:alpha val="6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solidFill>
                <a:schemeClr val="accent1"/>
              </a:solidFill>
            </a:endParaRPr>
          </a:p>
        </p:txBody>
      </p:sp>
      <p:sp>
        <p:nvSpPr>
          <p:cNvPr id="44" name="Rectangle 43">
            <a:extLst>
              <a:ext uri="{FF2B5EF4-FFF2-40B4-BE49-F238E27FC236}">
                <a16:creationId xmlns:a16="http://schemas.microsoft.com/office/drawing/2014/main" id="{C2939D70-7ABD-43FA-9D21-5E593CCBF4EB}"/>
              </a:ext>
            </a:extLst>
          </p:cNvPr>
          <p:cNvSpPr/>
          <p:nvPr/>
        </p:nvSpPr>
        <p:spPr>
          <a:xfrm>
            <a:off x="5430412" y="2591039"/>
            <a:ext cx="2253453" cy="3289579"/>
          </a:xfrm>
          <a:prstGeom prst="rect">
            <a:avLst/>
          </a:prstGeom>
          <a:solidFill>
            <a:schemeClr val="accent1">
              <a:lumMod val="20000"/>
              <a:lumOff val="80000"/>
              <a:alpha val="2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solidFill>
                <a:schemeClr val="accent1"/>
              </a:solidFill>
            </a:endParaRPr>
          </a:p>
        </p:txBody>
      </p:sp>
      <p:sp>
        <p:nvSpPr>
          <p:cNvPr id="126" name="Rectangle: Rounded Corners 125">
            <a:extLst>
              <a:ext uri="{FF2B5EF4-FFF2-40B4-BE49-F238E27FC236}">
                <a16:creationId xmlns:a16="http://schemas.microsoft.com/office/drawing/2014/main" id="{8CC1C911-C1F5-4452-9629-E9A48577E4F2}"/>
              </a:ext>
            </a:extLst>
          </p:cNvPr>
          <p:cNvSpPr/>
          <p:nvPr/>
        </p:nvSpPr>
        <p:spPr>
          <a:xfrm>
            <a:off x="72569" y="2585338"/>
            <a:ext cx="7606474" cy="26147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bg1"/>
              </a:solidFill>
            </a:endParaRPr>
          </a:p>
        </p:txBody>
      </p:sp>
      <p:grpSp>
        <p:nvGrpSpPr>
          <p:cNvPr id="113" name="Group 112">
            <a:extLst>
              <a:ext uri="{FF2B5EF4-FFF2-40B4-BE49-F238E27FC236}">
                <a16:creationId xmlns:a16="http://schemas.microsoft.com/office/drawing/2014/main" id="{C0231E70-8B4B-4119-826B-341D95967913}"/>
              </a:ext>
            </a:extLst>
          </p:cNvPr>
          <p:cNvGrpSpPr/>
          <p:nvPr/>
        </p:nvGrpSpPr>
        <p:grpSpPr>
          <a:xfrm rot="5400000" flipV="1">
            <a:off x="2231238" y="4458311"/>
            <a:ext cx="910300" cy="377431"/>
            <a:chOff x="655138" y="4603053"/>
            <a:chExt cx="1649145" cy="1325359"/>
          </a:xfrm>
        </p:grpSpPr>
        <p:cxnSp>
          <p:nvCxnSpPr>
            <p:cNvPr id="114" name="Straight Arrow Connector 113">
              <a:extLst>
                <a:ext uri="{FF2B5EF4-FFF2-40B4-BE49-F238E27FC236}">
                  <a16:creationId xmlns:a16="http://schemas.microsoft.com/office/drawing/2014/main" id="{FBBF937E-8A82-4937-91FA-3B196B64B47D}"/>
                </a:ext>
              </a:extLst>
            </p:cNvPr>
            <p:cNvCxnSpPr>
              <a:cxnSpLocks/>
            </p:cNvCxnSpPr>
            <p:nvPr/>
          </p:nvCxnSpPr>
          <p:spPr>
            <a:xfrm>
              <a:off x="655138" y="5920661"/>
              <a:ext cx="1649145" cy="1"/>
            </a:xfrm>
            <a:prstGeom prst="straightConnector1">
              <a:avLst/>
            </a:prstGeom>
            <a:ln w="1587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7F4A221D-3547-4E90-9C28-0430308524B3}"/>
                </a:ext>
              </a:extLst>
            </p:cNvPr>
            <p:cNvCxnSpPr>
              <a:cxnSpLocks/>
            </p:cNvCxnSpPr>
            <p:nvPr/>
          </p:nvCxnSpPr>
          <p:spPr>
            <a:xfrm flipV="1">
              <a:off x="661743" y="4603053"/>
              <a:ext cx="0" cy="1325359"/>
            </a:xfrm>
            <a:prstGeom prst="straightConnector1">
              <a:avLst/>
            </a:prstGeom>
            <a:ln w="15875">
              <a:solidFill>
                <a:schemeClr val="accent2"/>
              </a:solidFill>
              <a:tailEnd type="none"/>
            </a:ln>
            <a:effectLst/>
          </p:spPr>
          <p:style>
            <a:lnRef idx="2">
              <a:schemeClr val="accent1"/>
            </a:lnRef>
            <a:fillRef idx="0">
              <a:schemeClr val="accent1"/>
            </a:fillRef>
            <a:effectRef idx="1">
              <a:schemeClr val="accent1"/>
            </a:effectRef>
            <a:fontRef idx="minor">
              <a:schemeClr val="tx1"/>
            </a:fontRef>
          </p:style>
        </p:cxnSp>
      </p:grpSp>
      <p:cxnSp>
        <p:nvCxnSpPr>
          <p:cNvPr id="63" name="Straight Arrow Connector 62">
            <a:extLst>
              <a:ext uri="{FF2B5EF4-FFF2-40B4-BE49-F238E27FC236}">
                <a16:creationId xmlns:a16="http://schemas.microsoft.com/office/drawing/2014/main" id="{78266D33-6893-4949-9F45-AFD47EBF5A2E}"/>
              </a:ext>
            </a:extLst>
          </p:cNvPr>
          <p:cNvCxnSpPr>
            <a:cxnSpLocks/>
          </p:cNvCxnSpPr>
          <p:nvPr/>
        </p:nvCxnSpPr>
        <p:spPr>
          <a:xfrm>
            <a:off x="4235564" y="3795497"/>
            <a:ext cx="0" cy="257637"/>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sp>
        <p:nvSpPr>
          <p:cNvPr id="59" name="Rectangle: Rounded Corners 58">
            <a:extLst>
              <a:ext uri="{FF2B5EF4-FFF2-40B4-BE49-F238E27FC236}">
                <a16:creationId xmlns:a16="http://schemas.microsoft.com/office/drawing/2014/main" id="{E788BFAB-789C-4691-94DD-0704AE84493A}"/>
              </a:ext>
            </a:extLst>
          </p:cNvPr>
          <p:cNvSpPr/>
          <p:nvPr/>
        </p:nvSpPr>
        <p:spPr>
          <a:xfrm>
            <a:off x="3365952" y="4047109"/>
            <a:ext cx="1771664" cy="349572"/>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solidFill>
                <a:schemeClr val="accent1"/>
              </a:solidFill>
            </a:endParaRPr>
          </a:p>
        </p:txBody>
      </p:sp>
      <p:sp>
        <p:nvSpPr>
          <p:cNvPr id="61" name="Rectangle: Rounded Corners 60">
            <a:extLst>
              <a:ext uri="{FF2B5EF4-FFF2-40B4-BE49-F238E27FC236}">
                <a16:creationId xmlns:a16="http://schemas.microsoft.com/office/drawing/2014/main" id="{27DFF381-BC76-41FB-A4C7-24BAA0B72A9E}"/>
              </a:ext>
            </a:extLst>
          </p:cNvPr>
          <p:cNvSpPr/>
          <p:nvPr/>
        </p:nvSpPr>
        <p:spPr>
          <a:xfrm>
            <a:off x="1641550" y="4047109"/>
            <a:ext cx="945156" cy="349572"/>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solidFill>
                <a:schemeClr val="accent1"/>
              </a:solidFill>
            </a:endParaRPr>
          </a:p>
        </p:txBody>
      </p:sp>
      <p:sp>
        <p:nvSpPr>
          <p:cNvPr id="62" name="Rectangle: Rounded Corners 61">
            <a:extLst>
              <a:ext uri="{FF2B5EF4-FFF2-40B4-BE49-F238E27FC236}">
                <a16:creationId xmlns:a16="http://schemas.microsoft.com/office/drawing/2014/main" id="{4201123F-E4FD-4849-8851-212B7105B8AC}"/>
              </a:ext>
            </a:extLst>
          </p:cNvPr>
          <p:cNvSpPr/>
          <p:nvPr/>
        </p:nvSpPr>
        <p:spPr>
          <a:xfrm>
            <a:off x="2658289" y="5086103"/>
            <a:ext cx="864901" cy="349572"/>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solidFill>
                <a:schemeClr val="accent1"/>
              </a:solidFill>
            </a:endParaRPr>
          </a:p>
        </p:txBody>
      </p:sp>
      <p:sp>
        <p:nvSpPr>
          <p:cNvPr id="47" name="Rectangle: Rounded Corners 46">
            <a:extLst>
              <a:ext uri="{FF2B5EF4-FFF2-40B4-BE49-F238E27FC236}">
                <a16:creationId xmlns:a16="http://schemas.microsoft.com/office/drawing/2014/main" id="{9515011B-5B5D-4143-9A77-E7CCEBF9C85E}"/>
              </a:ext>
            </a:extLst>
          </p:cNvPr>
          <p:cNvSpPr/>
          <p:nvPr/>
        </p:nvSpPr>
        <p:spPr>
          <a:xfrm>
            <a:off x="5671306" y="4047109"/>
            <a:ext cx="1771664" cy="349572"/>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solidFill>
                <a:schemeClr val="accent1"/>
              </a:solidFill>
            </a:endParaRPr>
          </a:p>
        </p:txBody>
      </p:sp>
      <p:sp>
        <p:nvSpPr>
          <p:cNvPr id="41" name="Rectangle: Rounded Corners 40">
            <a:extLst>
              <a:ext uri="{FF2B5EF4-FFF2-40B4-BE49-F238E27FC236}">
                <a16:creationId xmlns:a16="http://schemas.microsoft.com/office/drawing/2014/main" id="{9052041B-CB76-4E45-A50A-3C734B5082A4}"/>
              </a:ext>
            </a:extLst>
          </p:cNvPr>
          <p:cNvSpPr/>
          <p:nvPr/>
        </p:nvSpPr>
        <p:spPr>
          <a:xfrm>
            <a:off x="889551" y="2884953"/>
            <a:ext cx="2132527" cy="92521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solidFill>
                <a:schemeClr val="accent1"/>
              </a:solidFill>
            </a:endParaRPr>
          </a:p>
        </p:txBody>
      </p:sp>
      <p:sp>
        <p:nvSpPr>
          <p:cNvPr id="42" name="Rectangle: Rounded Corners 41">
            <a:extLst>
              <a:ext uri="{FF2B5EF4-FFF2-40B4-BE49-F238E27FC236}">
                <a16:creationId xmlns:a16="http://schemas.microsoft.com/office/drawing/2014/main" id="{8E6FB621-E465-4D1D-8A5A-670E26573424}"/>
              </a:ext>
            </a:extLst>
          </p:cNvPr>
          <p:cNvSpPr/>
          <p:nvPr/>
        </p:nvSpPr>
        <p:spPr>
          <a:xfrm>
            <a:off x="3185520" y="2889844"/>
            <a:ext cx="2132527" cy="92521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solidFill>
                <a:schemeClr val="accent1"/>
              </a:solidFill>
            </a:endParaRPr>
          </a:p>
        </p:txBody>
      </p:sp>
      <p:sp>
        <p:nvSpPr>
          <p:cNvPr id="43" name="Rectangle: Rounded Corners 42">
            <a:extLst>
              <a:ext uri="{FF2B5EF4-FFF2-40B4-BE49-F238E27FC236}">
                <a16:creationId xmlns:a16="http://schemas.microsoft.com/office/drawing/2014/main" id="{CB5A188A-4966-40AA-8E3D-A3770DF46287}"/>
              </a:ext>
            </a:extLst>
          </p:cNvPr>
          <p:cNvSpPr/>
          <p:nvPr/>
        </p:nvSpPr>
        <p:spPr>
          <a:xfrm>
            <a:off x="5490874" y="2894736"/>
            <a:ext cx="2132527" cy="92521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solidFill>
                <a:schemeClr val="accent1"/>
              </a:solidFill>
            </a:endParaRPr>
          </a:p>
        </p:txBody>
      </p:sp>
      <p:cxnSp>
        <p:nvCxnSpPr>
          <p:cNvPr id="40" name="Straight Arrow Connector 39">
            <a:extLst>
              <a:ext uri="{FF2B5EF4-FFF2-40B4-BE49-F238E27FC236}">
                <a16:creationId xmlns:a16="http://schemas.microsoft.com/office/drawing/2014/main" id="{895B88CF-9917-475F-926A-64A9C994B012}"/>
              </a:ext>
            </a:extLst>
          </p:cNvPr>
          <p:cNvCxnSpPr>
            <a:cxnSpLocks/>
            <a:stCxn id="4" idx="2"/>
          </p:cNvCxnSpPr>
          <p:nvPr/>
        </p:nvCxnSpPr>
        <p:spPr>
          <a:xfrm flipH="1">
            <a:off x="4121401" y="1365194"/>
            <a:ext cx="4816" cy="1209741"/>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sp>
        <p:nvSpPr>
          <p:cNvPr id="37" name="Rectangle: Rounded Corners 36">
            <a:extLst>
              <a:ext uri="{FF2B5EF4-FFF2-40B4-BE49-F238E27FC236}">
                <a16:creationId xmlns:a16="http://schemas.microsoft.com/office/drawing/2014/main" id="{3517EC11-FBDD-4F29-B6E9-06290622406C}"/>
              </a:ext>
            </a:extLst>
          </p:cNvPr>
          <p:cNvSpPr/>
          <p:nvPr/>
        </p:nvSpPr>
        <p:spPr>
          <a:xfrm>
            <a:off x="2889935" y="1480425"/>
            <a:ext cx="2472566" cy="349572"/>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sp>
        <p:nvSpPr>
          <p:cNvPr id="38" name="Rectangle: Rounded Corners 37">
            <a:extLst>
              <a:ext uri="{FF2B5EF4-FFF2-40B4-BE49-F238E27FC236}">
                <a16:creationId xmlns:a16="http://schemas.microsoft.com/office/drawing/2014/main" id="{881D63A0-D020-4CD1-BDEA-C14187351895}"/>
              </a:ext>
            </a:extLst>
          </p:cNvPr>
          <p:cNvSpPr/>
          <p:nvPr/>
        </p:nvSpPr>
        <p:spPr>
          <a:xfrm>
            <a:off x="2889935" y="1988975"/>
            <a:ext cx="2472566" cy="349572"/>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sp>
        <p:nvSpPr>
          <p:cNvPr id="8" name="Rectangle: Rounded Corners 7">
            <a:extLst>
              <a:ext uri="{FF2B5EF4-FFF2-40B4-BE49-F238E27FC236}">
                <a16:creationId xmlns:a16="http://schemas.microsoft.com/office/drawing/2014/main" id="{39826B6F-947B-4CA6-9C91-790D6A61F863}"/>
              </a:ext>
            </a:extLst>
          </p:cNvPr>
          <p:cNvSpPr/>
          <p:nvPr/>
        </p:nvSpPr>
        <p:spPr>
          <a:xfrm>
            <a:off x="2889935" y="1053851"/>
            <a:ext cx="2472566" cy="349572"/>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sp>
        <p:nvSpPr>
          <p:cNvPr id="4" name="TextBox 3">
            <a:extLst>
              <a:ext uri="{FF2B5EF4-FFF2-40B4-BE49-F238E27FC236}">
                <a16:creationId xmlns:a16="http://schemas.microsoft.com/office/drawing/2014/main" id="{D1219D53-EDD9-4FDF-807A-458E2F032B84}"/>
              </a:ext>
            </a:extLst>
          </p:cNvPr>
          <p:cNvSpPr txBox="1"/>
          <p:nvPr/>
        </p:nvSpPr>
        <p:spPr>
          <a:xfrm>
            <a:off x="3456610" y="1110060"/>
            <a:ext cx="1339214" cy="255134"/>
          </a:xfrm>
          <a:prstGeom prst="rect">
            <a:avLst/>
          </a:prstGeom>
          <a:noFill/>
        </p:spPr>
        <p:txBody>
          <a:bodyPr wrap="none" rtlCol="0" anchor="ctr">
            <a:spAutoFit/>
          </a:bodyPr>
          <a:lstStyle/>
          <a:p>
            <a:pPr algn="ctr">
              <a:lnSpc>
                <a:spcPts val="1200"/>
              </a:lnSpc>
            </a:pPr>
            <a:r>
              <a:rPr lang="en-GB" sz="1400" b="1" dirty="0">
                <a:solidFill>
                  <a:schemeClr val="accent1"/>
                </a:solidFill>
                <a:ea typeface="Aileron" charset="0"/>
                <a:cs typeface="Aileron" charset="0"/>
              </a:rPr>
              <a:t>Tumour sample</a:t>
            </a:r>
          </a:p>
        </p:txBody>
      </p:sp>
      <p:sp>
        <p:nvSpPr>
          <p:cNvPr id="10" name="TextBox 9">
            <a:extLst>
              <a:ext uri="{FF2B5EF4-FFF2-40B4-BE49-F238E27FC236}">
                <a16:creationId xmlns:a16="http://schemas.microsoft.com/office/drawing/2014/main" id="{CB948483-E832-45FA-B89F-40E983B3487D}"/>
              </a:ext>
            </a:extLst>
          </p:cNvPr>
          <p:cNvSpPr txBox="1"/>
          <p:nvPr/>
        </p:nvSpPr>
        <p:spPr>
          <a:xfrm>
            <a:off x="3056212" y="1525443"/>
            <a:ext cx="2140009" cy="248401"/>
          </a:xfrm>
          <a:prstGeom prst="rect">
            <a:avLst/>
          </a:prstGeom>
          <a:noFill/>
        </p:spPr>
        <p:txBody>
          <a:bodyPr wrap="none" rtlCol="0">
            <a:spAutoFit/>
          </a:bodyPr>
          <a:lstStyle/>
          <a:p>
            <a:pPr algn="ctr">
              <a:lnSpc>
                <a:spcPts val="1200"/>
              </a:lnSpc>
            </a:pPr>
            <a:r>
              <a:rPr lang="en-GB" sz="1200" dirty="0">
                <a:solidFill>
                  <a:schemeClr val="accent1"/>
                </a:solidFill>
                <a:ea typeface="Aileron" charset="0"/>
                <a:cs typeface="Aileron" charset="0"/>
              </a:rPr>
              <a:t>Histologic diagnosis of sarcoma</a:t>
            </a:r>
          </a:p>
        </p:txBody>
      </p:sp>
      <p:sp>
        <p:nvSpPr>
          <p:cNvPr id="11" name="TextBox 10">
            <a:extLst>
              <a:ext uri="{FF2B5EF4-FFF2-40B4-BE49-F238E27FC236}">
                <a16:creationId xmlns:a16="http://schemas.microsoft.com/office/drawing/2014/main" id="{21F31ED7-13AA-4FF0-B964-B1BAEA9D5761}"/>
              </a:ext>
            </a:extLst>
          </p:cNvPr>
          <p:cNvSpPr txBox="1"/>
          <p:nvPr/>
        </p:nvSpPr>
        <p:spPr>
          <a:xfrm>
            <a:off x="2889934" y="1953600"/>
            <a:ext cx="2462929" cy="402290"/>
          </a:xfrm>
          <a:prstGeom prst="rect">
            <a:avLst/>
          </a:prstGeom>
          <a:noFill/>
        </p:spPr>
        <p:txBody>
          <a:bodyPr wrap="square" lIns="36000" rIns="36000" rtlCol="0">
            <a:spAutoFit/>
          </a:bodyPr>
          <a:lstStyle/>
          <a:p>
            <a:pPr algn="ctr">
              <a:lnSpc>
                <a:spcPts val="1200"/>
              </a:lnSpc>
            </a:pPr>
            <a:r>
              <a:rPr lang="en-GB" sz="1200" dirty="0">
                <a:solidFill>
                  <a:schemeClr val="accent1"/>
                </a:solidFill>
                <a:ea typeface="Aileron" charset="0"/>
                <a:cs typeface="Aileron" charset="0"/>
              </a:rPr>
              <a:t>Locally advanced and unresectable or metastatic disease</a:t>
            </a:r>
          </a:p>
        </p:txBody>
      </p:sp>
      <p:grpSp>
        <p:nvGrpSpPr>
          <p:cNvPr id="54" name="Group 53">
            <a:extLst>
              <a:ext uri="{FF2B5EF4-FFF2-40B4-BE49-F238E27FC236}">
                <a16:creationId xmlns:a16="http://schemas.microsoft.com/office/drawing/2014/main" id="{3EEE1860-E16F-483A-B16C-D4D7377930D1}"/>
              </a:ext>
            </a:extLst>
          </p:cNvPr>
          <p:cNvGrpSpPr/>
          <p:nvPr/>
        </p:nvGrpSpPr>
        <p:grpSpPr>
          <a:xfrm>
            <a:off x="5414041" y="1772815"/>
            <a:ext cx="1906382" cy="563838"/>
            <a:chOff x="4766627" y="2064085"/>
            <a:chExt cx="1761421" cy="539649"/>
          </a:xfrm>
        </p:grpSpPr>
        <p:sp>
          <p:nvSpPr>
            <p:cNvPr id="39" name="Rectangle: Rounded Corners 38">
              <a:extLst>
                <a:ext uri="{FF2B5EF4-FFF2-40B4-BE49-F238E27FC236}">
                  <a16:creationId xmlns:a16="http://schemas.microsoft.com/office/drawing/2014/main" id="{2AF01270-8A8F-499F-83B7-2B6D3CFAEFEF}"/>
                </a:ext>
              </a:extLst>
            </p:cNvPr>
            <p:cNvSpPr/>
            <p:nvPr/>
          </p:nvSpPr>
          <p:spPr>
            <a:xfrm>
              <a:off x="4834787" y="2064085"/>
              <a:ext cx="1636947" cy="334575"/>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solidFill>
                  <a:schemeClr val="accent1"/>
                </a:solidFill>
              </a:endParaRPr>
            </a:p>
          </p:txBody>
        </p:sp>
        <p:sp>
          <p:nvSpPr>
            <p:cNvPr id="12" name="TextBox 11">
              <a:extLst>
                <a:ext uri="{FF2B5EF4-FFF2-40B4-BE49-F238E27FC236}">
                  <a16:creationId xmlns:a16="http://schemas.microsoft.com/office/drawing/2014/main" id="{A19F28AC-FA5E-41DA-8190-1517F331376D}"/>
                </a:ext>
              </a:extLst>
            </p:cNvPr>
            <p:cNvSpPr txBox="1"/>
            <p:nvPr/>
          </p:nvSpPr>
          <p:spPr>
            <a:xfrm>
              <a:off x="5052105" y="2127942"/>
              <a:ext cx="1161783" cy="237744"/>
            </a:xfrm>
            <a:prstGeom prst="rect">
              <a:avLst/>
            </a:prstGeom>
            <a:noFill/>
          </p:spPr>
          <p:txBody>
            <a:bodyPr wrap="none" rtlCol="0">
              <a:spAutoFit/>
            </a:bodyPr>
            <a:lstStyle/>
            <a:p>
              <a:pPr algn="ctr">
                <a:lnSpc>
                  <a:spcPts val="1200"/>
                </a:lnSpc>
              </a:pPr>
              <a:r>
                <a:rPr lang="en-GB" sz="1200" dirty="0">
                  <a:solidFill>
                    <a:schemeClr val="accent1"/>
                  </a:solidFill>
                  <a:ea typeface="Aileron" charset="0"/>
                  <a:cs typeface="Aileron" charset="0"/>
                </a:rPr>
                <a:t>Localised disease</a:t>
              </a:r>
            </a:p>
          </p:txBody>
        </p:sp>
        <p:sp>
          <p:nvSpPr>
            <p:cNvPr id="13" name="TextBox 12">
              <a:extLst>
                <a:ext uri="{FF2B5EF4-FFF2-40B4-BE49-F238E27FC236}">
                  <a16:creationId xmlns:a16="http://schemas.microsoft.com/office/drawing/2014/main" id="{398563EF-515F-4463-B5F8-60550C7A6C98}"/>
                </a:ext>
              </a:extLst>
            </p:cNvPr>
            <p:cNvSpPr txBox="1"/>
            <p:nvPr/>
          </p:nvSpPr>
          <p:spPr>
            <a:xfrm>
              <a:off x="4766627" y="2365990"/>
              <a:ext cx="1761421" cy="237744"/>
            </a:xfrm>
            <a:prstGeom prst="rect">
              <a:avLst/>
            </a:prstGeom>
            <a:noFill/>
          </p:spPr>
          <p:txBody>
            <a:bodyPr wrap="square" rtlCol="0">
              <a:spAutoFit/>
            </a:bodyPr>
            <a:lstStyle/>
            <a:p>
              <a:pPr algn="ctr">
                <a:lnSpc>
                  <a:spcPts val="1200"/>
                </a:lnSpc>
              </a:pPr>
              <a:r>
                <a:rPr lang="en-GB" sz="1200" dirty="0">
                  <a:solidFill>
                    <a:schemeClr val="accent1"/>
                  </a:solidFill>
                  <a:ea typeface="Aileron" charset="0"/>
                  <a:cs typeface="Aileron" charset="0"/>
                </a:rPr>
                <a:t>No routine </a:t>
              </a:r>
              <a:r>
                <a:rPr lang="en-GB" sz="1200" i="1" dirty="0">
                  <a:solidFill>
                    <a:schemeClr val="accent1"/>
                  </a:solidFill>
                  <a:ea typeface="Aileron" charset="0"/>
                  <a:cs typeface="Aileron" charset="0"/>
                </a:rPr>
                <a:t>NTRK</a:t>
              </a:r>
              <a:r>
                <a:rPr lang="en-GB" sz="1200" dirty="0">
                  <a:solidFill>
                    <a:schemeClr val="accent1"/>
                  </a:solidFill>
                  <a:ea typeface="Aileron" charset="0"/>
                  <a:cs typeface="Aileron" charset="0"/>
                </a:rPr>
                <a:t> </a:t>
              </a:r>
              <a:r>
                <a:rPr lang="en-GB" sz="1200" dirty="0" err="1">
                  <a:solidFill>
                    <a:schemeClr val="accent1"/>
                  </a:solidFill>
                  <a:ea typeface="Aileron" charset="0"/>
                  <a:cs typeface="Aileron" charset="0"/>
                </a:rPr>
                <a:t>testing</a:t>
              </a:r>
              <a:r>
                <a:rPr lang="en-GB" sz="1200" baseline="30000" dirty="0" err="1">
                  <a:solidFill>
                    <a:schemeClr val="accent1"/>
                  </a:solidFill>
                  <a:ea typeface="Aileron" charset="0"/>
                  <a:cs typeface="Arial" panose="020B0604020202020204" pitchFamily="34" charset="0"/>
                </a:rPr>
                <a:t>a</a:t>
              </a:r>
              <a:endParaRPr lang="en-GB" sz="1200" baseline="30000" dirty="0">
                <a:solidFill>
                  <a:schemeClr val="accent1"/>
                </a:solidFill>
                <a:ea typeface="Aileron" charset="0"/>
                <a:cs typeface="Aileron" charset="0"/>
              </a:endParaRPr>
            </a:p>
          </p:txBody>
        </p:sp>
      </p:grpSp>
      <p:sp>
        <p:nvSpPr>
          <p:cNvPr id="15" name="TextBox 14">
            <a:extLst>
              <a:ext uri="{FF2B5EF4-FFF2-40B4-BE49-F238E27FC236}">
                <a16:creationId xmlns:a16="http://schemas.microsoft.com/office/drawing/2014/main" id="{49CA4DB5-19DF-4B61-AC53-290BCEF0C018}"/>
              </a:ext>
            </a:extLst>
          </p:cNvPr>
          <p:cNvSpPr txBox="1"/>
          <p:nvPr/>
        </p:nvSpPr>
        <p:spPr>
          <a:xfrm>
            <a:off x="-24680" y="2632396"/>
            <a:ext cx="1603899" cy="156068"/>
          </a:xfrm>
          <a:prstGeom prst="rect">
            <a:avLst/>
          </a:prstGeom>
          <a:noFill/>
        </p:spPr>
        <p:txBody>
          <a:bodyPr wrap="square" lIns="0" tIns="0" rIns="0" bIns="0" rtlCol="0">
            <a:spAutoFit/>
          </a:bodyPr>
          <a:lstStyle/>
          <a:p>
            <a:pPr algn="ctr">
              <a:lnSpc>
                <a:spcPts val="1200"/>
              </a:lnSpc>
            </a:pPr>
            <a:r>
              <a:rPr lang="en-GB" sz="1200" b="1" i="1" dirty="0">
                <a:solidFill>
                  <a:schemeClr val="bg1"/>
                </a:solidFill>
                <a:ea typeface="Aileron" charset="0"/>
                <a:cs typeface="Aileron" charset="0"/>
              </a:rPr>
              <a:t>NTRK</a:t>
            </a:r>
            <a:r>
              <a:rPr lang="en-GB" sz="1200" b="1" dirty="0">
                <a:solidFill>
                  <a:schemeClr val="bg1"/>
                </a:solidFill>
                <a:ea typeface="Aileron" charset="0"/>
                <a:cs typeface="Aileron" charset="0"/>
              </a:rPr>
              <a:t> testing priority</a:t>
            </a:r>
            <a:endParaRPr lang="en-GB" sz="1200" b="1" baseline="30000" dirty="0">
              <a:solidFill>
                <a:schemeClr val="bg1"/>
              </a:solidFill>
              <a:ea typeface="Aileron" charset="0"/>
              <a:cs typeface="Aileron" charset="0"/>
            </a:endParaRPr>
          </a:p>
        </p:txBody>
      </p:sp>
      <p:sp>
        <p:nvSpPr>
          <p:cNvPr id="19" name="TextBox 18">
            <a:extLst>
              <a:ext uri="{FF2B5EF4-FFF2-40B4-BE49-F238E27FC236}">
                <a16:creationId xmlns:a16="http://schemas.microsoft.com/office/drawing/2014/main" id="{39BD496E-0AD0-415C-9249-0AFBF20CDA41}"/>
              </a:ext>
            </a:extLst>
          </p:cNvPr>
          <p:cNvSpPr txBox="1"/>
          <p:nvPr/>
        </p:nvSpPr>
        <p:spPr>
          <a:xfrm>
            <a:off x="951876" y="2931811"/>
            <a:ext cx="2132527" cy="710066"/>
          </a:xfrm>
          <a:prstGeom prst="rect">
            <a:avLst/>
          </a:prstGeom>
          <a:noFill/>
        </p:spPr>
        <p:txBody>
          <a:bodyPr wrap="square" rtlCol="0">
            <a:spAutoFit/>
          </a:bodyPr>
          <a:lstStyle/>
          <a:p>
            <a:pPr>
              <a:lnSpc>
                <a:spcPts val="1200"/>
              </a:lnSpc>
            </a:pPr>
            <a:r>
              <a:rPr lang="en-GB" sz="1200" dirty="0">
                <a:solidFill>
                  <a:schemeClr val="accent1"/>
                </a:solidFill>
                <a:ea typeface="Aileron" charset="0"/>
                <a:cs typeface="Aileron" charset="0"/>
              </a:rPr>
              <a:t>Sarcomas with </a:t>
            </a:r>
            <a:r>
              <a:rPr lang="en-GB" sz="1200" b="1" dirty="0">
                <a:solidFill>
                  <a:schemeClr val="accent1"/>
                </a:solidFill>
                <a:ea typeface="Aileron" charset="0"/>
                <a:cs typeface="Aileron" charset="0"/>
              </a:rPr>
              <a:t>high</a:t>
            </a:r>
            <a:r>
              <a:rPr lang="en-GB" sz="1200" dirty="0">
                <a:solidFill>
                  <a:schemeClr val="accent1"/>
                </a:solidFill>
                <a:ea typeface="Aileron" charset="0"/>
                <a:cs typeface="Aileron" charset="0"/>
              </a:rPr>
              <a:t> frequency of </a:t>
            </a:r>
            <a:r>
              <a:rPr lang="en-GB" sz="1200" i="1" dirty="0">
                <a:solidFill>
                  <a:schemeClr val="accent1"/>
                </a:solidFill>
                <a:ea typeface="Aileron" charset="0"/>
                <a:cs typeface="Aileron" charset="0"/>
              </a:rPr>
              <a:t>NTRK</a:t>
            </a:r>
            <a:r>
              <a:rPr lang="en-GB" sz="1200" dirty="0">
                <a:solidFill>
                  <a:schemeClr val="accent1"/>
                </a:solidFill>
                <a:ea typeface="Aileron" charset="0"/>
                <a:cs typeface="Aileron" charset="0"/>
              </a:rPr>
              <a:t> fusions</a:t>
            </a:r>
          </a:p>
          <a:p>
            <a:pPr marL="72000" indent="-72000">
              <a:lnSpc>
                <a:spcPts val="1200"/>
              </a:lnSpc>
              <a:buFont typeface="Arial" panose="020B0604020202020204" pitchFamily="34" charset="0"/>
              <a:buChar char="•"/>
            </a:pPr>
            <a:r>
              <a:rPr lang="en-GB" sz="1200" dirty="0">
                <a:solidFill>
                  <a:schemeClr val="accent1"/>
                </a:solidFill>
                <a:ea typeface="Aileron" charset="0"/>
                <a:cs typeface="Aileron" charset="0"/>
              </a:rPr>
              <a:t>IFS</a:t>
            </a:r>
          </a:p>
          <a:p>
            <a:pPr marL="72000" indent="-72000">
              <a:lnSpc>
                <a:spcPts val="1200"/>
              </a:lnSpc>
              <a:buFont typeface="Arial" panose="020B0604020202020204" pitchFamily="34" charset="0"/>
              <a:buChar char="•"/>
            </a:pPr>
            <a:r>
              <a:rPr lang="en-GB" sz="1200" dirty="0">
                <a:solidFill>
                  <a:schemeClr val="accent1"/>
                </a:solidFill>
                <a:ea typeface="Aileron" charset="0"/>
                <a:cs typeface="Aileron" charset="0"/>
              </a:rPr>
              <a:t>IMT</a:t>
            </a:r>
            <a:endParaRPr lang="en-GB" sz="1200" baseline="30000" dirty="0">
              <a:solidFill>
                <a:schemeClr val="accent1"/>
              </a:solidFill>
              <a:ea typeface="Aileron" charset="0"/>
              <a:cs typeface="Aileron" charset="0"/>
            </a:endParaRPr>
          </a:p>
        </p:txBody>
      </p:sp>
      <p:sp>
        <p:nvSpPr>
          <p:cNvPr id="20" name="TextBox 19">
            <a:extLst>
              <a:ext uri="{FF2B5EF4-FFF2-40B4-BE49-F238E27FC236}">
                <a16:creationId xmlns:a16="http://schemas.microsoft.com/office/drawing/2014/main" id="{8DBD23B8-34D6-42CB-AF74-4A0256F42131}"/>
              </a:ext>
            </a:extLst>
          </p:cNvPr>
          <p:cNvSpPr txBox="1"/>
          <p:nvPr/>
        </p:nvSpPr>
        <p:spPr>
          <a:xfrm>
            <a:off x="3173863" y="2931811"/>
            <a:ext cx="2155840" cy="863954"/>
          </a:xfrm>
          <a:prstGeom prst="rect">
            <a:avLst/>
          </a:prstGeom>
          <a:noFill/>
        </p:spPr>
        <p:txBody>
          <a:bodyPr wrap="square" rtlCol="0">
            <a:spAutoFit/>
          </a:bodyPr>
          <a:lstStyle/>
          <a:p>
            <a:pPr>
              <a:lnSpc>
                <a:spcPts val="1200"/>
              </a:lnSpc>
            </a:pPr>
            <a:r>
              <a:rPr lang="en-GB" sz="1200" dirty="0">
                <a:solidFill>
                  <a:schemeClr val="accent1"/>
                </a:solidFill>
                <a:ea typeface="Aileron" charset="0"/>
                <a:cs typeface="Aileron" charset="0"/>
              </a:rPr>
              <a:t>Sarcomas with </a:t>
            </a:r>
            <a:r>
              <a:rPr lang="en-GB" sz="1200" b="1" dirty="0">
                <a:solidFill>
                  <a:schemeClr val="accent1"/>
                </a:solidFill>
                <a:ea typeface="Aileron" charset="0"/>
                <a:cs typeface="Aileron" charset="0"/>
              </a:rPr>
              <a:t>low</a:t>
            </a:r>
            <a:r>
              <a:rPr lang="en-GB" sz="1200" dirty="0">
                <a:solidFill>
                  <a:schemeClr val="accent1"/>
                </a:solidFill>
                <a:ea typeface="Aileron" charset="0"/>
                <a:cs typeface="Aileron" charset="0"/>
              </a:rPr>
              <a:t> frequency of </a:t>
            </a:r>
            <a:r>
              <a:rPr lang="en-GB" sz="1200" i="1" dirty="0">
                <a:solidFill>
                  <a:schemeClr val="accent1"/>
                </a:solidFill>
                <a:ea typeface="Aileron" charset="0"/>
                <a:cs typeface="Aileron" charset="0"/>
              </a:rPr>
              <a:t>NTRK</a:t>
            </a:r>
            <a:r>
              <a:rPr lang="en-GB" sz="1200" dirty="0">
                <a:solidFill>
                  <a:schemeClr val="accent1"/>
                </a:solidFill>
                <a:ea typeface="Aileron" charset="0"/>
                <a:cs typeface="Aileron" charset="0"/>
              </a:rPr>
              <a:t> fusions</a:t>
            </a:r>
          </a:p>
          <a:p>
            <a:pPr marL="72000" indent="-72000">
              <a:lnSpc>
                <a:spcPts val="1200"/>
              </a:lnSpc>
              <a:buFont typeface="Arial" panose="020B0604020202020204" pitchFamily="34" charset="0"/>
              <a:buChar char="•"/>
            </a:pPr>
            <a:r>
              <a:rPr lang="en-GB" sz="1200" dirty="0">
                <a:solidFill>
                  <a:schemeClr val="accent1"/>
                </a:solidFill>
                <a:ea typeface="Aileron" charset="0"/>
                <a:cs typeface="Aileron" charset="0"/>
              </a:rPr>
              <a:t>Sarcomas with complex genomics</a:t>
            </a:r>
          </a:p>
          <a:p>
            <a:pPr marL="72000" indent="-72000">
              <a:lnSpc>
                <a:spcPts val="1200"/>
              </a:lnSpc>
              <a:buFont typeface="Arial" panose="020B0604020202020204" pitchFamily="34" charset="0"/>
              <a:buChar char="•"/>
            </a:pPr>
            <a:r>
              <a:rPr lang="en-GB" sz="1200" dirty="0">
                <a:solidFill>
                  <a:schemeClr val="accent1"/>
                </a:solidFill>
                <a:ea typeface="Aileron" charset="0"/>
                <a:cs typeface="Aileron" charset="0"/>
              </a:rPr>
              <a:t>Wild-type GIST</a:t>
            </a:r>
            <a:endParaRPr lang="en-GB" sz="1200" baseline="30000" dirty="0">
              <a:solidFill>
                <a:schemeClr val="accent1"/>
              </a:solidFill>
              <a:ea typeface="Aileron" charset="0"/>
              <a:cs typeface="Aileron" charset="0"/>
            </a:endParaRPr>
          </a:p>
        </p:txBody>
      </p:sp>
      <p:sp>
        <p:nvSpPr>
          <p:cNvPr id="21" name="TextBox 20">
            <a:extLst>
              <a:ext uri="{FF2B5EF4-FFF2-40B4-BE49-F238E27FC236}">
                <a16:creationId xmlns:a16="http://schemas.microsoft.com/office/drawing/2014/main" id="{65748D1C-9BDF-46D9-B8D3-9635C076D21E}"/>
              </a:ext>
            </a:extLst>
          </p:cNvPr>
          <p:cNvSpPr txBox="1"/>
          <p:nvPr/>
        </p:nvSpPr>
        <p:spPr>
          <a:xfrm>
            <a:off x="5430412" y="2931811"/>
            <a:ext cx="2253453" cy="863954"/>
          </a:xfrm>
          <a:prstGeom prst="rect">
            <a:avLst/>
          </a:prstGeom>
          <a:noFill/>
        </p:spPr>
        <p:txBody>
          <a:bodyPr wrap="square" rtlCol="0">
            <a:spAutoFit/>
          </a:bodyPr>
          <a:lstStyle/>
          <a:p>
            <a:pPr marL="72000" indent="-72000">
              <a:lnSpc>
                <a:spcPts val="1200"/>
              </a:lnSpc>
              <a:buFont typeface="Arial" panose="020B0604020202020204" pitchFamily="34" charset="0"/>
              <a:buChar char="•"/>
            </a:pPr>
            <a:r>
              <a:rPr lang="en-GB" sz="1200" dirty="0">
                <a:solidFill>
                  <a:schemeClr val="accent1"/>
                </a:solidFill>
                <a:ea typeface="Aileron" charset="0"/>
                <a:cs typeface="Aileron" charset="0"/>
              </a:rPr>
              <a:t>Sarcomas with recurrent gene fusions</a:t>
            </a:r>
          </a:p>
          <a:p>
            <a:pPr marL="72000" indent="-72000">
              <a:lnSpc>
                <a:spcPts val="1200"/>
              </a:lnSpc>
              <a:buFont typeface="Arial" panose="020B0604020202020204" pitchFamily="34" charset="0"/>
              <a:buChar char="•"/>
            </a:pPr>
            <a:r>
              <a:rPr lang="en-GB" sz="1200" i="1" dirty="0">
                <a:solidFill>
                  <a:schemeClr val="accent1"/>
                </a:solidFill>
                <a:ea typeface="Aileron" charset="0"/>
                <a:cs typeface="Aileron" charset="0"/>
              </a:rPr>
              <a:t>KIT</a:t>
            </a:r>
            <a:r>
              <a:rPr lang="en-GB" sz="1200" dirty="0">
                <a:solidFill>
                  <a:schemeClr val="accent1"/>
                </a:solidFill>
                <a:ea typeface="Aileron" charset="0"/>
                <a:cs typeface="Aileron" charset="0"/>
              </a:rPr>
              <a:t>, </a:t>
            </a:r>
            <a:r>
              <a:rPr lang="en-GB" sz="1200" i="1" dirty="0">
                <a:solidFill>
                  <a:schemeClr val="accent1"/>
                </a:solidFill>
                <a:ea typeface="Aileron" charset="0"/>
                <a:cs typeface="Aileron" charset="0"/>
              </a:rPr>
              <a:t>PDFGR</a:t>
            </a:r>
            <a:r>
              <a:rPr lang="en-GB" sz="1200" dirty="0">
                <a:solidFill>
                  <a:schemeClr val="accent1"/>
                </a:solidFill>
                <a:ea typeface="Aileron" charset="0"/>
                <a:cs typeface="Aileron" charset="0"/>
              </a:rPr>
              <a:t>, </a:t>
            </a:r>
            <a:r>
              <a:rPr lang="en-GB" sz="1200" i="1" dirty="0">
                <a:solidFill>
                  <a:schemeClr val="accent1"/>
                </a:solidFill>
                <a:ea typeface="Aileron" charset="0"/>
                <a:cs typeface="Aileron" charset="0"/>
              </a:rPr>
              <a:t>SDH</a:t>
            </a:r>
            <a:r>
              <a:rPr lang="en-GB" sz="1200" dirty="0">
                <a:solidFill>
                  <a:schemeClr val="accent1"/>
                </a:solidFill>
                <a:ea typeface="Aileron" charset="0"/>
                <a:cs typeface="Aileron" charset="0"/>
              </a:rPr>
              <a:t>, </a:t>
            </a:r>
            <a:r>
              <a:rPr lang="en-GB" sz="1200" i="1" dirty="0">
                <a:solidFill>
                  <a:schemeClr val="accent1"/>
                </a:solidFill>
                <a:ea typeface="Aileron" charset="0"/>
                <a:cs typeface="Aileron" charset="0"/>
              </a:rPr>
              <a:t>NF1</a:t>
            </a:r>
            <a:r>
              <a:rPr lang="en-GB" sz="1200" dirty="0">
                <a:solidFill>
                  <a:schemeClr val="accent1"/>
                </a:solidFill>
                <a:ea typeface="Aileron" charset="0"/>
                <a:cs typeface="Aileron" charset="0"/>
              </a:rPr>
              <a:t>, or </a:t>
            </a:r>
            <a:r>
              <a:rPr lang="en-GB" sz="1200" i="1" dirty="0">
                <a:solidFill>
                  <a:schemeClr val="accent1"/>
                </a:solidFill>
                <a:ea typeface="Aileron" charset="0"/>
                <a:cs typeface="Aileron" charset="0"/>
              </a:rPr>
              <a:t>BRAF</a:t>
            </a:r>
            <a:r>
              <a:rPr lang="en-GB" sz="1200" dirty="0">
                <a:solidFill>
                  <a:schemeClr val="accent1"/>
                </a:solidFill>
                <a:ea typeface="Aileron" charset="0"/>
                <a:cs typeface="Aileron" charset="0"/>
              </a:rPr>
              <a:t>-altered GIST</a:t>
            </a:r>
          </a:p>
          <a:p>
            <a:pPr marL="72000" indent="-72000">
              <a:lnSpc>
                <a:spcPts val="1200"/>
              </a:lnSpc>
              <a:buFont typeface="Arial" panose="020B0604020202020204" pitchFamily="34" charset="0"/>
              <a:buChar char="•"/>
            </a:pPr>
            <a:r>
              <a:rPr lang="en-GB" sz="1200" i="1" dirty="0">
                <a:solidFill>
                  <a:schemeClr val="accent1"/>
                </a:solidFill>
                <a:ea typeface="Aileron" charset="0"/>
                <a:cs typeface="Aileron" charset="0"/>
              </a:rPr>
              <a:t>MDM2/CDK4</a:t>
            </a:r>
            <a:r>
              <a:rPr lang="en-GB" sz="1200" dirty="0">
                <a:solidFill>
                  <a:schemeClr val="accent1"/>
                </a:solidFill>
                <a:ea typeface="Aileron" charset="0"/>
                <a:cs typeface="Aileron" charset="0"/>
              </a:rPr>
              <a:t>-amplified LPS</a:t>
            </a:r>
          </a:p>
        </p:txBody>
      </p:sp>
      <p:sp>
        <p:nvSpPr>
          <p:cNvPr id="23" name="TextBox 22">
            <a:extLst>
              <a:ext uri="{FF2B5EF4-FFF2-40B4-BE49-F238E27FC236}">
                <a16:creationId xmlns:a16="http://schemas.microsoft.com/office/drawing/2014/main" id="{14799433-1568-45BD-8AB0-FFACC21FF297}"/>
              </a:ext>
            </a:extLst>
          </p:cNvPr>
          <p:cNvSpPr txBox="1"/>
          <p:nvPr/>
        </p:nvSpPr>
        <p:spPr>
          <a:xfrm>
            <a:off x="1155758" y="5256234"/>
            <a:ext cx="796726" cy="267769"/>
          </a:xfrm>
          <a:prstGeom prst="rect">
            <a:avLst/>
          </a:prstGeom>
          <a:noFill/>
        </p:spPr>
        <p:txBody>
          <a:bodyPr wrap="none" rtlCol="0">
            <a:spAutoFit/>
          </a:bodyPr>
          <a:lstStyle/>
          <a:p>
            <a:pPr algn="ctr">
              <a:lnSpc>
                <a:spcPts val="1200"/>
              </a:lnSpc>
            </a:pPr>
            <a:r>
              <a:rPr lang="en-GB" sz="1100" b="1" dirty="0">
                <a:solidFill>
                  <a:schemeClr val="tx2">
                    <a:lumMod val="75000"/>
                  </a:schemeClr>
                </a:solidFill>
                <a:ea typeface="Aileron" charset="0"/>
                <a:cs typeface="Aileron" charset="0"/>
              </a:rPr>
              <a:t>Negative</a:t>
            </a:r>
          </a:p>
        </p:txBody>
      </p:sp>
      <p:sp>
        <p:nvSpPr>
          <p:cNvPr id="24" name="TextBox 23">
            <a:extLst>
              <a:ext uri="{FF2B5EF4-FFF2-40B4-BE49-F238E27FC236}">
                <a16:creationId xmlns:a16="http://schemas.microsoft.com/office/drawing/2014/main" id="{0D331264-3A6A-4806-A978-A2D2724C26DC}"/>
              </a:ext>
            </a:extLst>
          </p:cNvPr>
          <p:cNvSpPr txBox="1"/>
          <p:nvPr/>
        </p:nvSpPr>
        <p:spPr>
          <a:xfrm>
            <a:off x="3517253" y="5228548"/>
            <a:ext cx="796726" cy="267769"/>
          </a:xfrm>
          <a:prstGeom prst="rect">
            <a:avLst/>
          </a:prstGeom>
          <a:noFill/>
        </p:spPr>
        <p:txBody>
          <a:bodyPr wrap="none" rtlCol="0">
            <a:spAutoFit/>
          </a:bodyPr>
          <a:lstStyle/>
          <a:p>
            <a:pPr algn="ctr">
              <a:lnSpc>
                <a:spcPts val="1200"/>
              </a:lnSpc>
            </a:pPr>
            <a:r>
              <a:rPr lang="en-GB" sz="1100" b="1" dirty="0">
                <a:solidFill>
                  <a:schemeClr val="tx2">
                    <a:lumMod val="75000"/>
                  </a:schemeClr>
                </a:solidFill>
                <a:ea typeface="Aileron" charset="0"/>
                <a:cs typeface="Aileron" charset="0"/>
              </a:rPr>
              <a:t>Negative</a:t>
            </a:r>
          </a:p>
        </p:txBody>
      </p:sp>
      <p:sp>
        <p:nvSpPr>
          <p:cNvPr id="25" name="TextBox 24">
            <a:extLst>
              <a:ext uri="{FF2B5EF4-FFF2-40B4-BE49-F238E27FC236}">
                <a16:creationId xmlns:a16="http://schemas.microsoft.com/office/drawing/2014/main" id="{BC1CBAC4-A453-4DD3-BB70-555D52C2499F}"/>
              </a:ext>
            </a:extLst>
          </p:cNvPr>
          <p:cNvSpPr txBox="1"/>
          <p:nvPr/>
        </p:nvSpPr>
        <p:spPr>
          <a:xfrm>
            <a:off x="4262097" y="4558134"/>
            <a:ext cx="796726" cy="267769"/>
          </a:xfrm>
          <a:prstGeom prst="rect">
            <a:avLst/>
          </a:prstGeom>
          <a:noFill/>
        </p:spPr>
        <p:txBody>
          <a:bodyPr wrap="none" rtlCol="0">
            <a:spAutoFit/>
          </a:bodyPr>
          <a:lstStyle/>
          <a:p>
            <a:pPr algn="ctr">
              <a:lnSpc>
                <a:spcPts val="1200"/>
              </a:lnSpc>
            </a:pPr>
            <a:r>
              <a:rPr lang="en-GB" sz="1100" b="1" dirty="0">
                <a:solidFill>
                  <a:schemeClr val="tx2">
                    <a:lumMod val="75000"/>
                  </a:schemeClr>
                </a:solidFill>
                <a:ea typeface="Aileron" charset="0"/>
                <a:cs typeface="Aileron" charset="0"/>
              </a:rPr>
              <a:t>Negative</a:t>
            </a:r>
          </a:p>
        </p:txBody>
      </p:sp>
      <p:sp>
        <p:nvSpPr>
          <p:cNvPr id="26" name="TextBox 25">
            <a:extLst>
              <a:ext uri="{FF2B5EF4-FFF2-40B4-BE49-F238E27FC236}">
                <a16:creationId xmlns:a16="http://schemas.microsoft.com/office/drawing/2014/main" id="{06898A9A-4B8F-43BA-BED8-82F74110BBDF}"/>
              </a:ext>
            </a:extLst>
          </p:cNvPr>
          <p:cNvSpPr txBox="1"/>
          <p:nvPr/>
        </p:nvSpPr>
        <p:spPr>
          <a:xfrm>
            <a:off x="1353526" y="4373332"/>
            <a:ext cx="756938" cy="246221"/>
          </a:xfrm>
          <a:prstGeom prst="rect">
            <a:avLst/>
          </a:prstGeom>
          <a:noFill/>
        </p:spPr>
        <p:txBody>
          <a:bodyPr wrap="none" rtlCol="0">
            <a:spAutoFit/>
          </a:bodyPr>
          <a:lstStyle/>
          <a:p>
            <a:pPr algn="ctr">
              <a:lnSpc>
                <a:spcPts val="1200"/>
              </a:lnSpc>
            </a:pPr>
            <a:r>
              <a:rPr lang="en-GB" sz="1100" b="1" dirty="0" err="1">
                <a:solidFill>
                  <a:schemeClr val="tx2">
                    <a:lumMod val="75000"/>
                  </a:schemeClr>
                </a:solidFill>
                <a:ea typeface="Aileron" charset="0"/>
                <a:cs typeface="Aileron" charset="0"/>
              </a:rPr>
              <a:t>Negative</a:t>
            </a:r>
            <a:r>
              <a:rPr lang="en-GB" sz="1100" b="1" baseline="30000" dirty="0" err="1">
                <a:solidFill>
                  <a:schemeClr val="tx2">
                    <a:lumMod val="75000"/>
                  </a:schemeClr>
                </a:solidFill>
                <a:ea typeface="Aileron" charset="0"/>
                <a:cs typeface="Aileron" charset="0"/>
              </a:rPr>
              <a:t>b</a:t>
            </a:r>
            <a:endParaRPr lang="en-GB" sz="1100" b="1" baseline="30000" dirty="0">
              <a:solidFill>
                <a:schemeClr val="tx2">
                  <a:lumMod val="75000"/>
                </a:schemeClr>
              </a:solidFill>
              <a:ea typeface="Aileron" charset="0"/>
              <a:cs typeface="Aileron" charset="0"/>
            </a:endParaRPr>
          </a:p>
        </p:txBody>
      </p:sp>
      <p:sp>
        <p:nvSpPr>
          <p:cNvPr id="27" name="TextBox 26">
            <a:extLst>
              <a:ext uri="{FF2B5EF4-FFF2-40B4-BE49-F238E27FC236}">
                <a16:creationId xmlns:a16="http://schemas.microsoft.com/office/drawing/2014/main" id="{13DB89A9-87BD-4FFE-B285-AA6510FB1936}"/>
              </a:ext>
            </a:extLst>
          </p:cNvPr>
          <p:cNvSpPr txBox="1"/>
          <p:nvPr/>
        </p:nvSpPr>
        <p:spPr>
          <a:xfrm>
            <a:off x="2431675" y="5406071"/>
            <a:ext cx="731718" cy="267769"/>
          </a:xfrm>
          <a:prstGeom prst="rect">
            <a:avLst/>
          </a:prstGeom>
          <a:noFill/>
        </p:spPr>
        <p:txBody>
          <a:bodyPr wrap="none" rtlCol="0">
            <a:spAutoFit/>
          </a:bodyPr>
          <a:lstStyle/>
          <a:p>
            <a:pPr algn="ctr">
              <a:lnSpc>
                <a:spcPts val="1200"/>
              </a:lnSpc>
            </a:pPr>
            <a:r>
              <a:rPr lang="en-GB" sz="1100" b="1" dirty="0">
                <a:solidFill>
                  <a:schemeClr val="accent2"/>
                </a:solidFill>
                <a:ea typeface="Aileron" charset="0"/>
                <a:cs typeface="Aileron" charset="0"/>
              </a:rPr>
              <a:t>Positive</a:t>
            </a:r>
          </a:p>
        </p:txBody>
      </p:sp>
      <p:sp>
        <p:nvSpPr>
          <p:cNvPr id="28" name="TextBox 27">
            <a:extLst>
              <a:ext uri="{FF2B5EF4-FFF2-40B4-BE49-F238E27FC236}">
                <a16:creationId xmlns:a16="http://schemas.microsoft.com/office/drawing/2014/main" id="{5265DD1A-124D-4561-9B6C-4C15B49315CD}"/>
              </a:ext>
            </a:extLst>
          </p:cNvPr>
          <p:cNvSpPr txBox="1"/>
          <p:nvPr/>
        </p:nvSpPr>
        <p:spPr>
          <a:xfrm>
            <a:off x="3497423" y="4568295"/>
            <a:ext cx="731718" cy="267769"/>
          </a:xfrm>
          <a:prstGeom prst="rect">
            <a:avLst/>
          </a:prstGeom>
          <a:noFill/>
        </p:spPr>
        <p:txBody>
          <a:bodyPr wrap="none" rtlCol="0">
            <a:spAutoFit/>
          </a:bodyPr>
          <a:lstStyle/>
          <a:p>
            <a:pPr algn="ctr">
              <a:lnSpc>
                <a:spcPts val="1200"/>
              </a:lnSpc>
            </a:pPr>
            <a:r>
              <a:rPr lang="en-GB" sz="1100" b="1" dirty="0">
                <a:solidFill>
                  <a:schemeClr val="accent2"/>
                </a:solidFill>
                <a:ea typeface="Aileron" charset="0"/>
                <a:cs typeface="Aileron" charset="0"/>
              </a:rPr>
              <a:t>Positive</a:t>
            </a:r>
          </a:p>
        </p:txBody>
      </p:sp>
      <p:sp>
        <p:nvSpPr>
          <p:cNvPr id="29" name="TextBox 28">
            <a:extLst>
              <a:ext uri="{FF2B5EF4-FFF2-40B4-BE49-F238E27FC236}">
                <a16:creationId xmlns:a16="http://schemas.microsoft.com/office/drawing/2014/main" id="{034082D1-40A2-4FE6-BE61-B3B7A7CC93B0}"/>
              </a:ext>
            </a:extLst>
          </p:cNvPr>
          <p:cNvSpPr txBox="1"/>
          <p:nvPr/>
        </p:nvSpPr>
        <p:spPr>
          <a:xfrm>
            <a:off x="2241906" y="4373332"/>
            <a:ext cx="689612" cy="246221"/>
          </a:xfrm>
          <a:prstGeom prst="rect">
            <a:avLst/>
          </a:prstGeom>
          <a:noFill/>
        </p:spPr>
        <p:txBody>
          <a:bodyPr wrap="none" rtlCol="0">
            <a:spAutoFit/>
          </a:bodyPr>
          <a:lstStyle/>
          <a:p>
            <a:pPr algn="ctr">
              <a:lnSpc>
                <a:spcPts val="1200"/>
              </a:lnSpc>
            </a:pPr>
            <a:r>
              <a:rPr lang="en-GB" sz="1100" b="1" dirty="0" err="1">
                <a:solidFill>
                  <a:schemeClr val="accent2"/>
                </a:solidFill>
                <a:ea typeface="Aileron" charset="0"/>
                <a:cs typeface="Aileron" charset="0"/>
              </a:rPr>
              <a:t>Positive</a:t>
            </a:r>
            <a:r>
              <a:rPr lang="en-GB" sz="1100" b="1" baseline="30000" dirty="0" err="1">
                <a:solidFill>
                  <a:schemeClr val="accent2"/>
                </a:solidFill>
                <a:ea typeface="Aileron" charset="0"/>
                <a:cs typeface="Aileron" charset="0"/>
              </a:rPr>
              <a:t>c</a:t>
            </a:r>
            <a:endParaRPr lang="en-GB" sz="1100" b="1" baseline="30000" dirty="0">
              <a:solidFill>
                <a:schemeClr val="accent2"/>
              </a:solidFill>
              <a:ea typeface="Aileron" charset="0"/>
              <a:cs typeface="Aileron" charset="0"/>
            </a:endParaRPr>
          </a:p>
        </p:txBody>
      </p:sp>
      <p:sp>
        <p:nvSpPr>
          <p:cNvPr id="30" name="TextBox 29">
            <a:extLst>
              <a:ext uri="{FF2B5EF4-FFF2-40B4-BE49-F238E27FC236}">
                <a16:creationId xmlns:a16="http://schemas.microsoft.com/office/drawing/2014/main" id="{5DEAE5C7-C040-4E5B-94FF-B78005C622DB}"/>
              </a:ext>
            </a:extLst>
          </p:cNvPr>
          <p:cNvSpPr txBox="1"/>
          <p:nvPr/>
        </p:nvSpPr>
        <p:spPr>
          <a:xfrm>
            <a:off x="951852" y="5537008"/>
            <a:ext cx="699230" cy="246221"/>
          </a:xfrm>
          <a:prstGeom prst="rect">
            <a:avLst/>
          </a:prstGeom>
          <a:noFill/>
        </p:spPr>
        <p:txBody>
          <a:bodyPr wrap="none" rtlCol="0">
            <a:spAutoFit/>
          </a:bodyPr>
          <a:lstStyle/>
          <a:p>
            <a:pPr algn="ctr">
              <a:lnSpc>
                <a:spcPts val="1200"/>
              </a:lnSpc>
            </a:pPr>
            <a:r>
              <a:rPr lang="en-GB" sz="1100" b="1" dirty="0" err="1">
                <a:solidFill>
                  <a:schemeClr val="accent2"/>
                </a:solidFill>
                <a:ea typeface="Aileron" charset="0"/>
                <a:cs typeface="Aileron" charset="0"/>
              </a:rPr>
              <a:t>Positive</a:t>
            </a:r>
            <a:r>
              <a:rPr lang="en-GB" sz="1100" b="1" baseline="30000" dirty="0" err="1">
                <a:solidFill>
                  <a:schemeClr val="accent2"/>
                </a:solidFill>
                <a:ea typeface="Aileron" charset="0"/>
                <a:cs typeface="Aileron" charset="0"/>
              </a:rPr>
              <a:t>d</a:t>
            </a:r>
            <a:endParaRPr lang="en-GB" sz="1100" b="1" baseline="30000" dirty="0">
              <a:solidFill>
                <a:schemeClr val="accent2"/>
              </a:solidFill>
              <a:ea typeface="Aileron" charset="0"/>
              <a:cs typeface="Aileron" charset="0"/>
            </a:endParaRPr>
          </a:p>
        </p:txBody>
      </p:sp>
      <p:sp>
        <p:nvSpPr>
          <p:cNvPr id="31" name="TextBox 30">
            <a:extLst>
              <a:ext uri="{FF2B5EF4-FFF2-40B4-BE49-F238E27FC236}">
                <a16:creationId xmlns:a16="http://schemas.microsoft.com/office/drawing/2014/main" id="{0401726E-60BD-4647-8865-7723D9C28499}"/>
              </a:ext>
            </a:extLst>
          </p:cNvPr>
          <p:cNvSpPr txBox="1"/>
          <p:nvPr/>
        </p:nvSpPr>
        <p:spPr>
          <a:xfrm>
            <a:off x="4328805" y="5072530"/>
            <a:ext cx="1157888" cy="413090"/>
          </a:xfrm>
          <a:prstGeom prst="rect">
            <a:avLst/>
          </a:prstGeom>
          <a:noFill/>
        </p:spPr>
        <p:txBody>
          <a:bodyPr wrap="none" rtlCol="0">
            <a:spAutoFit/>
          </a:bodyPr>
          <a:lstStyle/>
          <a:p>
            <a:pPr algn="ctr">
              <a:lnSpc>
                <a:spcPts val="1100"/>
              </a:lnSpc>
            </a:pPr>
            <a:r>
              <a:rPr lang="en-GB" sz="1200" dirty="0">
                <a:solidFill>
                  <a:schemeClr val="accent1"/>
                </a:solidFill>
                <a:ea typeface="Aileron" charset="0"/>
                <a:cs typeface="Aileron" charset="0"/>
              </a:rPr>
              <a:t>No additional</a:t>
            </a:r>
            <a:br>
              <a:rPr lang="en-GB" sz="1200" dirty="0">
                <a:solidFill>
                  <a:schemeClr val="accent1"/>
                </a:solidFill>
                <a:ea typeface="Aileron" charset="0"/>
                <a:cs typeface="Aileron" charset="0"/>
              </a:rPr>
            </a:br>
            <a:r>
              <a:rPr lang="en-GB" sz="1200" i="1" dirty="0">
                <a:solidFill>
                  <a:schemeClr val="accent1"/>
                </a:solidFill>
                <a:ea typeface="Aileron" charset="0"/>
                <a:cs typeface="Aileron" charset="0"/>
              </a:rPr>
              <a:t>NTRK</a:t>
            </a:r>
            <a:r>
              <a:rPr lang="en-GB" sz="1200" dirty="0">
                <a:solidFill>
                  <a:schemeClr val="accent1"/>
                </a:solidFill>
                <a:ea typeface="Aileron" charset="0"/>
                <a:cs typeface="Aileron" charset="0"/>
              </a:rPr>
              <a:t> testing</a:t>
            </a:r>
            <a:endParaRPr lang="en-GB" sz="1200" baseline="30000" dirty="0">
              <a:solidFill>
                <a:schemeClr val="accent1"/>
              </a:solidFill>
              <a:ea typeface="Aileron" charset="0"/>
              <a:cs typeface="Aileron" charset="0"/>
            </a:endParaRPr>
          </a:p>
        </p:txBody>
      </p:sp>
      <p:sp>
        <p:nvSpPr>
          <p:cNvPr id="32" name="TextBox 31">
            <a:extLst>
              <a:ext uri="{FF2B5EF4-FFF2-40B4-BE49-F238E27FC236}">
                <a16:creationId xmlns:a16="http://schemas.microsoft.com/office/drawing/2014/main" id="{B408C8BE-A054-4441-BBAF-CC8E47909C22}"/>
              </a:ext>
            </a:extLst>
          </p:cNvPr>
          <p:cNvSpPr txBox="1"/>
          <p:nvPr/>
        </p:nvSpPr>
        <p:spPr>
          <a:xfrm>
            <a:off x="1627360" y="4097695"/>
            <a:ext cx="973535" cy="248401"/>
          </a:xfrm>
          <a:prstGeom prst="rect">
            <a:avLst/>
          </a:prstGeom>
          <a:noFill/>
        </p:spPr>
        <p:txBody>
          <a:bodyPr wrap="none" rtlCol="0">
            <a:spAutoFit/>
          </a:bodyPr>
          <a:lstStyle/>
          <a:p>
            <a:pPr algn="ctr">
              <a:lnSpc>
                <a:spcPts val="1200"/>
              </a:lnSpc>
            </a:pPr>
            <a:r>
              <a:rPr lang="en-GB" sz="1200" b="1" dirty="0">
                <a:solidFill>
                  <a:schemeClr val="bg1"/>
                </a:solidFill>
                <a:ea typeface="Aileron" charset="0"/>
                <a:cs typeface="Aileron" charset="0"/>
              </a:rPr>
              <a:t>Pan-TRK IHC</a:t>
            </a:r>
          </a:p>
        </p:txBody>
      </p:sp>
      <p:sp>
        <p:nvSpPr>
          <p:cNvPr id="33" name="TextBox 32">
            <a:extLst>
              <a:ext uri="{FF2B5EF4-FFF2-40B4-BE49-F238E27FC236}">
                <a16:creationId xmlns:a16="http://schemas.microsoft.com/office/drawing/2014/main" id="{C02104B7-8436-45A4-A83F-21C7D7B8D2D2}"/>
              </a:ext>
            </a:extLst>
          </p:cNvPr>
          <p:cNvSpPr txBox="1"/>
          <p:nvPr/>
        </p:nvSpPr>
        <p:spPr>
          <a:xfrm>
            <a:off x="3739367" y="4097695"/>
            <a:ext cx="1024832" cy="248401"/>
          </a:xfrm>
          <a:prstGeom prst="rect">
            <a:avLst/>
          </a:prstGeom>
          <a:noFill/>
        </p:spPr>
        <p:txBody>
          <a:bodyPr wrap="none" rtlCol="0">
            <a:spAutoFit/>
          </a:bodyPr>
          <a:lstStyle/>
          <a:p>
            <a:pPr algn="ctr">
              <a:lnSpc>
                <a:spcPts val="1200"/>
              </a:lnSpc>
            </a:pPr>
            <a:r>
              <a:rPr lang="en-GB" sz="1200" b="1" dirty="0">
                <a:solidFill>
                  <a:schemeClr val="bg1"/>
                </a:solidFill>
                <a:ea typeface="Aileron" charset="0"/>
                <a:cs typeface="Aileron" charset="0"/>
              </a:rPr>
              <a:t>Pan-TRK IHC</a:t>
            </a:r>
            <a:r>
              <a:rPr lang="en-GB" sz="1200" b="1" baseline="30000" dirty="0">
                <a:solidFill>
                  <a:schemeClr val="bg1"/>
                </a:solidFill>
                <a:ea typeface="Aileron" charset="0"/>
                <a:cs typeface="Aileron" charset="0"/>
              </a:rPr>
              <a:t>1</a:t>
            </a:r>
          </a:p>
        </p:txBody>
      </p:sp>
      <p:sp>
        <p:nvSpPr>
          <p:cNvPr id="34" name="TextBox 33">
            <a:extLst>
              <a:ext uri="{FF2B5EF4-FFF2-40B4-BE49-F238E27FC236}">
                <a16:creationId xmlns:a16="http://schemas.microsoft.com/office/drawing/2014/main" id="{A243D5F3-6AD3-45EF-AC97-44ED4DB2C8A7}"/>
              </a:ext>
            </a:extLst>
          </p:cNvPr>
          <p:cNvSpPr txBox="1"/>
          <p:nvPr/>
        </p:nvSpPr>
        <p:spPr>
          <a:xfrm>
            <a:off x="1140330" y="4634902"/>
            <a:ext cx="1552993" cy="873318"/>
          </a:xfrm>
          <a:prstGeom prst="rect">
            <a:avLst/>
          </a:prstGeom>
          <a:noFill/>
        </p:spPr>
        <p:txBody>
          <a:bodyPr wrap="square" rtlCol="0">
            <a:spAutoFit/>
          </a:bodyPr>
          <a:lstStyle/>
          <a:p>
            <a:pPr algn="ctr">
              <a:lnSpc>
                <a:spcPts val="1100"/>
              </a:lnSpc>
            </a:pPr>
            <a:r>
              <a:rPr lang="en-GB" sz="1200" dirty="0">
                <a:solidFill>
                  <a:schemeClr val="accent1"/>
                </a:solidFill>
                <a:ea typeface="Aileron" charset="0"/>
                <a:cs typeface="Aileron" charset="0"/>
              </a:rPr>
              <a:t>Consider MPS panel including </a:t>
            </a:r>
            <a:r>
              <a:rPr lang="en-GB" sz="1200" i="1" dirty="0">
                <a:solidFill>
                  <a:schemeClr val="accent1"/>
                </a:solidFill>
                <a:ea typeface="Aileron" charset="0"/>
                <a:cs typeface="Aileron" charset="0"/>
              </a:rPr>
              <a:t>NTRK</a:t>
            </a:r>
            <a:r>
              <a:rPr lang="en-GB" sz="1200" dirty="0">
                <a:solidFill>
                  <a:schemeClr val="accent1"/>
                </a:solidFill>
                <a:ea typeface="Aileron" charset="0"/>
                <a:cs typeface="Aileron" charset="0"/>
              </a:rPr>
              <a:t> and </a:t>
            </a:r>
            <a:br>
              <a:rPr lang="en-GB" sz="1200" dirty="0">
                <a:solidFill>
                  <a:schemeClr val="accent1"/>
                </a:solidFill>
                <a:ea typeface="Aileron" charset="0"/>
                <a:cs typeface="Aileron" charset="0"/>
              </a:rPr>
            </a:br>
            <a:r>
              <a:rPr lang="en-GB" sz="1200" dirty="0">
                <a:solidFill>
                  <a:schemeClr val="accent1"/>
                </a:solidFill>
                <a:ea typeface="Aileron" charset="0"/>
                <a:cs typeface="Aileron" charset="0"/>
              </a:rPr>
              <a:t>non-</a:t>
            </a:r>
            <a:r>
              <a:rPr lang="en-GB" sz="1200" i="1" dirty="0">
                <a:solidFill>
                  <a:schemeClr val="accent1"/>
                </a:solidFill>
                <a:ea typeface="Aileron" charset="0"/>
                <a:cs typeface="Aileron" charset="0"/>
              </a:rPr>
              <a:t>NTRK</a:t>
            </a:r>
            <a:r>
              <a:rPr lang="en-GB" sz="1200" dirty="0">
                <a:solidFill>
                  <a:schemeClr val="accent1"/>
                </a:solidFill>
                <a:ea typeface="Aileron" charset="0"/>
                <a:cs typeface="Aileron" charset="0"/>
              </a:rPr>
              <a:t> alterations</a:t>
            </a:r>
          </a:p>
        </p:txBody>
      </p:sp>
      <p:sp>
        <p:nvSpPr>
          <p:cNvPr id="35" name="TextBox 34">
            <a:extLst>
              <a:ext uri="{FF2B5EF4-FFF2-40B4-BE49-F238E27FC236}">
                <a16:creationId xmlns:a16="http://schemas.microsoft.com/office/drawing/2014/main" id="{4376D98D-6FC3-4EF9-B16E-0F1AF9B47F92}"/>
              </a:ext>
            </a:extLst>
          </p:cNvPr>
          <p:cNvSpPr txBox="1"/>
          <p:nvPr/>
        </p:nvSpPr>
        <p:spPr>
          <a:xfrm>
            <a:off x="2346868" y="5638024"/>
            <a:ext cx="2089691" cy="267769"/>
          </a:xfrm>
          <a:prstGeom prst="rect">
            <a:avLst/>
          </a:prstGeom>
          <a:noFill/>
        </p:spPr>
        <p:txBody>
          <a:bodyPr wrap="square" rtlCol="0">
            <a:spAutoFit/>
          </a:bodyPr>
          <a:lstStyle/>
          <a:p>
            <a:pPr algn="ctr">
              <a:lnSpc>
                <a:spcPts val="1200"/>
              </a:lnSpc>
            </a:pPr>
            <a:r>
              <a:rPr lang="en-GB" sz="1200" dirty="0">
                <a:solidFill>
                  <a:schemeClr val="accent1"/>
                </a:solidFill>
                <a:ea typeface="Aileron" charset="0"/>
                <a:cs typeface="Aileron" charset="0"/>
              </a:rPr>
              <a:t>Consider TRK inhibitor</a:t>
            </a:r>
          </a:p>
        </p:txBody>
      </p:sp>
      <p:sp>
        <p:nvSpPr>
          <p:cNvPr id="36" name="TextBox 35">
            <a:extLst>
              <a:ext uri="{FF2B5EF4-FFF2-40B4-BE49-F238E27FC236}">
                <a16:creationId xmlns:a16="http://schemas.microsoft.com/office/drawing/2014/main" id="{B7A1ADBF-58FB-473B-84ED-C0DE29F11F69}"/>
              </a:ext>
            </a:extLst>
          </p:cNvPr>
          <p:cNvSpPr txBox="1"/>
          <p:nvPr/>
        </p:nvSpPr>
        <p:spPr>
          <a:xfrm>
            <a:off x="5821347" y="4066917"/>
            <a:ext cx="1471582" cy="309957"/>
          </a:xfrm>
          <a:prstGeom prst="rect">
            <a:avLst/>
          </a:prstGeom>
          <a:noFill/>
        </p:spPr>
        <p:txBody>
          <a:bodyPr wrap="square" tIns="0" bIns="0" rtlCol="0">
            <a:spAutoFit/>
          </a:bodyPr>
          <a:lstStyle/>
          <a:p>
            <a:pPr algn="ctr">
              <a:lnSpc>
                <a:spcPts val="1200"/>
              </a:lnSpc>
            </a:pPr>
            <a:r>
              <a:rPr lang="en-GB" sz="1200" b="1" i="1" dirty="0">
                <a:solidFill>
                  <a:schemeClr val="bg1"/>
                </a:solidFill>
                <a:ea typeface="Aileron" charset="0"/>
                <a:cs typeface="Aileron" charset="0"/>
              </a:rPr>
              <a:t>NTRK</a:t>
            </a:r>
            <a:r>
              <a:rPr lang="en-GB" sz="1200" b="1" dirty="0">
                <a:solidFill>
                  <a:schemeClr val="bg1"/>
                </a:solidFill>
                <a:ea typeface="Aileron" charset="0"/>
                <a:cs typeface="Aileron" charset="0"/>
              </a:rPr>
              <a:t> testing for research only</a:t>
            </a:r>
            <a:endParaRPr lang="en-GB" sz="1200" b="1" baseline="30000" dirty="0">
              <a:solidFill>
                <a:schemeClr val="bg1"/>
              </a:solidFill>
              <a:ea typeface="Aileron" charset="0"/>
              <a:cs typeface="Aileron" charset="0"/>
            </a:endParaRPr>
          </a:p>
        </p:txBody>
      </p:sp>
      <p:cxnSp>
        <p:nvCxnSpPr>
          <p:cNvPr id="48" name="Straight Arrow Connector 47">
            <a:extLst>
              <a:ext uri="{FF2B5EF4-FFF2-40B4-BE49-F238E27FC236}">
                <a16:creationId xmlns:a16="http://schemas.microsoft.com/office/drawing/2014/main" id="{12568744-EEB0-45AD-9D69-40986AD1BFA2}"/>
              </a:ext>
            </a:extLst>
          </p:cNvPr>
          <p:cNvCxnSpPr>
            <a:cxnSpLocks/>
          </p:cNvCxnSpPr>
          <p:nvPr/>
        </p:nvCxnSpPr>
        <p:spPr>
          <a:xfrm>
            <a:off x="6557137" y="2434839"/>
            <a:ext cx="0" cy="150454"/>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AFD8ED12-4F68-49FB-A389-29AA0E773597}"/>
              </a:ext>
            </a:extLst>
          </p:cNvPr>
          <p:cNvCxnSpPr>
            <a:cxnSpLocks/>
          </p:cNvCxnSpPr>
          <p:nvPr/>
        </p:nvCxnSpPr>
        <p:spPr>
          <a:xfrm>
            <a:off x="1964483" y="2434839"/>
            <a:ext cx="0" cy="150454"/>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E85E7C40-AB7E-465C-83FA-C23A3FD04968}"/>
              </a:ext>
            </a:extLst>
          </p:cNvPr>
          <p:cNvCxnSpPr>
            <a:cxnSpLocks/>
            <a:stCxn id="11" idx="0"/>
            <a:endCxn id="39" idx="1"/>
          </p:cNvCxnSpPr>
          <p:nvPr/>
        </p:nvCxnSpPr>
        <p:spPr>
          <a:xfrm flipV="1">
            <a:off x="4121400" y="1947601"/>
            <a:ext cx="1366411" cy="5999"/>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2EAB59F1-56D0-4351-AE11-CA0A49A0646A}"/>
              </a:ext>
            </a:extLst>
          </p:cNvPr>
          <p:cNvCxnSpPr>
            <a:cxnSpLocks/>
            <a:stCxn id="21" idx="2"/>
          </p:cNvCxnSpPr>
          <p:nvPr/>
        </p:nvCxnSpPr>
        <p:spPr>
          <a:xfrm flipH="1">
            <a:off x="6557138" y="3795765"/>
            <a:ext cx="1" cy="264433"/>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61A8CCE8-4CFF-4D5B-A9E6-2392E08A460F}"/>
              </a:ext>
            </a:extLst>
          </p:cNvPr>
          <p:cNvCxnSpPr>
            <a:cxnSpLocks/>
          </p:cNvCxnSpPr>
          <p:nvPr/>
        </p:nvCxnSpPr>
        <p:spPr>
          <a:xfrm>
            <a:off x="2117056" y="3915329"/>
            <a:ext cx="0" cy="13667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448C3C24-39C9-4BEB-B047-D9F3CEDB0A3C}"/>
              </a:ext>
            </a:extLst>
          </p:cNvPr>
          <p:cNvCxnSpPr>
            <a:cxnSpLocks/>
          </p:cNvCxnSpPr>
          <p:nvPr/>
        </p:nvCxnSpPr>
        <p:spPr>
          <a:xfrm>
            <a:off x="1222563" y="3914341"/>
            <a:ext cx="0" cy="137661"/>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B9A37DFC-72C3-45AF-BC92-1238AB60905F}"/>
              </a:ext>
            </a:extLst>
          </p:cNvPr>
          <p:cNvCxnSpPr>
            <a:cxnSpLocks/>
          </p:cNvCxnSpPr>
          <p:nvPr/>
        </p:nvCxnSpPr>
        <p:spPr>
          <a:xfrm>
            <a:off x="2995549" y="3909973"/>
            <a:ext cx="0" cy="1192201"/>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AD9A43D5-A979-4D1C-82C6-F71C6F6F314A}"/>
              </a:ext>
            </a:extLst>
          </p:cNvPr>
          <p:cNvSpPr txBox="1"/>
          <p:nvPr/>
        </p:nvSpPr>
        <p:spPr>
          <a:xfrm>
            <a:off x="2839715" y="5160304"/>
            <a:ext cx="473206" cy="248401"/>
          </a:xfrm>
          <a:prstGeom prst="rect">
            <a:avLst/>
          </a:prstGeom>
          <a:noFill/>
        </p:spPr>
        <p:txBody>
          <a:bodyPr wrap="none" rtlCol="0">
            <a:spAutoFit/>
          </a:bodyPr>
          <a:lstStyle/>
          <a:p>
            <a:pPr algn="ctr">
              <a:lnSpc>
                <a:spcPts val="1200"/>
              </a:lnSpc>
            </a:pPr>
            <a:r>
              <a:rPr lang="en-GB" sz="1200" b="1" dirty="0">
                <a:solidFill>
                  <a:schemeClr val="bg1"/>
                </a:solidFill>
                <a:ea typeface="Aileron" charset="0"/>
                <a:cs typeface="Aileron" charset="0"/>
              </a:rPr>
              <a:t>MPS</a:t>
            </a:r>
          </a:p>
        </p:txBody>
      </p:sp>
      <p:grpSp>
        <p:nvGrpSpPr>
          <p:cNvPr id="78" name="Group 77">
            <a:extLst>
              <a:ext uri="{FF2B5EF4-FFF2-40B4-BE49-F238E27FC236}">
                <a16:creationId xmlns:a16="http://schemas.microsoft.com/office/drawing/2014/main" id="{E58ADDCE-3513-4D62-9DCD-5DD4143CC479}"/>
              </a:ext>
            </a:extLst>
          </p:cNvPr>
          <p:cNvGrpSpPr/>
          <p:nvPr/>
        </p:nvGrpSpPr>
        <p:grpSpPr>
          <a:xfrm>
            <a:off x="985699" y="4384047"/>
            <a:ext cx="1672591" cy="1384765"/>
            <a:chOff x="655138" y="4603053"/>
            <a:chExt cx="1649145" cy="1325359"/>
          </a:xfrm>
        </p:grpSpPr>
        <p:cxnSp>
          <p:nvCxnSpPr>
            <p:cNvPr id="70" name="Straight Arrow Connector 69">
              <a:extLst>
                <a:ext uri="{FF2B5EF4-FFF2-40B4-BE49-F238E27FC236}">
                  <a16:creationId xmlns:a16="http://schemas.microsoft.com/office/drawing/2014/main" id="{AD667911-0BE1-442E-8BB7-627CA15803D8}"/>
                </a:ext>
              </a:extLst>
            </p:cNvPr>
            <p:cNvCxnSpPr>
              <a:cxnSpLocks/>
            </p:cNvCxnSpPr>
            <p:nvPr/>
          </p:nvCxnSpPr>
          <p:spPr>
            <a:xfrm>
              <a:off x="655138" y="5920661"/>
              <a:ext cx="1649145" cy="1"/>
            </a:xfrm>
            <a:prstGeom prst="straightConnector1">
              <a:avLst/>
            </a:prstGeom>
            <a:ln w="1587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AB5A7C8A-E799-476F-9CEA-76B16DECA5BB}"/>
                </a:ext>
              </a:extLst>
            </p:cNvPr>
            <p:cNvCxnSpPr>
              <a:cxnSpLocks/>
            </p:cNvCxnSpPr>
            <p:nvPr/>
          </p:nvCxnSpPr>
          <p:spPr>
            <a:xfrm flipV="1">
              <a:off x="661743" y="4603053"/>
              <a:ext cx="0" cy="1325359"/>
            </a:xfrm>
            <a:prstGeom prst="straightConnector1">
              <a:avLst/>
            </a:prstGeom>
            <a:ln w="15875">
              <a:solidFill>
                <a:schemeClr val="accent2"/>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77" name="Group 76">
            <a:extLst>
              <a:ext uri="{FF2B5EF4-FFF2-40B4-BE49-F238E27FC236}">
                <a16:creationId xmlns:a16="http://schemas.microsoft.com/office/drawing/2014/main" id="{FFFD6CD7-9B27-4A05-8ED7-16E589F210E1}"/>
              </a:ext>
            </a:extLst>
          </p:cNvPr>
          <p:cNvGrpSpPr/>
          <p:nvPr/>
        </p:nvGrpSpPr>
        <p:grpSpPr>
          <a:xfrm>
            <a:off x="933430" y="4047109"/>
            <a:ext cx="578271" cy="349572"/>
            <a:chOff x="606843" y="4280569"/>
            <a:chExt cx="534299" cy="334575"/>
          </a:xfrm>
        </p:grpSpPr>
        <p:sp>
          <p:nvSpPr>
            <p:cNvPr id="60" name="Rectangle: Rounded Corners 59">
              <a:extLst>
                <a:ext uri="{FF2B5EF4-FFF2-40B4-BE49-F238E27FC236}">
                  <a16:creationId xmlns:a16="http://schemas.microsoft.com/office/drawing/2014/main" id="{7514B454-1E46-4DD1-9B11-663B274E2FA8}"/>
                </a:ext>
              </a:extLst>
            </p:cNvPr>
            <p:cNvSpPr/>
            <p:nvPr/>
          </p:nvSpPr>
          <p:spPr>
            <a:xfrm>
              <a:off x="606843" y="4280569"/>
              <a:ext cx="534299" cy="334575"/>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solidFill>
                  <a:schemeClr val="accent1"/>
                </a:solidFill>
              </a:endParaRPr>
            </a:p>
          </p:txBody>
        </p:sp>
        <p:sp>
          <p:nvSpPr>
            <p:cNvPr id="22" name="TextBox 21">
              <a:extLst>
                <a:ext uri="{FF2B5EF4-FFF2-40B4-BE49-F238E27FC236}">
                  <a16:creationId xmlns:a16="http://schemas.microsoft.com/office/drawing/2014/main" id="{B8035FC4-C080-4C4A-B135-EEE7F0CF007D}"/>
                </a:ext>
              </a:extLst>
            </p:cNvPr>
            <p:cNvSpPr txBox="1"/>
            <p:nvPr/>
          </p:nvSpPr>
          <p:spPr>
            <a:xfrm>
              <a:off x="642051" y="4323656"/>
              <a:ext cx="463884" cy="237744"/>
            </a:xfrm>
            <a:prstGeom prst="rect">
              <a:avLst/>
            </a:prstGeom>
            <a:noFill/>
          </p:spPr>
          <p:txBody>
            <a:bodyPr wrap="none" rtlCol="0">
              <a:spAutoFit/>
            </a:bodyPr>
            <a:lstStyle/>
            <a:p>
              <a:pPr algn="ctr">
                <a:lnSpc>
                  <a:spcPts val="1200"/>
                </a:lnSpc>
              </a:pPr>
              <a:r>
                <a:rPr lang="en-GB" sz="1200" b="1" dirty="0">
                  <a:solidFill>
                    <a:schemeClr val="bg1"/>
                  </a:solidFill>
                  <a:ea typeface="Aileron" charset="0"/>
                  <a:cs typeface="Aileron" charset="0"/>
                </a:rPr>
                <a:t>FISH </a:t>
              </a:r>
            </a:p>
          </p:txBody>
        </p:sp>
      </p:grpSp>
      <p:grpSp>
        <p:nvGrpSpPr>
          <p:cNvPr id="79" name="Group 78">
            <a:extLst>
              <a:ext uri="{FF2B5EF4-FFF2-40B4-BE49-F238E27FC236}">
                <a16:creationId xmlns:a16="http://schemas.microsoft.com/office/drawing/2014/main" id="{83C6E803-736A-4B60-AB71-F7DFCB7A3C27}"/>
              </a:ext>
            </a:extLst>
          </p:cNvPr>
          <p:cNvGrpSpPr/>
          <p:nvPr/>
        </p:nvGrpSpPr>
        <p:grpSpPr>
          <a:xfrm>
            <a:off x="1188235" y="4393405"/>
            <a:ext cx="1461094" cy="908052"/>
            <a:chOff x="655138" y="4603053"/>
            <a:chExt cx="1649145" cy="1325359"/>
          </a:xfrm>
        </p:grpSpPr>
        <p:cxnSp>
          <p:nvCxnSpPr>
            <p:cNvPr id="80" name="Straight Arrow Connector 79">
              <a:extLst>
                <a:ext uri="{FF2B5EF4-FFF2-40B4-BE49-F238E27FC236}">
                  <a16:creationId xmlns:a16="http://schemas.microsoft.com/office/drawing/2014/main" id="{8AA17721-4C54-4CD2-B8C2-A7A88A179D11}"/>
                </a:ext>
              </a:extLst>
            </p:cNvPr>
            <p:cNvCxnSpPr>
              <a:cxnSpLocks/>
            </p:cNvCxnSpPr>
            <p:nvPr/>
          </p:nvCxnSpPr>
          <p:spPr>
            <a:xfrm>
              <a:off x="655138" y="5920661"/>
              <a:ext cx="1649145" cy="1"/>
            </a:xfrm>
            <a:prstGeom prst="straightConnector1">
              <a:avLst/>
            </a:prstGeom>
            <a:ln w="15875">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1273635B-0BFB-42CA-A2E5-D01D4CEA716A}"/>
                </a:ext>
              </a:extLst>
            </p:cNvPr>
            <p:cNvCxnSpPr>
              <a:cxnSpLocks/>
            </p:cNvCxnSpPr>
            <p:nvPr/>
          </p:nvCxnSpPr>
          <p:spPr>
            <a:xfrm flipV="1">
              <a:off x="661743" y="4603053"/>
              <a:ext cx="0" cy="1325359"/>
            </a:xfrm>
            <a:prstGeom prst="straightConnector1">
              <a:avLst/>
            </a:prstGeom>
            <a:ln w="15875">
              <a:solidFill>
                <a:schemeClr val="tx2">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grpSp>
      <p:cxnSp>
        <p:nvCxnSpPr>
          <p:cNvPr id="82" name="Straight Arrow Connector 81">
            <a:extLst>
              <a:ext uri="{FF2B5EF4-FFF2-40B4-BE49-F238E27FC236}">
                <a16:creationId xmlns:a16="http://schemas.microsoft.com/office/drawing/2014/main" id="{A6B740AA-440B-40BC-AF06-142E598970EF}"/>
              </a:ext>
            </a:extLst>
          </p:cNvPr>
          <p:cNvCxnSpPr>
            <a:cxnSpLocks/>
          </p:cNvCxnSpPr>
          <p:nvPr/>
        </p:nvCxnSpPr>
        <p:spPr>
          <a:xfrm>
            <a:off x="3523191" y="5270841"/>
            <a:ext cx="952108" cy="0"/>
          </a:xfrm>
          <a:prstGeom prst="straightConnector1">
            <a:avLst/>
          </a:prstGeom>
          <a:ln w="15875">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0B2CC383-29E9-4CF1-80A7-104F9A76779A}"/>
              </a:ext>
            </a:extLst>
          </p:cNvPr>
          <p:cNvCxnSpPr>
            <a:cxnSpLocks/>
          </p:cNvCxnSpPr>
          <p:nvPr/>
        </p:nvCxnSpPr>
        <p:spPr>
          <a:xfrm>
            <a:off x="4989527" y="4773378"/>
            <a:ext cx="0" cy="300909"/>
          </a:xfrm>
          <a:prstGeom prst="straightConnector1">
            <a:avLst/>
          </a:prstGeom>
          <a:ln w="15875">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2E829A28-C843-4B09-AF7B-DD7DC194864E}"/>
              </a:ext>
            </a:extLst>
          </p:cNvPr>
          <p:cNvCxnSpPr>
            <a:cxnSpLocks/>
          </p:cNvCxnSpPr>
          <p:nvPr/>
        </p:nvCxnSpPr>
        <p:spPr>
          <a:xfrm>
            <a:off x="3391714" y="4772294"/>
            <a:ext cx="0" cy="300909"/>
          </a:xfrm>
          <a:prstGeom prst="straightConnector1">
            <a:avLst/>
          </a:prstGeom>
          <a:ln w="1587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1EEC41BA-1A22-4B46-ACEB-B307B3511281}"/>
              </a:ext>
            </a:extLst>
          </p:cNvPr>
          <p:cNvCxnSpPr>
            <a:cxnSpLocks/>
          </p:cNvCxnSpPr>
          <p:nvPr/>
        </p:nvCxnSpPr>
        <p:spPr>
          <a:xfrm>
            <a:off x="4251783" y="4385706"/>
            <a:ext cx="0" cy="387256"/>
          </a:xfrm>
          <a:prstGeom prst="straightConnector1">
            <a:avLst/>
          </a:prstGeom>
          <a:ln w="15875">
            <a:tailEnd type="none"/>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A33C7195-C6B1-4F3F-AC62-E9780A84E253}"/>
              </a:ext>
            </a:extLst>
          </p:cNvPr>
          <p:cNvCxnSpPr>
            <a:cxnSpLocks/>
          </p:cNvCxnSpPr>
          <p:nvPr/>
        </p:nvCxnSpPr>
        <p:spPr>
          <a:xfrm>
            <a:off x="3391714" y="4772295"/>
            <a:ext cx="1597813" cy="0"/>
          </a:xfrm>
          <a:prstGeom prst="straightConnector1">
            <a:avLst/>
          </a:prstGeom>
          <a:ln w="15875">
            <a:tailEnd type="non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5284D1B7-531B-4AA2-A556-FC3A8D2F718E}"/>
              </a:ext>
            </a:extLst>
          </p:cNvPr>
          <p:cNvCxnSpPr>
            <a:cxnSpLocks/>
          </p:cNvCxnSpPr>
          <p:nvPr/>
        </p:nvCxnSpPr>
        <p:spPr>
          <a:xfrm>
            <a:off x="1956775" y="2428340"/>
            <a:ext cx="4609290" cy="0"/>
          </a:xfrm>
          <a:prstGeom prst="straightConnector1">
            <a:avLst/>
          </a:prstGeom>
          <a:ln w="15875">
            <a:tailEnd type="none"/>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48452496-3D47-4153-B02A-54BEE49AE82F}"/>
              </a:ext>
            </a:extLst>
          </p:cNvPr>
          <p:cNvCxnSpPr>
            <a:cxnSpLocks/>
          </p:cNvCxnSpPr>
          <p:nvPr/>
        </p:nvCxnSpPr>
        <p:spPr>
          <a:xfrm>
            <a:off x="3104599" y="5433287"/>
            <a:ext cx="0" cy="204737"/>
          </a:xfrm>
          <a:prstGeom prst="straightConnector1">
            <a:avLst/>
          </a:prstGeom>
          <a:ln w="1587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89794293-4552-4727-B2A2-7ED0099531AB}"/>
              </a:ext>
            </a:extLst>
          </p:cNvPr>
          <p:cNvCxnSpPr>
            <a:cxnSpLocks/>
          </p:cNvCxnSpPr>
          <p:nvPr/>
        </p:nvCxnSpPr>
        <p:spPr>
          <a:xfrm>
            <a:off x="1214703" y="3915329"/>
            <a:ext cx="1784493" cy="0"/>
          </a:xfrm>
          <a:prstGeom prst="straightConnector1">
            <a:avLst/>
          </a:prstGeom>
          <a:ln w="15875">
            <a:tailEnd type="none"/>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DC556F5B-8967-41AF-B1FA-9EA3EF88A3DA}"/>
              </a:ext>
            </a:extLst>
          </p:cNvPr>
          <p:cNvCxnSpPr>
            <a:cxnSpLocks/>
          </p:cNvCxnSpPr>
          <p:nvPr/>
        </p:nvCxnSpPr>
        <p:spPr>
          <a:xfrm>
            <a:off x="2101022" y="4383283"/>
            <a:ext cx="0" cy="300909"/>
          </a:xfrm>
          <a:prstGeom prst="straightConnector1">
            <a:avLst/>
          </a:prstGeom>
          <a:ln w="15875">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a:extLst>
              <a:ext uri="{FF2B5EF4-FFF2-40B4-BE49-F238E27FC236}">
                <a16:creationId xmlns:a16="http://schemas.microsoft.com/office/drawing/2014/main" id="{0C61CAFA-5F99-4500-96EF-7EAEF1F51ECA}"/>
              </a:ext>
            </a:extLst>
          </p:cNvPr>
          <p:cNvCxnSpPr>
            <a:cxnSpLocks/>
          </p:cNvCxnSpPr>
          <p:nvPr/>
        </p:nvCxnSpPr>
        <p:spPr>
          <a:xfrm flipV="1">
            <a:off x="1955814" y="3810165"/>
            <a:ext cx="0" cy="97681"/>
          </a:xfrm>
          <a:prstGeom prst="straightConnector1">
            <a:avLst/>
          </a:prstGeom>
          <a:ln w="15875">
            <a:tailEnd type="non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7A6DC782-4112-4C01-B5B4-1A5A6A66069E}"/>
              </a:ext>
            </a:extLst>
          </p:cNvPr>
          <p:cNvSpPr txBox="1"/>
          <p:nvPr/>
        </p:nvSpPr>
        <p:spPr>
          <a:xfrm>
            <a:off x="1536410" y="2399181"/>
            <a:ext cx="389850" cy="584775"/>
          </a:xfrm>
          <a:prstGeom prst="rect">
            <a:avLst/>
          </a:prstGeom>
          <a:noFill/>
        </p:spPr>
        <p:txBody>
          <a:bodyPr wrap="none" rtlCol="0">
            <a:spAutoFit/>
          </a:bodyPr>
          <a:lstStyle/>
          <a:p>
            <a:r>
              <a:rPr lang="en-GB" sz="3200" b="1" dirty="0">
                <a:solidFill>
                  <a:schemeClr val="bg1"/>
                </a:solidFill>
                <a:latin typeface="Aileron" charset="0"/>
                <a:ea typeface="Aileron" charset="0"/>
                <a:cs typeface="Aileron" charset="0"/>
              </a:rPr>
              <a:t>+</a:t>
            </a:r>
          </a:p>
        </p:txBody>
      </p:sp>
      <p:sp>
        <p:nvSpPr>
          <p:cNvPr id="17" name="TextBox 16">
            <a:extLst>
              <a:ext uri="{FF2B5EF4-FFF2-40B4-BE49-F238E27FC236}">
                <a16:creationId xmlns:a16="http://schemas.microsoft.com/office/drawing/2014/main" id="{E7C54334-99BB-43E7-9CC7-2CD80E2183CD}"/>
              </a:ext>
            </a:extLst>
          </p:cNvPr>
          <p:cNvSpPr txBox="1"/>
          <p:nvPr/>
        </p:nvSpPr>
        <p:spPr>
          <a:xfrm>
            <a:off x="1745082" y="2396833"/>
            <a:ext cx="389850" cy="584775"/>
          </a:xfrm>
          <a:prstGeom prst="rect">
            <a:avLst/>
          </a:prstGeom>
          <a:noFill/>
        </p:spPr>
        <p:txBody>
          <a:bodyPr wrap="none" rtlCol="0">
            <a:spAutoFit/>
          </a:bodyPr>
          <a:lstStyle/>
          <a:p>
            <a:r>
              <a:rPr lang="en-GB" sz="3200" b="1" dirty="0">
                <a:solidFill>
                  <a:schemeClr val="bg1"/>
                </a:solidFill>
                <a:latin typeface="Aileron" charset="0"/>
                <a:ea typeface="Aileron" charset="0"/>
                <a:cs typeface="Aileron" charset="0"/>
              </a:rPr>
              <a:t>+</a:t>
            </a:r>
          </a:p>
        </p:txBody>
      </p:sp>
      <p:sp>
        <p:nvSpPr>
          <p:cNvPr id="18" name="TextBox 17">
            <a:extLst>
              <a:ext uri="{FF2B5EF4-FFF2-40B4-BE49-F238E27FC236}">
                <a16:creationId xmlns:a16="http://schemas.microsoft.com/office/drawing/2014/main" id="{5DE5BDD7-D0B9-4175-B17D-D8DC3AC30DD6}"/>
              </a:ext>
            </a:extLst>
          </p:cNvPr>
          <p:cNvSpPr txBox="1"/>
          <p:nvPr/>
        </p:nvSpPr>
        <p:spPr>
          <a:xfrm>
            <a:off x="1953754" y="2408553"/>
            <a:ext cx="389850" cy="584775"/>
          </a:xfrm>
          <a:prstGeom prst="rect">
            <a:avLst/>
          </a:prstGeom>
          <a:noFill/>
        </p:spPr>
        <p:txBody>
          <a:bodyPr wrap="none" rtlCol="0">
            <a:spAutoFit/>
          </a:bodyPr>
          <a:lstStyle/>
          <a:p>
            <a:r>
              <a:rPr lang="en-GB" sz="3200" b="1" dirty="0">
                <a:solidFill>
                  <a:schemeClr val="bg1"/>
                </a:solidFill>
                <a:latin typeface="Aileron" charset="0"/>
                <a:ea typeface="Aileron" charset="0"/>
                <a:cs typeface="Aileron" charset="0"/>
              </a:rPr>
              <a:t>+</a:t>
            </a:r>
          </a:p>
        </p:txBody>
      </p:sp>
      <p:sp>
        <p:nvSpPr>
          <p:cNvPr id="74" name="TextBox 73">
            <a:extLst>
              <a:ext uri="{FF2B5EF4-FFF2-40B4-BE49-F238E27FC236}">
                <a16:creationId xmlns:a16="http://schemas.microsoft.com/office/drawing/2014/main" id="{6B569A13-571E-4420-A01E-B1A1195E1B00}"/>
              </a:ext>
            </a:extLst>
          </p:cNvPr>
          <p:cNvSpPr txBox="1"/>
          <p:nvPr/>
        </p:nvSpPr>
        <p:spPr>
          <a:xfrm>
            <a:off x="3838821" y="2408553"/>
            <a:ext cx="389850" cy="584775"/>
          </a:xfrm>
          <a:prstGeom prst="rect">
            <a:avLst/>
          </a:prstGeom>
          <a:noFill/>
        </p:spPr>
        <p:txBody>
          <a:bodyPr wrap="none" rtlCol="0">
            <a:spAutoFit/>
          </a:bodyPr>
          <a:lstStyle/>
          <a:p>
            <a:r>
              <a:rPr lang="en-GB" sz="3200" b="1" dirty="0">
                <a:solidFill>
                  <a:schemeClr val="bg1"/>
                </a:solidFill>
                <a:latin typeface="Aileron" charset="0"/>
                <a:ea typeface="Aileron" charset="0"/>
                <a:cs typeface="Aileron" charset="0"/>
              </a:rPr>
              <a:t>+</a:t>
            </a:r>
          </a:p>
        </p:txBody>
      </p:sp>
      <p:sp>
        <p:nvSpPr>
          <p:cNvPr id="75" name="TextBox 74">
            <a:extLst>
              <a:ext uri="{FF2B5EF4-FFF2-40B4-BE49-F238E27FC236}">
                <a16:creationId xmlns:a16="http://schemas.microsoft.com/office/drawing/2014/main" id="{1BE1D60B-6118-475E-9BC7-2D8BB211C7F8}"/>
              </a:ext>
            </a:extLst>
          </p:cNvPr>
          <p:cNvSpPr txBox="1"/>
          <p:nvPr/>
        </p:nvSpPr>
        <p:spPr>
          <a:xfrm>
            <a:off x="4047493" y="2406205"/>
            <a:ext cx="389850" cy="584775"/>
          </a:xfrm>
          <a:prstGeom prst="rect">
            <a:avLst/>
          </a:prstGeom>
          <a:noFill/>
        </p:spPr>
        <p:txBody>
          <a:bodyPr wrap="none" rtlCol="0">
            <a:spAutoFit/>
          </a:bodyPr>
          <a:lstStyle/>
          <a:p>
            <a:r>
              <a:rPr lang="en-GB" sz="3200" b="1" dirty="0">
                <a:solidFill>
                  <a:schemeClr val="bg1"/>
                </a:solidFill>
                <a:latin typeface="Aileron" charset="0"/>
                <a:ea typeface="Aileron" charset="0"/>
                <a:cs typeface="Aileron" charset="0"/>
              </a:rPr>
              <a:t>+</a:t>
            </a:r>
          </a:p>
        </p:txBody>
      </p:sp>
      <p:sp>
        <p:nvSpPr>
          <p:cNvPr id="83" name="TextBox 82">
            <a:extLst>
              <a:ext uri="{FF2B5EF4-FFF2-40B4-BE49-F238E27FC236}">
                <a16:creationId xmlns:a16="http://schemas.microsoft.com/office/drawing/2014/main" id="{2895BA95-671D-406F-B682-0A7C24666985}"/>
              </a:ext>
            </a:extLst>
          </p:cNvPr>
          <p:cNvSpPr txBox="1"/>
          <p:nvPr/>
        </p:nvSpPr>
        <p:spPr>
          <a:xfrm>
            <a:off x="6366320" y="2403860"/>
            <a:ext cx="389850" cy="584775"/>
          </a:xfrm>
          <a:prstGeom prst="rect">
            <a:avLst/>
          </a:prstGeom>
          <a:noFill/>
        </p:spPr>
        <p:txBody>
          <a:bodyPr wrap="none" rtlCol="0">
            <a:spAutoFit/>
          </a:bodyPr>
          <a:lstStyle/>
          <a:p>
            <a:r>
              <a:rPr lang="en-GB" sz="3200" b="1" dirty="0">
                <a:solidFill>
                  <a:schemeClr val="bg1"/>
                </a:solidFill>
                <a:latin typeface="Aileron" charset="0"/>
                <a:ea typeface="Aileron" charset="0"/>
                <a:cs typeface="Aileron" charset="0"/>
              </a:rPr>
              <a:t>+</a:t>
            </a:r>
          </a:p>
        </p:txBody>
      </p:sp>
    </p:spTree>
    <p:extLst>
      <p:ext uri="{BB962C8B-B14F-4D97-AF65-F5344CB8AC3E}">
        <p14:creationId xmlns:p14="http://schemas.microsoft.com/office/powerpoint/2010/main" val="379201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FE3F7DF8-C741-AD4D-A0C9-91EA86B12898}"/>
              </a:ext>
            </a:extLst>
          </p:cNvPr>
          <p:cNvSpPr/>
          <p:nvPr/>
        </p:nvSpPr>
        <p:spPr>
          <a:xfrm>
            <a:off x="631496" y="3356992"/>
            <a:ext cx="1576072" cy="451305"/>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Rectangle : coins arrondis 10">
            <a:extLst>
              <a:ext uri="{FF2B5EF4-FFF2-40B4-BE49-F238E27FC236}">
                <a16:creationId xmlns:a16="http://schemas.microsoft.com/office/drawing/2014/main" id="{E1FA4002-763B-BF4F-952E-80E89BBED9BF}"/>
              </a:ext>
            </a:extLst>
          </p:cNvPr>
          <p:cNvSpPr/>
          <p:nvPr/>
        </p:nvSpPr>
        <p:spPr>
          <a:xfrm>
            <a:off x="631496" y="1124744"/>
            <a:ext cx="1576072" cy="451305"/>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Title 3">
            <a:extLst>
              <a:ext uri="{FF2B5EF4-FFF2-40B4-BE49-F238E27FC236}">
                <a16:creationId xmlns:a16="http://schemas.microsoft.com/office/drawing/2014/main" id="{53D4A09B-8521-459A-90F5-7AFEEE8D3295}"/>
              </a:ext>
            </a:extLst>
          </p:cNvPr>
          <p:cNvSpPr>
            <a:spLocks noGrp="1"/>
          </p:cNvSpPr>
          <p:nvPr>
            <p:ph type="title"/>
          </p:nvPr>
        </p:nvSpPr>
        <p:spPr>
          <a:xfrm>
            <a:off x="619200" y="246566"/>
            <a:ext cx="8740800" cy="807285"/>
          </a:xfrm>
        </p:spPr>
        <p:txBody>
          <a:bodyPr anchor="t">
            <a:normAutofit/>
          </a:bodyPr>
          <a:lstStyle/>
          <a:p>
            <a:r>
              <a:rPr lang="en-GB" noProof="0" dirty="0"/>
              <a:t>Conclusions and discussion</a:t>
            </a:r>
          </a:p>
        </p:txBody>
      </p:sp>
      <p:sp>
        <p:nvSpPr>
          <p:cNvPr id="5" name="Slide Number Placeholder 4"/>
          <p:cNvSpPr>
            <a:spLocks noGrp="1"/>
          </p:cNvSpPr>
          <p:nvPr>
            <p:ph type="sldNum" sz="quarter" idx="4"/>
          </p:nvPr>
        </p:nvSpPr>
        <p:spPr>
          <a:xfrm>
            <a:off x="10800523" y="6428359"/>
            <a:ext cx="781877" cy="365125"/>
          </a:xfrm>
        </p:spPr>
        <p:txBody>
          <a:bodyPr anchor="ctr">
            <a:normAutofit/>
          </a:bodyPr>
          <a:lstStyle/>
          <a:p>
            <a:pPr>
              <a:spcAft>
                <a:spcPts val="600"/>
              </a:spcAft>
            </a:pPr>
            <a:fld id="{FCE43C0F-8A7B-3A4B-9DB5-B3472E36E833}" type="slidenum">
              <a:rPr lang="en-GB" noProof="0" smtClean="0"/>
              <a:pPr>
                <a:spcAft>
                  <a:spcPts val="600"/>
                </a:spcAft>
              </a:pPr>
              <a:t>12</a:t>
            </a:fld>
            <a:endParaRPr lang="en-GB" noProof="0" dirty="0"/>
          </a:p>
        </p:txBody>
      </p:sp>
      <p:sp>
        <p:nvSpPr>
          <p:cNvPr id="10" name="Content Placeholder 9">
            <a:extLst>
              <a:ext uri="{FF2B5EF4-FFF2-40B4-BE49-F238E27FC236}">
                <a16:creationId xmlns:a16="http://schemas.microsoft.com/office/drawing/2014/main" id="{0103706F-AB8F-FB46-8C3A-BBF39DDE0EF8}"/>
              </a:ext>
            </a:extLst>
          </p:cNvPr>
          <p:cNvSpPr>
            <a:spLocks noGrp="1"/>
          </p:cNvSpPr>
          <p:nvPr>
            <p:ph sz="quarter" idx="15"/>
          </p:nvPr>
        </p:nvSpPr>
        <p:spPr>
          <a:xfrm>
            <a:off x="620184" y="6356351"/>
            <a:ext cx="9796296" cy="365125"/>
          </a:xfrm>
        </p:spPr>
        <p:txBody>
          <a:bodyPr anchor="ctr">
            <a:normAutofit/>
          </a:bodyPr>
          <a:lstStyle/>
          <a:p>
            <a:r>
              <a:rPr lang="en-GB" noProof="0" dirty="0"/>
              <a:t>NTRK, neurotrophic receptor tyrosine kinase; TRK, tropomyosin receptor kinase</a:t>
            </a:r>
          </a:p>
        </p:txBody>
      </p:sp>
      <p:sp>
        <p:nvSpPr>
          <p:cNvPr id="7" name="Espace réservé du contenu 6">
            <a:extLst>
              <a:ext uri="{FF2B5EF4-FFF2-40B4-BE49-F238E27FC236}">
                <a16:creationId xmlns:a16="http://schemas.microsoft.com/office/drawing/2014/main" id="{7298123C-F10E-0F4B-B389-8DA764372E56}"/>
              </a:ext>
            </a:extLst>
          </p:cNvPr>
          <p:cNvSpPr txBox="1">
            <a:spLocks/>
          </p:cNvSpPr>
          <p:nvPr/>
        </p:nvSpPr>
        <p:spPr>
          <a:xfrm>
            <a:off x="749718" y="1700808"/>
            <a:ext cx="10832682" cy="1412378"/>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5"/>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5"/>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5"/>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5"/>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5"/>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1"/>
              </a:buClr>
            </a:pPr>
            <a:r>
              <a:rPr lang="en-GB" sz="1800" b="1" dirty="0">
                <a:solidFill>
                  <a:schemeClr val="accent1"/>
                </a:solidFill>
              </a:rPr>
              <a:t>First diagnostic proposal in sarcoma </a:t>
            </a:r>
            <a:r>
              <a:rPr lang="en-GB" sz="1800" dirty="0"/>
              <a:t>taking into account disease stage and histologic and molecular subtypes</a:t>
            </a:r>
          </a:p>
          <a:p>
            <a:pPr>
              <a:buClr>
                <a:schemeClr val="accent1"/>
              </a:buClr>
            </a:pPr>
            <a:r>
              <a:rPr lang="en-GB" sz="1800" b="1" dirty="0">
                <a:solidFill>
                  <a:schemeClr val="accent1"/>
                </a:solidFill>
              </a:rPr>
              <a:t>Provides algorithms for diagnostic testing, including how massive parallel sequencing (MPS) is best used </a:t>
            </a:r>
            <a:r>
              <a:rPr lang="en-GB" sz="1800" dirty="0"/>
              <a:t>in sarcomas to ensure cost-effectiveness</a:t>
            </a:r>
          </a:p>
          <a:p>
            <a:pPr>
              <a:buClr>
                <a:schemeClr val="accent1"/>
              </a:buClr>
            </a:pPr>
            <a:r>
              <a:rPr lang="en-GB" sz="1800" b="1" dirty="0">
                <a:solidFill>
                  <a:schemeClr val="accent1"/>
                </a:solidFill>
              </a:rPr>
              <a:t>Immunohistochemistry (IHC) </a:t>
            </a:r>
            <a:r>
              <a:rPr lang="en-GB" sz="1800" dirty="0"/>
              <a:t>provides a </a:t>
            </a:r>
            <a:r>
              <a:rPr lang="en-GB" sz="1800" b="1" dirty="0">
                <a:solidFill>
                  <a:schemeClr val="accent1"/>
                </a:solidFill>
              </a:rPr>
              <a:t>valuable pre-screening tool </a:t>
            </a:r>
            <a:r>
              <a:rPr lang="en-GB" sz="1800" dirty="0"/>
              <a:t>prior to MPS panels</a:t>
            </a:r>
          </a:p>
          <a:p>
            <a:pPr>
              <a:spcBef>
                <a:spcPts val="600"/>
              </a:spcBef>
              <a:buClr>
                <a:schemeClr val="accent1"/>
              </a:buClr>
            </a:pPr>
            <a:endParaRPr lang="en-GB" sz="1800" dirty="0">
              <a:sym typeface="Wingdings" pitchFamily="2" charset="2"/>
            </a:endParaRPr>
          </a:p>
        </p:txBody>
      </p:sp>
      <p:sp>
        <p:nvSpPr>
          <p:cNvPr id="2" name="ZoneTexte 1">
            <a:extLst>
              <a:ext uri="{FF2B5EF4-FFF2-40B4-BE49-F238E27FC236}">
                <a16:creationId xmlns:a16="http://schemas.microsoft.com/office/drawing/2014/main" id="{6AF95E81-958C-654E-B164-559ED0F33D72}"/>
              </a:ext>
            </a:extLst>
          </p:cNvPr>
          <p:cNvSpPr txBox="1"/>
          <p:nvPr/>
        </p:nvSpPr>
        <p:spPr>
          <a:xfrm>
            <a:off x="731640" y="1144095"/>
            <a:ext cx="1447832" cy="400110"/>
          </a:xfrm>
          <a:prstGeom prst="rect">
            <a:avLst/>
          </a:prstGeom>
          <a:noFill/>
        </p:spPr>
        <p:txBody>
          <a:bodyPr wrap="none" rtlCol="0">
            <a:spAutoFit/>
          </a:bodyPr>
          <a:lstStyle/>
          <a:p>
            <a:r>
              <a:rPr lang="fr-FR" sz="2000" b="1" dirty="0">
                <a:solidFill>
                  <a:schemeClr val="bg1"/>
                </a:solidFill>
                <a:ea typeface="Aileron" charset="0"/>
                <a:cs typeface="Aileron" charset="0"/>
              </a:rPr>
              <a:t>Conclusions</a:t>
            </a:r>
          </a:p>
        </p:txBody>
      </p:sp>
      <p:sp>
        <p:nvSpPr>
          <p:cNvPr id="9" name="ZoneTexte 8">
            <a:extLst>
              <a:ext uri="{FF2B5EF4-FFF2-40B4-BE49-F238E27FC236}">
                <a16:creationId xmlns:a16="http://schemas.microsoft.com/office/drawing/2014/main" id="{1732BC3F-C871-204A-B44C-B66E91C02E76}"/>
              </a:ext>
            </a:extLst>
          </p:cNvPr>
          <p:cNvSpPr txBox="1"/>
          <p:nvPr/>
        </p:nvSpPr>
        <p:spPr>
          <a:xfrm>
            <a:off x="775512" y="3360794"/>
            <a:ext cx="1300356" cy="400110"/>
          </a:xfrm>
          <a:prstGeom prst="rect">
            <a:avLst/>
          </a:prstGeom>
          <a:noFill/>
        </p:spPr>
        <p:txBody>
          <a:bodyPr wrap="none" rtlCol="0">
            <a:spAutoFit/>
          </a:bodyPr>
          <a:lstStyle/>
          <a:p>
            <a:r>
              <a:rPr lang="fr-FR" sz="2000" b="1" dirty="0">
                <a:solidFill>
                  <a:schemeClr val="bg1"/>
                </a:solidFill>
                <a:ea typeface="Aileron" charset="0"/>
                <a:cs typeface="Aileron" charset="0"/>
              </a:rPr>
              <a:t>Discussion</a:t>
            </a:r>
          </a:p>
        </p:txBody>
      </p:sp>
      <p:sp>
        <p:nvSpPr>
          <p:cNvPr id="13" name="Espace réservé du contenu 6">
            <a:extLst>
              <a:ext uri="{FF2B5EF4-FFF2-40B4-BE49-F238E27FC236}">
                <a16:creationId xmlns:a16="http://schemas.microsoft.com/office/drawing/2014/main" id="{140EAD1E-E5E4-D048-B6CC-CDF539248E35}"/>
              </a:ext>
            </a:extLst>
          </p:cNvPr>
          <p:cNvSpPr txBox="1">
            <a:spLocks/>
          </p:cNvSpPr>
          <p:nvPr/>
        </p:nvSpPr>
        <p:spPr>
          <a:xfrm>
            <a:off x="748832" y="3849826"/>
            <a:ext cx="10963792" cy="2387486"/>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5"/>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5"/>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5"/>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5"/>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5"/>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buClr>
                <a:schemeClr val="accent1"/>
              </a:buClr>
            </a:pPr>
            <a:r>
              <a:rPr lang="en-GB" sz="1800" b="1" dirty="0">
                <a:solidFill>
                  <a:schemeClr val="accent1"/>
                </a:solidFill>
                <a:sym typeface="Wingdings" pitchFamily="2" charset="2"/>
              </a:rPr>
              <a:t>Further research </a:t>
            </a:r>
            <a:r>
              <a:rPr lang="en-GB" sz="1800" dirty="0">
                <a:sym typeface="Wingdings" pitchFamily="2" charset="2"/>
              </a:rPr>
              <a:t>is necessary </a:t>
            </a:r>
            <a:r>
              <a:rPr lang="en-GB" sz="1800" b="1" dirty="0">
                <a:solidFill>
                  <a:schemeClr val="accent1"/>
                </a:solidFill>
                <a:sym typeface="Wingdings" pitchFamily="2" charset="2"/>
              </a:rPr>
              <a:t>to fully establish the sensitivity and specificity of pan-TRK IHC </a:t>
            </a:r>
          </a:p>
          <a:p>
            <a:pPr>
              <a:spcBef>
                <a:spcPts val="600"/>
              </a:spcBef>
              <a:buClr>
                <a:schemeClr val="accent1"/>
              </a:buClr>
            </a:pPr>
            <a:r>
              <a:rPr lang="en-GB" sz="1800" b="1" dirty="0">
                <a:solidFill>
                  <a:schemeClr val="accent1"/>
                </a:solidFill>
                <a:sym typeface="Wingdings" pitchFamily="2" charset="2"/>
              </a:rPr>
              <a:t>Multinational comparative studies </a:t>
            </a:r>
            <a:r>
              <a:rPr lang="en-GB" sz="1800" dirty="0">
                <a:sym typeface="Wingdings" pitchFamily="2" charset="2"/>
              </a:rPr>
              <a:t> to </a:t>
            </a:r>
            <a:r>
              <a:rPr lang="en-GB" sz="1800" b="1" dirty="0">
                <a:solidFill>
                  <a:schemeClr val="accent1"/>
                </a:solidFill>
                <a:sym typeface="Wingdings" pitchFamily="2" charset="2"/>
              </a:rPr>
              <a:t>increase the reproducibility of MPS assays</a:t>
            </a:r>
            <a:r>
              <a:rPr lang="en-GB" sz="1800" dirty="0">
                <a:sym typeface="Wingdings" pitchFamily="2" charset="2"/>
              </a:rPr>
              <a:t> </a:t>
            </a:r>
          </a:p>
          <a:p>
            <a:pPr>
              <a:spcBef>
                <a:spcPts val="600"/>
              </a:spcBef>
              <a:buClr>
                <a:schemeClr val="accent1"/>
              </a:buClr>
            </a:pPr>
            <a:r>
              <a:rPr lang="en-GB" sz="1800" b="1" dirty="0">
                <a:solidFill>
                  <a:schemeClr val="accent1"/>
                </a:solidFill>
                <a:sym typeface="Wingdings" pitchFamily="2" charset="2"/>
              </a:rPr>
              <a:t>Prospective studies</a:t>
            </a:r>
            <a:r>
              <a:rPr lang="en-GB" sz="1800" dirty="0">
                <a:sym typeface="Wingdings" pitchFamily="2" charset="2"/>
              </a:rPr>
              <a:t> critical  to </a:t>
            </a:r>
            <a:r>
              <a:rPr lang="en-GB" sz="1800" b="1" dirty="0">
                <a:solidFill>
                  <a:schemeClr val="accent1"/>
                </a:solidFill>
                <a:sym typeface="Wingdings" pitchFamily="2" charset="2"/>
              </a:rPr>
              <a:t>determine the frequency of </a:t>
            </a:r>
            <a:r>
              <a:rPr lang="en-GB" sz="1800" b="1" i="1" dirty="0">
                <a:solidFill>
                  <a:schemeClr val="accent1"/>
                </a:solidFill>
                <a:sym typeface="Wingdings" pitchFamily="2" charset="2"/>
              </a:rPr>
              <a:t>NTRK</a:t>
            </a:r>
            <a:r>
              <a:rPr lang="en-GB" sz="1800" b="1" dirty="0">
                <a:solidFill>
                  <a:schemeClr val="accent1"/>
                </a:solidFill>
                <a:sym typeface="Wingdings" pitchFamily="2" charset="2"/>
              </a:rPr>
              <a:t> gene fusions</a:t>
            </a:r>
            <a:r>
              <a:rPr lang="en-GB" sz="1800" dirty="0">
                <a:sym typeface="Wingdings" pitchFamily="2" charset="2"/>
              </a:rPr>
              <a:t> in different sarcoma subtypes and </a:t>
            </a:r>
            <a:r>
              <a:rPr lang="en-GB" sz="1800" b="1" dirty="0">
                <a:solidFill>
                  <a:schemeClr val="accent1"/>
                </a:solidFill>
                <a:sym typeface="Wingdings" pitchFamily="2" charset="2"/>
              </a:rPr>
              <a:t>correlation with morphological, biological, and clinical features</a:t>
            </a:r>
          </a:p>
          <a:p>
            <a:pPr>
              <a:spcBef>
                <a:spcPts val="600"/>
              </a:spcBef>
              <a:buClr>
                <a:schemeClr val="accent1"/>
              </a:buClr>
            </a:pPr>
            <a:endParaRPr lang="en-GB" sz="1800" b="1" dirty="0">
              <a:solidFill>
                <a:schemeClr val="accent1"/>
              </a:solidFill>
              <a:sym typeface="Wingdings" pitchFamily="2" charset="2"/>
            </a:endParaRPr>
          </a:p>
          <a:p>
            <a:pPr>
              <a:spcBef>
                <a:spcPts val="600"/>
              </a:spcBef>
              <a:buClr>
                <a:schemeClr val="accent1"/>
              </a:buClr>
            </a:pPr>
            <a:r>
              <a:rPr lang="en-GB" sz="1800" b="1" dirty="0">
                <a:solidFill>
                  <a:schemeClr val="accent1"/>
                </a:solidFill>
                <a:sym typeface="Wingdings" pitchFamily="2" charset="2"/>
              </a:rPr>
              <a:t>The same approaches should be undertaken in all relevant solid advanced tumours where TRK inhibitors are effective in order to build an effective diagnostic strategy</a:t>
            </a:r>
          </a:p>
        </p:txBody>
      </p:sp>
    </p:spTree>
    <p:extLst>
      <p:ext uri="{BB962C8B-B14F-4D97-AF65-F5344CB8AC3E}">
        <p14:creationId xmlns:p14="http://schemas.microsoft.com/office/powerpoint/2010/main" val="231475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63552" y="5336166"/>
            <a:ext cx="1724768" cy="553998"/>
          </a:xfrm>
          <a:prstGeom prst="rect">
            <a:avLst/>
          </a:prstGeom>
          <a:noFill/>
        </p:spPr>
        <p:txBody>
          <a:bodyPr wrap="none" rtlCol="0">
            <a:spAutoFit/>
          </a:bodyPr>
          <a:lstStyle/>
          <a:p>
            <a:pPr algn="ctr"/>
            <a:r>
              <a:rPr lang="en-GB" sz="1400" dirty="0">
                <a:solidFill>
                  <a:schemeClr val="tx2"/>
                </a:solidFill>
                <a:ea typeface="Aileron" charset="0"/>
                <a:cs typeface="PT Sans Narrow"/>
              </a:rPr>
              <a:t>Follow us on Twitter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@ntrkconnectinfo</a:t>
            </a:r>
            <a:endParaRPr lang="en-GB" sz="1600" b="1" u="sng" dirty="0">
              <a:solidFill>
                <a:schemeClr val="accent1"/>
              </a:solidFill>
              <a:ea typeface="Aileron" charset="0"/>
              <a:cs typeface="PT Sans Narrow"/>
            </a:endParaRPr>
          </a:p>
        </p:txBody>
      </p:sp>
      <p:sp>
        <p:nvSpPr>
          <p:cNvPr id="17" name="TextBox 16"/>
          <p:cNvSpPr txBox="1"/>
          <p:nvPr/>
        </p:nvSpPr>
        <p:spPr>
          <a:xfrm>
            <a:off x="4002039" y="5336167"/>
            <a:ext cx="2084815" cy="701731"/>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Follow the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4">
                  <a:extLst>
                    <a:ext uri="{A12FA001-AC4F-418D-AE19-62706E023703}">
                      <ahyp:hlinkClr xmlns:ahyp="http://schemas.microsoft.com/office/drawing/2018/hyperlinkcolor" val="tx"/>
                    </a:ext>
                  </a:extLst>
                </a:hlinkClick>
              </a:rPr>
              <a:t>NTRK CONNECT</a:t>
            </a:r>
            <a:br>
              <a:rPr lang="en-GB" sz="1600" b="1" dirty="0">
                <a:solidFill>
                  <a:schemeClr val="tx2"/>
                </a:solidFill>
                <a:ea typeface="Aileron" charset="0"/>
                <a:cs typeface="PT Sans Narrow"/>
              </a:rPr>
            </a:br>
            <a:r>
              <a:rPr lang="en-GB" sz="1400" dirty="0">
                <a:solidFill>
                  <a:schemeClr val="tx2"/>
                </a:solidFill>
                <a:ea typeface="Aileron" charset="0"/>
                <a:cs typeface="PT Sans Narrow"/>
              </a:rPr>
              <a:t>group on LinkedIn</a:t>
            </a:r>
            <a:endParaRPr lang="en-GB" sz="1600" dirty="0">
              <a:solidFill>
                <a:schemeClr val="tx2"/>
              </a:solidFill>
              <a:ea typeface="Aileron" charset="0"/>
              <a:cs typeface="PT Sans Narrow"/>
            </a:endParaRPr>
          </a:p>
        </p:txBody>
      </p:sp>
      <p:sp>
        <p:nvSpPr>
          <p:cNvPr id="18" name="TextBox 17"/>
          <p:cNvSpPr txBox="1"/>
          <p:nvPr/>
        </p:nvSpPr>
        <p:spPr>
          <a:xfrm>
            <a:off x="7779549" y="5336166"/>
            <a:ext cx="2843808" cy="729430"/>
          </a:xfrm>
          <a:prstGeom prst="rect">
            <a:avLst/>
          </a:prstGeom>
          <a:noFill/>
        </p:spPr>
        <p:txBody>
          <a:bodyPr wrap="square" rtlCol="0">
            <a:spAutoFit/>
          </a:bodyPr>
          <a:lstStyle/>
          <a:p>
            <a:pPr algn="ctr">
              <a:lnSpc>
                <a:spcPct val="90000"/>
              </a:lnSpc>
            </a:pPr>
            <a:r>
              <a:rPr lang="en-US" sz="1400" dirty="0">
                <a:solidFill>
                  <a:schemeClr val="tx2"/>
                </a:solidFill>
                <a:cs typeface="PT Sans Narrow"/>
              </a:rPr>
              <a:t>Email</a:t>
            </a:r>
            <a:br>
              <a:rPr lang="en-US" sz="1600" dirty="0">
                <a:solidFill>
                  <a:schemeClr val="tx2"/>
                </a:solidFill>
                <a:cs typeface="PT Sans Narrow"/>
              </a:rPr>
            </a:br>
            <a:r>
              <a:rPr lang="en-GB" sz="1600" b="1" dirty="0">
                <a:solidFill>
                  <a:schemeClr val="accent1"/>
                </a:solidFill>
                <a:hlinkClick r:id="rId5">
                  <a:extLst>
                    <a:ext uri="{A12FA001-AC4F-418D-AE19-62706E023703}">
                      <ahyp:hlinkClr xmlns:ahyp="http://schemas.microsoft.com/office/drawing/2018/hyperlinkcolor" val="tx"/>
                    </a:ext>
                  </a:extLst>
                </a:hlinkClick>
              </a:rPr>
              <a:t>froukje.sosef</a:t>
            </a:r>
            <a:br>
              <a:rPr lang="en-GB" sz="1600" b="1" dirty="0">
                <a:solidFill>
                  <a:schemeClr val="accent1"/>
                </a:solidFill>
                <a:hlinkClick r:id="rId5">
                  <a:extLst>
                    <a:ext uri="{A12FA001-AC4F-418D-AE19-62706E023703}">
                      <ahyp:hlinkClr xmlns:ahyp="http://schemas.microsoft.com/office/drawing/2018/hyperlinkcolor" val="tx"/>
                    </a:ext>
                  </a:extLst>
                </a:hlinkClick>
              </a:rPr>
            </a:br>
            <a:r>
              <a:rPr lang="en-GB" sz="1600" b="1" dirty="0">
                <a:solidFill>
                  <a:schemeClr val="accent1"/>
                </a:solidFill>
                <a:hlinkClick r:id="rId5">
                  <a:extLst>
                    <a:ext uri="{A12FA001-AC4F-418D-AE19-62706E023703}">
                      <ahyp:hlinkClr xmlns:ahyp="http://schemas.microsoft.com/office/drawing/2018/hyperlinkcolor" val="tx"/>
                    </a:ext>
                  </a:extLst>
                </a:hlinkClick>
              </a:rPr>
              <a:t>@cor2ed.com</a:t>
            </a:r>
            <a:endParaRPr lang="en-GB" sz="1600" b="1" dirty="0">
              <a:solidFill>
                <a:schemeClr val="accent1"/>
              </a:solidFill>
            </a:endParaRPr>
          </a:p>
        </p:txBody>
      </p:sp>
      <p:sp>
        <p:nvSpPr>
          <p:cNvPr id="19" name="TextBox 18"/>
          <p:cNvSpPr txBox="1"/>
          <p:nvPr/>
        </p:nvSpPr>
        <p:spPr>
          <a:xfrm>
            <a:off x="6014846" y="5336166"/>
            <a:ext cx="2084815" cy="7571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Watch us on the</a:t>
            </a:r>
            <a:br>
              <a:rPr lang="en-GB" sz="1400" dirty="0">
                <a:solidFill>
                  <a:schemeClr val="tx2"/>
                </a:solidFill>
                <a:ea typeface="Aileron" charset="0"/>
                <a:cs typeface="PT Sans Narrow"/>
              </a:rPr>
            </a:br>
            <a:r>
              <a:rPr lang="en-GB" sz="1400" dirty="0">
                <a:solidFill>
                  <a:schemeClr val="tx2"/>
                </a:solidFill>
                <a:ea typeface="Aileron" charset="0"/>
                <a:cs typeface="PT Sans Narrow"/>
              </a:rPr>
              <a:t>Vimeo Channe</a:t>
            </a:r>
            <a:r>
              <a:rPr lang="en-GB" sz="1600"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6">
                  <a:extLst>
                    <a:ext uri="{A12FA001-AC4F-418D-AE19-62706E023703}">
                      <ahyp:hlinkClr xmlns:ahyp="http://schemas.microsoft.com/office/drawing/2018/hyperlinkcolor" val="tx"/>
                    </a:ext>
                  </a:extLst>
                </a:hlinkClick>
              </a:rPr>
              <a:t>NTRK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GB" sz="3600" cap="none" noProof="0" dirty="0">
                <a:solidFill>
                  <a:schemeClr val="tx2"/>
                </a:solidFill>
              </a:rPr>
              <a:t>REACH </a:t>
            </a:r>
            <a:r>
              <a:rPr lang="en-GB" sz="3600" cap="none" noProof="0" dirty="0"/>
              <a:t>NTRK CONNECT </a:t>
            </a:r>
            <a:r>
              <a:rPr lang="en-GB" sz="3600" cap="none" noProof="0" dirty="0">
                <a:solidFill>
                  <a:schemeClr val="tx2"/>
                </a:solidFill>
              </a:rPr>
              <a:t>VIA </a:t>
            </a:r>
            <a:br>
              <a:rPr lang="en-GB" sz="3600" cap="none" noProof="0" dirty="0">
                <a:solidFill>
                  <a:schemeClr val="tx2"/>
                </a:solidFill>
              </a:rPr>
            </a:br>
            <a:r>
              <a:rPr lang="en-GB" sz="3600" cap="none" spc="-50" noProof="0" dirty="0">
                <a:solidFill>
                  <a:schemeClr val="tx2"/>
                </a:solidFill>
              </a:rPr>
              <a:t>TWITTER, LINKEDIN, VIMEO &amp; EMAIL</a:t>
            </a:r>
            <a:br>
              <a:rPr lang="en-GB" sz="3600" cap="none" noProof="0" dirty="0">
                <a:solidFill>
                  <a:schemeClr val="tx2"/>
                </a:solidFill>
              </a:rPr>
            </a:br>
            <a:r>
              <a:rPr lang="en-GB" sz="3600" cap="none" noProof="0" dirty="0">
                <a:solidFill>
                  <a:schemeClr val="tx2"/>
                </a:solidFill>
              </a:rPr>
              <a:t>OR VISIT THE GROUP’S WEBSITE</a:t>
            </a:r>
            <a:br>
              <a:rPr lang="en-GB" sz="3600" noProof="0" dirty="0">
                <a:solidFill>
                  <a:schemeClr val="tx2"/>
                </a:solidFill>
              </a:rPr>
            </a:br>
            <a:r>
              <a:rPr lang="en-GB" sz="3600" u="sng" cap="none" noProof="0" dirty="0">
                <a:hlinkClick r:id="rId7">
                  <a:extLst>
                    <a:ext uri="{A12FA001-AC4F-418D-AE19-62706E023703}">
                      <ahyp:hlinkClr xmlns:ahyp="http://schemas.microsoft.com/office/drawing/2018/hyperlinkcolor" val="tx"/>
                    </a:ext>
                  </a:extLst>
                </a:hlinkClick>
              </a:rPr>
              <a:t>http://www.ntrkconnect.info</a:t>
            </a:r>
            <a:endParaRPr lang="en-GB" sz="3600" cap="none" noProof="0" dirty="0"/>
          </a:p>
        </p:txBody>
      </p:sp>
      <p:pic>
        <p:nvPicPr>
          <p:cNvPr id="3" name="Picture 2">
            <a:hlinkClick r:id="rId6"/>
            <a:extLst>
              <a:ext uri="{FF2B5EF4-FFF2-40B4-BE49-F238E27FC236}">
                <a16:creationId xmlns:a16="http://schemas.microsoft.com/office/drawing/2014/main" id="{E10C5C84-EC62-432B-80C7-ECCD3CBF66A7}"/>
              </a:ext>
            </a:extLst>
          </p:cNvPr>
          <p:cNvPicPr>
            <a:picLocks noChangeAspect="1"/>
          </p:cNvPicPr>
          <p:nvPr/>
        </p:nvPicPr>
        <p:blipFill>
          <a:blip r:embed="rId8"/>
          <a:stretch>
            <a:fillRect/>
          </a:stretch>
        </p:blipFill>
        <p:spPr>
          <a:xfrm>
            <a:off x="6435393" y="4050497"/>
            <a:ext cx="1259268" cy="1260000"/>
          </a:xfrm>
          <a:prstGeom prst="rect">
            <a:avLst/>
          </a:prstGeom>
        </p:spPr>
      </p:pic>
      <p:pic>
        <p:nvPicPr>
          <p:cNvPr id="5" name="Picture 4">
            <a:hlinkClick r:id="rId5"/>
            <a:extLst>
              <a:ext uri="{FF2B5EF4-FFF2-40B4-BE49-F238E27FC236}">
                <a16:creationId xmlns:a16="http://schemas.microsoft.com/office/drawing/2014/main" id="{C82D04D1-4906-42DD-907A-F5AF75FDBB47}"/>
              </a:ext>
            </a:extLst>
          </p:cNvPr>
          <p:cNvPicPr>
            <a:picLocks noChangeAspect="1"/>
          </p:cNvPicPr>
          <p:nvPr/>
        </p:nvPicPr>
        <p:blipFill>
          <a:blip r:embed="rId9"/>
          <a:stretch>
            <a:fillRect/>
          </a:stretch>
        </p:blipFill>
        <p:spPr>
          <a:xfrm>
            <a:off x="8526954" y="4050497"/>
            <a:ext cx="1259268" cy="1260000"/>
          </a:xfrm>
          <a:prstGeom prst="rect">
            <a:avLst/>
          </a:prstGeom>
        </p:spPr>
      </p:pic>
      <p:pic>
        <p:nvPicPr>
          <p:cNvPr id="7" name="Picture 6">
            <a:hlinkClick r:id="rId4"/>
            <a:extLst>
              <a:ext uri="{FF2B5EF4-FFF2-40B4-BE49-F238E27FC236}">
                <a16:creationId xmlns:a16="http://schemas.microsoft.com/office/drawing/2014/main" id="{318C0DBA-C408-4E45-A02E-87489D4F89A0}"/>
              </a:ext>
            </a:extLst>
          </p:cNvPr>
          <p:cNvPicPr>
            <a:picLocks noChangeAspect="1"/>
          </p:cNvPicPr>
          <p:nvPr/>
        </p:nvPicPr>
        <p:blipFill>
          <a:blip r:embed="rId10"/>
          <a:stretch>
            <a:fillRect/>
          </a:stretch>
        </p:blipFill>
        <p:spPr>
          <a:xfrm>
            <a:off x="4365847" y="4050497"/>
            <a:ext cx="1259268" cy="1260000"/>
          </a:xfrm>
          <a:prstGeom prst="rect">
            <a:avLst/>
          </a:prstGeom>
        </p:spPr>
      </p:pic>
      <p:pic>
        <p:nvPicPr>
          <p:cNvPr id="9" name="Picture 8">
            <a:hlinkClick r:id="rId3"/>
            <a:extLst>
              <a:ext uri="{FF2B5EF4-FFF2-40B4-BE49-F238E27FC236}">
                <a16:creationId xmlns:a16="http://schemas.microsoft.com/office/drawing/2014/main" id="{D6A72BC0-F82A-42A8-A07E-FEF293DC6029}"/>
              </a:ext>
            </a:extLst>
          </p:cNvPr>
          <p:cNvPicPr>
            <a:picLocks noChangeAspect="1"/>
          </p:cNvPicPr>
          <p:nvPr/>
        </p:nvPicPr>
        <p:blipFill>
          <a:blip r:embed="rId11"/>
          <a:stretch>
            <a:fillRect/>
          </a:stretch>
        </p:blipFill>
        <p:spPr>
          <a:xfrm>
            <a:off x="2296302" y="4050497"/>
            <a:ext cx="1259268" cy="1260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13</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
        <p:nvSpPr>
          <p:cNvPr id="6" name="Titre 5">
            <a:extLst>
              <a:ext uri="{FF2B5EF4-FFF2-40B4-BE49-F238E27FC236}">
                <a16:creationId xmlns:a16="http://schemas.microsoft.com/office/drawing/2014/main" id="{CBB8FF71-4C59-3F4B-A99F-000291D7BACD}"/>
              </a:ext>
            </a:extLst>
          </p:cNvPr>
          <p:cNvSpPr>
            <a:spLocks noGrp="1"/>
          </p:cNvSpPr>
          <p:nvPr>
            <p:ph type="title"/>
          </p:nvPr>
        </p:nvSpPr>
        <p:spPr>
          <a:xfrm>
            <a:off x="609600" y="260648"/>
            <a:ext cx="10972800" cy="6048672"/>
          </a:xfrm>
        </p:spPr>
        <p:txBody>
          <a:bodyPr>
            <a:normAutofit/>
          </a:bodyPr>
          <a:lstStyle/>
          <a:p>
            <a:r>
              <a:rPr lang="en-GB" sz="3200" noProof="0" dirty="0"/>
              <a:t>Publication snapshot #4</a:t>
            </a:r>
            <a:br>
              <a:rPr lang="en-GB" sz="3200" noProof="0" dirty="0"/>
            </a:br>
            <a:br>
              <a:rPr lang="en-GB" sz="4400" noProof="0" dirty="0"/>
            </a:br>
            <a:r>
              <a:rPr lang="en-GB" sz="3600" cap="none" noProof="0" dirty="0"/>
              <a:t>Assoc. Prof. Tracy Stockley</a:t>
            </a:r>
            <a:br>
              <a:rPr lang="en-GB" sz="3600" cap="none" noProof="0" dirty="0"/>
            </a:br>
            <a:r>
              <a:rPr lang="en-CA" sz="2200" cap="none" dirty="0"/>
              <a:t>Head of Clinical Laboratory Genetics, University Health Network,</a:t>
            </a:r>
            <a:br>
              <a:rPr lang="en-CA" sz="2200" cap="none" dirty="0"/>
            </a:br>
            <a:r>
              <a:rPr lang="en-CA" sz="2200" cap="none" dirty="0"/>
              <a:t> Toronto; </a:t>
            </a:r>
            <a:r>
              <a:rPr lang="en-GB" sz="2200" cap="none" noProof="0" dirty="0"/>
              <a:t>Dept of Laboratory Medicine and Pathobiology</a:t>
            </a:r>
            <a:br>
              <a:rPr lang="en-GB" sz="2200" cap="none" noProof="0" dirty="0"/>
            </a:br>
            <a:r>
              <a:rPr lang="en-GB" sz="2200" cap="none" noProof="0" dirty="0"/>
              <a:t>University of Toronto, Canada</a:t>
            </a:r>
            <a:endParaRPr lang="en-GB" sz="2400" noProof="0" dirty="0"/>
          </a:p>
        </p:txBody>
      </p:sp>
    </p:spTree>
    <p:extLst>
      <p:ext uri="{BB962C8B-B14F-4D97-AF65-F5344CB8AC3E}">
        <p14:creationId xmlns:p14="http://schemas.microsoft.com/office/powerpoint/2010/main" val="1926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p:txBody>
          <a:bodyPr/>
          <a:lstStyle/>
          <a:p>
            <a:pPr marL="0" indent="0">
              <a:buNone/>
            </a:pPr>
            <a:endParaRPr lang="en-GB" b="1" noProof="0" dirty="0"/>
          </a:p>
          <a:p>
            <a:pPr marL="0" indent="0">
              <a:buNone/>
            </a:pPr>
            <a:r>
              <a:rPr lang="en-GB" b="1" noProof="0" dirty="0"/>
              <a:t>Please note: </a:t>
            </a:r>
            <a:r>
              <a:rPr lang="en-GB" noProof="0" dirty="0"/>
              <a:t>Views expressed within this presentation are the personal opinions of the author. </a:t>
            </a:r>
            <a:br>
              <a:rPr lang="en-GB" noProof="0" dirty="0"/>
            </a:br>
            <a:r>
              <a:rPr lang="en-GB" noProof="0" dirty="0"/>
              <a:t>They do not necessarily represent the views of the author’s academic institution or the rest of </a:t>
            </a:r>
            <a:br>
              <a:rPr lang="en-GB" noProof="0" dirty="0"/>
            </a:br>
            <a:r>
              <a:rPr lang="en-GB" noProof="0" dirty="0"/>
              <a:t>NTRK CONNECT group.</a:t>
            </a:r>
          </a:p>
          <a:p>
            <a:pPr marL="0" indent="0">
              <a:buNone/>
            </a:pPr>
            <a:r>
              <a:rPr lang="en-GB" noProof="0" dirty="0"/>
              <a:t>This content is supported by an independent educational grant from Bayer.</a:t>
            </a:r>
            <a:r>
              <a:rPr lang="en-GB" i="1" noProof="0" dirty="0"/>
              <a:t> </a:t>
            </a:r>
            <a:endParaRPr lang="en-GB" noProof="0" dirty="0"/>
          </a:p>
          <a:p>
            <a:pPr marL="0" indent="0">
              <a:buNone/>
            </a:pPr>
            <a:endParaRPr lang="en-GB" noProof="0" dirty="0"/>
          </a:p>
          <a:p>
            <a:pPr marL="0" indent="0">
              <a:buNone/>
            </a:pPr>
            <a:r>
              <a:rPr lang="en-GB" b="1" noProof="0" dirty="0"/>
              <a:t>Disclosures: </a:t>
            </a:r>
            <a:r>
              <a:rPr lang="en-GB" noProof="0" dirty="0"/>
              <a:t>Assoc. Prof. Tracy Stockley has received honoraria from the following: </a:t>
            </a:r>
          </a:p>
          <a:p>
            <a:pPr>
              <a:buClr>
                <a:schemeClr val="accent1"/>
              </a:buClr>
            </a:pPr>
            <a:r>
              <a:rPr lang="en-GB" noProof="0" dirty="0"/>
              <a:t>Astellas, AstraZeneca, Bristol Myers Squibb, Janssen, Novartis</a:t>
            </a:r>
          </a:p>
          <a:p>
            <a:pPr marL="0" indent="0">
              <a:buClr>
                <a:schemeClr val="accent1"/>
              </a:buClr>
              <a:buNone/>
            </a:pPr>
            <a:endParaRPr lang="en-GB" noProof="0" dirty="0">
              <a:highlight>
                <a:srgbClr val="FFFF00"/>
              </a:highlight>
            </a:endParaRPr>
          </a:p>
          <a:p>
            <a:pPr marL="288000" lvl="1" indent="0">
              <a:buNone/>
            </a:pPr>
            <a:endParaRPr lang="en-GB" noProof="0" dirty="0"/>
          </a:p>
          <a:p>
            <a:pPr marL="0" indent="0">
              <a:buNone/>
            </a:pPr>
            <a:endParaRPr lang="en-GB" noProof="0" dirty="0"/>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noProof="0" dirty="0"/>
              <a:t>DISCLAIMER</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328658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lstStyle/>
          <a:p>
            <a:r>
              <a:rPr lang="en-GB" noProof="0" dirty="0"/>
              <a:t>Diagnosis and management of TRK fusion sarcomas:</a:t>
            </a:r>
            <a:br>
              <a:rPr lang="en-GB" noProof="0" dirty="0"/>
            </a:br>
            <a:r>
              <a:rPr lang="en-GB" noProof="0" dirty="0"/>
              <a:t>expert recommendations from the World Sarcoma Network</a:t>
            </a:r>
          </a:p>
        </p:txBody>
      </p:sp>
      <p:sp>
        <p:nvSpPr>
          <p:cNvPr id="5" name="Subtitle 4">
            <a:extLst>
              <a:ext uri="{FF2B5EF4-FFF2-40B4-BE49-F238E27FC236}">
                <a16:creationId xmlns:a16="http://schemas.microsoft.com/office/drawing/2014/main" id="{02CA6818-39AF-3540-AD00-DE1398F04BCC}"/>
              </a:ext>
            </a:extLst>
          </p:cNvPr>
          <p:cNvSpPr>
            <a:spLocks noGrp="1"/>
          </p:cNvSpPr>
          <p:nvPr>
            <p:ph type="subTitle" idx="1"/>
          </p:nvPr>
        </p:nvSpPr>
        <p:spPr>
          <a:xfrm>
            <a:off x="364468" y="4653136"/>
            <a:ext cx="11463064" cy="792088"/>
          </a:xfrm>
        </p:spPr>
        <p:txBody>
          <a:bodyPr>
            <a:normAutofit/>
          </a:bodyPr>
          <a:lstStyle/>
          <a:p>
            <a:r>
              <a:rPr lang="en-GB" sz="2800" b="1" noProof="0" dirty="0"/>
              <a:t>Demetri GD, et al. Ann Oncol. </a:t>
            </a:r>
            <a:r>
              <a:rPr lang="en-GB" sz="2800" b="1" dirty="0"/>
              <a:t>2020; </a:t>
            </a:r>
            <a:r>
              <a:rPr lang="en-GB" sz="2800" b="1" dirty="0" err="1"/>
              <a:t>doi</a:t>
            </a:r>
            <a:r>
              <a:rPr lang="en-GB" sz="2800" b="1" dirty="0"/>
              <a:t>: 10.1016/j.annonc.2020.08.2232</a:t>
            </a:r>
          </a:p>
          <a:p>
            <a:endParaRPr lang="en-GB" sz="2800" b="1" noProof="0" dirty="0"/>
          </a:p>
        </p:txBody>
      </p:sp>
      <p:sp>
        <p:nvSpPr>
          <p:cNvPr id="3" name="Slide Number Placeholder 2"/>
          <p:cNvSpPr>
            <a:spLocks noGrp="1"/>
          </p:cNvSpPr>
          <p:nvPr>
            <p:ph type="sldNum" sz="quarter" idx="4"/>
          </p:nvPr>
        </p:nvSpPr>
        <p:spPr/>
        <p:txBody>
          <a:bodyPr/>
          <a:lstStyle/>
          <a:p>
            <a:fld id="{FCE43C0F-8A7B-3A4B-9DB5-B3472E36E833}" type="slidenum">
              <a:rPr lang="en-GB" smtClean="0"/>
              <a:pPr/>
              <a:t>4</a:t>
            </a:fld>
            <a:endParaRPr lang="en-GB" dirty="0"/>
          </a:p>
        </p:txBody>
      </p:sp>
      <p:sp>
        <p:nvSpPr>
          <p:cNvPr id="4" name="Content Placeholder 5">
            <a:extLst>
              <a:ext uri="{FF2B5EF4-FFF2-40B4-BE49-F238E27FC236}">
                <a16:creationId xmlns:a16="http://schemas.microsoft.com/office/drawing/2014/main" id="{602141A3-4D30-4216-8F6F-7751AF111E16}"/>
              </a:ext>
            </a:extLst>
          </p:cNvPr>
          <p:cNvSpPr txBox="1">
            <a:spLocks/>
          </p:cNvSpPr>
          <p:nvPr/>
        </p:nvSpPr>
        <p:spPr>
          <a:xfrm>
            <a:off x="619200" y="6309320"/>
            <a:ext cx="11063645" cy="363600"/>
          </a:xfrm>
          <a:prstGeom prst="rect">
            <a:avLst/>
          </a:prstGeom>
        </p:spPr>
        <p:txBody>
          <a:bodyPr lIns="0" anchor="ctr" anchorCtr="0"/>
          <a:lstStyle>
            <a:lvl1pPr marL="287993" indent="-287993" algn="l" defTabSz="457189"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5986" indent="-287993" algn="l" defTabSz="457189"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3978" indent="-287993" algn="l" defTabSz="457189"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1971" indent="-287993" algn="l" defTabSz="457189"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39964" indent="-287993" algn="l" defTabSz="457189"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solidFill>
                  <a:schemeClr val="bg1"/>
                </a:solidFill>
              </a:rPr>
              <a:t>TRK, tropomyosin receptor kinase</a:t>
            </a:r>
          </a:p>
        </p:txBody>
      </p:sp>
    </p:spTree>
    <p:extLst>
      <p:ext uri="{BB962C8B-B14F-4D97-AF65-F5344CB8AC3E}">
        <p14:creationId xmlns:p14="http://schemas.microsoft.com/office/powerpoint/2010/main" val="240118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FCE43C0F-8A7B-3A4B-9DB5-B3472E36E833}" type="slidenum">
              <a:rPr lang="en-GB" smtClean="0"/>
              <a:pPr/>
              <a:t>5</a:t>
            </a:fld>
            <a:endParaRPr lang="en-GB" dirty="0"/>
          </a:p>
        </p:txBody>
      </p:sp>
      <p:sp>
        <p:nvSpPr>
          <p:cNvPr id="3" name="Title 2"/>
          <p:cNvSpPr>
            <a:spLocks noGrp="1"/>
          </p:cNvSpPr>
          <p:nvPr>
            <p:ph type="title"/>
          </p:nvPr>
        </p:nvSpPr>
        <p:spPr>
          <a:xfrm>
            <a:off x="619200" y="188640"/>
            <a:ext cx="8740800" cy="807285"/>
          </a:xfrm>
        </p:spPr>
        <p:txBody>
          <a:bodyPr/>
          <a:lstStyle/>
          <a:p>
            <a:r>
              <a:rPr lang="fr-CH" dirty="0"/>
              <a:t>Background: high </a:t>
            </a:r>
            <a:r>
              <a:rPr lang="fr-CH" dirty="0" err="1"/>
              <a:t>unmet</a:t>
            </a:r>
            <a:r>
              <a:rPr lang="fr-CH" dirty="0"/>
              <a:t> </a:t>
            </a:r>
            <a:r>
              <a:rPr lang="fr-CH" dirty="0" err="1"/>
              <a:t>need</a:t>
            </a:r>
            <a:r>
              <a:rPr lang="fr-CH" dirty="0"/>
              <a:t> for patients </a:t>
            </a:r>
            <a:r>
              <a:rPr lang="fr-CH" dirty="0" err="1"/>
              <a:t>with</a:t>
            </a:r>
            <a:r>
              <a:rPr lang="fr-CH" dirty="0"/>
              <a:t> </a:t>
            </a:r>
            <a:r>
              <a:rPr lang="fr-CH" dirty="0" err="1"/>
              <a:t>advanced</a:t>
            </a:r>
            <a:r>
              <a:rPr lang="fr-CH" dirty="0"/>
              <a:t>/</a:t>
            </a:r>
            <a:r>
              <a:rPr lang="fr-CH" dirty="0" err="1"/>
              <a:t>metastatic</a:t>
            </a:r>
            <a:r>
              <a:rPr lang="fr-CH" dirty="0"/>
              <a:t> </a:t>
            </a:r>
            <a:r>
              <a:rPr lang="fr-CH" dirty="0" err="1"/>
              <a:t>sarcomas</a:t>
            </a:r>
            <a:endParaRPr lang="fr-CH" dirty="0"/>
          </a:p>
        </p:txBody>
      </p:sp>
      <p:sp>
        <p:nvSpPr>
          <p:cNvPr id="16" name="ZoneTexte 15">
            <a:extLst>
              <a:ext uri="{FF2B5EF4-FFF2-40B4-BE49-F238E27FC236}">
                <a16:creationId xmlns:a16="http://schemas.microsoft.com/office/drawing/2014/main" id="{06E38124-AAEA-D94A-8E83-A79DC93604A3}"/>
              </a:ext>
            </a:extLst>
          </p:cNvPr>
          <p:cNvSpPr txBox="1"/>
          <p:nvPr/>
        </p:nvSpPr>
        <p:spPr>
          <a:xfrm>
            <a:off x="6232626" y="1412776"/>
            <a:ext cx="5335487" cy="4601260"/>
          </a:xfrm>
          <a:prstGeom prst="rect">
            <a:avLst/>
          </a:prstGeom>
          <a:noFill/>
        </p:spPr>
        <p:txBody>
          <a:bodyPr wrap="square" lIns="0" rtlCol="0">
            <a:spAutoFit/>
          </a:bodyPr>
          <a:lstStyle/>
          <a:p>
            <a:r>
              <a:rPr lang="fr-CH" sz="2000" b="1" dirty="0" err="1">
                <a:solidFill>
                  <a:schemeClr val="tx2"/>
                </a:solidFill>
              </a:rPr>
              <a:t>Sarcomas</a:t>
            </a:r>
            <a:r>
              <a:rPr lang="fr-CH" sz="2000" b="1" dirty="0">
                <a:solidFill>
                  <a:schemeClr val="tx2"/>
                </a:solidFill>
              </a:rPr>
              <a:t>:</a:t>
            </a:r>
          </a:p>
          <a:p>
            <a:pPr marL="800100" lvl="1" indent="-342900">
              <a:spcBef>
                <a:spcPts val="300"/>
              </a:spcBef>
              <a:buFont typeface="Arial" panose="020B0604020202020204" pitchFamily="34" charset="0"/>
              <a:buChar char="•"/>
            </a:pPr>
            <a:r>
              <a:rPr lang="fr-CH" b="1" dirty="0">
                <a:solidFill>
                  <a:schemeClr val="accent1"/>
                </a:solidFill>
              </a:rPr>
              <a:t>1%</a:t>
            </a:r>
            <a:r>
              <a:rPr lang="fr-CH" b="1" dirty="0">
                <a:solidFill>
                  <a:schemeClr val="tx2"/>
                </a:solidFill>
              </a:rPr>
              <a:t> of all </a:t>
            </a:r>
            <a:r>
              <a:rPr lang="fr-CH" b="1" dirty="0" err="1">
                <a:solidFill>
                  <a:schemeClr val="tx2"/>
                </a:solidFill>
              </a:rPr>
              <a:t>adult</a:t>
            </a:r>
            <a:r>
              <a:rPr lang="fr-CH" b="1" dirty="0">
                <a:solidFill>
                  <a:schemeClr val="tx2"/>
                </a:solidFill>
              </a:rPr>
              <a:t> cancers (=rare cancer)</a:t>
            </a:r>
          </a:p>
          <a:p>
            <a:pPr marL="800100" lvl="1" indent="-342900">
              <a:spcBef>
                <a:spcPts val="300"/>
              </a:spcBef>
              <a:buFont typeface="Arial" panose="020B0604020202020204" pitchFamily="34" charset="0"/>
              <a:buChar char="•"/>
            </a:pPr>
            <a:r>
              <a:rPr lang="fr-CH" b="1" dirty="0">
                <a:solidFill>
                  <a:schemeClr val="accent1"/>
                </a:solidFill>
              </a:rPr>
              <a:t>20%</a:t>
            </a:r>
            <a:r>
              <a:rPr lang="fr-CH" b="1" dirty="0">
                <a:solidFill>
                  <a:schemeClr val="tx2"/>
                </a:solidFill>
              </a:rPr>
              <a:t> of all </a:t>
            </a:r>
            <a:r>
              <a:rPr lang="fr-CH" b="1" dirty="0" err="1">
                <a:solidFill>
                  <a:schemeClr val="tx2"/>
                </a:solidFill>
              </a:rPr>
              <a:t>paediatric</a:t>
            </a:r>
            <a:r>
              <a:rPr lang="fr-CH" b="1" dirty="0">
                <a:solidFill>
                  <a:schemeClr val="tx2"/>
                </a:solidFill>
              </a:rPr>
              <a:t> </a:t>
            </a:r>
            <a:r>
              <a:rPr lang="fr-CH" b="1" dirty="0" err="1">
                <a:solidFill>
                  <a:schemeClr val="tx2"/>
                </a:solidFill>
              </a:rPr>
              <a:t>solid</a:t>
            </a:r>
            <a:r>
              <a:rPr lang="fr-CH" b="1" dirty="0">
                <a:solidFill>
                  <a:schemeClr val="tx2"/>
                </a:solidFill>
              </a:rPr>
              <a:t> </a:t>
            </a:r>
            <a:r>
              <a:rPr lang="fr-CH" b="1" dirty="0" err="1">
                <a:solidFill>
                  <a:schemeClr val="tx2"/>
                </a:solidFill>
              </a:rPr>
              <a:t>tumours</a:t>
            </a:r>
            <a:endParaRPr lang="fr-CH" sz="1600" b="1" dirty="0">
              <a:solidFill>
                <a:schemeClr val="tx2"/>
              </a:solidFill>
            </a:endParaRPr>
          </a:p>
          <a:p>
            <a:pPr marL="285750" indent="-285750">
              <a:spcBef>
                <a:spcPts val="600"/>
              </a:spcBef>
              <a:buClr>
                <a:srgbClr val="7030A0"/>
              </a:buClr>
              <a:buFont typeface="Arial" panose="020B0604020202020204" pitchFamily="34" charset="0"/>
              <a:buChar char="•"/>
            </a:pPr>
            <a:r>
              <a:rPr lang="en-GB" sz="2000" b="1" dirty="0">
                <a:solidFill>
                  <a:schemeClr val="tx2"/>
                </a:solidFill>
                <a:ea typeface="Aileron" charset="0"/>
                <a:cs typeface="Aileron" charset="0"/>
              </a:rPr>
              <a:t>For localised setting: curative management = </a:t>
            </a:r>
            <a:r>
              <a:rPr lang="en-GB" sz="2000" b="1" dirty="0">
                <a:solidFill>
                  <a:schemeClr val="accent1"/>
                </a:solidFill>
                <a:ea typeface="Aileron" charset="0"/>
                <a:cs typeface="Aileron" charset="0"/>
              </a:rPr>
              <a:t>Complete resection </a:t>
            </a:r>
            <a:r>
              <a:rPr lang="en-GB" dirty="0">
                <a:solidFill>
                  <a:schemeClr val="tx2"/>
                </a:solidFill>
                <a:ea typeface="Aileron" charset="0"/>
                <a:cs typeface="Aileron" charset="0"/>
              </a:rPr>
              <a:t>(with or without radiation and/or chemotherapy) </a:t>
            </a:r>
            <a:endParaRPr lang="en-GB" sz="1600" dirty="0">
              <a:solidFill>
                <a:schemeClr val="tx2"/>
              </a:solidFill>
              <a:ea typeface="Aileron" charset="0"/>
              <a:cs typeface="Aileron" charset="0"/>
            </a:endParaRPr>
          </a:p>
          <a:p>
            <a:pPr marL="285750" indent="-285750">
              <a:spcBef>
                <a:spcPts val="600"/>
              </a:spcBef>
              <a:buClr>
                <a:srgbClr val="7030A0"/>
              </a:buClr>
              <a:buFont typeface="Arial" panose="020B0604020202020204" pitchFamily="34" charset="0"/>
              <a:buChar char="•"/>
            </a:pPr>
            <a:r>
              <a:rPr lang="en-GB" sz="2000" b="1" spc="-50" dirty="0">
                <a:solidFill>
                  <a:schemeClr val="tx2"/>
                </a:solidFill>
                <a:ea typeface="Aileron" charset="0"/>
                <a:cs typeface="Aileron" charset="0"/>
              </a:rPr>
              <a:t>For locally advanced or metastatic disease, or those with disease recurrence following surgery: </a:t>
            </a:r>
            <a:r>
              <a:rPr lang="en-GB" sz="2000" b="1" dirty="0">
                <a:solidFill>
                  <a:schemeClr val="tx2"/>
                </a:solidFill>
                <a:ea typeface="Aileron" charset="0"/>
                <a:cs typeface="Aileron" charset="0"/>
              </a:rPr>
              <a:t>treatment options =</a:t>
            </a:r>
          </a:p>
          <a:p>
            <a:pPr marL="742950" lvl="1" indent="-285750">
              <a:spcBef>
                <a:spcPts val="300"/>
              </a:spcBef>
              <a:buClr>
                <a:srgbClr val="7030A0"/>
              </a:buClr>
              <a:buFont typeface="Arial" panose="020B0604020202020204" pitchFamily="34" charset="0"/>
              <a:buChar char="•"/>
            </a:pPr>
            <a:r>
              <a:rPr lang="en-GB" b="1" dirty="0">
                <a:solidFill>
                  <a:schemeClr val="accent1"/>
                </a:solidFill>
                <a:ea typeface="Aileron" charset="0"/>
                <a:cs typeface="Aileron" charset="0"/>
              </a:rPr>
              <a:t>systemic therapy</a:t>
            </a:r>
          </a:p>
          <a:p>
            <a:pPr marL="742950" lvl="1" indent="-285750">
              <a:spcBef>
                <a:spcPts val="300"/>
              </a:spcBef>
              <a:buClr>
                <a:srgbClr val="7030A0"/>
              </a:buClr>
              <a:buFont typeface="Arial" panose="020B0604020202020204" pitchFamily="34" charset="0"/>
              <a:buChar char="•"/>
            </a:pPr>
            <a:r>
              <a:rPr lang="en-GB" dirty="0">
                <a:solidFill>
                  <a:schemeClr val="tx2"/>
                </a:solidFill>
                <a:ea typeface="Aileron" charset="0"/>
                <a:cs typeface="Aileron" charset="0"/>
              </a:rPr>
              <a:t>radiation, isolated limb perfusion, surgery, and ablation techniques</a:t>
            </a:r>
            <a:endParaRPr lang="en-GB" sz="1600" b="1" dirty="0">
              <a:solidFill>
                <a:schemeClr val="tx2"/>
              </a:solidFill>
              <a:ea typeface="Aileron" charset="0"/>
              <a:cs typeface="Aileron" charset="0"/>
            </a:endParaRPr>
          </a:p>
          <a:p>
            <a:pPr marL="342900" indent="-342900">
              <a:spcBef>
                <a:spcPts val="600"/>
              </a:spcBef>
              <a:buClr>
                <a:srgbClr val="7030A0"/>
              </a:buClr>
              <a:buFont typeface="Arial" panose="020B0604020202020204" pitchFamily="34" charset="0"/>
              <a:buChar char="•"/>
            </a:pPr>
            <a:r>
              <a:rPr lang="en-GB" sz="2000" b="1" dirty="0">
                <a:solidFill>
                  <a:schemeClr val="tx2"/>
                </a:solidFill>
                <a:ea typeface="Aileron" charset="0"/>
                <a:cs typeface="Aileron" charset="0"/>
              </a:rPr>
              <a:t>The median overall survival of patients with advanced soft tissue sarcomas = </a:t>
            </a:r>
            <a:r>
              <a:rPr lang="en-GB" sz="2000" b="1" dirty="0">
                <a:solidFill>
                  <a:schemeClr val="accent1"/>
                </a:solidFill>
                <a:ea typeface="Aileron" charset="0"/>
                <a:cs typeface="Aileron" charset="0"/>
              </a:rPr>
              <a:t>20 months</a:t>
            </a:r>
          </a:p>
        </p:txBody>
      </p:sp>
      <p:grpSp>
        <p:nvGrpSpPr>
          <p:cNvPr id="43" name="Group 42">
            <a:extLst>
              <a:ext uri="{FF2B5EF4-FFF2-40B4-BE49-F238E27FC236}">
                <a16:creationId xmlns:a16="http://schemas.microsoft.com/office/drawing/2014/main" id="{668C18EA-C60E-4033-90A2-EE26F278254B}"/>
              </a:ext>
            </a:extLst>
          </p:cNvPr>
          <p:cNvGrpSpPr/>
          <p:nvPr/>
        </p:nvGrpSpPr>
        <p:grpSpPr>
          <a:xfrm>
            <a:off x="713408" y="1771898"/>
            <a:ext cx="4662512" cy="369332"/>
            <a:chOff x="713408" y="1771898"/>
            <a:chExt cx="4662512" cy="369332"/>
          </a:xfrm>
        </p:grpSpPr>
        <p:sp>
          <p:nvSpPr>
            <p:cNvPr id="42" name="Rectangle 41">
              <a:extLst>
                <a:ext uri="{FF2B5EF4-FFF2-40B4-BE49-F238E27FC236}">
                  <a16:creationId xmlns:a16="http://schemas.microsoft.com/office/drawing/2014/main" id="{E2462404-5F09-4C49-A31A-96E7B7B2D1B7}"/>
                </a:ext>
              </a:extLst>
            </p:cNvPr>
            <p:cNvSpPr/>
            <p:nvPr/>
          </p:nvSpPr>
          <p:spPr>
            <a:xfrm>
              <a:off x="713408" y="1793299"/>
              <a:ext cx="4662512" cy="3265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3169001A-4F8D-F44D-80EE-144AC1FE176E}"/>
                </a:ext>
              </a:extLst>
            </p:cNvPr>
            <p:cNvSpPr txBox="1"/>
            <p:nvPr/>
          </p:nvSpPr>
          <p:spPr>
            <a:xfrm>
              <a:off x="713408" y="1771898"/>
              <a:ext cx="1473741" cy="369332"/>
            </a:xfrm>
            <a:prstGeom prst="rect">
              <a:avLst/>
            </a:prstGeom>
            <a:noFill/>
          </p:spPr>
          <p:txBody>
            <a:bodyPr wrap="square" rtlCol="0">
              <a:spAutoFit/>
            </a:bodyPr>
            <a:lstStyle/>
            <a:p>
              <a:r>
                <a:rPr lang="fr-FR" b="1" dirty="0" err="1">
                  <a:solidFill>
                    <a:schemeClr val="bg1"/>
                  </a:solidFill>
                  <a:ea typeface="Aileron" charset="0"/>
                  <a:cs typeface="Aileron" charset="0"/>
                </a:rPr>
                <a:t>Bone</a:t>
              </a:r>
              <a:r>
                <a:rPr lang="fr-FR" b="1" dirty="0">
                  <a:solidFill>
                    <a:schemeClr val="bg1"/>
                  </a:solidFill>
                  <a:ea typeface="Aileron" charset="0"/>
                  <a:cs typeface="Aileron" charset="0"/>
                </a:rPr>
                <a:t> (20%)</a:t>
              </a:r>
            </a:p>
          </p:txBody>
        </p:sp>
        <p:sp>
          <p:nvSpPr>
            <p:cNvPr id="221" name="ZoneTexte 220">
              <a:extLst>
                <a:ext uri="{FF2B5EF4-FFF2-40B4-BE49-F238E27FC236}">
                  <a16:creationId xmlns:a16="http://schemas.microsoft.com/office/drawing/2014/main" id="{683D9D84-9B3E-D74A-B1BE-FE4488CFA69C}"/>
                </a:ext>
              </a:extLst>
            </p:cNvPr>
            <p:cNvSpPr txBox="1"/>
            <p:nvPr/>
          </p:nvSpPr>
          <p:spPr>
            <a:xfrm>
              <a:off x="3594663" y="1771898"/>
              <a:ext cx="1781257" cy="369332"/>
            </a:xfrm>
            <a:prstGeom prst="rect">
              <a:avLst/>
            </a:prstGeom>
            <a:noFill/>
          </p:spPr>
          <p:txBody>
            <a:bodyPr wrap="none" rtlCol="0">
              <a:spAutoFit/>
            </a:bodyPr>
            <a:lstStyle/>
            <a:p>
              <a:r>
                <a:rPr lang="fr-FR" b="1" dirty="0">
                  <a:solidFill>
                    <a:schemeClr val="bg1"/>
                  </a:solidFill>
                  <a:ea typeface="Aileron" charset="0"/>
                  <a:cs typeface="Aileron" charset="0"/>
                </a:rPr>
                <a:t>Soft tissue (80%)</a:t>
              </a:r>
            </a:p>
          </p:txBody>
        </p:sp>
      </p:grpSp>
      <p:sp>
        <p:nvSpPr>
          <p:cNvPr id="6" name="ZoneTexte 220">
            <a:extLst>
              <a:ext uri="{FF2B5EF4-FFF2-40B4-BE49-F238E27FC236}">
                <a16:creationId xmlns:a16="http://schemas.microsoft.com/office/drawing/2014/main" id="{EE25C6AE-9677-4AAB-BF04-A55FD21F9590}"/>
              </a:ext>
            </a:extLst>
          </p:cNvPr>
          <p:cNvSpPr txBox="1"/>
          <p:nvPr/>
        </p:nvSpPr>
        <p:spPr>
          <a:xfrm>
            <a:off x="2067474" y="1340768"/>
            <a:ext cx="1954381" cy="461665"/>
          </a:xfrm>
          <a:prstGeom prst="rect">
            <a:avLst/>
          </a:prstGeom>
          <a:noFill/>
        </p:spPr>
        <p:txBody>
          <a:bodyPr wrap="none" rtlCol="0">
            <a:spAutoFit/>
          </a:bodyPr>
          <a:lstStyle/>
          <a:p>
            <a:r>
              <a:rPr lang="fr-FR" sz="2400" b="1" dirty="0" err="1">
                <a:solidFill>
                  <a:schemeClr val="accent1"/>
                </a:solidFill>
                <a:ea typeface="Aileron" charset="0"/>
                <a:cs typeface="Aileron" charset="0"/>
              </a:rPr>
              <a:t>Sarcoma</a:t>
            </a:r>
            <a:r>
              <a:rPr lang="fr-FR" sz="2400" b="1" dirty="0">
                <a:solidFill>
                  <a:schemeClr val="accent1"/>
                </a:solidFill>
                <a:ea typeface="Aileron" charset="0"/>
                <a:cs typeface="Aileron" charset="0"/>
              </a:rPr>
              <a:t> Sites</a:t>
            </a:r>
          </a:p>
        </p:txBody>
      </p:sp>
      <p:grpSp>
        <p:nvGrpSpPr>
          <p:cNvPr id="41" name="Group 40">
            <a:extLst>
              <a:ext uri="{FF2B5EF4-FFF2-40B4-BE49-F238E27FC236}">
                <a16:creationId xmlns:a16="http://schemas.microsoft.com/office/drawing/2014/main" id="{F0C1BAAB-3AA1-4159-BE57-BD4D7F68C539}"/>
              </a:ext>
            </a:extLst>
          </p:cNvPr>
          <p:cNvGrpSpPr/>
          <p:nvPr/>
        </p:nvGrpSpPr>
        <p:grpSpPr>
          <a:xfrm>
            <a:off x="746173" y="2204864"/>
            <a:ext cx="5326420" cy="3827332"/>
            <a:chOff x="746173" y="2216201"/>
            <a:chExt cx="5326420" cy="3827332"/>
          </a:xfrm>
        </p:grpSpPr>
        <p:pic>
          <p:nvPicPr>
            <p:cNvPr id="7" name="Picture 6" descr="A picture containing table&#10;&#10;Description automatically generated">
              <a:extLst>
                <a:ext uri="{FF2B5EF4-FFF2-40B4-BE49-F238E27FC236}">
                  <a16:creationId xmlns:a16="http://schemas.microsoft.com/office/drawing/2014/main" id="{EC00B1A6-5894-463C-84E5-51F643F20A77}"/>
                </a:ext>
              </a:extLst>
            </p:cNvPr>
            <p:cNvPicPr>
              <a:picLocks noChangeAspect="1"/>
            </p:cNvPicPr>
            <p:nvPr/>
          </p:nvPicPr>
          <p:blipFill>
            <a:blip r:embed="rId3"/>
            <a:stretch>
              <a:fillRect/>
            </a:stretch>
          </p:blipFill>
          <p:spPr>
            <a:xfrm>
              <a:off x="2129114" y="2216201"/>
              <a:ext cx="1473742" cy="3827332"/>
            </a:xfrm>
            <a:prstGeom prst="rect">
              <a:avLst/>
            </a:prstGeom>
          </p:spPr>
        </p:pic>
        <p:grpSp>
          <p:nvGrpSpPr>
            <p:cNvPr id="40" name="Group 39">
              <a:extLst>
                <a:ext uri="{FF2B5EF4-FFF2-40B4-BE49-F238E27FC236}">
                  <a16:creationId xmlns:a16="http://schemas.microsoft.com/office/drawing/2014/main" id="{30AA3392-485B-4687-AD2D-ACE409C6A753}"/>
                </a:ext>
              </a:extLst>
            </p:cNvPr>
            <p:cNvGrpSpPr/>
            <p:nvPr/>
          </p:nvGrpSpPr>
          <p:grpSpPr>
            <a:xfrm>
              <a:off x="746173" y="2257127"/>
              <a:ext cx="5326420" cy="3414574"/>
              <a:chOff x="746173" y="2257127"/>
              <a:chExt cx="5326420" cy="3414574"/>
            </a:xfrm>
          </p:grpSpPr>
          <p:sp>
            <p:nvSpPr>
              <p:cNvPr id="12" name="ZoneTexte 3">
                <a:extLst>
                  <a:ext uri="{FF2B5EF4-FFF2-40B4-BE49-F238E27FC236}">
                    <a16:creationId xmlns:a16="http://schemas.microsoft.com/office/drawing/2014/main" id="{F1DA1DC1-2A05-4720-A678-4D6144EDB447}"/>
                  </a:ext>
                </a:extLst>
              </p:cNvPr>
              <p:cNvSpPr txBox="1"/>
              <p:nvPr/>
            </p:nvSpPr>
            <p:spPr>
              <a:xfrm>
                <a:off x="983432" y="2257127"/>
                <a:ext cx="474489" cy="276999"/>
              </a:xfrm>
              <a:prstGeom prst="rect">
                <a:avLst/>
              </a:prstGeom>
              <a:noFill/>
            </p:spPr>
            <p:txBody>
              <a:bodyPr wrap="none" rtlCol="0">
                <a:spAutoFit/>
              </a:bodyPr>
              <a:lstStyle/>
              <a:p>
                <a:r>
                  <a:rPr lang="fr-FR" sz="1200" dirty="0" err="1">
                    <a:solidFill>
                      <a:schemeClr val="tx2"/>
                    </a:solidFill>
                    <a:ea typeface="Aileron" charset="0"/>
                    <a:cs typeface="Aileron" charset="0"/>
                  </a:rPr>
                  <a:t>Skull</a:t>
                </a:r>
                <a:endParaRPr lang="fr-FR" sz="1200" dirty="0">
                  <a:solidFill>
                    <a:schemeClr val="tx2"/>
                  </a:solidFill>
                  <a:ea typeface="Aileron" charset="0"/>
                  <a:cs typeface="Aileron" charset="0"/>
                </a:endParaRPr>
              </a:p>
            </p:txBody>
          </p:sp>
          <p:sp>
            <p:nvSpPr>
              <p:cNvPr id="13" name="ZoneTexte 3">
                <a:extLst>
                  <a:ext uri="{FF2B5EF4-FFF2-40B4-BE49-F238E27FC236}">
                    <a16:creationId xmlns:a16="http://schemas.microsoft.com/office/drawing/2014/main" id="{AB5605A0-F512-4286-A6E8-653879438DE4}"/>
                  </a:ext>
                </a:extLst>
              </p:cNvPr>
              <p:cNvSpPr txBox="1"/>
              <p:nvPr/>
            </p:nvSpPr>
            <p:spPr>
              <a:xfrm>
                <a:off x="983432" y="3265239"/>
                <a:ext cx="443583" cy="276999"/>
              </a:xfrm>
              <a:prstGeom prst="rect">
                <a:avLst/>
              </a:prstGeom>
              <a:noFill/>
            </p:spPr>
            <p:txBody>
              <a:bodyPr wrap="none" rtlCol="0">
                <a:spAutoFit/>
              </a:bodyPr>
              <a:lstStyle/>
              <a:p>
                <a:r>
                  <a:rPr lang="fr-FR" sz="1200" dirty="0" err="1">
                    <a:solidFill>
                      <a:schemeClr val="tx2"/>
                    </a:solidFill>
                    <a:ea typeface="Aileron" charset="0"/>
                    <a:cs typeface="Aileron" charset="0"/>
                  </a:rPr>
                  <a:t>Ribs</a:t>
                </a:r>
                <a:endParaRPr lang="fr-FR" sz="1200" dirty="0">
                  <a:solidFill>
                    <a:schemeClr val="tx2"/>
                  </a:solidFill>
                  <a:ea typeface="Aileron" charset="0"/>
                  <a:cs typeface="Aileron" charset="0"/>
                </a:endParaRPr>
              </a:p>
            </p:txBody>
          </p:sp>
          <p:sp>
            <p:nvSpPr>
              <p:cNvPr id="14" name="ZoneTexte 3">
                <a:extLst>
                  <a:ext uri="{FF2B5EF4-FFF2-40B4-BE49-F238E27FC236}">
                    <a16:creationId xmlns:a16="http://schemas.microsoft.com/office/drawing/2014/main" id="{4EC1F0B8-9AA9-43A9-9D18-CF19DE000469}"/>
                  </a:ext>
                </a:extLst>
              </p:cNvPr>
              <p:cNvSpPr txBox="1"/>
              <p:nvPr/>
            </p:nvSpPr>
            <p:spPr>
              <a:xfrm>
                <a:off x="746173" y="3680051"/>
                <a:ext cx="1131339" cy="461665"/>
              </a:xfrm>
              <a:prstGeom prst="rect">
                <a:avLst/>
              </a:prstGeom>
              <a:noFill/>
            </p:spPr>
            <p:txBody>
              <a:bodyPr wrap="square" rtlCol="0">
                <a:spAutoFit/>
              </a:bodyPr>
              <a:lstStyle/>
              <a:p>
                <a:r>
                  <a:rPr lang="fr-FR" sz="1200" dirty="0">
                    <a:solidFill>
                      <a:schemeClr val="tx2"/>
                    </a:solidFill>
                    <a:ea typeface="Aileron" charset="0"/>
                    <a:cs typeface="Aileron" charset="0"/>
                  </a:rPr>
                  <a:t>Long </a:t>
                </a:r>
                <a:r>
                  <a:rPr lang="fr-FR" sz="1200" dirty="0" err="1">
                    <a:solidFill>
                      <a:schemeClr val="tx2"/>
                    </a:solidFill>
                    <a:ea typeface="Aileron" charset="0"/>
                    <a:cs typeface="Aileron" charset="0"/>
                  </a:rPr>
                  <a:t>bones</a:t>
                </a:r>
                <a:r>
                  <a:rPr lang="fr-FR" sz="1200" dirty="0">
                    <a:solidFill>
                      <a:schemeClr val="tx2"/>
                    </a:solidFill>
                    <a:ea typeface="Aileron" charset="0"/>
                    <a:cs typeface="Aileron" charset="0"/>
                  </a:rPr>
                  <a:t> of </a:t>
                </a:r>
                <a:r>
                  <a:rPr lang="fr-FR" sz="1200" dirty="0" err="1">
                    <a:solidFill>
                      <a:schemeClr val="tx2"/>
                    </a:solidFill>
                    <a:ea typeface="Aileron" charset="0"/>
                    <a:cs typeface="Aileron" charset="0"/>
                  </a:rPr>
                  <a:t>upper</a:t>
                </a:r>
                <a:r>
                  <a:rPr lang="fr-FR" sz="1200" dirty="0">
                    <a:solidFill>
                      <a:schemeClr val="tx2"/>
                    </a:solidFill>
                    <a:ea typeface="Aileron" charset="0"/>
                    <a:cs typeface="Aileron" charset="0"/>
                  </a:rPr>
                  <a:t> </a:t>
                </a:r>
                <a:r>
                  <a:rPr lang="fr-FR" sz="1200" dirty="0" err="1">
                    <a:solidFill>
                      <a:schemeClr val="tx2"/>
                    </a:solidFill>
                    <a:ea typeface="Aileron" charset="0"/>
                    <a:cs typeface="Aileron" charset="0"/>
                  </a:rPr>
                  <a:t>limb</a:t>
                </a:r>
                <a:endParaRPr lang="fr-FR" sz="1200" dirty="0">
                  <a:solidFill>
                    <a:schemeClr val="tx2"/>
                  </a:solidFill>
                  <a:ea typeface="Aileron" charset="0"/>
                  <a:cs typeface="Aileron" charset="0"/>
                </a:endParaRPr>
              </a:p>
            </p:txBody>
          </p:sp>
          <p:sp>
            <p:nvSpPr>
              <p:cNvPr id="15" name="ZoneTexte 3">
                <a:extLst>
                  <a:ext uri="{FF2B5EF4-FFF2-40B4-BE49-F238E27FC236}">
                    <a16:creationId xmlns:a16="http://schemas.microsoft.com/office/drawing/2014/main" id="{99E929DB-0930-46BF-963B-586B61739F6C}"/>
                  </a:ext>
                </a:extLst>
              </p:cNvPr>
              <p:cNvSpPr txBox="1"/>
              <p:nvPr/>
            </p:nvSpPr>
            <p:spPr>
              <a:xfrm>
                <a:off x="983432" y="5210036"/>
                <a:ext cx="1131339" cy="461665"/>
              </a:xfrm>
              <a:prstGeom prst="rect">
                <a:avLst/>
              </a:prstGeom>
              <a:noFill/>
            </p:spPr>
            <p:txBody>
              <a:bodyPr wrap="square" rtlCol="0">
                <a:spAutoFit/>
              </a:bodyPr>
              <a:lstStyle/>
              <a:p>
                <a:r>
                  <a:rPr lang="fr-FR" sz="1200" dirty="0">
                    <a:solidFill>
                      <a:schemeClr val="tx2"/>
                    </a:solidFill>
                    <a:ea typeface="Aileron" charset="0"/>
                    <a:cs typeface="Aileron" charset="0"/>
                  </a:rPr>
                  <a:t>Long </a:t>
                </a:r>
                <a:r>
                  <a:rPr lang="fr-FR" sz="1200" dirty="0" err="1">
                    <a:solidFill>
                      <a:schemeClr val="tx2"/>
                    </a:solidFill>
                    <a:ea typeface="Aileron" charset="0"/>
                    <a:cs typeface="Aileron" charset="0"/>
                  </a:rPr>
                  <a:t>bones</a:t>
                </a:r>
                <a:r>
                  <a:rPr lang="fr-FR" sz="1200" dirty="0">
                    <a:solidFill>
                      <a:schemeClr val="tx2"/>
                    </a:solidFill>
                    <a:ea typeface="Aileron" charset="0"/>
                    <a:cs typeface="Aileron" charset="0"/>
                  </a:rPr>
                  <a:t> of </a:t>
                </a:r>
                <a:r>
                  <a:rPr lang="fr-FR" sz="1200" dirty="0" err="1">
                    <a:solidFill>
                      <a:schemeClr val="tx2"/>
                    </a:solidFill>
                    <a:ea typeface="Aileron" charset="0"/>
                    <a:cs typeface="Aileron" charset="0"/>
                  </a:rPr>
                  <a:t>lower</a:t>
                </a:r>
                <a:r>
                  <a:rPr lang="fr-FR" sz="1200" dirty="0">
                    <a:solidFill>
                      <a:schemeClr val="tx2"/>
                    </a:solidFill>
                    <a:ea typeface="Aileron" charset="0"/>
                    <a:cs typeface="Aileron" charset="0"/>
                  </a:rPr>
                  <a:t> </a:t>
                </a:r>
                <a:r>
                  <a:rPr lang="fr-FR" sz="1200" dirty="0" err="1">
                    <a:solidFill>
                      <a:schemeClr val="tx2"/>
                    </a:solidFill>
                    <a:ea typeface="Aileron" charset="0"/>
                    <a:cs typeface="Aileron" charset="0"/>
                  </a:rPr>
                  <a:t>limb</a:t>
                </a:r>
                <a:endParaRPr lang="fr-FR" sz="1200" dirty="0">
                  <a:solidFill>
                    <a:schemeClr val="tx2"/>
                  </a:solidFill>
                  <a:ea typeface="Aileron" charset="0"/>
                  <a:cs typeface="Aileron" charset="0"/>
                </a:endParaRPr>
              </a:p>
            </p:txBody>
          </p:sp>
          <p:sp>
            <p:nvSpPr>
              <p:cNvPr id="17" name="ZoneTexte 3">
                <a:extLst>
                  <a:ext uri="{FF2B5EF4-FFF2-40B4-BE49-F238E27FC236}">
                    <a16:creationId xmlns:a16="http://schemas.microsoft.com/office/drawing/2014/main" id="{90C21B20-6394-4317-BF0A-324ED9595B29}"/>
                  </a:ext>
                </a:extLst>
              </p:cNvPr>
              <p:cNvSpPr txBox="1"/>
              <p:nvPr/>
            </p:nvSpPr>
            <p:spPr>
              <a:xfrm>
                <a:off x="4107506" y="4290894"/>
                <a:ext cx="1922883" cy="276999"/>
              </a:xfrm>
              <a:prstGeom prst="rect">
                <a:avLst/>
              </a:prstGeom>
              <a:noFill/>
            </p:spPr>
            <p:txBody>
              <a:bodyPr wrap="square" rtlCol="0">
                <a:spAutoFit/>
              </a:bodyPr>
              <a:lstStyle/>
              <a:p>
                <a:r>
                  <a:rPr lang="fr-FR" sz="1200" dirty="0" err="1">
                    <a:solidFill>
                      <a:schemeClr val="tx2"/>
                    </a:solidFill>
                    <a:ea typeface="Aileron" charset="0"/>
                    <a:cs typeface="Aileron" charset="0"/>
                  </a:rPr>
                  <a:t>Lower</a:t>
                </a:r>
                <a:r>
                  <a:rPr lang="fr-FR" sz="1200" dirty="0">
                    <a:solidFill>
                      <a:schemeClr val="tx2"/>
                    </a:solidFill>
                    <a:ea typeface="Aileron" charset="0"/>
                    <a:cs typeface="Aileron" charset="0"/>
                  </a:rPr>
                  <a:t> </a:t>
                </a:r>
                <a:r>
                  <a:rPr lang="fr-FR" sz="1200" dirty="0" err="1">
                    <a:solidFill>
                      <a:schemeClr val="tx2"/>
                    </a:solidFill>
                    <a:ea typeface="Aileron" charset="0"/>
                    <a:cs typeface="Aileron" charset="0"/>
                  </a:rPr>
                  <a:t>bones</a:t>
                </a:r>
                <a:r>
                  <a:rPr lang="fr-FR" sz="1200" dirty="0">
                    <a:solidFill>
                      <a:schemeClr val="tx2"/>
                    </a:solidFill>
                    <a:ea typeface="Aileron" charset="0"/>
                    <a:cs typeface="Aileron" charset="0"/>
                  </a:rPr>
                  <a:t>, </a:t>
                </a:r>
                <a:r>
                  <a:rPr lang="fr-FR" sz="1200" dirty="0" err="1">
                    <a:solidFill>
                      <a:schemeClr val="tx2"/>
                    </a:solidFill>
                    <a:ea typeface="Aileron" charset="0"/>
                    <a:cs typeface="Aileron" charset="0"/>
                  </a:rPr>
                  <a:t>hips</a:t>
                </a:r>
                <a:endParaRPr lang="fr-FR" sz="1200" dirty="0">
                  <a:solidFill>
                    <a:schemeClr val="tx2"/>
                  </a:solidFill>
                  <a:ea typeface="Aileron" charset="0"/>
                  <a:cs typeface="Aileron" charset="0"/>
                </a:endParaRPr>
              </a:p>
            </p:txBody>
          </p:sp>
          <p:sp>
            <p:nvSpPr>
              <p:cNvPr id="18" name="ZoneTexte 3">
                <a:extLst>
                  <a:ext uri="{FF2B5EF4-FFF2-40B4-BE49-F238E27FC236}">
                    <a16:creationId xmlns:a16="http://schemas.microsoft.com/office/drawing/2014/main" id="{C0CB72C4-D99F-4406-AC6A-28F602B1D391}"/>
                  </a:ext>
                </a:extLst>
              </p:cNvPr>
              <p:cNvSpPr txBox="1"/>
              <p:nvPr/>
            </p:nvSpPr>
            <p:spPr>
              <a:xfrm>
                <a:off x="4107506" y="2312796"/>
                <a:ext cx="1308434" cy="276999"/>
              </a:xfrm>
              <a:prstGeom prst="rect">
                <a:avLst/>
              </a:prstGeom>
              <a:noFill/>
            </p:spPr>
            <p:txBody>
              <a:bodyPr wrap="square" rtlCol="0">
                <a:spAutoFit/>
              </a:bodyPr>
              <a:lstStyle/>
              <a:p>
                <a:r>
                  <a:rPr lang="fr-FR" sz="1200" dirty="0">
                    <a:solidFill>
                      <a:schemeClr val="tx2"/>
                    </a:solidFill>
                    <a:ea typeface="Aileron" charset="0"/>
                    <a:cs typeface="Aileron" charset="0"/>
                  </a:rPr>
                  <a:t>Head/neck</a:t>
                </a:r>
              </a:p>
            </p:txBody>
          </p:sp>
          <p:sp>
            <p:nvSpPr>
              <p:cNvPr id="19" name="ZoneTexte 3">
                <a:extLst>
                  <a:ext uri="{FF2B5EF4-FFF2-40B4-BE49-F238E27FC236}">
                    <a16:creationId xmlns:a16="http://schemas.microsoft.com/office/drawing/2014/main" id="{DFCE4782-E73D-486F-A7D5-EC1FC44DE4EE}"/>
                  </a:ext>
                </a:extLst>
              </p:cNvPr>
              <p:cNvSpPr txBox="1"/>
              <p:nvPr/>
            </p:nvSpPr>
            <p:spPr>
              <a:xfrm>
                <a:off x="4107506" y="3789040"/>
                <a:ext cx="1308434" cy="276999"/>
              </a:xfrm>
              <a:prstGeom prst="rect">
                <a:avLst/>
              </a:prstGeom>
              <a:noFill/>
            </p:spPr>
            <p:txBody>
              <a:bodyPr wrap="square" rtlCol="0">
                <a:spAutoFit/>
              </a:bodyPr>
              <a:lstStyle/>
              <a:p>
                <a:r>
                  <a:rPr lang="fr-FR" sz="1200" dirty="0" err="1">
                    <a:solidFill>
                      <a:schemeClr val="tx2"/>
                    </a:solidFill>
                    <a:ea typeface="Aileron" charset="0"/>
                    <a:cs typeface="Aileron" charset="0"/>
                  </a:rPr>
                  <a:t>Uterus</a:t>
                </a:r>
                <a:r>
                  <a:rPr lang="fr-FR" sz="1200" dirty="0">
                    <a:solidFill>
                      <a:schemeClr val="tx2"/>
                    </a:solidFill>
                    <a:ea typeface="Aileron" charset="0"/>
                    <a:cs typeface="Aileron" charset="0"/>
                  </a:rPr>
                  <a:t>, pelvis</a:t>
                </a:r>
              </a:p>
            </p:txBody>
          </p:sp>
          <p:sp>
            <p:nvSpPr>
              <p:cNvPr id="20" name="ZoneTexte 3">
                <a:extLst>
                  <a:ext uri="{FF2B5EF4-FFF2-40B4-BE49-F238E27FC236}">
                    <a16:creationId xmlns:a16="http://schemas.microsoft.com/office/drawing/2014/main" id="{B0C67B2F-E476-4DC2-91B9-EC4F25F6ECA2}"/>
                  </a:ext>
                </a:extLst>
              </p:cNvPr>
              <p:cNvSpPr txBox="1"/>
              <p:nvPr/>
            </p:nvSpPr>
            <p:spPr>
              <a:xfrm>
                <a:off x="4107506" y="3961192"/>
                <a:ext cx="1308434" cy="276999"/>
              </a:xfrm>
              <a:prstGeom prst="rect">
                <a:avLst/>
              </a:prstGeom>
              <a:noFill/>
            </p:spPr>
            <p:txBody>
              <a:bodyPr wrap="square" rtlCol="0">
                <a:spAutoFit/>
              </a:bodyPr>
              <a:lstStyle/>
              <a:p>
                <a:r>
                  <a:rPr lang="fr-FR" sz="1200" dirty="0" err="1">
                    <a:solidFill>
                      <a:schemeClr val="tx2"/>
                    </a:solidFill>
                    <a:ea typeface="Aileron" charset="0"/>
                    <a:cs typeface="Aileron" charset="0"/>
                  </a:rPr>
                  <a:t>Bladder</a:t>
                </a:r>
                <a:endParaRPr lang="fr-FR" sz="1200" dirty="0">
                  <a:solidFill>
                    <a:schemeClr val="tx2"/>
                  </a:solidFill>
                  <a:ea typeface="Aileron" charset="0"/>
                  <a:cs typeface="Aileron" charset="0"/>
                </a:endParaRPr>
              </a:p>
            </p:txBody>
          </p:sp>
          <p:sp>
            <p:nvSpPr>
              <p:cNvPr id="21" name="ZoneTexte 3">
                <a:extLst>
                  <a:ext uri="{FF2B5EF4-FFF2-40B4-BE49-F238E27FC236}">
                    <a16:creationId xmlns:a16="http://schemas.microsoft.com/office/drawing/2014/main" id="{DDE81AB5-992A-492D-9750-D6619B15454C}"/>
                  </a:ext>
                </a:extLst>
              </p:cNvPr>
              <p:cNvSpPr txBox="1"/>
              <p:nvPr/>
            </p:nvSpPr>
            <p:spPr>
              <a:xfrm>
                <a:off x="4092176" y="2864460"/>
                <a:ext cx="1980417" cy="461665"/>
              </a:xfrm>
              <a:prstGeom prst="rect">
                <a:avLst/>
              </a:prstGeom>
              <a:noFill/>
            </p:spPr>
            <p:txBody>
              <a:bodyPr wrap="square" rtlCol="0">
                <a:spAutoFit/>
              </a:bodyPr>
              <a:lstStyle/>
              <a:p>
                <a:r>
                  <a:rPr lang="fr-FR" sz="1200" dirty="0">
                    <a:solidFill>
                      <a:schemeClr val="tx2"/>
                    </a:solidFill>
                    <a:ea typeface="Aileron" charset="0"/>
                    <a:cs typeface="Aileron" charset="0"/>
                  </a:rPr>
                  <a:t>Thorax, </a:t>
                </a:r>
                <a:r>
                  <a:rPr lang="fr-FR" sz="1200" dirty="0" err="1">
                    <a:solidFill>
                      <a:schemeClr val="tx2"/>
                    </a:solidFill>
                    <a:ea typeface="Aileron" charset="0"/>
                    <a:cs typeface="Aileron" charset="0"/>
                  </a:rPr>
                  <a:t>trunk</a:t>
                </a:r>
                <a:r>
                  <a:rPr lang="fr-FR" sz="1200" dirty="0">
                    <a:solidFill>
                      <a:schemeClr val="tx2"/>
                    </a:solidFill>
                    <a:ea typeface="Aileron" charset="0"/>
                    <a:cs typeface="Aileron" charset="0"/>
                  </a:rPr>
                  <a:t>, abdomen and </a:t>
                </a:r>
                <a:r>
                  <a:rPr lang="fr-FR" sz="1200" dirty="0" err="1">
                    <a:solidFill>
                      <a:schemeClr val="tx2"/>
                    </a:solidFill>
                    <a:ea typeface="Aileron" charset="0"/>
                    <a:cs typeface="Aileron" charset="0"/>
                  </a:rPr>
                  <a:t>upper</a:t>
                </a:r>
                <a:r>
                  <a:rPr lang="fr-FR" sz="1200" dirty="0">
                    <a:solidFill>
                      <a:schemeClr val="tx2"/>
                    </a:solidFill>
                    <a:ea typeface="Aileron" charset="0"/>
                    <a:cs typeface="Aileron" charset="0"/>
                  </a:rPr>
                  <a:t> </a:t>
                </a:r>
                <a:r>
                  <a:rPr lang="fr-FR" sz="1200" dirty="0" err="1">
                    <a:solidFill>
                      <a:schemeClr val="tx2"/>
                    </a:solidFill>
                    <a:ea typeface="Aileron" charset="0"/>
                    <a:cs typeface="Aileron" charset="0"/>
                  </a:rPr>
                  <a:t>limb</a:t>
                </a:r>
                <a:endParaRPr lang="fr-FR" sz="1200" dirty="0">
                  <a:solidFill>
                    <a:schemeClr val="tx2"/>
                  </a:solidFill>
                  <a:ea typeface="Aileron" charset="0"/>
                  <a:cs typeface="Aileron" charset="0"/>
                </a:endParaRPr>
              </a:p>
            </p:txBody>
          </p:sp>
          <p:cxnSp>
            <p:nvCxnSpPr>
              <p:cNvPr id="8" name="Straight Connector 7">
                <a:extLst>
                  <a:ext uri="{FF2B5EF4-FFF2-40B4-BE49-F238E27FC236}">
                    <a16:creationId xmlns:a16="http://schemas.microsoft.com/office/drawing/2014/main" id="{999CD143-E39C-4EF1-A66F-1B3EC500AD74}"/>
                  </a:ext>
                </a:extLst>
              </p:cNvPr>
              <p:cNvCxnSpPr>
                <a:cxnSpLocks/>
              </p:cNvCxnSpPr>
              <p:nvPr/>
            </p:nvCxnSpPr>
            <p:spPr>
              <a:xfrm>
                <a:off x="1469445" y="2411015"/>
                <a:ext cx="1112335" cy="0"/>
              </a:xfrm>
              <a:prstGeom prst="line">
                <a:avLst/>
              </a:prstGeom>
              <a:ln w="15875">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D880B1E-3F9F-4715-AAA2-143AD47AD0BC}"/>
                  </a:ext>
                </a:extLst>
              </p:cNvPr>
              <p:cNvCxnSpPr>
                <a:cxnSpLocks/>
              </p:cNvCxnSpPr>
              <p:nvPr/>
            </p:nvCxnSpPr>
            <p:spPr>
              <a:xfrm>
                <a:off x="1411609" y="3419127"/>
                <a:ext cx="1170171" cy="0"/>
              </a:xfrm>
              <a:prstGeom prst="line">
                <a:avLst/>
              </a:prstGeom>
              <a:ln w="15875">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7AE7FDD-3BF0-46FF-AAFF-B5B618161BC6}"/>
                  </a:ext>
                </a:extLst>
              </p:cNvPr>
              <p:cNvCxnSpPr>
                <a:cxnSpLocks/>
              </p:cNvCxnSpPr>
              <p:nvPr/>
            </p:nvCxnSpPr>
            <p:spPr>
              <a:xfrm>
                <a:off x="1616235" y="3961192"/>
                <a:ext cx="570914" cy="0"/>
              </a:xfrm>
              <a:prstGeom prst="line">
                <a:avLst/>
              </a:prstGeom>
              <a:ln w="15875">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49D1B75-5FF6-4794-B315-8976F723B2B7}"/>
                  </a:ext>
                </a:extLst>
              </p:cNvPr>
              <p:cNvCxnSpPr>
                <a:cxnSpLocks/>
              </p:cNvCxnSpPr>
              <p:nvPr/>
            </p:nvCxnSpPr>
            <p:spPr>
              <a:xfrm>
                <a:off x="2010866" y="5471646"/>
                <a:ext cx="628750" cy="0"/>
              </a:xfrm>
              <a:prstGeom prst="line">
                <a:avLst/>
              </a:prstGeom>
              <a:ln w="15875">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CCE9C62-3531-4B4B-9B95-3DB7F33D0EA9}"/>
                  </a:ext>
                </a:extLst>
              </p:cNvPr>
              <p:cNvCxnSpPr>
                <a:cxnSpLocks/>
              </p:cNvCxnSpPr>
              <p:nvPr/>
            </p:nvCxnSpPr>
            <p:spPr>
              <a:xfrm flipH="1">
                <a:off x="2865985" y="2466684"/>
                <a:ext cx="1241522" cy="0"/>
              </a:xfrm>
              <a:prstGeom prst="line">
                <a:avLst/>
              </a:prstGeom>
              <a:ln w="15875">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77C0736-E3F4-49A8-95DD-4FA540A99CD4}"/>
                  </a:ext>
                </a:extLst>
              </p:cNvPr>
              <p:cNvCxnSpPr>
                <a:cxnSpLocks/>
              </p:cNvCxnSpPr>
              <p:nvPr/>
            </p:nvCxnSpPr>
            <p:spPr>
              <a:xfrm flipH="1">
                <a:off x="2985820" y="3095382"/>
                <a:ext cx="1121687" cy="0"/>
              </a:xfrm>
              <a:prstGeom prst="line">
                <a:avLst/>
              </a:prstGeom>
              <a:ln w="15875">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604E57-D3E9-4D00-B5B4-036A254E0CF4}"/>
                  </a:ext>
                </a:extLst>
              </p:cNvPr>
              <p:cNvCxnSpPr>
                <a:cxnSpLocks/>
              </p:cNvCxnSpPr>
              <p:nvPr/>
            </p:nvCxnSpPr>
            <p:spPr>
              <a:xfrm flipH="1">
                <a:off x="2757249" y="3942928"/>
                <a:ext cx="1350258" cy="0"/>
              </a:xfrm>
              <a:prstGeom prst="line">
                <a:avLst/>
              </a:prstGeom>
              <a:ln w="15875">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A4350FD-C476-40BD-B0A2-BD12919E6D65}"/>
                  </a:ext>
                </a:extLst>
              </p:cNvPr>
              <p:cNvCxnSpPr>
                <a:cxnSpLocks/>
                <a:stCxn id="20" idx="1"/>
              </p:cNvCxnSpPr>
              <p:nvPr/>
            </p:nvCxnSpPr>
            <p:spPr>
              <a:xfrm flipH="1" flipV="1">
                <a:off x="2711626" y="4086944"/>
                <a:ext cx="1395880" cy="12748"/>
              </a:xfrm>
              <a:prstGeom prst="line">
                <a:avLst/>
              </a:prstGeom>
              <a:ln w="15875">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4E9F979-018B-4082-9F72-72FCE6C6CC63}"/>
                  </a:ext>
                </a:extLst>
              </p:cNvPr>
              <p:cNvCxnSpPr>
                <a:cxnSpLocks/>
              </p:cNvCxnSpPr>
              <p:nvPr/>
            </p:nvCxnSpPr>
            <p:spPr>
              <a:xfrm flipH="1">
                <a:off x="2944691" y="4444782"/>
                <a:ext cx="1162816" cy="0"/>
              </a:xfrm>
              <a:prstGeom prst="line">
                <a:avLst/>
              </a:prstGeom>
              <a:ln w="15875">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74820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 coins arrondis 17">
            <a:extLst>
              <a:ext uri="{FF2B5EF4-FFF2-40B4-BE49-F238E27FC236}">
                <a16:creationId xmlns:a16="http://schemas.microsoft.com/office/drawing/2014/main" id="{F3F1AD75-3293-864E-AD5A-77322000BBFA}"/>
              </a:ext>
            </a:extLst>
          </p:cNvPr>
          <p:cNvSpPr/>
          <p:nvPr/>
        </p:nvSpPr>
        <p:spPr>
          <a:xfrm>
            <a:off x="619200" y="3685091"/>
            <a:ext cx="10963200" cy="1616117"/>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Content Placeholder 5">
            <a:extLst>
              <a:ext uri="{FF2B5EF4-FFF2-40B4-BE49-F238E27FC236}">
                <a16:creationId xmlns:a16="http://schemas.microsoft.com/office/drawing/2014/main" id="{E9DD17BC-2664-4EBB-94C8-269D69889DAC}"/>
              </a:ext>
            </a:extLst>
          </p:cNvPr>
          <p:cNvSpPr>
            <a:spLocks noGrp="1"/>
          </p:cNvSpPr>
          <p:nvPr>
            <p:ph sz="quarter" idx="12"/>
          </p:nvPr>
        </p:nvSpPr>
        <p:spPr>
          <a:xfrm>
            <a:off x="2135560" y="5373216"/>
            <a:ext cx="9446840" cy="707510"/>
          </a:xfrm>
        </p:spPr>
        <p:txBody>
          <a:bodyPr anchor="ctr"/>
          <a:lstStyle/>
          <a:p>
            <a:pPr marL="0" indent="0">
              <a:lnSpc>
                <a:spcPts val="2000"/>
              </a:lnSpc>
              <a:buClr>
                <a:srgbClr val="7030A0"/>
              </a:buClr>
              <a:buNone/>
            </a:pPr>
            <a:r>
              <a:rPr lang="en-GB" b="1" noProof="0" dirty="0">
                <a:solidFill>
                  <a:schemeClr val="tx2"/>
                </a:solidFill>
              </a:rPr>
              <a:t>To provide practical guidance on how to optimally integrate the </a:t>
            </a:r>
            <a:r>
              <a:rPr lang="en-GB" b="1" i="1" noProof="0" dirty="0">
                <a:solidFill>
                  <a:schemeClr val="tx2"/>
                </a:solidFill>
              </a:rPr>
              <a:t>NTRK</a:t>
            </a:r>
            <a:r>
              <a:rPr lang="en-GB" b="1" noProof="0" dirty="0">
                <a:solidFill>
                  <a:schemeClr val="tx2"/>
                </a:solidFill>
              </a:rPr>
              <a:t> gene fusion biomarker into the clinical management of patients with sarcoma</a:t>
            </a:r>
          </a:p>
        </p:txBody>
      </p:sp>
      <p:sp>
        <p:nvSpPr>
          <p:cNvPr id="4" name="Title 3">
            <a:extLst>
              <a:ext uri="{FF2B5EF4-FFF2-40B4-BE49-F238E27FC236}">
                <a16:creationId xmlns:a16="http://schemas.microsoft.com/office/drawing/2014/main" id="{53D4A09B-8521-459A-90F5-7AFEEE8D3295}"/>
              </a:ext>
            </a:extLst>
          </p:cNvPr>
          <p:cNvSpPr>
            <a:spLocks noGrp="1"/>
          </p:cNvSpPr>
          <p:nvPr>
            <p:ph type="title"/>
          </p:nvPr>
        </p:nvSpPr>
        <p:spPr/>
        <p:txBody>
          <a:bodyPr/>
          <a:lstStyle/>
          <a:p>
            <a:r>
              <a:rPr lang="en-GB" noProof="0" dirty="0"/>
              <a:t>Objective of the paper</a:t>
            </a:r>
          </a:p>
        </p:txBody>
      </p:sp>
      <p:sp>
        <p:nvSpPr>
          <p:cNvPr id="5" name="Slide Number Placeholder 4"/>
          <p:cNvSpPr>
            <a:spLocks noGrp="1"/>
          </p:cNvSpPr>
          <p:nvPr>
            <p:ph type="sldNum" sz="quarter" idx="4"/>
          </p:nvPr>
        </p:nvSpPr>
        <p:spPr/>
        <p:txBody>
          <a:bodyPr/>
          <a:lstStyle/>
          <a:p>
            <a:fld id="{FCE43C0F-8A7B-3A4B-9DB5-B3472E36E833}" type="slidenum">
              <a:rPr lang="en-GB" noProof="0" smtClean="0"/>
              <a:pPr/>
              <a:t>6</a:t>
            </a:fld>
            <a:endParaRPr lang="en-GB" noProof="0" dirty="0"/>
          </a:p>
        </p:txBody>
      </p:sp>
      <p:sp>
        <p:nvSpPr>
          <p:cNvPr id="10" name="Content Placeholder 9">
            <a:extLst>
              <a:ext uri="{FF2B5EF4-FFF2-40B4-BE49-F238E27FC236}">
                <a16:creationId xmlns:a16="http://schemas.microsoft.com/office/drawing/2014/main" id="{0103706F-AB8F-FB46-8C3A-BBF39DDE0EF8}"/>
              </a:ext>
            </a:extLst>
          </p:cNvPr>
          <p:cNvSpPr>
            <a:spLocks noGrp="1"/>
          </p:cNvSpPr>
          <p:nvPr>
            <p:ph sz="quarter" idx="15"/>
          </p:nvPr>
        </p:nvSpPr>
        <p:spPr>
          <a:xfrm>
            <a:off x="619200" y="6132550"/>
            <a:ext cx="11093423" cy="680826"/>
          </a:xfrm>
        </p:spPr>
        <p:txBody>
          <a:bodyPr/>
          <a:lstStyle/>
          <a:p>
            <a:pPr>
              <a:spcBef>
                <a:spcPts val="0"/>
              </a:spcBef>
            </a:pPr>
            <a:r>
              <a:rPr lang="en-GB" noProof="0" dirty="0"/>
              <a:t>* World Sarcoma Network (WSN) is a cooperative group gathering the main reference centres for sarcomas around the World dedicated to the development and the support of innovative and collaborative clinical trials and to the drug development in sarcomas</a:t>
            </a:r>
          </a:p>
          <a:p>
            <a:pPr>
              <a:spcBef>
                <a:spcPts val="0"/>
              </a:spcBef>
            </a:pPr>
            <a:r>
              <a:rPr lang="en-GB" noProof="0" dirty="0"/>
              <a:t> NTRK, neurotrophic receptor tyrosine kinase</a:t>
            </a:r>
          </a:p>
        </p:txBody>
      </p:sp>
      <p:sp>
        <p:nvSpPr>
          <p:cNvPr id="9" name="Rectangle 8">
            <a:extLst>
              <a:ext uri="{FF2B5EF4-FFF2-40B4-BE49-F238E27FC236}">
                <a16:creationId xmlns:a16="http://schemas.microsoft.com/office/drawing/2014/main" id="{98771F4A-C3CB-7447-962D-CC1C14082697}"/>
              </a:ext>
            </a:extLst>
          </p:cNvPr>
          <p:cNvSpPr/>
          <p:nvPr/>
        </p:nvSpPr>
        <p:spPr>
          <a:xfrm>
            <a:off x="2983411" y="1425346"/>
            <a:ext cx="6312024" cy="369332"/>
          </a:xfrm>
          <a:prstGeom prst="rect">
            <a:avLst/>
          </a:prstGeom>
        </p:spPr>
        <p:txBody>
          <a:bodyPr wrap="square">
            <a:spAutoFit/>
          </a:bodyPr>
          <a:lstStyle/>
          <a:p>
            <a:pPr>
              <a:buClr>
                <a:srgbClr val="7030A0"/>
              </a:buClr>
            </a:pPr>
            <a:r>
              <a:rPr lang="en-GB" b="1" i="1" dirty="0">
                <a:solidFill>
                  <a:schemeClr val="accent1"/>
                </a:solidFill>
              </a:rPr>
              <a:t>NTRK</a:t>
            </a:r>
            <a:r>
              <a:rPr lang="en-GB" b="1" dirty="0">
                <a:solidFill>
                  <a:schemeClr val="accent1"/>
                </a:solidFill>
              </a:rPr>
              <a:t> gene fusions </a:t>
            </a:r>
            <a:r>
              <a:rPr lang="en-GB" b="1" dirty="0">
                <a:solidFill>
                  <a:schemeClr val="tx2"/>
                </a:solidFill>
              </a:rPr>
              <a:t>discovered as pan-tumour oncogenic drivers</a:t>
            </a:r>
          </a:p>
        </p:txBody>
      </p:sp>
      <p:sp>
        <p:nvSpPr>
          <p:cNvPr id="11" name="Rectangle 10">
            <a:extLst>
              <a:ext uri="{FF2B5EF4-FFF2-40B4-BE49-F238E27FC236}">
                <a16:creationId xmlns:a16="http://schemas.microsoft.com/office/drawing/2014/main" id="{10E4F3A7-9F43-F942-9B5D-54C50D279A38}"/>
              </a:ext>
            </a:extLst>
          </p:cNvPr>
          <p:cNvSpPr/>
          <p:nvPr/>
        </p:nvSpPr>
        <p:spPr>
          <a:xfrm>
            <a:off x="1358310" y="2022316"/>
            <a:ext cx="9562226" cy="369332"/>
          </a:xfrm>
          <a:prstGeom prst="rect">
            <a:avLst/>
          </a:prstGeom>
        </p:spPr>
        <p:txBody>
          <a:bodyPr wrap="square">
            <a:spAutoFit/>
          </a:bodyPr>
          <a:lstStyle/>
          <a:p>
            <a:r>
              <a:rPr lang="en-GB" b="1" dirty="0">
                <a:solidFill>
                  <a:schemeClr val="tx2"/>
                </a:solidFill>
              </a:rPr>
              <a:t>New precision medicine-based treatment options for a </a:t>
            </a:r>
            <a:r>
              <a:rPr lang="en-GB" b="1" dirty="0">
                <a:solidFill>
                  <a:schemeClr val="accent1"/>
                </a:solidFill>
              </a:rPr>
              <a:t>subset of patients with sarcoma </a:t>
            </a:r>
            <a:r>
              <a:rPr lang="en-GB" b="1" dirty="0">
                <a:solidFill>
                  <a:schemeClr val="tx2"/>
                </a:solidFill>
              </a:rPr>
              <a:t>appeared</a:t>
            </a:r>
            <a:endParaRPr lang="fr-FR" dirty="0"/>
          </a:p>
        </p:txBody>
      </p:sp>
      <p:sp>
        <p:nvSpPr>
          <p:cNvPr id="12" name="Rectangle 11">
            <a:extLst>
              <a:ext uri="{FF2B5EF4-FFF2-40B4-BE49-F238E27FC236}">
                <a16:creationId xmlns:a16="http://schemas.microsoft.com/office/drawing/2014/main" id="{36CEEDA9-1988-094C-B641-AD69A4A44928}"/>
              </a:ext>
            </a:extLst>
          </p:cNvPr>
          <p:cNvSpPr/>
          <p:nvPr/>
        </p:nvSpPr>
        <p:spPr>
          <a:xfrm>
            <a:off x="2875399" y="2619286"/>
            <a:ext cx="6528048" cy="369332"/>
          </a:xfrm>
          <a:prstGeom prst="rect">
            <a:avLst/>
          </a:prstGeom>
        </p:spPr>
        <p:txBody>
          <a:bodyPr wrap="square">
            <a:spAutoFit/>
          </a:bodyPr>
          <a:lstStyle/>
          <a:p>
            <a:r>
              <a:rPr lang="en-GB" b="1" i="1" dirty="0">
                <a:solidFill>
                  <a:schemeClr val="tx2"/>
                </a:solidFill>
              </a:rPr>
              <a:t>NTRK</a:t>
            </a:r>
            <a:r>
              <a:rPr lang="en-GB" b="1" dirty="0">
                <a:solidFill>
                  <a:schemeClr val="tx2"/>
                </a:solidFill>
              </a:rPr>
              <a:t> gene fusions are </a:t>
            </a:r>
            <a:r>
              <a:rPr lang="en-GB" b="1" dirty="0">
                <a:solidFill>
                  <a:schemeClr val="accent1"/>
                </a:solidFill>
              </a:rPr>
              <a:t>rare and diagnostic is complex</a:t>
            </a:r>
            <a:endParaRPr lang="fr-FR" dirty="0">
              <a:solidFill>
                <a:schemeClr val="accent1"/>
              </a:solidFill>
            </a:endParaRPr>
          </a:p>
        </p:txBody>
      </p:sp>
      <p:sp>
        <p:nvSpPr>
          <p:cNvPr id="13" name="Rectangle 12">
            <a:extLst>
              <a:ext uri="{FF2B5EF4-FFF2-40B4-BE49-F238E27FC236}">
                <a16:creationId xmlns:a16="http://schemas.microsoft.com/office/drawing/2014/main" id="{184DBBC9-1841-6742-AB5F-B93A9DB93FFD}"/>
              </a:ext>
            </a:extLst>
          </p:cNvPr>
          <p:cNvSpPr/>
          <p:nvPr/>
        </p:nvSpPr>
        <p:spPr>
          <a:xfrm>
            <a:off x="3760182" y="3216254"/>
            <a:ext cx="4758482" cy="369332"/>
          </a:xfrm>
          <a:prstGeom prst="rect">
            <a:avLst/>
          </a:prstGeom>
        </p:spPr>
        <p:txBody>
          <a:bodyPr wrap="none">
            <a:spAutoFit/>
          </a:bodyPr>
          <a:lstStyle/>
          <a:p>
            <a:r>
              <a:rPr lang="en-GB" b="1" dirty="0">
                <a:solidFill>
                  <a:schemeClr val="tx2"/>
                </a:solidFill>
              </a:rPr>
              <a:t>Clinicians have </a:t>
            </a:r>
            <a:r>
              <a:rPr lang="en-GB" b="1" dirty="0">
                <a:solidFill>
                  <a:schemeClr val="accent1"/>
                </a:solidFill>
              </a:rPr>
              <a:t>several questions and challenges</a:t>
            </a:r>
            <a:endParaRPr lang="fr-FR" dirty="0">
              <a:solidFill>
                <a:schemeClr val="accent1"/>
              </a:solidFill>
            </a:endParaRPr>
          </a:p>
        </p:txBody>
      </p:sp>
      <p:pic>
        <p:nvPicPr>
          <p:cNvPr id="2050" name="Picture 2">
            <a:extLst>
              <a:ext uri="{FF2B5EF4-FFF2-40B4-BE49-F238E27FC236}">
                <a16:creationId xmlns:a16="http://schemas.microsoft.com/office/drawing/2014/main" id="{3D60F00C-45BC-3243-AB05-F026F2333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80" y="3644755"/>
            <a:ext cx="2603500" cy="16129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4BB27774-5473-1C4C-B8E6-B41CF4104E96}"/>
              </a:ext>
            </a:extLst>
          </p:cNvPr>
          <p:cNvSpPr/>
          <p:nvPr/>
        </p:nvSpPr>
        <p:spPr>
          <a:xfrm>
            <a:off x="3320619" y="4105527"/>
            <a:ext cx="8175981" cy="369332"/>
          </a:xfrm>
          <a:prstGeom prst="rect">
            <a:avLst/>
          </a:prstGeom>
        </p:spPr>
        <p:txBody>
          <a:bodyPr wrap="square">
            <a:spAutoFit/>
          </a:bodyPr>
          <a:lstStyle/>
          <a:p>
            <a:r>
              <a:rPr lang="en-GB" b="1" dirty="0">
                <a:solidFill>
                  <a:schemeClr val="tx2">
                    <a:lumMod val="20000"/>
                    <a:lumOff val="80000"/>
                  </a:schemeClr>
                </a:solidFill>
              </a:rPr>
              <a:t>1. Convened two consensus meetings with expert adult oncologists and pathologists  </a:t>
            </a:r>
            <a:endParaRPr lang="fr-FR" dirty="0">
              <a:solidFill>
                <a:schemeClr val="tx2">
                  <a:lumMod val="20000"/>
                  <a:lumOff val="80000"/>
                </a:schemeClr>
              </a:solidFill>
            </a:endParaRPr>
          </a:p>
        </p:txBody>
      </p:sp>
      <p:sp>
        <p:nvSpPr>
          <p:cNvPr id="16" name="Rectangle 15">
            <a:extLst>
              <a:ext uri="{FF2B5EF4-FFF2-40B4-BE49-F238E27FC236}">
                <a16:creationId xmlns:a16="http://schemas.microsoft.com/office/drawing/2014/main" id="{0F99E486-ADBD-7142-9E4D-B4F18ED3D143}"/>
              </a:ext>
            </a:extLst>
          </p:cNvPr>
          <p:cNvSpPr/>
          <p:nvPr/>
        </p:nvSpPr>
        <p:spPr>
          <a:xfrm>
            <a:off x="3320619" y="4528283"/>
            <a:ext cx="7815942" cy="369332"/>
          </a:xfrm>
          <a:prstGeom prst="rect">
            <a:avLst/>
          </a:prstGeom>
        </p:spPr>
        <p:txBody>
          <a:bodyPr wrap="square">
            <a:spAutoFit/>
          </a:bodyPr>
          <a:lstStyle/>
          <a:p>
            <a:r>
              <a:rPr lang="en-GB" b="1" dirty="0">
                <a:solidFill>
                  <a:schemeClr val="tx2">
                    <a:lumMod val="20000"/>
                    <a:lumOff val="80000"/>
                  </a:schemeClr>
                </a:solidFill>
              </a:rPr>
              <a:t>2. Discuss diagnostic challenges and propose a diagnostic strategy in this area</a:t>
            </a:r>
            <a:endParaRPr lang="fr-FR" dirty="0">
              <a:solidFill>
                <a:schemeClr val="tx2">
                  <a:lumMod val="20000"/>
                  <a:lumOff val="80000"/>
                </a:schemeClr>
              </a:solidFill>
            </a:endParaRPr>
          </a:p>
        </p:txBody>
      </p:sp>
      <p:sp>
        <p:nvSpPr>
          <p:cNvPr id="17" name="Flèche vers la droite 16">
            <a:extLst>
              <a:ext uri="{FF2B5EF4-FFF2-40B4-BE49-F238E27FC236}">
                <a16:creationId xmlns:a16="http://schemas.microsoft.com/office/drawing/2014/main" id="{C0A315CD-35DF-E745-B6DE-E5B694DE88B2}"/>
              </a:ext>
            </a:extLst>
          </p:cNvPr>
          <p:cNvSpPr/>
          <p:nvPr/>
        </p:nvSpPr>
        <p:spPr>
          <a:xfrm>
            <a:off x="623392" y="5385786"/>
            <a:ext cx="1440160" cy="707510"/>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t>OBJECTIVE</a:t>
            </a:r>
          </a:p>
        </p:txBody>
      </p:sp>
      <p:sp>
        <p:nvSpPr>
          <p:cNvPr id="19" name="Flèche vers le bas 18">
            <a:extLst>
              <a:ext uri="{FF2B5EF4-FFF2-40B4-BE49-F238E27FC236}">
                <a16:creationId xmlns:a16="http://schemas.microsoft.com/office/drawing/2014/main" id="{D8B1FCB4-EC88-DE46-B0DF-16D834EA25EB}"/>
              </a:ext>
            </a:extLst>
          </p:cNvPr>
          <p:cNvSpPr/>
          <p:nvPr/>
        </p:nvSpPr>
        <p:spPr>
          <a:xfrm>
            <a:off x="5477059" y="1772816"/>
            <a:ext cx="1324729" cy="252000"/>
          </a:xfrm>
          <a:prstGeom prst="down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Flèche vers le bas 20">
            <a:extLst>
              <a:ext uri="{FF2B5EF4-FFF2-40B4-BE49-F238E27FC236}">
                <a16:creationId xmlns:a16="http://schemas.microsoft.com/office/drawing/2014/main" id="{AD23002F-307F-1340-A5E8-A117FC0684B3}"/>
              </a:ext>
            </a:extLst>
          </p:cNvPr>
          <p:cNvSpPr/>
          <p:nvPr/>
        </p:nvSpPr>
        <p:spPr>
          <a:xfrm>
            <a:off x="5477059" y="2384913"/>
            <a:ext cx="1324729" cy="252000"/>
          </a:xfrm>
          <a:prstGeom prst="down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Flèche vers le bas 22">
            <a:extLst>
              <a:ext uri="{FF2B5EF4-FFF2-40B4-BE49-F238E27FC236}">
                <a16:creationId xmlns:a16="http://schemas.microsoft.com/office/drawing/2014/main" id="{10AAA30B-AAD0-094A-BA36-2EDE0A3E71BE}"/>
              </a:ext>
            </a:extLst>
          </p:cNvPr>
          <p:cNvSpPr/>
          <p:nvPr/>
        </p:nvSpPr>
        <p:spPr>
          <a:xfrm>
            <a:off x="5477059" y="2966756"/>
            <a:ext cx="1324729" cy="252000"/>
          </a:xfrm>
          <a:prstGeom prst="down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0" name="ZoneTexte 19">
            <a:extLst>
              <a:ext uri="{FF2B5EF4-FFF2-40B4-BE49-F238E27FC236}">
                <a16:creationId xmlns:a16="http://schemas.microsoft.com/office/drawing/2014/main" id="{9F67E166-41E6-AF47-BC14-016A8286B374}"/>
              </a:ext>
            </a:extLst>
          </p:cNvPr>
          <p:cNvSpPr txBox="1"/>
          <p:nvPr/>
        </p:nvSpPr>
        <p:spPr>
          <a:xfrm>
            <a:off x="2839395" y="4485939"/>
            <a:ext cx="338554" cy="461665"/>
          </a:xfrm>
          <a:prstGeom prst="rect">
            <a:avLst/>
          </a:prstGeom>
          <a:noFill/>
        </p:spPr>
        <p:txBody>
          <a:bodyPr wrap="none" rtlCol="0">
            <a:spAutoFit/>
          </a:bodyPr>
          <a:lstStyle/>
          <a:p>
            <a:r>
              <a:rPr lang="fr-FR" sz="2400" b="1" dirty="0">
                <a:solidFill>
                  <a:schemeClr val="tx2">
                    <a:lumMod val="20000"/>
                    <a:lumOff val="80000"/>
                  </a:schemeClr>
                </a:solidFill>
                <a:ea typeface="Aileron" charset="0"/>
                <a:cs typeface="Aileron" charset="0"/>
              </a:rPr>
              <a:t>*</a:t>
            </a:r>
          </a:p>
        </p:txBody>
      </p:sp>
    </p:spTree>
    <p:extLst>
      <p:ext uri="{BB962C8B-B14F-4D97-AF65-F5344CB8AC3E}">
        <p14:creationId xmlns:p14="http://schemas.microsoft.com/office/powerpoint/2010/main" val="159663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FCE43C0F-8A7B-3A4B-9DB5-B3472E36E833}" type="slidenum">
              <a:rPr lang="en-GB" smtClean="0"/>
              <a:pPr/>
              <a:t>7</a:t>
            </a:fld>
            <a:endParaRPr lang="en-GB" dirty="0"/>
          </a:p>
        </p:txBody>
      </p:sp>
      <p:sp>
        <p:nvSpPr>
          <p:cNvPr id="14" name="Content Placeholder 13">
            <a:extLst>
              <a:ext uri="{FF2B5EF4-FFF2-40B4-BE49-F238E27FC236}">
                <a16:creationId xmlns:a16="http://schemas.microsoft.com/office/drawing/2014/main" id="{A3CFE01B-0CFB-5A42-A739-0F03D3DDFDA1}"/>
              </a:ext>
            </a:extLst>
          </p:cNvPr>
          <p:cNvSpPr>
            <a:spLocks noGrp="1"/>
          </p:cNvSpPr>
          <p:nvPr>
            <p:ph sz="quarter" idx="15"/>
          </p:nvPr>
        </p:nvSpPr>
        <p:spPr>
          <a:xfrm>
            <a:off x="620184" y="6093296"/>
            <a:ext cx="10660392" cy="700188"/>
          </a:xfrm>
        </p:spPr>
        <p:txBody>
          <a:bodyPr/>
          <a:lstStyle/>
          <a:p>
            <a:r>
              <a:rPr lang="en-GB" noProof="0" dirty="0"/>
              <a:t>FISH, fluorescence in situ hybridisation; GIST, gastrointestinal stromal tumour; IFS, infantile fibrosarcoma; IMT, inflammatory myofibroblastic tumour; MPS, massive parallel sequencing; NOS, not otherwise specified; NR, not reported; NTRK, neurotrophic receptor tyrosine kinase; RT-PCR, reverse transcription polymerase chain reaction; STS, soft tissue sarcoma; TCGA, The Cancer Genome Atlas</a:t>
            </a:r>
          </a:p>
        </p:txBody>
      </p:sp>
      <p:sp>
        <p:nvSpPr>
          <p:cNvPr id="3" name="Title 2"/>
          <p:cNvSpPr>
            <a:spLocks noGrp="1"/>
          </p:cNvSpPr>
          <p:nvPr>
            <p:ph type="title"/>
          </p:nvPr>
        </p:nvSpPr>
        <p:spPr>
          <a:xfrm>
            <a:off x="335360" y="246566"/>
            <a:ext cx="9725272" cy="807285"/>
          </a:xfrm>
        </p:spPr>
        <p:txBody>
          <a:bodyPr/>
          <a:lstStyle/>
          <a:p>
            <a:r>
              <a:rPr lang="en-GB" noProof="0" dirty="0"/>
              <a:t>Frequency of </a:t>
            </a:r>
            <a:r>
              <a:rPr lang="en-GB" i="1" noProof="0" dirty="0"/>
              <a:t>NTRK</a:t>
            </a:r>
            <a:r>
              <a:rPr lang="en-GB" noProof="0" dirty="0"/>
              <a:t> gene fusions by sarcoma subtypes: Literature search (1/2)</a:t>
            </a:r>
          </a:p>
        </p:txBody>
      </p:sp>
      <p:graphicFrame>
        <p:nvGraphicFramePr>
          <p:cNvPr id="13" name="Tableau 14">
            <a:extLst>
              <a:ext uri="{FF2B5EF4-FFF2-40B4-BE49-F238E27FC236}">
                <a16:creationId xmlns:a16="http://schemas.microsoft.com/office/drawing/2014/main" id="{5ADF4EF3-24CC-B342-AE3C-418500F4E284}"/>
              </a:ext>
            </a:extLst>
          </p:cNvPr>
          <p:cNvGraphicFramePr>
            <a:graphicFrameLocks noGrp="1"/>
          </p:cNvGraphicFramePr>
          <p:nvPr>
            <p:extLst>
              <p:ext uri="{D42A27DB-BD31-4B8C-83A1-F6EECF244321}">
                <p14:modId xmlns:p14="http://schemas.microsoft.com/office/powerpoint/2010/main" val="3841330464"/>
              </p:ext>
            </p:extLst>
          </p:nvPr>
        </p:nvGraphicFramePr>
        <p:xfrm>
          <a:off x="623888" y="1392887"/>
          <a:ext cx="10945404" cy="4677105"/>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539385436"/>
                    </a:ext>
                  </a:extLst>
                </a:gridCol>
                <a:gridCol w="1440000">
                  <a:extLst>
                    <a:ext uri="{9D8B030D-6E8A-4147-A177-3AD203B41FA5}">
                      <a16:colId xmlns:a16="http://schemas.microsoft.com/office/drawing/2014/main" val="3336418304"/>
                    </a:ext>
                  </a:extLst>
                </a:gridCol>
                <a:gridCol w="2268000">
                  <a:extLst>
                    <a:ext uri="{9D8B030D-6E8A-4147-A177-3AD203B41FA5}">
                      <a16:colId xmlns:a16="http://schemas.microsoft.com/office/drawing/2014/main" val="3939608620"/>
                    </a:ext>
                  </a:extLst>
                </a:gridCol>
                <a:gridCol w="3745404">
                  <a:extLst>
                    <a:ext uri="{9D8B030D-6E8A-4147-A177-3AD203B41FA5}">
                      <a16:colId xmlns:a16="http://schemas.microsoft.com/office/drawing/2014/main" val="9732657"/>
                    </a:ext>
                  </a:extLst>
                </a:gridCol>
                <a:gridCol w="1800000">
                  <a:extLst>
                    <a:ext uri="{9D8B030D-6E8A-4147-A177-3AD203B41FA5}">
                      <a16:colId xmlns:a16="http://schemas.microsoft.com/office/drawing/2014/main" val="3226460590"/>
                    </a:ext>
                  </a:extLst>
                </a:gridCol>
              </a:tblGrid>
              <a:tr h="444358">
                <a:tc>
                  <a:txBody>
                    <a:bodyPr/>
                    <a:lstStyle/>
                    <a:p>
                      <a:r>
                        <a:rPr lang="en-GB" sz="1200" noProof="0" dirty="0">
                          <a:effectLst/>
                          <a:latin typeface="+mn-lt"/>
                        </a:rPr>
                        <a:t>Study</a:t>
                      </a:r>
                    </a:p>
                  </a:txBody>
                  <a:tcPr marL="36000" marR="36000"/>
                </a:tc>
                <a:tc>
                  <a:txBody>
                    <a:bodyPr/>
                    <a:lstStyle/>
                    <a:p>
                      <a:pPr algn="ctr"/>
                      <a:r>
                        <a:rPr lang="en-GB" sz="1200" noProof="0" dirty="0">
                          <a:effectLst/>
                          <a:latin typeface="+mn-lt"/>
                        </a:rPr>
                        <a:t>Testing</a:t>
                      </a:r>
                    </a:p>
                    <a:p>
                      <a:pPr algn="ctr"/>
                      <a:r>
                        <a:rPr lang="en-GB" sz="1200" noProof="0" dirty="0">
                          <a:effectLst/>
                          <a:latin typeface="+mn-lt"/>
                        </a:rPr>
                        <a:t>method</a:t>
                      </a:r>
                    </a:p>
                  </a:txBody>
                  <a:tcPr marL="36000" marR="36000"/>
                </a:tc>
                <a:tc>
                  <a:txBody>
                    <a:bodyPr/>
                    <a:lstStyle/>
                    <a:p>
                      <a:pPr algn="ctr"/>
                      <a:r>
                        <a:rPr lang="en-GB" sz="1200" noProof="0" dirty="0">
                          <a:effectLst/>
                          <a:latin typeface="+mn-lt"/>
                        </a:rPr>
                        <a:t>Proportion of </a:t>
                      </a:r>
                      <a:r>
                        <a:rPr lang="en-GB" sz="1200" i="1" noProof="0" dirty="0">
                          <a:effectLst/>
                          <a:latin typeface="+mn-lt"/>
                        </a:rPr>
                        <a:t>NTRK </a:t>
                      </a:r>
                      <a:r>
                        <a:rPr lang="en-GB" sz="1200" noProof="0" dirty="0">
                          <a:effectLst/>
                          <a:latin typeface="+mn-lt"/>
                        </a:rPr>
                        <a:t>fusions </a:t>
                      </a:r>
                      <a:r>
                        <a:rPr lang="en-GB" sz="1200" noProof="0" dirty="0">
                          <a:solidFill>
                            <a:schemeClr val="bg1"/>
                          </a:solidFill>
                          <a:effectLst/>
                          <a:latin typeface="+mn-lt"/>
                        </a:rPr>
                        <a:t>identified, % (n/N)</a:t>
                      </a:r>
                    </a:p>
                  </a:txBody>
                  <a:tcPr marL="36000" marR="36000"/>
                </a:tc>
                <a:tc>
                  <a:txBody>
                    <a:bodyPr/>
                    <a:lstStyle/>
                    <a:p>
                      <a:pPr algn="ctr"/>
                      <a:r>
                        <a:rPr lang="en-GB" sz="1200" i="1" noProof="0" dirty="0">
                          <a:effectLst/>
                          <a:latin typeface="+mn-lt"/>
                        </a:rPr>
                        <a:t>NTRK</a:t>
                      </a:r>
                      <a:r>
                        <a:rPr lang="en-GB" sz="1200" noProof="0" dirty="0">
                          <a:effectLst/>
                          <a:latin typeface="+mn-lt"/>
                        </a:rPr>
                        <a:t> fusion-positive sarcoma subtypes</a:t>
                      </a:r>
                    </a:p>
                  </a:txBody>
                  <a:tcPr marL="36000" marR="36000"/>
                </a:tc>
                <a:tc>
                  <a:txBody>
                    <a:bodyPr/>
                    <a:lstStyle/>
                    <a:p>
                      <a:pPr algn="ctr"/>
                      <a:r>
                        <a:rPr lang="en-GB" sz="1200" i="1" noProof="0" dirty="0">
                          <a:effectLst/>
                          <a:latin typeface="+mn-lt"/>
                        </a:rPr>
                        <a:t>NTRK</a:t>
                      </a:r>
                      <a:r>
                        <a:rPr lang="en-GB" sz="1200" noProof="0" dirty="0">
                          <a:effectLst/>
                          <a:latin typeface="+mn-lt"/>
                        </a:rPr>
                        <a:t> genes and fusion partners involved</a:t>
                      </a:r>
                    </a:p>
                  </a:txBody>
                  <a:tcPr marL="36000" marR="36000"/>
                </a:tc>
                <a:extLst>
                  <a:ext uri="{0D108BD9-81ED-4DB2-BD59-A6C34878D82A}">
                    <a16:rowId xmlns:a16="http://schemas.microsoft.com/office/drawing/2014/main" val="1917983907"/>
                  </a:ext>
                </a:extLst>
              </a:tr>
              <a:tr h="622102">
                <a:tc>
                  <a:txBody>
                    <a:bodyPr/>
                    <a:lstStyle/>
                    <a:p>
                      <a:r>
                        <a:rPr lang="en-GB" sz="1200" kern="1200" noProof="0" dirty="0">
                          <a:solidFill>
                            <a:schemeClr val="tx2"/>
                          </a:solidFill>
                          <a:effectLst/>
                          <a:latin typeface="+mn-lt"/>
                          <a:ea typeface="+mn-ea"/>
                          <a:cs typeface="+mn-cs"/>
                        </a:rPr>
                        <a:t>Agaram NP, et al. 2016</a:t>
                      </a:r>
                      <a:endParaRPr lang="en-GB" sz="1200" noProof="0" dirty="0">
                        <a:solidFill>
                          <a:schemeClr val="tx2"/>
                        </a:solidFill>
                        <a:latin typeface="+mn-lt"/>
                      </a:endParaRPr>
                    </a:p>
                  </a:txBody>
                  <a:tcPr marL="36000" marR="36000">
                    <a:solidFill>
                      <a:srgbClr val="D1CEDB"/>
                    </a:solidFill>
                  </a:tcPr>
                </a:tc>
                <a:tc>
                  <a:txBody>
                    <a:bodyPr/>
                    <a:lstStyle/>
                    <a:p>
                      <a:pPr algn="ctr"/>
                      <a:r>
                        <a:rPr lang="en-GB" sz="1200" kern="1200" noProof="0" dirty="0">
                          <a:solidFill>
                            <a:schemeClr val="tx2"/>
                          </a:solidFill>
                          <a:effectLst/>
                          <a:latin typeface="+mn-lt"/>
                          <a:ea typeface="+mn-ea"/>
                          <a:cs typeface="+mn-cs"/>
                        </a:rPr>
                        <a:t>FISH, RNA MPS</a:t>
                      </a:r>
                    </a:p>
                  </a:txBody>
                  <a:tcPr marL="36000" marR="36000">
                    <a:solidFill>
                      <a:srgbClr val="D1CEDB"/>
                    </a:solidFill>
                  </a:tcPr>
                </a:tc>
                <a:tc>
                  <a:txBody>
                    <a:bodyPr/>
                    <a:lstStyle/>
                    <a:p>
                      <a:pPr algn="ctr"/>
                      <a:r>
                        <a:rPr lang="en-GB" sz="1200" kern="1200" noProof="0" dirty="0">
                          <a:solidFill>
                            <a:schemeClr val="tx2"/>
                          </a:solidFill>
                          <a:effectLst/>
                          <a:latin typeface="+mn-lt"/>
                          <a:ea typeface="+mn-ea"/>
                          <a:cs typeface="+mn-cs"/>
                        </a:rPr>
                        <a:t>71 (10/14)</a:t>
                      </a:r>
                      <a:endParaRPr lang="en-GB" sz="1200" noProof="0" dirty="0">
                        <a:solidFill>
                          <a:schemeClr val="tx2"/>
                        </a:solidFill>
                        <a:latin typeface="+mn-lt"/>
                      </a:endParaRPr>
                    </a:p>
                  </a:txBody>
                  <a:tcPr marL="36000" marR="36000">
                    <a:solidFill>
                      <a:srgbClr val="D1CEDB"/>
                    </a:solidFill>
                  </a:tcPr>
                </a:tc>
                <a:tc>
                  <a:txBody>
                    <a:bodyPr/>
                    <a:lstStyle/>
                    <a:p>
                      <a:pPr algn="ctr"/>
                      <a:r>
                        <a:rPr lang="en-GB" sz="1200" kern="1200" noProof="0" dirty="0">
                          <a:solidFill>
                            <a:schemeClr val="tx2"/>
                          </a:solidFill>
                          <a:effectLst/>
                          <a:latin typeface="+mn-lt"/>
                          <a:ea typeface="+mn-ea"/>
                          <a:cs typeface="+mn-cs"/>
                        </a:rPr>
                        <a:t>Lipofibromatosis‐like neural tumour </a:t>
                      </a:r>
                    </a:p>
                  </a:txBody>
                  <a:tcPr marL="36000" marR="36000">
                    <a:solidFill>
                      <a:srgbClr val="D1CEDB"/>
                    </a:solidFill>
                  </a:tcPr>
                </a:tc>
                <a:tc>
                  <a:txBody>
                    <a:bodyPr/>
                    <a:lstStyle/>
                    <a:p>
                      <a:pPr algn="ctr"/>
                      <a:r>
                        <a:rPr lang="en-GB" sz="1200" i="0" kern="1200" noProof="0" dirty="0">
                          <a:solidFill>
                            <a:schemeClr val="tx2"/>
                          </a:solidFill>
                          <a:effectLst/>
                          <a:latin typeface="+mn-lt"/>
                          <a:ea typeface="+mn-ea"/>
                          <a:cs typeface="+mn-cs"/>
                        </a:rPr>
                        <a:t>1x</a:t>
                      </a:r>
                      <a:r>
                        <a:rPr lang="en-GB" sz="1200" i="1" kern="1200" noProof="0" dirty="0">
                          <a:solidFill>
                            <a:schemeClr val="tx2"/>
                          </a:solidFill>
                          <a:effectLst/>
                          <a:latin typeface="+mn-lt"/>
                          <a:ea typeface="+mn-ea"/>
                          <a:cs typeface="+mn-cs"/>
                        </a:rPr>
                        <a:t> TPR-NTRK1,</a:t>
                      </a:r>
                    </a:p>
                    <a:p>
                      <a:pPr algn="ctr"/>
                      <a:r>
                        <a:rPr lang="en-GB" sz="1200" i="0" kern="1200" noProof="0" dirty="0">
                          <a:solidFill>
                            <a:schemeClr val="tx2"/>
                          </a:solidFill>
                          <a:effectLst/>
                          <a:latin typeface="+mn-lt"/>
                          <a:ea typeface="+mn-ea"/>
                          <a:cs typeface="+mn-cs"/>
                        </a:rPr>
                        <a:t>1x</a:t>
                      </a:r>
                      <a:r>
                        <a:rPr lang="en-GB" sz="1200" i="1" kern="1200" noProof="0" dirty="0">
                          <a:solidFill>
                            <a:schemeClr val="tx2"/>
                          </a:solidFill>
                          <a:effectLst/>
                          <a:latin typeface="+mn-lt"/>
                          <a:ea typeface="+mn-ea"/>
                          <a:cs typeface="+mn-cs"/>
                        </a:rPr>
                        <a:t> TPM3-NTRK1,</a:t>
                      </a:r>
                    </a:p>
                    <a:p>
                      <a:pPr algn="ctr"/>
                      <a:r>
                        <a:rPr lang="en-GB" sz="1200" i="0" kern="1200" noProof="0" dirty="0">
                          <a:solidFill>
                            <a:schemeClr val="tx2"/>
                          </a:solidFill>
                          <a:effectLst/>
                          <a:latin typeface="+mn-lt"/>
                          <a:ea typeface="+mn-ea"/>
                          <a:cs typeface="+mn-cs"/>
                        </a:rPr>
                        <a:t>4x</a:t>
                      </a:r>
                      <a:r>
                        <a:rPr lang="en-GB" sz="1200" i="1" kern="1200" noProof="0" dirty="0">
                          <a:solidFill>
                            <a:schemeClr val="tx2"/>
                          </a:solidFill>
                          <a:effectLst/>
                          <a:latin typeface="+mn-lt"/>
                          <a:ea typeface="+mn-ea"/>
                          <a:cs typeface="+mn-cs"/>
                        </a:rPr>
                        <a:t> LMNA-NTRK1</a:t>
                      </a:r>
                      <a:endParaRPr lang="en-GB" sz="1200" i="1" noProof="0" dirty="0">
                        <a:solidFill>
                          <a:schemeClr val="tx2"/>
                        </a:solidFill>
                        <a:latin typeface="+mn-lt"/>
                      </a:endParaRPr>
                    </a:p>
                  </a:txBody>
                  <a:tcPr marL="36000" marR="36000">
                    <a:solidFill>
                      <a:srgbClr val="D1CEDB"/>
                    </a:solidFill>
                  </a:tcPr>
                </a:tc>
                <a:extLst>
                  <a:ext uri="{0D108BD9-81ED-4DB2-BD59-A6C34878D82A}">
                    <a16:rowId xmlns:a16="http://schemas.microsoft.com/office/drawing/2014/main" val="1694848245"/>
                  </a:ext>
                </a:extLst>
              </a:tr>
              <a:tr h="2666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2"/>
                          </a:solidFill>
                          <a:effectLst/>
                          <a:latin typeface="+mn-lt"/>
                          <a:ea typeface="+mn-ea"/>
                          <a:cs typeface="+mn-cs"/>
                        </a:rPr>
                        <a:t>Bourgeois JM, et al.  2000</a:t>
                      </a:r>
                    </a:p>
                  </a:txBody>
                  <a:tcPr marL="36000" marR="36000"/>
                </a:tc>
                <a:tc>
                  <a:txBody>
                    <a:bodyPr/>
                    <a:lstStyle/>
                    <a:p>
                      <a:pPr algn="ctr"/>
                      <a:r>
                        <a:rPr lang="en-GB" sz="1200" kern="1200" noProof="0" dirty="0">
                          <a:solidFill>
                            <a:schemeClr val="tx2"/>
                          </a:solidFill>
                          <a:effectLst/>
                          <a:latin typeface="+mn-lt"/>
                          <a:ea typeface="+mn-ea"/>
                          <a:cs typeface="+mn-cs"/>
                        </a:rPr>
                        <a:t>RT-PCR</a:t>
                      </a:r>
                    </a:p>
                  </a:txBody>
                  <a:tcPr marL="36000" marR="36000"/>
                </a:tc>
                <a:tc>
                  <a:txBody>
                    <a:bodyPr/>
                    <a:lstStyle/>
                    <a:p>
                      <a:pPr algn="ctr"/>
                      <a:r>
                        <a:rPr lang="en-GB" sz="1200" kern="1200" noProof="0" dirty="0">
                          <a:solidFill>
                            <a:schemeClr val="tx2"/>
                          </a:solidFill>
                          <a:effectLst/>
                          <a:latin typeface="+mn-lt"/>
                          <a:ea typeface="+mn-ea"/>
                          <a:cs typeface="+mn-cs"/>
                        </a:rPr>
                        <a:t>91 (10/11)</a:t>
                      </a:r>
                    </a:p>
                  </a:txBody>
                  <a:tcPr marL="36000" marR="36000"/>
                </a:tc>
                <a:tc>
                  <a:txBody>
                    <a:bodyPr/>
                    <a:lstStyle/>
                    <a:p>
                      <a:pPr algn="ctr"/>
                      <a:r>
                        <a:rPr lang="en-GB" sz="1200" kern="1200" noProof="0" dirty="0">
                          <a:solidFill>
                            <a:schemeClr val="tx2"/>
                          </a:solidFill>
                          <a:effectLst/>
                          <a:latin typeface="+mn-lt"/>
                          <a:ea typeface="+mn-ea"/>
                          <a:cs typeface="+mn-cs"/>
                        </a:rPr>
                        <a:t>IFS</a:t>
                      </a:r>
                    </a:p>
                  </a:txBody>
                  <a:tcPr marL="36000" marR="36000"/>
                </a:tc>
                <a:tc>
                  <a:txBody>
                    <a:bodyPr/>
                    <a:lstStyle/>
                    <a:p>
                      <a:pPr algn="ctr"/>
                      <a:r>
                        <a:rPr lang="en-GB" sz="1200" i="1" kern="1200" noProof="0" dirty="0">
                          <a:solidFill>
                            <a:schemeClr val="tx2"/>
                          </a:solidFill>
                          <a:effectLst/>
                          <a:latin typeface="+mn-lt"/>
                          <a:ea typeface="+mn-ea"/>
                          <a:cs typeface="+mn-cs"/>
                        </a:rPr>
                        <a:t>ETV6-NTRK3</a:t>
                      </a:r>
                    </a:p>
                  </a:txBody>
                  <a:tcPr marL="36000" marR="36000"/>
                </a:tc>
                <a:extLst>
                  <a:ext uri="{0D108BD9-81ED-4DB2-BD59-A6C34878D82A}">
                    <a16:rowId xmlns:a16="http://schemas.microsoft.com/office/drawing/2014/main" val="1894661728"/>
                  </a:ext>
                </a:extLst>
              </a:tr>
              <a:tr h="266615">
                <a:tc>
                  <a:txBody>
                    <a:bodyPr/>
                    <a:lstStyle/>
                    <a:p>
                      <a:r>
                        <a:rPr lang="en-GB" sz="1200" kern="1200" noProof="0" dirty="0">
                          <a:solidFill>
                            <a:schemeClr val="tx2"/>
                          </a:solidFill>
                          <a:effectLst/>
                          <a:latin typeface="+mn-lt"/>
                          <a:ea typeface="+mn-ea"/>
                          <a:cs typeface="+mn-cs"/>
                        </a:rPr>
                        <a:t>Bui NQ, et al. 2019</a:t>
                      </a:r>
                    </a:p>
                  </a:txBody>
                  <a:tcPr marL="36000" marR="36000"/>
                </a:tc>
                <a:tc>
                  <a:txBody>
                    <a:bodyPr/>
                    <a:lstStyle/>
                    <a:p>
                      <a:pPr algn="ctr"/>
                      <a:r>
                        <a:rPr lang="en-GB" sz="1200" kern="1200" noProof="0" dirty="0">
                          <a:solidFill>
                            <a:schemeClr val="tx2"/>
                          </a:solidFill>
                          <a:effectLst/>
                          <a:latin typeface="+mn-lt"/>
                          <a:ea typeface="+mn-ea"/>
                          <a:cs typeface="+mn-cs"/>
                        </a:rPr>
                        <a:t>Targeted DNA MPS</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2"/>
                          </a:solidFill>
                          <a:effectLst/>
                          <a:latin typeface="+mn-lt"/>
                          <a:ea typeface="+mn-ea"/>
                          <a:cs typeface="+mn-cs"/>
                        </a:rPr>
                        <a:t>0.7 (1/152)</a:t>
                      </a:r>
                    </a:p>
                  </a:txBody>
                  <a:tcPr marL="36000" marR="36000"/>
                </a:tc>
                <a:tc>
                  <a:txBody>
                    <a:bodyPr/>
                    <a:lstStyle/>
                    <a:p>
                      <a:pPr algn="ctr"/>
                      <a:r>
                        <a:rPr lang="en-GB" sz="1200" kern="1200" noProof="0" dirty="0">
                          <a:solidFill>
                            <a:schemeClr val="tx2"/>
                          </a:solidFill>
                          <a:effectLst/>
                          <a:latin typeface="+mn-lt"/>
                          <a:ea typeface="+mn-ea"/>
                          <a:cs typeface="+mn-cs"/>
                        </a:rPr>
                        <a:t>Myopericytoma</a:t>
                      </a:r>
                      <a:endParaRPr lang="en-GB" sz="1200" noProof="0" dirty="0">
                        <a:solidFill>
                          <a:schemeClr val="tx2"/>
                        </a:solidFill>
                        <a:latin typeface="+mn-lt"/>
                      </a:endParaRPr>
                    </a:p>
                  </a:txBody>
                  <a:tcPr marL="36000" marR="36000"/>
                </a:tc>
                <a:tc>
                  <a:txBody>
                    <a:bodyPr/>
                    <a:lstStyle/>
                    <a:p>
                      <a:pPr algn="ctr"/>
                      <a:r>
                        <a:rPr lang="en-GB" sz="1200" noProof="0" dirty="0">
                          <a:solidFill>
                            <a:schemeClr val="tx2"/>
                          </a:solidFill>
                          <a:latin typeface="+mn-lt"/>
                        </a:rPr>
                        <a:t>NR</a:t>
                      </a:r>
                    </a:p>
                  </a:txBody>
                  <a:tcPr marL="36000" marR="36000"/>
                </a:tc>
                <a:extLst>
                  <a:ext uri="{0D108BD9-81ED-4DB2-BD59-A6C34878D82A}">
                    <a16:rowId xmlns:a16="http://schemas.microsoft.com/office/drawing/2014/main" val="1107174319"/>
                  </a:ext>
                </a:extLst>
              </a:tr>
              <a:tr h="266615">
                <a:tc>
                  <a:txBody>
                    <a:bodyPr/>
                    <a:lstStyle/>
                    <a:p>
                      <a:r>
                        <a:rPr lang="en-GB" sz="1200" kern="1200" noProof="0" dirty="0">
                          <a:solidFill>
                            <a:schemeClr val="tx2"/>
                          </a:solidFill>
                          <a:effectLst/>
                          <a:latin typeface="+mn-lt"/>
                          <a:ea typeface="+mn-ea"/>
                          <a:cs typeface="+mn-cs"/>
                        </a:rPr>
                        <a:t>Chang JC, et al. 2019</a:t>
                      </a:r>
                    </a:p>
                  </a:txBody>
                  <a:tcPr marL="36000" marR="36000"/>
                </a:tc>
                <a:tc>
                  <a:txBody>
                    <a:bodyPr/>
                    <a:lstStyle/>
                    <a:p>
                      <a:pPr algn="ctr"/>
                      <a:r>
                        <a:rPr lang="en-GB" sz="1200" kern="1200" noProof="0" dirty="0">
                          <a:solidFill>
                            <a:schemeClr val="tx2"/>
                          </a:solidFill>
                          <a:effectLst/>
                          <a:latin typeface="+mn-lt"/>
                          <a:ea typeface="+mn-ea"/>
                          <a:cs typeface="+mn-cs"/>
                        </a:rPr>
                        <a:t>Targeted RNA MPS</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2"/>
                          </a:solidFill>
                          <a:effectLst/>
                          <a:latin typeface="+mn-lt"/>
                          <a:ea typeface="+mn-ea"/>
                          <a:cs typeface="+mn-cs"/>
                        </a:rPr>
                        <a:t>33 (3/9)</a:t>
                      </a:r>
                      <a:endParaRPr lang="en-GB" sz="1200" noProof="0" dirty="0">
                        <a:solidFill>
                          <a:schemeClr val="tx2"/>
                        </a:solidFill>
                        <a:latin typeface="+mn-lt"/>
                      </a:endParaRP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2"/>
                          </a:solidFill>
                          <a:effectLst/>
                          <a:latin typeface="+mn-lt"/>
                          <a:ea typeface="+mn-ea"/>
                          <a:cs typeface="+mn-cs"/>
                        </a:rPr>
                        <a:t>IMT</a:t>
                      </a:r>
                      <a:endParaRPr lang="en-GB" sz="1200" noProof="0" dirty="0">
                        <a:solidFill>
                          <a:schemeClr val="tx2"/>
                        </a:solidFill>
                        <a:latin typeface="+mn-lt"/>
                      </a:endParaRP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i="1" kern="1200" noProof="0" dirty="0">
                          <a:solidFill>
                            <a:schemeClr val="tx2"/>
                          </a:solidFill>
                          <a:effectLst/>
                          <a:latin typeface="+mn-lt"/>
                          <a:ea typeface="+mn-ea"/>
                          <a:cs typeface="+mn-cs"/>
                        </a:rPr>
                        <a:t>ETV6-NTRK3</a:t>
                      </a:r>
                    </a:p>
                  </a:txBody>
                  <a:tcPr marL="36000" marR="36000"/>
                </a:tc>
                <a:extLst>
                  <a:ext uri="{0D108BD9-81ED-4DB2-BD59-A6C34878D82A}">
                    <a16:rowId xmlns:a16="http://schemas.microsoft.com/office/drawing/2014/main" val="1115829969"/>
                  </a:ext>
                </a:extLst>
              </a:tr>
              <a:tr h="444358">
                <a:tc>
                  <a:txBody>
                    <a:bodyPr/>
                    <a:lstStyle/>
                    <a:p>
                      <a:r>
                        <a:rPr lang="en-GB" sz="1200" kern="1200" noProof="0" dirty="0">
                          <a:solidFill>
                            <a:schemeClr val="tx2"/>
                          </a:solidFill>
                          <a:effectLst/>
                          <a:latin typeface="+mn-lt"/>
                          <a:ea typeface="+mn-ea"/>
                          <a:cs typeface="+mn-cs"/>
                        </a:rPr>
                        <a:t>Chmielecki J, et al. 2017</a:t>
                      </a:r>
                    </a:p>
                  </a:txBody>
                  <a:tcPr marL="36000" marR="36000"/>
                </a:tc>
                <a:tc>
                  <a:txBody>
                    <a:bodyPr/>
                    <a:lstStyle/>
                    <a:p>
                      <a:pPr algn="ctr"/>
                      <a:r>
                        <a:rPr lang="en-GB" sz="1200" kern="1200" noProof="0" dirty="0">
                          <a:solidFill>
                            <a:schemeClr val="tx2"/>
                          </a:solidFill>
                          <a:effectLst/>
                          <a:latin typeface="+mn-lt"/>
                          <a:ea typeface="+mn-ea"/>
                          <a:cs typeface="+mn-cs"/>
                        </a:rPr>
                        <a:t>Targeted RNA MPS</a:t>
                      </a:r>
                    </a:p>
                  </a:txBody>
                  <a:tcPr marL="36000" marR="36000"/>
                </a:tc>
                <a:tc>
                  <a:txBody>
                    <a:bodyPr/>
                    <a:lstStyle/>
                    <a:p>
                      <a:pPr algn="ctr"/>
                      <a:r>
                        <a:rPr lang="en-GB" sz="1200" kern="1200" noProof="0" dirty="0">
                          <a:solidFill>
                            <a:schemeClr val="tx2"/>
                          </a:solidFill>
                          <a:effectLst/>
                          <a:latin typeface="+mn-lt"/>
                          <a:ea typeface="+mn-ea"/>
                          <a:cs typeface="+mn-cs"/>
                        </a:rPr>
                        <a:t>1 (4/324)</a:t>
                      </a:r>
                      <a:endParaRPr lang="en-GB" sz="1200" noProof="0" dirty="0">
                        <a:solidFill>
                          <a:schemeClr val="tx2"/>
                        </a:solidFill>
                        <a:latin typeface="+mn-lt"/>
                      </a:endParaRPr>
                    </a:p>
                  </a:txBody>
                  <a:tcPr marL="36000" marR="36000"/>
                </a:tc>
                <a:tc>
                  <a:txBody>
                    <a:bodyPr/>
                    <a:lstStyle/>
                    <a:p>
                      <a:pPr algn="ctr"/>
                      <a:r>
                        <a:rPr lang="en-GB" sz="1200" kern="1200" noProof="0" dirty="0">
                          <a:solidFill>
                            <a:schemeClr val="tx2"/>
                          </a:solidFill>
                          <a:effectLst/>
                          <a:latin typeface="+mn-lt"/>
                          <a:ea typeface="+mn-ea"/>
                          <a:cs typeface="+mn-cs"/>
                        </a:rPr>
                        <a:t>2x IFS, 1x assorted soft tissue sarcoma, 1x hemangioma, 1x bone sarcoma</a:t>
                      </a:r>
                    </a:p>
                  </a:txBody>
                  <a:tcPr marL="36000" marR="36000"/>
                </a:tc>
                <a:tc>
                  <a:txBody>
                    <a:bodyPr/>
                    <a:lstStyle/>
                    <a:p>
                      <a:pPr algn="ctr"/>
                      <a:r>
                        <a:rPr lang="en-GB" sz="1200" i="1" kern="1200" noProof="0" dirty="0">
                          <a:solidFill>
                            <a:schemeClr val="tx2"/>
                          </a:solidFill>
                          <a:effectLst/>
                          <a:latin typeface="+mn-lt"/>
                          <a:ea typeface="+mn-ea"/>
                          <a:cs typeface="+mn-cs"/>
                        </a:rPr>
                        <a:t>1x SQSTM1-NTRK1</a:t>
                      </a:r>
                      <a:r>
                        <a:rPr lang="en-GB" sz="1200" kern="1200" noProof="0" dirty="0">
                          <a:solidFill>
                            <a:schemeClr val="tx2"/>
                          </a:solidFill>
                          <a:effectLst/>
                          <a:latin typeface="+mn-lt"/>
                          <a:ea typeface="+mn-ea"/>
                          <a:cs typeface="+mn-cs"/>
                        </a:rPr>
                        <a:t>,</a:t>
                      </a:r>
                    </a:p>
                    <a:p>
                      <a:pPr algn="ctr"/>
                      <a:r>
                        <a:rPr lang="en-GB" sz="1200" kern="1200" noProof="0" dirty="0">
                          <a:solidFill>
                            <a:schemeClr val="tx2"/>
                          </a:solidFill>
                          <a:effectLst/>
                          <a:latin typeface="+mn-lt"/>
                          <a:ea typeface="+mn-ea"/>
                          <a:cs typeface="+mn-cs"/>
                        </a:rPr>
                        <a:t>other fusions partners NR</a:t>
                      </a:r>
                    </a:p>
                  </a:txBody>
                  <a:tcPr marL="36000" marR="36000"/>
                </a:tc>
                <a:extLst>
                  <a:ext uri="{0D108BD9-81ED-4DB2-BD59-A6C34878D82A}">
                    <a16:rowId xmlns:a16="http://schemas.microsoft.com/office/drawing/2014/main" val="3134609522"/>
                  </a:ext>
                </a:extLst>
              </a:tr>
              <a:tr h="2666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2"/>
                          </a:solidFill>
                          <a:effectLst/>
                          <a:latin typeface="+mn-lt"/>
                          <a:ea typeface="+mn-ea"/>
                          <a:cs typeface="+mn-cs"/>
                        </a:rPr>
                        <a:t>Church AJ, et al. 2018</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2"/>
                          </a:solidFill>
                          <a:effectLst/>
                          <a:latin typeface="+mn-lt"/>
                          <a:ea typeface="+mn-ea"/>
                          <a:cs typeface="+mn-cs"/>
                        </a:rPr>
                        <a:t>FISH</a:t>
                      </a:r>
                      <a:endParaRPr lang="en-GB" sz="1200" noProof="0" dirty="0">
                        <a:solidFill>
                          <a:schemeClr val="tx2"/>
                        </a:solidFill>
                        <a:latin typeface="+mn-lt"/>
                      </a:endParaRP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2"/>
                          </a:solidFill>
                          <a:effectLst/>
                          <a:latin typeface="+mn-lt"/>
                          <a:ea typeface="+mn-ea"/>
                          <a:cs typeface="+mn-cs"/>
                        </a:rPr>
                        <a:t>96% (25/26)</a:t>
                      </a:r>
                    </a:p>
                  </a:txBody>
                  <a:tcPr marL="36000" marR="36000"/>
                </a:tc>
                <a:tc>
                  <a:txBody>
                    <a:bodyPr/>
                    <a:lstStyle/>
                    <a:p>
                      <a:pPr algn="ctr"/>
                      <a:r>
                        <a:rPr lang="en-GB" sz="1200" kern="1200" noProof="0" dirty="0">
                          <a:solidFill>
                            <a:schemeClr val="tx2"/>
                          </a:solidFill>
                          <a:effectLst/>
                          <a:latin typeface="+mn-lt"/>
                          <a:ea typeface="+mn-ea"/>
                          <a:cs typeface="+mn-cs"/>
                        </a:rPr>
                        <a:t>IFS</a:t>
                      </a:r>
                      <a:endParaRPr lang="en-GB" sz="1200" noProof="0" dirty="0">
                        <a:solidFill>
                          <a:schemeClr val="tx2"/>
                        </a:solidFill>
                        <a:latin typeface="+mn-lt"/>
                      </a:endParaRPr>
                    </a:p>
                  </a:txBody>
                  <a:tcPr marL="36000" marR="36000"/>
                </a:tc>
                <a:tc>
                  <a:txBody>
                    <a:bodyPr/>
                    <a:lstStyle/>
                    <a:p>
                      <a:pPr algn="ctr"/>
                      <a:r>
                        <a:rPr lang="en-GB" sz="1200" i="1" kern="1200" noProof="0" dirty="0">
                          <a:solidFill>
                            <a:schemeClr val="tx2"/>
                          </a:solidFill>
                          <a:effectLst/>
                          <a:latin typeface="+mn-lt"/>
                          <a:ea typeface="+mn-ea"/>
                          <a:cs typeface="+mn-cs"/>
                        </a:rPr>
                        <a:t>NTRK3</a:t>
                      </a:r>
                      <a:endParaRPr lang="en-GB" sz="1200" i="1" noProof="0" dirty="0">
                        <a:solidFill>
                          <a:schemeClr val="tx2"/>
                        </a:solidFill>
                        <a:latin typeface="+mn-lt"/>
                      </a:endParaRPr>
                    </a:p>
                  </a:txBody>
                  <a:tcPr marL="36000" marR="36000"/>
                </a:tc>
                <a:extLst>
                  <a:ext uri="{0D108BD9-81ED-4DB2-BD59-A6C34878D82A}">
                    <a16:rowId xmlns:a16="http://schemas.microsoft.com/office/drawing/2014/main" val="1221781200"/>
                  </a:ext>
                </a:extLst>
              </a:tr>
              <a:tr h="444358">
                <a:tc>
                  <a:txBody>
                    <a:bodyPr/>
                    <a:lstStyle/>
                    <a:p>
                      <a:r>
                        <a:rPr lang="en-GB" sz="1200" kern="1200" noProof="0" dirty="0">
                          <a:solidFill>
                            <a:schemeClr val="tx2"/>
                          </a:solidFill>
                          <a:effectLst/>
                          <a:latin typeface="+mn-lt"/>
                          <a:ea typeface="+mn-ea"/>
                          <a:cs typeface="+mn-cs"/>
                        </a:rPr>
                        <a:t>Croce S, et al. 2019</a:t>
                      </a:r>
                    </a:p>
                  </a:txBody>
                  <a:tcPr marL="36000" marR="36000"/>
                </a:tc>
                <a:tc>
                  <a:txBody>
                    <a:bodyPr/>
                    <a:lstStyle/>
                    <a:p>
                      <a:pPr algn="ctr"/>
                      <a:r>
                        <a:rPr lang="en-GB" sz="1200" kern="1200" noProof="0" dirty="0">
                          <a:solidFill>
                            <a:schemeClr val="tx2"/>
                          </a:solidFill>
                          <a:effectLst/>
                          <a:latin typeface="+mn-lt"/>
                          <a:ea typeface="+mn-ea"/>
                          <a:cs typeface="+mn-cs"/>
                        </a:rPr>
                        <a:t>Targeted RNA MPS</a:t>
                      </a:r>
                    </a:p>
                  </a:txBody>
                  <a:tcPr marL="36000" marR="36000"/>
                </a:tc>
                <a:tc>
                  <a:txBody>
                    <a:bodyPr/>
                    <a:lstStyle/>
                    <a:p>
                      <a:pPr algn="ctr"/>
                      <a:r>
                        <a:rPr lang="en-GB" sz="1200" kern="1200" noProof="0" dirty="0">
                          <a:solidFill>
                            <a:schemeClr val="tx2"/>
                          </a:solidFill>
                          <a:effectLst/>
                          <a:latin typeface="+mn-lt"/>
                          <a:ea typeface="+mn-ea"/>
                          <a:cs typeface="+mn-cs"/>
                        </a:rPr>
                        <a:t>54 (7/13)</a:t>
                      </a:r>
                      <a:endParaRPr lang="en-GB" sz="1200" noProof="0" dirty="0">
                        <a:solidFill>
                          <a:schemeClr val="tx2"/>
                        </a:solidFill>
                        <a:latin typeface="+mn-lt"/>
                      </a:endParaRPr>
                    </a:p>
                  </a:txBody>
                  <a:tcPr marL="36000" marR="36000"/>
                </a:tc>
                <a:tc>
                  <a:txBody>
                    <a:bodyPr/>
                    <a:lstStyle/>
                    <a:p>
                      <a:pPr algn="ctr"/>
                      <a:r>
                        <a:rPr lang="en-GB" sz="1200" kern="1200" noProof="0" dirty="0">
                          <a:solidFill>
                            <a:schemeClr val="tx2"/>
                          </a:solidFill>
                          <a:effectLst/>
                          <a:latin typeface="+mn-lt"/>
                          <a:ea typeface="+mn-ea"/>
                          <a:cs typeface="+mn-cs"/>
                        </a:rPr>
                        <a:t>Uterine and vaginal sarcomas resembling fibrosarcoma</a:t>
                      </a:r>
                    </a:p>
                  </a:txBody>
                  <a:tcPr marL="36000" marR="36000"/>
                </a:tc>
                <a:tc>
                  <a:txBody>
                    <a:bodyPr/>
                    <a:lstStyle/>
                    <a:p>
                      <a:pPr algn="ctr"/>
                      <a:r>
                        <a:rPr lang="en-GB" sz="1200" kern="1200" noProof="0" dirty="0">
                          <a:solidFill>
                            <a:schemeClr val="tx2"/>
                          </a:solidFill>
                          <a:effectLst/>
                          <a:latin typeface="+mn-lt"/>
                          <a:ea typeface="+mn-ea"/>
                          <a:cs typeface="+mn-cs"/>
                        </a:rPr>
                        <a:t>6x </a:t>
                      </a:r>
                      <a:r>
                        <a:rPr lang="en-GB" sz="1200" i="1" kern="1200" noProof="0" dirty="0">
                          <a:solidFill>
                            <a:schemeClr val="tx2"/>
                          </a:solidFill>
                          <a:effectLst/>
                          <a:latin typeface="+mn-lt"/>
                          <a:ea typeface="+mn-ea"/>
                          <a:cs typeface="+mn-cs"/>
                        </a:rPr>
                        <a:t>TPM3-NTRK1</a:t>
                      </a:r>
                      <a:r>
                        <a:rPr lang="en-GB" sz="1200" kern="1200" noProof="0" dirty="0">
                          <a:solidFill>
                            <a:schemeClr val="tx2"/>
                          </a:solidFill>
                          <a:effectLst/>
                          <a:latin typeface="+mn-lt"/>
                          <a:ea typeface="+mn-ea"/>
                          <a:cs typeface="+mn-cs"/>
                        </a:rPr>
                        <a:t>,</a:t>
                      </a:r>
                    </a:p>
                    <a:p>
                      <a:pPr algn="ctr"/>
                      <a:r>
                        <a:rPr lang="en-GB" sz="1200" kern="1200" noProof="0" dirty="0">
                          <a:solidFill>
                            <a:schemeClr val="tx2"/>
                          </a:solidFill>
                          <a:effectLst/>
                          <a:latin typeface="+mn-lt"/>
                          <a:ea typeface="+mn-ea"/>
                          <a:cs typeface="+mn-cs"/>
                        </a:rPr>
                        <a:t>1x </a:t>
                      </a:r>
                      <a:r>
                        <a:rPr lang="en-GB" sz="1200" i="1" kern="1200" noProof="0" dirty="0">
                          <a:solidFill>
                            <a:schemeClr val="tx2"/>
                          </a:solidFill>
                          <a:effectLst/>
                          <a:latin typeface="+mn-lt"/>
                          <a:ea typeface="+mn-ea"/>
                          <a:cs typeface="+mn-cs"/>
                        </a:rPr>
                        <a:t>EML4-NTRK3</a:t>
                      </a:r>
                    </a:p>
                  </a:txBody>
                  <a:tcPr marL="36000" marR="36000"/>
                </a:tc>
                <a:extLst>
                  <a:ext uri="{0D108BD9-81ED-4DB2-BD59-A6C34878D82A}">
                    <a16:rowId xmlns:a16="http://schemas.microsoft.com/office/drawing/2014/main" val="3747523385"/>
                  </a:ext>
                </a:extLst>
              </a:tr>
              <a:tr h="444358">
                <a:tc>
                  <a:txBody>
                    <a:bodyPr/>
                    <a:lstStyle/>
                    <a:p>
                      <a:r>
                        <a:rPr lang="en-GB" sz="1200" kern="1200" noProof="0" dirty="0">
                          <a:solidFill>
                            <a:schemeClr val="tx2"/>
                          </a:solidFill>
                          <a:effectLst/>
                          <a:latin typeface="+mn-lt"/>
                          <a:ea typeface="+mn-ea"/>
                          <a:cs typeface="+mn-cs"/>
                        </a:rPr>
                        <a:t>Gatalica Z, et al. 2018</a:t>
                      </a:r>
                    </a:p>
                  </a:txBody>
                  <a:tcPr marL="36000" marR="36000"/>
                </a:tc>
                <a:tc>
                  <a:txBody>
                    <a:bodyPr/>
                    <a:lstStyle/>
                    <a:p>
                      <a:pPr algn="ctr"/>
                      <a:r>
                        <a:rPr lang="en-GB" sz="1200" noProof="0" dirty="0">
                          <a:solidFill>
                            <a:schemeClr val="tx2"/>
                          </a:solidFill>
                          <a:latin typeface="+mn-lt"/>
                        </a:rPr>
                        <a:t>T</a:t>
                      </a:r>
                      <a:r>
                        <a:rPr lang="en-GB" sz="1200" kern="1200" noProof="0" dirty="0">
                          <a:solidFill>
                            <a:schemeClr val="tx2"/>
                          </a:solidFill>
                          <a:effectLst/>
                          <a:latin typeface="+mn-lt"/>
                          <a:ea typeface="+mn-ea"/>
                          <a:cs typeface="+mn-cs"/>
                        </a:rPr>
                        <a:t>argeted RNA MPS</a:t>
                      </a:r>
                    </a:p>
                  </a:txBody>
                  <a:tcPr marL="36000" marR="36000"/>
                </a:tc>
                <a:tc>
                  <a:txBody>
                    <a:bodyPr/>
                    <a:lstStyle/>
                    <a:p>
                      <a:pPr algn="ctr"/>
                      <a:r>
                        <a:rPr lang="en-GB" sz="1200" kern="1200" noProof="0" dirty="0">
                          <a:solidFill>
                            <a:schemeClr val="tx2"/>
                          </a:solidFill>
                          <a:effectLst/>
                          <a:latin typeface="+mn-lt"/>
                          <a:ea typeface="+mn-ea"/>
                          <a:cs typeface="+mn-cs"/>
                        </a:rPr>
                        <a:t>0.4 (2/478)</a:t>
                      </a:r>
                      <a:endParaRPr lang="en-GB" sz="1200" noProof="0" dirty="0">
                        <a:solidFill>
                          <a:schemeClr val="tx2"/>
                        </a:solidFill>
                        <a:latin typeface="+mn-lt"/>
                      </a:endParaRPr>
                    </a:p>
                  </a:txBody>
                  <a:tcPr marL="36000" marR="36000"/>
                </a:tc>
                <a:tc>
                  <a:txBody>
                    <a:bodyPr/>
                    <a:lstStyle/>
                    <a:p>
                      <a:pPr algn="ctr"/>
                      <a:r>
                        <a:rPr lang="en-GB" sz="1200" kern="1200" noProof="0" dirty="0">
                          <a:solidFill>
                            <a:schemeClr val="tx2"/>
                          </a:solidFill>
                          <a:effectLst/>
                          <a:latin typeface="+mn-lt"/>
                          <a:ea typeface="+mn-ea"/>
                          <a:cs typeface="+mn-cs"/>
                        </a:rPr>
                        <a:t>1x STS, 1x uterine sarcoma</a:t>
                      </a:r>
                    </a:p>
                  </a:txBody>
                  <a:tcPr marL="36000" marR="36000"/>
                </a:tc>
                <a:tc>
                  <a:txBody>
                    <a:bodyPr/>
                    <a:lstStyle/>
                    <a:p>
                      <a:pPr algn="ctr"/>
                      <a:r>
                        <a:rPr lang="en-GB" sz="1200" kern="1200" noProof="0" dirty="0">
                          <a:solidFill>
                            <a:schemeClr val="tx2"/>
                          </a:solidFill>
                          <a:effectLst/>
                          <a:latin typeface="+mn-lt"/>
                          <a:ea typeface="+mn-ea"/>
                          <a:cs typeface="+mn-cs"/>
                        </a:rPr>
                        <a:t>1x </a:t>
                      </a:r>
                      <a:r>
                        <a:rPr lang="en-GB" sz="1200" i="1" kern="1200" noProof="0" dirty="0">
                          <a:solidFill>
                            <a:schemeClr val="tx2"/>
                          </a:solidFill>
                          <a:effectLst/>
                          <a:latin typeface="+mn-lt"/>
                          <a:ea typeface="+mn-ea"/>
                          <a:cs typeface="+mn-cs"/>
                        </a:rPr>
                        <a:t>TPM3-NTRK1</a:t>
                      </a:r>
                      <a:r>
                        <a:rPr lang="en-GB" sz="1200" kern="1200" noProof="0" dirty="0">
                          <a:solidFill>
                            <a:schemeClr val="tx2"/>
                          </a:solidFill>
                          <a:effectLst/>
                          <a:latin typeface="+mn-lt"/>
                          <a:ea typeface="+mn-ea"/>
                          <a:cs typeface="+mn-cs"/>
                        </a:rPr>
                        <a:t>,</a:t>
                      </a:r>
                    </a:p>
                    <a:p>
                      <a:pPr algn="ctr"/>
                      <a:r>
                        <a:rPr lang="en-GB" sz="1200" kern="1200" noProof="0" dirty="0">
                          <a:solidFill>
                            <a:schemeClr val="tx2"/>
                          </a:solidFill>
                          <a:effectLst/>
                          <a:latin typeface="+mn-lt"/>
                          <a:ea typeface="+mn-ea"/>
                          <a:cs typeface="+mn-cs"/>
                        </a:rPr>
                        <a:t>1x </a:t>
                      </a:r>
                      <a:r>
                        <a:rPr lang="en-GB" sz="1200" i="1" kern="1200" noProof="0" dirty="0">
                          <a:solidFill>
                            <a:schemeClr val="tx2"/>
                          </a:solidFill>
                          <a:effectLst/>
                          <a:latin typeface="+mn-lt"/>
                          <a:ea typeface="+mn-ea"/>
                          <a:cs typeface="+mn-cs"/>
                        </a:rPr>
                        <a:t>SPECC1L-NTRK3</a:t>
                      </a:r>
                    </a:p>
                  </a:txBody>
                  <a:tcPr marL="36000" marR="36000"/>
                </a:tc>
                <a:extLst>
                  <a:ext uri="{0D108BD9-81ED-4DB2-BD59-A6C34878D82A}">
                    <a16:rowId xmlns:a16="http://schemas.microsoft.com/office/drawing/2014/main" val="3865410286"/>
                  </a:ext>
                </a:extLst>
              </a:tr>
              <a:tr h="266615">
                <a:tc>
                  <a:txBody>
                    <a:bodyPr/>
                    <a:lstStyle/>
                    <a:p>
                      <a:r>
                        <a:rPr lang="en-GB" sz="1200" kern="1200" noProof="0" dirty="0">
                          <a:solidFill>
                            <a:schemeClr val="tx2"/>
                          </a:solidFill>
                          <a:effectLst/>
                          <a:latin typeface="+mn-lt"/>
                          <a:ea typeface="+mn-ea"/>
                          <a:cs typeface="+mn-cs"/>
                        </a:rPr>
                        <a:t>Rosen EY, et al. 2020 </a:t>
                      </a:r>
                    </a:p>
                  </a:txBody>
                  <a:tcPr marL="36000" marR="36000"/>
                </a:tc>
                <a:tc>
                  <a:txBody>
                    <a:bodyPr/>
                    <a:lstStyle/>
                    <a:p>
                      <a:pPr algn="ctr"/>
                      <a:r>
                        <a:rPr lang="en-GB" sz="1200" kern="1200" noProof="0" dirty="0">
                          <a:solidFill>
                            <a:schemeClr val="tx2"/>
                          </a:solidFill>
                          <a:effectLst/>
                          <a:latin typeface="+mn-lt"/>
                          <a:ea typeface="+mn-ea"/>
                          <a:cs typeface="+mn-cs"/>
                        </a:rPr>
                        <a:t>Targeted RNA MPS</a:t>
                      </a:r>
                    </a:p>
                  </a:txBody>
                  <a:tcPr marL="36000" marR="36000"/>
                </a:tc>
                <a:tc>
                  <a:txBody>
                    <a:bodyPr/>
                    <a:lstStyle/>
                    <a:p>
                      <a:pPr algn="ctr"/>
                      <a:r>
                        <a:rPr lang="en-GB" sz="1200" kern="1200" noProof="0" dirty="0">
                          <a:solidFill>
                            <a:schemeClr val="tx2"/>
                          </a:solidFill>
                          <a:effectLst/>
                          <a:latin typeface="+mn-lt"/>
                          <a:ea typeface="+mn-ea"/>
                          <a:cs typeface="+mn-cs"/>
                        </a:rPr>
                        <a:t>1 (11/944)</a:t>
                      </a:r>
                      <a:endParaRPr lang="en-GB" sz="1200" noProof="0" dirty="0">
                        <a:solidFill>
                          <a:schemeClr val="tx2"/>
                        </a:solidFill>
                        <a:latin typeface="+mn-lt"/>
                      </a:endParaRPr>
                    </a:p>
                  </a:txBody>
                  <a:tcPr marL="36000" marR="36000"/>
                </a:tc>
                <a:tc>
                  <a:txBody>
                    <a:bodyPr/>
                    <a:lstStyle/>
                    <a:p>
                      <a:pPr algn="ctr"/>
                      <a:r>
                        <a:rPr lang="en-GB" sz="1200" kern="1200" noProof="0" dirty="0">
                          <a:solidFill>
                            <a:schemeClr val="tx2"/>
                          </a:solidFill>
                          <a:effectLst/>
                          <a:latin typeface="+mn-lt"/>
                          <a:ea typeface="+mn-ea"/>
                          <a:cs typeface="+mn-cs"/>
                        </a:rPr>
                        <a:t>Sarcoma NOS (9/770 [1%]), uterine sarcoma (2/174 [1%])</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2"/>
                          </a:solidFill>
                          <a:effectLst/>
                          <a:latin typeface="+mn-lt"/>
                          <a:ea typeface="+mn-ea"/>
                          <a:cs typeface="+mn-cs"/>
                        </a:rPr>
                        <a:t>NR</a:t>
                      </a:r>
                      <a:endParaRPr lang="en-GB" sz="1200" noProof="0" dirty="0">
                        <a:solidFill>
                          <a:schemeClr val="tx2"/>
                        </a:solidFill>
                        <a:latin typeface="+mn-lt"/>
                      </a:endParaRPr>
                    </a:p>
                  </a:txBody>
                  <a:tcPr marL="36000" marR="36000"/>
                </a:tc>
                <a:extLst>
                  <a:ext uri="{0D108BD9-81ED-4DB2-BD59-A6C34878D82A}">
                    <a16:rowId xmlns:a16="http://schemas.microsoft.com/office/drawing/2014/main" val="1910627753"/>
                  </a:ext>
                </a:extLst>
              </a:tr>
              <a:tr h="444358">
                <a:tc>
                  <a:txBody>
                    <a:bodyPr/>
                    <a:lstStyle/>
                    <a:p>
                      <a:r>
                        <a:rPr lang="en-GB" sz="1200" kern="1200" noProof="0" dirty="0">
                          <a:solidFill>
                            <a:schemeClr val="tx2"/>
                          </a:solidFill>
                          <a:effectLst/>
                          <a:latin typeface="+mn-lt"/>
                          <a:ea typeface="+mn-ea"/>
                          <a:cs typeface="+mn-cs"/>
                        </a:rPr>
                        <a:t>Shi E, et al. 2016</a:t>
                      </a:r>
                    </a:p>
                  </a:txBody>
                  <a:tcPr marL="36000" marR="36000"/>
                </a:tc>
                <a:tc>
                  <a:txBody>
                    <a:bodyPr/>
                    <a:lstStyle/>
                    <a:p>
                      <a:pPr algn="ctr"/>
                      <a:r>
                        <a:rPr lang="en-GB" sz="1200" kern="1200" noProof="0" dirty="0">
                          <a:solidFill>
                            <a:schemeClr val="tx2"/>
                          </a:solidFill>
                          <a:effectLst/>
                          <a:latin typeface="+mn-lt"/>
                          <a:ea typeface="+mn-ea"/>
                          <a:cs typeface="+mn-cs"/>
                        </a:rPr>
                        <a:t>Targeted DNA MPS</a:t>
                      </a:r>
                    </a:p>
                  </a:txBody>
                  <a:tcPr marL="36000" marR="36000"/>
                </a:tc>
                <a:tc>
                  <a:txBody>
                    <a:bodyPr/>
                    <a:lstStyle/>
                    <a:p>
                      <a:pPr algn="ctr"/>
                      <a:r>
                        <a:rPr lang="en-GB" sz="1200" kern="1200" noProof="0" dirty="0">
                          <a:solidFill>
                            <a:schemeClr val="tx2"/>
                          </a:solidFill>
                          <a:effectLst/>
                          <a:latin typeface="+mn-lt"/>
                          <a:ea typeface="+mn-ea"/>
                          <a:cs typeface="+mn-cs"/>
                        </a:rPr>
                        <a:t>0.5 (1/186) overall</a:t>
                      </a:r>
                      <a:br>
                        <a:rPr lang="en-GB" sz="1200" kern="1200" noProof="0" dirty="0">
                          <a:solidFill>
                            <a:schemeClr val="tx2"/>
                          </a:solidFill>
                          <a:effectLst/>
                          <a:latin typeface="+mn-lt"/>
                          <a:ea typeface="+mn-ea"/>
                          <a:cs typeface="+mn-cs"/>
                        </a:rPr>
                      </a:br>
                      <a:r>
                        <a:rPr lang="en-GB" sz="1200" kern="1200" noProof="0" dirty="0">
                          <a:solidFill>
                            <a:schemeClr val="tx2"/>
                          </a:solidFill>
                          <a:effectLst/>
                          <a:latin typeface="+mn-lt"/>
                          <a:ea typeface="+mn-ea"/>
                          <a:cs typeface="+mn-cs"/>
                        </a:rPr>
                        <a:t>(4 [1/24] in quadnegative tumours)</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2"/>
                          </a:solidFill>
                          <a:effectLst/>
                          <a:latin typeface="+mn-lt"/>
                          <a:ea typeface="+mn-ea"/>
                          <a:cs typeface="+mn-cs"/>
                        </a:rPr>
                        <a:t>GIST</a:t>
                      </a:r>
                      <a:endParaRPr lang="en-GB" sz="1200" noProof="0" dirty="0">
                        <a:solidFill>
                          <a:schemeClr val="tx2"/>
                        </a:solidFill>
                        <a:latin typeface="+mn-lt"/>
                      </a:endParaRPr>
                    </a:p>
                  </a:txBody>
                  <a:tcPr marL="36000" marR="36000"/>
                </a:tc>
                <a:tc>
                  <a:txBody>
                    <a:bodyPr/>
                    <a:lstStyle/>
                    <a:p>
                      <a:pPr algn="ctr"/>
                      <a:r>
                        <a:rPr lang="en-GB" sz="1200" i="1" kern="1200" noProof="0" dirty="0">
                          <a:solidFill>
                            <a:schemeClr val="tx2"/>
                          </a:solidFill>
                          <a:effectLst/>
                          <a:latin typeface="+mn-lt"/>
                          <a:ea typeface="+mn-ea"/>
                          <a:cs typeface="+mn-cs"/>
                        </a:rPr>
                        <a:t>ETV6-NTRK3</a:t>
                      </a:r>
                      <a:endParaRPr lang="en-GB" sz="1200" i="1" noProof="0" dirty="0">
                        <a:solidFill>
                          <a:schemeClr val="tx2"/>
                        </a:solidFill>
                        <a:latin typeface="+mn-lt"/>
                      </a:endParaRPr>
                    </a:p>
                  </a:txBody>
                  <a:tcPr marL="36000" marR="36000"/>
                </a:tc>
                <a:extLst>
                  <a:ext uri="{0D108BD9-81ED-4DB2-BD59-A6C34878D82A}">
                    <a16:rowId xmlns:a16="http://schemas.microsoft.com/office/drawing/2014/main" val="912527638"/>
                  </a:ext>
                </a:extLst>
              </a:tr>
              <a:tr h="379425">
                <a:tc>
                  <a:txBody>
                    <a:bodyPr/>
                    <a:lstStyle/>
                    <a:p>
                      <a:r>
                        <a:rPr lang="en-GB" sz="1200" kern="1200" noProof="0" dirty="0">
                          <a:solidFill>
                            <a:schemeClr val="tx2"/>
                          </a:solidFill>
                          <a:effectLst/>
                          <a:latin typeface="+mn-lt"/>
                          <a:ea typeface="+mn-ea"/>
                          <a:cs typeface="+mn-cs"/>
                        </a:rPr>
                        <a:t>Stransky N, et al. 2014</a:t>
                      </a:r>
                    </a:p>
                  </a:txBody>
                  <a:tcPr marL="36000" marR="36000"/>
                </a:tc>
                <a:tc>
                  <a:txBody>
                    <a:bodyPr/>
                    <a:lstStyle/>
                    <a:p>
                      <a:pPr algn="ctr"/>
                      <a:r>
                        <a:rPr lang="en-GB" sz="1200" kern="1200" noProof="0" dirty="0">
                          <a:solidFill>
                            <a:schemeClr val="tx2"/>
                          </a:solidFill>
                          <a:effectLst/>
                          <a:latin typeface="+mn-lt"/>
                          <a:ea typeface="+mn-ea"/>
                          <a:cs typeface="+mn-cs"/>
                        </a:rPr>
                        <a:t>TCGA RNAseq dataset</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kern="1200" noProof="0" dirty="0">
                          <a:solidFill>
                            <a:schemeClr val="tx2"/>
                          </a:solidFill>
                          <a:effectLst/>
                          <a:latin typeface="+mn-lt"/>
                          <a:ea typeface="+mn-ea"/>
                          <a:cs typeface="+mn-cs"/>
                        </a:rPr>
                        <a:t>1 (1/103)</a:t>
                      </a:r>
                    </a:p>
                  </a:txBody>
                  <a:tcPr marL="36000" marR="36000"/>
                </a:tc>
                <a:tc>
                  <a:txBody>
                    <a:bodyPr/>
                    <a:lstStyle/>
                    <a:p>
                      <a:pPr algn="ctr"/>
                      <a:r>
                        <a:rPr lang="en-GB" sz="1200" kern="1200" noProof="0" dirty="0">
                          <a:solidFill>
                            <a:schemeClr val="tx2"/>
                          </a:solidFill>
                          <a:effectLst/>
                          <a:latin typeface="+mn-lt"/>
                          <a:ea typeface="+mn-ea"/>
                          <a:cs typeface="+mn-cs"/>
                        </a:rPr>
                        <a:t>Sarcoma</a:t>
                      </a:r>
                      <a:endParaRPr lang="en-GB" sz="1200" noProof="0" dirty="0">
                        <a:solidFill>
                          <a:schemeClr val="tx2"/>
                        </a:solidFill>
                        <a:latin typeface="+mn-lt"/>
                      </a:endParaRPr>
                    </a:p>
                  </a:txBody>
                  <a:tcPr marL="36000" marR="36000"/>
                </a:tc>
                <a:tc>
                  <a:txBody>
                    <a:bodyPr/>
                    <a:lstStyle/>
                    <a:p>
                      <a:pPr algn="ctr"/>
                      <a:r>
                        <a:rPr lang="en-GB" sz="1200" i="1" kern="1200" noProof="0" dirty="0">
                          <a:solidFill>
                            <a:schemeClr val="tx2"/>
                          </a:solidFill>
                          <a:effectLst/>
                          <a:latin typeface="+mn-lt"/>
                          <a:ea typeface="+mn-ea"/>
                          <a:cs typeface="+mn-cs"/>
                        </a:rPr>
                        <a:t>TPM3-NTRK1</a:t>
                      </a:r>
                      <a:endParaRPr lang="en-GB" sz="1200" i="1" noProof="0" dirty="0">
                        <a:solidFill>
                          <a:schemeClr val="tx2"/>
                        </a:solidFill>
                        <a:latin typeface="+mn-lt"/>
                      </a:endParaRPr>
                    </a:p>
                  </a:txBody>
                  <a:tcPr marL="36000" marR="36000"/>
                </a:tc>
                <a:extLst>
                  <a:ext uri="{0D108BD9-81ED-4DB2-BD59-A6C34878D82A}">
                    <a16:rowId xmlns:a16="http://schemas.microsoft.com/office/drawing/2014/main" val="2451316976"/>
                  </a:ext>
                </a:extLst>
              </a:tr>
            </a:tbl>
          </a:graphicData>
        </a:graphic>
      </p:graphicFrame>
    </p:spTree>
    <p:extLst>
      <p:ext uri="{BB962C8B-B14F-4D97-AF65-F5344CB8AC3E}">
        <p14:creationId xmlns:p14="http://schemas.microsoft.com/office/powerpoint/2010/main" val="42605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FCE43C0F-8A7B-3A4B-9DB5-B3472E36E833}" type="slidenum">
              <a:rPr lang="en-GB" smtClean="0"/>
              <a:pPr/>
              <a:t>8</a:t>
            </a:fld>
            <a:endParaRPr lang="en-GB" dirty="0"/>
          </a:p>
        </p:txBody>
      </p:sp>
      <p:sp>
        <p:nvSpPr>
          <p:cNvPr id="14" name="Content Placeholder 13">
            <a:extLst>
              <a:ext uri="{FF2B5EF4-FFF2-40B4-BE49-F238E27FC236}">
                <a16:creationId xmlns:a16="http://schemas.microsoft.com/office/drawing/2014/main" id="{A3CFE01B-0CFB-5A42-A739-0F03D3DDFDA1}"/>
              </a:ext>
            </a:extLst>
          </p:cNvPr>
          <p:cNvSpPr>
            <a:spLocks noGrp="1"/>
          </p:cNvSpPr>
          <p:nvPr>
            <p:ph sz="quarter" idx="15"/>
          </p:nvPr>
        </p:nvSpPr>
        <p:spPr>
          <a:xfrm>
            <a:off x="623888" y="6165304"/>
            <a:ext cx="10443872" cy="667794"/>
          </a:xfrm>
        </p:spPr>
        <p:txBody>
          <a:bodyPr/>
          <a:lstStyle/>
          <a:p>
            <a:r>
              <a:rPr lang="en-GB" noProof="0" dirty="0"/>
              <a:t>FISH, fluorescence in situ hybridisation; IFS, infantile fibrosarcoma; IHC, immunohistochemistry; IMT, inflammatory myofibroblastic tumour; MPS, massive parallel sequencing; NOS, not otherwise specified; NTRK, neurotrophic receptor tyrosine kinase; TBC, to be confirmed</a:t>
            </a:r>
          </a:p>
        </p:txBody>
      </p:sp>
      <p:sp>
        <p:nvSpPr>
          <p:cNvPr id="10" name="Rectangle 9">
            <a:extLst>
              <a:ext uri="{FF2B5EF4-FFF2-40B4-BE49-F238E27FC236}">
                <a16:creationId xmlns:a16="http://schemas.microsoft.com/office/drawing/2014/main" id="{E2BF2AC6-4055-0249-B871-117ABA098695}"/>
              </a:ext>
            </a:extLst>
          </p:cNvPr>
          <p:cNvSpPr/>
          <p:nvPr/>
        </p:nvSpPr>
        <p:spPr>
          <a:xfrm>
            <a:off x="8400256" y="1341883"/>
            <a:ext cx="3240360" cy="4411464"/>
          </a:xfrm>
          <a:prstGeom prst="rect">
            <a:avLst/>
          </a:prstGeom>
        </p:spPr>
        <p:txBody>
          <a:bodyPr wrap="square">
            <a:spAutoFit/>
          </a:bodyPr>
          <a:lstStyle/>
          <a:p>
            <a:pPr algn="ctr">
              <a:buClr>
                <a:srgbClr val="7030A0"/>
              </a:buClr>
            </a:pPr>
            <a:r>
              <a:rPr lang="en-GB" sz="2200" b="1" dirty="0">
                <a:solidFill>
                  <a:schemeClr val="accent1"/>
                </a:solidFill>
              </a:rPr>
              <a:t>Additional outcomes from literature search</a:t>
            </a:r>
          </a:p>
          <a:p>
            <a:pPr marL="180000" indent="-180000">
              <a:lnSpc>
                <a:spcPts val="2000"/>
              </a:lnSpc>
              <a:spcBef>
                <a:spcPts val="1200"/>
              </a:spcBef>
              <a:buClr>
                <a:srgbClr val="7030A0"/>
              </a:buClr>
              <a:buFont typeface="Arial" panose="020B0604020202020204" pitchFamily="34" charset="0"/>
              <a:buChar char="•"/>
            </a:pPr>
            <a:r>
              <a:rPr lang="en-GB" b="1" dirty="0">
                <a:solidFill>
                  <a:schemeClr val="tx2"/>
                </a:solidFill>
              </a:rPr>
              <a:t>A significant number of </a:t>
            </a:r>
            <a:r>
              <a:rPr lang="en-GB" b="1" i="1" dirty="0">
                <a:solidFill>
                  <a:schemeClr val="tx2"/>
                </a:solidFill>
              </a:rPr>
              <a:t>NTRK</a:t>
            </a:r>
            <a:r>
              <a:rPr lang="en-GB" b="1" dirty="0">
                <a:solidFill>
                  <a:schemeClr val="tx2"/>
                </a:solidFill>
              </a:rPr>
              <a:t> fusion-positive sarcomas show co‑expression of S100 protein and CD34</a:t>
            </a:r>
          </a:p>
          <a:p>
            <a:pPr marL="180000" indent="-180000">
              <a:lnSpc>
                <a:spcPts val="2000"/>
              </a:lnSpc>
              <a:spcBef>
                <a:spcPts val="1200"/>
              </a:spcBef>
              <a:buClr>
                <a:srgbClr val="7030A0"/>
              </a:buClr>
              <a:buFont typeface="Arial" panose="020B0604020202020204" pitchFamily="34" charset="0"/>
              <a:buChar char="•"/>
            </a:pPr>
            <a:r>
              <a:rPr lang="en-GB" b="1" dirty="0">
                <a:solidFill>
                  <a:schemeClr val="tx2"/>
                </a:solidFill>
              </a:rPr>
              <a:t>However the rest have a non-specific immunophenotype</a:t>
            </a:r>
          </a:p>
          <a:p>
            <a:pPr>
              <a:lnSpc>
                <a:spcPts val="2000"/>
              </a:lnSpc>
            </a:pPr>
            <a:endParaRPr lang="en-GB" b="1" dirty="0">
              <a:solidFill>
                <a:schemeClr val="tx2"/>
              </a:solidFill>
            </a:endParaRPr>
          </a:p>
          <a:p>
            <a:pPr>
              <a:lnSpc>
                <a:spcPts val="2000"/>
              </a:lnSpc>
            </a:pPr>
            <a:r>
              <a:rPr lang="en-GB" b="1" dirty="0">
                <a:solidFill>
                  <a:schemeClr val="tx2"/>
                </a:solidFill>
              </a:rPr>
              <a:t> </a:t>
            </a:r>
          </a:p>
          <a:p>
            <a:pPr>
              <a:lnSpc>
                <a:spcPts val="2000"/>
              </a:lnSpc>
            </a:pPr>
            <a:endParaRPr lang="en-GB" b="1" dirty="0">
              <a:solidFill>
                <a:schemeClr val="tx2"/>
              </a:solidFill>
            </a:endParaRPr>
          </a:p>
          <a:p>
            <a:pPr algn="ctr">
              <a:lnSpc>
                <a:spcPts val="2000"/>
              </a:lnSpc>
            </a:pPr>
            <a:r>
              <a:rPr lang="en-GB" b="1" dirty="0">
                <a:solidFill>
                  <a:schemeClr val="tx2"/>
                </a:solidFill>
              </a:rPr>
              <a:t>The published literature on </a:t>
            </a:r>
            <a:r>
              <a:rPr lang="en-GB" b="1" i="1" dirty="0">
                <a:solidFill>
                  <a:schemeClr val="tx2"/>
                </a:solidFill>
              </a:rPr>
              <a:t>NTRK</a:t>
            </a:r>
            <a:r>
              <a:rPr lang="en-GB" b="1" dirty="0">
                <a:solidFill>
                  <a:schemeClr val="tx2"/>
                </a:solidFill>
              </a:rPr>
              <a:t> gene fusion frequency in sarcomas is limited and more data are needed</a:t>
            </a:r>
          </a:p>
        </p:txBody>
      </p:sp>
      <p:sp>
        <p:nvSpPr>
          <p:cNvPr id="11" name="Flèche vers la droite 10">
            <a:extLst>
              <a:ext uri="{FF2B5EF4-FFF2-40B4-BE49-F238E27FC236}">
                <a16:creationId xmlns:a16="http://schemas.microsoft.com/office/drawing/2014/main" id="{224606F8-7588-334A-8116-F924829E2DF2}"/>
              </a:ext>
            </a:extLst>
          </p:cNvPr>
          <p:cNvSpPr/>
          <p:nvPr/>
        </p:nvSpPr>
        <p:spPr>
          <a:xfrm rot="5400000">
            <a:off x="9851576" y="3291819"/>
            <a:ext cx="337719" cy="2052241"/>
          </a:xfrm>
          <a:prstGeom prst="rightArrow">
            <a:avLst>
              <a:gd name="adj1" fmla="val 50000"/>
              <a:gd name="adj2" fmla="val 3769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Title 2"/>
          <p:cNvSpPr>
            <a:spLocks noGrp="1"/>
          </p:cNvSpPr>
          <p:nvPr>
            <p:ph type="title"/>
          </p:nvPr>
        </p:nvSpPr>
        <p:spPr>
          <a:xfrm>
            <a:off x="335360" y="246566"/>
            <a:ext cx="9725272" cy="807285"/>
          </a:xfrm>
        </p:spPr>
        <p:txBody>
          <a:bodyPr/>
          <a:lstStyle/>
          <a:p>
            <a:r>
              <a:rPr lang="en-GB" noProof="0" dirty="0"/>
              <a:t>Frequency of </a:t>
            </a:r>
            <a:r>
              <a:rPr lang="en-GB" i="1" noProof="0" dirty="0"/>
              <a:t>NTRK</a:t>
            </a:r>
            <a:r>
              <a:rPr lang="en-GB" noProof="0" dirty="0"/>
              <a:t> gene fusions by sarcoma subtypes: Literature search (2/2)</a:t>
            </a:r>
          </a:p>
        </p:txBody>
      </p:sp>
      <p:graphicFrame>
        <p:nvGraphicFramePr>
          <p:cNvPr id="16" name="Tableau 14">
            <a:extLst>
              <a:ext uri="{FF2B5EF4-FFF2-40B4-BE49-F238E27FC236}">
                <a16:creationId xmlns:a16="http://schemas.microsoft.com/office/drawing/2014/main" id="{97D8A01F-23E6-1847-A61A-EBAEC1CE6785}"/>
              </a:ext>
            </a:extLst>
          </p:cNvPr>
          <p:cNvGraphicFramePr>
            <a:graphicFrameLocks noGrp="1"/>
          </p:cNvGraphicFramePr>
          <p:nvPr>
            <p:extLst>
              <p:ext uri="{D42A27DB-BD31-4B8C-83A1-F6EECF244321}">
                <p14:modId xmlns:p14="http://schemas.microsoft.com/office/powerpoint/2010/main" val="4209913834"/>
              </p:ext>
            </p:extLst>
          </p:nvPr>
        </p:nvGraphicFramePr>
        <p:xfrm>
          <a:off x="623888" y="1379554"/>
          <a:ext cx="7449055" cy="4595267"/>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539385436"/>
                    </a:ext>
                  </a:extLst>
                </a:gridCol>
                <a:gridCol w="936000">
                  <a:extLst>
                    <a:ext uri="{9D8B030D-6E8A-4147-A177-3AD203B41FA5}">
                      <a16:colId xmlns:a16="http://schemas.microsoft.com/office/drawing/2014/main" val="3336418304"/>
                    </a:ext>
                  </a:extLst>
                </a:gridCol>
                <a:gridCol w="1156274">
                  <a:extLst>
                    <a:ext uri="{9D8B030D-6E8A-4147-A177-3AD203B41FA5}">
                      <a16:colId xmlns:a16="http://schemas.microsoft.com/office/drawing/2014/main" val="3939608620"/>
                    </a:ext>
                  </a:extLst>
                </a:gridCol>
                <a:gridCol w="2412000">
                  <a:extLst>
                    <a:ext uri="{9D8B030D-6E8A-4147-A177-3AD203B41FA5}">
                      <a16:colId xmlns:a16="http://schemas.microsoft.com/office/drawing/2014/main" val="9732657"/>
                    </a:ext>
                  </a:extLst>
                </a:gridCol>
                <a:gridCol w="1468781">
                  <a:extLst>
                    <a:ext uri="{9D8B030D-6E8A-4147-A177-3AD203B41FA5}">
                      <a16:colId xmlns:a16="http://schemas.microsoft.com/office/drawing/2014/main" val="3226460590"/>
                    </a:ext>
                  </a:extLst>
                </a:gridCol>
              </a:tblGrid>
              <a:tr h="772056">
                <a:tc>
                  <a:txBody>
                    <a:bodyPr/>
                    <a:lstStyle/>
                    <a:p>
                      <a:r>
                        <a:rPr lang="en-GB" sz="1200" noProof="0" dirty="0">
                          <a:effectLst/>
                          <a:latin typeface="+mn-lt"/>
                        </a:rPr>
                        <a:t>Study</a:t>
                      </a:r>
                    </a:p>
                  </a:txBody>
                  <a:tcPr marL="36000" marR="36000" marT="0" marB="36000"/>
                </a:tc>
                <a:tc>
                  <a:txBody>
                    <a:bodyPr/>
                    <a:lstStyle/>
                    <a:p>
                      <a:pPr algn="ctr"/>
                      <a:r>
                        <a:rPr lang="en-GB" sz="1200" noProof="0" dirty="0">
                          <a:effectLst/>
                          <a:latin typeface="+mn-lt"/>
                        </a:rPr>
                        <a:t>Testing</a:t>
                      </a:r>
                    </a:p>
                    <a:p>
                      <a:pPr algn="ctr"/>
                      <a:r>
                        <a:rPr lang="en-GB" sz="1200" noProof="0" dirty="0">
                          <a:effectLst/>
                          <a:latin typeface="+mn-lt"/>
                        </a:rPr>
                        <a:t>method</a:t>
                      </a:r>
                    </a:p>
                  </a:txBody>
                  <a:tcPr marL="36000" marR="36000" marT="0" marB="36000"/>
                </a:tc>
                <a:tc>
                  <a:txBody>
                    <a:bodyPr/>
                    <a:lstStyle/>
                    <a:p>
                      <a:pPr algn="ctr"/>
                      <a:r>
                        <a:rPr lang="en-GB" sz="1200" noProof="0" dirty="0">
                          <a:effectLst/>
                          <a:latin typeface="+mn-lt"/>
                        </a:rPr>
                        <a:t>Proportion of </a:t>
                      </a:r>
                      <a:r>
                        <a:rPr lang="en-GB" sz="1200" i="1" noProof="0" dirty="0">
                          <a:effectLst/>
                          <a:latin typeface="+mn-lt"/>
                        </a:rPr>
                        <a:t>NTRK </a:t>
                      </a:r>
                      <a:r>
                        <a:rPr lang="en-GB" sz="1200" b="1" kern="1200" noProof="0" dirty="0">
                          <a:solidFill>
                            <a:schemeClr val="lt1"/>
                          </a:solidFill>
                          <a:effectLst/>
                          <a:latin typeface="+mn-lt"/>
                          <a:ea typeface="+mn-ea"/>
                          <a:cs typeface="+mn-cs"/>
                        </a:rPr>
                        <a:t>fusions identified, % (n/N)</a:t>
                      </a:r>
                    </a:p>
                  </a:txBody>
                  <a:tcPr marL="36000" marR="36000" marT="0" marB="36000"/>
                </a:tc>
                <a:tc>
                  <a:txBody>
                    <a:bodyPr/>
                    <a:lstStyle/>
                    <a:p>
                      <a:pPr algn="ctr"/>
                      <a:r>
                        <a:rPr lang="en-GB" sz="1200" i="1" noProof="0" dirty="0">
                          <a:effectLst/>
                          <a:latin typeface="+mn-lt"/>
                        </a:rPr>
                        <a:t>NTRK</a:t>
                      </a:r>
                      <a:r>
                        <a:rPr lang="en-GB" sz="1200" noProof="0" dirty="0">
                          <a:effectLst/>
                          <a:latin typeface="+mn-lt"/>
                        </a:rPr>
                        <a:t> fusion-positive sarcoma subtypes</a:t>
                      </a:r>
                    </a:p>
                  </a:txBody>
                  <a:tcPr marL="36000" marR="36000" marT="0" marB="36000"/>
                </a:tc>
                <a:tc>
                  <a:txBody>
                    <a:bodyPr/>
                    <a:lstStyle/>
                    <a:p>
                      <a:pPr algn="ctr"/>
                      <a:r>
                        <a:rPr lang="en-GB" sz="1200" i="1" noProof="0" dirty="0">
                          <a:effectLst/>
                          <a:latin typeface="+mn-lt"/>
                        </a:rPr>
                        <a:t>NTRK</a:t>
                      </a:r>
                      <a:r>
                        <a:rPr lang="en-GB" sz="1200" noProof="0" dirty="0">
                          <a:effectLst/>
                          <a:latin typeface="+mn-lt"/>
                        </a:rPr>
                        <a:t> genes and fusion partners involved</a:t>
                      </a:r>
                    </a:p>
                  </a:txBody>
                  <a:tcPr marL="36000" marR="36000" marT="0" marB="36000"/>
                </a:tc>
                <a:extLst>
                  <a:ext uri="{0D108BD9-81ED-4DB2-BD59-A6C34878D82A}">
                    <a16:rowId xmlns:a16="http://schemas.microsoft.com/office/drawing/2014/main" val="1917983907"/>
                  </a:ext>
                </a:extLst>
              </a:tr>
              <a:tr h="1357785">
                <a:tc rowSpan="2">
                  <a:txBody>
                    <a:bodyPr/>
                    <a:lstStyle/>
                    <a:p>
                      <a:r>
                        <a:rPr lang="en-GB" sz="1100" kern="1200" noProof="0" dirty="0">
                          <a:solidFill>
                            <a:schemeClr val="tx2"/>
                          </a:solidFill>
                          <a:effectLst/>
                          <a:latin typeface="+mn-lt"/>
                          <a:ea typeface="+mn-ea"/>
                          <a:cs typeface="+mn-cs"/>
                        </a:rPr>
                        <a:t>Solomon JP, et al. 2020</a:t>
                      </a:r>
                    </a:p>
                  </a:txBody>
                  <a:tcPr marL="36000" marR="36000" marT="0" marB="36000"/>
                </a:tc>
                <a:tc rowSpan="2">
                  <a:txBody>
                    <a:bodyPr/>
                    <a:lstStyle/>
                    <a:p>
                      <a:pPr algn="ctr"/>
                      <a:r>
                        <a:rPr lang="en-GB" sz="1100" kern="1200" noProof="0" dirty="0">
                          <a:solidFill>
                            <a:schemeClr val="tx2"/>
                          </a:solidFill>
                          <a:effectLst/>
                          <a:latin typeface="+mn-lt"/>
                          <a:ea typeface="+mn-ea"/>
                          <a:cs typeface="+mn-cs"/>
                        </a:rPr>
                        <a:t>Targeted DNA and/or RNA MPS</a:t>
                      </a:r>
                      <a:endParaRPr lang="en-GB" sz="1100" noProof="0" dirty="0">
                        <a:solidFill>
                          <a:schemeClr val="tx2"/>
                        </a:solidFill>
                        <a:latin typeface="+mn-lt"/>
                      </a:endParaRPr>
                    </a:p>
                  </a:txBody>
                  <a:tcPr marL="36000" marR="36000" marT="0" marB="36000"/>
                </a:tc>
                <a:tc>
                  <a:txBody>
                    <a:bodyPr/>
                    <a:lstStyle/>
                    <a:p>
                      <a:pPr algn="ctr"/>
                      <a:r>
                        <a:rPr lang="en-GB" sz="1100" kern="1200" noProof="0" dirty="0">
                          <a:solidFill>
                            <a:schemeClr val="tx2"/>
                          </a:solidFill>
                          <a:effectLst/>
                          <a:latin typeface="+mn-lt"/>
                          <a:ea typeface="+mn-ea"/>
                          <a:cs typeface="+mn-cs"/>
                        </a:rPr>
                        <a:t>0.7% (13/1,915)</a:t>
                      </a:r>
                      <a:endParaRPr lang="en-GB" sz="1100" noProof="0" dirty="0">
                        <a:solidFill>
                          <a:schemeClr val="tx2"/>
                        </a:solidFill>
                        <a:latin typeface="+mn-lt"/>
                      </a:endParaRPr>
                    </a:p>
                  </a:txBody>
                  <a:tcPr marL="36000" marR="36000" marT="0" marB="36000"/>
                </a:tc>
                <a:tc>
                  <a:txBody>
                    <a:bodyPr/>
                    <a:lstStyle/>
                    <a:p>
                      <a:pPr algn="ctr"/>
                      <a:r>
                        <a:rPr lang="en-GB" sz="1100" kern="1200" noProof="0" dirty="0">
                          <a:solidFill>
                            <a:schemeClr val="tx2"/>
                          </a:solidFill>
                          <a:effectLst/>
                          <a:latin typeface="+mn-lt"/>
                          <a:ea typeface="+mn-ea"/>
                          <a:cs typeface="+mn-cs"/>
                        </a:rPr>
                        <a:t>2x IFS, 2x lipofibromatosis‐like neural tumour, 2x uterine sarcoma, 1x uterine high grade pleomorphic sarcoma, 1x high grade spindle cell sarcoma, 1x malignant spindle cell sarcoma, 1x spindle cell sarcoma, 1x angiosarcoma, 1x S‐100 positive malignant spindle cell neoplasm, 1x low grade sarcoma</a:t>
                      </a:r>
                      <a:endParaRPr lang="en-GB" sz="1100" noProof="0" dirty="0">
                        <a:solidFill>
                          <a:schemeClr val="tx2"/>
                        </a:solidFill>
                        <a:latin typeface="+mn-lt"/>
                      </a:endParaRPr>
                    </a:p>
                  </a:txBody>
                  <a:tcPr marL="36000" marR="36000" marT="0" marB="36000"/>
                </a:tc>
                <a:tc>
                  <a:txBody>
                    <a:bodyPr/>
                    <a:lstStyle/>
                    <a:p>
                      <a:pPr algn="ctr"/>
                      <a:r>
                        <a:rPr lang="en-GB" sz="1100" kern="1200" noProof="0" dirty="0">
                          <a:solidFill>
                            <a:schemeClr val="tx2"/>
                          </a:solidFill>
                          <a:effectLst/>
                          <a:latin typeface="+mn-lt"/>
                          <a:ea typeface="+mn-ea"/>
                          <a:cs typeface="+mn-cs"/>
                        </a:rPr>
                        <a:t>4x </a:t>
                      </a:r>
                      <a:r>
                        <a:rPr lang="en-GB" sz="1100" i="1" kern="1200" noProof="0" dirty="0">
                          <a:solidFill>
                            <a:schemeClr val="tx2"/>
                          </a:solidFill>
                          <a:effectLst/>
                          <a:latin typeface="+mn-lt"/>
                          <a:ea typeface="+mn-ea"/>
                          <a:cs typeface="+mn-cs"/>
                        </a:rPr>
                        <a:t>LMNA-NTRK1,</a:t>
                      </a:r>
                    </a:p>
                    <a:p>
                      <a:pPr algn="ctr"/>
                      <a:r>
                        <a:rPr lang="en-GB" sz="1100" i="0" kern="1200" noProof="0" dirty="0">
                          <a:solidFill>
                            <a:schemeClr val="tx2"/>
                          </a:solidFill>
                          <a:effectLst/>
                          <a:latin typeface="+mn-lt"/>
                          <a:ea typeface="+mn-ea"/>
                          <a:cs typeface="+mn-cs"/>
                        </a:rPr>
                        <a:t>3x </a:t>
                      </a:r>
                      <a:r>
                        <a:rPr lang="en-GB" sz="1100" i="1" kern="1200" noProof="0" dirty="0">
                          <a:solidFill>
                            <a:schemeClr val="tx2"/>
                          </a:solidFill>
                          <a:effectLst/>
                          <a:latin typeface="+mn-lt"/>
                          <a:ea typeface="+mn-ea"/>
                          <a:cs typeface="+mn-cs"/>
                        </a:rPr>
                        <a:t>TPM3-NTRK1,</a:t>
                      </a:r>
                    </a:p>
                    <a:p>
                      <a:pPr algn="ctr"/>
                      <a:r>
                        <a:rPr lang="en-GB" sz="1100" i="0" kern="1200" noProof="0" dirty="0">
                          <a:solidFill>
                            <a:schemeClr val="tx2"/>
                          </a:solidFill>
                          <a:effectLst/>
                          <a:latin typeface="+mn-lt"/>
                          <a:ea typeface="+mn-ea"/>
                          <a:cs typeface="+mn-cs"/>
                        </a:rPr>
                        <a:t>2x </a:t>
                      </a:r>
                      <a:r>
                        <a:rPr lang="en-GB" sz="1100" i="1" kern="1200" noProof="0" dirty="0">
                          <a:solidFill>
                            <a:schemeClr val="tx2"/>
                          </a:solidFill>
                          <a:effectLst/>
                          <a:latin typeface="+mn-lt"/>
                          <a:ea typeface="+mn-ea"/>
                          <a:cs typeface="+mn-cs"/>
                        </a:rPr>
                        <a:t>ETV6-NTRK3,</a:t>
                      </a:r>
                    </a:p>
                    <a:p>
                      <a:pPr algn="ctr"/>
                      <a:r>
                        <a:rPr lang="en-GB" sz="1100" i="0" kern="1200" noProof="0" dirty="0">
                          <a:solidFill>
                            <a:schemeClr val="tx2"/>
                          </a:solidFill>
                          <a:effectLst/>
                          <a:latin typeface="+mn-lt"/>
                          <a:ea typeface="+mn-ea"/>
                          <a:cs typeface="+mn-cs"/>
                        </a:rPr>
                        <a:t>1x </a:t>
                      </a:r>
                      <a:r>
                        <a:rPr lang="en-GB" sz="1100" i="1" kern="1200" noProof="0" dirty="0">
                          <a:solidFill>
                            <a:schemeClr val="tx2"/>
                          </a:solidFill>
                          <a:effectLst/>
                          <a:latin typeface="+mn-lt"/>
                          <a:ea typeface="+mn-ea"/>
                          <a:cs typeface="+mn-cs"/>
                        </a:rPr>
                        <a:t>TPR-NTRK1, </a:t>
                      </a:r>
                    </a:p>
                    <a:p>
                      <a:pPr algn="ctr"/>
                      <a:r>
                        <a:rPr lang="en-GB" sz="1100" i="0" kern="1200" noProof="0" dirty="0">
                          <a:solidFill>
                            <a:schemeClr val="tx2"/>
                          </a:solidFill>
                          <a:effectLst/>
                          <a:latin typeface="+mn-lt"/>
                          <a:ea typeface="+mn-ea"/>
                          <a:cs typeface="+mn-cs"/>
                        </a:rPr>
                        <a:t>1x </a:t>
                      </a:r>
                      <a:r>
                        <a:rPr lang="en-GB" sz="1100" i="1" kern="1200" noProof="0" dirty="0">
                          <a:solidFill>
                            <a:schemeClr val="tx2"/>
                          </a:solidFill>
                          <a:effectLst/>
                          <a:latin typeface="+mn-lt"/>
                          <a:ea typeface="+mn-ea"/>
                          <a:cs typeface="+mn-cs"/>
                        </a:rPr>
                        <a:t>TPM4- NTRK3, </a:t>
                      </a:r>
                    </a:p>
                    <a:p>
                      <a:pPr algn="ctr"/>
                      <a:r>
                        <a:rPr lang="en-GB" sz="1100" i="0" kern="1200" noProof="0" dirty="0">
                          <a:solidFill>
                            <a:schemeClr val="tx2"/>
                          </a:solidFill>
                          <a:effectLst/>
                          <a:latin typeface="+mn-lt"/>
                          <a:ea typeface="+mn-ea"/>
                          <a:cs typeface="+mn-cs"/>
                        </a:rPr>
                        <a:t>1x </a:t>
                      </a:r>
                      <a:r>
                        <a:rPr lang="en-GB" sz="1100" i="1" kern="1200" noProof="0" dirty="0">
                          <a:solidFill>
                            <a:schemeClr val="tx2"/>
                          </a:solidFill>
                          <a:effectLst/>
                          <a:latin typeface="+mn-lt"/>
                          <a:ea typeface="+mn-ea"/>
                          <a:cs typeface="+mn-cs"/>
                        </a:rPr>
                        <a:t>EEF1A1-NTRK3,</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i="0" kern="1200" noProof="0" dirty="0">
                          <a:solidFill>
                            <a:schemeClr val="tx2"/>
                          </a:solidFill>
                          <a:effectLst/>
                          <a:latin typeface="+mn-lt"/>
                          <a:ea typeface="+mn-ea"/>
                          <a:cs typeface="+mn-cs"/>
                        </a:rPr>
                        <a:t>1x </a:t>
                      </a:r>
                      <a:r>
                        <a:rPr lang="en-GB" sz="1100" i="1" kern="1200" noProof="0" dirty="0">
                          <a:solidFill>
                            <a:schemeClr val="tx2"/>
                          </a:solidFill>
                          <a:effectLst/>
                          <a:latin typeface="+mn-lt"/>
                          <a:ea typeface="+mn-ea"/>
                          <a:cs typeface="+mn-cs"/>
                        </a:rPr>
                        <a:t>PEAR1-NTRK1</a:t>
                      </a:r>
                    </a:p>
                  </a:txBody>
                  <a:tcPr marL="36000" marR="36000" marT="0" marB="36000"/>
                </a:tc>
                <a:extLst>
                  <a:ext uri="{0D108BD9-81ED-4DB2-BD59-A6C34878D82A}">
                    <a16:rowId xmlns:a16="http://schemas.microsoft.com/office/drawing/2014/main" val="926593865"/>
                  </a:ext>
                </a:extLst>
              </a:tr>
              <a:tr h="230256">
                <a:tc vMerge="1">
                  <a:txBody>
                    <a:bodyPr/>
                    <a:lstStyle/>
                    <a:p>
                      <a:endParaRPr lang="fr-FR" sz="1200" kern="1200" dirty="0">
                        <a:solidFill>
                          <a:schemeClr val="dk1"/>
                        </a:solidFill>
                        <a:effectLst/>
                        <a:latin typeface="+mn-lt"/>
                        <a:ea typeface="+mn-ea"/>
                        <a:cs typeface="+mn-cs"/>
                      </a:endParaRPr>
                    </a:p>
                  </a:txBody>
                  <a:tcPr/>
                </a:tc>
                <a:tc vMerge="1">
                  <a:txBody>
                    <a:bodyPr/>
                    <a:lstStyle/>
                    <a:p>
                      <a:endParaRPr lang="fr-FR" sz="1200" dirty="0">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kern="1200" noProof="0" dirty="0">
                          <a:solidFill>
                            <a:schemeClr val="tx2"/>
                          </a:solidFill>
                          <a:effectLst/>
                          <a:latin typeface="+mn-lt"/>
                          <a:ea typeface="+mn-ea"/>
                          <a:cs typeface="+mn-cs"/>
                        </a:rPr>
                        <a:t>18% (3/17)</a:t>
                      </a:r>
                    </a:p>
                  </a:txBody>
                  <a:tcPr marL="36000" marR="36000" marT="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kern="1200" noProof="0" dirty="0">
                          <a:solidFill>
                            <a:schemeClr val="tx2"/>
                          </a:solidFill>
                          <a:effectLst/>
                          <a:latin typeface="+mn-lt"/>
                          <a:ea typeface="+mn-ea"/>
                          <a:cs typeface="+mn-cs"/>
                        </a:rPr>
                        <a:t>IMT</a:t>
                      </a:r>
                    </a:p>
                  </a:txBody>
                  <a:tcPr marL="36000" marR="36000" marT="0" marB="18000"/>
                </a:tc>
                <a:tc>
                  <a:txBody>
                    <a:bodyPr/>
                    <a:lstStyle/>
                    <a:p>
                      <a:pPr algn="ctr"/>
                      <a:r>
                        <a:rPr lang="en-GB" sz="1100" i="1" kern="1200" noProof="0" dirty="0">
                          <a:solidFill>
                            <a:schemeClr val="tx2"/>
                          </a:solidFill>
                          <a:effectLst/>
                          <a:latin typeface="+mn-lt"/>
                          <a:ea typeface="+mn-ea"/>
                          <a:cs typeface="+mn-cs"/>
                        </a:rPr>
                        <a:t>ETV6-NTRK3</a:t>
                      </a:r>
                    </a:p>
                  </a:txBody>
                  <a:tcPr marL="36000" marR="36000" marT="0" marB="36000"/>
                </a:tc>
                <a:extLst>
                  <a:ext uri="{0D108BD9-81ED-4DB2-BD59-A6C34878D82A}">
                    <a16:rowId xmlns:a16="http://schemas.microsoft.com/office/drawing/2014/main" val="1315245364"/>
                  </a:ext>
                </a:extLst>
              </a:tr>
              <a:tr h="391332">
                <a:tc>
                  <a:txBody>
                    <a:bodyPr/>
                    <a:lstStyle/>
                    <a:p>
                      <a:r>
                        <a:rPr lang="en-GB" sz="1100" kern="1200" noProof="0" dirty="0">
                          <a:solidFill>
                            <a:schemeClr val="tx2"/>
                          </a:solidFill>
                          <a:effectLst/>
                          <a:latin typeface="+mn-lt"/>
                          <a:ea typeface="+mn-ea"/>
                          <a:cs typeface="+mn-cs"/>
                        </a:rPr>
                        <a:t>Surrey LF, et al. 2019</a:t>
                      </a:r>
                    </a:p>
                  </a:txBody>
                  <a:tcPr marL="36000" marR="36000" marT="0" marB="36000"/>
                </a:tc>
                <a:tc>
                  <a:txBody>
                    <a:bodyPr/>
                    <a:lstStyle/>
                    <a:p>
                      <a:pPr algn="ctr"/>
                      <a:r>
                        <a:rPr lang="en-GB" sz="1100" kern="1200" noProof="0" dirty="0">
                          <a:solidFill>
                            <a:schemeClr val="tx2"/>
                          </a:solidFill>
                          <a:effectLst/>
                          <a:latin typeface="+mn-lt"/>
                          <a:ea typeface="+mn-ea"/>
                          <a:cs typeface="+mn-cs"/>
                        </a:rPr>
                        <a:t>Targeted RNA MPS</a:t>
                      </a:r>
                    </a:p>
                  </a:txBody>
                  <a:tcPr marL="36000" marR="36000" marT="0" marB="36000"/>
                </a:tc>
                <a:tc>
                  <a:txBody>
                    <a:bodyPr/>
                    <a:lstStyle/>
                    <a:p>
                      <a:pPr algn="ctr"/>
                      <a:r>
                        <a:rPr lang="en-GB" sz="1100" kern="1200" noProof="0" dirty="0">
                          <a:solidFill>
                            <a:schemeClr val="tx2"/>
                          </a:solidFill>
                          <a:effectLst/>
                          <a:latin typeface="+mn-lt"/>
                          <a:ea typeface="+mn-ea"/>
                          <a:cs typeface="+mn-cs"/>
                        </a:rPr>
                        <a:t>4% (2/45)</a:t>
                      </a:r>
                      <a:endParaRPr lang="en-GB" sz="1100" noProof="0" dirty="0">
                        <a:solidFill>
                          <a:schemeClr val="tx2"/>
                        </a:solidFill>
                        <a:latin typeface="+mn-lt"/>
                      </a:endParaRPr>
                    </a:p>
                  </a:txBody>
                  <a:tcPr marL="36000" marR="36000" marT="0" marB="36000"/>
                </a:tc>
                <a:tc>
                  <a:txBody>
                    <a:bodyPr/>
                    <a:lstStyle/>
                    <a:p>
                      <a:pPr algn="ctr"/>
                      <a:r>
                        <a:rPr lang="en-GB" sz="1100" kern="1200" noProof="0" dirty="0">
                          <a:solidFill>
                            <a:schemeClr val="tx2"/>
                          </a:solidFill>
                          <a:effectLst/>
                          <a:latin typeface="+mn-lt"/>
                          <a:ea typeface="+mn-ea"/>
                          <a:cs typeface="+mn-cs"/>
                        </a:rPr>
                        <a:t>Sarcomas (other)</a:t>
                      </a:r>
                      <a:endParaRPr lang="en-GB" sz="1100" noProof="0" dirty="0">
                        <a:solidFill>
                          <a:schemeClr val="tx2"/>
                        </a:solidFill>
                        <a:latin typeface="+mn-lt"/>
                      </a:endParaRPr>
                    </a:p>
                  </a:txBody>
                  <a:tcPr marL="36000" marR="36000" marT="0" marB="36000"/>
                </a:tc>
                <a:tc>
                  <a:txBody>
                    <a:bodyPr/>
                    <a:lstStyle/>
                    <a:p>
                      <a:pPr algn="ctr"/>
                      <a:r>
                        <a:rPr lang="en-GB" sz="1100" kern="1200" noProof="0" dirty="0">
                          <a:solidFill>
                            <a:schemeClr val="tx2"/>
                          </a:solidFill>
                          <a:effectLst/>
                          <a:latin typeface="+mn-lt"/>
                          <a:ea typeface="+mn-ea"/>
                          <a:cs typeface="+mn-cs"/>
                        </a:rPr>
                        <a:t>1x </a:t>
                      </a:r>
                      <a:r>
                        <a:rPr lang="en-GB" sz="1100" i="1" kern="1200" noProof="0" dirty="0">
                          <a:solidFill>
                            <a:schemeClr val="tx2"/>
                          </a:solidFill>
                          <a:effectLst/>
                          <a:latin typeface="+mn-lt"/>
                          <a:ea typeface="+mn-ea"/>
                          <a:cs typeface="+mn-cs"/>
                        </a:rPr>
                        <a:t>TFG-NTRK3</a:t>
                      </a:r>
                      <a:r>
                        <a:rPr lang="en-GB" sz="1100" kern="1200" noProof="0" dirty="0">
                          <a:solidFill>
                            <a:schemeClr val="tx2"/>
                          </a:solidFill>
                          <a:effectLst/>
                          <a:latin typeface="+mn-lt"/>
                          <a:ea typeface="+mn-ea"/>
                          <a:cs typeface="+mn-cs"/>
                        </a:rPr>
                        <a:t>,</a:t>
                      </a:r>
                    </a:p>
                    <a:p>
                      <a:pPr algn="ctr"/>
                      <a:r>
                        <a:rPr lang="en-GB" sz="1100" kern="1200" noProof="0" dirty="0">
                          <a:solidFill>
                            <a:schemeClr val="tx2"/>
                          </a:solidFill>
                          <a:effectLst/>
                          <a:latin typeface="+mn-lt"/>
                          <a:ea typeface="+mn-ea"/>
                          <a:cs typeface="+mn-cs"/>
                        </a:rPr>
                        <a:t>1x </a:t>
                      </a:r>
                      <a:r>
                        <a:rPr lang="en-GB" sz="1100" i="1" kern="1200" noProof="0" dirty="0">
                          <a:solidFill>
                            <a:schemeClr val="tx2"/>
                          </a:solidFill>
                          <a:effectLst/>
                          <a:latin typeface="+mn-lt"/>
                          <a:ea typeface="+mn-ea"/>
                          <a:cs typeface="+mn-cs"/>
                        </a:rPr>
                        <a:t>RBPMS-NTRK3</a:t>
                      </a:r>
                    </a:p>
                  </a:txBody>
                  <a:tcPr marL="36000" marR="36000" marT="0" marB="36000"/>
                </a:tc>
                <a:extLst>
                  <a:ext uri="{0D108BD9-81ED-4DB2-BD59-A6C34878D82A}">
                    <a16:rowId xmlns:a16="http://schemas.microsoft.com/office/drawing/2014/main" val="3324091009"/>
                  </a:ext>
                </a:extLst>
              </a:tr>
              <a:tr h="1035634">
                <a:tc>
                  <a:txBody>
                    <a:bodyPr/>
                    <a:lstStyle/>
                    <a:p>
                      <a:r>
                        <a:rPr lang="en-GB" sz="1100" kern="1200" noProof="0" dirty="0">
                          <a:solidFill>
                            <a:schemeClr val="tx2"/>
                          </a:solidFill>
                          <a:effectLst/>
                          <a:latin typeface="+mn-lt"/>
                          <a:ea typeface="+mn-ea"/>
                          <a:cs typeface="+mn-cs"/>
                        </a:rPr>
                        <a:t>Suurmeijer AJH, et al. 2018</a:t>
                      </a:r>
                    </a:p>
                  </a:txBody>
                  <a:tcPr marL="36000" marR="36000" marT="0" marB="36000"/>
                </a:tc>
                <a:tc>
                  <a:txBody>
                    <a:bodyPr/>
                    <a:lstStyle/>
                    <a:p>
                      <a:pPr algn="ctr"/>
                      <a:r>
                        <a:rPr lang="en-GB" sz="1100" kern="1200" noProof="0" dirty="0">
                          <a:solidFill>
                            <a:schemeClr val="tx2"/>
                          </a:solidFill>
                          <a:effectLst/>
                          <a:latin typeface="+mn-lt"/>
                          <a:ea typeface="+mn-ea"/>
                          <a:cs typeface="+mn-cs"/>
                        </a:rPr>
                        <a:t>FISH, targeted RNA MPS</a:t>
                      </a:r>
                    </a:p>
                    <a:p>
                      <a:pPr algn="ctr"/>
                      <a:endParaRPr lang="en-GB" sz="1100" noProof="0" dirty="0">
                        <a:solidFill>
                          <a:schemeClr val="tx2"/>
                        </a:solidFill>
                        <a:latin typeface="+mn-lt"/>
                      </a:endParaRPr>
                    </a:p>
                  </a:txBody>
                  <a:tcPr marL="36000" marR="36000" marT="0" marB="36000"/>
                </a:tc>
                <a:tc>
                  <a:txBody>
                    <a:bodyPr/>
                    <a:lstStyle/>
                    <a:p>
                      <a:pPr algn="ctr"/>
                      <a:r>
                        <a:rPr lang="en-GB" sz="1100" kern="1200" noProof="0" dirty="0">
                          <a:solidFill>
                            <a:schemeClr val="tx2"/>
                          </a:solidFill>
                          <a:effectLst/>
                          <a:latin typeface="+mn-lt"/>
                          <a:ea typeface="+mn-ea"/>
                          <a:cs typeface="+mn-cs"/>
                        </a:rPr>
                        <a:t>60% (15/25)</a:t>
                      </a:r>
                      <a:endParaRPr lang="en-GB" sz="1100" noProof="0" dirty="0">
                        <a:solidFill>
                          <a:schemeClr val="tx2"/>
                        </a:solidFill>
                        <a:latin typeface="+mn-lt"/>
                      </a:endParaRPr>
                    </a:p>
                  </a:txBody>
                  <a:tcPr marL="36000" marR="36000" marT="0" marB="36000"/>
                </a:tc>
                <a:tc>
                  <a:txBody>
                    <a:bodyPr/>
                    <a:lstStyle/>
                    <a:p>
                      <a:pPr algn="ctr"/>
                      <a:r>
                        <a:rPr lang="en-GB" sz="1100" kern="1200" noProof="0" dirty="0">
                          <a:solidFill>
                            <a:schemeClr val="tx2"/>
                          </a:solidFill>
                          <a:effectLst/>
                          <a:latin typeface="+mn-lt"/>
                          <a:ea typeface="+mn-ea"/>
                          <a:cs typeface="+mn-cs"/>
                        </a:rPr>
                        <a:t>Malignant peripheral nerve sheath tumour‑like</a:t>
                      </a:r>
                      <a:endParaRPr lang="en-GB" sz="1100" noProof="0" dirty="0">
                        <a:solidFill>
                          <a:schemeClr val="tx2"/>
                        </a:solidFill>
                        <a:latin typeface="+mn-lt"/>
                      </a:endParaRPr>
                    </a:p>
                  </a:txBody>
                  <a:tcPr marL="36000" marR="36000" marT="0" marB="36000"/>
                </a:tc>
                <a:tc>
                  <a:txBody>
                    <a:bodyPr/>
                    <a:lstStyle/>
                    <a:p>
                      <a:pPr algn="ctr"/>
                      <a:r>
                        <a:rPr lang="en-GB" sz="1100" kern="1200" noProof="0" dirty="0">
                          <a:solidFill>
                            <a:schemeClr val="tx2"/>
                          </a:solidFill>
                          <a:effectLst/>
                          <a:latin typeface="+mn-lt"/>
                          <a:ea typeface="+mn-ea"/>
                          <a:cs typeface="+mn-cs"/>
                        </a:rPr>
                        <a:t>8x </a:t>
                      </a:r>
                      <a:r>
                        <a:rPr lang="en-GB" sz="1100" i="1" kern="1200" noProof="0" dirty="0">
                          <a:solidFill>
                            <a:schemeClr val="tx2"/>
                          </a:solidFill>
                          <a:effectLst/>
                          <a:latin typeface="+mn-lt"/>
                          <a:ea typeface="+mn-ea"/>
                          <a:cs typeface="+mn-cs"/>
                        </a:rPr>
                        <a:t>LMNA-NTRK1</a:t>
                      </a:r>
                      <a:r>
                        <a:rPr lang="en-GB" sz="1100" kern="1200" noProof="0" dirty="0">
                          <a:solidFill>
                            <a:schemeClr val="tx2"/>
                          </a:solidFill>
                          <a:effectLst/>
                          <a:latin typeface="+mn-lt"/>
                          <a:ea typeface="+mn-ea"/>
                          <a:cs typeface="+mn-cs"/>
                        </a:rPr>
                        <a:t>,</a:t>
                      </a:r>
                    </a:p>
                    <a:p>
                      <a:pPr algn="ctr"/>
                      <a:r>
                        <a:rPr lang="en-GB" sz="1100" kern="1200" noProof="0" dirty="0">
                          <a:solidFill>
                            <a:schemeClr val="tx2"/>
                          </a:solidFill>
                          <a:effectLst/>
                          <a:latin typeface="+mn-lt"/>
                          <a:ea typeface="+mn-ea"/>
                          <a:cs typeface="+mn-cs"/>
                        </a:rPr>
                        <a:t>3x </a:t>
                      </a:r>
                      <a:r>
                        <a:rPr lang="en-GB" sz="1100" i="1" kern="1200" noProof="0" dirty="0">
                          <a:solidFill>
                            <a:schemeClr val="tx2"/>
                          </a:solidFill>
                          <a:effectLst/>
                          <a:latin typeface="+mn-lt"/>
                          <a:ea typeface="+mn-ea"/>
                          <a:cs typeface="+mn-cs"/>
                        </a:rPr>
                        <a:t>TPM3-NTRK1</a:t>
                      </a:r>
                      <a:r>
                        <a:rPr lang="en-GB" sz="1100" kern="1200" noProof="0" dirty="0">
                          <a:solidFill>
                            <a:schemeClr val="tx2"/>
                          </a:solidFill>
                          <a:effectLst/>
                          <a:latin typeface="+mn-lt"/>
                          <a:ea typeface="+mn-ea"/>
                          <a:cs typeface="+mn-cs"/>
                        </a:rPr>
                        <a:t>,</a:t>
                      </a:r>
                    </a:p>
                    <a:p>
                      <a:pPr algn="ctr"/>
                      <a:r>
                        <a:rPr lang="en-GB" sz="1100" kern="1200" noProof="0" dirty="0">
                          <a:solidFill>
                            <a:schemeClr val="tx2"/>
                          </a:solidFill>
                          <a:effectLst/>
                          <a:latin typeface="+mn-lt"/>
                          <a:ea typeface="+mn-ea"/>
                          <a:cs typeface="+mn-cs"/>
                        </a:rPr>
                        <a:t>1x </a:t>
                      </a:r>
                      <a:r>
                        <a:rPr lang="en-GB" sz="1100" i="1" kern="1200" noProof="0" dirty="0">
                          <a:solidFill>
                            <a:schemeClr val="tx2"/>
                          </a:solidFill>
                          <a:effectLst/>
                          <a:latin typeface="+mn-lt"/>
                          <a:ea typeface="+mn-ea"/>
                          <a:cs typeface="+mn-cs"/>
                        </a:rPr>
                        <a:t>SPECC1L-NTRK2</a:t>
                      </a:r>
                      <a:r>
                        <a:rPr lang="en-GB" sz="1100" kern="1200" noProof="0" dirty="0">
                          <a:solidFill>
                            <a:schemeClr val="tx2"/>
                          </a:solidFill>
                          <a:effectLst/>
                          <a:latin typeface="+mn-lt"/>
                          <a:ea typeface="+mn-ea"/>
                          <a:cs typeface="+mn-cs"/>
                        </a:rPr>
                        <a:t>,</a:t>
                      </a:r>
                    </a:p>
                    <a:p>
                      <a:pPr algn="ctr"/>
                      <a:r>
                        <a:rPr lang="en-GB" sz="1100" kern="1200" noProof="0" dirty="0">
                          <a:solidFill>
                            <a:schemeClr val="tx2"/>
                          </a:solidFill>
                          <a:effectLst/>
                          <a:latin typeface="+mn-lt"/>
                          <a:ea typeface="+mn-ea"/>
                          <a:cs typeface="+mn-cs"/>
                        </a:rPr>
                        <a:t>1x </a:t>
                      </a:r>
                      <a:r>
                        <a:rPr lang="en-GB" sz="1100" i="1" kern="1200" noProof="0" dirty="0">
                          <a:solidFill>
                            <a:schemeClr val="tx2"/>
                          </a:solidFill>
                          <a:effectLst/>
                          <a:latin typeface="+mn-lt"/>
                          <a:ea typeface="+mn-ea"/>
                          <a:cs typeface="+mn-cs"/>
                        </a:rPr>
                        <a:t>TPR-NTRK1</a:t>
                      </a:r>
                      <a:r>
                        <a:rPr lang="en-GB" sz="1100" kern="1200" noProof="0" dirty="0">
                          <a:solidFill>
                            <a:schemeClr val="tx2"/>
                          </a:solidFill>
                          <a:effectLst/>
                          <a:latin typeface="+mn-lt"/>
                          <a:ea typeface="+mn-ea"/>
                          <a:cs typeface="+mn-cs"/>
                        </a:rPr>
                        <a:t>,</a:t>
                      </a:r>
                    </a:p>
                    <a:p>
                      <a:pPr algn="ctr"/>
                      <a:r>
                        <a:rPr lang="en-GB" sz="1100" kern="1200" noProof="0" dirty="0">
                          <a:solidFill>
                            <a:schemeClr val="tx2"/>
                          </a:solidFill>
                          <a:effectLst/>
                          <a:latin typeface="+mn-lt"/>
                          <a:ea typeface="+mn-ea"/>
                          <a:cs typeface="+mn-cs"/>
                        </a:rPr>
                        <a:t>2x </a:t>
                      </a:r>
                      <a:r>
                        <a:rPr lang="en-GB" sz="1100" i="1" kern="1200" noProof="0" dirty="0">
                          <a:solidFill>
                            <a:schemeClr val="tx2"/>
                          </a:solidFill>
                          <a:effectLst/>
                          <a:latin typeface="+mn-lt"/>
                          <a:ea typeface="+mn-ea"/>
                          <a:cs typeface="+mn-cs"/>
                        </a:rPr>
                        <a:t>NTRK1</a:t>
                      </a:r>
                      <a:r>
                        <a:rPr lang="en-GB" sz="1100" kern="1200" noProof="0" dirty="0">
                          <a:solidFill>
                            <a:schemeClr val="tx2"/>
                          </a:solidFill>
                          <a:effectLst/>
                          <a:latin typeface="+mn-lt"/>
                          <a:ea typeface="+mn-ea"/>
                          <a:cs typeface="+mn-cs"/>
                        </a:rPr>
                        <a:t> with unknown fusion partners</a:t>
                      </a:r>
                    </a:p>
                  </a:txBody>
                  <a:tcPr marL="36000" marR="36000" marT="0" marB="36000"/>
                </a:tc>
                <a:extLst>
                  <a:ext uri="{0D108BD9-81ED-4DB2-BD59-A6C34878D82A}">
                    <a16:rowId xmlns:a16="http://schemas.microsoft.com/office/drawing/2014/main" val="3731360523"/>
                  </a:ext>
                </a:extLst>
              </a:tr>
              <a:tr h="230256">
                <a:tc>
                  <a:txBody>
                    <a:bodyPr/>
                    <a:lstStyle/>
                    <a:p>
                      <a:r>
                        <a:rPr lang="en-GB" sz="1100" kern="1200" noProof="0" dirty="0">
                          <a:solidFill>
                            <a:schemeClr val="tx2"/>
                          </a:solidFill>
                          <a:effectLst/>
                          <a:latin typeface="+mn-lt"/>
                          <a:ea typeface="+mn-ea"/>
                          <a:cs typeface="+mn-cs"/>
                        </a:rPr>
                        <a:t>Yamamoto H, et al. 2020</a:t>
                      </a:r>
                    </a:p>
                  </a:txBody>
                  <a:tcPr marL="36000" marR="36000" marT="0" marB="36000"/>
                </a:tc>
                <a:tc>
                  <a:txBody>
                    <a:bodyPr/>
                    <a:lstStyle/>
                    <a:p>
                      <a:pPr algn="ctr"/>
                      <a:r>
                        <a:rPr lang="en-GB" sz="1100" kern="1200" noProof="0" dirty="0">
                          <a:solidFill>
                            <a:schemeClr val="tx2"/>
                          </a:solidFill>
                          <a:effectLst/>
                          <a:latin typeface="+mn-lt"/>
                          <a:ea typeface="+mn-ea"/>
                          <a:cs typeface="+mn-cs"/>
                        </a:rPr>
                        <a:t>MPS (TBC), IHC</a:t>
                      </a:r>
                      <a:endParaRPr lang="en-GB" sz="1100" noProof="0" dirty="0">
                        <a:solidFill>
                          <a:schemeClr val="tx2"/>
                        </a:solidFill>
                        <a:latin typeface="+mn-lt"/>
                      </a:endParaRPr>
                    </a:p>
                  </a:txBody>
                  <a:tcPr marL="36000" marR="36000" marT="0" marB="36000"/>
                </a:tc>
                <a:tc>
                  <a:txBody>
                    <a:bodyPr/>
                    <a:lstStyle/>
                    <a:p>
                      <a:pPr algn="ctr"/>
                      <a:r>
                        <a:rPr lang="en-GB" sz="1100" kern="1200" noProof="0" dirty="0">
                          <a:solidFill>
                            <a:schemeClr val="tx2"/>
                          </a:solidFill>
                          <a:effectLst/>
                          <a:latin typeface="+mn-lt"/>
                          <a:ea typeface="+mn-ea"/>
                          <a:cs typeface="+mn-cs"/>
                        </a:rPr>
                        <a:t>5% (2/40)</a:t>
                      </a:r>
                      <a:endParaRPr lang="en-GB" sz="1100" noProof="0" dirty="0">
                        <a:solidFill>
                          <a:schemeClr val="tx2"/>
                        </a:solidFill>
                        <a:latin typeface="+mn-lt"/>
                      </a:endParaRPr>
                    </a:p>
                  </a:txBody>
                  <a:tcPr marL="36000" marR="36000" marT="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kern="1200" noProof="0" dirty="0">
                          <a:solidFill>
                            <a:schemeClr val="tx2"/>
                          </a:solidFill>
                          <a:effectLst/>
                          <a:latin typeface="+mn-lt"/>
                          <a:ea typeface="+mn-ea"/>
                          <a:cs typeface="+mn-cs"/>
                        </a:rPr>
                        <a:t>IMT</a:t>
                      </a:r>
                    </a:p>
                  </a:txBody>
                  <a:tcPr marL="36000" marR="36000" marT="0" marB="36000"/>
                </a:tc>
                <a:tc>
                  <a:txBody>
                    <a:bodyPr/>
                    <a:lstStyle/>
                    <a:p>
                      <a:pPr algn="ctr"/>
                      <a:r>
                        <a:rPr lang="en-GB" sz="1100" i="1" kern="1200" noProof="0" dirty="0">
                          <a:solidFill>
                            <a:schemeClr val="tx2"/>
                          </a:solidFill>
                          <a:effectLst/>
                          <a:latin typeface="+mn-lt"/>
                          <a:ea typeface="+mn-ea"/>
                          <a:cs typeface="+mn-cs"/>
                        </a:rPr>
                        <a:t>ETV6-NTRK3</a:t>
                      </a:r>
                      <a:endParaRPr lang="en-GB" sz="1100" i="1" noProof="0" dirty="0">
                        <a:solidFill>
                          <a:schemeClr val="tx2"/>
                        </a:solidFill>
                        <a:latin typeface="+mn-lt"/>
                      </a:endParaRPr>
                    </a:p>
                  </a:txBody>
                  <a:tcPr marL="36000" marR="36000" marT="0" marB="36000"/>
                </a:tc>
                <a:extLst>
                  <a:ext uri="{0D108BD9-81ED-4DB2-BD59-A6C34878D82A}">
                    <a16:rowId xmlns:a16="http://schemas.microsoft.com/office/drawing/2014/main" val="1662925812"/>
                  </a:ext>
                </a:extLst>
              </a:tr>
              <a:tr h="552407">
                <a:tc>
                  <a:txBody>
                    <a:bodyPr/>
                    <a:lstStyle/>
                    <a:p>
                      <a:r>
                        <a:rPr lang="en-GB" sz="1100" kern="1200" noProof="0" dirty="0">
                          <a:solidFill>
                            <a:schemeClr val="tx2"/>
                          </a:solidFill>
                          <a:effectLst/>
                          <a:latin typeface="+mn-lt"/>
                          <a:ea typeface="+mn-ea"/>
                          <a:cs typeface="+mn-cs"/>
                        </a:rPr>
                        <a:t>Zhu G, et al. 2019</a:t>
                      </a:r>
                    </a:p>
                  </a:txBody>
                  <a:tcPr marL="36000" marR="36000" marT="0" marB="36000"/>
                </a:tc>
                <a:tc>
                  <a:txBody>
                    <a:bodyPr/>
                    <a:lstStyle/>
                    <a:p>
                      <a:pPr algn="ctr"/>
                      <a:r>
                        <a:rPr lang="en-GB" sz="1100" kern="1200" noProof="0" dirty="0">
                          <a:solidFill>
                            <a:schemeClr val="tx2"/>
                          </a:solidFill>
                          <a:effectLst/>
                          <a:latin typeface="+mn-lt"/>
                          <a:ea typeface="+mn-ea"/>
                          <a:cs typeface="+mn-cs"/>
                        </a:rPr>
                        <a:t>Targeted RNA MPS</a:t>
                      </a:r>
                      <a:endParaRPr lang="en-GB" sz="1100" noProof="0" dirty="0">
                        <a:solidFill>
                          <a:schemeClr val="tx2"/>
                        </a:solidFill>
                        <a:latin typeface="+mn-lt"/>
                      </a:endParaRPr>
                    </a:p>
                  </a:txBody>
                  <a:tcPr marL="36000" marR="36000" marT="0" marB="36000"/>
                </a:tc>
                <a:tc>
                  <a:txBody>
                    <a:bodyPr/>
                    <a:lstStyle/>
                    <a:p>
                      <a:pPr algn="ctr"/>
                      <a:r>
                        <a:rPr lang="en-GB" sz="1100" kern="1200" noProof="0" dirty="0">
                          <a:solidFill>
                            <a:schemeClr val="tx2"/>
                          </a:solidFill>
                          <a:effectLst/>
                          <a:latin typeface="+mn-lt"/>
                          <a:ea typeface="+mn-ea"/>
                          <a:cs typeface="+mn-cs"/>
                        </a:rPr>
                        <a:t>3% (5/184)</a:t>
                      </a:r>
                      <a:endParaRPr lang="en-GB" sz="1100" noProof="0" dirty="0">
                        <a:solidFill>
                          <a:schemeClr val="tx2"/>
                        </a:solidFill>
                        <a:latin typeface="+mn-lt"/>
                      </a:endParaRPr>
                    </a:p>
                  </a:txBody>
                  <a:tcPr marL="36000" marR="36000" marT="0" marB="36000"/>
                </a:tc>
                <a:tc>
                  <a:txBody>
                    <a:bodyPr/>
                    <a:lstStyle/>
                    <a:p>
                      <a:pPr algn="ctr"/>
                      <a:r>
                        <a:rPr lang="en-GB" sz="1100" kern="1200" noProof="0" dirty="0">
                          <a:solidFill>
                            <a:schemeClr val="tx2"/>
                          </a:solidFill>
                          <a:effectLst/>
                          <a:latin typeface="+mn-lt"/>
                          <a:ea typeface="+mn-ea"/>
                          <a:cs typeface="+mn-cs"/>
                        </a:rPr>
                        <a:t>2x lipofibromatosis-like neural tumour, 1x IFS, 1x IMT, 1x sarcoma NOS</a:t>
                      </a:r>
                      <a:endParaRPr lang="en-GB" sz="1100" noProof="0" dirty="0">
                        <a:solidFill>
                          <a:schemeClr val="tx2"/>
                        </a:solidFill>
                        <a:latin typeface="+mn-lt"/>
                      </a:endParaRPr>
                    </a:p>
                  </a:txBody>
                  <a:tcPr marL="36000" marR="36000" marT="0" marB="36000"/>
                </a:tc>
                <a:tc>
                  <a:txBody>
                    <a:bodyPr/>
                    <a:lstStyle/>
                    <a:p>
                      <a:pPr algn="ctr"/>
                      <a:r>
                        <a:rPr lang="en-GB" sz="1100" kern="1200" noProof="0" dirty="0">
                          <a:solidFill>
                            <a:schemeClr val="tx2"/>
                          </a:solidFill>
                          <a:effectLst/>
                          <a:latin typeface="+mn-lt"/>
                          <a:ea typeface="+mn-ea"/>
                          <a:cs typeface="+mn-cs"/>
                        </a:rPr>
                        <a:t>2x </a:t>
                      </a:r>
                      <a:r>
                        <a:rPr lang="en-GB" sz="1100" i="1" kern="1200" noProof="0" dirty="0">
                          <a:solidFill>
                            <a:schemeClr val="tx2"/>
                          </a:solidFill>
                          <a:effectLst/>
                          <a:latin typeface="+mn-lt"/>
                          <a:ea typeface="+mn-ea"/>
                          <a:cs typeface="+mn-cs"/>
                        </a:rPr>
                        <a:t>ETV6-NTRK3,</a:t>
                      </a:r>
                    </a:p>
                    <a:p>
                      <a:pPr algn="ctr"/>
                      <a:r>
                        <a:rPr lang="en-GB" sz="1100" kern="1200" noProof="0" dirty="0">
                          <a:solidFill>
                            <a:schemeClr val="tx2"/>
                          </a:solidFill>
                          <a:effectLst/>
                          <a:latin typeface="+mn-lt"/>
                          <a:ea typeface="+mn-ea"/>
                          <a:cs typeface="+mn-cs"/>
                        </a:rPr>
                        <a:t>2x </a:t>
                      </a:r>
                      <a:r>
                        <a:rPr lang="en-GB" sz="1100" i="1" kern="1200" noProof="0" dirty="0">
                          <a:solidFill>
                            <a:schemeClr val="tx2"/>
                          </a:solidFill>
                          <a:effectLst/>
                          <a:latin typeface="+mn-lt"/>
                          <a:ea typeface="+mn-ea"/>
                          <a:cs typeface="+mn-cs"/>
                        </a:rPr>
                        <a:t>TPM3-NTRK1,</a:t>
                      </a:r>
                    </a:p>
                    <a:p>
                      <a:pPr algn="ctr"/>
                      <a:r>
                        <a:rPr lang="en-GB" sz="1100" kern="1200" noProof="0" dirty="0">
                          <a:solidFill>
                            <a:schemeClr val="tx2"/>
                          </a:solidFill>
                          <a:effectLst/>
                          <a:latin typeface="+mn-lt"/>
                          <a:ea typeface="+mn-ea"/>
                          <a:cs typeface="+mn-cs"/>
                        </a:rPr>
                        <a:t>1x </a:t>
                      </a:r>
                      <a:r>
                        <a:rPr lang="en-GB" sz="1100" i="1" kern="1200" noProof="0" dirty="0">
                          <a:solidFill>
                            <a:schemeClr val="tx2"/>
                          </a:solidFill>
                          <a:effectLst/>
                          <a:latin typeface="+mn-lt"/>
                          <a:ea typeface="+mn-ea"/>
                          <a:cs typeface="+mn-cs"/>
                        </a:rPr>
                        <a:t>LMNA-NTRK1</a:t>
                      </a:r>
                    </a:p>
                  </a:txBody>
                  <a:tcPr marL="36000" marR="36000" marT="0" marB="36000"/>
                </a:tc>
                <a:extLst>
                  <a:ext uri="{0D108BD9-81ED-4DB2-BD59-A6C34878D82A}">
                    <a16:rowId xmlns:a16="http://schemas.microsoft.com/office/drawing/2014/main" val="2362717419"/>
                  </a:ext>
                </a:extLst>
              </a:tr>
            </a:tbl>
          </a:graphicData>
        </a:graphic>
      </p:graphicFrame>
    </p:spTree>
    <p:extLst>
      <p:ext uri="{BB962C8B-B14F-4D97-AF65-F5344CB8AC3E}">
        <p14:creationId xmlns:p14="http://schemas.microsoft.com/office/powerpoint/2010/main" val="32179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0CDF681-51F0-464A-84D9-23A25F086C63}"/>
              </a:ext>
            </a:extLst>
          </p:cNvPr>
          <p:cNvSpPr/>
          <p:nvPr/>
        </p:nvSpPr>
        <p:spPr>
          <a:xfrm>
            <a:off x="619150" y="1412875"/>
            <a:ext cx="10963250" cy="3747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BCECB86-2D22-0A45-9384-E1F2C61E1A16}"/>
              </a:ext>
            </a:extLst>
          </p:cNvPr>
          <p:cNvSpPr/>
          <p:nvPr/>
        </p:nvSpPr>
        <p:spPr>
          <a:xfrm>
            <a:off x="638199" y="2536009"/>
            <a:ext cx="5385793" cy="1156429"/>
          </a:xfrm>
          <a:prstGeom prst="rect">
            <a:avLst/>
          </a:prstGeom>
          <a:solidFill>
            <a:schemeClr val="accent6">
              <a:lumMod val="40000"/>
              <a:lumOff val="60000"/>
              <a:alpha val="5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dirty="0"/>
          </a:p>
        </p:txBody>
      </p:sp>
      <p:cxnSp>
        <p:nvCxnSpPr>
          <p:cNvPr id="31" name="Connecteur droit avec flèche 30">
            <a:extLst>
              <a:ext uri="{FF2B5EF4-FFF2-40B4-BE49-F238E27FC236}">
                <a16:creationId xmlns:a16="http://schemas.microsoft.com/office/drawing/2014/main" id="{68DA8C0E-E9BE-B94D-9B52-835AECF40111}"/>
              </a:ext>
            </a:extLst>
          </p:cNvPr>
          <p:cNvCxnSpPr>
            <a:cxnSpLocks/>
          </p:cNvCxnSpPr>
          <p:nvPr/>
        </p:nvCxnSpPr>
        <p:spPr>
          <a:xfrm flipH="1">
            <a:off x="1569746" y="2424889"/>
            <a:ext cx="1" cy="29549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0" name="Connecteur droit avec flèche 49">
            <a:extLst>
              <a:ext uri="{FF2B5EF4-FFF2-40B4-BE49-F238E27FC236}">
                <a16:creationId xmlns:a16="http://schemas.microsoft.com/office/drawing/2014/main" id="{8AF5CDBC-8626-854A-9D4F-B03D36125007}"/>
              </a:ext>
            </a:extLst>
          </p:cNvPr>
          <p:cNvCxnSpPr>
            <a:cxnSpLocks/>
          </p:cNvCxnSpPr>
          <p:nvPr/>
        </p:nvCxnSpPr>
        <p:spPr>
          <a:xfrm flipH="1">
            <a:off x="3197127" y="2424889"/>
            <a:ext cx="1" cy="29549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1" name="Connecteur droit avec flèche 50">
            <a:extLst>
              <a:ext uri="{FF2B5EF4-FFF2-40B4-BE49-F238E27FC236}">
                <a16:creationId xmlns:a16="http://schemas.microsoft.com/office/drawing/2014/main" id="{3E7B7CCA-9B5C-BA4F-8A94-816AA034C501}"/>
              </a:ext>
            </a:extLst>
          </p:cNvPr>
          <p:cNvCxnSpPr>
            <a:cxnSpLocks/>
          </p:cNvCxnSpPr>
          <p:nvPr/>
        </p:nvCxnSpPr>
        <p:spPr>
          <a:xfrm flipH="1">
            <a:off x="5105571" y="2424889"/>
            <a:ext cx="1" cy="29549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B5B51DA1-D6B7-9542-B7C8-A877A698C9EC}"/>
              </a:ext>
            </a:extLst>
          </p:cNvPr>
          <p:cNvSpPr/>
          <p:nvPr/>
        </p:nvSpPr>
        <p:spPr>
          <a:xfrm>
            <a:off x="6220130" y="2546185"/>
            <a:ext cx="5347983" cy="1146253"/>
          </a:xfrm>
          <a:prstGeom prst="rect">
            <a:avLst/>
          </a:prstGeom>
          <a:solidFill>
            <a:schemeClr val="accent6">
              <a:lumMod val="40000"/>
              <a:lumOff val="60000"/>
              <a:alpha val="5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dirty="0"/>
          </a:p>
        </p:txBody>
      </p:sp>
      <p:cxnSp>
        <p:nvCxnSpPr>
          <p:cNvPr id="73" name="Connecteur droit avec flèche 72">
            <a:extLst>
              <a:ext uri="{FF2B5EF4-FFF2-40B4-BE49-F238E27FC236}">
                <a16:creationId xmlns:a16="http://schemas.microsoft.com/office/drawing/2014/main" id="{0D15A427-1B1A-E24F-93E4-42A185E86A53}"/>
              </a:ext>
            </a:extLst>
          </p:cNvPr>
          <p:cNvCxnSpPr>
            <a:cxnSpLocks/>
          </p:cNvCxnSpPr>
          <p:nvPr/>
        </p:nvCxnSpPr>
        <p:spPr>
          <a:xfrm flipH="1">
            <a:off x="7207530" y="2431787"/>
            <a:ext cx="1" cy="29549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4" name="Connecteur droit avec flèche 73">
            <a:extLst>
              <a:ext uri="{FF2B5EF4-FFF2-40B4-BE49-F238E27FC236}">
                <a16:creationId xmlns:a16="http://schemas.microsoft.com/office/drawing/2014/main" id="{3BE6C752-F000-F644-9906-C5CE790AF80A}"/>
              </a:ext>
            </a:extLst>
          </p:cNvPr>
          <p:cNvCxnSpPr>
            <a:cxnSpLocks/>
          </p:cNvCxnSpPr>
          <p:nvPr/>
        </p:nvCxnSpPr>
        <p:spPr>
          <a:xfrm flipH="1">
            <a:off x="9113599" y="2412909"/>
            <a:ext cx="1" cy="29549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5" name="Connecteur droit avec flèche 74">
            <a:extLst>
              <a:ext uri="{FF2B5EF4-FFF2-40B4-BE49-F238E27FC236}">
                <a16:creationId xmlns:a16="http://schemas.microsoft.com/office/drawing/2014/main" id="{8B3DF8BD-490B-0641-AAB6-10C39A0DA4DF}"/>
              </a:ext>
            </a:extLst>
          </p:cNvPr>
          <p:cNvCxnSpPr>
            <a:cxnSpLocks/>
          </p:cNvCxnSpPr>
          <p:nvPr/>
        </p:nvCxnSpPr>
        <p:spPr>
          <a:xfrm flipH="1">
            <a:off x="10853703" y="2412909"/>
            <a:ext cx="1" cy="29549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335360" y="246566"/>
            <a:ext cx="9725272" cy="807285"/>
          </a:xfrm>
        </p:spPr>
        <p:txBody>
          <a:bodyPr/>
          <a:lstStyle/>
          <a:p>
            <a:r>
              <a:rPr lang="en-GB" noProof="0" dirty="0"/>
              <a:t>Targeted therapy for </a:t>
            </a:r>
            <a:r>
              <a:rPr lang="en-GB" i="1" noProof="0" dirty="0"/>
              <a:t>NTRK</a:t>
            </a:r>
            <a:r>
              <a:rPr lang="en-GB" noProof="0" dirty="0"/>
              <a:t> gene fusion positive sarcomas is effective</a:t>
            </a:r>
          </a:p>
        </p:txBody>
      </p:sp>
      <p:sp>
        <p:nvSpPr>
          <p:cNvPr id="2" name="Espace réservé du numéro de diapositive 1"/>
          <p:cNvSpPr>
            <a:spLocks noGrp="1"/>
          </p:cNvSpPr>
          <p:nvPr>
            <p:ph type="sldNum" sz="quarter" idx="4"/>
          </p:nvPr>
        </p:nvSpPr>
        <p:spPr/>
        <p:txBody>
          <a:bodyPr/>
          <a:lstStyle/>
          <a:p>
            <a:fld id="{FCE43C0F-8A7B-3A4B-9DB5-B3472E36E833}" type="slidenum">
              <a:rPr lang="en-GB" smtClean="0"/>
              <a:pPr/>
              <a:t>9</a:t>
            </a:fld>
            <a:endParaRPr lang="en-GB" dirty="0"/>
          </a:p>
        </p:txBody>
      </p:sp>
      <p:sp>
        <p:nvSpPr>
          <p:cNvPr id="14" name="Content Placeholder 13">
            <a:extLst>
              <a:ext uri="{FF2B5EF4-FFF2-40B4-BE49-F238E27FC236}">
                <a16:creationId xmlns:a16="http://schemas.microsoft.com/office/drawing/2014/main" id="{A3CFE01B-0CFB-5A42-A739-0F03D3DDFDA1}"/>
              </a:ext>
            </a:extLst>
          </p:cNvPr>
          <p:cNvSpPr>
            <a:spLocks noGrp="1"/>
          </p:cNvSpPr>
          <p:nvPr>
            <p:ph sz="quarter" idx="15"/>
          </p:nvPr>
        </p:nvSpPr>
        <p:spPr>
          <a:xfrm>
            <a:off x="620183" y="6170152"/>
            <a:ext cx="10741223" cy="504293"/>
          </a:xfrm>
        </p:spPr>
        <p:txBody>
          <a:bodyPr/>
          <a:lstStyle/>
          <a:p>
            <a:pPr>
              <a:spcBef>
                <a:spcPts val="0"/>
              </a:spcBef>
            </a:pPr>
            <a:r>
              <a:rPr lang="en-GB" noProof="0" dirty="0"/>
              <a:t> CI, confidence interval; DoR, duration of response; NE, not estimable; NTRK, neurotrophic receptor tyrosine kinase; ORR, objective response rate; OS, overall survival; PFS, progression-free survival; TRK, tropomyosin receptor kinase</a:t>
            </a:r>
          </a:p>
          <a:p>
            <a:pPr>
              <a:spcBef>
                <a:spcPts val="0"/>
              </a:spcBef>
            </a:pPr>
            <a:r>
              <a:rPr lang="en-GB" noProof="0" dirty="0"/>
              <a:t>1. Hong DS, et al. Lancet Oncol. 2020;21(4):531-40; 2. Doebele RC, et al. Lancet Oncol. 2020;21(2):271-82</a:t>
            </a:r>
          </a:p>
        </p:txBody>
      </p:sp>
      <p:sp>
        <p:nvSpPr>
          <p:cNvPr id="33" name="Rectangle : coins arrondis 32">
            <a:extLst>
              <a:ext uri="{FF2B5EF4-FFF2-40B4-BE49-F238E27FC236}">
                <a16:creationId xmlns:a16="http://schemas.microsoft.com/office/drawing/2014/main" id="{14CB8632-98C2-B14F-B84D-9D827471815C}"/>
              </a:ext>
            </a:extLst>
          </p:cNvPr>
          <p:cNvSpPr/>
          <p:nvPr/>
        </p:nvSpPr>
        <p:spPr>
          <a:xfrm>
            <a:off x="619150" y="1860588"/>
            <a:ext cx="1603831" cy="645017"/>
          </a:xfrm>
          <a:prstGeom prst="roundRect">
            <a:avLst/>
          </a:prstGeom>
          <a:solidFill>
            <a:srgbClr val="AA9B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dirty="0"/>
          </a:p>
        </p:txBody>
      </p:sp>
      <p:sp>
        <p:nvSpPr>
          <p:cNvPr id="34" name="ZoneTexte 33">
            <a:extLst>
              <a:ext uri="{FF2B5EF4-FFF2-40B4-BE49-F238E27FC236}">
                <a16:creationId xmlns:a16="http://schemas.microsoft.com/office/drawing/2014/main" id="{F911AD5C-1FE7-564B-A09E-D72AA5BD9360}"/>
              </a:ext>
            </a:extLst>
          </p:cNvPr>
          <p:cNvSpPr txBox="1"/>
          <p:nvPr/>
        </p:nvSpPr>
        <p:spPr>
          <a:xfrm>
            <a:off x="526433" y="1887409"/>
            <a:ext cx="1788297" cy="633443"/>
          </a:xfrm>
          <a:prstGeom prst="rect">
            <a:avLst/>
          </a:prstGeom>
          <a:noFill/>
        </p:spPr>
        <p:txBody>
          <a:bodyPr wrap="square" lIns="0" rIns="0" rtlCol="0">
            <a:spAutoFit/>
          </a:bodyPr>
          <a:lstStyle/>
          <a:p>
            <a:pPr algn="ctr">
              <a:lnSpc>
                <a:spcPts val="1400"/>
              </a:lnSpc>
            </a:pPr>
            <a:r>
              <a:rPr lang="en-GB" sz="1400" b="1" dirty="0">
                <a:solidFill>
                  <a:schemeClr val="bg1"/>
                </a:solidFill>
              </a:rPr>
              <a:t>Adult in Phase 1 </a:t>
            </a:r>
            <a:r>
              <a:rPr lang="en-GB" sz="1400" spc="-70" dirty="0">
                <a:solidFill>
                  <a:schemeClr val="bg1"/>
                </a:solidFill>
              </a:rPr>
              <a:t>Advanced solid tumours</a:t>
            </a:r>
          </a:p>
          <a:p>
            <a:pPr algn="ctr">
              <a:lnSpc>
                <a:spcPts val="1400"/>
              </a:lnSpc>
            </a:pPr>
            <a:r>
              <a:rPr lang="en-GB" sz="1400" dirty="0">
                <a:solidFill>
                  <a:schemeClr val="bg1"/>
                </a:solidFill>
              </a:rPr>
              <a:t>NCT02122913</a:t>
            </a:r>
          </a:p>
        </p:txBody>
      </p:sp>
      <p:sp>
        <p:nvSpPr>
          <p:cNvPr id="36" name="Rectangle : coins arrondis 35">
            <a:extLst>
              <a:ext uri="{FF2B5EF4-FFF2-40B4-BE49-F238E27FC236}">
                <a16:creationId xmlns:a16="http://schemas.microsoft.com/office/drawing/2014/main" id="{77AE4BF6-E291-7B48-A3DD-639131C63E33}"/>
              </a:ext>
            </a:extLst>
          </p:cNvPr>
          <p:cNvSpPr/>
          <p:nvPr/>
        </p:nvSpPr>
        <p:spPr>
          <a:xfrm>
            <a:off x="2271577" y="1869520"/>
            <a:ext cx="1851100" cy="634885"/>
          </a:xfrm>
          <a:prstGeom prst="roundRect">
            <a:avLst/>
          </a:prstGeom>
          <a:solidFill>
            <a:srgbClr val="AA9B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dirty="0"/>
          </a:p>
        </p:txBody>
      </p:sp>
      <p:sp>
        <p:nvSpPr>
          <p:cNvPr id="37" name="ZoneTexte 36">
            <a:extLst>
              <a:ext uri="{FF2B5EF4-FFF2-40B4-BE49-F238E27FC236}">
                <a16:creationId xmlns:a16="http://schemas.microsoft.com/office/drawing/2014/main" id="{B0B88578-704E-9443-9588-8C3CED40663A}"/>
              </a:ext>
            </a:extLst>
          </p:cNvPr>
          <p:cNvSpPr txBox="1"/>
          <p:nvPr/>
        </p:nvSpPr>
        <p:spPr>
          <a:xfrm>
            <a:off x="2214219" y="1887409"/>
            <a:ext cx="1983235" cy="633443"/>
          </a:xfrm>
          <a:prstGeom prst="rect">
            <a:avLst/>
          </a:prstGeom>
          <a:noFill/>
        </p:spPr>
        <p:txBody>
          <a:bodyPr wrap="none" rtlCol="0">
            <a:spAutoFit/>
          </a:bodyPr>
          <a:lstStyle/>
          <a:p>
            <a:pPr algn="ctr">
              <a:lnSpc>
                <a:spcPts val="1400"/>
              </a:lnSpc>
            </a:pPr>
            <a:r>
              <a:rPr lang="en-GB" sz="1400" b="1" dirty="0">
                <a:solidFill>
                  <a:schemeClr val="bg1"/>
                </a:solidFill>
              </a:rPr>
              <a:t>Paediatric in phase 1/2 </a:t>
            </a:r>
          </a:p>
          <a:p>
            <a:pPr algn="ctr">
              <a:lnSpc>
                <a:spcPts val="1400"/>
              </a:lnSpc>
            </a:pPr>
            <a:r>
              <a:rPr lang="en-GB" sz="1400" dirty="0">
                <a:solidFill>
                  <a:schemeClr val="bg1"/>
                </a:solidFill>
              </a:rPr>
              <a:t>Advanced solid tumours</a:t>
            </a:r>
          </a:p>
          <a:p>
            <a:pPr algn="ctr">
              <a:lnSpc>
                <a:spcPts val="1400"/>
              </a:lnSpc>
            </a:pPr>
            <a:r>
              <a:rPr lang="en-GB" sz="1400" dirty="0">
                <a:solidFill>
                  <a:schemeClr val="bg1"/>
                </a:solidFill>
                <a:ea typeface="Aileron" charset="0"/>
                <a:cs typeface="Aileron" charset="0"/>
              </a:rPr>
              <a:t>SCOUT: NCT02637687</a:t>
            </a:r>
          </a:p>
        </p:txBody>
      </p:sp>
      <p:sp>
        <p:nvSpPr>
          <p:cNvPr id="39" name="Rectangle : coins arrondis 38">
            <a:extLst>
              <a:ext uri="{FF2B5EF4-FFF2-40B4-BE49-F238E27FC236}">
                <a16:creationId xmlns:a16="http://schemas.microsoft.com/office/drawing/2014/main" id="{ADB8A5F9-EBD3-E94B-BB88-C03844864C19}"/>
              </a:ext>
            </a:extLst>
          </p:cNvPr>
          <p:cNvSpPr/>
          <p:nvPr/>
        </p:nvSpPr>
        <p:spPr>
          <a:xfrm>
            <a:off x="4182669" y="1869520"/>
            <a:ext cx="1845805" cy="634885"/>
          </a:xfrm>
          <a:prstGeom prst="roundRect">
            <a:avLst/>
          </a:prstGeom>
          <a:solidFill>
            <a:srgbClr val="AA9BC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fr-FR" sz="1400" dirty="0"/>
          </a:p>
        </p:txBody>
      </p:sp>
      <p:sp>
        <p:nvSpPr>
          <p:cNvPr id="40" name="ZoneTexte 39">
            <a:extLst>
              <a:ext uri="{FF2B5EF4-FFF2-40B4-BE49-F238E27FC236}">
                <a16:creationId xmlns:a16="http://schemas.microsoft.com/office/drawing/2014/main" id="{C0EE284A-4B0F-CC42-B51B-EFEA7BB5D3A1}"/>
              </a:ext>
            </a:extLst>
          </p:cNvPr>
          <p:cNvSpPr txBox="1"/>
          <p:nvPr/>
        </p:nvSpPr>
        <p:spPr>
          <a:xfrm>
            <a:off x="4064198" y="1887409"/>
            <a:ext cx="2057929" cy="633443"/>
          </a:xfrm>
          <a:prstGeom prst="rect">
            <a:avLst/>
          </a:prstGeom>
          <a:noFill/>
        </p:spPr>
        <p:txBody>
          <a:bodyPr wrap="square" lIns="0" rIns="0" rtlCol="0">
            <a:spAutoFit/>
          </a:bodyPr>
          <a:lstStyle/>
          <a:p>
            <a:pPr algn="ctr">
              <a:lnSpc>
                <a:spcPts val="1400"/>
              </a:lnSpc>
            </a:pPr>
            <a:r>
              <a:rPr lang="en-GB" sz="1400" b="1" spc="-70" dirty="0">
                <a:solidFill>
                  <a:schemeClr val="bg1"/>
                </a:solidFill>
                <a:ea typeface="Aileron" charset="0"/>
                <a:cs typeface="Aileron" charset="0"/>
              </a:rPr>
              <a:t>Adult/adolescent in Phase 2 </a:t>
            </a:r>
            <a:r>
              <a:rPr lang="en-GB" sz="1400" spc="-70" dirty="0">
                <a:solidFill>
                  <a:schemeClr val="bg1"/>
                </a:solidFill>
                <a:ea typeface="Aileron" charset="0"/>
                <a:cs typeface="Aileron" charset="0"/>
              </a:rPr>
              <a:t>Advanced solid tumours</a:t>
            </a:r>
          </a:p>
          <a:p>
            <a:pPr algn="ctr">
              <a:lnSpc>
                <a:spcPts val="1400"/>
              </a:lnSpc>
            </a:pPr>
            <a:r>
              <a:rPr lang="en-GB" sz="1400" spc="-70" dirty="0">
                <a:solidFill>
                  <a:schemeClr val="bg1"/>
                </a:solidFill>
                <a:ea typeface="Aileron" charset="0"/>
                <a:cs typeface="Aileron" charset="0"/>
              </a:rPr>
              <a:t>NAVIGATE: NCT02576431</a:t>
            </a:r>
          </a:p>
        </p:txBody>
      </p:sp>
      <p:sp>
        <p:nvSpPr>
          <p:cNvPr id="41" name="ZoneTexte 40">
            <a:extLst>
              <a:ext uri="{FF2B5EF4-FFF2-40B4-BE49-F238E27FC236}">
                <a16:creationId xmlns:a16="http://schemas.microsoft.com/office/drawing/2014/main" id="{D2EA7ECB-E037-D44C-BE9B-3218AEF93D10}"/>
              </a:ext>
            </a:extLst>
          </p:cNvPr>
          <p:cNvSpPr txBox="1"/>
          <p:nvPr/>
        </p:nvSpPr>
        <p:spPr>
          <a:xfrm>
            <a:off x="568647" y="3038760"/>
            <a:ext cx="2491131" cy="307777"/>
          </a:xfrm>
          <a:prstGeom prst="rect">
            <a:avLst/>
          </a:prstGeom>
          <a:noFill/>
        </p:spPr>
        <p:txBody>
          <a:bodyPr wrap="none" rtlCol="0">
            <a:spAutoFit/>
          </a:bodyPr>
          <a:lstStyle/>
          <a:p>
            <a:r>
              <a:rPr lang="en-GB" sz="1400" b="1" dirty="0">
                <a:solidFill>
                  <a:srgbClr val="C00000"/>
                </a:solidFill>
                <a:ea typeface="Aileron" charset="0"/>
                <a:cs typeface="Aileron" charset="0"/>
              </a:rPr>
              <a:t>Data cutoff:	</a:t>
            </a:r>
            <a:r>
              <a:rPr lang="en-GB" sz="1400" b="1" dirty="0">
                <a:solidFill>
                  <a:schemeClr val="tx2"/>
                </a:solidFill>
                <a:ea typeface="Aileron" charset="0"/>
                <a:cs typeface="Aileron" charset="0"/>
              </a:rPr>
              <a:t>19 February 2019</a:t>
            </a:r>
            <a:r>
              <a:rPr lang="en-GB" sz="1400" b="1" baseline="30000" dirty="0">
                <a:solidFill>
                  <a:schemeClr val="tx2"/>
                </a:solidFill>
                <a:ea typeface="Aileron" charset="0"/>
                <a:cs typeface="Aileron" charset="0"/>
              </a:rPr>
              <a:t>1</a:t>
            </a:r>
          </a:p>
        </p:txBody>
      </p:sp>
      <p:sp>
        <p:nvSpPr>
          <p:cNvPr id="42" name="ZoneTexte 41">
            <a:extLst>
              <a:ext uri="{FF2B5EF4-FFF2-40B4-BE49-F238E27FC236}">
                <a16:creationId xmlns:a16="http://schemas.microsoft.com/office/drawing/2014/main" id="{1028C675-AFA5-3D48-8EF1-6092A0B1222D}"/>
              </a:ext>
            </a:extLst>
          </p:cNvPr>
          <p:cNvSpPr txBox="1"/>
          <p:nvPr/>
        </p:nvSpPr>
        <p:spPr>
          <a:xfrm>
            <a:off x="568647" y="2778646"/>
            <a:ext cx="839845" cy="307777"/>
          </a:xfrm>
          <a:prstGeom prst="rect">
            <a:avLst/>
          </a:prstGeom>
          <a:noFill/>
        </p:spPr>
        <p:txBody>
          <a:bodyPr wrap="none" rtlCol="0">
            <a:spAutoFit/>
          </a:bodyPr>
          <a:lstStyle/>
          <a:p>
            <a:r>
              <a:rPr lang="fr-FR" sz="1400" b="1" dirty="0">
                <a:solidFill>
                  <a:schemeClr val="tx2"/>
                </a:solidFill>
                <a:ea typeface="Aileron" charset="0"/>
                <a:cs typeface="Aileron" charset="0"/>
              </a:rPr>
              <a:t>Patients:</a:t>
            </a:r>
          </a:p>
        </p:txBody>
      </p:sp>
      <p:grpSp>
        <p:nvGrpSpPr>
          <p:cNvPr id="43" name="Groupe 42">
            <a:extLst>
              <a:ext uri="{FF2B5EF4-FFF2-40B4-BE49-F238E27FC236}">
                <a16:creationId xmlns:a16="http://schemas.microsoft.com/office/drawing/2014/main" id="{F75CF4DA-CCCD-FC44-AC92-E665B6ABDE52}"/>
              </a:ext>
            </a:extLst>
          </p:cNvPr>
          <p:cNvGrpSpPr/>
          <p:nvPr/>
        </p:nvGrpSpPr>
        <p:grpSpPr>
          <a:xfrm>
            <a:off x="517858" y="3314319"/>
            <a:ext cx="5597192" cy="307777"/>
            <a:chOff x="1373515" y="3381570"/>
            <a:chExt cx="5075368" cy="369332"/>
          </a:xfrm>
        </p:grpSpPr>
        <p:sp>
          <p:nvSpPr>
            <p:cNvPr id="44" name="Rectangle : coins arrondis 43">
              <a:extLst>
                <a:ext uri="{FF2B5EF4-FFF2-40B4-BE49-F238E27FC236}">
                  <a16:creationId xmlns:a16="http://schemas.microsoft.com/office/drawing/2014/main" id="{FD564783-A14E-2449-8A87-BAA9F24A7CF3}"/>
                </a:ext>
              </a:extLst>
            </p:cNvPr>
            <p:cNvSpPr/>
            <p:nvPr/>
          </p:nvSpPr>
          <p:spPr>
            <a:xfrm>
              <a:off x="1519869" y="3381570"/>
              <a:ext cx="4782661" cy="369332"/>
            </a:xfrm>
            <a:prstGeom prst="roundRect">
              <a:avLst/>
            </a:prstGeom>
            <a:solidFill>
              <a:schemeClr val="tx2">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45" name="Rectangle 44">
              <a:extLst>
                <a:ext uri="{FF2B5EF4-FFF2-40B4-BE49-F238E27FC236}">
                  <a16:creationId xmlns:a16="http://schemas.microsoft.com/office/drawing/2014/main" id="{321A449F-D52C-FE48-B20D-5C24BCFF37DE}"/>
                </a:ext>
              </a:extLst>
            </p:cNvPr>
            <p:cNvSpPr/>
            <p:nvPr/>
          </p:nvSpPr>
          <p:spPr>
            <a:xfrm>
              <a:off x="1373515" y="3381570"/>
              <a:ext cx="5075368" cy="369332"/>
            </a:xfrm>
            <a:prstGeom prst="rect">
              <a:avLst/>
            </a:prstGeom>
          </p:spPr>
          <p:txBody>
            <a:bodyPr wrap="square">
              <a:spAutoFit/>
            </a:bodyPr>
            <a:lstStyle/>
            <a:p>
              <a:pPr algn="ctr"/>
              <a:r>
                <a:rPr lang="en-GB" sz="1400" b="1" dirty="0">
                  <a:solidFill>
                    <a:schemeClr val="bg1"/>
                  </a:solidFill>
                  <a:ea typeface="Aileron" charset="0"/>
                  <a:cs typeface="Aileron" charset="0"/>
                </a:rPr>
                <a:t>Total of 159 patients with TRK fusion solid tumour </a:t>
              </a:r>
            </a:p>
          </p:txBody>
        </p:sp>
      </p:grpSp>
      <p:sp>
        <p:nvSpPr>
          <p:cNvPr id="46" name="ZoneTexte 45">
            <a:extLst>
              <a:ext uri="{FF2B5EF4-FFF2-40B4-BE49-F238E27FC236}">
                <a16:creationId xmlns:a16="http://schemas.microsoft.com/office/drawing/2014/main" id="{8B5F8E38-6AAF-C144-8F63-22061EFE1D98}"/>
              </a:ext>
            </a:extLst>
          </p:cNvPr>
          <p:cNvSpPr txBox="1"/>
          <p:nvPr/>
        </p:nvSpPr>
        <p:spPr>
          <a:xfrm>
            <a:off x="1386042" y="2771576"/>
            <a:ext cx="367408" cy="307777"/>
          </a:xfrm>
          <a:prstGeom prst="rect">
            <a:avLst/>
          </a:prstGeom>
          <a:solidFill>
            <a:srgbClr val="5637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400" b="1" dirty="0">
                <a:solidFill>
                  <a:schemeClr val="bg1"/>
                </a:solidFill>
                <a:ea typeface="Aileron" charset="0"/>
                <a:cs typeface="Aileron" charset="0"/>
              </a:rPr>
              <a:t>12</a:t>
            </a:r>
          </a:p>
        </p:txBody>
      </p:sp>
      <p:sp>
        <p:nvSpPr>
          <p:cNvPr id="47" name="ZoneTexte 46">
            <a:extLst>
              <a:ext uri="{FF2B5EF4-FFF2-40B4-BE49-F238E27FC236}">
                <a16:creationId xmlns:a16="http://schemas.microsoft.com/office/drawing/2014/main" id="{1CFB9FB5-D57F-1B43-889C-382FB6F2DB13}"/>
              </a:ext>
            </a:extLst>
          </p:cNvPr>
          <p:cNvSpPr txBox="1"/>
          <p:nvPr/>
        </p:nvSpPr>
        <p:spPr>
          <a:xfrm>
            <a:off x="3013423" y="2771576"/>
            <a:ext cx="367408" cy="307777"/>
          </a:xfrm>
          <a:prstGeom prst="rect">
            <a:avLst/>
          </a:prstGeom>
          <a:solidFill>
            <a:srgbClr val="5637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400" b="1" dirty="0">
                <a:solidFill>
                  <a:schemeClr val="bg1"/>
                </a:solidFill>
                <a:ea typeface="Aileron" charset="0"/>
                <a:cs typeface="Aileron" charset="0"/>
              </a:rPr>
              <a:t>50</a:t>
            </a:r>
          </a:p>
        </p:txBody>
      </p:sp>
      <p:sp>
        <p:nvSpPr>
          <p:cNvPr id="48" name="ZoneTexte 47">
            <a:extLst>
              <a:ext uri="{FF2B5EF4-FFF2-40B4-BE49-F238E27FC236}">
                <a16:creationId xmlns:a16="http://schemas.microsoft.com/office/drawing/2014/main" id="{CE983C9B-2E7A-A347-9438-210A8F9EC73D}"/>
              </a:ext>
            </a:extLst>
          </p:cNvPr>
          <p:cNvSpPr txBox="1"/>
          <p:nvPr/>
        </p:nvSpPr>
        <p:spPr>
          <a:xfrm>
            <a:off x="4921867" y="2771576"/>
            <a:ext cx="367408" cy="307777"/>
          </a:xfrm>
          <a:prstGeom prst="rect">
            <a:avLst/>
          </a:prstGeom>
          <a:solidFill>
            <a:srgbClr val="5637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400" b="1" dirty="0">
                <a:solidFill>
                  <a:schemeClr val="bg1"/>
                </a:solidFill>
                <a:ea typeface="Aileron" charset="0"/>
                <a:cs typeface="Aileron" charset="0"/>
              </a:rPr>
              <a:t>97</a:t>
            </a:r>
          </a:p>
        </p:txBody>
      </p:sp>
      <p:cxnSp>
        <p:nvCxnSpPr>
          <p:cNvPr id="49" name="Connecteur droit 48">
            <a:extLst>
              <a:ext uri="{FF2B5EF4-FFF2-40B4-BE49-F238E27FC236}">
                <a16:creationId xmlns:a16="http://schemas.microsoft.com/office/drawing/2014/main" id="{5BB41BB5-3B3F-1848-9E96-0A232D3B1607}"/>
              </a:ext>
            </a:extLst>
          </p:cNvPr>
          <p:cNvCxnSpPr>
            <a:cxnSpLocks/>
          </p:cNvCxnSpPr>
          <p:nvPr/>
        </p:nvCxnSpPr>
        <p:spPr>
          <a:xfrm flipV="1">
            <a:off x="6096000" y="1412876"/>
            <a:ext cx="0" cy="4619239"/>
          </a:xfrm>
          <a:prstGeom prst="line">
            <a:avLst/>
          </a:prstGeom>
          <a:ln w="57150"/>
          <a:effectLst/>
        </p:spPr>
        <p:style>
          <a:lnRef idx="2">
            <a:schemeClr val="accent1"/>
          </a:lnRef>
          <a:fillRef idx="0">
            <a:schemeClr val="accent1"/>
          </a:fillRef>
          <a:effectRef idx="1">
            <a:schemeClr val="accent1"/>
          </a:effectRef>
          <a:fontRef idx="minor">
            <a:schemeClr val="tx1"/>
          </a:fontRef>
        </p:style>
      </p:cxnSp>
      <p:grpSp>
        <p:nvGrpSpPr>
          <p:cNvPr id="62" name="Groupe 61">
            <a:extLst>
              <a:ext uri="{FF2B5EF4-FFF2-40B4-BE49-F238E27FC236}">
                <a16:creationId xmlns:a16="http://schemas.microsoft.com/office/drawing/2014/main" id="{2381B6FE-0178-3546-8349-61FBFFD80EA2}"/>
              </a:ext>
            </a:extLst>
          </p:cNvPr>
          <p:cNvGrpSpPr/>
          <p:nvPr/>
        </p:nvGrpSpPr>
        <p:grpSpPr>
          <a:xfrm>
            <a:off x="6215781" y="3314319"/>
            <a:ext cx="5338044" cy="307777"/>
            <a:chOff x="1487071" y="3381570"/>
            <a:chExt cx="4792633" cy="369332"/>
          </a:xfrm>
        </p:grpSpPr>
        <p:sp>
          <p:nvSpPr>
            <p:cNvPr id="63" name="Rectangle : coins arrondis 62">
              <a:extLst>
                <a:ext uri="{FF2B5EF4-FFF2-40B4-BE49-F238E27FC236}">
                  <a16:creationId xmlns:a16="http://schemas.microsoft.com/office/drawing/2014/main" id="{8E79852D-D88B-F14B-BCFD-4C6F2CEC2DD0}"/>
                </a:ext>
              </a:extLst>
            </p:cNvPr>
            <p:cNvSpPr/>
            <p:nvPr/>
          </p:nvSpPr>
          <p:spPr>
            <a:xfrm>
              <a:off x="1497043" y="3381570"/>
              <a:ext cx="4782661" cy="369332"/>
            </a:xfrm>
            <a:prstGeom prst="roundRect">
              <a:avLst/>
            </a:prstGeom>
            <a:solidFill>
              <a:schemeClr val="tx2">
                <a:alpha val="50196"/>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sz="1400" dirty="0"/>
            </a:p>
          </p:txBody>
        </p:sp>
        <p:sp>
          <p:nvSpPr>
            <p:cNvPr id="64" name="Rectangle 63">
              <a:extLst>
                <a:ext uri="{FF2B5EF4-FFF2-40B4-BE49-F238E27FC236}">
                  <a16:creationId xmlns:a16="http://schemas.microsoft.com/office/drawing/2014/main" id="{08164C48-2F11-7940-A7E2-2669D29AE1DB}"/>
                </a:ext>
              </a:extLst>
            </p:cNvPr>
            <p:cNvSpPr/>
            <p:nvPr/>
          </p:nvSpPr>
          <p:spPr>
            <a:xfrm>
              <a:off x="1487071" y="3381570"/>
              <a:ext cx="4782661" cy="369332"/>
            </a:xfrm>
            <a:prstGeom prst="rect">
              <a:avLst/>
            </a:prstGeom>
          </p:spPr>
          <p:txBody>
            <a:bodyPr wrap="square" lIns="0" rIns="0">
              <a:spAutoFit/>
            </a:bodyPr>
            <a:lstStyle/>
            <a:p>
              <a:pPr algn="ctr"/>
              <a:r>
                <a:rPr lang="en-GB" sz="1400" b="1" dirty="0">
                  <a:solidFill>
                    <a:schemeClr val="bg1"/>
                  </a:solidFill>
                  <a:ea typeface="Aileron" charset="0"/>
                  <a:cs typeface="Aileron" charset="0"/>
                </a:rPr>
                <a:t>Total of 54 adults with advanced or metastatic TRK fusion solid tumour </a:t>
              </a:r>
            </a:p>
          </p:txBody>
        </p:sp>
      </p:grpSp>
      <p:sp>
        <p:nvSpPr>
          <p:cNvPr id="65" name="ZoneTexte 64">
            <a:extLst>
              <a:ext uri="{FF2B5EF4-FFF2-40B4-BE49-F238E27FC236}">
                <a16:creationId xmlns:a16="http://schemas.microsoft.com/office/drawing/2014/main" id="{FB813BB9-E05B-C142-BB6A-2D260A896745}"/>
              </a:ext>
            </a:extLst>
          </p:cNvPr>
          <p:cNvSpPr txBox="1"/>
          <p:nvPr/>
        </p:nvSpPr>
        <p:spPr>
          <a:xfrm>
            <a:off x="6158927" y="3038760"/>
            <a:ext cx="2194768" cy="307777"/>
          </a:xfrm>
          <a:prstGeom prst="rect">
            <a:avLst/>
          </a:prstGeom>
          <a:noFill/>
        </p:spPr>
        <p:txBody>
          <a:bodyPr wrap="none" rtlCol="0">
            <a:spAutoFit/>
          </a:bodyPr>
          <a:lstStyle/>
          <a:p>
            <a:r>
              <a:rPr lang="en-GB" sz="1400" b="1" dirty="0">
                <a:solidFill>
                  <a:srgbClr val="C00000"/>
                </a:solidFill>
                <a:ea typeface="Aileron" charset="0"/>
                <a:cs typeface="Aileron" charset="0"/>
              </a:rPr>
              <a:t>Data cutoff:</a:t>
            </a:r>
            <a:r>
              <a:rPr lang="en-GB" sz="1400" b="1" dirty="0">
                <a:solidFill>
                  <a:schemeClr val="tx2"/>
                </a:solidFill>
                <a:ea typeface="Aileron" charset="0"/>
                <a:cs typeface="Aileron" charset="0"/>
              </a:rPr>
              <a:t>	 31 May 2018</a:t>
            </a:r>
            <a:r>
              <a:rPr lang="en-GB" sz="1400" b="1" baseline="30000" dirty="0">
                <a:solidFill>
                  <a:schemeClr val="tx2"/>
                </a:solidFill>
                <a:ea typeface="Aileron" charset="0"/>
                <a:cs typeface="Aileron" charset="0"/>
              </a:rPr>
              <a:t>2</a:t>
            </a:r>
          </a:p>
        </p:txBody>
      </p:sp>
      <p:sp>
        <p:nvSpPr>
          <p:cNvPr id="69" name="ZoneTexte 68">
            <a:extLst>
              <a:ext uri="{FF2B5EF4-FFF2-40B4-BE49-F238E27FC236}">
                <a16:creationId xmlns:a16="http://schemas.microsoft.com/office/drawing/2014/main" id="{85097CB7-5DF8-544B-9789-9EA20DBE9B85}"/>
              </a:ext>
            </a:extLst>
          </p:cNvPr>
          <p:cNvSpPr txBox="1"/>
          <p:nvPr/>
        </p:nvSpPr>
        <p:spPr>
          <a:xfrm>
            <a:off x="6158927" y="2778646"/>
            <a:ext cx="839845" cy="307777"/>
          </a:xfrm>
          <a:prstGeom prst="rect">
            <a:avLst/>
          </a:prstGeom>
          <a:noFill/>
        </p:spPr>
        <p:txBody>
          <a:bodyPr wrap="none" rtlCol="0">
            <a:spAutoFit/>
          </a:bodyPr>
          <a:lstStyle/>
          <a:p>
            <a:r>
              <a:rPr lang="fr-FR" sz="1400" b="1" dirty="0">
                <a:solidFill>
                  <a:schemeClr val="tx2"/>
                </a:solidFill>
                <a:ea typeface="Aileron" charset="0"/>
                <a:cs typeface="Aileron" charset="0"/>
              </a:rPr>
              <a:t>Patients:</a:t>
            </a:r>
          </a:p>
        </p:txBody>
      </p:sp>
      <p:sp>
        <p:nvSpPr>
          <p:cNvPr id="7" name="Rectangle 6">
            <a:extLst>
              <a:ext uri="{FF2B5EF4-FFF2-40B4-BE49-F238E27FC236}">
                <a16:creationId xmlns:a16="http://schemas.microsoft.com/office/drawing/2014/main" id="{E519C16E-2472-4148-8086-37F16B1C07FD}"/>
              </a:ext>
            </a:extLst>
          </p:cNvPr>
          <p:cNvSpPr/>
          <p:nvPr/>
        </p:nvSpPr>
        <p:spPr>
          <a:xfrm>
            <a:off x="6133036" y="1377630"/>
            <a:ext cx="5435076" cy="400110"/>
          </a:xfrm>
          <a:prstGeom prst="rect">
            <a:avLst/>
          </a:prstGeom>
        </p:spPr>
        <p:txBody>
          <a:bodyPr wrap="square">
            <a:spAutoFit/>
          </a:bodyPr>
          <a:lstStyle/>
          <a:p>
            <a:pPr algn="ctr"/>
            <a:r>
              <a:rPr lang="en-GB" sz="1600" b="1" dirty="0">
                <a:solidFill>
                  <a:schemeClr val="bg1"/>
                </a:solidFill>
              </a:rPr>
              <a:t>Clinical development programme with </a:t>
            </a:r>
            <a:r>
              <a:rPr lang="en-GB" sz="2000" b="1" dirty="0">
                <a:solidFill>
                  <a:schemeClr val="bg1"/>
                </a:solidFill>
              </a:rPr>
              <a:t>entrectinib</a:t>
            </a:r>
            <a:endParaRPr lang="en-GB" b="1" dirty="0">
              <a:solidFill>
                <a:schemeClr val="bg1"/>
              </a:solidFill>
            </a:endParaRPr>
          </a:p>
        </p:txBody>
      </p:sp>
      <p:sp>
        <p:nvSpPr>
          <p:cNvPr id="70" name="Rectangle 69">
            <a:extLst>
              <a:ext uri="{FF2B5EF4-FFF2-40B4-BE49-F238E27FC236}">
                <a16:creationId xmlns:a16="http://schemas.microsoft.com/office/drawing/2014/main" id="{C3AF8F9D-D893-9747-8EE7-A22EB13C60E6}"/>
              </a:ext>
            </a:extLst>
          </p:cNvPr>
          <p:cNvSpPr/>
          <p:nvPr/>
        </p:nvSpPr>
        <p:spPr>
          <a:xfrm>
            <a:off x="638199" y="1377630"/>
            <a:ext cx="5418010" cy="400110"/>
          </a:xfrm>
          <a:prstGeom prst="rect">
            <a:avLst/>
          </a:prstGeom>
        </p:spPr>
        <p:txBody>
          <a:bodyPr wrap="square">
            <a:spAutoFit/>
          </a:bodyPr>
          <a:lstStyle/>
          <a:p>
            <a:pPr algn="ctr"/>
            <a:r>
              <a:rPr lang="en-GB" sz="1600" b="1" dirty="0">
                <a:solidFill>
                  <a:schemeClr val="bg1"/>
                </a:solidFill>
              </a:rPr>
              <a:t>Clinical development programme with </a:t>
            </a:r>
            <a:r>
              <a:rPr lang="en-GB" sz="2000" b="1" dirty="0">
                <a:solidFill>
                  <a:schemeClr val="bg1"/>
                </a:solidFill>
              </a:rPr>
              <a:t>larotrectinib</a:t>
            </a:r>
            <a:endParaRPr lang="fr-FR" b="1" dirty="0">
              <a:solidFill>
                <a:schemeClr val="bg1"/>
              </a:solidFill>
            </a:endParaRPr>
          </a:p>
        </p:txBody>
      </p:sp>
      <p:sp>
        <p:nvSpPr>
          <p:cNvPr id="71" name="ZoneTexte 70">
            <a:extLst>
              <a:ext uri="{FF2B5EF4-FFF2-40B4-BE49-F238E27FC236}">
                <a16:creationId xmlns:a16="http://schemas.microsoft.com/office/drawing/2014/main" id="{D0DDF86E-9271-8E49-BD4F-35DB0A306228}"/>
              </a:ext>
            </a:extLst>
          </p:cNvPr>
          <p:cNvSpPr txBox="1"/>
          <p:nvPr/>
        </p:nvSpPr>
        <p:spPr>
          <a:xfrm>
            <a:off x="638200" y="3892986"/>
            <a:ext cx="5330092" cy="400110"/>
          </a:xfrm>
          <a:prstGeom prst="rect">
            <a:avLst/>
          </a:prstGeom>
          <a:noFill/>
        </p:spPr>
        <p:txBody>
          <a:bodyPr wrap="square" rtlCol="0">
            <a:spAutoFit/>
          </a:bodyPr>
          <a:lstStyle/>
          <a:p>
            <a:pPr algn="ctr"/>
            <a:r>
              <a:rPr lang="en-GB" sz="2000" b="1" dirty="0">
                <a:solidFill>
                  <a:schemeClr val="tx2"/>
                </a:solidFill>
                <a:ea typeface="Aileron" charset="0"/>
                <a:cs typeface="Aileron" charset="0"/>
              </a:rPr>
              <a:t>71 (~45% ) patients with TRK fusion sarcomas</a:t>
            </a:r>
          </a:p>
        </p:txBody>
      </p:sp>
      <p:sp>
        <p:nvSpPr>
          <p:cNvPr id="72" name="ZoneTexte 71">
            <a:extLst>
              <a:ext uri="{FF2B5EF4-FFF2-40B4-BE49-F238E27FC236}">
                <a16:creationId xmlns:a16="http://schemas.microsoft.com/office/drawing/2014/main" id="{E363E853-C672-5440-857F-338C2767B692}"/>
              </a:ext>
            </a:extLst>
          </p:cNvPr>
          <p:cNvSpPr txBox="1"/>
          <p:nvPr/>
        </p:nvSpPr>
        <p:spPr>
          <a:xfrm>
            <a:off x="6195568" y="3892986"/>
            <a:ext cx="5372545" cy="400110"/>
          </a:xfrm>
          <a:prstGeom prst="rect">
            <a:avLst/>
          </a:prstGeom>
          <a:noFill/>
        </p:spPr>
        <p:txBody>
          <a:bodyPr wrap="square" rtlCol="0">
            <a:spAutoFit/>
          </a:bodyPr>
          <a:lstStyle/>
          <a:p>
            <a:pPr algn="ctr"/>
            <a:r>
              <a:rPr lang="en-GB" sz="2000" b="1" dirty="0">
                <a:solidFill>
                  <a:schemeClr val="tx2"/>
                </a:solidFill>
                <a:ea typeface="Aileron" charset="0"/>
                <a:cs typeface="Aileron" charset="0"/>
              </a:rPr>
              <a:t>13 (24%) patients with TRK fusion sarcomas</a:t>
            </a:r>
          </a:p>
        </p:txBody>
      </p:sp>
      <p:sp>
        <p:nvSpPr>
          <p:cNvPr id="76" name="Triangle 75">
            <a:extLst>
              <a:ext uri="{FF2B5EF4-FFF2-40B4-BE49-F238E27FC236}">
                <a16:creationId xmlns:a16="http://schemas.microsoft.com/office/drawing/2014/main" id="{D0161B08-755F-7148-85EC-0AD030C43971}"/>
              </a:ext>
            </a:extLst>
          </p:cNvPr>
          <p:cNvSpPr/>
          <p:nvPr/>
        </p:nvSpPr>
        <p:spPr>
          <a:xfrm flipV="1">
            <a:off x="623888" y="3692438"/>
            <a:ext cx="5414391" cy="252000"/>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7" name="Triangle 76">
            <a:extLst>
              <a:ext uri="{FF2B5EF4-FFF2-40B4-BE49-F238E27FC236}">
                <a16:creationId xmlns:a16="http://schemas.microsoft.com/office/drawing/2014/main" id="{EA74179C-C881-AE47-8088-3F9746744E28}"/>
              </a:ext>
            </a:extLst>
          </p:cNvPr>
          <p:cNvSpPr/>
          <p:nvPr/>
        </p:nvSpPr>
        <p:spPr>
          <a:xfrm flipV="1">
            <a:off x="6205842" y="3692438"/>
            <a:ext cx="5279603" cy="247879"/>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aphicFrame>
        <p:nvGraphicFramePr>
          <p:cNvPr id="78" name="Tableau 78">
            <a:extLst>
              <a:ext uri="{FF2B5EF4-FFF2-40B4-BE49-F238E27FC236}">
                <a16:creationId xmlns:a16="http://schemas.microsoft.com/office/drawing/2014/main" id="{FE7CCC67-1718-E14B-B373-86BD4BE148E6}"/>
              </a:ext>
            </a:extLst>
          </p:cNvPr>
          <p:cNvGraphicFramePr>
            <a:graphicFrameLocks noGrp="1"/>
          </p:cNvGraphicFramePr>
          <p:nvPr>
            <p:extLst>
              <p:ext uri="{D42A27DB-BD31-4B8C-83A1-F6EECF244321}">
                <p14:modId xmlns:p14="http://schemas.microsoft.com/office/powerpoint/2010/main" val="4213257360"/>
              </p:ext>
            </p:extLst>
          </p:nvPr>
        </p:nvGraphicFramePr>
        <p:xfrm>
          <a:off x="638200" y="4294755"/>
          <a:ext cx="5358234" cy="1737360"/>
        </p:xfrm>
        <a:graphic>
          <a:graphicData uri="http://schemas.openxmlformats.org/drawingml/2006/table">
            <a:tbl>
              <a:tblPr firstRow="1" bandRow="1">
                <a:tableStyleId>{5C22544A-7EE6-4342-B048-85BDC9FD1C3A}</a:tableStyleId>
              </a:tblPr>
              <a:tblGrid>
                <a:gridCol w="2461812">
                  <a:extLst>
                    <a:ext uri="{9D8B030D-6E8A-4147-A177-3AD203B41FA5}">
                      <a16:colId xmlns:a16="http://schemas.microsoft.com/office/drawing/2014/main" val="671500737"/>
                    </a:ext>
                  </a:extLst>
                </a:gridCol>
                <a:gridCol w="2896422">
                  <a:extLst>
                    <a:ext uri="{9D8B030D-6E8A-4147-A177-3AD203B41FA5}">
                      <a16:colId xmlns:a16="http://schemas.microsoft.com/office/drawing/2014/main" val="3753758440"/>
                    </a:ext>
                  </a:extLst>
                </a:gridCol>
              </a:tblGrid>
              <a:tr h="385818">
                <a:tc>
                  <a:txBody>
                    <a:bodyPr/>
                    <a:lstStyle/>
                    <a:p>
                      <a:r>
                        <a:rPr lang="en-GB" sz="1400" noProof="0" dirty="0"/>
                        <a:t>Parameters</a:t>
                      </a:r>
                    </a:p>
                  </a:txBody>
                  <a:tcPr anchor="ctr"/>
                </a:tc>
                <a:tc>
                  <a:txBody>
                    <a:bodyPr/>
                    <a:lstStyle/>
                    <a:p>
                      <a:pPr algn="ctr"/>
                      <a:r>
                        <a:rPr lang="en-GB" sz="1400" noProof="0" dirty="0"/>
                        <a:t>TRK fusion sarcomas treated with larotrectinib (n=71)</a:t>
                      </a:r>
                    </a:p>
                  </a:txBody>
                  <a:tcPr anchor="ctr"/>
                </a:tc>
                <a:extLst>
                  <a:ext uri="{0D108BD9-81ED-4DB2-BD59-A6C34878D82A}">
                    <a16:rowId xmlns:a16="http://schemas.microsoft.com/office/drawing/2014/main" val="1346702396"/>
                  </a:ext>
                </a:extLst>
              </a:tr>
              <a:tr h="226952">
                <a:tc>
                  <a:txBody>
                    <a:bodyPr/>
                    <a:lstStyle/>
                    <a:p>
                      <a:pPr algn="ctr"/>
                      <a:r>
                        <a:rPr lang="en-GB" sz="1400" b="1" noProof="0" dirty="0">
                          <a:solidFill>
                            <a:schemeClr val="tx2"/>
                          </a:solidFill>
                        </a:rPr>
                        <a:t>ORR, %</a:t>
                      </a:r>
                    </a:p>
                  </a:txBody>
                  <a:tcPr/>
                </a:tc>
                <a:tc>
                  <a:txBody>
                    <a:bodyPr/>
                    <a:lstStyle/>
                    <a:p>
                      <a:r>
                        <a:rPr lang="en-GB" sz="1400" b="1" noProof="0" dirty="0">
                          <a:solidFill>
                            <a:schemeClr val="tx2"/>
                          </a:solidFill>
                        </a:rPr>
                        <a:t>87 (95% CI 77-94)</a:t>
                      </a:r>
                    </a:p>
                  </a:txBody>
                  <a:tcPr/>
                </a:tc>
                <a:extLst>
                  <a:ext uri="{0D108BD9-81ED-4DB2-BD59-A6C34878D82A}">
                    <a16:rowId xmlns:a16="http://schemas.microsoft.com/office/drawing/2014/main" val="1515526517"/>
                  </a:ext>
                </a:extLst>
              </a:tr>
              <a:tr h="226952">
                <a:tc>
                  <a:txBody>
                    <a:bodyPr/>
                    <a:lstStyle/>
                    <a:p>
                      <a:pPr algn="ctr"/>
                      <a:r>
                        <a:rPr lang="en-GB" sz="1400" b="1" noProof="0" dirty="0">
                          <a:solidFill>
                            <a:schemeClr val="tx2"/>
                          </a:solidFill>
                        </a:rPr>
                        <a:t>Median DoR, months</a:t>
                      </a:r>
                    </a:p>
                  </a:txBody>
                  <a:tcPr/>
                </a:tc>
                <a:tc>
                  <a:txBody>
                    <a:bodyPr/>
                    <a:lstStyle/>
                    <a:p>
                      <a:r>
                        <a:rPr lang="en-GB" sz="1400" b="1" noProof="0" dirty="0">
                          <a:solidFill>
                            <a:schemeClr val="tx2"/>
                          </a:solidFill>
                        </a:rPr>
                        <a:t>NE (range 1.6+ to 44.2+)</a:t>
                      </a:r>
                    </a:p>
                  </a:txBody>
                  <a:tcPr/>
                </a:tc>
                <a:extLst>
                  <a:ext uri="{0D108BD9-81ED-4DB2-BD59-A6C34878D82A}">
                    <a16:rowId xmlns:a16="http://schemas.microsoft.com/office/drawing/2014/main" val="3995607387"/>
                  </a:ext>
                </a:extLst>
              </a:tr>
              <a:tr h="226952">
                <a:tc>
                  <a:txBody>
                    <a:bodyPr/>
                    <a:lstStyle/>
                    <a:p>
                      <a:pPr algn="ctr"/>
                      <a:r>
                        <a:rPr lang="en-GB" sz="1400" b="1" noProof="0" dirty="0">
                          <a:solidFill>
                            <a:schemeClr val="tx2"/>
                          </a:solidFill>
                        </a:rPr>
                        <a:t>Median PFS, months</a:t>
                      </a:r>
                    </a:p>
                  </a:txBody>
                  <a:tcPr/>
                </a:tc>
                <a:tc>
                  <a:txBody>
                    <a:bodyPr/>
                    <a:lstStyle/>
                    <a:p>
                      <a:r>
                        <a:rPr lang="en-GB" sz="1400" b="1" noProof="0" dirty="0">
                          <a:solidFill>
                            <a:schemeClr val="tx2"/>
                          </a:solidFill>
                        </a:rPr>
                        <a:t>28.3 (95% CI 16.8-NE)</a:t>
                      </a:r>
                    </a:p>
                  </a:txBody>
                  <a:tcPr/>
                </a:tc>
                <a:extLst>
                  <a:ext uri="{0D108BD9-81ED-4DB2-BD59-A6C34878D82A}">
                    <a16:rowId xmlns:a16="http://schemas.microsoft.com/office/drawing/2014/main" val="354133422"/>
                  </a:ext>
                </a:extLst>
              </a:tr>
              <a:tr h="226952">
                <a:tc>
                  <a:txBody>
                    <a:bodyPr/>
                    <a:lstStyle/>
                    <a:p>
                      <a:pPr algn="ctr"/>
                      <a:r>
                        <a:rPr lang="en-GB" sz="1400" b="1" noProof="0" dirty="0">
                          <a:solidFill>
                            <a:schemeClr val="tx2"/>
                          </a:solidFill>
                        </a:rPr>
                        <a:t>Median OS, months</a:t>
                      </a:r>
                    </a:p>
                  </a:txBody>
                  <a:tcPr/>
                </a:tc>
                <a:tc>
                  <a:txBody>
                    <a:bodyPr/>
                    <a:lstStyle/>
                    <a:p>
                      <a:r>
                        <a:rPr lang="en-GB" sz="1400" b="1" noProof="0" dirty="0">
                          <a:solidFill>
                            <a:schemeClr val="tx2"/>
                          </a:solidFill>
                        </a:rPr>
                        <a:t>44.4 (95% CI 44.4-NE)</a:t>
                      </a:r>
                    </a:p>
                  </a:txBody>
                  <a:tcPr/>
                </a:tc>
                <a:extLst>
                  <a:ext uri="{0D108BD9-81ED-4DB2-BD59-A6C34878D82A}">
                    <a16:rowId xmlns:a16="http://schemas.microsoft.com/office/drawing/2014/main" val="972221226"/>
                  </a:ext>
                </a:extLst>
              </a:tr>
            </a:tbl>
          </a:graphicData>
        </a:graphic>
      </p:graphicFrame>
      <p:graphicFrame>
        <p:nvGraphicFramePr>
          <p:cNvPr id="79" name="Tableau 78">
            <a:extLst>
              <a:ext uri="{FF2B5EF4-FFF2-40B4-BE49-F238E27FC236}">
                <a16:creationId xmlns:a16="http://schemas.microsoft.com/office/drawing/2014/main" id="{60D39E4C-5146-A348-AAB5-18D65733EF71}"/>
              </a:ext>
            </a:extLst>
          </p:cNvPr>
          <p:cNvGraphicFramePr>
            <a:graphicFrameLocks noGrp="1"/>
          </p:cNvGraphicFramePr>
          <p:nvPr>
            <p:extLst>
              <p:ext uri="{D42A27DB-BD31-4B8C-83A1-F6EECF244321}">
                <p14:modId xmlns:p14="http://schemas.microsoft.com/office/powerpoint/2010/main" val="3487157139"/>
              </p:ext>
            </p:extLst>
          </p:nvPr>
        </p:nvGraphicFramePr>
        <p:xfrm>
          <a:off x="6195567" y="4294755"/>
          <a:ext cx="5386834" cy="1737360"/>
        </p:xfrm>
        <a:graphic>
          <a:graphicData uri="http://schemas.openxmlformats.org/drawingml/2006/table">
            <a:tbl>
              <a:tblPr firstRow="1" bandRow="1">
                <a:tableStyleId>{5C22544A-7EE6-4342-B048-85BDC9FD1C3A}</a:tableStyleId>
              </a:tblPr>
              <a:tblGrid>
                <a:gridCol w="2693417">
                  <a:extLst>
                    <a:ext uri="{9D8B030D-6E8A-4147-A177-3AD203B41FA5}">
                      <a16:colId xmlns:a16="http://schemas.microsoft.com/office/drawing/2014/main" val="671500737"/>
                    </a:ext>
                  </a:extLst>
                </a:gridCol>
                <a:gridCol w="2693417">
                  <a:extLst>
                    <a:ext uri="{9D8B030D-6E8A-4147-A177-3AD203B41FA5}">
                      <a16:colId xmlns:a16="http://schemas.microsoft.com/office/drawing/2014/main" val="3753758440"/>
                    </a:ext>
                  </a:extLst>
                </a:gridCol>
              </a:tblGrid>
              <a:tr h="385818">
                <a:tc>
                  <a:txBody>
                    <a:bodyPr/>
                    <a:lstStyle/>
                    <a:p>
                      <a:r>
                        <a:rPr lang="en-GB" sz="1400" noProof="0" dirty="0"/>
                        <a:t>Parameters</a:t>
                      </a:r>
                    </a:p>
                  </a:txBody>
                  <a:tcPr anchor="ctr"/>
                </a:tc>
                <a:tc>
                  <a:txBody>
                    <a:bodyPr/>
                    <a:lstStyle/>
                    <a:p>
                      <a:pPr algn="ctr"/>
                      <a:r>
                        <a:rPr lang="en-GB" sz="1400" noProof="0" dirty="0"/>
                        <a:t>TRK fusion sarcomas treated with entrectinib (n=13)</a:t>
                      </a:r>
                    </a:p>
                  </a:txBody>
                  <a:tcPr anchor="ctr"/>
                </a:tc>
                <a:extLst>
                  <a:ext uri="{0D108BD9-81ED-4DB2-BD59-A6C34878D82A}">
                    <a16:rowId xmlns:a16="http://schemas.microsoft.com/office/drawing/2014/main" val="1346702396"/>
                  </a:ext>
                </a:extLst>
              </a:tr>
              <a:tr h="226952">
                <a:tc>
                  <a:txBody>
                    <a:bodyPr/>
                    <a:lstStyle/>
                    <a:p>
                      <a:pPr algn="ctr"/>
                      <a:r>
                        <a:rPr lang="en-GB" sz="1400" b="1" noProof="0" dirty="0">
                          <a:solidFill>
                            <a:schemeClr val="tx2"/>
                          </a:solidFill>
                        </a:rPr>
                        <a:t>ORR, %</a:t>
                      </a:r>
                    </a:p>
                  </a:txBody>
                  <a:tcPr/>
                </a:tc>
                <a:tc>
                  <a:txBody>
                    <a:bodyPr/>
                    <a:lstStyle/>
                    <a:p>
                      <a:r>
                        <a:rPr lang="en-GB" sz="1400" noProof="0" dirty="0">
                          <a:solidFill>
                            <a:schemeClr val="tx2"/>
                          </a:solidFill>
                        </a:rPr>
                        <a:t>46 (95% CI 19-75)</a:t>
                      </a:r>
                    </a:p>
                  </a:txBody>
                  <a:tcPr/>
                </a:tc>
                <a:extLst>
                  <a:ext uri="{0D108BD9-81ED-4DB2-BD59-A6C34878D82A}">
                    <a16:rowId xmlns:a16="http://schemas.microsoft.com/office/drawing/2014/main" val="1515526517"/>
                  </a:ext>
                </a:extLst>
              </a:tr>
              <a:tr h="226952">
                <a:tc>
                  <a:txBody>
                    <a:bodyPr/>
                    <a:lstStyle/>
                    <a:p>
                      <a:pPr algn="ctr"/>
                      <a:r>
                        <a:rPr lang="en-GB" sz="1400" b="1" noProof="0" dirty="0">
                          <a:solidFill>
                            <a:schemeClr val="tx2"/>
                          </a:solidFill>
                        </a:rPr>
                        <a:t>Median DoR, months</a:t>
                      </a:r>
                    </a:p>
                  </a:txBody>
                  <a:tcPr/>
                </a:tc>
                <a:tc>
                  <a:txBody>
                    <a:bodyPr/>
                    <a:lstStyle/>
                    <a:p>
                      <a:r>
                        <a:rPr lang="en-GB" sz="1400" noProof="0" dirty="0">
                          <a:solidFill>
                            <a:schemeClr val="tx2"/>
                          </a:solidFill>
                        </a:rPr>
                        <a:t>10.3 (95% CI 4.6-15.0)</a:t>
                      </a:r>
                    </a:p>
                  </a:txBody>
                  <a:tcPr/>
                </a:tc>
                <a:extLst>
                  <a:ext uri="{0D108BD9-81ED-4DB2-BD59-A6C34878D82A}">
                    <a16:rowId xmlns:a16="http://schemas.microsoft.com/office/drawing/2014/main" val="3995607387"/>
                  </a:ext>
                </a:extLst>
              </a:tr>
              <a:tr h="226952">
                <a:tc>
                  <a:txBody>
                    <a:bodyPr/>
                    <a:lstStyle/>
                    <a:p>
                      <a:pPr algn="ctr"/>
                      <a:r>
                        <a:rPr lang="en-GB" sz="1400" b="1" noProof="0" dirty="0">
                          <a:solidFill>
                            <a:schemeClr val="tx2"/>
                          </a:solidFill>
                        </a:rPr>
                        <a:t>Median PFS, months</a:t>
                      </a:r>
                    </a:p>
                  </a:txBody>
                  <a:tcPr/>
                </a:tc>
                <a:tc>
                  <a:txBody>
                    <a:bodyPr/>
                    <a:lstStyle/>
                    <a:p>
                      <a:r>
                        <a:rPr lang="en-GB" sz="1400" noProof="0" dirty="0">
                          <a:solidFill>
                            <a:schemeClr val="tx2"/>
                          </a:solidFill>
                        </a:rPr>
                        <a:t>11.0 (95% CI  6.5-15.7)</a:t>
                      </a:r>
                    </a:p>
                  </a:txBody>
                  <a:tcPr/>
                </a:tc>
                <a:extLst>
                  <a:ext uri="{0D108BD9-81ED-4DB2-BD59-A6C34878D82A}">
                    <a16:rowId xmlns:a16="http://schemas.microsoft.com/office/drawing/2014/main" val="354133422"/>
                  </a:ext>
                </a:extLst>
              </a:tr>
              <a:tr h="226952">
                <a:tc>
                  <a:txBody>
                    <a:bodyPr/>
                    <a:lstStyle/>
                    <a:p>
                      <a:pPr algn="ctr"/>
                      <a:r>
                        <a:rPr lang="en-GB" sz="1400" b="1" noProof="0" dirty="0">
                          <a:solidFill>
                            <a:schemeClr val="tx2"/>
                          </a:solidFill>
                        </a:rPr>
                        <a:t>Median OS, months</a:t>
                      </a:r>
                    </a:p>
                  </a:txBody>
                  <a:tcPr/>
                </a:tc>
                <a:tc>
                  <a:txBody>
                    <a:bodyPr/>
                    <a:lstStyle/>
                    <a:p>
                      <a:r>
                        <a:rPr lang="en-GB" sz="1400" noProof="0" dirty="0">
                          <a:solidFill>
                            <a:schemeClr val="tx2"/>
                          </a:solidFill>
                        </a:rPr>
                        <a:t>16.8 (95% CI 10.6-20.9)</a:t>
                      </a:r>
                    </a:p>
                  </a:txBody>
                  <a:tcPr/>
                </a:tc>
                <a:extLst>
                  <a:ext uri="{0D108BD9-81ED-4DB2-BD59-A6C34878D82A}">
                    <a16:rowId xmlns:a16="http://schemas.microsoft.com/office/drawing/2014/main" val="972221226"/>
                  </a:ext>
                </a:extLst>
              </a:tr>
            </a:tbl>
          </a:graphicData>
        </a:graphic>
      </p:graphicFrame>
      <p:sp>
        <p:nvSpPr>
          <p:cNvPr id="66" name="ZoneTexte 65">
            <a:extLst>
              <a:ext uri="{FF2B5EF4-FFF2-40B4-BE49-F238E27FC236}">
                <a16:creationId xmlns:a16="http://schemas.microsoft.com/office/drawing/2014/main" id="{CB892352-E60A-294A-9980-C393ABB88D9A}"/>
              </a:ext>
            </a:extLst>
          </p:cNvPr>
          <p:cNvSpPr txBox="1"/>
          <p:nvPr/>
        </p:nvSpPr>
        <p:spPr>
          <a:xfrm>
            <a:off x="7061433" y="2759596"/>
            <a:ext cx="276038" cy="307777"/>
          </a:xfrm>
          <a:prstGeom prst="rect">
            <a:avLst/>
          </a:prstGeom>
          <a:solidFill>
            <a:srgbClr val="5637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400" b="1" dirty="0">
                <a:solidFill>
                  <a:schemeClr val="bg1"/>
                </a:solidFill>
                <a:ea typeface="Aileron" charset="0"/>
                <a:cs typeface="Aileron" charset="0"/>
              </a:rPr>
              <a:t>1</a:t>
            </a:r>
          </a:p>
        </p:txBody>
      </p:sp>
      <p:sp>
        <p:nvSpPr>
          <p:cNvPr id="67" name="ZoneTexte 66">
            <a:extLst>
              <a:ext uri="{FF2B5EF4-FFF2-40B4-BE49-F238E27FC236}">
                <a16:creationId xmlns:a16="http://schemas.microsoft.com/office/drawing/2014/main" id="{D297A5BF-C124-E54C-8A27-42958DBC01A4}"/>
              </a:ext>
            </a:extLst>
          </p:cNvPr>
          <p:cNvSpPr txBox="1"/>
          <p:nvPr/>
        </p:nvSpPr>
        <p:spPr>
          <a:xfrm>
            <a:off x="8975580" y="2759596"/>
            <a:ext cx="276038" cy="307777"/>
          </a:xfrm>
          <a:prstGeom prst="rect">
            <a:avLst/>
          </a:prstGeom>
          <a:solidFill>
            <a:srgbClr val="5637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400" b="1" dirty="0">
                <a:solidFill>
                  <a:schemeClr val="bg1"/>
                </a:solidFill>
                <a:ea typeface="Aileron" charset="0"/>
                <a:cs typeface="Aileron" charset="0"/>
              </a:rPr>
              <a:t>2</a:t>
            </a:r>
          </a:p>
        </p:txBody>
      </p:sp>
      <p:sp>
        <p:nvSpPr>
          <p:cNvPr id="68" name="ZoneTexte 67">
            <a:extLst>
              <a:ext uri="{FF2B5EF4-FFF2-40B4-BE49-F238E27FC236}">
                <a16:creationId xmlns:a16="http://schemas.microsoft.com/office/drawing/2014/main" id="{6DA812B7-0DBA-1449-9139-6379B8332A12}"/>
              </a:ext>
            </a:extLst>
          </p:cNvPr>
          <p:cNvSpPr txBox="1"/>
          <p:nvPr/>
        </p:nvSpPr>
        <p:spPr>
          <a:xfrm>
            <a:off x="10669999" y="2759596"/>
            <a:ext cx="367408" cy="307777"/>
          </a:xfrm>
          <a:prstGeom prst="rect">
            <a:avLst/>
          </a:prstGeom>
          <a:solidFill>
            <a:srgbClr val="5637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400" b="1" dirty="0">
                <a:solidFill>
                  <a:schemeClr val="bg1"/>
                </a:solidFill>
                <a:ea typeface="Aileron" charset="0"/>
                <a:cs typeface="Aileron" charset="0"/>
              </a:rPr>
              <a:t>51</a:t>
            </a:r>
          </a:p>
        </p:txBody>
      </p:sp>
      <p:sp>
        <p:nvSpPr>
          <p:cNvPr id="54" name="Rectangle : coins arrondis 53">
            <a:extLst>
              <a:ext uri="{FF2B5EF4-FFF2-40B4-BE49-F238E27FC236}">
                <a16:creationId xmlns:a16="http://schemas.microsoft.com/office/drawing/2014/main" id="{BCF8152E-A154-9C4E-A477-C649396C8F41}"/>
              </a:ext>
            </a:extLst>
          </p:cNvPr>
          <p:cNvSpPr/>
          <p:nvPr/>
        </p:nvSpPr>
        <p:spPr>
          <a:xfrm>
            <a:off x="6217228" y="1857917"/>
            <a:ext cx="1964449" cy="655606"/>
          </a:xfrm>
          <a:prstGeom prst="roundRect">
            <a:avLst/>
          </a:prstGeom>
          <a:solidFill>
            <a:srgbClr val="AA9B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dirty="0"/>
          </a:p>
        </p:txBody>
      </p:sp>
      <p:sp>
        <p:nvSpPr>
          <p:cNvPr id="55" name="ZoneTexte 54">
            <a:extLst>
              <a:ext uri="{FF2B5EF4-FFF2-40B4-BE49-F238E27FC236}">
                <a16:creationId xmlns:a16="http://schemas.microsoft.com/office/drawing/2014/main" id="{99FC3B0E-F7F7-3D43-8D90-139E52CC065A}"/>
              </a:ext>
            </a:extLst>
          </p:cNvPr>
          <p:cNvSpPr txBox="1"/>
          <p:nvPr/>
        </p:nvSpPr>
        <p:spPr>
          <a:xfrm>
            <a:off x="6133035" y="1887409"/>
            <a:ext cx="2057928" cy="633443"/>
          </a:xfrm>
          <a:prstGeom prst="rect">
            <a:avLst/>
          </a:prstGeom>
          <a:noFill/>
          <a:effectLst/>
        </p:spPr>
        <p:txBody>
          <a:bodyPr wrap="square" rtlCol="0">
            <a:spAutoFit/>
          </a:bodyPr>
          <a:lstStyle/>
          <a:p>
            <a:pPr algn="ctr">
              <a:lnSpc>
                <a:spcPts val="1400"/>
              </a:lnSpc>
            </a:pPr>
            <a:r>
              <a:rPr lang="en-GB" sz="1400" b="1" dirty="0">
                <a:solidFill>
                  <a:schemeClr val="bg1"/>
                </a:solidFill>
              </a:rPr>
              <a:t>ALKA-372-001: </a:t>
            </a:r>
            <a:r>
              <a:rPr lang="en-GB" sz="1400" b="1" dirty="0">
                <a:solidFill>
                  <a:schemeClr val="bg1"/>
                </a:solidFill>
                <a:ea typeface="Aileron" charset="0"/>
                <a:cs typeface="Aileron" charset="0"/>
              </a:rPr>
              <a:t>Phase 1</a:t>
            </a:r>
          </a:p>
          <a:p>
            <a:pPr algn="ctr">
              <a:lnSpc>
                <a:spcPts val="1400"/>
              </a:lnSpc>
            </a:pPr>
            <a:r>
              <a:rPr lang="en-GB" sz="1400" dirty="0">
                <a:solidFill>
                  <a:schemeClr val="bg1"/>
                </a:solidFill>
              </a:rPr>
              <a:t>Solid tumours</a:t>
            </a:r>
          </a:p>
          <a:p>
            <a:pPr algn="ctr">
              <a:lnSpc>
                <a:spcPts val="1400"/>
              </a:lnSpc>
            </a:pPr>
            <a:r>
              <a:rPr lang="en-GB" sz="1400" dirty="0">
                <a:solidFill>
                  <a:schemeClr val="bg1"/>
                </a:solidFill>
              </a:rPr>
              <a:t>EudraCT 2012-000148-88</a:t>
            </a:r>
          </a:p>
        </p:txBody>
      </p:sp>
      <p:sp>
        <p:nvSpPr>
          <p:cNvPr id="57" name="Rectangle : coins arrondis 56">
            <a:extLst>
              <a:ext uri="{FF2B5EF4-FFF2-40B4-BE49-F238E27FC236}">
                <a16:creationId xmlns:a16="http://schemas.microsoft.com/office/drawing/2014/main" id="{7D8B8248-B2B0-FA43-B539-CF77208C7784}"/>
              </a:ext>
            </a:extLst>
          </p:cNvPr>
          <p:cNvSpPr/>
          <p:nvPr/>
        </p:nvSpPr>
        <p:spPr>
          <a:xfrm>
            <a:off x="8309547" y="1857917"/>
            <a:ext cx="1608104" cy="655606"/>
          </a:xfrm>
          <a:prstGeom prst="roundRect">
            <a:avLst/>
          </a:prstGeom>
          <a:solidFill>
            <a:srgbClr val="AA9B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58" name="ZoneTexte 57">
            <a:extLst>
              <a:ext uri="{FF2B5EF4-FFF2-40B4-BE49-F238E27FC236}">
                <a16:creationId xmlns:a16="http://schemas.microsoft.com/office/drawing/2014/main" id="{A5F14A81-4128-3440-A4CC-8B0B19DF405C}"/>
              </a:ext>
            </a:extLst>
          </p:cNvPr>
          <p:cNvSpPr txBox="1"/>
          <p:nvPr/>
        </p:nvSpPr>
        <p:spPr>
          <a:xfrm>
            <a:off x="8233117" y="1887409"/>
            <a:ext cx="1686744" cy="633443"/>
          </a:xfrm>
          <a:prstGeom prst="rect">
            <a:avLst/>
          </a:prstGeom>
          <a:noFill/>
          <a:effectLst/>
        </p:spPr>
        <p:txBody>
          <a:bodyPr wrap="none" rtlCol="0">
            <a:spAutoFit/>
          </a:bodyPr>
          <a:lstStyle/>
          <a:p>
            <a:pPr algn="ctr">
              <a:lnSpc>
                <a:spcPts val="1400"/>
              </a:lnSpc>
            </a:pPr>
            <a:r>
              <a:rPr lang="en-GB" sz="1400" b="1" dirty="0">
                <a:solidFill>
                  <a:schemeClr val="bg1"/>
                </a:solidFill>
              </a:rPr>
              <a:t>STARTRK-1: </a:t>
            </a:r>
            <a:r>
              <a:rPr lang="en-GB" sz="1400" b="1" dirty="0">
                <a:solidFill>
                  <a:schemeClr val="bg1"/>
                </a:solidFill>
                <a:ea typeface="Aileron" charset="0"/>
                <a:cs typeface="Aileron" charset="0"/>
              </a:rPr>
              <a:t>phase 1 </a:t>
            </a:r>
          </a:p>
          <a:p>
            <a:pPr algn="ctr">
              <a:lnSpc>
                <a:spcPts val="1400"/>
              </a:lnSpc>
            </a:pPr>
            <a:r>
              <a:rPr lang="en-GB" sz="1400" dirty="0">
                <a:solidFill>
                  <a:schemeClr val="bg1"/>
                </a:solidFill>
              </a:rPr>
              <a:t>Solid tumours</a:t>
            </a:r>
          </a:p>
          <a:p>
            <a:pPr algn="ctr">
              <a:lnSpc>
                <a:spcPts val="1400"/>
              </a:lnSpc>
            </a:pPr>
            <a:r>
              <a:rPr lang="en-GB" sz="1400" dirty="0">
                <a:solidFill>
                  <a:schemeClr val="bg1"/>
                </a:solidFill>
              </a:rPr>
              <a:t>NCT02097810</a:t>
            </a:r>
          </a:p>
        </p:txBody>
      </p:sp>
      <p:sp>
        <p:nvSpPr>
          <p:cNvPr id="60" name="Rectangle : coins arrondis 59">
            <a:extLst>
              <a:ext uri="{FF2B5EF4-FFF2-40B4-BE49-F238E27FC236}">
                <a16:creationId xmlns:a16="http://schemas.microsoft.com/office/drawing/2014/main" id="{907B6C88-C367-614C-B14A-5D0DDE81A1FA}"/>
              </a:ext>
            </a:extLst>
          </p:cNvPr>
          <p:cNvSpPr/>
          <p:nvPr/>
        </p:nvSpPr>
        <p:spPr>
          <a:xfrm>
            <a:off x="10040390" y="1857917"/>
            <a:ext cx="1542012" cy="655606"/>
          </a:xfrm>
          <a:prstGeom prst="roundRect">
            <a:avLst/>
          </a:prstGeom>
          <a:solidFill>
            <a:srgbClr val="AA9B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61" name="ZoneTexte 60">
            <a:extLst>
              <a:ext uri="{FF2B5EF4-FFF2-40B4-BE49-F238E27FC236}">
                <a16:creationId xmlns:a16="http://schemas.microsoft.com/office/drawing/2014/main" id="{20415D66-1E2F-2044-8A33-E396DAB8A6C8}"/>
              </a:ext>
            </a:extLst>
          </p:cNvPr>
          <p:cNvSpPr txBox="1"/>
          <p:nvPr/>
        </p:nvSpPr>
        <p:spPr>
          <a:xfrm>
            <a:off x="10049306" y="1887409"/>
            <a:ext cx="1493165" cy="633443"/>
          </a:xfrm>
          <a:prstGeom prst="rect">
            <a:avLst/>
          </a:prstGeom>
          <a:noFill/>
          <a:effectLst/>
        </p:spPr>
        <p:txBody>
          <a:bodyPr wrap="square" lIns="0" rIns="0" rtlCol="0">
            <a:spAutoFit/>
          </a:bodyPr>
          <a:lstStyle/>
          <a:p>
            <a:pPr algn="ctr">
              <a:lnSpc>
                <a:spcPts val="1400"/>
              </a:lnSpc>
            </a:pPr>
            <a:r>
              <a:rPr lang="en-GB" sz="1400" b="1" dirty="0">
                <a:solidFill>
                  <a:schemeClr val="bg1"/>
                </a:solidFill>
              </a:rPr>
              <a:t>STARTRK-2: </a:t>
            </a:r>
            <a:r>
              <a:rPr lang="en-GB" sz="1400" b="1" dirty="0">
                <a:solidFill>
                  <a:schemeClr val="bg1"/>
                </a:solidFill>
                <a:ea typeface="Aileron" charset="0"/>
                <a:cs typeface="Aileron" charset="0"/>
              </a:rPr>
              <a:t>Phase 2</a:t>
            </a:r>
          </a:p>
          <a:p>
            <a:pPr algn="ctr">
              <a:lnSpc>
                <a:spcPts val="1400"/>
              </a:lnSpc>
            </a:pPr>
            <a:r>
              <a:rPr lang="en-GB" sz="1400" dirty="0">
                <a:solidFill>
                  <a:schemeClr val="bg1"/>
                </a:solidFill>
                <a:ea typeface="Aileron" charset="0"/>
                <a:cs typeface="Aileron" charset="0"/>
              </a:rPr>
              <a:t>Solid tumours</a:t>
            </a:r>
          </a:p>
          <a:p>
            <a:pPr algn="ctr">
              <a:lnSpc>
                <a:spcPts val="1400"/>
              </a:lnSpc>
            </a:pPr>
            <a:r>
              <a:rPr lang="en-GB" sz="1400" dirty="0">
                <a:solidFill>
                  <a:schemeClr val="bg1"/>
                </a:solidFill>
              </a:rPr>
              <a:t>NCT02568267</a:t>
            </a:r>
          </a:p>
        </p:txBody>
      </p:sp>
    </p:spTree>
    <p:extLst>
      <p:ext uri="{BB962C8B-B14F-4D97-AF65-F5344CB8AC3E}">
        <p14:creationId xmlns:p14="http://schemas.microsoft.com/office/powerpoint/2010/main" val="148573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or2Ed - NTRK Connect Colour Palette">
      <a:dk1>
        <a:srgbClr val="000000"/>
      </a:dk1>
      <a:lt1>
        <a:srgbClr val="FFFFFF"/>
      </a:lt1>
      <a:dk2>
        <a:srgbClr val="5D8298"/>
      </a:dk2>
      <a:lt2>
        <a:srgbClr val="EEECE1"/>
      </a:lt2>
      <a:accent1>
        <a:srgbClr val="56378D"/>
      </a:accent1>
      <a:accent2>
        <a:srgbClr val="C0504D"/>
      </a:accent2>
      <a:accent3>
        <a:srgbClr val="E9D0CD"/>
      </a:accent3>
      <a:accent4>
        <a:srgbClr val="F3EAE7"/>
      </a:accent4>
      <a:accent5>
        <a:srgbClr val="ECE6ED"/>
      </a:accent5>
      <a:accent6>
        <a:srgbClr val="8B878B"/>
      </a:accent6>
      <a:hlink>
        <a:srgbClr val="56378D"/>
      </a:hlink>
      <a:folHlink>
        <a:srgbClr val="5637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4523</TotalTime>
  <Words>2202</Words>
  <Application>Microsoft Office PowerPoint</Application>
  <PresentationFormat>Widescreen</PresentationFormat>
  <Paragraphs>348</Paragraphs>
  <Slides>14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Aileron</vt:lpstr>
      <vt:lpstr>Arial</vt:lpstr>
      <vt:lpstr>Calibri</vt:lpstr>
      <vt:lpstr>Lucida Grande</vt:lpstr>
      <vt:lpstr>PT Sans Narrow</vt:lpstr>
      <vt:lpstr>Wingdings</vt:lpstr>
      <vt:lpstr>Thème Office</vt:lpstr>
      <vt:lpstr>PowerPoint Presentation</vt:lpstr>
      <vt:lpstr>Publication snapshot #4  Assoc. Prof. Tracy Stockley Head of Clinical Laboratory Genetics, University Health Network,  Toronto; Dept of Laboratory Medicine and Pathobiology University of Toronto, Canada</vt:lpstr>
      <vt:lpstr>DISCLAIMER</vt:lpstr>
      <vt:lpstr>Diagnosis and management of TRK fusion sarcomas: expert recommendations from the World Sarcoma Network</vt:lpstr>
      <vt:lpstr>Background: high unmet need for patients with advanced/metastatic sarcomas</vt:lpstr>
      <vt:lpstr>Objective of the paper</vt:lpstr>
      <vt:lpstr>Frequency of NTRK gene fusions by sarcoma subtypes: Literature search (1/2)</vt:lpstr>
      <vt:lpstr>Frequency of NTRK gene fusions by sarcoma subtypes: Literature search (2/2)</vt:lpstr>
      <vt:lpstr>Targeted therapy for NTRK gene fusion positive sarcomas is effective</vt:lpstr>
      <vt:lpstr>Current methods to test NTRK gene fusions: advantages and disadvantages</vt:lpstr>
      <vt:lpstr>Testing algorithm proposal for NTRK gene fusions in sarcomas</vt:lpstr>
      <vt:lpstr>Conclusions and discussion</vt:lpstr>
      <vt:lpstr>REACH NTRK CONNECT VIA  TWITTER, LINKEDIN, VIMEO &amp; EMAIL OR VISIT THE GROUP’S WEBSITE http://www.ntrkconnect.info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Iain Murdoch</cp:lastModifiedBy>
  <cp:revision>451</cp:revision>
  <cp:lastPrinted>2017-02-15T09:54:46Z</cp:lastPrinted>
  <dcterms:created xsi:type="dcterms:W3CDTF">2016-10-14T09:38:18Z</dcterms:created>
  <dcterms:modified xsi:type="dcterms:W3CDTF">2020-10-26T19:51:34Z</dcterms:modified>
</cp:coreProperties>
</file>