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7949" userDrawn="1">
          <p15:clr>
            <a:srgbClr val="A4A3A4"/>
          </p15:clr>
        </p15:guide>
        <p15:guide id="2" pos="309" userDrawn="1">
          <p15:clr>
            <a:srgbClr val="A4A3A4"/>
          </p15:clr>
        </p15:guide>
        <p15:guide id="3" pos="763" userDrawn="1">
          <p15:clr>
            <a:srgbClr val="A4A3A4"/>
          </p15:clr>
        </p15:guide>
        <p15:guide id="4" orient="horz" pos="1417" userDrawn="1">
          <p15:clr>
            <a:srgbClr val="A4A3A4"/>
          </p15:clr>
        </p15:guide>
        <p15:guide id="5" pos="7680" userDrawn="1">
          <p15:clr>
            <a:srgbClr val="A4A3A4"/>
          </p15:clr>
        </p15:guide>
        <p15:guide id="6" orient="horz" pos="9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736"/>
    <a:srgbClr val="BD5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snapToObjects="1">
      <p:cViewPr varScale="1">
        <p:scale>
          <a:sx n="57" d="100"/>
          <a:sy n="57" d="100"/>
        </p:scale>
        <p:origin x="270" y="114"/>
      </p:cViewPr>
      <p:guideLst>
        <p:guide orient="horz" pos="7949"/>
        <p:guide pos="309"/>
        <p:guide pos="763"/>
        <p:guide orient="horz" pos="1417"/>
        <p:guide pos="7680"/>
        <p:guide orient="horz" pos="9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1143000" y="685800"/>
            <a:ext cx="4572000" cy="3429000"/>
          </a:xfrm>
          <a:prstGeom prst="rect">
            <a:avLst/>
          </a:prstGeom>
        </p:spPr>
        <p:txBody>
          <a:bodyPr/>
          <a:lstStyle/>
          <a:p>
            <a:endParaRPr/>
          </a:p>
        </p:txBody>
      </p:sp>
      <p:sp>
        <p:nvSpPr>
          <p:cNvPr id="143" name="Shape 14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rPr dirty="0"/>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spcBef>
                <a:spcPts val="0"/>
              </a:spcBef>
              <a:buSzTx/>
              <a:buNone/>
              <a:defRPr sz="7200" b="1">
                <a:solidFill>
                  <a:srgbClr val="00538A"/>
                </a:solidFill>
              </a:defRPr>
            </a:lvl1pPr>
            <a:lvl2pPr marL="0" indent="0">
              <a:spcBef>
                <a:spcPts val="0"/>
              </a:spcBef>
              <a:buSzTx/>
              <a:buNone/>
              <a:defRPr sz="7200" b="1">
                <a:solidFill>
                  <a:srgbClr val="00538A"/>
                </a:solidFill>
              </a:defRPr>
            </a:lvl2pPr>
            <a:lvl3pPr marL="0" indent="0">
              <a:spcBef>
                <a:spcPts val="0"/>
              </a:spcBef>
              <a:buSzTx/>
              <a:buNone/>
              <a:defRPr sz="7200" b="1">
                <a:solidFill>
                  <a:srgbClr val="00538A"/>
                </a:solidFill>
              </a:defRPr>
            </a:lvl3pPr>
            <a:lvl4pPr marL="0" indent="0">
              <a:spcBef>
                <a:spcPts val="0"/>
              </a:spcBef>
              <a:buSzTx/>
              <a:buNone/>
              <a:defRPr sz="7200" b="1">
                <a:solidFill>
                  <a:srgbClr val="00538A"/>
                </a:solidFill>
              </a:defRPr>
            </a:lvl4pPr>
            <a:lvl5pPr marL="0" indent="0">
              <a:spcBef>
                <a:spcPts val="0"/>
              </a:spcBef>
              <a:buSzTx/>
              <a:buNone/>
              <a:defRPr sz="7200" b="1">
                <a:solidFill>
                  <a:srgbClr val="00538A"/>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solidFill>
                  <a:srgbClr val="000000"/>
                </a:solidFill>
                <a:latin typeface="Helvetica Neue"/>
                <a:ea typeface="Helvetica Neue"/>
                <a:cs typeface="Helvetica Neue"/>
                <a:sym typeface="Helvetica Neue"/>
              </a:defRPr>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solidFill>
                  <a:srgbClr val="000000"/>
                </a:solidFill>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676400" y="730250"/>
            <a:ext cx="21031200" cy="2651126"/>
          </a:xfrm>
          <a:prstGeom prst="rect">
            <a:avLst/>
          </a:prstGeom>
        </p:spPr>
        <p:txBody>
          <a:bodyPr lIns="91439" tIns="91439" rIns="91439" bIns="91439"/>
          <a:lstStyle>
            <a:lvl1pPr algn="l" defTabSz="1828800">
              <a:lnSpc>
                <a:spcPct val="90000"/>
              </a:lnSpc>
              <a:defRPr sz="8800">
                <a:latin typeface="Calibri Light"/>
                <a:ea typeface="Calibri Light"/>
                <a:cs typeface="Calibri Light"/>
                <a:sym typeface="Calibri Light"/>
              </a:defRPr>
            </a:lvl1pPr>
          </a:lstStyle>
          <a:p>
            <a:r>
              <a:t>Title Text</a:t>
            </a:r>
          </a:p>
        </p:txBody>
      </p:sp>
      <p:sp>
        <p:nvSpPr>
          <p:cNvPr id="118" name="Slide Number"/>
          <p:cNvSpPr txBox="1">
            <a:spLocks noGrp="1"/>
          </p:cNvSpPr>
          <p:nvPr>
            <p:ph type="sldNum" sz="quarter" idx="2"/>
          </p:nvPr>
        </p:nvSpPr>
        <p:spPr>
          <a:xfrm>
            <a:off x="22192337" y="12808585"/>
            <a:ext cx="515264" cy="538480"/>
          </a:xfrm>
          <a:prstGeom prst="rect">
            <a:avLst/>
          </a:prstGeom>
        </p:spPr>
        <p:txBody>
          <a:bodyPr lIns="91439" tIns="91439" rIns="91439" bIns="91439" anchor="ctr"/>
          <a:lstStyle>
            <a:lvl1pPr algn="r" defTabSz="1828800">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6"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7200" b="1">
                <a:solidFill>
                  <a:srgbClr val="00538A"/>
                </a:solidFill>
              </a:defRPr>
            </a:lvl1pPr>
            <a:lvl2pPr marL="0" indent="0" algn="ctr">
              <a:spcBef>
                <a:spcPts val="0"/>
              </a:spcBef>
              <a:buSzTx/>
              <a:buNone/>
              <a:defRPr sz="7200" b="1">
                <a:solidFill>
                  <a:srgbClr val="00538A"/>
                </a:solidFill>
              </a:defRPr>
            </a:lvl2pPr>
            <a:lvl3pPr marL="0" indent="0" algn="ctr">
              <a:spcBef>
                <a:spcPts val="0"/>
              </a:spcBef>
              <a:buSzTx/>
              <a:buNone/>
              <a:defRPr sz="7200" b="1">
                <a:solidFill>
                  <a:srgbClr val="00538A"/>
                </a:solidFill>
              </a:defRPr>
            </a:lvl3pPr>
            <a:lvl4pPr marL="0" indent="0" algn="ctr">
              <a:spcBef>
                <a:spcPts val="0"/>
              </a:spcBef>
              <a:buSzTx/>
              <a:buNone/>
              <a:defRPr sz="7200" b="1">
                <a:solidFill>
                  <a:srgbClr val="00538A"/>
                </a:solidFill>
              </a:defRPr>
            </a:lvl4pPr>
            <a:lvl5pPr marL="0" indent="0" algn="ctr">
              <a:spcBef>
                <a:spcPts val="0"/>
              </a:spcBef>
              <a:buSzTx/>
              <a:buNone/>
              <a:defRPr sz="7200" b="1">
                <a:solidFill>
                  <a:srgbClr val="00538A"/>
                </a:solidFill>
              </a:defRPr>
            </a:lvl5p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35" name="Body Level One…"/>
          <p:cNvSpPr txBox="1">
            <a:spLocks noGrp="1"/>
          </p:cNvSpPr>
          <p:nvPr>
            <p:ph type="body" sz="quarter" idx="1"/>
          </p:nvPr>
        </p:nvSpPr>
        <p:spPr>
          <a:xfrm>
            <a:off x="1778000" y="7073900"/>
            <a:ext cx="20828000" cy="1587500"/>
          </a:xfrm>
          <a:prstGeom prst="rect">
            <a:avLst/>
          </a:prstGeom>
        </p:spPr>
        <p:txBody>
          <a:bodyPr anchor="t"/>
          <a:lstStyle>
            <a:lvl1pPr marL="0" indent="0">
              <a:spcBef>
                <a:spcPts val="0"/>
              </a:spcBef>
              <a:buSzTx/>
              <a:buNone/>
              <a:defRPr sz="7200" b="1">
                <a:solidFill>
                  <a:srgbClr val="C21721"/>
                </a:solidFill>
              </a:defRPr>
            </a:lvl1pPr>
            <a:lvl2pPr marL="0" indent="0">
              <a:spcBef>
                <a:spcPts val="0"/>
              </a:spcBef>
              <a:buSzTx/>
              <a:buNone/>
              <a:defRPr sz="7200" b="1">
                <a:solidFill>
                  <a:srgbClr val="C21721"/>
                </a:solidFill>
              </a:defRPr>
            </a:lvl2pPr>
            <a:lvl3pPr marL="0" indent="0">
              <a:spcBef>
                <a:spcPts val="0"/>
              </a:spcBef>
              <a:buSzTx/>
              <a:buNone/>
              <a:defRPr sz="7200" b="1">
                <a:solidFill>
                  <a:srgbClr val="C21721"/>
                </a:solidFill>
              </a:defRPr>
            </a:lvl3pPr>
            <a:lvl4pPr marL="0" indent="0">
              <a:spcBef>
                <a:spcPts val="0"/>
              </a:spcBef>
              <a:buSzTx/>
              <a:buNone/>
              <a:defRPr sz="7200" b="1">
                <a:solidFill>
                  <a:srgbClr val="C21721"/>
                </a:solidFill>
              </a:defRPr>
            </a:lvl4pPr>
            <a:lvl5pPr marL="0" indent="0">
              <a:spcBef>
                <a:spcPts val="0"/>
              </a:spcBef>
              <a:buSzTx/>
              <a:buNone/>
              <a:defRPr sz="7200" b="1">
                <a:solidFill>
                  <a:srgbClr val="C21721"/>
                </a:solidFill>
              </a:defRPr>
            </a:lvl5pPr>
          </a:lstStyle>
          <a:p>
            <a:r>
              <a:t>Body Level One</a:t>
            </a:r>
          </a:p>
          <a:p>
            <a:pPr lvl="1"/>
            <a:r>
              <a:t>Body Level Two</a:t>
            </a:r>
          </a:p>
          <a:p>
            <a:pPr lvl="2"/>
            <a:r>
              <a:t>Body Level Three</a:t>
            </a:r>
          </a:p>
          <a:p>
            <a:pPr lvl="3"/>
            <a:r>
              <a:t>Body Level Four</a:t>
            </a:r>
          </a:p>
          <a:p>
            <a:pPr lvl="4"/>
            <a:r>
              <a:t>Body Level Five</a:t>
            </a:r>
          </a:p>
        </p:txBody>
      </p:sp>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spcBef>
                <a:spcPts val="0"/>
              </a:spcBef>
              <a:buSzTx/>
              <a:buNone/>
              <a:defRPr sz="7200" b="1">
                <a:solidFill>
                  <a:srgbClr val="00538A"/>
                </a:solidFill>
              </a:defRPr>
            </a:lvl1pPr>
            <a:lvl2pPr marL="0" indent="0">
              <a:spcBef>
                <a:spcPts val="0"/>
              </a:spcBef>
              <a:buSzTx/>
              <a:buNone/>
              <a:defRPr sz="7200" b="1">
                <a:solidFill>
                  <a:srgbClr val="00538A"/>
                </a:solidFill>
              </a:defRPr>
            </a:lvl2pPr>
            <a:lvl3pPr marL="0" indent="0">
              <a:spcBef>
                <a:spcPts val="0"/>
              </a:spcBef>
              <a:buSzTx/>
              <a:buNone/>
              <a:defRPr sz="7200" b="1">
                <a:solidFill>
                  <a:srgbClr val="00538A"/>
                </a:solidFill>
              </a:defRPr>
            </a:lvl3pPr>
            <a:lvl4pPr marL="0" indent="0">
              <a:spcBef>
                <a:spcPts val="0"/>
              </a:spcBef>
              <a:buSzTx/>
              <a:buNone/>
              <a:defRPr sz="7200" b="1">
                <a:solidFill>
                  <a:srgbClr val="00538A"/>
                </a:solidFill>
              </a:defRPr>
            </a:lvl4pPr>
            <a:lvl5pPr marL="0" indent="0">
              <a:spcBef>
                <a:spcPts val="0"/>
              </a:spcBef>
              <a:buSzTx/>
              <a:buNone/>
              <a:defRPr sz="7200" b="1">
                <a:solidFill>
                  <a:srgbClr val="00538A"/>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atin typeface="+mn-lt"/>
                <a:ea typeface="+mn-ea"/>
                <a:cs typeface="+mn-cs"/>
                <a:sym typeface="Helvetica Neue Medium"/>
              </a:defRPr>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spcBef>
                <a:spcPts val="0"/>
              </a:spcBef>
              <a:buSzTx/>
              <a:buNone/>
              <a:defRPr sz="7200" b="1">
                <a:solidFill>
                  <a:srgbClr val="00538A"/>
                </a:solidFill>
              </a:defRPr>
            </a:lvl1pPr>
            <a:lvl2pPr marL="0" indent="0">
              <a:spcBef>
                <a:spcPts val="0"/>
              </a:spcBef>
              <a:buSzTx/>
              <a:buNone/>
              <a:defRPr sz="7200" b="1">
                <a:solidFill>
                  <a:srgbClr val="00538A"/>
                </a:solidFill>
              </a:defRPr>
            </a:lvl2pPr>
            <a:lvl3pPr marL="0" indent="0">
              <a:spcBef>
                <a:spcPts val="0"/>
              </a:spcBef>
              <a:buSzTx/>
              <a:buNone/>
              <a:defRPr sz="7200" b="1">
                <a:solidFill>
                  <a:srgbClr val="00538A"/>
                </a:solidFill>
              </a:defRPr>
            </a:lvl3pPr>
            <a:lvl4pPr marL="0" indent="0">
              <a:spcBef>
                <a:spcPts val="0"/>
              </a:spcBef>
              <a:buSzTx/>
              <a:buNone/>
              <a:defRPr sz="7200" b="1">
                <a:solidFill>
                  <a:srgbClr val="00538A"/>
                </a:solidFill>
              </a:defRPr>
            </a:lvl4pPr>
            <a:lvl5pPr marL="0" indent="0">
              <a:spcBef>
                <a:spcPts val="0"/>
              </a:spcBef>
              <a:buSzTx/>
              <a:buNone/>
              <a:defRPr sz="7200" b="1">
                <a:solidFill>
                  <a:srgbClr val="00538A"/>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solidFill>
                  <a:srgbClr val="000000"/>
                </a:solidFill>
                <a:latin typeface="Helvetica Neue"/>
                <a:ea typeface="Helvetica Neue"/>
                <a:cs typeface="Helvetica Neue"/>
                <a:sym typeface="Helvetica Neue"/>
              </a:defRPr>
            </a:lvl1pPr>
            <a:lvl2pPr marL="1117600" indent="-558800">
              <a:spcBef>
                <a:spcPts val="4500"/>
              </a:spcBef>
              <a:defRPr sz="3800">
                <a:solidFill>
                  <a:srgbClr val="000000"/>
                </a:solidFill>
                <a:latin typeface="Helvetica Neue"/>
                <a:ea typeface="Helvetica Neue"/>
                <a:cs typeface="Helvetica Neue"/>
                <a:sym typeface="Helvetica Neue"/>
              </a:defRPr>
            </a:lvl2pPr>
            <a:lvl3pPr marL="1676400" indent="-558800">
              <a:spcBef>
                <a:spcPts val="4500"/>
              </a:spcBef>
              <a:defRPr sz="3800">
                <a:solidFill>
                  <a:srgbClr val="000000"/>
                </a:solidFill>
                <a:latin typeface="Helvetica Neue"/>
                <a:ea typeface="Helvetica Neue"/>
                <a:cs typeface="Helvetica Neue"/>
                <a:sym typeface="Helvetica Neue"/>
              </a:defRPr>
            </a:lvl3pPr>
            <a:lvl4pPr marL="2235200" indent="-558800">
              <a:spcBef>
                <a:spcPts val="4500"/>
              </a:spcBef>
              <a:defRPr sz="3800">
                <a:solidFill>
                  <a:srgbClr val="000000"/>
                </a:solidFill>
                <a:latin typeface="Helvetica Neue"/>
                <a:ea typeface="Helvetica Neue"/>
                <a:cs typeface="Helvetica Neue"/>
                <a:sym typeface="Helvetica Neue"/>
              </a:defRPr>
            </a:lvl4pPr>
            <a:lvl5pPr marL="2794000" indent="-558800">
              <a:spcBef>
                <a:spcPts val="4500"/>
              </a:spcBef>
              <a:defRPr sz="3800">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Calibri"/>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j-lt"/>
          <a:ea typeface="+mj-ea"/>
          <a:cs typeface="+mj-cs"/>
          <a:sym typeface="Calibri"/>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j-lt"/>
          <a:ea typeface="+mj-ea"/>
          <a:cs typeface="+mj-cs"/>
          <a:sym typeface="Calibri"/>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j-lt"/>
          <a:ea typeface="+mj-ea"/>
          <a:cs typeface="+mj-cs"/>
          <a:sym typeface="Calibri"/>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j-lt"/>
          <a:ea typeface="+mj-ea"/>
          <a:cs typeface="+mj-cs"/>
          <a:sym typeface="Calibri"/>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j-lt"/>
          <a:ea typeface="+mj-ea"/>
          <a:cs typeface="+mj-cs"/>
          <a:sym typeface="Calibri"/>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j-lt"/>
          <a:ea typeface="+mj-ea"/>
          <a:cs typeface="+mj-cs"/>
          <a:sym typeface="Calibri"/>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j-lt"/>
          <a:ea typeface="+mj-ea"/>
          <a:cs typeface="+mj-cs"/>
          <a:sym typeface="Calibri"/>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j-lt"/>
          <a:ea typeface="+mj-ea"/>
          <a:cs typeface="+mj-cs"/>
          <a:sym typeface="Calibri"/>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j-lt"/>
          <a:ea typeface="+mj-ea"/>
          <a:cs typeface="+mj-cs"/>
          <a:sym typeface="Calibri"/>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accessdata.fda.gov/drugsatfda_docs/label/2020/203085s011lbl.pdf" TargetMode="External"/><Relationship Id="rId13" Type="http://schemas.openxmlformats.org/officeDocument/2006/relationships/hyperlink" Target="https://www.accessdata.fda.gov/drugsatfda_docs/label/2019/125418s045lbl.pdf" TargetMode="External"/><Relationship Id="rId18" Type="http://schemas.openxmlformats.org/officeDocument/2006/relationships/hyperlink" Target="https://www.accessdata.fda.gov/drugsatfda_docs/label/2020/210496s006lbl.pdf" TargetMode="External"/><Relationship Id="rId3" Type="http://schemas.openxmlformats.org/officeDocument/2006/relationships/hyperlink" Target="https://www.accessdata.fda.gov/drugsatfda_docs/label/2019/125084s273lbl.pdf" TargetMode="External"/><Relationship Id="rId21" Type="http://schemas.openxmlformats.org/officeDocument/2006/relationships/image" Target="../media/image26.png"/><Relationship Id="rId7" Type="http://schemas.openxmlformats.org/officeDocument/2006/relationships/hyperlink" Target="https://www.accessdata.fda.gov/drugsatfda_docs/label/2018/021938s035lbl.pdf" TargetMode="External"/><Relationship Id="rId12" Type="http://schemas.openxmlformats.org/officeDocument/2006/relationships/hyperlink" Target="https://www.accessdata.fda.gov/drugsatfda_docs/label/2019/125085s331lbl.pdf" TargetMode="External"/><Relationship Id="rId17" Type="http://schemas.openxmlformats.org/officeDocument/2006/relationships/hyperlink" Target="https://www.accessdata.fda.gov/drugsatfda_docs/label/2018/021986s021lbl.pdf" TargetMode="External"/><Relationship Id="rId25"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hyperlink" Target="https://www.accessdata.fda.gov/drugsatfda_docs/label/2019/022068s031lbl.pdf" TargetMode="External"/><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s://www.accessdata.fda.gov/drugsatfda_docs/label/2018/021923s020lbl.pdf" TargetMode="External"/><Relationship Id="rId11" Type="http://schemas.openxmlformats.org/officeDocument/2006/relationships/hyperlink" Target="https://www.accessdata.fda.gov/drugsatfda_docs/label/2020/212608s000lbl.pdf" TargetMode="External"/><Relationship Id="rId24" Type="http://schemas.openxmlformats.org/officeDocument/2006/relationships/image" Target="../media/image29.png"/><Relationship Id="rId5" Type="http://schemas.openxmlformats.org/officeDocument/2006/relationships/hyperlink" Target="https://www.accessdata.fda.gov/drugsatfda_docs/label/2017/125147s207lbl.pdf" TargetMode="External"/><Relationship Id="rId15" Type="http://schemas.openxmlformats.org/officeDocument/2006/relationships/hyperlink" Target="https://www.accessdata.fda.gov/drugsatfda_docs/label/2018/021588s053lbl.pdf" TargetMode="External"/><Relationship Id="rId23" Type="http://schemas.openxmlformats.org/officeDocument/2006/relationships/image" Target="../media/image28.png"/><Relationship Id="rId10" Type="http://schemas.openxmlformats.org/officeDocument/2006/relationships/hyperlink" Target="https://www.accessdata.fda.gov/drugsatfda_docs/label/2019/208692s003lbl.pdf" TargetMode="External"/><Relationship Id="rId19" Type="http://schemas.openxmlformats.org/officeDocument/2006/relationships/image" Target="../media/image24.png"/><Relationship Id="rId4" Type="http://schemas.openxmlformats.org/officeDocument/2006/relationships/hyperlink" Target="https://www.accessdata.fda.gov/drugsatfda_docs/label/2016/021743s025lbl.pdf" TargetMode="External"/><Relationship Id="rId9" Type="http://schemas.openxmlformats.org/officeDocument/2006/relationships/hyperlink" Target="https://www.accessdata.fda.gov/drugsatfda_docs/label/2019/206947s011lbl.pdf" TargetMode="External"/><Relationship Id="rId14" Type="http://schemas.openxmlformats.org/officeDocument/2006/relationships/hyperlink" Target="https://www.accessdata.fda.gov/drugsatfda_docs/label/2019/125477s033lbl.pdf" TargetMode="External"/><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pubmed.ncbi.nlm.nih.gov/29576427/" TargetMode="External"/><Relationship Id="rId7" Type="http://schemas.openxmlformats.org/officeDocument/2006/relationships/hyperlink" Target="https://www.accessdata.fda.gov/drugsatfda_docs/label/2017/125147s207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6/021743s025lbl.pdf" TargetMode="External"/><Relationship Id="rId5" Type="http://schemas.openxmlformats.org/officeDocument/2006/relationships/hyperlink" Target="https://www.accessdata.fda.gov/drugsatfda_docs/label/2019/125084s273lbl.pdf" TargetMode="External"/><Relationship Id="rId4" Type="http://schemas.openxmlformats.org/officeDocument/2006/relationships/hyperlink" Target="https://pubmed.ncbi.nlm.nih.gov/2972721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7/125147s207lbl.pdf" TargetMode="External"/><Relationship Id="rId5" Type="http://schemas.openxmlformats.org/officeDocument/2006/relationships/hyperlink" Target="https://www.accessdata.fda.gov/drugsatfda_docs/label/2016/021743s025lbl.pdf" TargetMode="External"/><Relationship Id="rId4" Type="http://schemas.openxmlformats.org/officeDocument/2006/relationships/hyperlink" Target="https://www.accessdata.fda.gov/drugsatfda_docs/label/2019/125084s273lbl.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22419954/"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ascopubs.org/doi/abs/10.1200/jco.2013.31.15_suppl.3637"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accessdata.fda.gov/drugsatfda_docs/label/2020/212608s000lbl.pdf" TargetMode="External"/><Relationship Id="rId3" Type="http://schemas.openxmlformats.org/officeDocument/2006/relationships/hyperlink" Target="https://www.accessdata.fda.gov/drugsatfda_docs/label/2018/021923s020lbl.pdf" TargetMode="External"/><Relationship Id="rId7" Type="http://schemas.openxmlformats.org/officeDocument/2006/relationships/hyperlink" Target="https://www.accessdata.fda.gov/drugsatfda_docs/label/2019/208692s00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206947s011lbl.pdf" TargetMode="External"/><Relationship Id="rId5" Type="http://schemas.openxmlformats.org/officeDocument/2006/relationships/hyperlink" Target="https://www.accessdata.fda.gov/drugsatfda_docs/label/2020/203085s011lbl.pdf" TargetMode="External"/><Relationship Id="rId4" Type="http://schemas.openxmlformats.org/officeDocument/2006/relationships/hyperlink" Target="https://www.accessdata.fda.gov/drugsatfda_docs/label/2018/021938s035lbl.pdf" TargetMode="Externa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1983292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125477s033lbl.pdf" TargetMode="External"/><Relationship Id="rId5" Type="http://schemas.openxmlformats.org/officeDocument/2006/relationships/hyperlink" Target="https://www.accessdata.fda.gov/drugsatfda_docs/label/2019/125418s045lbl.pdf" TargetMode="External"/><Relationship Id="rId4" Type="http://schemas.openxmlformats.org/officeDocument/2006/relationships/hyperlink" Target="https://www.accessdata.fda.gov/drugsatfda_docs/label/2019/125085s331lbl.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ccessdata.fda.gov/drugsatfda_docs/label/2019/125085s331lbl.pdf"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125477s033lbl.pdf" TargetMode="External"/><Relationship Id="rId5" Type="http://schemas.openxmlformats.org/officeDocument/2006/relationships/hyperlink" Target="https://www.accessdata.fda.gov/drugsatfda_docs/label/2019/125418s045lbl.pdf" TargetMode="External"/><Relationship Id="rId4" Type="http://schemas.openxmlformats.org/officeDocument/2006/relationships/hyperlink" Target="https://oncologypro.esmo.org/meeting-resources/esmo-asia-congress-2019/imbrave150-efficacy-and-safety-results-from-a-ph-iii-study-evaluating-atezolizumab-atezo-bevacizumab-bev-vs-sorafenib-sor-as-first-treat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ccessdata.fda.gov/drugsatfda_docs/label/2018/021588s053lbl.pdf" TargetMode="External"/><Relationship Id="rId7" Type="http://schemas.openxmlformats.org/officeDocument/2006/relationships/hyperlink" Target="https://pubmed.ncbi.nlm.nih.gov/2573657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18521425/" TargetMode="External"/><Relationship Id="rId5" Type="http://schemas.openxmlformats.org/officeDocument/2006/relationships/hyperlink" Target="https://www.accessdata.fda.gov/drugsatfda_docs/label/2018/021986s021lbl.pdf" TargetMode="External"/><Relationship Id="rId4" Type="http://schemas.openxmlformats.org/officeDocument/2006/relationships/hyperlink" Target="https://www.accessdata.fda.gov/drugsatfda_docs/label/2019/022068s031lbl.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ccessdata.fda.gov/drugsatfda_docs/label/2018/021588s05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ccessdata.fda.gov/drugsatfda_docs/label/2018/021986s021lbl.pdf" TargetMode="External"/><Relationship Id="rId4" Type="http://schemas.openxmlformats.org/officeDocument/2006/relationships/hyperlink" Target="https://pubmed.ncbi.nlm.nih.gov/2588298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ccessdata.fda.gov/drugsatfda_docs/label/2020/210496s006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ubmed.ncbi.nlm.nih.gov/3156630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ubmed.ncbi.nlm.nih.gov/22419954/"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s://pubmed.ncbi.nlm.nih.gov/22184762/" TargetMode="External"/><Relationship Id="rId4" Type="http://schemas.openxmlformats.org/officeDocument/2006/relationships/hyperlink" Target="https://pubmed.ncbi.nlm.nih.gov/2056407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pubmed.ncbi.nlm.nih.gov/31566309/" TargetMode="External"/><Relationship Id="rId4" Type="http://schemas.openxmlformats.org/officeDocument/2006/relationships/hyperlink" Target="https://www.accessdata.fda.gov/drugsatfda_docs/label/2020/210496s006lbl.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accessdata.fda.gov/drugsatfda_docs/label/2018/021923s020lbl.pdf" TargetMode="External"/><Relationship Id="rId13" Type="http://schemas.openxmlformats.org/officeDocument/2006/relationships/hyperlink" Target="https://www.accessdata.fda.gov/drugsatfda_docs/label/2020/212608s000lbl.pdf" TargetMode="External"/><Relationship Id="rId3" Type="http://schemas.openxmlformats.org/officeDocument/2006/relationships/hyperlink" Target="https://pubmed.ncbi.nlm.nih.gov/18165622/" TargetMode="External"/><Relationship Id="rId7" Type="http://schemas.openxmlformats.org/officeDocument/2006/relationships/hyperlink" Target="https://pubmed.ncbi.nlm.nih.gov/18003960/" TargetMode="External"/><Relationship Id="rId12" Type="http://schemas.openxmlformats.org/officeDocument/2006/relationships/hyperlink" Target="https://www.accessdata.fda.gov/drugsatfda_docs/label/2019/208692s00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9727211/" TargetMode="External"/><Relationship Id="rId11" Type="http://schemas.openxmlformats.org/officeDocument/2006/relationships/hyperlink" Target="https://www.accessdata.fda.gov/drugsatfda_docs/label/2019/206947s011lbl.pdf" TargetMode="External"/><Relationship Id="rId5" Type="http://schemas.openxmlformats.org/officeDocument/2006/relationships/hyperlink" Target="https://pubmed.ncbi.nlm.nih.gov/19775626/" TargetMode="External"/><Relationship Id="rId15" Type="http://schemas.openxmlformats.org/officeDocument/2006/relationships/image" Target="../media/image33.png"/><Relationship Id="rId10" Type="http://schemas.openxmlformats.org/officeDocument/2006/relationships/hyperlink" Target="https://www.accessdata.fda.gov/drugsatfda_docs/label/2020/203085s011lbl.pdf" TargetMode="External"/><Relationship Id="rId4" Type="http://schemas.openxmlformats.org/officeDocument/2006/relationships/hyperlink" Target="https://pubmed.ncbi.nlm.nih.gov/21630130/" TargetMode="External"/><Relationship Id="rId9" Type="http://schemas.openxmlformats.org/officeDocument/2006/relationships/hyperlink" Target="https://www.accessdata.fda.gov/drugsatfda_docs/label/2018/021938s035lbl.pdf" TargetMode="External"/><Relationship Id="rId14" Type="http://schemas.openxmlformats.org/officeDocument/2006/relationships/hyperlink" Target="https://www.accessdata.fda.gov/drugsatfda_docs/label/2020/210496s006lbl.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pubmed.ncbi.nlm.nih.gov/31826981/" TargetMode="External"/><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pubmed.ncbi.nlm.nih.gov/19775626/" TargetMode="External"/><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pubmed.ncbi.nlm.nih.gov/2957642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tep.cancer.gov/protocolDevelopment/electronic_applications/docs/CTCAE_v5_Quick_Reference_5x7.pdf"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hyperlink" Target="https://www.accessdata.fda.gov/drugsatfda_docs/label/2018/021938s035lbl.pdf" TargetMode="External"/><Relationship Id="rId13" Type="http://schemas.openxmlformats.org/officeDocument/2006/relationships/hyperlink" Target="https://www.accessdata.fda.gov/drugsatfda_docs/label/2019/022068s031lbl.pdf" TargetMode="External"/><Relationship Id="rId18" Type="http://schemas.openxmlformats.org/officeDocument/2006/relationships/hyperlink" Target="https://pubmed.ncbi.nlm.nih.gov/31020549/" TargetMode="External"/><Relationship Id="rId3" Type="http://schemas.openxmlformats.org/officeDocument/2006/relationships/hyperlink" Target="https://ctep.cancer.gov/protocolDevelopment/electronic_applications/docs/CTCAE_v5_Quick_Reference_5x7.pdf" TargetMode="External"/><Relationship Id="rId7" Type="http://schemas.openxmlformats.org/officeDocument/2006/relationships/hyperlink" Target="https://www.accessdata.fda.gov/drugsatfda_docs/label/2018/021923s020lbl.pdf" TargetMode="External"/><Relationship Id="rId12" Type="http://schemas.openxmlformats.org/officeDocument/2006/relationships/hyperlink" Target="https://www.accessdata.fda.gov/drugsatfda_docs/label/2018/021588s053lbl.pdf" TargetMode="External"/><Relationship Id="rId17" Type="http://schemas.openxmlformats.org/officeDocument/2006/relationships/hyperlink" Target="https://pubmed.ncbi.nlm.nih.gov/20229971/" TargetMode="External"/><Relationship Id="rId2" Type="http://schemas.openxmlformats.org/officeDocument/2006/relationships/image" Target="../media/image1.png"/><Relationship Id="rId16" Type="http://schemas.openxmlformats.org/officeDocument/2006/relationships/hyperlink" Target="https://www.accessdata.fda.gov/drugsatfda_docs/label/2020/210496s006lbl.pdf" TargetMode="External"/><Relationship Id="rId1" Type="http://schemas.openxmlformats.org/officeDocument/2006/relationships/slideLayout" Target="../slideLayouts/slideLayout1.xml"/><Relationship Id="rId6" Type="http://schemas.openxmlformats.org/officeDocument/2006/relationships/hyperlink" Target="https://www.accessdata.fda.gov/drugsatfda_docs/label/2017/125147s207lbl.pdf" TargetMode="External"/><Relationship Id="rId11" Type="http://schemas.openxmlformats.org/officeDocument/2006/relationships/hyperlink" Target="https://www.accessdata.fda.gov/drugsatfda_docs/label/2019/208692s003lbl.pdf" TargetMode="External"/><Relationship Id="rId5" Type="http://schemas.openxmlformats.org/officeDocument/2006/relationships/hyperlink" Target="https://www.accessdata.fda.gov/drugsatfda_docs/label/2016/021743s025lbl.pdf" TargetMode="External"/><Relationship Id="rId15" Type="http://schemas.openxmlformats.org/officeDocument/2006/relationships/hyperlink" Target="https://www.accessdata.fda.gov/drugsatfda_docs/label/2020/212608s000lbl.pdf" TargetMode="External"/><Relationship Id="rId10" Type="http://schemas.openxmlformats.org/officeDocument/2006/relationships/hyperlink" Target="https://www.accessdata.fda.gov/drugsatfda_docs/label/2019/206947s011lbl.pdf" TargetMode="External"/><Relationship Id="rId19" Type="http://schemas.openxmlformats.org/officeDocument/2006/relationships/image" Target="../media/image33.png"/><Relationship Id="rId4" Type="http://schemas.openxmlformats.org/officeDocument/2006/relationships/hyperlink" Target="https://www.accessdata.fda.gov/drugsatfda_docs/label/2019/125084s273lbl.pdf" TargetMode="External"/><Relationship Id="rId9" Type="http://schemas.openxmlformats.org/officeDocument/2006/relationships/hyperlink" Target="https://www.accessdata.fda.gov/drugsatfda_docs/label/2020/203085s011lbl.pdf" TargetMode="External"/><Relationship Id="rId14" Type="http://schemas.openxmlformats.org/officeDocument/2006/relationships/hyperlink" Target="https://www.accessdata.fda.gov/drugsatfda_docs/label/2018/021986s021lbl.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ubmed.ncbi.nlm.nih.gov/15985813/"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ctep.cancer.gov/protocolDevelopment/electronic_applications/docs/CTCAE_v5_Quick_Reference_5x7.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hyperlink" Target="https://ascopubs.org/doi/abs/10.1200/jco.2013.31.15_suppl.3637" TargetMode="External"/><Relationship Id="rId13" Type="http://schemas.openxmlformats.org/officeDocument/2006/relationships/hyperlink" Target="https://www.accessdata.fda.gov/drugsatfda_docs/label/2019/208692s003lbl.pdf" TargetMode="External"/><Relationship Id="rId3" Type="http://schemas.openxmlformats.org/officeDocument/2006/relationships/hyperlink" Target="https://pubmed.ncbi.nlm.nih.gov/19775626/" TargetMode="External"/><Relationship Id="rId7" Type="http://schemas.openxmlformats.org/officeDocument/2006/relationships/hyperlink" Target="https://pubmed.ncbi.nlm.nih.gov/21910797/" TargetMode="External"/><Relationship Id="rId12" Type="http://schemas.openxmlformats.org/officeDocument/2006/relationships/hyperlink" Target="https://www.accessdata.fda.gov/drugsatfda_docs/label/2019/206947s011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4337717/" TargetMode="External"/><Relationship Id="rId11" Type="http://schemas.openxmlformats.org/officeDocument/2006/relationships/hyperlink" Target="https://www.accessdata.fda.gov/drugsatfda_docs/label/2020/203085s011lbl.pdf" TargetMode="External"/><Relationship Id="rId5" Type="http://schemas.openxmlformats.org/officeDocument/2006/relationships/hyperlink" Target="https://pubmed.ncbi.nlm.nih.gov/18779536/" TargetMode="External"/><Relationship Id="rId10" Type="http://schemas.openxmlformats.org/officeDocument/2006/relationships/hyperlink" Target="https://www.accessdata.fda.gov/drugsatfda_docs/label/2018/021938s035lbl.pdf" TargetMode="External"/><Relationship Id="rId4" Type="http://schemas.openxmlformats.org/officeDocument/2006/relationships/hyperlink" Target="https://pubmed.ncbi.nlm.nih.gov/21465734/" TargetMode="External"/><Relationship Id="rId9" Type="http://schemas.openxmlformats.org/officeDocument/2006/relationships/hyperlink" Target="https://www.accessdata.fda.gov/drugsatfda_docs/label/2018/021923s020lbl.pdf" TargetMode="External"/><Relationship Id="rId14" Type="http://schemas.openxmlformats.org/officeDocument/2006/relationships/hyperlink" Target="https://www.accessdata.fda.gov/drugsatfda_docs/label/2020/212608s000lbl.pdf"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pubmed.ncbi.nlm.nih.gov/19775626/"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7221667/" TargetMode="External"/><Relationship Id="rId5" Type="http://schemas.openxmlformats.org/officeDocument/2006/relationships/hyperlink" Target="https://pubmed.ncbi.nlm.nih.gov/22016478/" TargetMode="External"/><Relationship Id="rId4" Type="http://schemas.openxmlformats.org/officeDocument/2006/relationships/hyperlink" Target="https://pubmed.ncbi.nlm.nih.gov/18779536/"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ctep.cancer.gov/protocolDevelopment/electronic_applications/docs/CTCAE_v5_Quick_Reference_5x7.pdf" TargetMode="External"/><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pubmed.ncbi.nlm.nih.gov/2603403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ubmed.ncbi.nlm.nih.gov/28847184/" TargetMode="External"/><Relationship Id="rId7" Type="http://schemas.openxmlformats.org/officeDocument/2006/relationships/hyperlink" Target="https://ascopubs.org/doi/abs/10.1200/jco.2011.29.15_suppl.e21113"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31127698/" TargetMode="External"/><Relationship Id="rId5" Type="http://schemas.openxmlformats.org/officeDocument/2006/relationships/hyperlink" Target="https://ascopubs.org/doi/abs/10.1200/JCO.2017.35.15_suppl.3551" TargetMode="External"/><Relationship Id="rId4" Type="http://schemas.openxmlformats.org/officeDocument/2006/relationships/hyperlink" Target="https://ascopubs.org/doi/abs/10.1200/JCO.2018.36.4_suppl.412"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pubmed.ncbi.nlm.nih.gov/22484194/" TargetMode="External"/><Relationship Id="rId13" Type="http://schemas.openxmlformats.org/officeDocument/2006/relationships/hyperlink" Target="https://www.accessdata.fda.gov/drugsatfda_docs/label/2018/021923s020lbl.pdf" TargetMode="External"/><Relationship Id="rId18" Type="http://schemas.openxmlformats.org/officeDocument/2006/relationships/hyperlink" Target="https://www.accessdata.fda.gov/drugsatfda_docs/label/2019/125085s331lbl.pdf" TargetMode="External"/><Relationship Id="rId3" Type="http://schemas.openxmlformats.org/officeDocument/2006/relationships/image" Target="../media/image33.png"/><Relationship Id="rId21" Type="http://schemas.openxmlformats.org/officeDocument/2006/relationships/hyperlink" Target="https://www.accessdata.fda.gov/drugsatfda_docs/label/2018/021588s053lbl.pdf" TargetMode="External"/><Relationship Id="rId7" Type="http://schemas.openxmlformats.org/officeDocument/2006/relationships/hyperlink" Target="https://pubmed.ncbi.nlm.nih.gov/23463215/" TargetMode="External"/><Relationship Id="rId12" Type="http://schemas.openxmlformats.org/officeDocument/2006/relationships/hyperlink" Target="https://www.accessdata.fda.gov/drugsatfda_docs/label/2017/125147s207lbl.pdf" TargetMode="External"/><Relationship Id="rId17" Type="http://schemas.openxmlformats.org/officeDocument/2006/relationships/hyperlink" Target="https://www.accessdata.fda.gov/drugsatfda_docs/label/2019/208692s003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9/206947s011lbl.pdf" TargetMode="External"/><Relationship Id="rId20" Type="http://schemas.openxmlformats.org/officeDocument/2006/relationships/hyperlink" Target="https://www.accessdata.fda.gov/drugsatfda_docs/label/2019/125477s033lbl.pdf" TargetMode="Externa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hyperlink" Target="https://www.accessdata.fda.gov/drugsatfda_docs/label/2016/021743s025lbl.pdf" TargetMode="External"/><Relationship Id="rId5" Type="http://schemas.openxmlformats.org/officeDocument/2006/relationships/image" Target="../media/image49.png"/><Relationship Id="rId15" Type="http://schemas.openxmlformats.org/officeDocument/2006/relationships/hyperlink" Target="https://www.accessdata.fda.gov/drugsatfda_docs/label/2020/203085s011lbl.pdf" TargetMode="External"/><Relationship Id="rId10" Type="http://schemas.openxmlformats.org/officeDocument/2006/relationships/hyperlink" Target="https://www.accessdata.fda.gov/drugsatfda_docs/label/2019/125084s273lbl.pdf" TargetMode="External"/><Relationship Id="rId19" Type="http://schemas.openxmlformats.org/officeDocument/2006/relationships/hyperlink" Target="https://www.accessdata.fda.gov/drugsatfda_docs/label/2019/125418s045lbl.pdf" TargetMode="External"/><Relationship Id="rId4" Type="http://schemas.openxmlformats.org/officeDocument/2006/relationships/image" Target="../media/image48.png"/><Relationship Id="rId9" Type="http://schemas.openxmlformats.org/officeDocument/2006/relationships/hyperlink" Target="https://pubmed.ncbi.nlm.nih.gov/29576427/" TargetMode="External"/><Relationship Id="rId14" Type="http://schemas.openxmlformats.org/officeDocument/2006/relationships/hyperlink" Target="https://www.accessdata.fda.gov/drugsatfda_docs/label/2018/021938s035lbl.pdf" TargetMode="External"/><Relationship Id="rId22" Type="http://schemas.openxmlformats.org/officeDocument/2006/relationships/hyperlink" Target="https://www.accessdata.fda.gov/drugsatfda_docs/label/2020/210496s006lbl.pd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pubmed.ncbi.nlm.nih.gov/29576427/" TargetMode="External"/><Relationship Id="rId13" Type="http://schemas.openxmlformats.org/officeDocument/2006/relationships/hyperlink" Target="https://www.accessdata.fda.gov/drugsatfda_docs/label/2018/021938s035lbl.pdf" TargetMode="External"/><Relationship Id="rId18" Type="http://schemas.openxmlformats.org/officeDocument/2006/relationships/hyperlink" Target="https://www.accessdata.fda.gov/drugsatfda_docs/label/2019/125418s045lbl.pdf" TargetMode="External"/><Relationship Id="rId3" Type="http://schemas.openxmlformats.org/officeDocument/2006/relationships/image" Target="../media/image48.png"/><Relationship Id="rId21" Type="http://schemas.openxmlformats.org/officeDocument/2006/relationships/hyperlink" Target="https://www.accessdata.fda.gov/drugsatfda_docs/label/2020/210496s006lbl.pdf" TargetMode="External"/><Relationship Id="rId7" Type="http://schemas.openxmlformats.org/officeDocument/2006/relationships/hyperlink" Target="https://pubmed.ncbi.nlm.nih.gov/22484194/" TargetMode="External"/><Relationship Id="rId12" Type="http://schemas.openxmlformats.org/officeDocument/2006/relationships/hyperlink" Target="https://www.accessdata.fda.gov/drugsatfda_docs/label/2018/021923s020lbl.pdf" TargetMode="External"/><Relationship Id="rId17" Type="http://schemas.openxmlformats.org/officeDocument/2006/relationships/hyperlink" Target="https://www.accessdata.fda.gov/drugsatfda_docs/label/2019/125085s331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9/208692s003lbl.pdf" TargetMode="External"/><Relationship Id="rId20" Type="http://schemas.openxmlformats.org/officeDocument/2006/relationships/hyperlink" Target="https://www.accessdata.fda.gov/drugsatfda_docs/label/2018/021588s053lbl.pdf" TargetMode="External"/><Relationship Id="rId1" Type="http://schemas.openxmlformats.org/officeDocument/2006/relationships/slideLayout" Target="../slideLayouts/slideLayout1.xml"/><Relationship Id="rId6" Type="http://schemas.openxmlformats.org/officeDocument/2006/relationships/hyperlink" Target="https://pubmed.ncbi.nlm.nih.gov/23463215/" TargetMode="External"/><Relationship Id="rId11" Type="http://schemas.openxmlformats.org/officeDocument/2006/relationships/hyperlink" Target="https://www.accessdata.fda.gov/drugsatfda_docs/label/2017/125147s207lbl.pdf" TargetMode="External"/><Relationship Id="rId5" Type="http://schemas.openxmlformats.org/officeDocument/2006/relationships/image" Target="../media/image50.png"/><Relationship Id="rId15" Type="http://schemas.openxmlformats.org/officeDocument/2006/relationships/hyperlink" Target="https://www.accessdata.fda.gov/drugsatfda_docs/label/2019/206947s011lbl.pdf" TargetMode="External"/><Relationship Id="rId10" Type="http://schemas.openxmlformats.org/officeDocument/2006/relationships/hyperlink" Target="https://www.accessdata.fda.gov/drugsatfda_docs/label/2016/021743s025lbl.pdf" TargetMode="External"/><Relationship Id="rId19" Type="http://schemas.openxmlformats.org/officeDocument/2006/relationships/hyperlink" Target="https://www.accessdata.fda.gov/drugsatfda_docs/label/2019/125477s033lbl.pdf" TargetMode="External"/><Relationship Id="rId4" Type="http://schemas.openxmlformats.org/officeDocument/2006/relationships/image" Target="../media/image49.png"/><Relationship Id="rId9" Type="http://schemas.openxmlformats.org/officeDocument/2006/relationships/hyperlink" Target="https://www.accessdata.fda.gov/drugsatfda_docs/label/2019/125084s273lbl.pdf" TargetMode="External"/><Relationship Id="rId14" Type="http://schemas.openxmlformats.org/officeDocument/2006/relationships/hyperlink" Target="https://www.accessdata.fda.gov/drugsatfda_docs/label/2020/203085s011lbl.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pubmed.ncbi.nlm.nih.gov/29576427/" TargetMode="External"/><Relationship Id="rId13" Type="http://schemas.openxmlformats.org/officeDocument/2006/relationships/hyperlink" Target="https://www.accessdata.fda.gov/drugsatfda_docs/label/2018/021938s035lbl.pdf" TargetMode="External"/><Relationship Id="rId18" Type="http://schemas.openxmlformats.org/officeDocument/2006/relationships/hyperlink" Target="https://www.accessdata.fda.gov/drugsatfda_docs/label/2019/125418s045lbl.pdf" TargetMode="External"/><Relationship Id="rId3" Type="http://schemas.openxmlformats.org/officeDocument/2006/relationships/image" Target="../media/image48.png"/><Relationship Id="rId21" Type="http://schemas.openxmlformats.org/officeDocument/2006/relationships/hyperlink" Target="https://www.accessdata.fda.gov/drugsatfda_docs/label/2020/210496s006lbl.pdf" TargetMode="External"/><Relationship Id="rId7" Type="http://schemas.openxmlformats.org/officeDocument/2006/relationships/hyperlink" Target="https://pubmed.ncbi.nlm.nih.gov/22484194/" TargetMode="External"/><Relationship Id="rId12" Type="http://schemas.openxmlformats.org/officeDocument/2006/relationships/hyperlink" Target="https://www.accessdata.fda.gov/drugsatfda_docs/label/2018/021923s020lbl.pdf" TargetMode="External"/><Relationship Id="rId17" Type="http://schemas.openxmlformats.org/officeDocument/2006/relationships/hyperlink" Target="https://www.accessdata.fda.gov/drugsatfda_docs/label/2019/125085s331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9/208692s003lbl.pdf" TargetMode="External"/><Relationship Id="rId20" Type="http://schemas.openxmlformats.org/officeDocument/2006/relationships/hyperlink" Target="https://www.accessdata.fda.gov/drugsatfda_docs/label/2018/021588s053lbl.pdf" TargetMode="External"/><Relationship Id="rId1" Type="http://schemas.openxmlformats.org/officeDocument/2006/relationships/slideLayout" Target="../slideLayouts/slideLayout1.xml"/><Relationship Id="rId6" Type="http://schemas.openxmlformats.org/officeDocument/2006/relationships/hyperlink" Target="https://pubmed.ncbi.nlm.nih.gov/23463215/" TargetMode="External"/><Relationship Id="rId11" Type="http://schemas.openxmlformats.org/officeDocument/2006/relationships/hyperlink" Target="https://www.accessdata.fda.gov/drugsatfda_docs/label/2017/125147s207lbl.pdf" TargetMode="External"/><Relationship Id="rId5" Type="http://schemas.openxmlformats.org/officeDocument/2006/relationships/image" Target="../media/image50.png"/><Relationship Id="rId15" Type="http://schemas.openxmlformats.org/officeDocument/2006/relationships/hyperlink" Target="https://www.accessdata.fda.gov/drugsatfda_docs/label/2019/206947s011lbl.pdf" TargetMode="External"/><Relationship Id="rId10" Type="http://schemas.openxmlformats.org/officeDocument/2006/relationships/hyperlink" Target="https://www.accessdata.fda.gov/drugsatfda_docs/label/2016/021743s025lbl.pdf" TargetMode="External"/><Relationship Id="rId19" Type="http://schemas.openxmlformats.org/officeDocument/2006/relationships/hyperlink" Target="https://www.accessdata.fda.gov/drugsatfda_docs/label/2019/125477s033lbl.pdf" TargetMode="External"/><Relationship Id="rId4" Type="http://schemas.openxmlformats.org/officeDocument/2006/relationships/image" Target="../media/image49.png"/><Relationship Id="rId9" Type="http://schemas.openxmlformats.org/officeDocument/2006/relationships/hyperlink" Target="https://www.accessdata.fda.gov/drugsatfda_docs/label/2019/125084s273lbl.pdf" TargetMode="External"/><Relationship Id="rId14" Type="http://schemas.openxmlformats.org/officeDocument/2006/relationships/hyperlink" Target="https://www.accessdata.fda.gov/drugsatfda_docs/label/2020/203085s011lbl.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pubmed.ncbi.nlm.nih.gov/21910797/" TargetMode="External"/><Relationship Id="rId13" Type="http://schemas.openxmlformats.org/officeDocument/2006/relationships/hyperlink" Target="https://www.accessdata.fda.gov/drugsatfda_docs/label/2019/125084s273lbl.pdf" TargetMode="External"/><Relationship Id="rId18" Type="http://schemas.openxmlformats.org/officeDocument/2006/relationships/hyperlink" Target="https://www.accessdata.fda.gov/drugsatfda_docs/label/2020/203085s011lbl.pdf" TargetMode="External"/><Relationship Id="rId26" Type="http://schemas.openxmlformats.org/officeDocument/2006/relationships/hyperlink" Target="https://ctep.cancer.gov/protocolDevelopment/electronic_applications/docs/CTCAE_v5_Quick_Reference_5x7.pdf" TargetMode="External"/><Relationship Id="rId3" Type="http://schemas.openxmlformats.org/officeDocument/2006/relationships/image" Target="../media/image48.png"/><Relationship Id="rId21" Type="http://schemas.openxmlformats.org/officeDocument/2006/relationships/hyperlink" Target="https://www.accessdata.fda.gov/drugsatfda_docs/label/2019/125085s331lbl.pdf" TargetMode="External"/><Relationship Id="rId7" Type="http://schemas.openxmlformats.org/officeDocument/2006/relationships/hyperlink" Target="https://pubmed.ncbi.nlm.nih.gov/19775626/" TargetMode="External"/><Relationship Id="rId12" Type="http://schemas.openxmlformats.org/officeDocument/2006/relationships/hyperlink" Target="https://pubmed.ncbi.nlm.nih.gov/22207567/" TargetMode="External"/><Relationship Id="rId17" Type="http://schemas.openxmlformats.org/officeDocument/2006/relationships/hyperlink" Target="https://www.accessdata.fda.gov/drugsatfda_docs/label/2018/021938s035lbl.pdf" TargetMode="External"/><Relationship Id="rId25" Type="http://schemas.openxmlformats.org/officeDocument/2006/relationships/hyperlink" Target="https://www.accessdata.fda.gov/drugsatfda_docs/label/2020/212608s000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8/021923s020lbl.pdf" TargetMode="External"/><Relationship Id="rId20" Type="http://schemas.openxmlformats.org/officeDocument/2006/relationships/hyperlink" Target="https://www.accessdata.fda.gov/drugsatfda_docs/label/2019/208692s003lbl.pdf" TargetMode="External"/><Relationship Id="rId29"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hyperlink" Target="https://pubmed.ncbi.nlm.nih.gov/21630130/" TargetMode="External"/><Relationship Id="rId11" Type="http://schemas.openxmlformats.org/officeDocument/2006/relationships/hyperlink" Target="https://pubmed.ncbi.nlm.nih.gov/24295418/" TargetMode="External"/><Relationship Id="rId24" Type="http://schemas.openxmlformats.org/officeDocument/2006/relationships/hyperlink" Target="https://www.accessdata.fda.gov/drugsatfda_docs/label/2018/021588s053lbl.pdf" TargetMode="External"/><Relationship Id="rId5" Type="http://schemas.openxmlformats.org/officeDocument/2006/relationships/image" Target="../media/image50.png"/><Relationship Id="rId15" Type="http://schemas.openxmlformats.org/officeDocument/2006/relationships/hyperlink" Target="https://www.accessdata.fda.gov/drugsatfda_docs/label/2017/125147s207lbl.pdf" TargetMode="External"/><Relationship Id="rId23" Type="http://schemas.openxmlformats.org/officeDocument/2006/relationships/hyperlink" Target="https://www.accessdata.fda.gov/drugsatfda_docs/label/2019/125477s033lbl.pdf" TargetMode="External"/><Relationship Id="rId28" Type="http://schemas.openxmlformats.org/officeDocument/2006/relationships/image" Target="../media/image51.png"/><Relationship Id="rId10" Type="http://schemas.openxmlformats.org/officeDocument/2006/relationships/hyperlink" Target="https://pubmed.ncbi.nlm.nih.gov/24337717/" TargetMode="External"/><Relationship Id="rId19" Type="http://schemas.openxmlformats.org/officeDocument/2006/relationships/hyperlink" Target="https://www.accessdata.fda.gov/drugsatfda_docs/label/2019/206947s011lbl.pdf" TargetMode="External"/><Relationship Id="rId4" Type="http://schemas.openxmlformats.org/officeDocument/2006/relationships/image" Target="../media/image49.png"/><Relationship Id="rId9" Type="http://schemas.openxmlformats.org/officeDocument/2006/relationships/hyperlink" Target="https://pubmed.ncbi.nlm.nih.gov/12167692/" TargetMode="External"/><Relationship Id="rId14" Type="http://schemas.openxmlformats.org/officeDocument/2006/relationships/hyperlink" Target="https://www.accessdata.fda.gov/drugsatfda_docs/label/2016/021743s025lbl.pdf" TargetMode="External"/><Relationship Id="rId22" Type="http://schemas.openxmlformats.org/officeDocument/2006/relationships/hyperlink" Target="https://www.accessdata.fda.gov/drugsatfda_docs/label/2019/125418s045lbl.pdf" TargetMode="External"/><Relationship Id="rId27" Type="http://schemas.openxmlformats.org/officeDocument/2006/relationships/hyperlink" Target="https://pubmed.ncbi.nlm.nih.gov/29576427/" TargetMode="External"/><Relationship Id="rId30" Type="http://schemas.openxmlformats.org/officeDocument/2006/relationships/image" Target="../media/image53.png"/></Relationships>
</file>

<file path=ppt/slides/_rels/slide35.xml.rels><?xml version="1.0" encoding="UTF-8" standalone="yes"?>
<Relationships xmlns="http://schemas.openxmlformats.org/package/2006/relationships"><Relationship Id="rId8" Type="http://schemas.openxmlformats.org/officeDocument/2006/relationships/hyperlink" Target="https://pubmed.ncbi.nlm.nih.gov/21910797/" TargetMode="External"/><Relationship Id="rId13" Type="http://schemas.openxmlformats.org/officeDocument/2006/relationships/hyperlink" Target="https://www.accessdata.fda.gov/drugsatfda_docs/label/2019/125084s273lbl.pdf" TargetMode="External"/><Relationship Id="rId18" Type="http://schemas.openxmlformats.org/officeDocument/2006/relationships/hyperlink" Target="https://www.accessdata.fda.gov/drugsatfda_docs/label/2020/203085s011lbl.pdf" TargetMode="External"/><Relationship Id="rId26" Type="http://schemas.openxmlformats.org/officeDocument/2006/relationships/hyperlink" Target="https://ctep.cancer.gov/protocolDevelopment/electronic_applications/docs/CTCAE_v5_Quick_Reference_5x7.pdf" TargetMode="External"/><Relationship Id="rId3" Type="http://schemas.openxmlformats.org/officeDocument/2006/relationships/image" Target="../media/image48.png"/><Relationship Id="rId21" Type="http://schemas.openxmlformats.org/officeDocument/2006/relationships/hyperlink" Target="https://www.accessdata.fda.gov/drugsatfda_docs/label/2019/125085s331lbl.pdf" TargetMode="External"/><Relationship Id="rId7" Type="http://schemas.openxmlformats.org/officeDocument/2006/relationships/hyperlink" Target="https://pubmed.ncbi.nlm.nih.gov/19775626/" TargetMode="External"/><Relationship Id="rId12" Type="http://schemas.openxmlformats.org/officeDocument/2006/relationships/hyperlink" Target="https://pubmed.ncbi.nlm.nih.gov/22207567/" TargetMode="External"/><Relationship Id="rId17" Type="http://schemas.openxmlformats.org/officeDocument/2006/relationships/hyperlink" Target="https://www.accessdata.fda.gov/drugsatfda_docs/label/2018/021938s035lbl.pdf" TargetMode="External"/><Relationship Id="rId25" Type="http://schemas.openxmlformats.org/officeDocument/2006/relationships/hyperlink" Target="https://www.accessdata.fda.gov/drugsatfda_docs/label/2020/212608s000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8/021923s020lbl.pdf" TargetMode="External"/><Relationship Id="rId20" Type="http://schemas.openxmlformats.org/officeDocument/2006/relationships/hyperlink" Target="https://www.accessdata.fda.gov/drugsatfda_docs/label/2019/208692s003lbl.pdf" TargetMode="External"/><Relationship Id="rId1" Type="http://schemas.openxmlformats.org/officeDocument/2006/relationships/slideLayout" Target="../slideLayouts/slideLayout1.xml"/><Relationship Id="rId6" Type="http://schemas.openxmlformats.org/officeDocument/2006/relationships/hyperlink" Target="https://pubmed.ncbi.nlm.nih.gov/21630130/" TargetMode="External"/><Relationship Id="rId11" Type="http://schemas.openxmlformats.org/officeDocument/2006/relationships/hyperlink" Target="https://pubmed.ncbi.nlm.nih.gov/24295418/" TargetMode="External"/><Relationship Id="rId24" Type="http://schemas.openxmlformats.org/officeDocument/2006/relationships/hyperlink" Target="https://www.accessdata.fda.gov/drugsatfda_docs/label/2018/021588s053lbl.pdf" TargetMode="External"/><Relationship Id="rId5" Type="http://schemas.openxmlformats.org/officeDocument/2006/relationships/image" Target="../media/image50.png"/><Relationship Id="rId15" Type="http://schemas.openxmlformats.org/officeDocument/2006/relationships/hyperlink" Target="https://www.accessdata.fda.gov/drugsatfda_docs/label/2017/125147s207lbl.pdf" TargetMode="External"/><Relationship Id="rId23" Type="http://schemas.openxmlformats.org/officeDocument/2006/relationships/hyperlink" Target="https://www.accessdata.fda.gov/drugsatfda_docs/label/2019/125477s033lbl.pdf" TargetMode="External"/><Relationship Id="rId28" Type="http://schemas.openxmlformats.org/officeDocument/2006/relationships/image" Target="../media/image55.png"/><Relationship Id="rId10" Type="http://schemas.openxmlformats.org/officeDocument/2006/relationships/hyperlink" Target="https://pubmed.ncbi.nlm.nih.gov/24337717/" TargetMode="External"/><Relationship Id="rId19" Type="http://schemas.openxmlformats.org/officeDocument/2006/relationships/hyperlink" Target="https://www.accessdata.fda.gov/drugsatfda_docs/label/2019/206947s011lbl.pdf" TargetMode="External"/><Relationship Id="rId4" Type="http://schemas.openxmlformats.org/officeDocument/2006/relationships/image" Target="../media/image49.png"/><Relationship Id="rId9" Type="http://schemas.openxmlformats.org/officeDocument/2006/relationships/hyperlink" Target="https://pubmed.ncbi.nlm.nih.gov/12167692/" TargetMode="External"/><Relationship Id="rId14" Type="http://schemas.openxmlformats.org/officeDocument/2006/relationships/hyperlink" Target="https://www.accessdata.fda.gov/drugsatfda_docs/label/2016/021743s025lbl.pdf" TargetMode="External"/><Relationship Id="rId22" Type="http://schemas.openxmlformats.org/officeDocument/2006/relationships/hyperlink" Target="https://www.accessdata.fda.gov/drugsatfda_docs/label/2019/125418s045lbl.pdf" TargetMode="External"/><Relationship Id="rId27" Type="http://schemas.openxmlformats.org/officeDocument/2006/relationships/image" Target="../media/image54.png"/></Relationships>
</file>

<file path=ppt/slides/_rels/slide36.xml.rels><?xml version="1.0" encoding="UTF-8" standalone="yes"?>
<Relationships xmlns="http://schemas.openxmlformats.org/package/2006/relationships"><Relationship Id="rId8" Type="http://schemas.openxmlformats.org/officeDocument/2006/relationships/hyperlink" Target="https://pubmed.ncbi.nlm.nih.gov/21910797/" TargetMode="External"/><Relationship Id="rId13" Type="http://schemas.openxmlformats.org/officeDocument/2006/relationships/hyperlink" Target="https://www.accessdata.fda.gov/drugsatfda_docs/label/2019/125084s273lbl.pdf" TargetMode="External"/><Relationship Id="rId18" Type="http://schemas.openxmlformats.org/officeDocument/2006/relationships/hyperlink" Target="https://www.accessdata.fda.gov/drugsatfda_docs/label/2020/203085s011lbl.pdf" TargetMode="External"/><Relationship Id="rId26" Type="http://schemas.openxmlformats.org/officeDocument/2006/relationships/hyperlink" Target="https://ctep.cancer.gov/protocolDevelopment/electronic_applications/docs/CTCAE_v5_Quick_Reference_5x7.pdf" TargetMode="External"/><Relationship Id="rId3" Type="http://schemas.openxmlformats.org/officeDocument/2006/relationships/image" Target="../media/image48.png"/><Relationship Id="rId21" Type="http://schemas.openxmlformats.org/officeDocument/2006/relationships/hyperlink" Target="https://www.accessdata.fda.gov/drugsatfda_docs/label/2019/125085s331lbl.pdf" TargetMode="External"/><Relationship Id="rId7" Type="http://schemas.openxmlformats.org/officeDocument/2006/relationships/hyperlink" Target="https://pubmed.ncbi.nlm.nih.gov/19775626/" TargetMode="External"/><Relationship Id="rId12" Type="http://schemas.openxmlformats.org/officeDocument/2006/relationships/hyperlink" Target="https://pubmed.ncbi.nlm.nih.gov/22207567/" TargetMode="External"/><Relationship Id="rId17" Type="http://schemas.openxmlformats.org/officeDocument/2006/relationships/hyperlink" Target="https://www.accessdata.fda.gov/drugsatfda_docs/label/2018/021938s035lbl.pdf" TargetMode="External"/><Relationship Id="rId25" Type="http://schemas.openxmlformats.org/officeDocument/2006/relationships/hyperlink" Target="https://www.accessdata.fda.gov/drugsatfda_docs/label/2020/212608s000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8/021923s020lbl.pdf" TargetMode="External"/><Relationship Id="rId20" Type="http://schemas.openxmlformats.org/officeDocument/2006/relationships/hyperlink" Target="https://www.accessdata.fda.gov/drugsatfda_docs/label/2019/208692s003lbl.pdf" TargetMode="External"/><Relationship Id="rId1" Type="http://schemas.openxmlformats.org/officeDocument/2006/relationships/slideLayout" Target="../slideLayouts/slideLayout1.xml"/><Relationship Id="rId6" Type="http://schemas.openxmlformats.org/officeDocument/2006/relationships/hyperlink" Target="https://pubmed.ncbi.nlm.nih.gov/21630130/" TargetMode="External"/><Relationship Id="rId11" Type="http://schemas.openxmlformats.org/officeDocument/2006/relationships/hyperlink" Target="https://pubmed.ncbi.nlm.nih.gov/24295418/" TargetMode="External"/><Relationship Id="rId24" Type="http://schemas.openxmlformats.org/officeDocument/2006/relationships/hyperlink" Target="https://www.accessdata.fda.gov/drugsatfda_docs/label/2018/021588s053lbl.pdf" TargetMode="External"/><Relationship Id="rId5" Type="http://schemas.openxmlformats.org/officeDocument/2006/relationships/image" Target="../media/image50.png"/><Relationship Id="rId15" Type="http://schemas.openxmlformats.org/officeDocument/2006/relationships/hyperlink" Target="https://www.accessdata.fda.gov/drugsatfda_docs/label/2017/125147s207lbl.pdf" TargetMode="External"/><Relationship Id="rId23" Type="http://schemas.openxmlformats.org/officeDocument/2006/relationships/hyperlink" Target="https://www.accessdata.fda.gov/drugsatfda_docs/label/2019/125477s033lbl.pdf" TargetMode="External"/><Relationship Id="rId10" Type="http://schemas.openxmlformats.org/officeDocument/2006/relationships/hyperlink" Target="https://pubmed.ncbi.nlm.nih.gov/24337717/" TargetMode="External"/><Relationship Id="rId19" Type="http://schemas.openxmlformats.org/officeDocument/2006/relationships/hyperlink" Target="https://www.accessdata.fda.gov/drugsatfda_docs/label/2019/206947s011lbl.pdf" TargetMode="External"/><Relationship Id="rId4" Type="http://schemas.openxmlformats.org/officeDocument/2006/relationships/image" Target="../media/image49.png"/><Relationship Id="rId9" Type="http://schemas.openxmlformats.org/officeDocument/2006/relationships/hyperlink" Target="https://pubmed.ncbi.nlm.nih.gov/12167692/" TargetMode="External"/><Relationship Id="rId14" Type="http://schemas.openxmlformats.org/officeDocument/2006/relationships/hyperlink" Target="https://www.accessdata.fda.gov/drugsatfda_docs/label/2016/021743s025lbl.pdf" TargetMode="External"/><Relationship Id="rId22" Type="http://schemas.openxmlformats.org/officeDocument/2006/relationships/hyperlink" Target="https://www.accessdata.fda.gov/drugsatfda_docs/label/2019/125418s045lbl.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accessdata.fda.gov/drugsatfda_docs/label/2019/125477s033lbl.pdf" TargetMode="External"/><Relationship Id="rId13" Type="http://schemas.openxmlformats.org/officeDocument/2006/relationships/hyperlink" Target="https://www.accessdata.fda.gov/drugsatfda_docs/label/2019/208692s003lbl.pdf" TargetMode="External"/><Relationship Id="rId3" Type="http://schemas.openxmlformats.org/officeDocument/2006/relationships/image" Target="../media/image48.png"/><Relationship Id="rId7" Type="http://schemas.openxmlformats.org/officeDocument/2006/relationships/hyperlink" Target="https://www.accessdata.fda.gov/drugsatfda_docs/label/2019/125418s045lbl.pdf" TargetMode="External"/><Relationship Id="rId12" Type="http://schemas.openxmlformats.org/officeDocument/2006/relationships/hyperlink" Target="https://www.accessdata.fda.gov/drugsatfda_docs/label/2019/206947s011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125085s331lbl.pdf" TargetMode="External"/><Relationship Id="rId11" Type="http://schemas.openxmlformats.org/officeDocument/2006/relationships/hyperlink" Target="https://www.accessdata.fda.gov/drugsatfda_docs/label/2020/203085s011lbl.pdf" TargetMode="External"/><Relationship Id="rId5" Type="http://schemas.openxmlformats.org/officeDocument/2006/relationships/hyperlink" Target="https://pubmed.ncbi.nlm.nih.gov/19461291/" TargetMode="External"/><Relationship Id="rId10" Type="http://schemas.openxmlformats.org/officeDocument/2006/relationships/hyperlink" Target="https://www.accessdata.fda.gov/drugsatfda_docs/label/2018/021938s035lbl.pdf" TargetMode="External"/><Relationship Id="rId4" Type="http://schemas.openxmlformats.org/officeDocument/2006/relationships/image" Target="../media/image49.png"/><Relationship Id="rId9" Type="http://schemas.openxmlformats.org/officeDocument/2006/relationships/hyperlink" Target="https://www.accessdata.fda.gov/drugsatfda_docs/label/2018/021923s020lbl.pdf" TargetMode="External"/><Relationship Id="rId14" Type="http://schemas.openxmlformats.org/officeDocument/2006/relationships/hyperlink" Target="https://ctep.cancer.gov/protocolDevelopment/electronic_applications/docs/CTCAE_v5_Quick_Reference_5x7.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tep.cancer.gov/protocolDevelopment/electronic_applications/docs/CTCAE_v5_Quick_Reference_5x7.pdf" TargetMode="External"/><Relationship Id="rId5" Type="http://schemas.openxmlformats.org/officeDocument/2006/relationships/hyperlink" Target="https://www.accessdata.fda.gov/drugsatfda_docs/label/2020/210496s006lbl.pdf" TargetMode="Externa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pubmed.ncbi.nlm.nih.gov/20142600/" TargetMode="External"/><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1630130/" TargetMode="External"/><Relationship Id="rId11" Type="http://schemas.openxmlformats.org/officeDocument/2006/relationships/image" Target="../media/image63.png"/><Relationship Id="rId5" Type="http://schemas.openxmlformats.org/officeDocument/2006/relationships/hyperlink" Target="https://pubmed.ncbi.nlm.nih.gov/19775626/" TargetMode="External"/><Relationship Id="rId10" Type="http://schemas.openxmlformats.org/officeDocument/2006/relationships/image" Target="../media/image62.png"/><Relationship Id="rId4" Type="http://schemas.openxmlformats.org/officeDocument/2006/relationships/hyperlink" Target="https://pubmed.ncbi.nlm.nih.gov/29727211/" TargetMode="External"/><Relationship Id="rId9"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hyperlink" Target="https://pubmed.ncbi.nlm.nih.gov/29727211/" TargetMode="External"/><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hyperlink" Target="https://pubmed.ncbi.nlm.nih.gov/19775626/" TargetMode="External"/><Relationship Id="rId4" Type="http://schemas.openxmlformats.org/officeDocument/2006/relationships/hyperlink" Target="https://pubmed.ncbi.nlm.nih.gov/216301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pubmed.ncbi.nlm.nih.gov/1917806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pubmed.ncbi.nlm.nih.gov/26730973/" TargetMode="External"/><Relationship Id="rId7"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hyperlink" Target="https://pubmed.ncbi.nlm.nih.gov/31020549/" TargetMode="External"/><Relationship Id="rId4" Type="http://schemas.openxmlformats.org/officeDocument/2006/relationships/hyperlink" Target="https://pubmed.ncbi.nlm.nih.gov/24337717/"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pubmed.ncbi.nlm.nih.gov/26034039/" TargetMode="External"/><Relationship Id="rId3" Type="http://schemas.openxmlformats.org/officeDocument/2006/relationships/image" Target="../media/image67.png"/><Relationship Id="rId7" Type="http://schemas.openxmlformats.org/officeDocument/2006/relationships/hyperlink" Target="https://pubmed.ncbi.nlm.nih.gov/1877953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4821824/" TargetMode="External"/><Relationship Id="rId5" Type="http://schemas.openxmlformats.org/officeDocument/2006/relationships/image" Target="../media/image64.png"/><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hyperlink" Target="https://pubmed.ncbi.nlm.nih.gov/21630130/" TargetMode="External"/><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67.png"/><Relationship Id="rId4" Type="http://schemas.openxmlformats.org/officeDocument/2006/relationships/hyperlink" Target="https://pubmed.ncbi.nlm.nih.gov/2070981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hyperlink" Target="https://pubmed.ncbi.nlm.nih.gov/29727211/" TargetMode="External"/><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67.png"/><Relationship Id="rId4" Type="http://schemas.openxmlformats.org/officeDocument/2006/relationships/hyperlink" Target="https://pubmed.ncbi.nlm.nih.gov/22913467/"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pubmed.ncbi.nlm.nih.gov/22675345/" TargetMode="External"/><Relationship Id="rId3" Type="http://schemas.openxmlformats.org/officeDocument/2006/relationships/image" Target="../media/image67.png"/><Relationship Id="rId7" Type="http://schemas.openxmlformats.org/officeDocument/2006/relationships/hyperlink" Target="https://pubmed.ncbi.nlm.nih.gov/2972721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hyperlink" Target="https://www.ncbi.nlm.nih.gov/pmc/articles/PMC6860413/" TargetMode="External"/><Relationship Id="rId5" Type="http://schemas.openxmlformats.org/officeDocument/2006/relationships/image" Target="../media/image64.png"/><Relationship Id="rId10" Type="http://schemas.openxmlformats.org/officeDocument/2006/relationships/hyperlink" Target="https://pubmed.ncbi.nlm.nih.gov/20709812/" TargetMode="External"/><Relationship Id="rId4" Type="http://schemas.openxmlformats.org/officeDocument/2006/relationships/image" Target="../media/image73.png"/><Relationship Id="rId9" Type="http://schemas.openxmlformats.org/officeDocument/2006/relationships/hyperlink" Target="https://pubmed.ncbi.nlm.nih.gov/2163013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pubmed.ncbi.nlm.nih.gov/21630130/" TargetMode="External"/><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67.png"/><Relationship Id="rId4" Type="http://schemas.openxmlformats.org/officeDocument/2006/relationships/hyperlink" Target="https://www.ncbi.nlm.nih.gov/pmc/articles/PMC5540831/%23S5title"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pubmed.ncbi.nlm.nih.gov/26327919/" TargetMode="External"/><Relationship Id="rId3" Type="http://schemas.openxmlformats.org/officeDocument/2006/relationships/image" Target="../media/image67.png"/><Relationship Id="rId7" Type="http://schemas.openxmlformats.org/officeDocument/2006/relationships/hyperlink" Target="https://pubmed.ncbi.nlm.nih.gov/2433771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8314691/" TargetMode="External"/><Relationship Id="rId5" Type="http://schemas.openxmlformats.org/officeDocument/2006/relationships/image" Target="../media/image64.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hyperlink" Target="https://www.accessdata.fda.gov/drugsatfda_docs/label/2020/210496s006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77.png"/><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hyperlink" Target="https://www.accessdata.fda.gov/drugsatfda_docs/label/2019/125084s27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ccessdata.fda.gov/drugsatfda_docs/label/2017/125147s207lbl.pdf" TargetMode="External"/><Relationship Id="rId4" Type="http://schemas.openxmlformats.org/officeDocument/2006/relationships/hyperlink" Target="https://www.accessdata.fda.gov/drugsatfda_docs/label/2016/021743s025lbl.pdf"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accessdata.fda.gov/drugsatfda_docs/label/2020/212608s000lbl.pdf" TargetMode="External"/><Relationship Id="rId3" Type="http://schemas.openxmlformats.org/officeDocument/2006/relationships/hyperlink" Target="https://www.accessdata.fda.gov/drugsatfda_docs/label/2018/021923s020lbl.pdf" TargetMode="External"/><Relationship Id="rId7" Type="http://schemas.openxmlformats.org/officeDocument/2006/relationships/hyperlink" Target="https://www.accessdata.fda.gov/drugsatfda_docs/label/2019/208692s00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206947s011lbl.pdf" TargetMode="External"/><Relationship Id="rId5" Type="http://schemas.openxmlformats.org/officeDocument/2006/relationships/hyperlink" Target="https://www.accessdata.fda.gov/drugsatfda_docs/label/2020/203085s011lbl.pdf" TargetMode="External"/><Relationship Id="rId4" Type="http://schemas.openxmlformats.org/officeDocument/2006/relationships/hyperlink" Target="https://www.accessdata.fda.gov/drugsatfda_docs/label/2018/021938s035lbl.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accessdata.fda.gov/drugsatfda_docs/label/2019/125085s331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ccessdata.fda.gov/drugsatfda_docs/label/2019/125477s033lbl.pdf" TargetMode="External"/><Relationship Id="rId4" Type="http://schemas.openxmlformats.org/officeDocument/2006/relationships/hyperlink" Target="https://www.accessdata.fda.gov/drugsatfda_docs/label/2019/125418s045lbl.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accessdata.fda.gov/drugsatfda_docs/label/2018/021588s05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ccessdata.fda.gov/drugsatfda_docs/label/2018/021986s021lbl.pdf" TargetMode="External"/><Relationship Id="rId4" Type="http://schemas.openxmlformats.org/officeDocument/2006/relationships/hyperlink" Target="https://www.accessdata.fda.gov/drugsatfda_docs/label/2019/022068s031lbl.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accessdata.fda.gov/drugsatfda_docs/label/2020/210496s006lbl.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pubmed.ncbi.nlm.nih.gov/31262657/" TargetMode="External"/><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nccn.org/professionals/physician_gls/default.aspx" TargetMode="External"/><Relationship Id="rId5" Type="http://schemas.openxmlformats.org/officeDocument/2006/relationships/hyperlink" Target="https://pubmed.ncbi.nlm.nih.gov/26347107/" TargetMode="External"/><Relationship Id="rId4" Type="http://schemas.openxmlformats.org/officeDocument/2006/relationships/hyperlink" Target="https://www.sciencedirect.com/science/article/pii/S0923753419305344"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fightcolorectalcancer.org/resources/skin-toxicity-resources/"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oncologypro.esmo.org" TargetMode="External"/><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hyperlink" Target="https://oncologypro.esmo.org/oncology-in-practice/palliative-and-supportive-care/multikinase-inhibitor-related-skin-toxicity"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checkpoint.cor2ed.com/"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fightcolorectalcancer.org/resources/skin-toxicity-resources/" TargetMode="External"/><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image" Target="../media/image83.png"/><Relationship Id="rId4" Type="http://schemas.openxmlformats.org/officeDocument/2006/relationships/hyperlink" Target="https://fightcolorectalcancer.org/wp-content/uploads/2019/11/SkinToxicity_MiniMag_2019_WEB.pdf"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hyperlink" Target="http://www.ama-assn.org/education/earn-credit-participation-international-activities" TargetMode="External"/><Relationship Id="rId4" Type="http://schemas.openxmlformats.org/officeDocument/2006/relationships/hyperlink" Target="https://checkpoint.cor2ed.com"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checkpoint.cor2ed.com" TargetMode="External"/><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image" Target="../media/image85.png"/><Relationship Id="rId4" Type="http://schemas.openxmlformats.org/officeDocument/2006/relationships/hyperlink" Target="http://www.ama-assn.org/education/earn-credit-participation-international-activitie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ctep.cancer.gov/protocolDevelopment/electronic_applications/docs/CTCAE_v5_Quick_Reference_5x7.pdf" TargetMode="External"/><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20145956/"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pubmed.ncbi.nlm.nih.gov/274495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background.png" descr="background.png"/>
          <p:cNvPicPr>
            <a:picLocks noChangeAspect="1"/>
          </p:cNvPicPr>
          <p:nvPr/>
        </p:nvPicPr>
        <p:blipFill>
          <a:blip r:embed="rId2"/>
          <a:stretch>
            <a:fillRect/>
          </a:stretch>
        </p:blipFill>
        <p:spPr>
          <a:xfrm>
            <a:off x="-1" y="0"/>
            <a:ext cx="24384001" cy="13716001"/>
          </a:xfrm>
          <a:prstGeom prst="rect">
            <a:avLst/>
          </a:prstGeom>
          <a:ln w="25400">
            <a:miter lim="400000"/>
          </a:ln>
          <a:effectLst>
            <a:outerShdw blurRad="254000" dist="127000" dir="5400000" rotWithShape="0">
              <a:srgbClr val="000000">
                <a:alpha val="70000"/>
              </a:srgbClr>
            </a:outerShdw>
          </a:effectLst>
        </p:spPr>
      </p:pic>
      <p:sp>
        <p:nvSpPr>
          <p:cNvPr id="146" name="SKIN TOXICITIES  RELATED TO TARGETED THERAPY  IN GI AND LIVER ONCOLOGY"/>
          <p:cNvSpPr txBox="1"/>
          <p:nvPr/>
        </p:nvSpPr>
        <p:spPr>
          <a:xfrm>
            <a:off x="888538" y="3401182"/>
            <a:ext cx="14905304" cy="3871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sz="12600" dirty="0"/>
              <a:t>SKIN TOXICITIES</a:t>
            </a:r>
            <a:r>
              <a:rPr dirty="0"/>
              <a:t> </a:t>
            </a:r>
            <a:br>
              <a:rPr dirty="0"/>
            </a:br>
            <a:r>
              <a:rPr sz="6400" dirty="0"/>
              <a:t>RELATED TO TARGETED THERAPY </a:t>
            </a:r>
            <a:br>
              <a:rPr sz="6400" dirty="0"/>
            </a:br>
            <a:r>
              <a:rPr sz="6400" dirty="0"/>
              <a:t>IN GI AND LIVER ONCOLOGY</a:t>
            </a:r>
          </a:p>
        </p:txBody>
      </p:sp>
      <p:sp>
        <p:nvSpPr>
          <p:cNvPr id="147" name="Supported By"/>
          <p:cNvSpPr txBox="1"/>
          <p:nvPr/>
        </p:nvSpPr>
        <p:spPr>
          <a:xfrm>
            <a:off x="757070" y="7666852"/>
            <a:ext cx="3101654" cy="644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200">
                <a:solidFill>
                  <a:srgbClr val="00538A"/>
                </a:solidFill>
              </a:defRPr>
            </a:lvl1pPr>
          </a:lstStyle>
          <a:p>
            <a:r>
              <a:rPr dirty="0"/>
              <a:t>Supported By</a:t>
            </a:r>
          </a:p>
        </p:txBody>
      </p:sp>
      <p:sp>
        <p:nvSpPr>
          <p:cNvPr id="148" name="Supported by an Independent Educational Grant from Bayer"/>
          <p:cNvSpPr txBox="1"/>
          <p:nvPr/>
        </p:nvSpPr>
        <p:spPr>
          <a:xfrm>
            <a:off x="-677131" y="9736458"/>
            <a:ext cx="11241870"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700" b="0" i="1">
                <a:solidFill>
                  <a:srgbClr val="525252"/>
                </a:solidFill>
                <a:latin typeface="Helvetica Neue"/>
                <a:ea typeface="Helvetica Neue"/>
                <a:cs typeface="Helvetica Neue"/>
                <a:sym typeface="Helvetica Neue"/>
              </a:defRPr>
            </a:lvl1pPr>
          </a:lstStyle>
          <a:p>
            <a:r>
              <a:rPr dirty="0">
                <a:latin typeface="+mj-ea"/>
                <a:ea typeface="+mj-ea"/>
              </a:rPr>
              <a:t>Supported by an Independent Educational Grant from Bayer</a:t>
            </a:r>
          </a:p>
        </p:txBody>
      </p:sp>
      <p:pic>
        <p:nvPicPr>
          <p:cNvPr id="149" name="FightCRC_PrimaryLogo_RGB.png" descr="FightCRC_PrimaryLogo_RGB.png"/>
          <p:cNvPicPr>
            <a:picLocks noChangeAspect="1"/>
          </p:cNvPicPr>
          <p:nvPr/>
        </p:nvPicPr>
        <p:blipFill>
          <a:blip r:embed="rId3"/>
          <a:stretch>
            <a:fillRect/>
          </a:stretch>
        </p:blipFill>
        <p:spPr>
          <a:xfrm>
            <a:off x="688467" y="8480035"/>
            <a:ext cx="2293323" cy="831037"/>
          </a:xfrm>
          <a:prstGeom prst="rect">
            <a:avLst/>
          </a:prstGeom>
          <a:ln w="12700">
            <a:miter lim="400000"/>
          </a:ln>
        </p:spPr>
      </p:pic>
      <p:pic>
        <p:nvPicPr>
          <p:cNvPr id="150" name="image005.png" descr="image005.png"/>
          <p:cNvPicPr>
            <a:picLocks noChangeAspect="1"/>
          </p:cNvPicPr>
          <p:nvPr/>
        </p:nvPicPr>
        <p:blipFill>
          <a:blip r:embed="rId4"/>
          <a:srcRect l="5" r="5"/>
          <a:stretch>
            <a:fillRect/>
          </a:stretch>
        </p:blipFill>
        <p:spPr>
          <a:xfrm>
            <a:off x="3456948" y="8480025"/>
            <a:ext cx="4854463" cy="831036"/>
          </a:xfrm>
          <a:prstGeom prst="rect">
            <a:avLst/>
          </a:prstGeom>
          <a:ln w="12700">
            <a:miter lim="400000"/>
          </a:ln>
        </p:spPr>
      </p:pic>
      <p:pic>
        <p:nvPicPr>
          <p:cNvPr id="151" name="connects.png" descr="connects.png"/>
          <p:cNvPicPr>
            <a:picLocks noChangeAspect="1"/>
          </p:cNvPicPr>
          <p:nvPr/>
        </p:nvPicPr>
        <p:blipFill>
          <a:blip r:embed="rId5"/>
          <a:stretch>
            <a:fillRect/>
          </a:stretch>
        </p:blipFill>
        <p:spPr>
          <a:xfrm>
            <a:off x="742950" y="821244"/>
            <a:ext cx="3586974" cy="1756092"/>
          </a:xfrm>
          <a:prstGeom prst="rect">
            <a:avLst/>
          </a:prstGeom>
          <a:ln w="12700">
            <a:miter lim="400000"/>
          </a:ln>
        </p:spPr>
      </p:pic>
      <p:pic>
        <p:nvPicPr>
          <p:cNvPr id="152" name="cor2ed-logo.png" descr="cor2ed-logo.png"/>
          <p:cNvPicPr>
            <a:picLocks noChangeAspect="1"/>
          </p:cNvPicPr>
          <p:nvPr/>
        </p:nvPicPr>
        <p:blipFill>
          <a:blip r:embed="rId6"/>
          <a:stretch>
            <a:fillRect/>
          </a:stretch>
        </p:blipFill>
        <p:spPr>
          <a:xfrm>
            <a:off x="20783088" y="813923"/>
            <a:ext cx="3009403" cy="1046750"/>
          </a:xfrm>
          <a:prstGeom prst="rect">
            <a:avLst/>
          </a:prstGeom>
          <a:ln w="12700">
            <a:miter lim="400000"/>
          </a:ln>
        </p:spPr>
      </p:pic>
      <p:sp>
        <p:nvSpPr>
          <p:cNvPr id="153" name="CME credit available.…"/>
          <p:cNvSpPr txBox="1"/>
          <p:nvPr/>
        </p:nvSpPr>
        <p:spPr>
          <a:xfrm>
            <a:off x="18925548" y="10257997"/>
            <a:ext cx="5322380" cy="930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700" b="0" i="1">
                <a:solidFill>
                  <a:srgbClr val="525252"/>
                </a:solidFill>
                <a:latin typeface="Helvetica Neue"/>
                <a:ea typeface="Helvetica Neue"/>
                <a:cs typeface="Helvetica Neue"/>
                <a:sym typeface="Helvetica Neue"/>
              </a:defRPr>
            </a:pPr>
            <a:r>
              <a:rPr dirty="0">
                <a:latin typeface="+mj-ea"/>
              </a:rPr>
              <a:t>CME credit available.</a:t>
            </a:r>
          </a:p>
          <a:p>
            <a:pPr>
              <a:defRPr sz="2700" b="0" i="1">
                <a:solidFill>
                  <a:srgbClr val="525252"/>
                </a:solidFill>
                <a:latin typeface="Helvetica Neue"/>
                <a:ea typeface="Helvetica Neue"/>
                <a:cs typeface="Helvetica Neue"/>
                <a:sym typeface="Helvetica Neue"/>
              </a:defRPr>
            </a:pPr>
            <a:r>
              <a:rPr dirty="0">
                <a:latin typeface="+mj-ea"/>
              </a:rPr>
              <a:t>Visit </a:t>
            </a:r>
            <a:r>
              <a:rPr dirty="0" err="1">
                <a:latin typeface="+mj-ea"/>
              </a:rPr>
              <a:t>programme</a:t>
            </a:r>
            <a:r>
              <a:rPr dirty="0">
                <a:latin typeface="+mj-ea"/>
              </a:rPr>
              <a:t> home page on</a:t>
            </a:r>
          </a:p>
        </p:txBody>
      </p:sp>
      <p:pic>
        <p:nvPicPr>
          <p:cNvPr id="154" name="checkpoint-800.png" descr="checkpoint-800.png"/>
          <p:cNvPicPr>
            <a:picLocks noChangeAspect="1"/>
          </p:cNvPicPr>
          <p:nvPr/>
        </p:nvPicPr>
        <p:blipFill>
          <a:blip r:embed="rId7"/>
          <a:stretch>
            <a:fillRect/>
          </a:stretch>
        </p:blipFill>
        <p:spPr>
          <a:xfrm>
            <a:off x="19677138" y="11446834"/>
            <a:ext cx="4302736" cy="973495"/>
          </a:xfrm>
          <a:prstGeom prst="rect">
            <a:avLst/>
          </a:prstGeom>
          <a:ln w="12700">
            <a:miter lim="400000"/>
          </a:ln>
        </p:spPr>
      </p:pic>
      <p:sp>
        <p:nvSpPr>
          <p:cNvPr id="155" name="https://checkpoint.cor2ed.com"/>
          <p:cNvSpPr txBox="1"/>
          <p:nvPr/>
        </p:nvSpPr>
        <p:spPr>
          <a:xfrm>
            <a:off x="18963648" y="12859779"/>
            <a:ext cx="5322380"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700" b="0">
                <a:solidFill>
                  <a:srgbClr val="525252"/>
                </a:solidFill>
                <a:latin typeface="Helvetica Neue"/>
                <a:ea typeface="Helvetica Neue"/>
                <a:cs typeface="Helvetica Neue"/>
                <a:sym typeface="Helvetica Neue"/>
              </a:defRPr>
            </a:lvl1pPr>
          </a:lstStyle>
          <a:p>
            <a:r>
              <a:rPr dirty="0">
                <a:latin typeface="+mj-ea"/>
                <a:ea typeface="+mj-ea"/>
              </a:rPr>
              <a:t>https://checkpoint.cor2ed.com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67" name="SKIN TOXICITIES BY DRUG CLASS ANY GRADE"/>
          <p:cNvSpPr txBox="1"/>
          <p:nvPr/>
        </p:nvSpPr>
        <p:spPr>
          <a:xfrm>
            <a:off x="1130300" y="660399"/>
            <a:ext cx="2197620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b="0" dirty="0">
                <a:solidFill>
                  <a:srgbClr val="565454"/>
                </a:solidFill>
              </a:rPr>
              <a:t>SKIN TOXICITIES</a:t>
            </a:r>
            <a:r>
              <a:rPr dirty="0"/>
              <a:t> BY DRUG CLASS ANY GRADE</a:t>
            </a:r>
          </a:p>
        </p:txBody>
      </p:sp>
      <p:sp>
        <p:nvSpPr>
          <p:cNvPr id="268" name="++ very common…"/>
          <p:cNvSpPr txBox="1"/>
          <p:nvPr/>
        </p:nvSpPr>
        <p:spPr>
          <a:xfrm>
            <a:off x="20251794" y="7637233"/>
            <a:ext cx="2653160" cy="1750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800">
                <a:solidFill>
                  <a:srgbClr val="3B3735"/>
                </a:solidFill>
              </a:defRPr>
            </a:pPr>
            <a:r>
              <a:t>++ very common</a:t>
            </a:r>
          </a:p>
          <a:p>
            <a:pPr algn="l">
              <a:defRPr sz="2800">
                <a:solidFill>
                  <a:srgbClr val="3B3735"/>
                </a:solidFill>
              </a:defRPr>
            </a:pPr>
            <a:r>
              <a:t>+ common</a:t>
            </a:r>
          </a:p>
          <a:p>
            <a:pPr algn="l">
              <a:defRPr sz="2800">
                <a:solidFill>
                  <a:srgbClr val="3B3735"/>
                </a:solidFill>
              </a:defRPr>
            </a:pPr>
            <a:r>
              <a:t>+/− uncommon</a:t>
            </a:r>
          </a:p>
          <a:p>
            <a:pPr algn="l">
              <a:defRPr sz="2800">
                <a:solidFill>
                  <a:srgbClr val="3B3735"/>
                </a:solidFill>
              </a:defRPr>
            </a:pPr>
            <a:r>
              <a:t>− rare</a:t>
            </a:r>
          </a:p>
        </p:txBody>
      </p:sp>
      <p:sp>
        <p:nvSpPr>
          <p:cNvPr id="269" name="1. Erbitux (cetuximab) Prescribing Information. 2. Tarceva (erlotinib) Prescribing Information. 3. Vectibix (panitumumab) Prescribing Information. 4. Nexavar (sorafenib) Prescribing Information. 5. Sutent (sunitinib) Prescribing Information. 6. Stivarga (regorafenib) Prescribing Information. 7. Lenvima (lenvatinib) Prescribing Information. 8. Cabometyx (cabozantinib) Prescribing Information. 9. Ayvakit (avapritinib) Prescribing Information. 10. Avastin (bevacizumab) Prescribing Information. 11. Zaltrap (aflibercept) Prescribing Information. 12. Cyramza (ramucirumab) Prescribing Information. 13. Gleevec (imatinib) Prescribing Information. 14. Tasigna (nilotinib) Prescribing Information. 15. Sprycel (dasatinib) Prescribing Information.  16. Braftovi (encorafenib) Prescribing Information."/>
          <p:cNvSpPr txBox="1"/>
          <p:nvPr/>
        </p:nvSpPr>
        <p:spPr>
          <a:xfrm>
            <a:off x="426400" y="11786034"/>
            <a:ext cx="23332505" cy="1795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2200" b="0">
                <a:solidFill>
                  <a:srgbClr val="3B3735"/>
                </a:solidFill>
              </a:defRPr>
            </a:pPr>
            <a:r>
              <a:rPr dirty="0">
                <a:solidFill>
                  <a:srgbClr val="3A3736"/>
                </a:solidFill>
              </a:rPr>
              <a:t>1. Erbitux (cetuximab)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dirty="0" err="1">
                <a:solidFill>
                  <a:srgbClr val="3A3736"/>
                </a:solidFill>
              </a:rPr>
              <a:t>Tarceva</a:t>
            </a:r>
            <a:r>
              <a:rPr dirty="0">
                <a:solidFill>
                  <a:srgbClr val="3A3736"/>
                </a:solidFill>
              </a:rPr>
              <a:t> (erlotinib)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4.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Prescribing Information</a:t>
            </a:r>
            <a:r>
              <a:rPr dirty="0">
                <a:solidFill>
                  <a:srgbClr val="3A3736"/>
                </a:solidFill>
              </a:rPr>
              <a:t>. 5.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Prescribing Information</a:t>
            </a:r>
            <a:r>
              <a:rPr dirty="0">
                <a:solidFill>
                  <a:srgbClr val="3A3736"/>
                </a:solidFill>
              </a:rPr>
              <a:t>. 6.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Prescribing Information</a:t>
            </a:r>
            <a:r>
              <a:rPr dirty="0">
                <a:solidFill>
                  <a:srgbClr val="3A3736"/>
                </a:solidFill>
              </a:rPr>
              <a:t>. 7.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Prescribing Information</a:t>
            </a:r>
            <a:r>
              <a:rPr dirty="0">
                <a:solidFill>
                  <a:srgbClr val="3A3736"/>
                </a:solidFill>
              </a:rPr>
              <a:t>. 8.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Prescribing Information</a:t>
            </a:r>
            <a:r>
              <a:rPr dirty="0">
                <a:solidFill>
                  <a:srgbClr val="3A3736"/>
                </a:solidFill>
              </a:rPr>
              <a:t>. 9. </a:t>
            </a:r>
            <a:r>
              <a:rPr dirty="0" err="1">
                <a:solidFill>
                  <a:srgbClr val="3A3736"/>
                </a:solidFill>
              </a:rPr>
              <a:t>Ayvakit</a:t>
            </a:r>
            <a:r>
              <a:rPr dirty="0">
                <a:solidFill>
                  <a:srgbClr val="3A3736"/>
                </a:solidFill>
              </a:rPr>
              <a:t> (</a:t>
            </a:r>
            <a:r>
              <a:rPr dirty="0" err="1">
                <a:solidFill>
                  <a:srgbClr val="3A3736"/>
                </a:solidFill>
              </a:rPr>
              <a:t>avapritinib</a:t>
            </a:r>
            <a:r>
              <a:rPr dirty="0">
                <a:solidFill>
                  <a:srgbClr val="3A3736"/>
                </a:solidFill>
              </a:rPr>
              <a:t>)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Prescribing Information</a:t>
            </a:r>
            <a:r>
              <a:rPr dirty="0">
                <a:solidFill>
                  <a:srgbClr val="3A3736"/>
                </a:solidFill>
              </a:rPr>
              <a:t>. 10. Avastin (bevacizumab) </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Prescribing Information</a:t>
            </a:r>
            <a:r>
              <a:rPr dirty="0">
                <a:solidFill>
                  <a:srgbClr val="3A3736"/>
                </a:solidFill>
              </a:rPr>
              <a:t>. 11.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12.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 13. Gleevec (imatinib) </a:t>
            </a:r>
            <a:r>
              <a:rPr u="sng" dirty="0">
                <a:solidFill>
                  <a:srgbClr val="3A3736"/>
                </a:solidFill>
                <a:uFill>
                  <a:solidFill>
                    <a:srgbClr val="4F4D50"/>
                  </a:solidFill>
                </a:uFill>
                <a:hlinkClick r:id="rId15">
                  <a:extLst>
                    <a:ext uri="{A12FA001-AC4F-418D-AE19-62706E023703}">
                      <ahyp:hlinkClr xmlns:ahyp="http://schemas.microsoft.com/office/drawing/2018/hyperlinkcolor" val="tx"/>
                    </a:ext>
                  </a:extLst>
                </a:hlinkClick>
              </a:rPr>
              <a:t>Prescribing Information</a:t>
            </a:r>
            <a:r>
              <a:rPr dirty="0">
                <a:solidFill>
                  <a:srgbClr val="3A3736"/>
                </a:solidFill>
              </a:rPr>
              <a:t>. 14. </a:t>
            </a:r>
            <a:r>
              <a:rPr dirty="0" err="1">
                <a:solidFill>
                  <a:srgbClr val="3A3736"/>
                </a:solidFill>
              </a:rPr>
              <a:t>Tasigna</a:t>
            </a:r>
            <a:r>
              <a:rPr dirty="0">
                <a:solidFill>
                  <a:srgbClr val="3A3736"/>
                </a:solidFill>
              </a:rPr>
              <a:t> (nilotinib) </a:t>
            </a:r>
            <a:r>
              <a:rPr u="sng" dirty="0">
                <a:solidFill>
                  <a:srgbClr val="3A3736"/>
                </a:solidFill>
                <a:uFill>
                  <a:solidFill>
                    <a:srgbClr val="4F4D50"/>
                  </a:solidFill>
                </a:uFill>
                <a:hlinkClick r:id="rId16">
                  <a:extLst>
                    <a:ext uri="{A12FA001-AC4F-418D-AE19-62706E023703}">
                      <ahyp:hlinkClr xmlns:ahyp="http://schemas.microsoft.com/office/drawing/2018/hyperlinkcolor" val="tx"/>
                    </a:ext>
                  </a:extLst>
                </a:hlinkClick>
              </a:rPr>
              <a:t>Prescribing Information</a:t>
            </a:r>
            <a:r>
              <a:rPr dirty="0">
                <a:solidFill>
                  <a:srgbClr val="3A3736"/>
                </a:solidFill>
              </a:rPr>
              <a:t>. 15. </a:t>
            </a:r>
            <a:r>
              <a:rPr dirty="0" err="1">
                <a:solidFill>
                  <a:srgbClr val="3A3736"/>
                </a:solidFill>
              </a:rPr>
              <a:t>Sprycel</a:t>
            </a:r>
            <a:r>
              <a:rPr dirty="0">
                <a:solidFill>
                  <a:srgbClr val="3A3736"/>
                </a:solidFill>
              </a:rPr>
              <a:t> (</a:t>
            </a:r>
            <a:r>
              <a:rPr dirty="0" err="1">
                <a:solidFill>
                  <a:srgbClr val="3A3736"/>
                </a:solidFill>
              </a:rPr>
              <a:t>dasatinib</a:t>
            </a:r>
            <a:r>
              <a:rPr dirty="0">
                <a:solidFill>
                  <a:srgbClr val="3A3736"/>
                </a:solidFill>
              </a:rPr>
              <a:t>) </a:t>
            </a:r>
            <a:r>
              <a:rPr u="sng" dirty="0">
                <a:solidFill>
                  <a:srgbClr val="3A3736"/>
                </a:solidFill>
                <a:uFill>
                  <a:solidFill>
                    <a:srgbClr val="4F4D50"/>
                  </a:solidFill>
                </a:uFill>
                <a:hlinkClick r:id="rId17">
                  <a:extLst>
                    <a:ext uri="{A12FA001-AC4F-418D-AE19-62706E023703}">
                      <ahyp:hlinkClr xmlns:ahyp="http://schemas.microsoft.com/office/drawing/2018/hyperlinkcolor" val="tx"/>
                    </a:ext>
                  </a:extLst>
                </a:hlinkClick>
              </a:rPr>
              <a:t>Prescribing Information</a:t>
            </a:r>
            <a:r>
              <a:rPr dirty="0">
                <a:solidFill>
                  <a:srgbClr val="3A3736"/>
                </a:solidFill>
              </a:rPr>
              <a:t>. </a:t>
            </a:r>
            <a:br>
              <a:rPr dirty="0">
                <a:solidFill>
                  <a:srgbClr val="3A3736"/>
                </a:solidFill>
              </a:rPr>
            </a:br>
            <a:r>
              <a:rPr dirty="0">
                <a:solidFill>
                  <a:srgbClr val="3A3736"/>
                </a:solidFill>
              </a:rPr>
              <a:t>16. </a:t>
            </a:r>
            <a:r>
              <a:rPr dirty="0" err="1">
                <a:solidFill>
                  <a:srgbClr val="3A3736"/>
                </a:solidFill>
              </a:rPr>
              <a:t>Braftovi</a:t>
            </a:r>
            <a:r>
              <a:rPr dirty="0">
                <a:solidFill>
                  <a:srgbClr val="3A3736"/>
                </a:solidFill>
              </a:rPr>
              <a:t> (</a:t>
            </a:r>
            <a:r>
              <a:rPr dirty="0" err="1">
                <a:solidFill>
                  <a:srgbClr val="3A3736"/>
                </a:solidFill>
              </a:rPr>
              <a:t>encorafenib</a:t>
            </a:r>
            <a:r>
              <a:rPr dirty="0">
                <a:solidFill>
                  <a:srgbClr val="3A3736"/>
                </a:solidFill>
              </a:rPr>
              <a:t>) </a:t>
            </a: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Prescribing Information</a:t>
            </a:r>
            <a:r>
              <a:rPr dirty="0">
                <a:solidFill>
                  <a:srgbClr val="3A3736"/>
                </a:solidFill>
              </a:rPr>
              <a:t>.</a:t>
            </a:r>
          </a:p>
        </p:txBody>
      </p:sp>
      <p:graphicFrame>
        <p:nvGraphicFramePr>
          <p:cNvPr id="270" name="Table"/>
          <p:cNvGraphicFramePr/>
          <p:nvPr/>
        </p:nvGraphicFramePr>
        <p:xfrm>
          <a:off x="426400" y="1669285"/>
          <a:ext cx="19601919" cy="9980105"/>
        </p:xfrm>
        <a:graphic>
          <a:graphicData uri="http://schemas.openxmlformats.org/drawingml/2006/table">
            <a:tbl>
              <a:tblPr firstRow="1" firstCol="1" bandRow="1">
                <a:tableStyleId>{4C3C2611-4C71-4FC5-86AE-919BDF0F9419}</a:tableStyleId>
              </a:tblPr>
              <a:tblGrid>
                <a:gridCol w="2297981">
                  <a:extLst>
                    <a:ext uri="{9D8B030D-6E8A-4147-A177-3AD203B41FA5}">
                      <a16:colId xmlns:a16="http://schemas.microsoft.com/office/drawing/2014/main" val="20000"/>
                    </a:ext>
                  </a:extLst>
                </a:gridCol>
                <a:gridCol w="2279838">
                  <a:extLst>
                    <a:ext uri="{9D8B030D-6E8A-4147-A177-3AD203B41FA5}">
                      <a16:colId xmlns:a16="http://schemas.microsoft.com/office/drawing/2014/main" val="20001"/>
                    </a:ext>
                  </a:extLst>
                </a:gridCol>
                <a:gridCol w="2146300">
                  <a:extLst>
                    <a:ext uri="{9D8B030D-6E8A-4147-A177-3AD203B41FA5}">
                      <a16:colId xmlns:a16="http://schemas.microsoft.com/office/drawing/2014/main" val="20002"/>
                    </a:ext>
                  </a:extLst>
                </a:gridCol>
                <a:gridCol w="2146300">
                  <a:extLst>
                    <a:ext uri="{9D8B030D-6E8A-4147-A177-3AD203B41FA5}">
                      <a16:colId xmlns:a16="http://schemas.microsoft.com/office/drawing/2014/main" val="20003"/>
                    </a:ext>
                  </a:extLst>
                </a:gridCol>
                <a:gridCol w="2146300">
                  <a:extLst>
                    <a:ext uri="{9D8B030D-6E8A-4147-A177-3AD203B41FA5}">
                      <a16:colId xmlns:a16="http://schemas.microsoft.com/office/drawing/2014/main" val="20004"/>
                    </a:ext>
                  </a:extLst>
                </a:gridCol>
                <a:gridCol w="2146300">
                  <a:extLst>
                    <a:ext uri="{9D8B030D-6E8A-4147-A177-3AD203B41FA5}">
                      <a16:colId xmlns:a16="http://schemas.microsoft.com/office/drawing/2014/main" val="20005"/>
                    </a:ext>
                  </a:extLst>
                </a:gridCol>
                <a:gridCol w="2146300">
                  <a:extLst>
                    <a:ext uri="{9D8B030D-6E8A-4147-A177-3AD203B41FA5}">
                      <a16:colId xmlns:a16="http://schemas.microsoft.com/office/drawing/2014/main" val="20006"/>
                    </a:ext>
                  </a:extLst>
                </a:gridCol>
                <a:gridCol w="2146300">
                  <a:extLst>
                    <a:ext uri="{9D8B030D-6E8A-4147-A177-3AD203B41FA5}">
                      <a16:colId xmlns:a16="http://schemas.microsoft.com/office/drawing/2014/main" val="20007"/>
                    </a:ext>
                  </a:extLst>
                </a:gridCol>
                <a:gridCol w="2146300">
                  <a:extLst>
                    <a:ext uri="{9D8B030D-6E8A-4147-A177-3AD203B41FA5}">
                      <a16:colId xmlns:a16="http://schemas.microsoft.com/office/drawing/2014/main" val="20008"/>
                    </a:ext>
                  </a:extLst>
                </a:gridCol>
              </a:tblGrid>
              <a:tr h="1905000">
                <a:tc>
                  <a:txBody>
                    <a:bodyPr/>
                    <a:lstStyle/>
                    <a:p>
                      <a:pPr>
                        <a:defRPr sz="1800" b="0">
                          <a:solidFill>
                            <a:srgbClr val="000000"/>
                          </a:solidFill>
                        </a:defRPr>
                      </a:pPr>
                      <a:r>
                        <a:rPr sz="2200" b="1">
                          <a:solidFill>
                            <a:srgbClr val="FFFFFF"/>
                          </a:solidFill>
                          <a:latin typeface="+mj-lt"/>
                          <a:ea typeface="+mj-ea"/>
                          <a:cs typeface="+mj-cs"/>
                          <a:sym typeface="Calibri"/>
                        </a:rPr>
                        <a:t>Drug class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200" b="1">
                          <a:solidFill>
                            <a:srgbClr val="FFFFFF"/>
                          </a:solidFill>
                          <a:latin typeface="+mj-lt"/>
                          <a:ea typeface="+mj-ea"/>
                          <a:cs typeface="+mj-cs"/>
                          <a:sym typeface="Calibri"/>
                        </a:rPr>
                        <a:t>Examples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j-lt"/>
                          <a:ea typeface="+mj-ea"/>
                          <a:cs typeface="+mj-cs"/>
                          <a:sym typeface="Calibri"/>
                        </a:rPr>
                        <a:t>Papulopustular rash</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200" b="1">
                          <a:solidFill>
                            <a:srgbClr val="FFFFFF"/>
                          </a:solidFill>
                          <a:latin typeface="+mj-lt"/>
                          <a:ea typeface="+mj-ea"/>
                          <a:cs typeface="+mj-cs"/>
                          <a:sym typeface="Calibri"/>
                        </a:rPr>
                        <a:t>Maculopapular rash</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j-lt"/>
                          <a:ea typeface="+mj-ea"/>
                          <a:cs typeface="+mj-cs"/>
                          <a:sym typeface="Calibri"/>
                        </a:rPr>
                        <a:t>HFSR</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j-lt"/>
                          <a:ea typeface="+mj-ea"/>
                          <a:cs typeface="+mj-cs"/>
                          <a:sym typeface="Calibri"/>
                        </a:rPr>
                        <a:t>Dry skin, pruritus, or photosensitivity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j-lt"/>
                          <a:ea typeface="+mj-ea"/>
                          <a:cs typeface="+mj-cs"/>
                          <a:sym typeface="Calibri"/>
                        </a:rPr>
                        <a:t>Changes in nails, hair, or mucosa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j-lt"/>
                          <a:ea typeface="+mj-ea"/>
                          <a:cs typeface="+mj-cs"/>
                          <a:sym typeface="Calibri"/>
                        </a:rPr>
                        <a:t>Poor wound healing</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j-lt"/>
                          <a:ea typeface="+mj-ea"/>
                          <a:cs typeface="+mj-cs"/>
                          <a:sym typeface="Calibri"/>
                        </a:rPr>
                        <a:t>Cutaneous malignancies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0"/>
                  </a:ext>
                </a:extLst>
              </a:tr>
              <a:tr h="1557886">
                <a:tc>
                  <a:txBody>
                    <a:bodyPr/>
                    <a:lstStyle/>
                    <a:p>
                      <a:pPr>
                        <a:defRPr sz="1800" b="0">
                          <a:solidFill>
                            <a:srgbClr val="000000"/>
                          </a:solidFill>
                        </a:defRPr>
                      </a:pPr>
                      <a:r>
                        <a:rPr sz="2200" b="1">
                          <a:solidFill>
                            <a:srgbClr val="FFFFFF"/>
                          </a:solidFill>
                          <a:latin typeface="+mj-lt"/>
                          <a:ea typeface="+mj-ea"/>
                          <a:cs typeface="+mj-cs"/>
                          <a:sym typeface="Calibri"/>
                        </a:rPr>
                        <a:t>EGFR inhibitors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j-lt"/>
                          <a:ea typeface="+mj-ea"/>
                          <a:cs typeface="+mj-cs"/>
                          <a:sym typeface="Calibri"/>
                        </a:defRPr>
                      </a:pPr>
                      <a:r>
                        <a:t>cetuximab</a:t>
                      </a:r>
                      <a:r>
                        <a:rPr baseline="31999"/>
                        <a:t>1</a:t>
                      </a:r>
                    </a:p>
                    <a:p>
                      <a:pPr>
                        <a:defRPr sz="2200" b="1">
                          <a:solidFill>
                            <a:srgbClr val="00538A"/>
                          </a:solidFill>
                          <a:latin typeface="+mj-lt"/>
                          <a:ea typeface="+mj-ea"/>
                          <a:cs typeface="+mj-cs"/>
                          <a:sym typeface="Calibri"/>
                        </a:defRPr>
                      </a:pPr>
                      <a:r>
                        <a:t>erlotinib</a:t>
                      </a:r>
                      <a:r>
                        <a:rPr baseline="31999"/>
                        <a:t>2</a:t>
                      </a:r>
                    </a:p>
                    <a:p>
                      <a:pPr>
                        <a:defRPr sz="2200" b="1">
                          <a:solidFill>
                            <a:srgbClr val="00538A"/>
                          </a:solidFill>
                          <a:latin typeface="+mj-lt"/>
                          <a:ea typeface="+mj-ea"/>
                          <a:cs typeface="+mj-cs"/>
                          <a:sym typeface="Calibri"/>
                        </a:defRPr>
                      </a:pPr>
                      <a:r>
                        <a:t>panitumumab</a:t>
                      </a:r>
                      <a:r>
                        <a:rPr baseline="31999"/>
                        <a:t>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r h="2583743">
                <a:tc>
                  <a:txBody>
                    <a:bodyPr/>
                    <a:lstStyle/>
                    <a:p>
                      <a:pPr>
                        <a:defRPr sz="1800" b="0">
                          <a:solidFill>
                            <a:srgbClr val="000000"/>
                          </a:solidFill>
                        </a:defRPr>
                      </a:pPr>
                      <a:r>
                        <a:rPr sz="2200" b="1">
                          <a:solidFill>
                            <a:srgbClr val="FFFFFF"/>
                          </a:solidFill>
                          <a:latin typeface="+mj-lt"/>
                          <a:ea typeface="+mj-ea"/>
                          <a:cs typeface="+mj-cs"/>
                          <a:sym typeface="Calibri"/>
                        </a:rPr>
                        <a:t>MKIs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j-lt"/>
                          <a:ea typeface="+mj-ea"/>
                          <a:cs typeface="+mj-cs"/>
                          <a:sym typeface="Calibri"/>
                        </a:defRPr>
                      </a:pPr>
                      <a:r>
                        <a:rPr dirty="0"/>
                        <a:t>sorafenib</a:t>
                      </a:r>
                      <a:r>
                        <a:rPr baseline="31999" dirty="0"/>
                        <a:t>4</a:t>
                      </a:r>
                    </a:p>
                    <a:p>
                      <a:pPr>
                        <a:defRPr sz="2200" b="1">
                          <a:solidFill>
                            <a:srgbClr val="00538A"/>
                          </a:solidFill>
                          <a:latin typeface="+mj-lt"/>
                          <a:ea typeface="+mj-ea"/>
                          <a:cs typeface="+mj-cs"/>
                          <a:sym typeface="Calibri"/>
                        </a:defRPr>
                      </a:pPr>
                      <a:r>
                        <a:rPr dirty="0"/>
                        <a:t>sunitinib</a:t>
                      </a:r>
                      <a:r>
                        <a:rPr baseline="31999" dirty="0"/>
                        <a:t>5</a:t>
                      </a:r>
                      <a:r>
                        <a:rPr dirty="0"/>
                        <a:t> regorafenib</a:t>
                      </a:r>
                      <a:r>
                        <a:rPr baseline="31999" dirty="0"/>
                        <a:t>6</a:t>
                      </a:r>
                      <a:r>
                        <a:rPr dirty="0"/>
                        <a:t> lenvatinib</a:t>
                      </a:r>
                      <a:r>
                        <a:rPr baseline="31999" dirty="0"/>
                        <a:t>7</a:t>
                      </a:r>
                      <a:r>
                        <a:rPr dirty="0"/>
                        <a:t> cabozantinib</a:t>
                      </a:r>
                      <a:r>
                        <a:rPr baseline="31999" dirty="0"/>
                        <a:t>8</a:t>
                      </a:r>
                    </a:p>
                    <a:p>
                      <a:pPr>
                        <a:defRPr sz="2200" b="1">
                          <a:solidFill>
                            <a:srgbClr val="00538A"/>
                          </a:solidFill>
                          <a:latin typeface="+mj-lt"/>
                          <a:ea typeface="+mj-ea"/>
                          <a:cs typeface="+mj-cs"/>
                          <a:sym typeface="Calibri"/>
                        </a:defRPr>
                      </a:pPr>
                      <a:r>
                        <a:rPr dirty="0"/>
                        <a:t>avapritinib</a:t>
                      </a:r>
                      <a:r>
                        <a:rPr baseline="31999" dirty="0"/>
                        <a:t>9</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1513268">
                <a:tc>
                  <a:txBody>
                    <a:bodyPr/>
                    <a:lstStyle/>
                    <a:p>
                      <a:pPr>
                        <a:defRPr sz="1800" b="0">
                          <a:solidFill>
                            <a:srgbClr val="000000"/>
                          </a:solidFill>
                        </a:defRPr>
                      </a:pPr>
                      <a:r>
                        <a:rPr sz="2200" b="1">
                          <a:solidFill>
                            <a:srgbClr val="FFFFFF"/>
                          </a:solidFill>
                          <a:latin typeface="+mj-lt"/>
                          <a:ea typeface="+mj-ea"/>
                          <a:cs typeface="+mj-cs"/>
                          <a:sym typeface="Calibri"/>
                        </a:rPr>
                        <a:t>VEGF(R) inhibitors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j-lt"/>
                          <a:ea typeface="+mj-ea"/>
                          <a:cs typeface="+mj-cs"/>
                          <a:sym typeface="Calibri"/>
                        </a:defRPr>
                      </a:pPr>
                      <a:r>
                        <a:t>bevacizumab</a:t>
                      </a:r>
                      <a:r>
                        <a:rPr baseline="31999"/>
                        <a:t>10</a:t>
                      </a:r>
                      <a:r>
                        <a:t> aflibercept</a:t>
                      </a:r>
                      <a:r>
                        <a:rPr baseline="31999"/>
                        <a:t>11 </a:t>
                      </a:r>
                      <a:r>
                        <a:t>ramucirumab</a:t>
                      </a:r>
                      <a:r>
                        <a:rPr baseline="31999"/>
                        <a:t>12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1486622">
                <a:tc>
                  <a:txBody>
                    <a:bodyPr/>
                    <a:lstStyle/>
                    <a:p>
                      <a:pPr>
                        <a:defRPr sz="1800" b="0">
                          <a:solidFill>
                            <a:srgbClr val="000000"/>
                          </a:solidFill>
                        </a:defRPr>
                      </a:pPr>
                      <a:r>
                        <a:rPr sz="2200" b="1">
                          <a:solidFill>
                            <a:srgbClr val="FFFFFF"/>
                          </a:solidFill>
                          <a:latin typeface="+mj-lt"/>
                          <a:ea typeface="+mj-ea"/>
                          <a:cs typeface="+mj-cs"/>
                          <a:sym typeface="Calibri"/>
                        </a:rPr>
                        <a:t>BCR–ABL TKIs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j-lt"/>
                          <a:ea typeface="+mj-ea"/>
                          <a:cs typeface="+mj-cs"/>
                          <a:sym typeface="Calibri"/>
                        </a:defRPr>
                      </a:pPr>
                      <a:r>
                        <a:t>imatinib</a:t>
                      </a:r>
                      <a:r>
                        <a:rPr baseline="31999"/>
                        <a:t>13</a:t>
                      </a:r>
                    </a:p>
                    <a:p>
                      <a:pPr>
                        <a:defRPr sz="2200" b="1">
                          <a:solidFill>
                            <a:srgbClr val="00538A"/>
                          </a:solidFill>
                          <a:latin typeface="+mj-lt"/>
                          <a:ea typeface="+mj-ea"/>
                          <a:cs typeface="+mj-cs"/>
                          <a:sym typeface="Calibri"/>
                        </a:defRPr>
                      </a:pPr>
                      <a:r>
                        <a:t>nilotinib*</a:t>
                      </a:r>
                      <a:r>
                        <a:rPr baseline="31999"/>
                        <a:t>14 </a:t>
                      </a:r>
                      <a:r>
                        <a:t>dasatinib*</a:t>
                      </a:r>
                      <a:r>
                        <a:rPr baseline="31999"/>
                        <a:t>15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933586">
                <a:tc>
                  <a:txBody>
                    <a:bodyPr/>
                    <a:lstStyle/>
                    <a:p>
                      <a:pPr>
                        <a:defRPr sz="1800" b="0">
                          <a:solidFill>
                            <a:srgbClr val="000000"/>
                          </a:solidFill>
                        </a:defRPr>
                      </a:pPr>
                      <a:r>
                        <a:rPr sz="2200" b="1">
                          <a:solidFill>
                            <a:srgbClr val="FFFFFF"/>
                          </a:solidFill>
                          <a:latin typeface="+mj-lt"/>
                          <a:ea typeface="+mj-ea"/>
                          <a:cs typeface="+mj-cs"/>
                          <a:sym typeface="Calibri"/>
                        </a:rPr>
                        <a:t>BRAF inhibitors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j-lt"/>
                          <a:ea typeface="+mj-ea"/>
                          <a:cs typeface="+mj-cs"/>
                          <a:sym typeface="Calibri"/>
                        </a:defRPr>
                      </a:pPr>
                      <a:r>
                        <a:t>encorafenib</a:t>
                      </a:r>
                      <a:r>
                        <a:rPr baseline="31999"/>
                        <a:t>16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dirty="0">
                          <a:solidFill>
                            <a:srgbClr val="00538A"/>
                          </a:solidFill>
                          <a:latin typeface="+mj-lt"/>
                          <a:ea typeface="+mj-ea"/>
                          <a:cs typeface="+mj-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bl>
          </a:graphicData>
        </a:graphic>
      </p:graphicFrame>
      <p:sp>
        <p:nvSpPr>
          <p:cNvPr id="271" name="This table is based on the listed drugs’ Prescribing Information and the clinical experience of the Scientific Committee.…"/>
          <p:cNvSpPr txBox="1"/>
          <p:nvPr/>
        </p:nvSpPr>
        <p:spPr>
          <a:xfrm>
            <a:off x="20243714" y="1640185"/>
            <a:ext cx="3721704" cy="5558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b="0">
                <a:solidFill>
                  <a:srgbClr val="3B3735"/>
                </a:solidFill>
              </a:defRPr>
            </a:pPr>
            <a:r>
              <a:rPr dirty="0"/>
              <a:t>This table is based on the listed drugs’ Prescribing Information and the clinical experience of the Scientific Committee. </a:t>
            </a:r>
            <a:br>
              <a:rPr dirty="0"/>
            </a:br>
            <a:endParaRPr dirty="0"/>
          </a:p>
          <a:p>
            <a:pPr algn="l">
              <a:defRPr sz="2400" b="0">
                <a:solidFill>
                  <a:srgbClr val="3B3735"/>
                </a:solidFill>
              </a:defRPr>
            </a:pPr>
            <a:r>
              <a:rPr dirty="0"/>
              <a:t>At the time of creation of this educational </a:t>
            </a:r>
            <a:r>
              <a:rPr dirty="0" err="1"/>
              <a:t>programme</a:t>
            </a:r>
            <a:r>
              <a:rPr dirty="0"/>
              <a:t>, the PARP inhibitor </a:t>
            </a:r>
            <a:r>
              <a:rPr dirty="0" err="1"/>
              <a:t>olaparib</a:t>
            </a:r>
            <a:r>
              <a:rPr dirty="0"/>
              <a:t> was approved for use in pancreatic cancer. As PARP inhibitors are generally not associated with skin toxicity, it was considered out of scope. </a:t>
            </a:r>
          </a:p>
        </p:txBody>
      </p:sp>
      <p:pic>
        <p:nvPicPr>
          <p:cNvPr id="272" name="pap-rash.png" descr="pap-rash.png"/>
          <p:cNvPicPr>
            <a:picLocks noChangeAspect="1"/>
          </p:cNvPicPr>
          <p:nvPr/>
        </p:nvPicPr>
        <p:blipFill>
          <a:blip r:embed="rId19"/>
          <a:stretch>
            <a:fillRect/>
          </a:stretch>
        </p:blipFill>
        <p:spPr>
          <a:xfrm>
            <a:off x="5033625" y="1682552"/>
            <a:ext cx="2118150" cy="1894007"/>
          </a:xfrm>
          <a:prstGeom prst="rect">
            <a:avLst/>
          </a:prstGeom>
          <a:ln w="12700">
            <a:miter lim="400000"/>
          </a:ln>
        </p:spPr>
      </p:pic>
      <p:pic>
        <p:nvPicPr>
          <p:cNvPr id="273" name="2-mac-rash.png" descr="2-mac-rash.png"/>
          <p:cNvPicPr>
            <a:picLocks noChangeAspect="1"/>
          </p:cNvPicPr>
          <p:nvPr/>
        </p:nvPicPr>
        <p:blipFill>
          <a:blip r:embed="rId20"/>
          <a:stretch>
            <a:fillRect/>
          </a:stretch>
        </p:blipFill>
        <p:spPr>
          <a:xfrm>
            <a:off x="7199489" y="1698546"/>
            <a:ext cx="2092750" cy="1871296"/>
          </a:xfrm>
          <a:prstGeom prst="rect">
            <a:avLst/>
          </a:prstGeom>
          <a:ln w="12700">
            <a:miter lim="400000"/>
          </a:ln>
        </p:spPr>
      </p:pic>
      <p:pic>
        <p:nvPicPr>
          <p:cNvPr id="274" name="3-hfsr.png" descr="3-hfsr.png"/>
          <p:cNvPicPr>
            <a:picLocks noChangeAspect="1"/>
          </p:cNvPicPr>
          <p:nvPr/>
        </p:nvPicPr>
        <p:blipFill>
          <a:blip r:embed="rId21"/>
          <a:stretch>
            <a:fillRect/>
          </a:stretch>
        </p:blipFill>
        <p:spPr>
          <a:xfrm>
            <a:off x="9329578" y="1675379"/>
            <a:ext cx="2092750" cy="1871295"/>
          </a:xfrm>
          <a:prstGeom prst="rect">
            <a:avLst/>
          </a:prstGeom>
          <a:ln w="12700">
            <a:miter lim="400000"/>
          </a:ln>
        </p:spPr>
      </p:pic>
      <p:pic>
        <p:nvPicPr>
          <p:cNvPr id="275" name="4-dry.png" descr="4-dry.png"/>
          <p:cNvPicPr>
            <a:picLocks noChangeAspect="1"/>
          </p:cNvPicPr>
          <p:nvPr/>
        </p:nvPicPr>
        <p:blipFill>
          <a:blip r:embed="rId22"/>
          <a:stretch>
            <a:fillRect/>
          </a:stretch>
        </p:blipFill>
        <p:spPr>
          <a:xfrm>
            <a:off x="11455834" y="1674486"/>
            <a:ext cx="2136192" cy="1910139"/>
          </a:xfrm>
          <a:prstGeom prst="rect">
            <a:avLst/>
          </a:prstGeom>
          <a:ln w="12700">
            <a:miter lim="400000"/>
          </a:ln>
        </p:spPr>
      </p:pic>
      <p:pic>
        <p:nvPicPr>
          <p:cNvPr id="276" name="5-changes.png" descr="5-changes.png"/>
          <p:cNvPicPr>
            <a:picLocks noChangeAspect="1"/>
          </p:cNvPicPr>
          <p:nvPr/>
        </p:nvPicPr>
        <p:blipFill>
          <a:blip r:embed="rId23"/>
          <a:stretch>
            <a:fillRect/>
          </a:stretch>
        </p:blipFill>
        <p:spPr>
          <a:xfrm>
            <a:off x="13618291" y="1682552"/>
            <a:ext cx="2118150" cy="1894007"/>
          </a:xfrm>
          <a:prstGeom prst="rect">
            <a:avLst/>
          </a:prstGeom>
          <a:ln w="12700">
            <a:miter lim="400000"/>
          </a:ln>
        </p:spPr>
      </p:pic>
      <p:pic>
        <p:nvPicPr>
          <p:cNvPr id="277" name="6-wound.png" descr="6-wound.png"/>
          <p:cNvPicPr>
            <a:picLocks noChangeAspect="1"/>
          </p:cNvPicPr>
          <p:nvPr/>
        </p:nvPicPr>
        <p:blipFill>
          <a:blip r:embed="rId24"/>
          <a:stretch>
            <a:fillRect/>
          </a:stretch>
        </p:blipFill>
        <p:spPr>
          <a:xfrm>
            <a:off x="15756670" y="1678851"/>
            <a:ext cx="2126428" cy="1901408"/>
          </a:xfrm>
          <a:prstGeom prst="rect">
            <a:avLst/>
          </a:prstGeom>
          <a:ln w="12700">
            <a:miter lim="400000"/>
          </a:ln>
        </p:spPr>
      </p:pic>
      <p:pic>
        <p:nvPicPr>
          <p:cNvPr id="278" name="7-cut.png" descr="7-cut.png"/>
          <p:cNvPicPr>
            <a:picLocks noChangeAspect="1"/>
          </p:cNvPicPr>
          <p:nvPr/>
        </p:nvPicPr>
        <p:blipFill>
          <a:blip r:embed="rId25"/>
          <a:stretch>
            <a:fillRect/>
          </a:stretch>
        </p:blipFill>
        <p:spPr>
          <a:xfrm>
            <a:off x="17910410" y="1672650"/>
            <a:ext cx="2140297" cy="1913811"/>
          </a:xfrm>
          <a:prstGeom prst="rect">
            <a:avLst/>
          </a:prstGeom>
          <a:ln w="12700">
            <a:miter lim="400000"/>
          </a:ln>
        </p:spPr>
      </p:pic>
      <p:sp>
        <p:nvSpPr>
          <p:cNvPr id="279" name="*Not approved for use in GI or liver cancers but sometimes used off label in patients with GIST."/>
          <p:cNvSpPr txBox="1"/>
          <p:nvPr/>
        </p:nvSpPr>
        <p:spPr>
          <a:xfrm>
            <a:off x="20243714" y="9744792"/>
            <a:ext cx="3721704" cy="927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800" b="0">
                <a:solidFill>
                  <a:srgbClr val="3B3735"/>
                </a:solidFill>
              </a:defRPr>
            </a:lvl1pPr>
          </a:lstStyle>
          <a:p>
            <a:pPr>
              <a:defRPr sz="2400"/>
            </a:pPr>
            <a:r>
              <a:rPr sz="1800"/>
              <a:t>*Not approved for use in GI or liver cancers but sometimes used off label in patients with GIST.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82" name="WITH PAPULOPUSTULAR RASH, DRY SKIN, AND PRURITUS"/>
          <p:cNvSpPr txBox="1"/>
          <p:nvPr/>
        </p:nvSpPr>
        <p:spPr>
          <a:xfrm>
            <a:off x="1130300" y="1625599"/>
            <a:ext cx="2438400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WITH PAPULOPUSTULAR RASH, DRY SKIN, AND PRURITUS</a:t>
            </a:r>
          </a:p>
        </p:txBody>
      </p:sp>
      <p:sp>
        <p:nvSpPr>
          <p:cNvPr id="283" name="Skin toxicity occurs in about 90% of patients treated with EGFR inhibitors, and 10–20% of patients experience grade 3 or 4 toxicity1…"/>
          <p:cNvSpPr txBox="1"/>
          <p:nvPr/>
        </p:nvSpPr>
        <p:spPr>
          <a:xfrm>
            <a:off x="1130300" y="2862038"/>
            <a:ext cx="10920273" cy="4228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2909" indent="-422909" algn="l">
              <a:spcBef>
                <a:spcPts val="1000"/>
              </a:spcBef>
              <a:buClr>
                <a:srgbClr val="C06C63"/>
              </a:buClr>
              <a:buSzPct val="100000"/>
              <a:buChar char="•"/>
              <a:defRPr sz="3200" b="0">
                <a:solidFill>
                  <a:srgbClr val="3B3735"/>
                </a:solidFill>
              </a:defRPr>
            </a:pPr>
            <a:r>
              <a:rPr dirty="0"/>
              <a:t>Skin toxicity occurs in about 90% of patients treated with EGFR inhibitors, and 10–20% of patients experience grade 3 or 4 toxicity</a:t>
            </a:r>
            <a:r>
              <a:rPr baseline="31999" dirty="0"/>
              <a:t>1</a:t>
            </a:r>
          </a:p>
          <a:p>
            <a:pPr marL="422909" indent="-422909" algn="l">
              <a:spcBef>
                <a:spcPts val="1000"/>
              </a:spcBef>
              <a:buClr>
                <a:srgbClr val="C06C63"/>
              </a:buClr>
              <a:buSzPct val="100000"/>
              <a:buChar char="•"/>
              <a:defRPr sz="3200" b="0">
                <a:solidFill>
                  <a:srgbClr val="3B3735"/>
                </a:solidFill>
              </a:defRPr>
            </a:pPr>
            <a:r>
              <a:rPr dirty="0"/>
              <a:t>The earliest and most common skin AE is </a:t>
            </a:r>
            <a:r>
              <a:rPr b="1" dirty="0">
                <a:solidFill>
                  <a:srgbClr val="CD665F"/>
                </a:solidFill>
              </a:rPr>
              <a:t>papulopustular rash</a:t>
            </a:r>
            <a:r>
              <a:rPr dirty="0"/>
              <a:t>, which develops in 60–80% of patients, usually within the first 2 weeks</a:t>
            </a:r>
            <a:r>
              <a:rPr baseline="31999" dirty="0"/>
              <a:t>2</a:t>
            </a:r>
          </a:p>
          <a:p>
            <a:pPr marL="422909" indent="-422909" algn="l">
              <a:spcBef>
                <a:spcPts val="1000"/>
              </a:spcBef>
              <a:buClr>
                <a:srgbClr val="C06C63"/>
              </a:buClr>
              <a:buSzPct val="100000"/>
              <a:buChar char="•"/>
              <a:defRPr sz="3200" b="0">
                <a:solidFill>
                  <a:srgbClr val="3B3735"/>
                </a:solidFill>
              </a:defRPr>
            </a:pPr>
            <a:r>
              <a:rPr dirty="0"/>
              <a:t>Other common skin toxicities include dry skin, pruritus, and nail and hair abnormalities</a:t>
            </a:r>
            <a:r>
              <a:rPr baseline="31999" dirty="0"/>
              <a:t>1–5</a:t>
            </a:r>
          </a:p>
        </p:txBody>
      </p:sp>
      <p:sp>
        <p:nvSpPr>
          <p:cNvPr id="284" name="AE, adverse event; EGFR, epidermal growth factor receptor.…"/>
          <p:cNvSpPr txBox="1"/>
          <p:nvPr/>
        </p:nvSpPr>
        <p:spPr>
          <a:xfrm>
            <a:off x="431800" y="12503741"/>
            <a:ext cx="2376345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EGFR, epidermal growth factor receptor.</a:t>
            </a:r>
          </a:p>
          <a:p>
            <a:pPr algn="l">
              <a:defRPr sz="2200" b="0">
                <a:solidFill>
                  <a:srgbClr val="3B3735"/>
                </a:solidFill>
              </a:defRPr>
            </a:pPr>
            <a:r>
              <a:rPr dirty="0">
                <a:solidFill>
                  <a:srgbClr val="3A3736"/>
                </a:solidFill>
              </a:rPr>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Lacouture ME, et al. Clin Colorectal Cancer. 2018;17: 85-96</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Beech J, et al. Future Oncol. 2018;14:2531-41</a:t>
            </a:r>
            <a:r>
              <a:rPr dirty="0">
                <a:solidFill>
                  <a:srgbClr val="3A3736"/>
                </a:solidFill>
              </a:rPr>
              <a:t>. 3. Erbitux (cetuximab)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4. </a:t>
            </a:r>
            <a:r>
              <a:rPr dirty="0" err="1">
                <a:solidFill>
                  <a:srgbClr val="3A3736"/>
                </a:solidFill>
              </a:rPr>
              <a:t>Tarceva</a:t>
            </a:r>
            <a:r>
              <a:rPr dirty="0">
                <a:solidFill>
                  <a:srgbClr val="3A3736"/>
                </a:solidFill>
              </a:rPr>
              <a:t> (erlotinib)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Prescribing Information</a:t>
            </a:r>
            <a:r>
              <a:rPr dirty="0">
                <a:solidFill>
                  <a:srgbClr val="3A3736"/>
                </a:solidFill>
              </a:rPr>
              <a:t>. 5.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Prescribing Information</a:t>
            </a:r>
            <a:r>
              <a:rPr dirty="0">
                <a:solidFill>
                  <a:srgbClr val="3A3736"/>
                </a:solidFill>
              </a:rPr>
              <a:t>. </a:t>
            </a:r>
          </a:p>
        </p:txBody>
      </p:sp>
      <p:grpSp>
        <p:nvGrpSpPr>
          <p:cNvPr id="288" name="Group"/>
          <p:cNvGrpSpPr/>
          <p:nvPr/>
        </p:nvGrpSpPr>
        <p:grpSpPr>
          <a:xfrm>
            <a:off x="13330714" y="2907966"/>
            <a:ext cx="10186449" cy="6509962"/>
            <a:chOff x="0" y="0"/>
            <a:chExt cx="10186447" cy="6509960"/>
          </a:xfrm>
        </p:grpSpPr>
        <p:sp>
          <p:nvSpPr>
            <p:cNvPr id="285" name="Rectangle"/>
            <p:cNvSpPr/>
            <p:nvPr/>
          </p:nvSpPr>
          <p:spPr>
            <a:xfrm>
              <a:off x="0" y="0"/>
              <a:ext cx="10186448" cy="65099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286" name="egfr-graph.png" descr="egfr-graph.png"/>
            <p:cNvPicPr>
              <a:picLocks noChangeAspect="1"/>
            </p:cNvPicPr>
            <p:nvPr/>
          </p:nvPicPr>
          <p:blipFill>
            <a:blip r:embed="rId8"/>
            <a:stretch>
              <a:fillRect/>
            </a:stretch>
          </p:blipFill>
          <p:spPr>
            <a:xfrm>
              <a:off x="387656" y="1073992"/>
              <a:ext cx="9411135" cy="5051904"/>
            </a:xfrm>
            <a:prstGeom prst="rect">
              <a:avLst/>
            </a:prstGeom>
            <a:ln w="12700" cap="flat">
              <a:noFill/>
              <a:miter lim="400000"/>
            </a:ln>
            <a:effectLst/>
          </p:spPr>
        </p:pic>
        <p:sp>
          <p:nvSpPr>
            <p:cNvPr id="287" name="Usual timeline of common skin toxicities associated with EGFR inhibitors2"/>
            <p:cNvSpPr txBox="1"/>
            <p:nvPr/>
          </p:nvSpPr>
          <p:spPr>
            <a:xfrm>
              <a:off x="1528824" y="274957"/>
              <a:ext cx="7128800" cy="9450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2300" b="0">
                  <a:solidFill>
                    <a:srgbClr val="3B3735"/>
                  </a:solidFill>
                  <a:latin typeface="+mn-lt"/>
                  <a:ea typeface="+mn-ea"/>
                  <a:cs typeface="+mn-cs"/>
                  <a:sym typeface="Helvetica Neue Medium"/>
                </a:defRPr>
              </a:pPr>
              <a:r>
                <a:rPr sz="2600" dirty="0">
                  <a:latin typeface="+mj-ea"/>
                </a:rPr>
                <a:t>Usual timeline of common skin toxicities associated with EGFR inhibitors</a:t>
              </a:r>
              <a:r>
                <a:rPr sz="2600" baseline="31999" dirty="0">
                  <a:latin typeface="+mj-ea"/>
                </a:rPr>
                <a:t>2</a:t>
              </a:r>
            </a:p>
          </p:txBody>
        </p:sp>
      </p:grpSp>
      <p:sp>
        <p:nvSpPr>
          <p:cNvPr id="289" name="EGFR INHIBITORS ARE MOST OFTEN ASSOCIATED"/>
          <p:cNvSpPr txBox="1"/>
          <p:nvPr/>
        </p:nvSpPr>
        <p:spPr>
          <a:xfrm>
            <a:off x="1130300" y="660399"/>
            <a:ext cx="2055534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b="0" dirty="0">
                <a:solidFill>
                  <a:srgbClr val="3B3735"/>
                </a:solidFill>
              </a:rPr>
              <a:t>EGFR INHIBITORS</a:t>
            </a:r>
            <a:r>
              <a:rPr dirty="0"/>
              <a:t> </a:t>
            </a:r>
            <a:r>
              <a:rPr b="0" dirty="0">
                <a:solidFill>
                  <a:srgbClr val="3B3735"/>
                </a:solidFill>
              </a:rPr>
              <a:t>ARE MOST OFTEN ASSOCIATED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92" name="IN GI AND LIVER CANCERS, AS REPORTED IN THE PRESCRIBING INFORMATION"/>
          <p:cNvSpPr txBox="1"/>
          <p:nvPr/>
        </p:nvSpPr>
        <p:spPr>
          <a:xfrm>
            <a:off x="1130300" y="1625599"/>
            <a:ext cx="23715172"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400">
                <a:solidFill>
                  <a:srgbClr val="00538A"/>
                </a:solidFill>
              </a:defRPr>
            </a:lvl1pPr>
          </a:lstStyle>
          <a:p>
            <a:r>
              <a:rPr dirty="0"/>
              <a:t>IN GI AND LIVER CANCERS, AS REPORTED IN THE PRESCRIBING INFORMATION</a:t>
            </a:r>
          </a:p>
        </p:txBody>
      </p:sp>
      <p:graphicFrame>
        <p:nvGraphicFramePr>
          <p:cNvPr id="293" name="Table"/>
          <p:cNvGraphicFramePr/>
          <p:nvPr/>
        </p:nvGraphicFramePr>
        <p:xfrm>
          <a:off x="1142582" y="3112784"/>
          <a:ext cx="22098834" cy="9390073"/>
        </p:xfrm>
        <a:graphic>
          <a:graphicData uri="http://schemas.openxmlformats.org/drawingml/2006/table">
            <a:tbl>
              <a:tblPr firstCol="1" bandRow="1">
                <a:tableStyleId>{4C3C2611-4C71-4FC5-86AE-919BDF0F9419}</a:tableStyleId>
              </a:tblPr>
              <a:tblGrid>
                <a:gridCol w="1990651">
                  <a:extLst>
                    <a:ext uri="{9D8B030D-6E8A-4147-A177-3AD203B41FA5}">
                      <a16:colId xmlns:a16="http://schemas.microsoft.com/office/drawing/2014/main" val="20000"/>
                    </a:ext>
                  </a:extLst>
                </a:gridCol>
                <a:gridCol w="2814740">
                  <a:extLst>
                    <a:ext uri="{9D8B030D-6E8A-4147-A177-3AD203B41FA5}">
                      <a16:colId xmlns:a16="http://schemas.microsoft.com/office/drawing/2014/main" val="20001"/>
                    </a:ext>
                  </a:extLst>
                </a:gridCol>
                <a:gridCol w="2448573">
                  <a:extLst>
                    <a:ext uri="{9D8B030D-6E8A-4147-A177-3AD203B41FA5}">
                      <a16:colId xmlns:a16="http://schemas.microsoft.com/office/drawing/2014/main" val="20002"/>
                    </a:ext>
                  </a:extLst>
                </a:gridCol>
                <a:gridCol w="2531281">
                  <a:extLst>
                    <a:ext uri="{9D8B030D-6E8A-4147-A177-3AD203B41FA5}">
                      <a16:colId xmlns:a16="http://schemas.microsoft.com/office/drawing/2014/main" val="20003"/>
                    </a:ext>
                  </a:extLst>
                </a:gridCol>
                <a:gridCol w="2630987">
                  <a:extLst>
                    <a:ext uri="{9D8B030D-6E8A-4147-A177-3AD203B41FA5}">
                      <a16:colId xmlns:a16="http://schemas.microsoft.com/office/drawing/2014/main" val="20004"/>
                    </a:ext>
                  </a:extLst>
                </a:gridCol>
                <a:gridCol w="3394159">
                  <a:extLst>
                    <a:ext uri="{9D8B030D-6E8A-4147-A177-3AD203B41FA5}">
                      <a16:colId xmlns:a16="http://schemas.microsoft.com/office/drawing/2014/main" val="20005"/>
                    </a:ext>
                  </a:extLst>
                </a:gridCol>
                <a:gridCol w="2890328">
                  <a:extLst>
                    <a:ext uri="{9D8B030D-6E8A-4147-A177-3AD203B41FA5}">
                      <a16:colId xmlns:a16="http://schemas.microsoft.com/office/drawing/2014/main" val="20006"/>
                    </a:ext>
                  </a:extLst>
                </a:gridCol>
                <a:gridCol w="3398115">
                  <a:extLst>
                    <a:ext uri="{9D8B030D-6E8A-4147-A177-3AD203B41FA5}">
                      <a16:colId xmlns:a16="http://schemas.microsoft.com/office/drawing/2014/main" val="20007"/>
                    </a:ext>
                  </a:extLst>
                </a:gridCol>
              </a:tblGrid>
              <a:tr h="786304">
                <a:tc rowSpan="2">
                  <a:txBody>
                    <a:bodyPr/>
                    <a:lstStyle/>
                    <a:p>
                      <a:pPr>
                        <a:defRPr sz="1800" b="0">
                          <a:solidFill>
                            <a:srgbClr val="000000"/>
                          </a:solidFill>
                        </a:defRPr>
                      </a:pPr>
                      <a:r>
                        <a:rPr sz="2400" b="1">
                          <a:solidFill>
                            <a:srgbClr val="FFFFFF"/>
                          </a:solidFill>
                          <a:latin typeface="+mj-lt"/>
                          <a:ea typeface="+mj-ea"/>
                          <a:cs typeface="+mj-cs"/>
                          <a:sym typeface="Calibri"/>
                        </a:rPr>
                        <a:t>Category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rowSpan="2">
                  <a:txBody>
                    <a:bodyPr/>
                    <a:lstStyle/>
                    <a:p>
                      <a:pPr>
                        <a:defRPr sz="1800"/>
                      </a:pPr>
                      <a:r>
                        <a:rPr sz="2400" b="1">
                          <a:solidFill>
                            <a:srgbClr val="FFFFFF"/>
                          </a:solidFill>
                          <a:latin typeface="+mj-lt"/>
                          <a:ea typeface="+mj-ea"/>
                          <a:cs typeface="+mj-cs"/>
                          <a:sym typeface="Calibri"/>
                        </a:rPr>
                        <a:t>AE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gridSpan="3">
                  <a:txBody>
                    <a:bodyPr/>
                    <a:lstStyle/>
                    <a:p>
                      <a:pPr>
                        <a:defRPr b="1">
                          <a:solidFill>
                            <a:srgbClr val="FFFFFF"/>
                          </a:solidFill>
                          <a:latin typeface="+mj-lt"/>
                          <a:ea typeface="+mj-ea"/>
                          <a:cs typeface="+mj-cs"/>
                          <a:sym typeface="Calibri"/>
                        </a:defRPr>
                      </a:pPr>
                      <a:r>
                        <a:t>cetuximab in CRC</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hMerge="1">
                  <a:txBody>
                    <a:bodyPr/>
                    <a:lstStyle/>
                    <a:p>
                      <a:endParaRPr lang="en-US"/>
                    </a:p>
                  </a:txBody>
                  <a:tcPr/>
                </a:tc>
                <a:tc>
                  <a:txBody>
                    <a:bodyPr/>
                    <a:lstStyle/>
                    <a:p>
                      <a:pPr>
                        <a:defRPr b="1">
                          <a:solidFill>
                            <a:srgbClr val="FFFFFF"/>
                          </a:solidFill>
                          <a:latin typeface="+mj-lt"/>
                          <a:ea typeface="+mj-ea"/>
                          <a:cs typeface="+mj-cs"/>
                          <a:sym typeface="Calibri"/>
                        </a:defRPr>
                      </a:pPr>
                      <a:r>
                        <a:t>erlotinib in pancreatic cancer</a:t>
                      </a:r>
                      <a:r>
                        <a:rPr baseline="31999"/>
                        <a:t>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gridSpan="2">
                  <a:txBody>
                    <a:bodyPr/>
                    <a:lstStyle/>
                    <a:p>
                      <a:pPr>
                        <a:defRPr b="1">
                          <a:solidFill>
                            <a:srgbClr val="FFFFFF"/>
                          </a:solidFill>
                          <a:latin typeface="+mj-lt"/>
                          <a:ea typeface="+mj-ea"/>
                          <a:cs typeface="+mj-cs"/>
                          <a:sym typeface="Calibri"/>
                        </a:defRPr>
                      </a:pPr>
                      <a:r>
                        <a:t>panitumumab in CRC</a:t>
                      </a:r>
                      <a:r>
                        <a:rPr baseline="31999"/>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extLst>
                  <a:ext uri="{0D108BD9-81ED-4DB2-BD59-A6C34878D82A}">
                    <a16:rowId xmlns:a16="http://schemas.microsoft.com/office/drawing/2014/main" val="10000"/>
                  </a:ext>
                </a:extLst>
              </a:tr>
              <a:tr h="808145">
                <a:tc vMerge="1">
                  <a:txBody>
                    <a:bodyPr/>
                    <a:lstStyle/>
                    <a:p>
                      <a:endParaRPr lang="en-US"/>
                    </a:p>
                  </a:txBody>
                  <a:tcPr/>
                </a:tc>
                <a:tc vMerge="1">
                  <a:txBody>
                    <a:bodyPr/>
                    <a:lstStyle/>
                    <a:p>
                      <a:endParaRPr lang="en-US"/>
                    </a:p>
                  </a:txBody>
                  <a:tcPr/>
                </a:tc>
                <a:tc>
                  <a:txBody>
                    <a:bodyPr/>
                    <a:lstStyle/>
                    <a:p>
                      <a:pPr>
                        <a:defRPr sz="1800"/>
                      </a:pPr>
                      <a:r>
                        <a:rPr sz="2400" b="1">
                          <a:solidFill>
                            <a:srgbClr val="FFFFFF"/>
                          </a:solidFill>
                          <a:latin typeface="+mj-lt"/>
                          <a:ea typeface="+mj-ea"/>
                          <a:cs typeface="+mj-cs"/>
                          <a:sym typeface="Calibri"/>
                        </a:rPr>
                        <a:t>cetuximab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cetuximab + FOLFIRI</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cetuximab + irinotecan*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erlotinib + gemcitabine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panitumumab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panitumumab + FOLFOX</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extLst>
                  <a:ext uri="{0D108BD9-81ED-4DB2-BD59-A6C34878D82A}">
                    <a16:rowId xmlns:a16="http://schemas.microsoft.com/office/drawing/2014/main" val="10001"/>
                  </a:ext>
                </a:extLst>
              </a:tr>
              <a:tr h="732073">
                <a:tc rowSpan="7">
                  <a:txBody>
                    <a:bodyPr/>
                    <a:lstStyle/>
                    <a:p>
                      <a:pPr>
                        <a:defRPr sz="1800" b="0">
                          <a:solidFill>
                            <a:srgbClr val="000000"/>
                          </a:solidFill>
                        </a:defRPr>
                      </a:pPr>
                      <a:r>
                        <a:rPr sz="2400" b="1">
                          <a:solidFill>
                            <a:srgbClr val="FFFFFF"/>
                          </a:solidFill>
                          <a:latin typeface="+mj-lt"/>
                          <a:ea typeface="+mj-ea"/>
                          <a:cs typeface="+mj-cs"/>
                          <a:sym typeface="Calibri"/>
                        </a:rPr>
                        <a:t>Skin</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Rash</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95 (16)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86 (18)</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88 (14)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70 (5)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18–57 (1–7)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32–56 (10–17)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2"/>
                  </a:ext>
                </a:extLst>
              </a:tr>
              <a:tr h="567927">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Acne</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556666">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Erythema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66 (6)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16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647330">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Pruritus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47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58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23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r h="597436">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Dry skin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57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22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21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6"/>
                  </a:ext>
                </a:extLst>
              </a:tr>
              <a:tr h="629469">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HFS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19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9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7"/>
                  </a:ext>
                </a:extLst>
              </a:tr>
              <a:tr h="612482">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Skin fissures </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19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20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16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8"/>
                  </a:ext>
                </a:extLst>
              </a:tr>
              <a:tr h="795166">
                <a:tc rowSpan="2">
                  <a:txBody>
                    <a:bodyPr/>
                    <a:lstStyle/>
                    <a:p>
                      <a:pPr>
                        <a:defRPr sz="1800" b="0">
                          <a:solidFill>
                            <a:srgbClr val="000000"/>
                          </a:solidFill>
                        </a:defRPr>
                      </a:pPr>
                      <a:r>
                        <a:rPr sz="2400" b="1">
                          <a:solidFill>
                            <a:srgbClr val="FFFFFF"/>
                          </a:solidFill>
                          <a:latin typeface="+mj-lt"/>
                          <a:ea typeface="+mj-ea"/>
                          <a:cs typeface="+mj-cs"/>
                          <a:sym typeface="Calibri"/>
                        </a:rPr>
                        <a:t>Nails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dirty="0">
                          <a:solidFill>
                            <a:srgbClr val="00538A"/>
                          </a:solidFill>
                          <a:latin typeface="+mj-lt"/>
                          <a:ea typeface="+mj-ea"/>
                          <a:cs typeface="+mj-cs"/>
                          <a:sym typeface="Calibri"/>
                        </a:rPr>
                        <a:t>Nail disorder or changes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31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10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9"/>
                  </a:ext>
                </a:extLst>
              </a:tr>
              <a:tr h="719974">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Paronychia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20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25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21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10"/>
                  </a:ext>
                </a:extLst>
              </a:tr>
              <a:tr h="628476">
                <a:tc>
                  <a:txBody>
                    <a:bodyPr/>
                    <a:lstStyle/>
                    <a:p>
                      <a:pPr>
                        <a:defRPr sz="1800" b="0">
                          <a:solidFill>
                            <a:srgbClr val="000000"/>
                          </a:solidFill>
                        </a:defRPr>
                      </a:pPr>
                      <a:r>
                        <a:rPr sz="2400" b="1">
                          <a:solidFill>
                            <a:srgbClr val="FFFFFF"/>
                          </a:solidFill>
                          <a:latin typeface="+mj-lt"/>
                          <a:ea typeface="+mj-ea"/>
                          <a:cs typeface="+mj-cs"/>
                          <a:sym typeface="Calibri"/>
                        </a:rPr>
                        <a:t>Hair</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Alopecia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15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11"/>
                  </a:ext>
                </a:extLst>
              </a:tr>
              <a:tr h="869263">
                <a:tc>
                  <a:txBody>
                    <a:bodyPr/>
                    <a:lstStyle/>
                    <a:p>
                      <a:pPr>
                        <a:defRPr sz="1800" b="0">
                          <a:solidFill>
                            <a:srgbClr val="000000"/>
                          </a:solidFill>
                        </a:defRPr>
                      </a:pPr>
                      <a:r>
                        <a:rPr sz="2400" b="1">
                          <a:solidFill>
                            <a:srgbClr val="FFFFFF"/>
                          </a:solidFill>
                          <a:latin typeface="+mj-lt"/>
                          <a:ea typeface="+mj-ea"/>
                          <a:cs typeface="+mj-cs"/>
                          <a:sym typeface="Calibri"/>
                        </a:rPr>
                        <a:t>Mucosa</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Stomatitis or mucositis
</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32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31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22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7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dirty="0">
                          <a:solidFill>
                            <a:srgbClr val="00538A"/>
                          </a:solidFill>
                          <a:latin typeface="+mj-lt"/>
                          <a:ea typeface="+mj-ea"/>
                          <a:cs typeface="+mj-cs"/>
                          <a:sym typeface="Calibri"/>
                        </a:rPr>
                        <a:t>25-27 (4–5)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12"/>
                  </a:ext>
                </a:extLst>
              </a:tr>
            </a:tbl>
          </a:graphicData>
        </a:graphic>
      </p:graphicFrame>
      <p:sp>
        <p:nvSpPr>
          <p:cNvPr id="294" name="Skin AEs reported in ≥ 10% of patients in clinical trials: % any grade (% grade ≥ 3)"/>
          <p:cNvSpPr txBox="1"/>
          <p:nvPr/>
        </p:nvSpPr>
        <p:spPr>
          <a:xfrm>
            <a:off x="1130300" y="2347162"/>
            <a:ext cx="11432081" cy="924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300" b="0">
                <a:solidFill>
                  <a:srgbClr val="3B3735"/>
                </a:solidFill>
                <a:latin typeface="+mn-lt"/>
                <a:ea typeface="+mn-ea"/>
                <a:cs typeface="+mn-cs"/>
                <a:sym typeface="Helvetica Neue Medium"/>
              </a:defRPr>
            </a:lvl1pPr>
          </a:lstStyle>
          <a:p>
            <a:r>
              <a:rPr dirty="0"/>
              <a:t>Skin AEs reported in ≥ 10% of patients in clinical trials: % any grade (% grade ≥ 3)</a:t>
            </a:r>
          </a:p>
        </p:txBody>
      </p:sp>
      <p:sp>
        <p:nvSpPr>
          <p:cNvPr id="295" name="This table is not intended for between-drug comparisons.…"/>
          <p:cNvSpPr txBox="1"/>
          <p:nvPr/>
        </p:nvSpPr>
        <p:spPr>
          <a:xfrm>
            <a:off x="-349379" y="12553550"/>
            <a:ext cx="23590795" cy="635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a:defRPr sz="1800" b="0">
                <a:solidFill>
                  <a:srgbClr val="3B3735"/>
                </a:solidFill>
              </a:defRPr>
            </a:pPr>
            <a:r>
              <a:rPr dirty="0"/>
              <a:t>This table is not intended for between-drug comparisons. </a:t>
            </a:r>
          </a:p>
          <a:p>
            <a:pPr algn="r">
              <a:defRPr sz="1800" b="0">
                <a:solidFill>
                  <a:srgbClr val="3B3735"/>
                </a:solidFill>
              </a:defRPr>
            </a:pPr>
            <a:r>
              <a:rPr dirty="0"/>
              <a:t>*The Prescribing Information reports only the most common AEs.</a:t>
            </a:r>
          </a:p>
        </p:txBody>
      </p:sp>
      <p:pic>
        <p:nvPicPr>
          <p:cNvPr id="296" name="microscope.png" descr="microscope.png"/>
          <p:cNvPicPr>
            <a:picLocks noChangeAspect="1"/>
          </p:cNvPicPr>
          <p:nvPr/>
        </p:nvPicPr>
        <p:blipFill>
          <a:blip r:embed="rId3"/>
          <a:stretch>
            <a:fillRect/>
          </a:stretch>
        </p:blipFill>
        <p:spPr>
          <a:xfrm>
            <a:off x="22760962" y="203200"/>
            <a:ext cx="1273789" cy="1308847"/>
          </a:xfrm>
          <a:prstGeom prst="rect">
            <a:avLst/>
          </a:prstGeom>
          <a:ln w="12700">
            <a:miter lim="400000"/>
          </a:ln>
        </p:spPr>
      </p:pic>
      <p:sp>
        <p:nvSpPr>
          <p:cNvPr id="297" name="COMMON SKIN TOXICITIES WITH EGFR INHIBITORS"/>
          <p:cNvSpPr txBox="1"/>
          <p:nvPr/>
        </p:nvSpPr>
        <p:spPr>
          <a:xfrm>
            <a:off x="1130300" y="738832"/>
            <a:ext cx="20185302" cy="8605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6000">
                <a:solidFill>
                  <a:srgbClr val="00538A"/>
                </a:solidFill>
              </a:defRPr>
            </a:pPr>
            <a:r>
              <a:rPr b="0">
                <a:solidFill>
                  <a:srgbClr val="3B3735"/>
                </a:solidFill>
              </a:rPr>
              <a:t>COMMON SKIN TOXICITIES WITH</a:t>
            </a:r>
            <a:r>
              <a:t> </a:t>
            </a:r>
            <a:r>
              <a:rPr b="0">
                <a:solidFill>
                  <a:srgbClr val="3B3735"/>
                </a:solidFill>
              </a:rPr>
              <a:t>EGFR INHIBITORS</a:t>
            </a:r>
            <a:r>
              <a:t> </a:t>
            </a:r>
          </a:p>
        </p:txBody>
      </p:sp>
      <p:sp>
        <p:nvSpPr>
          <p:cNvPr id="298" name="AE, adverse event; CRC, colorectal cancer; FOLFIRI, leucovorin calcium (calcium folinate), 5-fluorouracil, and irinotecan; FOLFOX,…"/>
          <p:cNvSpPr txBox="1"/>
          <p:nvPr/>
        </p:nvSpPr>
        <p:spPr>
          <a:xfrm>
            <a:off x="431800" y="12503741"/>
            <a:ext cx="2359079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CRC, colorectal cancer; FOLFIRI, leucovorin calcium (calcium folinate), 5-fluorouracil, and irinotecan; FOLFOX, </a:t>
            </a:r>
          </a:p>
          <a:p>
            <a:pPr algn="l">
              <a:defRPr sz="2200" b="0">
                <a:solidFill>
                  <a:srgbClr val="3B3735"/>
                </a:solidFill>
              </a:defRPr>
            </a:pPr>
            <a:r>
              <a:rPr dirty="0"/>
              <a:t>leucovorin calcium (calcium folinate), 5-fluorouracil, and oxaliplatin; GI, gastrointestinal; HFS, hand–foot syndrome</a:t>
            </a:r>
          </a:p>
          <a:p>
            <a:pPr algn="l">
              <a:defRPr sz="2200" b="0">
                <a:solidFill>
                  <a:srgbClr val="3B3735"/>
                </a:solidFill>
              </a:defRPr>
            </a:pPr>
            <a:r>
              <a:rPr dirty="0">
                <a:solidFill>
                  <a:srgbClr val="3A3736"/>
                </a:solidFill>
              </a:rPr>
              <a:t>1. Erbitux (cetuximab)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2. </a:t>
            </a:r>
            <a:r>
              <a:rPr dirty="0" err="1">
                <a:solidFill>
                  <a:srgbClr val="3A3736"/>
                </a:solidFill>
              </a:rPr>
              <a:t>Tarceva</a:t>
            </a:r>
            <a:r>
              <a:rPr dirty="0">
                <a:solidFill>
                  <a:srgbClr val="3A3736"/>
                </a:solidFill>
              </a:rPr>
              <a:t> (erlotinib)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Prescribing Information</a:t>
            </a:r>
            <a:r>
              <a:rPr dirty="0"/>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01" name="THE MOST NOTABLE SKIN TOXICITY"/>
          <p:cNvSpPr txBox="1"/>
          <p:nvPr/>
        </p:nvSpPr>
        <p:spPr>
          <a:xfrm>
            <a:off x="1130300" y="660399"/>
            <a:ext cx="1968025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r>
              <a:rPr dirty="0"/>
              <a:t>THE MOST NOTABLE SKIN TOXICITY</a:t>
            </a:r>
          </a:p>
        </p:txBody>
      </p:sp>
      <p:sp>
        <p:nvSpPr>
          <p:cNvPr id="302" name="Skin toxicities are very common during treatment with MKIs, although the incidence of individual skin toxicities differs depending on the drug and tumour indication1…"/>
          <p:cNvSpPr txBox="1"/>
          <p:nvPr/>
        </p:nvSpPr>
        <p:spPr>
          <a:xfrm>
            <a:off x="1130300" y="3067446"/>
            <a:ext cx="8583492" cy="3110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3291" indent="-423291" algn="l">
              <a:spcBef>
                <a:spcPts val="1000"/>
              </a:spcBef>
              <a:buClr>
                <a:srgbClr val="C06C64"/>
              </a:buClr>
              <a:buSzPct val="100000"/>
              <a:buChar char="•"/>
              <a:defRPr sz="3200" b="0">
                <a:solidFill>
                  <a:srgbClr val="3B3735"/>
                </a:solidFill>
              </a:defRPr>
            </a:pPr>
            <a:r>
              <a:rPr dirty="0"/>
              <a:t>Skin toxicities are very common during treatment with MKIs, although the incidence of individual skin toxicities differs depending on the drug and </a:t>
            </a:r>
            <a:r>
              <a:rPr dirty="0" err="1"/>
              <a:t>tumour</a:t>
            </a:r>
            <a:r>
              <a:rPr dirty="0"/>
              <a:t> indication</a:t>
            </a:r>
            <a:r>
              <a:rPr baseline="31999" dirty="0"/>
              <a:t>1</a:t>
            </a:r>
          </a:p>
          <a:p>
            <a:pPr marL="423291" indent="-423291" algn="l">
              <a:spcBef>
                <a:spcPts val="1000"/>
              </a:spcBef>
              <a:buClr>
                <a:srgbClr val="C06C64"/>
              </a:buClr>
              <a:buSzPct val="100000"/>
              <a:buChar char="•"/>
              <a:defRPr sz="3200" b="0">
                <a:solidFill>
                  <a:srgbClr val="3B3735"/>
                </a:solidFill>
              </a:defRPr>
            </a:pPr>
            <a:r>
              <a:rPr dirty="0"/>
              <a:t>The most notable skin toxicity with MKIs is </a:t>
            </a:r>
            <a:r>
              <a:rPr b="1" dirty="0">
                <a:solidFill>
                  <a:srgbClr val="CD665F"/>
                </a:solidFill>
              </a:rPr>
              <a:t>HFSR</a:t>
            </a:r>
            <a:r>
              <a:rPr baseline="31999" dirty="0"/>
              <a:t>1</a:t>
            </a:r>
          </a:p>
        </p:txBody>
      </p:sp>
      <p:sp>
        <p:nvSpPr>
          <p:cNvPr id="303" name="CRC, colorectal cancer; HCC, hepatocellular carcinoma; HFSR, hand–foot skin reaction; MKI, multiple kinase inhibitor.…"/>
          <p:cNvSpPr txBox="1"/>
          <p:nvPr/>
        </p:nvSpPr>
        <p:spPr>
          <a:xfrm>
            <a:off x="431800" y="12838117"/>
            <a:ext cx="19260729"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CRC, colorectal cancer; HCC, hepatocellular carcinoma; HFSR, hand–foot skin reaction; MKI, multiple kinase inhibitor.</a:t>
            </a:r>
          </a:p>
          <a:p>
            <a:pPr algn="l">
              <a:defRPr sz="2200" b="0">
                <a:solidFill>
                  <a:srgbClr val="3B3735"/>
                </a:solidFill>
              </a:defRPr>
            </a:pPr>
            <a:r>
              <a:rPr dirty="0"/>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Guztmer R, et al. Dtsch Arztebl Int. 2012;109:133-40</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Grothey A, et al. Poster presented at ASCO Annual Meeting I, 2013. J Clin Oncol. 2013;31:15 suppl.3637</a:t>
            </a:r>
            <a:r>
              <a:rPr dirty="0"/>
              <a:t>.</a:t>
            </a:r>
          </a:p>
        </p:txBody>
      </p:sp>
      <p:grpSp>
        <p:nvGrpSpPr>
          <p:cNvPr id="307" name="Group"/>
          <p:cNvGrpSpPr/>
          <p:nvPr/>
        </p:nvGrpSpPr>
        <p:grpSpPr>
          <a:xfrm>
            <a:off x="11809294" y="3060816"/>
            <a:ext cx="8328476" cy="5322567"/>
            <a:chOff x="0" y="0"/>
            <a:chExt cx="8328474" cy="5322566"/>
          </a:xfrm>
        </p:grpSpPr>
        <p:sp>
          <p:nvSpPr>
            <p:cNvPr id="304" name="Rectangle"/>
            <p:cNvSpPr/>
            <p:nvPr/>
          </p:nvSpPr>
          <p:spPr>
            <a:xfrm>
              <a:off x="0" y="0"/>
              <a:ext cx="8328475" cy="5322567"/>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05" name="Incidence of HFSR in patients with metastatic CRC treated with regorafenib in the CORRECT study2"/>
            <p:cNvSpPr txBox="1"/>
            <p:nvPr/>
          </p:nvSpPr>
          <p:spPr>
            <a:xfrm>
              <a:off x="1192821" y="144567"/>
              <a:ext cx="5942832" cy="13061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2300" b="0">
                  <a:solidFill>
                    <a:srgbClr val="3B3735"/>
                  </a:solidFill>
                  <a:latin typeface="+mn-lt"/>
                  <a:ea typeface="+mn-ea"/>
                  <a:cs typeface="+mn-cs"/>
                  <a:sym typeface="Helvetica Neue Medium"/>
                </a:defRPr>
              </a:pPr>
              <a:r>
                <a:rPr dirty="0">
                  <a:latin typeface="+mj-ea"/>
                </a:rPr>
                <a:t>Incidence of HFSR in patients with metastatic CRC treated with regorafenib in the CORRECT study</a:t>
              </a:r>
              <a:r>
                <a:rPr baseline="31999" dirty="0">
                  <a:latin typeface="+mj-ea"/>
                </a:rPr>
                <a:t>2</a:t>
              </a:r>
              <a:r>
                <a:rPr dirty="0">
                  <a:latin typeface="+mj-ea"/>
                </a:rPr>
                <a:t> </a:t>
              </a:r>
            </a:p>
          </p:txBody>
        </p:sp>
        <p:pic>
          <p:nvPicPr>
            <p:cNvPr id="306" name="mki-graph.png" descr="mki-graph.png"/>
            <p:cNvPicPr>
              <a:picLocks noChangeAspect="1"/>
            </p:cNvPicPr>
            <p:nvPr/>
          </p:nvPicPr>
          <p:blipFill>
            <a:blip r:embed="rId5"/>
            <a:stretch>
              <a:fillRect/>
            </a:stretch>
          </p:blipFill>
          <p:spPr>
            <a:xfrm>
              <a:off x="216518" y="1177518"/>
              <a:ext cx="7895439" cy="3858615"/>
            </a:xfrm>
            <a:prstGeom prst="rect">
              <a:avLst/>
            </a:prstGeom>
            <a:ln w="12700" cap="flat">
              <a:noFill/>
              <a:miter lim="400000"/>
            </a:ln>
            <a:effectLst/>
          </p:spPr>
        </p:pic>
      </p:grpSp>
      <p:sp>
        <p:nvSpPr>
          <p:cNvPr id="308" name="1 cycle: 3 weeks on therapy followed by 1 week off therapy. Treatment continued until there was no more clinical benefit or unacceptable toxicity occurred."/>
          <p:cNvSpPr txBox="1"/>
          <p:nvPr/>
        </p:nvSpPr>
        <p:spPr>
          <a:xfrm>
            <a:off x="11585023" y="8590829"/>
            <a:ext cx="8446502" cy="12860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500"/>
              </a:spcBef>
              <a:buClr>
                <a:srgbClr val="00538A"/>
              </a:buClr>
              <a:defRPr sz="2600" b="0">
                <a:solidFill>
                  <a:srgbClr val="3B3735"/>
                </a:solidFill>
              </a:defRPr>
            </a:lvl1pPr>
          </a:lstStyle>
          <a:p>
            <a:r>
              <a:rPr dirty="0"/>
              <a:t>1 cycle: 3 weeks on therapy followed by 1 week off therapy. Treatment continued until there was no more clinical benefit or unacceptable toxicity occurred. </a:t>
            </a:r>
          </a:p>
        </p:txBody>
      </p:sp>
      <p:sp>
        <p:nvSpPr>
          <p:cNvPr id="309" name="WITH MKIS IS HAND–FOOT SKIN REACTION (HFSR)"/>
          <p:cNvSpPr txBox="1"/>
          <p:nvPr/>
        </p:nvSpPr>
        <p:spPr>
          <a:xfrm>
            <a:off x="1130300" y="1529001"/>
            <a:ext cx="2081733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WITH </a:t>
            </a:r>
            <a:r>
              <a:rPr dirty="0" err="1"/>
              <a:t>MKI</a:t>
            </a:r>
            <a:r>
              <a:rPr lang="en-GB" dirty="0"/>
              <a:t>s</a:t>
            </a:r>
            <a:r>
              <a:rPr dirty="0"/>
              <a:t> IS HAND–FOOT SKIN REACTION (</a:t>
            </a:r>
            <a:r>
              <a:rPr dirty="0" err="1"/>
              <a:t>HFSR</a:t>
            </a:r>
            <a:r>
              <a:rPr dirty="0"/>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12" name="COMMON SKIN TOXICITIES WITH MKIS"/>
          <p:cNvSpPr txBox="1"/>
          <p:nvPr/>
        </p:nvSpPr>
        <p:spPr>
          <a:xfrm>
            <a:off x="1130300" y="563801"/>
            <a:ext cx="1799551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b="0" dirty="0">
                <a:solidFill>
                  <a:srgbClr val="3B3735"/>
                </a:solidFill>
              </a:rPr>
              <a:t>COMMON SKIN TOXICITIES WITH</a:t>
            </a:r>
            <a:r>
              <a:rPr dirty="0"/>
              <a:t> </a:t>
            </a:r>
            <a:r>
              <a:rPr b="0" dirty="0" err="1">
                <a:solidFill>
                  <a:srgbClr val="3B3735"/>
                </a:solidFill>
              </a:rPr>
              <a:t>MKI</a:t>
            </a:r>
            <a:r>
              <a:rPr lang="en-GB" b="0" dirty="0">
                <a:solidFill>
                  <a:srgbClr val="3B3735"/>
                </a:solidFill>
              </a:rPr>
              <a:t>s</a:t>
            </a:r>
            <a:r>
              <a:rPr dirty="0"/>
              <a:t> </a:t>
            </a:r>
          </a:p>
        </p:txBody>
      </p:sp>
      <p:sp>
        <p:nvSpPr>
          <p:cNvPr id="313" name="Skin AEs reported in ≥ 10% of patients in clinical trials: % any grade (% grade ≥ 3)"/>
          <p:cNvSpPr txBox="1"/>
          <p:nvPr/>
        </p:nvSpPr>
        <p:spPr>
          <a:xfrm>
            <a:off x="1130300" y="2329411"/>
            <a:ext cx="11432081" cy="924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300" b="0">
                <a:solidFill>
                  <a:srgbClr val="3B3735"/>
                </a:solidFill>
                <a:latin typeface="+mn-lt"/>
                <a:ea typeface="+mn-ea"/>
                <a:cs typeface="+mn-cs"/>
                <a:sym typeface="Helvetica Neue Medium"/>
              </a:defRPr>
            </a:lvl1pPr>
          </a:lstStyle>
          <a:p>
            <a:pPr algn="l"/>
            <a:r>
              <a:rPr dirty="0"/>
              <a:t>Skin AEs reported in ≥ 10% of patients in clinical trials: % any grade (% grade ≥ 3)</a:t>
            </a:r>
          </a:p>
        </p:txBody>
      </p:sp>
      <p:sp>
        <p:nvSpPr>
          <p:cNvPr id="314" name="AE, adverse event; CRC, colorectal cancer; GIST, gastrointestinal stromal tumor; HCC, hepatocellular carcinoma; HFSR, hand–foot skin reaction; MKI, multiple kinase inhibitor.…"/>
          <p:cNvSpPr txBox="1"/>
          <p:nvPr/>
        </p:nvSpPr>
        <p:spPr>
          <a:xfrm>
            <a:off x="431800" y="12503741"/>
            <a:ext cx="24149477"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CRC, colorectal cancer; GIST, gastrointestinal stromal tumor; HCC, hepatocellular carcinoma; HFSR, hand–foot skin reaction; MKI, multiple kinase inhibitor.</a:t>
            </a:r>
          </a:p>
          <a:p>
            <a:pPr algn="l">
              <a:defRPr sz="2200" b="0">
                <a:solidFill>
                  <a:srgbClr val="3B3735"/>
                </a:solidFill>
              </a:defRPr>
            </a:pPr>
            <a:r>
              <a:rPr dirty="0">
                <a:solidFill>
                  <a:srgbClr val="3A3736"/>
                </a:solidFill>
              </a:rPr>
              <a:t>1.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4.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Prescribing Information</a:t>
            </a:r>
            <a:r>
              <a:rPr dirty="0">
                <a:solidFill>
                  <a:srgbClr val="3A3736"/>
                </a:solidFill>
              </a:rPr>
              <a:t>. 5.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Prescribing Information</a:t>
            </a:r>
            <a:r>
              <a:rPr dirty="0">
                <a:solidFill>
                  <a:srgbClr val="3A3736"/>
                </a:solidFill>
              </a:rPr>
              <a:t>. 6. </a:t>
            </a:r>
            <a:r>
              <a:rPr dirty="0" err="1">
                <a:solidFill>
                  <a:srgbClr val="3A3736"/>
                </a:solidFill>
              </a:rPr>
              <a:t>Ayvakit</a:t>
            </a:r>
            <a:r>
              <a:rPr dirty="0">
                <a:solidFill>
                  <a:srgbClr val="3A3736"/>
                </a:solidFill>
              </a:rPr>
              <a:t> (</a:t>
            </a:r>
            <a:r>
              <a:rPr dirty="0" err="1">
                <a:solidFill>
                  <a:srgbClr val="3A3736"/>
                </a:solidFill>
              </a:rPr>
              <a:t>avapritinib</a:t>
            </a:r>
            <a:r>
              <a:rPr dirty="0">
                <a:solidFill>
                  <a:srgbClr val="3A3736"/>
                </a:solidFill>
              </a:rPr>
              <a:t>)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Prescribing Information</a:t>
            </a:r>
            <a:r>
              <a:rPr dirty="0">
                <a:solidFill>
                  <a:srgbClr val="3A3736"/>
                </a:solidFill>
              </a:rPr>
              <a:t>.</a:t>
            </a:r>
          </a:p>
        </p:txBody>
      </p:sp>
      <p:graphicFrame>
        <p:nvGraphicFramePr>
          <p:cNvPr id="315" name="Table"/>
          <p:cNvGraphicFramePr/>
          <p:nvPr>
            <p:extLst>
              <p:ext uri="{D42A27DB-BD31-4B8C-83A1-F6EECF244321}">
                <p14:modId xmlns:p14="http://schemas.microsoft.com/office/powerpoint/2010/main" val="91145806"/>
              </p:ext>
            </p:extLst>
          </p:nvPr>
        </p:nvGraphicFramePr>
        <p:xfrm>
          <a:off x="771992" y="3085898"/>
          <a:ext cx="22988024" cy="9040565"/>
        </p:xfrm>
        <a:graphic>
          <a:graphicData uri="http://schemas.openxmlformats.org/drawingml/2006/table">
            <a:tbl>
              <a:tblPr firstRow="1" firstCol="1" bandRow="1">
                <a:tableStyleId>{4C3C2611-4C71-4FC5-86AE-919BDF0F9419}</a:tableStyleId>
              </a:tblPr>
              <a:tblGrid>
                <a:gridCol w="1766115">
                  <a:extLst>
                    <a:ext uri="{9D8B030D-6E8A-4147-A177-3AD203B41FA5}">
                      <a16:colId xmlns:a16="http://schemas.microsoft.com/office/drawing/2014/main" val="20000"/>
                    </a:ext>
                  </a:extLst>
                </a:gridCol>
                <a:gridCol w="2255414">
                  <a:extLst>
                    <a:ext uri="{9D8B030D-6E8A-4147-A177-3AD203B41FA5}">
                      <a16:colId xmlns:a16="http://schemas.microsoft.com/office/drawing/2014/main" val="20001"/>
                    </a:ext>
                  </a:extLst>
                </a:gridCol>
                <a:gridCol w="2029218">
                  <a:extLst>
                    <a:ext uri="{9D8B030D-6E8A-4147-A177-3AD203B41FA5}">
                      <a16:colId xmlns:a16="http://schemas.microsoft.com/office/drawing/2014/main" val="20002"/>
                    </a:ext>
                  </a:extLst>
                </a:gridCol>
                <a:gridCol w="1908529">
                  <a:extLst>
                    <a:ext uri="{9D8B030D-6E8A-4147-A177-3AD203B41FA5}">
                      <a16:colId xmlns:a16="http://schemas.microsoft.com/office/drawing/2014/main" val="20003"/>
                    </a:ext>
                  </a:extLst>
                </a:gridCol>
                <a:gridCol w="1981965">
                  <a:extLst>
                    <a:ext uri="{9D8B030D-6E8A-4147-A177-3AD203B41FA5}">
                      <a16:colId xmlns:a16="http://schemas.microsoft.com/office/drawing/2014/main" val="20004"/>
                    </a:ext>
                  </a:extLst>
                </a:gridCol>
                <a:gridCol w="2311963">
                  <a:extLst>
                    <a:ext uri="{9D8B030D-6E8A-4147-A177-3AD203B41FA5}">
                      <a16:colId xmlns:a16="http://schemas.microsoft.com/office/drawing/2014/main" val="20005"/>
                    </a:ext>
                  </a:extLst>
                </a:gridCol>
                <a:gridCol w="2146964">
                  <a:extLst>
                    <a:ext uri="{9D8B030D-6E8A-4147-A177-3AD203B41FA5}">
                      <a16:colId xmlns:a16="http://schemas.microsoft.com/office/drawing/2014/main" val="20006"/>
                    </a:ext>
                  </a:extLst>
                </a:gridCol>
                <a:gridCol w="2146964">
                  <a:extLst>
                    <a:ext uri="{9D8B030D-6E8A-4147-A177-3AD203B41FA5}">
                      <a16:colId xmlns:a16="http://schemas.microsoft.com/office/drawing/2014/main" val="20007"/>
                    </a:ext>
                  </a:extLst>
                </a:gridCol>
                <a:gridCol w="2146964">
                  <a:extLst>
                    <a:ext uri="{9D8B030D-6E8A-4147-A177-3AD203B41FA5}">
                      <a16:colId xmlns:a16="http://schemas.microsoft.com/office/drawing/2014/main" val="20008"/>
                    </a:ext>
                  </a:extLst>
                </a:gridCol>
                <a:gridCol w="2146964">
                  <a:extLst>
                    <a:ext uri="{9D8B030D-6E8A-4147-A177-3AD203B41FA5}">
                      <a16:colId xmlns:a16="http://schemas.microsoft.com/office/drawing/2014/main" val="20009"/>
                    </a:ext>
                  </a:extLst>
                </a:gridCol>
                <a:gridCol w="2146964">
                  <a:extLst>
                    <a:ext uri="{9D8B030D-6E8A-4147-A177-3AD203B41FA5}">
                      <a16:colId xmlns:a16="http://schemas.microsoft.com/office/drawing/2014/main" val="20010"/>
                    </a:ext>
                  </a:extLst>
                </a:gridCol>
              </a:tblGrid>
              <a:tr h="1382341">
                <a:tc>
                  <a:txBody>
                    <a:bodyPr/>
                    <a:lstStyle/>
                    <a:p>
                      <a:pPr>
                        <a:defRPr sz="1800" b="0">
                          <a:solidFill>
                            <a:srgbClr val="000000"/>
                          </a:solidFill>
                        </a:defRPr>
                      </a:pPr>
                      <a:r>
                        <a:rPr sz="2400" b="1">
                          <a:solidFill>
                            <a:srgbClr val="FFFFFF"/>
                          </a:solidFill>
                          <a:latin typeface="+mj-lt"/>
                          <a:ea typeface="+mj-ea"/>
                          <a:cs typeface="+mj-cs"/>
                          <a:sym typeface="Calibri"/>
                        </a:rPr>
                        <a:t>Category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400" b="1">
                          <a:solidFill>
                            <a:srgbClr val="FFFFFF"/>
                          </a:solidFill>
                          <a:latin typeface="+mj-lt"/>
                          <a:ea typeface="+mj-ea"/>
                          <a:cs typeface="+mj-cs"/>
                          <a:sym typeface="Calibri"/>
                        </a:rPr>
                        <a:t>AE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j-lt"/>
                          <a:ea typeface="+mj-ea"/>
                          <a:cs typeface="+mj-cs"/>
                          <a:sym typeface="Calibri"/>
                        </a:defRPr>
                      </a:pPr>
                      <a:r>
                        <a:t>sorafenib in HCC</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j-lt"/>
                          <a:ea typeface="+mj-ea"/>
                          <a:cs typeface="+mj-cs"/>
                          <a:sym typeface="Calibri"/>
                        </a:defRPr>
                      </a:pPr>
                      <a:r>
                        <a:t>sunitinib in GIST</a:t>
                      </a:r>
                      <a:r>
                        <a:rPr baseline="31999"/>
                        <a:t>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j-lt"/>
                          <a:ea typeface="+mj-ea"/>
                          <a:cs typeface="+mj-cs"/>
                          <a:sym typeface="Calibri"/>
                        </a:defRPr>
                      </a:pPr>
                      <a:r>
                        <a:t>sunitinib in pancreatic NET</a:t>
                      </a:r>
                      <a:r>
                        <a:rPr baseline="31999"/>
                        <a:t>2 </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j-lt"/>
                          <a:ea typeface="+mj-ea"/>
                          <a:cs typeface="+mj-cs"/>
                          <a:sym typeface="Calibri"/>
                        </a:defRPr>
                      </a:pPr>
                      <a:r>
                        <a:t>regorafenib in CRC</a:t>
                      </a:r>
                      <a:r>
                        <a:rPr baseline="31999"/>
                        <a:t>3</a:t>
                      </a:r>
                      <a:r>
                        <a:t> </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j-lt"/>
                          <a:ea typeface="+mj-ea"/>
                          <a:cs typeface="+mj-cs"/>
                          <a:sym typeface="Calibri"/>
                        </a:defRPr>
                      </a:pPr>
                      <a:r>
                        <a:t>regorafenib in HCC</a:t>
                      </a:r>
                      <a:r>
                        <a:rPr baseline="31999"/>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a:latin typeface="+mj-lt"/>
                          <a:ea typeface="+mj-ea"/>
                          <a:cs typeface="+mj-cs"/>
                          <a:sym typeface="Calibri"/>
                        </a:defRPr>
                      </a:pPr>
                      <a:r>
                        <a:t>regorafenib in GIST</a:t>
                      </a:r>
                      <a:r>
                        <a:rPr baseline="31999"/>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a:latin typeface="+mj-lt"/>
                          <a:ea typeface="+mj-ea"/>
                          <a:cs typeface="+mj-cs"/>
                          <a:sym typeface="Calibri"/>
                        </a:defRPr>
                      </a:pPr>
                      <a:r>
                        <a:t>lenvatinib in HCC</a:t>
                      </a:r>
                      <a:r>
                        <a:rPr baseline="31999"/>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a:latin typeface="+mj-lt"/>
                          <a:ea typeface="+mj-ea"/>
                          <a:cs typeface="+mj-cs"/>
                          <a:sym typeface="Calibri"/>
                        </a:defRPr>
                      </a:pPr>
                      <a:r>
                        <a:t>cabozantinib in HCC</a:t>
                      </a:r>
                      <a:r>
                        <a:rPr baseline="31999"/>
                        <a:t>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a:latin typeface="+mj-lt"/>
                          <a:ea typeface="+mj-ea"/>
                          <a:cs typeface="+mj-cs"/>
                          <a:sym typeface="Calibri"/>
                        </a:defRPr>
                      </a:pPr>
                      <a:r>
                        <a:t>avapritinib in GIST</a:t>
                      </a:r>
                      <a:r>
                        <a:rPr baseline="31999"/>
                        <a:t>6</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635798">
                <a:tc rowSpan="5">
                  <a:txBody>
                    <a:bodyPr/>
                    <a:lstStyle/>
                    <a:p>
                      <a:pPr>
                        <a:defRPr sz="1800" b="0">
                          <a:solidFill>
                            <a:srgbClr val="000000"/>
                          </a:solidFill>
                        </a:defRPr>
                      </a:pPr>
                      <a:r>
                        <a:rPr sz="2400" b="1">
                          <a:solidFill>
                            <a:srgbClr val="FFFFFF"/>
                          </a:solidFill>
                          <a:latin typeface="+mj-lt"/>
                          <a:ea typeface="+mj-ea"/>
                          <a:cs typeface="+mj-cs"/>
                          <a:sym typeface="Calibri"/>
                        </a:rPr>
                        <a:t>Skin</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HFSR</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21 (8)</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23 (6)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45 (17)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51 (12)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67 (22)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27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46 (17)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720579">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Rash</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19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18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26 (6)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30 (7)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21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23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653883">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Pruritus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dirty="0">
                          <a:solidFill>
                            <a:srgbClr val="00538A"/>
                          </a:solidFill>
                          <a:latin typeface="+mj-lt"/>
                          <a:ea typeface="+mj-ea"/>
                          <a:cs typeface="+mj-cs"/>
                          <a:sym typeface="Calibri"/>
                        </a:rPr>
                        <a:t>14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580675">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Dry skin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15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dirty="0"/>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1096888">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Skin discolouration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30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dirty="0"/>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r h="702048">
                <a:tc rowSpan="2">
                  <a:txBody>
                    <a:bodyPr/>
                    <a:lstStyle/>
                    <a:p>
                      <a:pPr>
                        <a:defRPr sz="1800" b="0">
                          <a:solidFill>
                            <a:srgbClr val="000000"/>
                          </a:solidFill>
                        </a:defRPr>
                      </a:pPr>
                      <a:r>
                        <a:rPr sz="2400" b="1">
                          <a:solidFill>
                            <a:srgbClr val="FFFFFF"/>
                          </a:solidFill>
                          <a:latin typeface="+mj-lt"/>
                          <a:ea typeface="+mj-ea"/>
                          <a:cs typeface="+mj-cs"/>
                          <a:sym typeface="Calibri"/>
                        </a:rPr>
                        <a:t>Hair</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Alopecia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dirty="0">
                          <a:solidFill>
                            <a:srgbClr val="00538A"/>
                          </a:solidFill>
                          <a:latin typeface="+mj-lt"/>
                          <a:ea typeface="+mj-ea"/>
                          <a:cs typeface="+mj-cs"/>
                          <a:sym typeface="Calibri"/>
                        </a:rPr>
                        <a:t>24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6"/>
                  </a:ext>
                </a:extLst>
              </a:tr>
              <a:tr h="1041464">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Hair colour changes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164F86"/>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29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dirty="0"/>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21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7"/>
                  </a:ext>
                </a:extLst>
              </a:tr>
              <a:tr h="1028009">
                <a:tc>
                  <a:txBody>
                    <a:bodyPr/>
                    <a:lstStyle/>
                    <a:p>
                      <a:pPr>
                        <a:defRPr sz="1800" b="0">
                          <a:solidFill>
                            <a:srgbClr val="000000"/>
                          </a:solidFill>
                        </a:defRPr>
                      </a:pPr>
                      <a:r>
                        <a:rPr sz="2400" b="1">
                          <a:solidFill>
                            <a:srgbClr val="FFFFFF"/>
                          </a:solidFill>
                          <a:latin typeface="+mj-lt"/>
                          <a:ea typeface="+mj-ea"/>
                          <a:cs typeface="+mj-cs"/>
                          <a:sym typeface="Calibri"/>
                        </a:rPr>
                        <a:t>Mucosa</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Mucositis or stomatitis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29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48 (6)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33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13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40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11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13–14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8"/>
                  </a:ext>
                </a:extLst>
              </a:tr>
              <a:tr h="1059773">
                <a:tc>
                  <a:txBody>
                    <a:bodyPr/>
                    <a:lstStyle/>
                    <a:p>
                      <a:pPr>
                        <a:defRPr sz="1800" b="0">
                          <a:solidFill>
                            <a:srgbClr val="000000"/>
                          </a:solidFill>
                        </a:defRPr>
                      </a:pPr>
                      <a:r>
                        <a:rPr sz="2400" b="1">
                          <a:solidFill>
                            <a:srgbClr val="FFFFFF"/>
                          </a:solidFill>
                          <a:latin typeface="+mj-lt"/>
                          <a:ea typeface="+mj-ea"/>
                          <a:cs typeface="+mj-cs"/>
                          <a:sym typeface="Calibri"/>
                        </a:rPr>
                        <a:t>Wound healing</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Impaired wound healing</a:t>
                      </a:r>
                    </a:p>
                  </a:txBody>
                  <a:tcPr marL="50800" marR="50800" marT="50800" marB="50800" anchor="ctr" horzOverflow="overflow">
                    <a:lnL w="38100">
                      <a:solidFill>
                        <a:srgbClr val="00538A"/>
                      </a:solidFill>
                      <a:miter lim="400000"/>
                    </a:lnL>
                    <a:lnR w="38100">
                      <a:solidFill>
                        <a:srgbClr val="00538A"/>
                      </a:solidFill>
                      <a:miter lim="400000"/>
                    </a:lnR>
                    <a:lnT w="38100">
                      <a:solidFill>
                        <a:srgbClr val="164F86"/>
                      </a:solidFill>
                      <a:miter lim="400000"/>
                    </a:lnT>
                    <a:lnB w="38100">
                      <a:solidFill>
                        <a:srgbClr val="00538A"/>
                      </a:solidFill>
                      <a:miter lim="400000"/>
                    </a:lnB>
                  </a:tcPr>
                </a:tc>
                <a:tc gridSpan="8">
                  <a:txBody>
                    <a:bodyPr/>
                    <a:lstStyle/>
                    <a:p>
                      <a:pPr>
                        <a:defRPr sz="1800"/>
                      </a:pPr>
                      <a:r>
                        <a:rPr sz="2400" b="1">
                          <a:solidFill>
                            <a:srgbClr val="00538A"/>
                          </a:solidFill>
                          <a:latin typeface="+mj-lt"/>
                          <a:ea typeface="+mj-ea"/>
                          <a:cs typeface="+mj-cs"/>
                          <a:sym typeface="Calibri"/>
                        </a:rPr>
                        <a:t>Not reported in ≥ 10% of patients in clinical trials but identified during post-marketing experience and/or warnings included in Prescribing Information
</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defRPr b="1">
                          <a:solidFill>
                            <a:srgbClr val="00538A"/>
                          </a:solidFill>
                          <a:latin typeface="+mj-lt"/>
                          <a:ea typeface="+mj-ea"/>
                          <a:cs typeface="+mj-cs"/>
                          <a:sym typeface="Calibri"/>
                        </a:defRPr>
                      </a:pPr>
                      <a:endParaRPr dirty="0"/>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9"/>
                  </a:ext>
                </a:extLst>
              </a:tr>
            </a:tbl>
          </a:graphicData>
        </a:graphic>
      </p:graphicFrame>
      <p:sp>
        <p:nvSpPr>
          <p:cNvPr id="316" name="Text"/>
          <p:cNvSpPr txBox="1"/>
          <p:nvPr/>
        </p:nvSpPr>
        <p:spPr>
          <a:xfrm>
            <a:off x="16222681" y="12876916"/>
            <a:ext cx="127001" cy="635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defRPr sz="1800" b="0">
                <a:solidFill>
                  <a:srgbClr val="3B3735"/>
                </a:solidFill>
              </a:defRPr>
            </a:pPr>
            <a:endParaRPr/>
          </a:p>
        </p:txBody>
      </p:sp>
      <p:sp>
        <p:nvSpPr>
          <p:cNvPr id="317" name="This table is not intended for between-drug comparisons."/>
          <p:cNvSpPr txBox="1"/>
          <p:nvPr/>
        </p:nvSpPr>
        <p:spPr>
          <a:xfrm>
            <a:off x="18363334" y="12034583"/>
            <a:ext cx="5479927" cy="635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b="0">
                <a:solidFill>
                  <a:srgbClr val="3B3735"/>
                </a:solidFill>
              </a:defRPr>
            </a:lvl1pPr>
          </a:lstStyle>
          <a:p>
            <a:r>
              <a:rPr dirty="0"/>
              <a:t>This table is not intended for between-drug comparisons.</a:t>
            </a:r>
          </a:p>
        </p:txBody>
      </p:sp>
      <p:pic>
        <p:nvPicPr>
          <p:cNvPr id="318" name="microscope.png" descr="microscope.png"/>
          <p:cNvPicPr>
            <a:picLocks noChangeAspect="1"/>
          </p:cNvPicPr>
          <p:nvPr/>
        </p:nvPicPr>
        <p:blipFill>
          <a:blip r:embed="rId9"/>
          <a:stretch>
            <a:fillRect/>
          </a:stretch>
        </p:blipFill>
        <p:spPr>
          <a:xfrm>
            <a:off x="22760962" y="203200"/>
            <a:ext cx="1273789" cy="1308847"/>
          </a:xfrm>
          <a:prstGeom prst="rect">
            <a:avLst/>
          </a:prstGeom>
          <a:ln w="12700">
            <a:miter lim="400000"/>
          </a:ln>
        </p:spPr>
      </p:pic>
      <p:sp>
        <p:nvSpPr>
          <p:cNvPr id="319" name="IN GI AND LIVER CANCERS, AS REPORTED IN THE PRESCRIBING INFORMATION"/>
          <p:cNvSpPr txBox="1"/>
          <p:nvPr/>
        </p:nvSpPr>
        <p:spPr>
          <a:xfrm>
            <a:off x="1130300" y="1625599"/>
            <a:ext cx="23739696"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400">
                <a:solidFill>
                  <a:srgbClr val="00538A"/>
                </a:solidFill>
              </a:defRPr>
            </a:lvl1pPr>
          </a:lstStyle>
          <a:p>
            <a:r>
              <a:t>IN GI AND LIVER CANCERS, AS REPORTED IN THE PRESCRIBING INFORMATION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22" name="VEGF(R) INHIBITORS ARE MOST OFTEN"/>
          <p:cNvSpPr txBox="1"/>
          <p:nvPr/>
        </p:nvSpPr>
        <p:spPr>
          <a:xfrm>
            <a:off x="1130300" y="660399"/>
            <a:ext cx="15124916"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b="0">
                <a:solidFill>
                  <a:srgbClr val="3B3735"/>
                </a:solidFill>
              </a:rPr>
              <a:t>VEGF(R) INHIBITORS</a:t>
            </a:r>
            <a:r>
              <a:t> </a:t>
            </a:r>
            <a:r>
              <a:rPr b="0">
                <a:solidFill>
                  <a:srgbClr val="3B3735"/>
                </a:solidFill>
              </a:rPr>
              <a:t>ARE MOST OFTEN</a:t>
            </a:r>
          </a:p>
        </p:txBody>
      </p:sp>
      <p:sp>
        <p:nvSpPr>
          <p:cNvPr id="323" name="Cutaneous side-effects do not dominate the safety profile of VEGF(R) inhibitors1…"/>
          <p:cNvSpPr txBox="1"/>
          <p:nvPr/>
        </p:nvSpPr>
        <p:spPr>
          <a:xfrm>
            <a:off x="1130300" y="3023355"/>
            <a:ext cx="9089009" cy="4609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2909" indent="-422909" algn="l">
              <a:spcBef>
                <a:spcPts val="1000"/>
              </a:spcBef>
              <a:buClr>
                <a:srgbClr val="C06C64"/>
              </a:buClr>
              <a:buSzPct val="100000"/>
              <a:buChar char="•"/>
              <a:defRPr sz="3200" b="0">
                <a:solidFill>
                  <a:srgbClr val="3B3735"/>
                </a:solidFill>
              </a:defRPr>
            </a:pPr>
            <a:r>
              <a:rPr dirty="0"/>
              <a:t>Cutaneous side-effects do not dominate the safety profile of VEGF(R) inhibitors</a:t>
            </a:r>
            <a:r>
              <a:rPr baseline="31999" dirty="0"/>
              <a:t>1</a:t>
            </a:r>
          </a:p>
          <a:p>
            <a:pPr marL="422909" lvl="8" indent="-422909" algn="l">
              <a:spcBef>
                <a:spcPts val="1000"/>
              </a:spcBef>
              <a:buClr>
                <a:srgbClr val="C06C64"/>
              </a:buClr>
              <a:buSzPct val="100000"/>
              <a:buChar char="•"/>
              <a:defRPr sz="3200" b="0">
                <a:solidFill>
                  <a:srgbClr val="3B3735"/>
                </a:solidFill>
              </a:defRPr>
            </a:pPr>
            <a:endParaRPr baseline="31999" dirty="0"/>
          </a:p>
          <a:p>
            <a:pPr algn="l">
              <a:spcBef>
                <a:spcPts val="1000"/>
              </a:spcBef>
              <a:defRPr sz="3200" b="0">
                <a:solidFill>
                  <a:srgbClr val="3B3735"/>
                </a:solidFill>
              </a:defRPr>
            </a:pPr>
            <a:endParaRPr baseline="31999" dirty="0"/>
          </a:p>
          <a:p>
            <a:pPr algn="l">
              <a:spcBef>
                <a:spcPts val="1000"/>
              </a:spcBef>
              <a:defRPr sz="3200" b="0">
                <a:solidFill>
                  <a:srgbClr val="3B3735"/>
                </a:solidFill>
              </a:defRPr>
            </a:pPr>
            <a:endParaRPr baseline="31999" dirty="0"/>
          </a:p>
          <a:p>
            <a:pPr algn="l">
              <a:spcBef>
                <a:spcPts val="1000"/>
              </a:spcBef>
              <a:defRPr sz="3200" b="0">
                <a:solidFill>
                  <a:srgbClr val="3B3735"/>
                </a:solidFill>
              </a:defRPr>
            </a:pPr>
            <a:endParaRPr baseline="31999" dirty="0"/>
          </a:p>
          <a:p>
            <a:pPr marL="422909" indent="-422909" algn="l">
              <a:spcBef>
                <a:spcPts val="1000"/>
              </a:spcBef>
              <a:buClr>
                <a:srgbClr val="C06C64"/>
              </a:buClr>
              <a:buSzPct val="100000"/>
              <a:buChar char="•"/>
              <a:defRPr sz="3200" b="0">
                <a:solidFill>
                  <a:srgbClr val="3B3735"/>
                </a:solidFill>
              </a:defRPr>
            </a:pPr>
            <a:endParaRPr lang="en-GB" b="1" dirty="0">
              <a:solidFill>
                <a:srgbClr val="CD665F"/>
              </a:solidFill>
            </a:endParaRPr>
          </a:p>
          <a:p>
            <a:pPr marL="422909" indent="-422909" algn="l">
              <a:spcBef>
                <a:spcPts val="1000"/>
              </a:spcBef>
              <a:buClr>
                <a:srgbClr val="C06C64"/>
              </a:buClr>
              <a:buSzPct val="100000"/>
              <a:buChar char="•"/>
              <a:defRPr sz="3200" b="0">
                <a:solidFill>
                  <a:srgbClr val="3B3735"/>
                </a:solidFill>
              </a:defRPr>
            </a:pPr>
            <a:r>
              <a:rPr b="1" dirty="0">
                <a:solidFill>
                  <a:srgbClr val="CD665F"/>
                </a:solidFill>
              </a:rPr>
              <a:t>Impaired wound healing </a:t>
            </a:r>
            <a:r>
              <a:rPr dirty="0"/>
              <a:t>is the main skin-related AE seen with VEGF(R) inhibition</a:t>
            </a:r>
            <a:r>
              <a:rPr baseline="31999" dirty="0"/>
              <a:t>1–4</a:t>
            </a:r>
          </a:p>
        </p:txBody>
      </p:sp>
      <p:sp>
        <p:nvSpPr>
          <p:cNvPr id="324" name="AE, adverse event; VEGFR, vascular endothelial growth factor receptor.…"/>
          <p:cNvSpPr txBox="1"/>
          <p:nvPr/>
        </p:nvSpPr>
        <p:spPr>
          <a:xfrm>
            <a:off x="431800" y="12838117"/>
            <a:ext cx="2318688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VEGFR, vascular endothelial growth factor receptor.</a:t>
            </a:r>
          </a:p>
          <a:p>
            <a:pPr algn="l">
              <a:defRPr sz="2200" b="0">
                <a:solidFill>
                  <a:srgbClr val="3B3735"/>
                </a:solidFill>
              </a:defRPr>
            </a:pPr>
            <a:r>
              <a:rPr dirty="0"/>
              <a:t>1</a:t>
            </a:r>
            <a:r>
              <a:rPr dirty="0">
                <a:solidFill>
                  <a:srgbClr val="3A3736"/>
                </a:solidFill>
              </a:rPr>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Wozel G, et al. J Dtsch Dermatol Ges. 2010;8:243-9</a:t>
            </a:r>
            <a:r>
              <a:rPr dirty="0">
                <a:solidFill>
                  <a:srgbClr val="3A3736"/>
                </a:solidFill>
              </a:rPr>
              <a:t>. 2. Avastin (bevacizumab)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4.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Prescribing Information</a:t>
            </a:r>
            <a:r>
              <a:rPr dirty="0">
                <a:solidFill>
                  <a:srgbClr val="3A3736"/>
                </a:solidFill>
              </a:rPr>
              <a:t>.</a:t>
            </a:r>
          </a:p>
        </p:txBody>
      </p:sp>
      <p:sp>
        <p:nvSpPr>
          <p:cNvPr id="325" name="Rectangle"/>
          <p:cNvSpPr/>
          <p:nvPr/>
        </p:nvSpPr>
        <p:spPr>
          <a:xfrm>
            <a:off x="11321125" y="3006444"/>
            <a:ext cx="9351593" cy="8120733"/>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26" name="The Prescribing Information on each VEGF(R) inhibitor contains warnings about impaired wound healing2–4"/>
          <p:cNvSpPr txBox="1"/>
          <p:nvPr/>
        </p:nvSpPr>
        <p:spPr>
          <a:xfrm>
            <a:off x="12072940" y="3259875"/>
            <a:ext cx="7847962" cy="1497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200">
                <a:solidFill>
                  <a:srgbClr val="00538A"/>
                </a:solidFill>
              </a:defRPr>
            </a:pPr>
            <a:r>
              <a:rPr dirty="0"/>
              <a:t>The Prescribing Information on each VEGF(R) inhibitor contains warnings about impaired wound healing</a:t>
            </a:r>
            <a:r>
              <a:rPr baseline="31999" dirty="0"/>
              <a:t>2–4</a:t>
            </a:r>
          </a:p>
        </p:txBody>
      </p:sp>
      <p:sp>
        <p:nvSpPr>
          <p:cNvPr id="327" name="Discontinue the VEGF(R) inhibitor in patients with wound-healing complications…"/>
          <p:cNvSpPr txBox="1"/>
          <p:nvPr/>
        </p:nvSpPr>
        <p:spPr>
          <a:xfrm>
            <a:off x="11447921" y="4923915"/>
            <a:ext cx="8845578" cy="585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17500" indent="-317500" algn="l">
              <a:spcBef>
                <a:spcPts val="1000"/>
              </a:spcBef>
              <a:buClr>
                <a:srgbClr val="00538A"/>
              </a:buClr>
              <a:buSzPct val="100000"/>
              <a:buChar char="•"/>
              <a:defRPr sz="3200" b="0">
                <a:solidFill>
                  <a:srgbClr val="3B3735"/>
                </a:solidFill>
              </a:defRPr>
            </a:pPr>
            <a:r>
              <a:t>Discontinue the VEGF(R) inhibitor in patients with wound-healing complications </a:t>
            </a:r>
          </a:p>
          <a:p>
            <a:pPr marL="317500" indent="-317500" algn="l">
              <a:spcBef>
                <a:spcPts val="1000"/>
              </a:spcBef>
              <a:buClr>
                <a:srgbClr val="00538A"/>
              </a:buClr>
              <a:buSzPct val="100000"/>
              <a:buChar char="•"/>
              <a:defRPr sz="3200" b="0">
                <a:solidFill>
                  <a:srgbClr val="3B3735"/>
                </a:solidFill>
              </a:defRPr>
            </a:pPr>
            <a:endParaRPr/>
          </a:p>
          <a:p>
            <a:pPr marL="317500" indent="-317500" algn="l">
              <a:spcBef>
                <a:spcPts val="1000"/>
              </a:spcBef>
              <a:buClr>
                <a:srgbClr val="00538A"/>
              </a:buClr>
              <a:buSzPct val="100000"/>
              <a:buChar char="•"/>
              <a:defRPr sz="3200" b="0">
                <a:solidFill>
                  <a:srgbClr val="3B3735"/>
                </a:solidFill>
              </a:defRPr>
            </a:pPr>
            <a:endParaRPr/>
          </a:p>
          <a:p>
            <a:pPr marL="317500" indent="-317500" algn="l">
              <a:spcBef>
                <a:spcPts val="2000"/>
              </a:spcBef>
              <a:buClr>
                <a:srgbClr val="00538A"/>
              </a:buClr>
              <a:buSzPct val="100000"/>
              <a:buChar char="•"/>
              <a:defRPr sz="3200" b="0">
                <a:solidFill>
                  <a:srgbClr val="3B3735"/>
                </a:solidFill>
              </a:defRPr>
            </a:pPr>
            <a:endParaRPr/>
          </a:p>
          <a:p>
            <a:pPr marL="317500" indent="-317500" algn="l">
              <a:spcBef>
                <a:spcPts val="2000"/>
              </a:spcBef>
              <a:buClr>
                <a:srgbClr val="00538A"/>
              </a:buClr>
              <a:buSzPct val="100000"/>
              <a:buChar char="•"/>
              <a:defRPr sz="3200" b="0">
                <a:solidFill>
                  <a:srgbClr val="3B3735"/>
                </a:solidFill>
              </a:defRPr>
            </a:pPr>
            <a:r>
              <a:t>Do not administer the VEGF(R) inhibitor for at least 28 days after surgery, until the wound is fully healed</a:t>
            </a:r>
          </a:p>
          <a:p>
            <a:pPr marL="317500" indent="-317500" algn="l">
              <a:spcBef>
                <a:spcPts val="1000"/>
              </a:spcBef>
              <a:buClr>
                <a:srgbClr val="00538A"/>
              </a:buClr>
              <a:buSzPct val="100000"/>
              <a:buChar char="•"/>
              <a:defRPr sz="3200" b="0">
                <a:solidFill>
                  <a:srgbClr val="3B3735"/>
                </a:solidFill>
              </a:defRPr>
            </a:pPr>
            <a:r>
              <a:t>Withhold the VEGF(R) inhibitor for 28 days before elective surgery</a:t>
            </a:r>
          </a:p>
        </p:txBody>
      </p:sp>
      <p:sp>
        <p:nvSpPr>
          <p:cNvPr id="328" name="VEGF(R) inhibitors are often combined with chemotherapeutic agents, so statements on frequencies of AEs must be viewed with caution because the event may be related to the chemotherapeutic agent, not the VEGF(R) inhibitor"/>
          <p:cNvSpPr txBox="1"/>
          <p:nvPr/>
        </p:nvSpPr>
        <p:spPr>
          <a:xfrm>
            <a:off x="1570633" y="3546553"/>
            <a:ext cx="9706704" cy="2983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2800" b="0">
                <a:solidFill>
                  <a:srgbClr val="3B3735"/>
                </a:solidFill>
              </a:defRPr>
            </a:pPr>
            <a:endParaRPr baseline="31999" dirty="0"/>
          </a:p>
          <a:p>
            <a:pPr marL="422909" lvl="8" indent="-422909" algn="l">
              <a:spcBef>
                <a:spcPts val="500"/>
              </a:spcBef>
              <a:buClr>
                <a:srgbClr val="C06C64"/>
              </a:buClr>
              <a:buSzPct val="50000"/>
              <a:buChar char="✦"/>
              <a:defRPr sz="3200" b="0">
                <a:solidFill>
                  <a:srgbClr val="3B3735"/>
                </a:solidFill>
              </a:defRPr>
            </a:pPr>
            <a:r>
              <a:rPr dirty="0"/>
              <a:t>VEGF(R) inhibitors are often combined with chemotherapeutic agents, so statements on frequencies of AEs must be viewed with caution because the event may be related to the chemotherapeutic agent, not the VEGF(R) inhibitor</a:t>
            </a:r>
          </a:p>
        </p:txBody>
      </p:sp>
      <p:sp>
        <p:nvSpPr>
          <p:cNvPr id="329" name="…that require medical intervention (ramucirumab and bevacizumab)…"/>
          <p:cNvSpPr txBox="1"/>
          <p:nvPr/>
        </p:nvSpPr>
        <p:spPr>
          <a:xfrm>
            <a:off x="11700343" y="5598582"/>
            <a:ext cx="8845579" cy="1993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buClr>
                <a:srgbClr val="00538A"/>
              </a:buClr>
              <a:defRPr sz="2400" b="0">
                <a:solidFill>
                  <a:srgbClr val="3B3735"/>
                </a:solidFill>
              </a:defRPr>
            </a:pPr>
            <a:endParaRPr/>
          </a:p>
          <a:p>
            <a:pPr marL="228600" lvl="3" indent="-228600" algn="l">
              <a:spcBef>
                <a:spcPts val="500"/>
              </a:spcBef>
              <a:buClr>
                <a:srgbClr val="00538A"/>
              </a:buClr>
              <a:buSzPct val="50000"/>
              <a:buChar char="✦"/>
              <a:defRPr sz="3200" b="0">
                <a:solidFill>
                  <a:srgbClr val="3B3735"/>
                </a:solidFill>
              </a:defRPr>
            </a:pPr>
            <a:r>
              <a:t>…that require medical intervention (ramucirumab and bevacizumab) </a:t>
            </a:r>
          </a:p>
          <a:p>
            <a:pPr marL="228600" indent="-228600" algn="l">
              <a:spcBef>
                <a:spcPts val="500"/>
              </a:spcBef>
              <a:buClr>
                <a:srgbClr val="00538A"/>
              </a:buClr>
              <a:buSzPct val="50000"/>
              <a:buChar char="✦"/>
              <a:defRPr sz="3200" b="0">
                <a:solidFill>
                  <a:srgbClr val="3B3735"/>
                </a:solidFill>
              </a:defRPr>
            </a:pPr>
            <a:r>
              <a:t>…or necrotizing fasciitis (bevacizumab)</a:t>
            </a:r>
          </a:p>
        </p:txBody>
      </p:sp>
      <p:sp>
        <p:nvSpPr>
          <p:cNvPr id="330" name="ASSOCIATED WITH POOR WOUND HEALING"/>
          <p:cNvSpPr txBox="1"/>
          <p:nvPr/>
        </p:nvSpPr>
        <p:spPr>
          <a:xfrm>
            <a:off x="1130300" y="1625599"/>
            <a:ext cx="19001670"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ASSOCIATED WITH POOR WOUND HEALING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33" name="LIVER CANCERS, AS REPORTED IN THE PRESCRIBING INFORMATION"/>
          <p:cNvSpPr txBox="1"/>
          <p:nvPr/>
        </p:nvSpPr>
        <p:spPr>
          <a:xfrm>
            <a:off x="1130300" y="1398419"/>
            <a:ext cx="22232670"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400">
                <a:solidFill>
                  <a:srgbClr val="00538A"/>
                </a:solidFill>
              </a:defRPr>
            </a:lvl1pPr>
          </a:lstStyle>
          <a:p>
            <a:r>
              <a:t>LIVER CANCERS, AS REPORTED IN THE PRESCRIBING INFORMATION</a:t>
            </a:r>
          </a:p>
        </p:txBody>
      </p:sp>
      <p:sp>
        <p:nvSpPr>
          <p:cNvPr id="334" name="Skin AEs reported in clinical trials: % any grade (% grade ≥ 3)"/>
          <p:cNvSpPr txBox="1"/>
          <p:nvPr/>
        </p:nvSpPr>
        <p:spPr>
          <a:xfrm>
            <a:off x="1130300" y="2036048"/>
            <a:ext cx="11432081" cy="924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sz="2300" b="0">
                <a:solidFill>
                  <a:srgbClr val="3B3735"/>
                </a:solidFill>
                <a:latin typeface="+mn-lt"/>
                <a:ea typeface="+mn-ea"/>
                <a:cs typeface="+mn-cs"/>
                <a:sym typeface="Helvetica Neue Medium"/>
              </a:defRPr>
            </a:lvl1pPr>
          </a:lstStyle>
          <a:p>
            <a:r>
              <a:t>Skin AEs reported in clinical trials: % any grade (% grade ≥ 3)</a:t>
            </a:r>
          </a:p>
        </p:txBody>
      </p:sp>
      <p:sp>
        <p:nvSpPr>
          <p:cNvPr id="335" name="AE, adverse event; CRC, colorectal cancer; FOLFIRI, leucovorin calcium (calcium folinate), 5-fluorouracil, and irinotecan; GI, gastrointestinal; HCC, hepatocellular carcinoma; HFS, hand–foot syndrome.…"/>
          <p:cNvSpPr txBox="1"/>
          <p:nvPr/>
        </p:nvSpPr>
        <p:spPr>
          <a:xfrm>
            <a:off x="431800" y="12879879"/>
            <a:ext cx="2382458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AE, adverse event; CRC, colorectal cancer; FOLFIRI, leucovorin calcium (calcium folinate), 5-fluorouracil, and irinotecan; GI, gastrointestinal; HCC, hepatocellular carcinoma; HFS, hand–foot syndrome.</a:t>
            </a:r>
          </a:p>
          <a:p>
            <a:pPr algn="l">
              <a:defRPr sz="1800" b="0">
                <a:solidFill>
                  <a:srgbClr val="3B3735"/>
                </a:solidFill>
              </a:defRPr>
            </a:pPr>
            <a:r>
              <a:rPr dirty="0"/>
              <a:t>1. Avastin (bevacizumab</a:t>
            </a:r>
            <a:r>
              <a:rPr dirty="0">
                <a:solidFill>
                  <a:srgbClr val="3A3736"/>
                </a:solidFill>
              </a:rPr>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Cheng A-L, et al. Oral presentation at ESMO Asia 2019. Ann Oncol. 2019;30 suppl 9:ix183-202</a:t>
            </a:r>
            <a:r>
              <a:rPr dirty="0">
                <a:solidFill>
                  <a:srgbClr val="3A3736"/>
                </a:solidFill>
              </a:rPr>
              <a:t>. 3.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4.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Prescribing Information</a:t>
            </a:r>
            <a:r>
              <a:rPr dirty="0"/>
              <a:t>.</a:t>
            </a:r>
          </a:p>
        </p:txBody>
      </p:sp>
      <p:graphicFrame>
        <p:nvGraphicFramePr>
          <p:cNvPr id="336" name="Table"/>
          <p:cNvGraphicFramePr/>
          <p:nvPr>
            <p:extLst>
              <p:ext uri="{D42A27DB-BD31-4B8C-83A1-F6EECF244321}">
                <p14:modId xmlns:p14="http://schemas.microsoft.com/office/powerpoint/2010/main" val="2909155744"/>
              </p:ext>
            </p:extLst>
          </p:nvPr>
        </p:nvGraphicFramePr>
        <p:xfrm>
          <a:off x="490537" y="2714685"/>
          <a:ext cx="19370294" cy="10035849"/>
        </p:xfrm>
        <a:graphic>
          <a:graphicData uri="http://schemas.openxmlformats.org/drawingml/2006/table">
            <a:tbl>
              <a:tblPr firstCol="1" bandRow="1">
                <a:tableStyleId>{4C3C2611-4C71-4FC5-86AE-919BDF0F9419}</a:tableStyleId>
              </a:tblPr>
              <a:tblGrid>
                <a:gridCol w="1635951">
                  <a:extLst>
                    <a:ext uri="{9D8B030D-6E8A-4147-A177-3AD203B41FA5}">
                      <a16:colId xmlns:a16="http://schemas.microsoft.com/office/drawing/2014/main" val="20000"/>
                    </a:ext>
                  </a:extLst>
                </a:gridCol>
                <a:gridCol w="2572512">
                  <a:extLst>
                    <a:ext uri="{9D8B030D-6E8A-4147-A177-3AD203B41FA5}">
                      <a16:colId xmlns:a16="http://schemas.microsoft.com/office/drawing/2014/main" val="20001"/>
                    </a:ext>
                  </a:extLst>
                </a:gridCol>
                <a:gridCol w="1993158">
                  <a:extLst>
                    <a:ext uri="{9D8B030D-6E8A-4147-A177-3AD203B41FA5}">
                      <a16:colId xmlns:a16="http://schemas.microsoft.com/office/drawing/2014/main" val="20002"/>
                    </a:ext>
                  </a:extLst>
                </a:gridCol>
                <a:gridCol w="1867642">
                  <a:extLst>
                    <a:ext uri="{9D8B030D-6E8A-4147-A177-3AD203B41FA5}">
                      <a16:colId xmlns:a16="http://schemas.microsoft.com/office/drawing/2014/main" val="20003"/>
                    </a:ext>
                  </a:extLst>
                </a:gridCol>
                <a:gridCol w="1888186">
                  <a:extLst>
                    <a:ext uri="{9D8B030D-6E8A-4147-A177-3AD203B41FA5}">
                      <a16:colId xmlns:a16="http://schemas.microsoft.com/office/drawing/2014/main" val="20004"/>
                    </a:ext>
                  </a:extLst>
                </a:gridCol>
                <a:gridCol w="2075523">
                  <a:extLst>
                    <a:ext uri="{9D8B030D-6E8A-4147-A177-3AD203B41FA5}">
                      <a16:colId xmlns:a16="http://schemas.microsoft.com/office/drawing/2014/main" val="20005"/>
                    </a:ext>
                  </a:extLst>
                </a:gridCol>
                <a:gridCol w="2260385">
                  <a:extLst>
                    <a:ext uri="{9D8B030D-6E8A-4147-A177-3AD203B41FA5}">
                      <a16:colId xmlns:a16="http://schemas.microsoft.com/office/drawing/2014/main" val="20006"/>
                    </a:ext>
                  </a:extLst>
                </a:gridCol>
                <a:gridCol w="2353370">
                  <a:extLst>
                    <a:ext uri="{9D8B030D-6E8A-4147-A177-3AD203B41FA5}">
                      <a16:colId xmlns:a16="http://schemas.microsoft.com/office/drawing/2014/main" val="20007"/>
                    </a:ext>
                  </a:extLst>
                </a:gridCol>
                <a:gridCol w="2723567">
                  <a:extLst>
                    <a:ext uri="{9D8B030D-6E8A-4147-A177-3AD203B41FA5}">
                      <a16:colId xmlns:a16="http://schemas.microsoft.com/office/drawing/2014/main" val="20008"/>
                    </a:ext>
                  </a:extLst>
                </a:gridCol>
              </a:tblGrid>
              <a:tr h="1276668">
                <a:tc rowSpan="2">
                  <a:txBody>
                    <a:bodyPr/>
                    <a:lstStyle/>
                    <a:p>
                      <a:pPr>
                        <a:defRPr sz="1800" b="0">
                          <a:solidFill>
                            <a:srgbClr val="000000"/>
                          </a:solidFill>
                        </a:defRPr>
                      </a:pPr>
                      <a:r>
                        <a:rPr sz="2400" b="1">
                          <a:solidFill>
                            <a:srgbClr val="FFFFFF"/>
                          </a:solidFill>
                          <a:latin typeface="+mj-lt"/>
                          <a:ea typeface="+mj-ea"/>
                          <a:cs typeface="+mj-cs"/>
                          <a:sym typeface="Calibri"/>
                        </a:rPr>
                        <a:t>Category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rowSpan="2">
                  <a:txBody>
                    <a:bodyPr/>
                    <a:lstStyle/>
                    <a:p>
                      <a:pPr>
                        <a:defRPr sz="1800"/>
                      </a:pPr>
                      <a:r>
                        <a:rPr sz="2400" b="1">
                          <a:solidFill>
                            <a:srgbClr val="FFFFFF"/>
                          </a:solidFill>
                          <a:latin typeface="+mj-lt"/>
                          <a:ea typeface="+mj-ea"/>
                          <a:cs typeface="+mj-cs"/>
                          <a:sym typeface="Calibri"/>
                        </a:rPr>
                        <a:t>AE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rowSpan="2">
                  <a:txBody>
                    <a:bodyPr/>
                    <a:lstStyle/>
                    <a:p>
                      <a:pPr>
                        <a:defRPr b="1">
                          <a:solidFill>
                            <a:srgbClr val="FFFFFF"/>
                          </a:solidFill>
                          <a:latin typeface="+mj-lt"/>
                          <a:ea typeface="+mj-ea"/>
                          <a:cs typeface="+mj-cs"/>
                          <a:sym typeface="Calibri"/>
                        </a:defRPr>
                      </a:pPr>
                      <a:r>
                        <a:t>bevacizumab in CRC</a:t>
                      </a:r>
                      <a:r>
                        <a:rPr baseline="31999"/>
                        <a:t>1</a:t>
                      </a:r>
                      <a:r>
                        <a: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b="1">
                          <a:solidFill>
                            <a:srgbClr val="FFFFFF"/>
                          </a:solidFill>
                          <a:latin typeface="+mj-lt"/>
                          <a:ea typeface="+mj-ea"/>
                          <a:cs typeface="+mj-cs"/>
                          <a:sym typeface="Calibri"/>
                        </a:defRPr>
                      </a:pPr>
                      <a:r>
                        <a:t>bevacizumab in HCC</a:t>
                      </a:r>
                      <a:r>
                        <a:rPr baseline="31999"/>
                        <a:t>2</a:t>
                      </a:r>
                      <a:r>
                        <a: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a:txBody>
                    <a:bodyPr/>
                    <a:lstStyle/>
                    <a:p>
                      <a:pPr>
                        <a:defRPr b="1">
                          <a:solidFill>
                            <a:srgbClr val="FFFFFF"/>
                          </a:solidFill>
                          <a:latin typeface="+mj-lt"/>
                          <a:ea typeface="+mj-ea"/>
                          <a:cs typeface="+mj-cs"/>
                          <a:sym typeface="Calibri"/>
                        </a:defRPr>
                      </a:pPr>
                      <a:r>
                        <a:rPr dirty="0"/>
                        <a:t>aflibercept in CRC</a:t>
                      </a:r>
                      <a:r>
                        <a:rPr baseline="31999" dirty="0"/>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gridSpan="2">
                  <a:txBody>
                    <a:bodyPr/>
                    <a:lstStyle/>
                    <a:p>
                      <a:pPr>
                        <a:defRPr b="1">
                          <a:solidFill>
                            <a:srgbClr val="FFFFFF"/>
                          </a:solidFill>
                          <a:latin typeface="+mj-lt"/>
                          <a:ea typeface="+mj-ea"/>
                          <a:cs typeface="+mj-cs"/>
                          <a:sym typeface="Calibri"/>
                        </a:defRPr>
                      </a:pPr>
                      <a:r>
                        <a:t>ramucirumab in gastric cancer</a:t>
                      </a:r>
                      <a:r>
                        <a:rPr baseline="31999"/>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a:txBody>
                    <a:bodyPr/>
                    <a:lstStyle/>
                    <a:p>
                      <a:pPr>
                        <a:defRPr b="1">
                          <a:solidFill>
                            <a:srgbClr val="FFFFFF"/>
                          </a:solidFill>
                          <a:latin typeface="+mj-lt"/>
                          <a:ea typeface="+mj-ea"/>
                          <a:cs typeface="+mj-cs"/>
                          <a:sym typeface="Calibri"/>
                        </a:defRPr>
                      </a:pPr>
                      <a:r>
                        <a:t>ramucirumab in CRC</a:t>
                      </a:r>
                      <a:r>
                        <a:rPr baseline="31999"/>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rowSpan="2">
                  <a:txBody>
                    <a:bodyPr/>
                    <a:lstStyle/>
                    <a:p>
                      <a:pPr>
                        <a:defRPr b="1">
                          <a:solidFill>
                            <a:srgbClr val="FFFFFF"/>
                          </a:solidFill>
                          <a:latin typeface="+mj-lt"/>
                          <a:ea typeface="+mj-ea"/>
                          <a:cs typeface="+mj-cs"/>
                          <a:sym typeface="Calibri"/>
                        </a:defRPr>
                      </a:pPr>
                      <a:r>
                        <a:t>ramucirumab in HCC</a:t>
                      </a:r>
                      <a:r>
                        <a:rPr baseline="31999"/>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extLst>
                  <a:ext uri="{0D108BD9-81ED-4DB2-BD59-A6C34878D82A}">
                    <a16:rowId xmlns:a16="http://schemas.microsoft.com/office/drawing/2014/main" val="10000"/>
                  </a:ext>
                </a:extLst>
              </a:tr>
              <a:tr h="13187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defRPr sz="1800"/>
                      </a:pPr>
                      <a:r>
                        <a:rPr sz="2400" b="1">
                          <a:solidFill>
                            <a:srgbClr val="FFFFFF"/>
                          </a:solidFill>
                          <a:latin typeface="+mj-lt"/>
                          <a:ea typeface="+mj-ea"/>
                          <a:cs typeface="+mj-cs"/>
                          <a:sym typeface="Calibri"/>
                        </a:rPr>
                        <a:t>bevacizumab + atezolizumab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aflibercept + FOLFIRI</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ramucirumab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ramucirumab + paclitaxel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ramucirumab + FOLFIRI</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vMerge="1">
                  <a:txBody>
                    <a:bodyPr/>
                    <a:lstStyle/>
                    <a:p>
                      <a:endParaRPr lang="en-US"/>
                    </a:p>
                  </a:txBody>
                  <a:tcPr/>
                </a:tc>
                <a:extLst>
                  <a:ext uri="{0D108BD9-81ED-4DB2-BD59-A6C34878D82A}">
                    <a16:rowId xmlns:a16="http://schemas.microsoft.com/office/drawing/2014/main" val="10001"/>
                  </a:ext>
                </a:extLst>
              </a:tr>
              <a:tr h="995364">
                <a:tc rowSpan="4">
                  <a:txBody>
                    <a:bodyPr/>
                    <a:lstStyle/>
                    <a:p>
                      <a:pPr>
                        <a:defRPr sz="1800" b="0">
                          <a:solidFill>
                            <a:srgbClr val="000000"/>
                          </a:solidFill>
                        </a:defRPr>
                      </a:pPr>
                      <a:r>
                        <a:rPr sz="2400" b="1">
                          <a:solidFill>
                            <a:srgbClr val="FFFFFF"/>
                          </a:solidFill>
                          <a:latin typeface="+mj-lt"/>
                          <a:ea typeface="+mj-ea"/>
                          <a:cs typeface="+mj-cs"/>
                          <a:sym typeface="Calibri"/>
                        </a:rPr>
                        <a:t>Skin</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Exfoliative dermatitis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&gt; 10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rowSpan="6">
                  <a:txBody>
                    <a:bodyPr/>
                    <a:lstStyle/>
                    <a:p>
                      <a:pPr>
                        <a:defRPr sz="1800"/>
                      </a:pPr>
                      <a:r>
                        <a:rPr sz="2400" b="1">
                          <a:solidFill>
                            <a:srgbClr val="00538A"/>
                          </a:solidFill>
                          <a:latin typeface="+mj-lt"/>
                          <a:ea typeface="+mj-ea"/>
                          <a:cs typeface="+mj-cs"/>
                          <a:sym typeface="Calibri"/>
                        </a:rPr>
                        <a:t>Only AEs occurring in  ≥ 10% of patients reported; no skin AEs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736930">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Dry skin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&gt; 10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3"/>
                  </a:ext>
                </a:extLst>
              </a:tr>
              <a:tr h="723497">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HFS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11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13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4"/>
                  </a:ext>
                </a:extLst>
              </a:tr>
              <a:tr h="1092427">
                <a:tc vMerge="1">
                  <a:txBody>
                    <a:bodyPr/>
                    <a:lstStyle/>
                    <a:p>
                      <a:endParaRPr lang="en-US"/>
                    </a:p>
                  </a:txBody>
                  <a:tcPr/>
                </a:tc>
                <a:tc>
                  <a:txBody>
                    <a:bodyPr/>
                    <a:lstStyle/>
                    <a:p>
                      <a:pPr>
                        <a:defRPr sz="1800"/>
                      </a:pPr>
                      <a:r>
                        <a:rPr sz="2400" b="1" dirty="0">
                          <a:solidFill>
                            <a:srgbClr val="00538A"/>
                          </a:solidFill>
                          <a:latin typeface="+mj-lt"/>
                          <a:ea typeface="+mj-ea"/>
                          <a:cs typeface="+mj-cs"/>
                          <a:sym typeface="Calibri"/>
                        </a:rPr>
                        <a:t>Skin hyperpigmentation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8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5"/>
                  </a:ext>
                </a:extLst>
              </a:tr>
              <a:tr h="818615">
                <a:tc>
                  <a:txBody>
                    <a:bodyPr/>
                    <a:lstStyle/>
                    <a:p>
                      <a:pPr>
                        <a:defRPr sz="1800" b="0">
                          <a:solidFill>
                            <a:srgbClr val="000000"/>
                          </a:solidFill>
                        </a:defRPr>
                      </a:pPr>
                      <a:r>
                        <a:rPr sz="2400" b="1">
                          <a:solidFill>
                            <a:srgbClr val="FFFFFF"/>
                          </a:solidFill>
                          <a:latin typeface="+mj-lt"/>
                          <a:ea typeface="+mj-ea"/>
                          <a:cs typeface="+mj-cs"/>
                          <a:sym typeface="Calibri"/>
                        </a:rPr>
                        <a:t>Mucosa</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Stomatitis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164F86"/>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50 (13)†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20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31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6"/>
                  </a:ext>
                </a:extLst>
              </a:tr>
              <a:tr h="842678">
                <a:tc>
                  <a:txBody>
                    <a:bodyPr/>
                    <a:lstStyle/>
                    <a:p>
                      <a:pPr>
                        <a:defRPr sz="1800" b="0">
                          <a:solidFill>
                            <a:srgbClr val="000000"/>
                          </a:solidFill>
                        </a:defRPr>
                      </a:pPr>
                      <a:r>
                        <a:rPr sz="2400" b="1">
                          <a:solidFill>
                            <a:srgbClr val="FFFFFF"/>
                          </a:solidFill>
                          <a:latin typeface="+mj-lt"/>
                          <a:ea typeface="+mj-ea"/>
                          <a:cs typeface="+mj-cs"/>
                          <a:sym typeface="Calibri"/>
                        </a:rPr>
                        <a:t>Hair</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Alopecia</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dirty="0">
                          <a:solidFill>
                            <a:srgbClr val="00538A"/>
                          </a:solidFill>
                          <a:latin typeface="+mj-lt"/>
                          <a:ea typeface="+mj-ea"/>
                          <a:cs typeface="+mj-cs"/>
                          <a:sym typeface="Calibri"/>
                        </a:rPr>
                        <a:t>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7"/>
                  </a:ext>
                </a:extLst>
              </a:tr>
              <a:tr h="2230941">
                <a:tc>
                  <a:txBody>
                    <a:bodyPr/>
                    <a:lstStyle/>
                    <a:p>
                      <a:pPr>
                        <a:defRPr sz="1800" b="0">
                          <a:solidFill>
                            <a:srgbClr val="000000"/>
                          </a:solidFill>
                        </a:defRPr>
                      </a:pPr>
                      <a:r>
                        <a:rPr sz="2400" b="1">
                          <a:solidFill>
                            <a:srgbClr val="FFFFFF"/>
                          </a:solidFill>
                          <a:latin typeface="+mj-lt"/>
                          <a:ea typeface="+mj-ea"/>
                          <a:cs typeface="+mj-cs"/>
                          <a:sym typeface="Calibri"/>
                        </a:rPr>
                        <a:t>Wound healing</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Impaired wound healing</a:t>
                      </a:r>
                    </a:p>
                  </a:txBody>
                  <a:tcPr marL="50800" marR="50800" marT="50800" marB="50800" anchor="ctr" horzOverflow="overflow">
                    <a:lnL w="38100">
                      <a:solidFill>
                        <a:srgbClr val="00538A"/>
                      </a:solidFill>
                      <a:miter lim="400000"/>
                    </a:lnL>
                    <a:lnR w="38100">
                      <a:solidFill>
                        <a:srgbClr val="00538A"/>
                      </a:solidFill>
                      <a:miter lim="400000"/>
                    </a:lnR>
                    <a:lnT w="38100">
                      <a:solidFill>
                        <a:srgbClr val="164F86"/>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dirty="0"/>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0.3 (and evidence from animal studies)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gridSpan="4">
                  <a:txBody>
                    <a:bodyPr/>
                    <a:lstStyle/>
                    <a:p>
                      <a:pPr>
                        <a:defRPr sz="1800"/>
                      </a:pPr>
                      <a:r>
                        <a:rPr sz="2400" b="1" dirty="0">
                          <a:solidFill>
                            <a:srgbClr val="00538A"/>
                          </a:solidFill>
                          <a:latin typeface="+mj-lt"/>
                          <a:ea typeface="+mj-ea"/>
                          <a:cs typeface="+mj-cs"/>
                          <a:sym typeface="Calibri"/>
                        </a:rPr>
                        <a:t>“can occur”</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337" name="microscope.png" descr="microscope.png"/>
          <p:cNvPicPr>
            <a:picLocks noChangeAspect="1"/>
          </p:cNvPicPr>
          <p:nvPr/>
        </p:nvPicPr>
        <p:blipFill>
          <a:blip r:embed="rId7"/>
          <a:stretch>
            <a:fillRect/>
          </a:stretch>
        </p:blipFill>
        <p:spPr>
          <a:xfrm>
            <a:off x="22760962" y="203200"/>
            <a:ext cx="1273789" cy="1308847"/>
          </a:xfrm>
          <a:prstGeom prst="rect">
            <a:avLst/>
          </a:prstGeom>
          <a:ln w="12700">
            <a:miter lim="400000"/>
          </a:ln>
        </p:spPr>
      </p:pic>
      <p:sp>
        <p:nvSpPr>
          <p:cNvPr id="338" name="This table is not intended for between-drug comparisons.…"/>
          <p:cNvSpPr txBox="1"/>
          <p:nvPr/>
        </p:nvSpPr>
        <p:spPr>
          <a:xfrm>
            <a:off x="20037871" y="9303446"/>
            <a:ext cx="4041473" cy="3703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000" b="0">
                <a:solidFill>
                  <a:srgbClr val="3B3735"/>
                </a:solidFill>
              </a:defRPr>
            </a:pPr>
            <a:r>
              <a:rPr dirty="0"/>
              <a:t>This table is not intended for between-drug comparisons. </a:t>
            </a:r>
          </a:p>
          <a:p>
            <a:pPr algn="l">
              <a:defRPr sz="2000" b="0">
                <a:solidFill>
                  <a:srgbClr val="3B3735"/>
                </a:solidFill>
              </a:defRPr>
            </a:pPr>
            <a:endParaRPr dirty="0"/>
          </a:p>
          <a:p>
            <a:pPr algn="l">
              <a:defRPr sz="2000" b="0">
                <a:solidFill>
                  <a:srgbClr val="3B3735"/>
                </a:solidFill>
              </a:defRPr>
            </a:pPr>
            <a:r>
              <a:rPr dirty="0"/>
              <a:t>*Only the most common any-grade AEs across indications are reported (no CRC-specific data).</a:t>
            </a:r>
          </a:p>
          <a:p>
            <a:pPr algn="l">
              <a:defRPr sz="2000" b="0">
                <a:solidFill>
                  <a:srgbClr val="3B3735"/>
                </a:solidFill>
              </a:defRPr>
            </a:pPr>
            <a:r>
              <a:rPr dirty="0"/>
              <a:t>**Bevacizumab + atezolizumab is not yet approved for use in HCC.</a:t>
            </a:r>
          </a:p>
          <a:p>
            <a:pPr algn="l">
              <a:defRPr sz="2000" b="0">
                <a:solidFill>
                  <a:srgbClr val="3B3735"/>
                </a:solidFill>
              </a:defRPr>
            </a:pPr>
            <a:r>
              <a:rPr dirty="0"/>
              <a:t>† These AEs were most probably related to the chemotherapeutic agent.</a:t>
            </a:r>
          </a:p>
        </p:txBody>
      </p:sp>
      <p:sp>
        <p:nvSpPr>
          <p:cNvPr id="339" name="COMMON SKIN TOXICITIES WITH VEGF(R) INHIBITORS IN GI AND"/>
          <p:cNvSpPr txBox="1"/>
          <p:nvPr/>
        </p:nvSpPr>
        <p:spPr>
          <a:xfrm>
            <a:off x="1130300" y="660399"/>
            <a:ext cx="23543886" cy="860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6000">
                <a:solidFill>
                  <a:srgbClr val="00538A"/>
                </a:solidFill>
              </a:defRPr>
            </a:pPr>
            <a:r>
              <a:rPr b="0">
                <a:solidFill>
                  <a:srgbClr val="3B3735"/>
                </a:solidFill>
              </a:rPr>
              <a:t>COMMON SKIN TOXICITIES WITH</a:t>
            </a:r>
            <a:r>
              <a:t> </a:t>
            </a:r>
            <a:r>
              <a:rPr b="0">
                <a:solidFill>
                  <a:srgbClr val="3B3735"/>
                </a:solidFill>
              </a:rPr>
              <a:t>VEGF(R) INHIBITORS</a:t>
            </a:r>
            <a:r>
              <a:t> </a:t>
            </a:r>
            <a:r>
              <a:rPr b="0">
                <a:solidFill>
                  <a:srgbClr val="3B3735"/>
                </a:solidFill>
              </a:rPr>
              <a:t>IN GI AND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42" name="BCR–ABL TKIS ARE ASSOCIATED"/>
          <p:cNvSpPr txBox="1"/>
          <p:nvPr/>
        </p:nvSpPr>
        <p:spPr>
          <a:xfrm>
            <a:off x="1130300" y="563801"/>
            <a:ext cx="16587881"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dirty="0" err="1">
                <a:solidFill>
                  <a:srgbClr val="3B3735"/>
                </a:solidFill>
              </a:rPr>
              <a:t>BCR</a:t>
            </a:r>
            <a:r>
              <a:rPr b="0" dirty="0">
                <a:solidFill>
                  <a:srgbClr val="3B3735"/>
                </a:solidFill>
              </a:rPr>
              <a:t>–</a:t>
            </a:r>
            <a:r>
              <a:rPr b="0" dirty="0" err="1">
                <a:solidFill>
                  <a:srgbClr val="3B3735"/>
                </a:solidFill>
              </a:rPr>
              <a:t>ABL</a:t>
            </a:r>
            <a:r>
              <a:rPr b="0" dirty="0">
                <a:solidFill>
                  <a:srgbClr val="3B3735"/>
                </a:solidFill>
              </a:rPr>
              <a:t> </a:t>
            </a:r>
            <a:r>
              <a:rPr b="0" dirty="0" err="1">
                <a:solidFill>
                  <a:srgbClr val="3B3735"/>
                </a:solidFill>
              </a:rPr>
              <a:t>TKI</a:t>
            </a:r>
            <a:r>
              <a:rPr lang="en-GB" b="0" dirty="0">
                <a:solidFill>
                  <a:srgbClr val="3B3735"/>
                </a:solidFill>
              </a:rPr>
              <a:t>s</a:t>
            </a:r>
            <a:r>
              <a:rPr b="0" dirty="0">
                <a:solidFill>
                  <a:srgbClr val="3B3735"/>
                </a:solidFill>
              </a:rPr>
              <a:t> ARE ASSOCIATED</a:t>
            </a:r>
          </a:p>
        </p:txBody>
      </p:sp>
      <p:sp>
        <p:nvSpPr>
          <p:cNvPr id="343" name="Rash is a common side-effect of BCR–ABL TKIs1–3…"/>
          <p:cNvSpPr txBox="1"/>
          <p:nvPr/>
        </p:nvSpPr>
        <p:spPr>
          <a:xfrm>
            <a:off x="1130300" y="3190259"/>
            <a:ext cx="12167932" cy="5437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3291" indent="-423291" algn="l">
              <a:spcBef>
                <a:spcPts val="1000"/>
              </a:spcBef>
              <a:buClr>
                <a:srgbClr val="BF6C63"/>
              </a:buClr>
              <a:buSzPct val="100000"/>
              <a:buChar char="•"/>
              <a:defRPr sz="3500" b="0">
                <a:solidFill>
                  <a:srgbClr val="3B3735"/>
                </a:solidFill>
              </a:defRPr>
            </a:pPr>
            <a:r>
              <a:rPr b="1" dirty="0">
                <a:solidFill>
                  <a:srgbClr val="CD665F"/>
                </a:solidFill>
              </a:rPr>
              <a:t>Rash</a:t>
            </a:r>
            <a:r>
              <a:rPr dirty="0"/>
              <a:t> is a common side-effect of BCR–ABL TKIs</a:t>
            </a:r>
            <a:r>
              <a:rPr baseline="31999" dirty="0"/>
              <a:t>1–3</a:t>
            </a:r>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marL="423291" indent="-423291" algn="l">
              <a:spcBef>
                <a:spcPts val="1000"/>
              </a:spcBef>
              <a:buClr>
                <a:srgbClr val="BF6C63"/>
              </a:buClr>
              <a:buSzPct val="100000"/>
              <a:buChar char="•"/>
              <a:defRPr sz="3500" b="0">
                <a:solidFill>
                  <a:srgbClr val="3B3735"/>
                </a:solidFill>
              </a:defRPr>
            </a:pPr>
            <a:endParaRPr lang="en-GB" dirty="0"/>
          </a:p>
          <a:p>
            <a:pPr marL="423291" indent="-423291" algn="l">
              <a:spcBef>
                <a:spcPts val="1000"/>
              </a:spcBef>
              <a:buClr>
                <a:srgbClr val="BF6C63"/>
              </a:buClr>
              <a:buSzPct val="100000"/>
              <a:buChar char="•"/>
              <a:defRPr sz="3500" b="0">
                <a:solidFill>
                  <a:srgbClr val="3B3735"/>
                </a:solidFill>
              </a:defRPr>
            </a:pPr>
            <a:r>
              <a:rPr dirty="0"/>
              <a:t>BCR–ABL TKIs are also associated with </a:t>
            </a:r>
            <a:r>
              <a:rPr b="1" dirty="0">
                <a:solidFill>
                  <a:srgbClr val="CD665F"/>
                </a:solidFill>
              </a:rPr>
              <a:t>pigmentary changes</a:t>
            </a:r>
            <a:r>
              <a:rPr dirty="0"/>
              <a:t>, including both hypo- and hyperpigmentation of the skin</a:t>
            </a:r>
          </a:p>
        </p:txBody>
      </p:sp>
      <p:sp>
        <p:nvSpPr>
          <p:cNvPr id="344" name="BCR–ABL, Philadelphia translocation; TKI, tyrosine kinase inhibitor.…"/>
          <p:cNvSpPr txBox="1"/>
          <p:nvPr/>
        </p:nvSpPr>
        <p:spPr>
          <a:xfrm>
            <a:off x="431800" y="12503741"/>
            <a:ext cx="22750271"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solidFill>
                  <a:srgbClr val="3A3736"/>
                </a:solidFill>
              </a:rPr>
              <a:t>BCR–ABL, Philadelphia translocation; TKI, tyrosine kinase inhibitor.</a:t>
            </a:r>
          </a:p>
          <a:p>
            <a:pPr algn="l">
              <a:defRPr sz="2200" b="0">
                <a:solidFill>
                  <a:srgbClr val="3B3735"/>
                </a:solidFill>
              </a:defRPr>
            </a:pPr>
            <a:r>
              <a:rPr dirty="0">
                <a:solidFill>
                  <a:srgbClr val="3A3736"/>
                </a:solidFill>
              </a:rPr>
              <a:t>1. Gleevec (imatinib)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dirty="0" err="1">
                <a:solidFill>
                  <a:srgbClr val="3A3736"/>
                </a:solidFill>
              </a:rPr>
              <a:t>Tasigna</a:t>
            </a:r>
            <a:r>
              <a:rPr dirty="0">
                <a:solidFill>
                  <a:srgbClr val="3A3736"/>
                </a:solidFill>
              </a:rPr>
              <a:t> (nilotinib).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Sprycel</a:t>
            </a:r>
            <a:r>
              <a:rPr dirty="0">
                <a:solidFill>
                  <a:srgbClr val="3A3736"/>
                </a:solidFill>
              </a:rPr>
              <a:t> (</a:t>
            </a:r>
            <a:r>
              <a:rPr dirty="0" err="1">
                <a:solidFill>
                  <a:srgbClr val="3A3736"/>
                </a:solidFill>
              </a:rPr>
              <a:t>dasatinib</a:t>
            </a:r>
            <a:r>
              <a:rPr dirty="0">
                <a:solidFill>
                  <a:srgbClr val="3A3736"/>
                </a:solidFill>
              </a:rPr>
              <a:t>)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4.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Scott LC, et al. Sarcoma. 2005;9:157-60</a:t>
            </a:r>
            <a:r>
              <a:rPr dirty="0">
                <a:solidFill>
                  <a:srgbClr val="3A3736"/>
                </a:solidFill>
              </a:rPr>
              <a:t>. 5.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Alloo A, et al. Br J Dermatol. 2015;173:574-7</a:t>
            </a:r>
            <a:r>
              <a:rPr dirty="0">
                <a:solidFill>
                  <a:srgbClr val="3A3736"/>
                </a:solidFill>
              </a:rPr>
              <a:t>.</a:t>
            </a:r>
          </a:p>
        </p:txBody>
      </p:sp>
      <p:sp>
        <p:nvSpPr>
          <p:cNvPr id="345" name="It is usually mild and self-limiting and responds well to topical treatment4…"/>
          <p:cNvSpPr txBox="1"/>
          <p:nvPr/>
        </p:nvSpPr>
        <p:spPr>
          <a:xfrm>
            <a:off x="1571148" y="3673423"/>
            <a:ext cx="9880966" cy="3889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3291" lvl="1" indent="-423291" algn="l">
              <a:spcBef>
                <a:spcPts val="500"/>
              </a:spcBef>
              <a:buClr>
                <a:srgbClr val="BF6C63"/>
              </a:buClr>
              <a:buSzPct val="50000"/>
              <a:buChar char="✦"/>
              <a:defRPr sz="3500" b="0">
                <a:solidFill>
                  <a:srgbClr val="3B3735"/>
                </a:solidFill>
              </a:defRPr>
            </a:pPr>
            <a:r>
              <a:rPr dirty="0"/>
              <a:t>It is usually mild and self-limiting and responds well to topical treatment</a:t>
            </a:r>
            <a:r>
              <a:rPr baseline="31999" dirty="0"/>
              <a:t>4</a:t>
            </a:r>
          </a:p>
          <a:p>
            <a:pPr marL="423291" lvl="1" indent="-423291" algn="l">
              <a:spcBef>
                <a:spcPts val="500"/>
              </a:spcBef>
              <a:buClr>
                <a:srgbClr val="BF6C63"/>
              </a:buClr>
              <a:buSzPct val="50000"/>
              <a:buChar char="✦"/>
              <a:defRPr sz="3500" b="0">
                <a:solidFill>
                  <a:srgbClr val="3B3735"/>
                </a:solidFill>
              </a:defRPr>
            </a:pPr>
            <a:r>
              <a:rPr dirty="0"/>
              <a:t>However, later-generation BRC–ABL TKIs, such as ponatinib, can cause more significant skin reactions, including pityriasis rubra pilaris-like, hyperkeratotic, </a:t>
            </a:r>
            <a:r>
              <a:rPr dirty="0" err="1"/>
              <a:t>folliculocentric</a:t>
            </a:r>
            <a:r>
              <a:rPr dirty="0"/>
              <a:t>, and </a:t>
            </a:r>
            <a:r>
              <a:rPr dirty="0" err="1"/>
              <a:t>ichthyosiform</a:t>
            </a:r>
            <a:r>
              <a:rPr dirty="0"/>
              <a:t> rash</a:t>
            </a:r>
            <a:r>
              <a:rPr baseline="31999" dirty="0"/>
              <a:t>5</a:t>
            </a:r>
          </a:p>
        </p:txBody>
      </p:sp>
      <p:sp>
        <p:nvSpPr>
          <p:cNvPr id="346" name="WITH RASH AND PIGMENTARY CHANGES"/>
          <p:cNvSpPr txBox="1"/>
          <p:nvPr/>
        </p:nvSpPr>
        <p:spPr>
          <a:xfrm>
            <a:off x="1130300" y="1625599"/>
            <a:ext cx="22855450"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WITH RASH AND PIGMENTARY CHANGES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49" name="COMMON SKIN TOXICITIES WITH BCR–ABL TKIS"/>
          <p:cNvSpPr txBox="1"/>
          <p:nvPr/>
        </p:nvSpPr>
        <p:spPr>
          <a:xfrm>
            <a:off x="1130300" y="656134"/>
            <a:ext cx="23554834"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6000">
                <a:solidFill>
                  <a:srgbClr val="00538A"/>
                </a:solidFill>
              </a:defRPr>
            </a:pPr>
            <a:r>
              <a:rPr b="0" dirty="0">
                <a:solidFill>
                  <a:srgbClr val="3E3A38"/>
                </a:solidFill>
              </a:rPr>
              <a:t>COMMON SKIN TOXICITIES WITH </a:t>
            </a:r>
            <a:r>
              <a:rPr b="0" dirty="0" err="1">
                <a:solidFill>
                  <a:srgbClr val="3B3735"/>
                </a:solidFill>
              </a:rPr>
              <a:t>BCR</a:t>
            </a:r>
            <a:r>
              <a:rPr b="0" dirty="0">
                <a:solidFill>
                  <a:srgbClr val="3B3735"/>
                </a:solidFill>
              </a:rPr>
              <a:t>–</a:t>
            </a:r>
            <a:r>
              <a:rPr b="0" dirty="0" err="1">
                <a:solidFill>
                  <a:srgbClr val="3B3735"/>
                </a:solidFill>
              </a:rPr>
              <a:t>ABL</a:t>
            </a:r>
            <a:r>
              <a:rPr b="0" dirty="0">
                <a:solidFill>
                  <a:srgbClr val="3B3735"/>
                </a:solidFill>
              </a:rPr>
              <a:t> </a:t>
            </a:r>
            <a:r>
              <a:rPr b="0" dirty="0" err="1">
                <a:solidFill>
                  <a:srgbClr val="3B3735"/>
                </a:solidFill>
              </a:rPr>
              <a:t>TKI</a:t>
            </a:r>
            <a:r>
              <a:rPr lang="en-GB" b="0" dirty="0">
                <a:solidFill>
                  <a:srgbClr val="3B3735"/>
                </a:solidFill>
              </a:rPr>
              <a:t>s</a:t>
            </a:r>
            <a:endParaRPr b="0" dirty="0">
              <a:solidFill>
                <a:srgbClr val="3B3735"/>
              </a:solidFill>
            </a:endParaRPr>
          </a:p>
        </p:txBody>
      </p:sp>
      <p:sp>
        <p:nvSpPr>
          <p:cNvPr id="350" name="Skin AEs reported in ≥ 5% of patients in clinical trials: % any grade (% grade ≥ 3)"/>
          <p:cNvSpPr txBox="1"/>
          <p:nvPr/>
        </p:nvSpPr>
        <p:spPr>
          <a:xfrm>
            <a:off x="1130300" y="2238768"/>
            <a:ext cx="11432081" cy="924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sz="2300" b="0">
                <a:solidFill>
                  <a:srgbClr val="3B3735"/>
                </a:solidFill>
                <a:latin typeface="+mn-lt"/>
                <a:ea typeface="+mn-ea"/>
                <a:cs typeface="+mn-cs"/>
                <a:sym typeface="Helvetica Neue Medium"/>
              </a:defRPr>
            </a:lvl1pPr>
          </a:lstStyle>
          <a:p>
            <a:r>
              <a:t>Skin AEs reported in ≥ 5% of patients in clinical trials: % any grade (% grade ≥ 3)</a:t>
            </a:r>
          </a:p>
        </p:txBody>
      </p:sp>
      <p:sp>
        <p:nvSpPr>
          <p:cNvPr id="351" name="AE, adverse event; BCR–ABL, Philadelphia translocation; GI, gastrointestinal; GIST, gastrointestinal stromal tumor; TKI, tyrosine kinase inhibitor.…"/>
          <p:cNvSpPr txBox="1"/>
          <p:nvPr/>
        </p:nvSpPr>
        <p:spPr>
          <a:xfrm>
            <a:off x="431800" y="13019579"/>
            <a:ext cx="23874993"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AE, adverse event; BCR–ABL, Philadelphia translocation; GI, gastrointestinal; GIST, gastrointestinal stromal tumor; TKI, tyrosine kinase inhibitor.</a:t>
            </a:r>
          </a:p>
          <a:p>
            <a:pPr algn="l">
              <a:defRPr sz="1800" b="0">
                <a:solidFill>
                  <a:srgbClr val="3B3735"/>
                </a:solidFill>
              </a:defRPr>
            </a:pPr>
            <a:r>
              <a:rPr dirty="0">
                <a:solidFill>
                  <a:srgbClr val="3A3736"/>
                </a:solidFill>
              </a:rPr>
              <a:t>1. Gleevec (imatinib)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Blay J-Y, et al. Lancet Oncol. 2015;16:550-60</a:t>
            </a:r>
            <a:r>
              <a:rPr dirty="0">
                <a:solidFill>
                  <a:srgbClr val="3A3736"/>
                </a:solidFill>
              </a:rPr>
              <a:t>. 3. </a:t>
            </a:r>
            <a:r>
              <a:rPr dirty="0" err="1">
                <a:solidFill>
                  <a:srgbClr val="3A3736"/>
                </a:solidFill>
              </a:rPr>
              <a:t>Sprycel</a:t>
            </a:r>
            <a:r>
              <a:rPr dirty="0">
                <a:solidFill>
                  <a:srgbClr val="3A3736"/>
                </a:solidFill>
              </a:rPr>
              <a:t> (</a:t>
            </a:r>
            <a:r>
              <a:rPr dirty="0" err="1">
                <a:solidFill>
                  <a:srgbClr val="3A3736"/>
                </a:solidFill>
              </a:rPr>
              <a:t>dasatinib</a:t>
            </a:r>
            <a:r>
              <a:rPr dirty="0">
                <a:solidFill>
                  <a:srgbClr val="3A3736"/>
                </a:solidFill>
              </a:rPr>
              <a:t>)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a:t>
            </a:r>
          </a:p>
        </p:txBody>
      </p:sp>
      <p:graphicFrame>
        <p:nvGraphicFramePr>
          <p:cNvPr id="352" name="Table"/>
          <p:cNvGraphicFramePr/>
          <p:nvPr>
            <p:extLst>
              <p:ext uri="{D42A27DB-BD31-4B8C-83A1-F6EECF244321}">
                <p14:modId xmlns:p14="http://schemas.microsoft.com/office/powerpoint/2010/main" val="3019364825"/>
              </p:ext>
            </p:extLst>
          </p:nvPr>
        </p:nvGraphicFramePr>
        <p:xfrm>
          <a:off x="1139994" y="2989452"/>
          <a:ext cx="16717331" cy="9997690"/>
        </p:xfrm>
        <a:graphic>
          <a:graphicData uri="http://schemas.openxmlformats.org/drawingml/2006/table">
            <a:tbl>
              <a:tblPr firstCol="1" bandRow="1">
                <a:tableStyleId>{4C3C2611-4C71-4FC5-86AE-919BDF0F9419}</a:tableStyleId>
              </a:tblPr>
              <a:tblGrid>
                <a:gridCol w="1535005">
                  <a:extLst>
                    <a:ext uri="{9D8B030D-6E8A-4147-A177-3AD203B41FA5}">
                      <a16:colId xmlns:a16="http://schemas.microsoft.com/office/drawing/2014/main" val="20000"/>
                    </a:ext>
                  </a:extLst>
                </a:gridCol>
                <a:gridCol w="2349017">
                  <a:extLst>
                    <a:ext uri="{9D8B030D-6E8A-4147-A177-3AD203B41FA5}">
                      <a16:colId xmlns:a16="http://schemas.microsoft.com/office/drawing/2014/main" val="20001"/>
                    </a:ext>
                  </a:extLst>
                </a:gridCol>
                <a:gridCol w="2380386">
                  <a:extLst>
                    <a:ext uri="{9D8B030D-6E8A-4147-A177-3AD203B41FA5}">
                      <a16:colId xmlns:a16="http://schemas.microsoft.com/office/drawing/2014/main" val="20002"/>
                    </a:ext>
                  </a:extLst>
                </a:gridCol>
                <a:gridCol w="2472769">
                  <a:extLst>
                    <a:ext uri="{9D8B030D-6E8A-4147-A177-3AD203B41FA5}">
                      <a16:colId xmlns:a16="http://schemas.microsoft.com/office/drawing/2014/main" val="20003"/>
                    </a:ext>
                  </a:extLst>
                </a:gridCol>
                <a:gridCol w="2619055">
                  <a:extLst>
                    <a:ext uri="{9D8B030D-6E8A-4147-A177-3AD203B41FA5}">
                      <a16:colId xmlns:a16="http://schemas.microsoft.com/office/drawing/2014/main" val="20004"/>
                    </a:ext>
                  </a:extLst>
                </a:gridCol>
                <a:gridCol w="2316089">
                  <a:extLst>
                    <a:ext uri="{9D8B030D-6E8A-4147-A177-3AD203B41FA5}">
                      <a16:colId xmlns:a16="http://schemas.microsoft.com/office/drawing/2014/main" val="20005"/>
                    </a:ext>
                  </a:extLst>
                </a:gridCol>
                <a:gridCol w="3045010">
                  <a:extLst>
                    <a:ext uri="{9D8B030D-6E8A-4147-A177-3AD203B41FA5}">
                      <a16:colId xmlns:a16="http://schemas.microsoft.com/office/drawing/2014/main" val="20006"/>
                    </a:ext>
                  </a:extLst>
                </a:gridCol>
              </a:tblGrid>
              <a:tr h="886612">
                <a:tc rowSpan="2">
                  <a:txBody>
                    <a:bodyPr/>
                    <a:lstStyle/>
                    <a:p>
                      <a:pPr>
                        <a:defRPr sz="1800" b="0">
                          <a:solidFill>
                            <a:srgbClr val="000000"/>
                          </a:solidFill>
                        </a:defRPr>
                      </a:pPr>
                      <a:r>
                        <a:rPr sz="2400" b="1">
                          <a:solidFill>
                            <a:srgbClr val="FFFFFF"/>
                          </a:solidFill>
                          <a:latin typeface="+mj-lt"/>
                          <a:ea typeface="+mj-ea"/>
                          <a:cs typeface="+mj-cs"/>
                          <a:sym typeface="Calibri"/>
                        </a:rPr>
                        <a:t>Category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rowSpan="2">
                  <a:txBody>
                    <a:bodyPr/>
                    <a:lstStyle/>
                    <a:p>
                      <a:pPr>
                        <a:defRPr sz="1800"/>
                      </a:pPr>
                      <a:r>
                        <a:rPr sz="2400" b="1">
                          <a:solidFill>
                            <a:srgbClr val="FFFFFF"/>
                          </a:solidFill>
                          <a:latin typeface="+mj-lt"/>
                          <a:ea typeface="+mj-ea"/>
                          <a:cs typeface="+mj-cs"/>
                          <a:sym typeface="Calibri"/>
                        </a:rPr>
                        <a:t>AE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gridSpan="3">
                  <a:txBody>
                    <a:bodyPr/>
                    <a:lstStyle/>
                    <a:p>
                      <a:pPr>
                        <a:defRPr b="1">
                          <a:solidFill>
                            <a:srgbClr val="FFFFFF"/>
                          </a:solidFill>
                          <a:latin typeface="+mj-lt"/>
                          <a:ea typeface="+mj-ea"/>
                          <a:cs typeface="+mj-cs"/>
                          <a:sym typeface="Calibri"/>
                        </a:defRPr>
                      </a:pPr>
                      <a:r>
                        <a:t>imatinib in GIST</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hMerge="1">
                  <a:txBody>
                    <a:bodyPr/>
                    <a:lstStyle/>
                    <a:p>
                      <a:endParaRPr lang="en-US"/>
                    </a:p>
                  </a:txBody>
                  <a:tcPr/>
                </a:tc>
                <a:tc rowSpan="2">
                  <a:txBody>
                    <a:bodyPr/>
                    <a:lstStyle/>
                    <a:p>
                      <a:pPr>
                        <a:defRPr b="1">
                          <a:solidFill>
                            <a:srgbClr val="FFFFFF"/>
                          </a:solidFill>
                          <a:latin typeface="+mj-lt"/>
                          <a:ea typeface="+mj-ea"/>
                          <a:cs typeface="+mj-cs"/>
                          <a:sym typeface="Calibri"/>
                        </a:defRPr>
                      </a:pPr>
                      <a:r>
                        <a:t>nilotinib in GIST</a:t>
                      </a:r>
                      <a:r>
                        <a:rPr baseline="31999"/>
                        <a:t>2</a:t>
                      </a:r>
                      <a:r>
                        <a: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rowSpan="2">
                  <a:txBody>
                    <a:bodyPr/>
                    <a:lstStyle/>
                    <a:p>
                      <a:pPr>
                        <a:defRPr b="1">
                          <a:solidFill>
                            <a:srgbClr val="FFFFFF"/>
                          </a:solidFill>
                          <a:latin typeface="+mj-lt"/>
                          <a:ea typeface="+mj-ea"/>
                          <a:cs typeface="+mj-cs"/>
                          <a:sym typeface="Calibri"/>
                        </a:defRPr>
                      </a:pPr>
                      <a:r>
                        <a:t>dasatinib in GIST</a:t>
                      </a:r>
                      <a:r>
                        <a:rPr baseline="31999"/>
                        <a:t>3</a:t>
                      </a:r>
                      <a:r>
                        <a: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extLst>
                  <a:ext uri="{0D108BD9-81ED-4DB2-BD59-A6C34878D82A}">
                    <a16:rowId xmlns:a16="http://schemas.microsoft.com/office/drawing/2014/main" val="10000"/>
                  </a:ext>
                </a:extLst>
              </a:tr>
              <a:tr h="1243142">
                <a:tc vMerge="1">
                  <a:txBody>
                    <a:bodyPr/>
                    <a:lstStyle/>
                    <a:p>
                      <a:endParaRPr lang="en-US"/>
                    </a:p>
                  </a:txBody>
                  <a:tcPr/>
                </a:tc>
                <a:tc vMerge="1">
                  <a:txBody>
                    <a:bodyPr/>
                    <a:lstStyle/>
                    <a:p>
                      <a:endParaRPr lang="en-US"/>
                    </a:p>
                  </a:txBody>
                  <a:tcPr/>
                </a:tc>
                <a:tc>
                  <a:txBody>
                    <a:bodyPr/>
                    <a:lstStyle/>
                    <a:p>
                      <a:pPr>
                        <a:defRPr sz="1800"/>
                      </a:pPr>
                      <a:r>
                        <a:rPr sz="2400" b="1" dirty="0">
                          <a:solidFill>
                            <a:srgbClr val="FFFFFF"/>
                          </a:solidFill>
                          <a:latin typeface="+mj-lt"/>
                          <a:ea typeface="+mj-ea"/>
                          <a:cs typeface="+mj-cs"/>
                          <a:sym typeface="Calibri"/>
                        </a:rPr>
                        <a:t>imatinib 400 mg</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imatinib 800 mg</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j-lt"/>
                          <a:ea typeface="+mj-ea"/>
                          <a:cs typeface="+mj-cs"/>
                          <a:sym typeface="Calibri"/>
                        </a:rPr>
                        <a:t>imatinib as adjuvant treatment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53442">
                <a:tc rowSpan="4">
                  <a:txBody>
                    <a:bodyPr/>
                    <a:lstStyle/>
                    <a:p>
                      <a:pPr>
                        <a:defRPr sz="1800" b="0">
                          <a:solidFill>
                            <a:srgbClr val="000000"/>
                          </a:solidFill>
                        </a:defRPr>
                      </a:pPr>
                      <a:r>
                        <a:rPr sz="2400" b="1">
                          <a:solidFill>
                            <a:srgbClr val="FFFFFF"/>
                          </a:solidFill>
                          <a:latin typeface="+mj-lt"/>
                          <a:ea typeface="+mj-ea"/>
                          <a:cs typeface="+mj-cs"/>
                          <a:sym typeface="Calibri"/>
                        </a:rPr>
                        <a:t>Skin</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Rash or dermatitis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dirty="0">
                          <a:solidFill>
                            <a:srgbClr val="00538A"/>
                          </a:solidFill>
                          <a:latin typeface="+mj-lt"/>
                          <a:ea typeface="+mj-ea"/>
                          <a:cs typeface="+mj-cs"/>
                          <a:sym typeface="Calibri"/>
                        </a:rPr>
                        <a:t>38 (8)</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50 (9)</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9–39 (&lt; 1–3)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27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11–21 (0–2)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1274815">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Pruritus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dirty="0">
                          <a:solidFill>
                            <a:srgbClr val="00538A"/>
                          </a:solidFill>
                          <a:latin typeface="+mj-lt"/>
                          <a:ea typeface="+mj-ea"/>
                          <a:cs typeface="+mj-cs"/>
                          <a:sym typeface="Calibri"/>
                        </a:rPr>
                        <a:t>15 (5)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19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11–13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13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12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1248970">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Dry skin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7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1266565">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Photosensitivity reaction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164F86"/>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7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r h="1454071">
                <a:tc>
                  <a:txBody>
                    <a:bodyPr/>
                    <a:lstStyle/>
                    <a:p>
                      <a:pPr>
                        <a:defRPr sz="1800" b="0">
                          <a:solidFill>
                            <a:srgbClr val="000000"/>
                          </a:solidFill>
                        </a:defRPr>
                      </a:pPr>
                      <a:r>
                        <a:rPr sz="2400" b="1">
                          <a:solidFill>
                            <a:srgbClr val="FFFFFF"/>
                          </a:solidFill>
                          <a:latin typeface="+mj-lt"/>
                          <a:ea typeface="+mj-ea"/>
                          <a:cs typeface="+mj-cs"/>
                          <a:sym typeface="Calibri"/>
                        </a:rPr>
                        <a:t>Mucosa</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Stomatitis or  pharyngitis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9 (5)</a:t>
                      </a: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10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5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6"/>
                  </a:ext>
                </a:extLst>
              </a:tr>
              <a:tr h="1370073">
                <a:tc>
                  <a:txBody>
                    <a:bodyPr/>
                    <a:lstStyle/>
                    <a:p>
                      <a:pPr>
                        <a:defRPr sz="1800" b="0">
                          <a:solidFill>
                            <a:srgbClr val="000000"/>
                          </a:solidFill>
                        </a:defRPr>
                      </a:pPr>
                      <a:r>
                        <a:rPr sz="2400" b="1">
                          <a:solidFill>
                            <a:srgbClr val="FFFFFF"/>
                          </a:solidFill>
                          <a:latin typeface="+mj-lt"/>
                          <a:ea typeface="+mj-ea"/>
                          <a:cs typeface="+mj-cs"/>
                          <a:sym typeface="Calibri"/>
                        </a:rPr>
                        <a:t>Hair</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Alopecia</a:t>
                      </a:r>
                    </a:p>
                  </a:txBody>
                  <a:tcPr marL="50800" marR="50800" marT="50800" marB="50800" anchor="ctr" horzOverflow="overflow">
                    <a:lnL w="38100">
                      <a:solidFill>
                        <a:srgbClr val="164F86"/>
                      </a:solidFill>
                      <a:miter lim="400000"/>
                    </a:lnL>
                    <a:lnR w="38100">
                      <a:solidFill>
                        <a:srgbClr val="164F86"/>
                      </a:solidFill>
                      <a:miter lim="400000"/>
                    </a:lnR>
                    <a:lnT w="38100">
                      <a:solidFill>
                        <a:srgbClr val="00538A"/>
                      </a:solidFill>
                      <a:miter lim="400000"/>
                    </a:lnT>
                    <a:lnB w="38100">
                      <a:solidFill>
                        <a:srgbClr val="164F86"/>
                      </a:solidFill>
                      <a:miter lim="400000"/>
                    </a:lnB>
                  </a:tcPr>
                </a:tc>
                <a:tc>
                  <a:txBody>
                    <a:bodyPr/>
                    <a:lstStyle/>
                    <a:p>
                      <a:pPr>
                        <a:defRPr sz="1800"/>
                      </a:pPr>
                      <a:r>
                        <a:rPr sz="2400" b="1">
                          <a:solidFill>
                            <a:srgbClr val="00538A"/>
                          </a:solidFill>
                          <a:latin typeface="+mj-lt"/>
                          <a:ea typeface="+mj-ea"/>
                          <a:cs typeface="+mj-cs"/>
                          <a:sym typeface="Calibri"/>
                        </a:rPr>
                        <a:t>12 (4)</a:t>
                      </a: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15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10–11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j-lt"/>
                          <a:ea typeface="+mj-ea"/>
                          <a:cs typeface="+mj-cs"/>
                          <a:sym typeface="Calibri"/>
                        </a:defRPr>
                      </a:pPr>
                      <a:endParaRPr dirty="0"/>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7"/>
                  </a:ext>
                </a:extLst>
              </a:tr>
            </a:tbl>
          </a:graphicData>
        </a:graphic>
      </p:graphicFrame>
      <p:sp>
        <p:nvSpPr>
          <p:cNvPr id="353" name="This table is not intended for between-drug comparisons.…"/>
          <p:cNvSpPr txBox="1"/>
          <p:nvPr/>
        </p:nvSpPr>
        <p:spPr>
          <a:xfrm>
            <a:off x="17943089" y="11215831"/>
            <a:ext cx="6009111" cy="1803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This table is not intended for between-drug comparisons.</a:t>
            </a:r>
          </a:p>
          <a:p>
            <a:pPr algn="l">
              <a:defRPr sz="1800" b="0">
                <a:solidFill>
                  <a:srgbClr val="3B3735"/>
                </a:solidFill>
              </a:defRPr>
            </a:pPr>
            <a:endParaRPr dirty="0"/>
          </a:p>
          <a:p>
            <a:pPr algn="l">
              <a:defRPr sz="1800" b="0">
                <a:solidFill>
                  <a:srgbClr val="3B3735"/>
                </a:solidFill>
              </a:defRPr>
            </a:pPr>
            <a:r>
              <a:rPr dirty="0"/>
              <a:t>*Not FDA approved. Clinical trial data shown.</a:t>
            </a:r>
          </a:p>
          <a:p>
            <a:pPr algn="l">
              <a:defRPr sz="1800" b="0">
                <a:solidFill>
                  <a:srgbClr val="3B3735"/>
                </a:solidFill>
              </a:defRPr>
            </a:pPr>
            <a:r>
              <a:rPr dirty="0"/>
              <a:t>**Not FDA approved. Insufficient clinical trial data available. Data on other (adult) indications shown, as listed in the Prescribing Information.</a:t>
            </a:r>
          </a:p>
        </p:txBody>
      </p:sp>
      <p:sp>
        <p:nvSpPr>
          <p:cNvPr id="354" name="IN GI CANCERS, AS REPORTED IN THE PRESCRIBING INFORMATION"/>
          <p:cNvSpPr txBox="1"/>
          <p:nvPr/>
        </p:nvSpPr>
        <p:spPr>
          <a:xfrm>
            <a:off x="1130300" y="1549873"/>
            <a:ext cx="23554834"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400">
                <a:solidFill>
                  <a:srgbClr val="00538A"/>
                </a:solidFill>
              </a:defRPr>
            </a:lvl1pPr>
          </a:lstStyle>
          <a:p>
            <a:r>
              <a:rPr dirty="0"/>
              <a:t>IN GI CANCERS, AS REPORTED IN THE PRESCRIBING INFORMATION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57" name="BRAF INHIBITORS ARE ASSOCIATED"/>
          <p:cNvSpPr txBox="1"/>
          <p:nvPr/>
        </p:nvSpPr>
        <p:spPr>
          <a:xfrm>
            <a:off x="1130300" y="660399"/>
            <a:ext cx="18931536"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BRAF INHIBITORS ARE ASSOCIATED</a:t>
            </a:r>
          </a:p>
        </p:txBody>
      </p:sp>
      <p:sp>
        <p:nvSpPr>
          <p:cNvPr id="358" name="The BRAF inhibitor encorafenib was already used in melanoma, but in April 2020 it was approved by the FDA for use in combination with cetuximab in patients with metastatic CRC and a BRAF V600E mutation1…"/>
          <p:cNvSpPr txBox="1"/>
          <p:nvPr/>
        </p:nvSpPr>
        <p:spPr>
          <a:xfrm>
            <a:off x="1130300" y="2944628"/>
            <a:ext cx="10436169" cy="4753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3291" indent="-423291" algn="l">
              <a:spcBef>
                <a:spcPts val="1000"/>
              </a:spcBef>
              <a:buClr>
                <a:srgbClr val="C06C63"/>
              </a:buClr>
              <a:buSzPct val="100000"/>
              <a:buChar char="•"/>
              <a:defRPr sz="3500" b="0">
                <a:solidFill>
                  <a:srgbClr val="3B3735"/>
                </a:solidFill>
              </a:defRPr>
            </a:pPr>
            <a:r>
              <a:rPr dirty="0"/>
              <a:t>The BRAF inhibitor </a:t>
            </a:r>
            <a:r>
              <a:rPr dirty="0" err="1"/>
              <a:t>encorafenib</a:t>
            </a:r>
            <a:r>
              <a:rPr dirty="0"/>
              <a:t> was already used in melanoma, but in April 2020 it was approved by the FDA for use in combination with cetuximab in patients with metastatic CRC and a BRAF V600E mutation</a:t>
            </a:r>
            <a:r>
              <a:rPr baseline="31999" dirty="0"/>
              <a:t>1</a:t>
            </a:r>
          </a:p>
          <a:p>
            <a:pPr marL="423291" indent="-423291" algn="l">
              <a:spcBef>
                <a:spcPts val="1000"/>
              </a:spcBef>
              <a:buClr>
                <a:srgbClr val="C06C63"/>
              </a:buClr>
              <a:buSzPct val="100000"/>
              <a:buChar char="•"/>
              <a:defRPr sz="3500" b="0">
                <a:solidFill>
                  <a:srgbClr val="3B3735"/>
                </a:solidFill>
              </a:defRPr>
            </a:pPr>
            <a:r>
              <a:rPr b="1" dirty="0">
                <a:solidFill>
                  <a:srgbClr val="CD665F"/>
                </a:solidFill>
              </a:rPr>
              <a:t>Rash</a:t>
            </a:r>
            <a:r>
              <a:rPr dirty="0"/>
              <a:t> is a common side-effect of BRAF inhibitors</a:t>
            </a:r>
            <a:r>
              <a:rPr baseline="31999" dirty="0"/>
              <a:t>1</a:t>
            </a:r>
          </a:p>
          <a:p>
            <a:pPr marL="423291" indent="-423291" algn="l">
              <a:spcBef>
                <a:spcPts val="1000"/>
              </a:spcBef>
              <a:buClr>
                <a:srgbClr val="C06C63"/>
              </a:buClr>
              <a:buSzPct val="100000"/>
              <a:buChar char="•"/>
              <a:defRPr sz="3500" b="0">
                <a:solidFill>
                  <a:srgbClr val="3B3735"/>
                </a:solidFill>
              </a:defRPr>
            </a:pPr>
            <a:r>
              <a:rPr b="1" dirty="0">
                <a:solidFill>
                  <a:srgbClr val="CD665F"/>
                </a:solidFill>
              </a:rPr>
              <a:t>Cutaneous malignancies </a:t>
            </a:r>
            <a:r>
              <a:rPr dirty="0"/>
              <a:t>have been reported during the use of BRAF inhibitors</a:t>
            </a:r>
            <a:r>
              <a:rPr baseline="31999" dirty="0"/>
              <a:t>1,2</a:t>
            </a:r>
          </a:p>
        </p:txBody>
      </p:sp>
      <p:sp>
        <p:nvSpPr>
          <p:cNvPr id="359" name="CRC, colorectal cancer; BRAF, v-raf murine sarcoma viral oncogene homolog B1; FDA, U.S. Food and Drug Admninstration.…"/>
          <p:cNvSpPr txBox="1"/>
          <p:nvPr/>
        </p:nvSpPr>
        <p:spPr>
          <a:xfrm>
            <a:off x="431800" y="12838117"/>
            <a:ext cx="23362835"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CRC, colorectal cancer; BRAF, v-</a:t>
            </a:r>
            <a:r>
              <a:rPr dirty="0" err="1"/>
              <a:t>raf</a:t>
            </a:r>
            <a:r>
              <a:rPr dirty="0"/>
              <a:t> murine sarcoma viral oncogene homolog B1; FDA, U.S. Food and Drug </a:t>
            </a:r>
            <a:r>
              <a:rPr dirty="0" err="1"/>
              <a:t>Admninstration</a:t>
            </a:r>
            <a:r>
              <a:rPr dirty="0"/>
              <a:t>.</a:t>
            </a:r>
          </a:p>
          <a:p>
            <a:pPr algn="l">
              <a:defRPr sz="2200" b="0">
                <a:solidFill>
                  <a:srgbClr val="3B3735"/>
                </a:solidFill>
              </a:defRPr>
            </a:pPr>
            <a:r>
              <a:rPr dirty="0"/>
              <a:t>1. </a:t>
            </a:r>
            <a:r>
              <a:rPr dirty="0" err="1"/>
              <a:t>Braftovi</a:t>
            </a:r>
            <a:r>
              <a:rPr dirty="0"/>
              <a:t> (</a:t>
            </a:r>
            <a:r>
              <a:rPr dirty="0" err="1"/>
              <a:t>encorafenib</a:t>
            </a:r>
            <a:r>
              <a:rPr dirty="0"/>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Kopetz S, et al. N Engl J Med. 2019;381:1632-1643</a:t>
            </a:r>
            <a:r>
              <a:rPr dirty="0">
                <a:solidFill>
                  <a:srgbClr val="3A3736"/>
                </a:solidFill>
              </a:rPr>
              <a:t>. </a:t>
            </a:r>
          </a:p>
        </p:txBody>
      </p:sp>
      <p:sp>
        <p:nvSpPr>
          <p:cNvPr id="360" name="In the BEACON CRC study, in which patients with CRC received encorafenib + cetuximab, cutaneous squamous cell carcinomas, including keratoacanthoma, occurred in 1.4% and a new primary melanoma occurred in 1.4% of patients2"/>
          <p:cNvSpPr txBox="1"/>
          <p:nvPr/>
        </p:nvSpPr>
        <p:spPr>
          <a:xfrm>
            <a:off x="1577303" y="6795382"/>
            <a:ext cx="10436170" cy="3343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500" b="0">
                <a:solidFill>
                  <a:srgbClr val="3B3735"/>
                </a:solidFill>
              </a:defRPr>
            </a:pPr>
            <a:endParaRPr baseline="31999" dirty="0"/>
          </a:p>
          <a:p>
            <a:pPr marL="423291" indent="-423291" algn="l">
              <a:spcBef>
                <a:spcPts val="500"/>
              </a:spcBef>
              <a:buClr>
                <a:srgbClr val="C06C63"/>
              </a:buClr>
              <a:buSzPct val="50000"/>
              <a:buChar char="✦"/>
              <a:defRPr sz="3500" b="0">
                <a:solidFill>
                  <a:srgbClr val="3B3735"/>
                </a:solidFill>
              </a:defRPr>
            </a:pPr>
            <a:r>
              <a:rPr dirty="0"/>
              <a:t>In the BEACON CRC study, in which patients with CRC received </a:t>
            </a:r>
            <a:r>
              <a:rPr dirty="0" err="1"/>
              <a:t>encorafenib</a:t>
            </a:r>
            <a:r>
              <a:rPr dirty="0"/>
              <a:t> + cetuximab, cutaneous squamous cell carcinomas, including keratoacanthoma, occurred in 1.4% and a new primary melanoma occurred in 1.4% of patients</a:t>
            </a:r>
            <a:r>
              <a:rPr baseline="31999" dirty="0"/>
              <a:t>2</a:t>
            </a:r>
          </a:p>
        </p:txBody>
      </p:sp>
      <p:sp>
        <p:nvSpPr>
          <p:cNvPr id="361" name="WITH RASH AND CUTANEOUS MALIGNANCIES"/>
          <p:cNvSpPr txBox="1"/>
          <p:nvPr/>
        </p:nvSpPr>
        <p:spPr>
          <a:xfrm>
            <a:off x="1130300" y="1625599"/>
            <a:ext cx="2438400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WITH RASH AND CUTANEOUS MALIGNANCIES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158" name="Welcome to this educational programme on skin toxicities related to targeted therapy in gastrointestinal (GI) and liver oncology…"/>
          <p:cNvSpPr txBox="1"/>
          <p:nvPr/>
        </p:nvSpPr>
        <p:spPr>
          <a:xfrm>
            <a:off x="1130300" y="1807623"/>
            <a:ext cx="17696037" cy="12940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3291" indent="-423291" algn="l" defTabSz="457200">
              <a:spcBef>
                <a:spcPts val="1000"/>
              </a:spcBef>
              <a:buClr>
                <a:srgbClr val="BB5E47"/>
              </a:buClr>
              <a:buSzPct val="125000"/>
              <a:buChar char="•"/>
              <a:defRPr b="0">
                <a:solidFill>
                  <a:srgbClr val="3B3735"/>
                </a:solidFill>
              </a:defRPr>
            </a:pPr>
            <a:r>
              <a:rPr dirty="0"/>
              <a:t>Welcome to this educational </a:t>
            </a:r>
            <a:r>
              <a:rPr dirty="0" err="1"/>
              <a:t>programme</a:t>
            </a:r>
            <a:r>
              <a:rPr dirty="0"/>
              <a:t> on skin toxicities related to targeted therapy in gastrointestinal (GI) and liver oncology</a:t>
            </a:r>
          </a:p>
          <a:p>
            <a:pPr marL="423291" indent="-423291" algn="l" defTabSz="457200">
              <a:spcBef>
                <a:spcPts val="1000"/>
              </a:spcBef>
              <a:buClr>
                <a:srgbClr val="BB5E47"/>
              </a:buClr>
              <a:buSzPct val="125000"/>
              <a:buChar char="•"/>
              <a:defRPr b="0">
                <a:solidFill>
                  <a:srgbClr val="3B3735"/>
                </a:solidFill>
              </a:defRPr>
            </a:pPr>
            <a:r>
              <a:rPr dirty="0"/>
              <a:t>This </a:t>
            </a:r>
            <a:r>
              <a:rPr dirty="0" err="1"/>
              <a:t>programme</a:t>
            </a:r>
            <a:r>
              <a:rPr dirty="0"/>
              <a:t> has been developed by a panel of experts: </a:t>
            </a:r>
          </a:p>
          <a:p>
            <a:pPr marL="1058291" lvl="1" indent="-423291" algn="l" defTabSz="457200">
              <a:spcBef>
                <a:spcPts val="1000"/>
              </a:spcBef>
              <a:buClr>
                <a:srgbClr val="BB5E47"/>
              </a:buClr>
              <a:buSzPct val="50000"/>
              <a:buChar char="✦"/>
              <a:defRPr b="0">
                <a:solidFill>
                  <a:srgbClr val="3B3735"/>
                </a:solidFill>
              </a:defRPr>
            </a:pPr>
            <a:r>
              <a:rPr b="1" dirty="0"/>
              <a:t>Dr Catherine </a:t>
            </a:r>
            <a:r>
              <a:rPr b="1" dirty="0" err="1"/>
              <a:t>Frenette</a:t>
            </a:r>
            <a:r>
              <a:rPr dirty="0"/>
              <a:t>, hepatologist from San Diego, USA</a:t>
            </a:r>
          </a:p>
          <a:p>
            <a:pPr marL="1058291" lvl="1" indent="-423291" algn="l" defTabSz="457200">
              <a:spcBef>
                <a:spcPts val="1000"/>
              </a:spcBef>
              <a:buClr>
                <a:srgbClr val="BB5E47"/>
              </a:buClr>
              <a:buSzPct val="50000"/>
              <a:buChar char="✦"/>
              <a:defRPr b="0">
                <a:solidFill>
                  <a:srgbClr val="3B3735"/>
                </a:solidFill>
              </a:defRPr>
            </a:pPr>
            <a:r>
              <a:rPr b="1" dirty="0"/>
              <a:t>Dr Victor Hugo Fonseca de Jesus</a:t>
            </a:r>
            <a:r>
              <a:rPr dirty="0"/>
              <a:t>, medical oncologist from São Paulo, Brazil</a:t>
            </a:r>
          </a:p>
          <a:p>
            <a:pPr marL="1058291" lvl="1" indent="-423291" algn="l" defTabSz="457200">
              <a:spcBef>
                <a:spcPts val="1000"/>
              </a:spcBef>
              <a:buClr>
                <a:srgbClr val="BB5E47"/>
              </a:buClr>
              <a:buSzPct val="50000"/>
              <a:buChar char="✦"/>
              <a:defRPr b="0">
                <a:solidFill>
                  <a:srgbClr val="3B3735"/>
                </a:solidFill>
              </a:defRPr>
            </a:pPr>
            <a:r>
              <a:rPr b="1" dirty="0"/>
              <a:t>Natasha Pinheiro</a:t>
            </a:r>
            <a:r>
              <a:rPr dirty="0"/>
              <a:t>, nurse practitioner from New York, USA</a:t>
            </a:r>
          </a:p>
          <a:p>
            <a:pPr marL="1058291" lvl="1" indent="-423291" algn="l" defTabSz="457200">
              <a:spcBef>
                <a:spcPts val="1000"/>
              </a:spcBef>
              <a:buClr>
                <a:srgbClr val="BB5E47"/>
              </a:buClr>
              <a:buSzPct val="50000"/>
              <a:buChar char="✦"/>
              <a:defRPr b="0">
                <a:solidFill>
                  <a:srgbClr val="3B3735"/>
                </a:solidFill>
              </a:defRPr>
            </a:pPr>
            <a:r>
              <a:rPr b="1" dirty="0"/>
              <a:t>Dr Nicole </a:t>
            </a:r>
            <a:r>
              <a:rPr b="1" dirty="0" err="1"/>
              <a:t>LeBoeuf</a:t>
            </a:r>
            <a:r>
              <a:rPr b="1" dirty="0"/>
              <a:t>,</a:t>
            </a:r>
            <a:r>
              <a:rPr dirty="0"/>
              <a:t> dermatologist from Boston, USA</a:t>
            </a:r>
          </a:p>
          <a:p>
            <a:pPr marL="423291" indent="-423291" algn="l" defTabSz="457200">
              <a:spcBef>
                <a:spcPts val="1000"/>
              </a:spcBef>
              <a:buClr>
                <a:srgbClr val="BB5E47"/>
              </a:buClr>
              <a:buSzPct val="125000"/>
              <a:buChar char="•"/>
              <a:defRPr b="0">
                <a:solidFill>
                  <a:srgbClr val="3B3735"/>
                </a:solidFill>
              </a:defRPr>
            </a:pPr>
            <a:r>
              <a:rPr dirty="0"/>
              <a:t>Targeted therapies result in more dermatologic adverse events (AEs) than do non-targeted therapies</a:t>
            </a:r>
            <a:r>
              <a:rPr baseline="31999" dirty="0"/>
              <a:t>1</a:t>
            </a:r>
            <a:r>
              <a:rPr dirty="0"/>
              <a:t> </a:t>
            </a:r>
          </a:p>
          <a:p>
            <a:pPr marL="423291" indent="-423291" algn="l" defTabSz="457200">
              <a:spcBef>
                <a:spcPts val="1000"/>
              </a:spcBef>
              <a:buClr>
                <a:srgbClr val="BB5E47"/>
              </a:buClr>
              <a:buSzPct val="125000"/>
              <a:buChar char="•"/>
              <a:defRPr b="0">
                <a:solidFill>
                  <a:srgbClr val="3B3735"/>
                </a:solidFill>
              </a:defRPr>
            </a:pPr>
            <a:r>
              <a:rPr dirty="0"/>
              <a:t>Dermatologic AEs may lead to dosing changes and both physical and psychological discomfort or pain</a:t>
            </a:r>
            <a:r>
              <a:rPr baseline="31999" dirty="0"/>
              <a:t>2</a:t>
            </a:r>
            <a:r>
              <a:rPr dirty="0"/>
              <a:t>. These events have a considerable economic burden and increase the risk of total treatment interruption, potentially leading to cancer exacerbation</a:t>
            </a:r>
            <a:r>
              <a:rPr baseline="31999" dirty="0"/>
              <a:t>2,3</a:t>
            </a:r>
          </a:p>
          <a:p>
            <a:pPr marL="423291" indent="-423291" algn="l" defTabSz="457200">
              <a:spcBef>
                <a:spcPts val="1000"/>
              </a:spcBef>
              <a:buClr>
                <a:srgbClr val="BB5E47"/>
              </a:buClr>
              <a:buSzPct val="125000"/>
              <a:buChar char="•"/>
              <a:defRPr b="0">
                <a:solidFill>
                  <a:srgbClr val="3B3735"/>
                </a:solidFill>
              </a:defRPr>
            </a:pPr>
            <a:r>
              <a:rPr dirty="0"/>
              <a:t>Pre-emptively addressing and treating potential skin toxicities may improve patients’ quality of life and allow them to remain longer on therapy</a:t>
            </a:r>
            <a:r>
              <a:rPr baseline="31999" dirty="0"/>
              <a:t>2</a:t>
            </a:r>
          </a:p>
          <a:p>
            <a:pPr marL="423291" indent="-423291" algn="l" defTabSz="457200">
              <a:spcBef>
                <a:spcPts val="1000"/>
              </a:spcBef>
              <a:buClr>
                <a:srgbClr val="BB5E47"/>
              </a:buClr>
              <a:buSzPct val="125000"/>
              <a:buChar char="•"/>
              <a:defRPr b="0">
                <a:solidFill>
                  <a:srgbClr val="3B3735"/>
                </a:solidFill>
              </a:defRPr>
            </a:pPr>
            <a:r>
              <a:rPr dirty="0"/>
              <a:t>Upon completion of this educational </a:t>
            </a:r>
            <a:r>
              <a:rPr dirty="0" err="1"/>
              <a:t>programme</a:t>
            </a:r>
            <a:r>
              <a:rPr dirty="0"/>
              <a:t> you will:</a:t>
            </a:r>
          </a:p>
          <a:p>
            <a:pPr marL="1058333" lvl="1" indent="-423333" algn="l" defTabSz="457200">
              <a:spcBef>
                <a:spcPts val="1000"/>
              </a:spcBef>
              <a:buClr>
                <a:srgbClr val="BB5E47"/>
              </a:buClr>
              <a:buSzPct val="50000"/>
              <a:buChar char="✦"/>
              <a:defRPr b="0">
                <a:solidFill>
                  <a:srgbClr val="3B3735"/>
                </a:solidFill>
              </a:defRPr>
            </a:pPr>
            <a:r>
              <a:rPr dirty="0"/>
              <a:t>understand adverse skin reactions to targeted therapy in GI and liver cancers</a:t>
            </a:r>
          </a:p>
          <a:p>
            <a:pPr marL="1058333" lvl="1" indent="-423333" algn="l" defTabSz="457200">
              <a:spcBef>
                <a:spcPts val="1000"/>
              </a:spcBef>
              <a:buClr>
                <a:srgbClr val="BB5E47"/>
              </a:buClr>
              <a:buSzPct val="50000"/>
              <a:buChar char="✦"/>
              <a:defRPr b="0">
                <a:solidFill>
                  <a:srgbClr val="3B3735"/>
                </a:solidFill>
              </a:defRPr>
            </a:pPr>
            <a:r>
              <a:rPr dirty="0"/>
              <a:t>know how to prevent and manage skin toxicities associated with targeted therapies in GI and liver cancers</a:t>
            </a:r>
          </a:p>
          <a:p>
            <a:pPr marL="1058333" lvl="1" indent="-423333" algn="l" defTabSz="457200">
              <a:spcBef>
                <a:spcPts val="1000"/>
              </a:spcBef>
              <a:buClr>
                <a:srgbClr val="BB5E47"/>
              </a:buClr>
              <a:buSzPct val="50000"/>
              <a:buChar char="✦"/>
              <a:defRPr b="0">
                <a:solidFill>
                  <a:srgbClr val="3B3735"/>
                </a:solidFill>
              </a:defRPr>
            </a:pPr>
            <a:r>
              <a:rPr dirty="0"/>
              <a:t>be able to involve a multidisciplinary team in the prevention, diagnosis, and management of skin toxicities associated with targeted therapy in GI and liver cancers</a:t>
            </a:r>
          </a:p>
          <a:p>
            <a:pPr lvl="1" indent="0" algn="l" defTabSz="457200">
              <a:spcBef>
                <a:spcPts val="1000"/>
              </a:spcBef>
              <a:defRPr b="0">
                <a:solidFill>
                  <a:srgbClr val="3B3735"/>
                </a:solidFill>
              </a:defRPr>
            </a:pPr>
            <a:endParaRPr dirty="0"/>
          </a:p>
          <a:p>
            <a:pPr marL="423291" indent="-423291" algn="l" defTabSz="457200">
              <a:buClr>
                <a:srgbClr val="BB5E47"/>
              </a:buClr>
              <a:buSzPct val="125000"/>
              <a:buChar char="•"/>
              <a:defRPr sz="3200" b="0">
                <a:solidFill>
                  <a:srgbClr val="3B3735"/>
                </a:solidFill>
              </a:defRPr>
            </a:pPr>
            <a:endParaRPr dirty="0">
              <a:solidFill>
                <a:srgbClr val="000000"/>
              </a:solidFill>
            </a:endParaRPr>
          </a:p>
          <a:p>
            <a:pPr marL="423291" indent="-423291" algn="l">
              <a:buClr>
                <a:srgbClr val="BB5E47"/>
              </a:buClr>
              <a:buSzPct val="125000"/>
              <a:buChar char="•"/>
              <a:defRPr sz="3200" b="0">
                <a:solidFill>
                  <a:srgbClr val="3B3735"/>
                </a:solidFill>
              </a:defRPr>
            </a:pPr>
            <a:endParaRPr dirty="0">
              <a:solidFill>
                <a:srgbClr val="000000"/>
              </a:solidFill>
            </a:endParaRPr>
          </a:p>
          <a:p>
            <a:pPr marL="423291" indent="-423291" algn="l">
              <a:buClr>
                <a:srgbClr val="BB5E47"/>
              </a:buClr>
              <a:buSzPct val="125000"/>
              <a:buChar char="•"/>
              <a:defRPr sz="3200" b="0">
                <a:solidFill>
                  <a:srgbClr val="3B3735"/>
                </a:solidFill>
              </a:defRPr>
            </a:pPr>
            <a:endParaRPr dirty="0">
              <a:solidFill>
                <a:srgbClr val="000000"/>
              </a:solidFill>
            </a:endParaRPr>
          </a:p>
        </p:txBody>
      </p:sp>
      <p:sp>
        <p:nvSpPr>
          <p:cNvPr id="159" name="INTRODUCTION"/>
          <p:cNvSpPr txBox="1"/>
          <p:nvPr/>
        </p:nvSpPr>
        <p:spPr>
          <a:xfrm>
            <a:off x="1135046" y="659615"/>
            <a:ext cx="6116390" cy="1017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rgbClr val="2C5182"/>
                </a:solidFill>
              </a:defRPr>
            </a:lvl1pPr>
          </a:lstStyle>
          <a:p>
            <a:r>
              <a:rPr dirty="0"/>
              <a:t>INTRODUCTION</a:t>
            </a:r>
          </a:p>
        </p:txBody>
      </p:sp>
      <p:sp>
        <p:nvSpPr>
          <p:cNvPr id="160" name="AE, adverse event…"/>
          <p:cNvSpPr txBox="1"/>
          <p:nvPr/>
        </p:nvSpPr>
        <p:spPr>
          <a:xfrm>
            <a:off x="524029" y="12838090"/>
            <a:ext cx="17892719"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200" b="0">
                <a:solidFill>
                  <a:srgbClr val="3B3735"/>
                </a:solidFill>
              </a:defRPr>
            </a:pPr>
            <a:r>
              <a:rPr dirty="0"/>
              <a:t>AE, adverse event</a:t>
            </a:r>
          </a:p>
          <a:p>
            <a:pPr algn="l">
              <a:defRPr sz="2200" b="0">
                <a:solidFill>
                  <a:srgbClr val="3B3735"/>
                </a:solidFill>
              </a:defRPr>
            </a:pPr>
            <a:r>
              <a:rPr dirty="0">
                <a:solidFill>
                  <a:srgbClr val="3A3736"/>
                </a:solidFill>
              </a:rPr>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Guztmer R, et al. Dtsch Arztebl Int. 2012;109:133-40</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Joshi SS, et al. Cancer. 2010;116:3916-23</a:t>
            </a:r>
            <a:r>
              <a:rPr dirty="0">
                <a:solidFill>
                  <a:srgbClr val="3A3736"/>
                </a:solidFill>
              </a:rPr>
              <a:t>. 3.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Borovicka JH, et al. Arch Dermatol. 2011;147:1403-9</a:t>
            </a:r>
            <a:r>
              <a:rPr dirty="0">
                <a:solidFill>
                  <a:srgbClr val="3A3736"/>
                </a:solidFill>
              </a:rPr>
              <a:t>.</a:t>
            </a:r>
          </a:p>
        </p:txBody>
      </p:sp>
      <p:pic>
        <p:nvPicPr>
          <p:cNvPr id="161" name="connects.png" descr="connects.png"/>
          <p:cNvPicPr>
            <a:picLocks noChangeAspect="1"/>
          </p:cNvPicPr>
          <p:nvPr/>
        </p:nvPicPr>
        <p:blipFill>
          <a:blip r:embed="rId6"/>
          <a:stretch>
            <a:fillRect/>
          </a:stretch>
        </p:blipFill>
        <p:spPr>
          <a:xfrm>
            <a:off x="19927048" y="11549194"/>
            <a:ext cx="3586975" cy="1756092"/>
          </a:xfrm>
          <a:prstGeom prst="rect">
            <a:avLst/>
          </a:prstGeom>
          <a:ln w="12700">
            <a:miter lim="400000"/>
          </a:ln>
        </p:spPr>
      </p:pic>
      <p:sp>
        <p:nvSpPr>
          <p:cNvPr id="162" name="Rectangle"/>
          <p:cNvSpPr/>
          <p:nvPr/>
        </p:nvSpPr>
        <p:spPr>
          <a:xfrm>
            <a:off x="18860454" y="1981445"/>
            <a:ext cx="4383580" cy="4200425"/>
          </a:xfrm>
          <a:prstGeom prst="rect">
            <a:avLst/>
          </a:prstGeom>
          <a:solidFill>
            <a:srgbClr val="FFFFFF"/>
          </a:solidFill>
          <a:ln w="76200">
            <a:solidFill>
              <a:srgbClr val="00538A"/>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3" name="The magnifying glass symbol appears on a number of slides within this slide set to indicate more detailed information on a particular topic or area."/>
          <p:cNvSpPr txBox="1"/>
          <p:nvPr/>
        </p:nvSpPr>
        <p:spPr>
          <a:xfrm>
            <a:off x="19349750" y="2654285"/>
            <a:ext cx="3404987" cy="2962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3" indent="736600" algn="l">
              <a:spcBef>
                <a:spcPts val="1000"/>
              </a:spcBef>
              <a:defRPr sz="2600" b="0">
                <a:solidFill>
                  <a:srgbClr val="3B3735"/>
                </a:solidFill>
              </a:defRPr>
            </a:pPr>
            <a:r>
              <a:rPr dirty="0"/>
              <a:t>The magnifying glass symbol appears on a number of slides within this slide set to indicate more detailed information on a particular topic or area.</a:t>
            </a:r>
          </a:p>
        </p:txBody>
      </p:sp>
      <p:pic>
        <p:nvPicPr>
          <p:cNvPr id="164" name="microscope.png" descr="microscope.png"/>
          <p:cNvPicPr>
            <a:picLocks noChangeAspect="1"/>
          </p:cNvPicPr>
          <p:nvPr/>
        </p:nvPicPr>
        <p:blipFill>
          <a:blip r:embed="rId7"/>
          <a:stretch>
            <a:fillRect/>
          </a:stretch>
        </p:blipFill>
        <p:spPr>
          <a:xfrm>
            <a:off x="19398775" y="2262098"/>
            <a:ext cx="723429" cy="74334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64" name="COMMON SKIN TOXICITIES WITH BRAF INHIBITORS"/>
          <p:cNvSpPr txBox="1"/>
          <p:nvPr/>
        </p:nvSpPr>
        <p:spPr>
          <a:xfrm>
            <a:off x="1130300" y="660399"/>
            <a:ext cx="21218843" cy="860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6000">
                <a:solidFill>
                  <a:srgbClr val="00538A"/>
                </a:solidFill>
              </a:defRPr>
            </a:pPr>
            <a:r>
              <a:rPr b="0">
                <a:solidFill>
                  <a:srgbClr val="3C3836"/>
                </a:solidFill>
              </a:rPr>
              <a:t>COMMON SKIN TOXICITIES WITH</a:t>
            </a:r>
            <a:r>
              <a:t> </a:t>
            </a:r>
            <a:r>
              <a:rPr b="0">
                <a:solidFill>
                  <a:srgbClr val="3B3735"/>
                </a:solidFill>
              </a:rPr>
              <a:t>BRAF INHIBITORS</a:t>
            </a:r>
          </a:p>
        </p:txBody>
      </p:sp>
      <p:sp>
        <p:nvSpPr>
          <p:cNvPr id="365" name="Skin AEs reported in clinical trials: % any grade (% grade ≥ 3)"/>
          <p:cNvSpPr txBox="1"/>
          <p:nvPr/>
        </p:nvSpPr>
        <p:spPr>
          <a:xfrm>
            <a:off x="1242912" y="2384794"/>
            <a:ext cx="11432081" cy="924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sz="2300" b="0">
                <a:solidFill>
                  <a:srgbClr val="3B3735"/>
                </a:solidFill>
                <a:latin typeface="+mn-lt"/>
                <a:ea typeface="+mn-ea"/>
                <a:cs typeface="+mn-cs"/>
                <a:sym typeface="Helvetica Neue Medium"/>
              </a:defRPr>
            </a:lvl1pPr>
          </a:lstStyle>
          <a:p>
            <a:r>
              <a:rPr sz="2600" b="1" dirty="0">
                <a:latin typeface="+mj-ea"/>
                <a:ea typeface="+mj-ea"/>
              </a:rPr>
              <a:t>Skin AEs reported in clinical trials: % any grade (% grade ≥ 3)</a:t>
            </a:r>
          </a:p>
        </p:txBody>
      </p:sp>
      <p:sp>
        <p:nvSpPr>
          <p:cNvPr id="366" name="The rates of skin toxicity with encorafenib in CRC are potentially confounded by the co-administration of cetuximab.…"/>
          <p:cNvSpPr txBox="1"/>
          <p:nvPr/>
        </p:nvSpPr>
        <p:spPr>
          <a:xfrm>
            <a:off x="1242912" y="11036856"/>
            <a:ext cx="17499062" cy="1507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b="0">
                <a:solidFill>
                  <a:srgbClr val="3B3735"/>
                </a:solidFill>
              </a:defRPr>
            </a:pPr>
            <a:r>
              <a:rPr dirty="0"/>
              <a:t>The rates of skin toxicity with </a:t>
            </a:r>
            <a:r>
              <a:rPr dirty="0" err="1"/>
              <a:t>encorafenib</a:t>
            </a:r>
            <a:r>
              <a:rPr dirty="0"/>
              <a:t> in CRC are potentially confounded by the co-administration of cetuximab.</a:t>
            </a:r>
          </a:p>
          <a:p>
            <a:pPr algn="l">
              <a:defRPr sz="2400" b="0">
                <a:solidFill>
                  <a:srgbClr val="3B3735"/>
                </a:solidFill>
              </a:defRPr>
            </a:pPr>
            <a:endParaRPr dirty="0"/>
          </a:p>
          <a:p>
            <a:pPr algn="l">
              <a:defRPr sz="2400" b="0">
                <a:solidFill>
                  <a:srgbClr val="3B3735"/>
                </a:solidFill>
              </a:defRPr>
            </a:pPr>
            <a:r>
              <a:rPr dirty="0"/>
              <a:t>*Not included in Prescribing Information. Clinical trial data shown.</a:t>
            </a:r>
          </a:p>
        </p:txBody>
      </p:sp>
      <p:graphicFrame>
        <p:nvGraphicFramePr>
          <p:cNvPr id="367" name="Table"/>
          <p:cNvGraphicFramePr/>
          <p:nvPr/>
        </p:nvGraphicFramePr>
        <p:xfrm>
          <a:off x="1244737" y="3185799"/>
          <a:ext cx="9362627" cy="7683394"/>
        </p:xfrm>
        <a:graphic>
          <a:graphicData uri="http://schemas.openxmlformats.org/drawingml/2006/table">
            <a:tbl>
              <a:tblPr firstRow="1" firstCol="1" bandRow="1">
                <a:tableStyleId>{4C3C2611-4C71-4FC5-86AE-919BDF0F9419}</a:tableStyleId>
              </a:tblPr>
              <a:tblGrid>
                <a:gridCol w="1903229">
                  <a:extLst>
                    <a:ext uri="{9D8B030D-6E8A-4147-A177-3AD203B41FA5}">
                      <a16:colId xmlns:a16="http://schemas.microsoft.com/office/drawing/2014/main" val="20000"/>
                    </a:ext>
                  </a:extLst>
                </a:gridCol>
                <a:gridCol w="3021934">
                  <a:extLst>
                    <a:ext uri="{9D8B030D-6E8A-4147-A177-3AD203B41FA5}">
                      <a16:colId xmlns:a16="http://schemas.microsoft.com/office/drawing/2014/main" val="20001"/>
                    </a:ext>
                  </a:extLst>
                </a:gridCol>
                <a:gridCol w="4437464">
                  <a:extLst>
                    <a:ext uri="{9D8B030D-6E8A-4147-A177-3AD203B41FA5}">
                      <a16:colId xmlns:a16="http://schemas.microsoft.com/office/drawing/2014/main" val="20002"/>
                    </a:ext>
                  </a:extLst>
                </a:gridCol>
              </a:tblGrid>
              <a:tr h="897457">
                <a:tc>
                  <a:txBody>
                    <a:bodyPr/>
                    <a:lstStyle/>
                    <a:p>
                      <a:pPr>
                        <a:defRPr sz="1800" b="0">
                          <a:solidFill>
                            <a:srgbClr val="000000"/>
                          </a:solidFill>
                        </a:defRPr>
                      </a:pPr>
                      <a:r>
                        <a:rPr sz="2400" b="1">
                          <a:solidFill>
                            <a:srgbClr val="FFFFFF"/>
                          </a:solidFill>
                          <a:latin typeface="+mj-lt"/>
                          <a:ea typeface="+mj-ea"/>
                          <a:cs typeface="+mj-cs"/>
                          <a:sym typeface="Calibri"/>
                        </a:rPr>
                        <a:t>Category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400" b="1" dirty="0">
                          <a:solidFill>
                            <a:srgbClr val="FFFFFF"/>
                          </a:solidFill>
                          <a:latin typeface="+mj-lt"/>
                          <a:ea typeface="+mj-ea"/>
                          <a:cs typeface="+mj-cs"/>
                          <a:sym typeface="Calibri"/>
                        </a:rPr>
                        <a:t>AE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j-lt"/>
                          <a:ea typeface="+mj-ea"/>
                          <a:cs typeface="+mj-cs"/>
                          <a:sym typeface="Calibri"/>
                        </a:defRPr>
                      </a:pPr>
                      <a:r>
                        <a:t>encorafenib + cetuximab in CRC</a:t>
                      </a:r>
                      <a:r>
                        <a:rPr baseline="31999"/>
                        <a:t>1,2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0"/>
                  </a:ext>
                </a:extLst>
              </a:tr>
              <a:tr h="1157269">
                <a:tc rowSpan="5">
                  <a:txBody>
                    <a:bodyPr/>
                    <a:lstStyle/>
                    <a:p>
                      <a:pPr>
                        <a:defRPr sz="1800" b="0">
                          <a:solidFill>
                            <a:srgbClr val="000000"/>
                          </a:solidFill>
                        </a:defRPr>
                      </a:pPr>
                      <a:r>
                        <a:rPr sz="2400" b="1">
                          <a:solidFill>
                            <a:srgbClr val="FFFFFF"/>
                          </a:solidFill>
                          <a:latin typeface="+mj-lt"/>
                          <a:ea typeface="+mj-ea"/>
                          <a:cs typeface="+mj-cs"/>
                          <a:sym typeface="Calibri"/>
                        </a:rPr>
                        <a:t>Skin</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j-lt"/>
                          <a:ea typeface="+mj-ea"/>
                          <a:cs typeface="+mj-cs"/>
                          <a:sym typeface="Calibri"/>
                        </a:rPr>
                        <a:t>Rash or acneiform dermatitis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26–32 (0–1)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r h="1064509">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Pruritus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1109377">
                <a:tc vMerge="1">
                  <a:txBody>
                    <a:bodyPr/>
                    <a:lstStyle/>
                    <a:p>
                      <a:endParaRPr lang="en-US"/>
                    </a:p>
                  </a:txBody>
                  <a:tcPr/>
                </a:tc>
                <a:tc>
                  <a:txBody>
                    <a:bodyPr/>
                    <a:lstStyle/>
                    <a:p>
                      <a:pPr>
                        <a:defRPr sz="1800"/>
                      </a:pPr>
                      <a:r>
                        <a:rPr sz="2400" b="1" dirty="0">
                          <a:solidFill>
                            <a:srgbClr val="00538A"/>
                          </a:solidFill>
                          <a:latin typeface="+mj-lt"/>
                          <a:ea typeface="+mj-ea"/>
                          <a:cs typeface="+mj-cs"/>
                          <a:sym typeface="Calibri"/>
                        </a:rPr>
                        <a:t>Dry skin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13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1131630">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Melanocytic naevus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j-lt"/>
                          <a:ea typeface="+mj-ea"/>
                          <a:cs typeface="+mj-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1159446">
                <a:tc vMerge="1">
                  <a:txBody>
                    <a:bodyPr/>
                    <a:lstStyle/>
                    <a:p>
                      <a:endParaRPr lang="en-US"/>
                    </a:p>
                  </a:txBody>
                  <a:tcPr/>
                </a:tc>
                <a:tc>
                  <a:txBody>
                    <a:bodyPr/>
                    <a:lstStyle/>
                    <a:p>
                      <a:pPr>
                        <a:defRPr sz="1800"/>
                      </a:pPr>
                      <a:r>
                        <a:rPr sz="2400" b="1">
                          <a:solidFill>
                            <a:srgbClr val="00538A"/>
                          </a:solidFill>
                          <a:latin typeface="+mj-lt"/>
                          <a:ea typeface="+mj-ea"/>
                          <a:cs typeface="+mj-cs"/>
                          <a:sym typeface="Calibri"/>
                        </a:rPr>
                        <a:t>HFSR*</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164F86"/>
                      </a:solidFill>
                      <a:miter lim="400000"/>
                    </a:lnB>
                  </a:tcPr>
                </a:tc>
                <a:tc>
                  <a:txBody>
                    <a:bodyPr/>
                    <a:lstStyle/>
                    <a:p>
                      <a:pPr>
                        <a:defRPr sz="1800"/>
                      </a:pPr>
                      <a:r>
                        <a:rPr sz="2400" b="1">
                          <a:solidFill>
                            <a:srgbClr val="00538A"/>
                          </a:solidFill>
                          <a:latin typeface="+mj-lt"/>
                          <a:ea typeface="+mj-ea"/>
                          <a:cs typeface="+mj-cs"/>
                          <a:sym typeface="Calibri"/>
                        </a:rPr>
                        <a:t>4 (&lt;1)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r h="1163706">
                <a:tc>
                  <a:txBody>
                    <a:bodyPr/>
                    <a:lstStyle/>
                    <a:p>
                      <a:pPr>
                        <a:defRPr sz="1800" b="0">
                          <a:solidFill>
                            <a:srgbClr val="000000"/>
                          </a:solidFill>
                        </a:defRPr>
                      </a:pPr>
                      <a:r>
                        <a:rPr sz="2400" b="1">
                          <a:solidFill>
                            <a:srgbClr val="FFFFFF"/>
                          </a:solidFill>
                          <a:latin typeface="+mj-lt"/>
                          <a:ea typeface="+mj-ea"/>
                          <a:cs typeface="+mj-cs"/>
                          <a:sym typeface="Calibri"/>
                        </a:rPr>
                        <a:t>Mucosa</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dirty="0">
                          <a:solidFill>
                            <a:srgbClr val="00538A"/>
                          </a:solidFill>
                          <a:latin typeface="+mj-lt"/>
                          <a:ea typeface="+mj-ea"/>
                          <a:cs typeface="+mj-cs"/>
                          <a:sym typeface="Calibri"/>
                        </a:rPr>
                        <a:t>Stomatitis*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a:defRPr sz="1800"/>
                      </a:pPr>
                      <a:r>
                        <a:rPr sz="2400" b="1" dirty="0">
                          <a:solidFill>
                            <a:srgbClr val="00538A"/>
                          </a:solidFill>
                          <a:latin typeface="+mj-lt"/>
                          <a:ea typeface="+mj-ea"/>
                          <a:cs typeface="+mj-cs"/>
                          <a:sym typeface="Calibri"/>
                        </a:rPr>
                        <a:t>6 (0)</a:t>
                      </a: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6"/>
                  </a:ext>
                </a:extLst>
              </a:tr>
            </a:tbl>
          </a:graphicData>
        </a:graphic>
      </p:graphicFrame>
      <p:pic>
        <p:nvPicPr>
          <p:cNvPr id="368" name="microscope.png" descr="microscope.png"/>
          <p:cNvPicPr>
            <a:picLocks noChangeAspect="1"/>
          </p:cNvPicPr>
          <p:nvPr/>
        </p:nvPicPr>
        <p:blipFill>
          <a:blip r:embed="rId3"/>
          <a:stretch>
            <a:fillRect/>
          </a:stretch>
        </p:blipFill>
        <p:spPr>
          <a:xfrm>
            <a:off x="22760962" y="203200"/>
            <a:ext cx="1273789" cy="1308847"/>
          </a:xfrm>
          <a:prstGeom prst="rect">
            <a:avLst/>
          </a:prstGeom>
          <a:ln w="12700">
            <a:miter lim="400000"/>
          </a:ln>
        </p:spPr>
      </p:pic>
      <p:sp>
        <p:nvSpPr>
          <p:cNvPr id="369" name="IN GI CANCERS, AS REPORTED IN THE PRESCRIBING INFORMATION"/>
          <p:cNvSpPr txBox="1"/>
          <p:nvPr/>
        </p:nvSpPr>
        <p:spPr>
          <a:xfrm>
            <a:off x="1130300" y="1532112"/>
            <a:ext cx="19711311"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400">
                <a:solidFill>
                  <a:srgbClr val="00538A"/>
                </a:solidFill>
              </a:defRPr>
            </a:lvl1pPr>
          </a:lstStyle>
          <a:p>
            <a:r>
              <a:rPr dirty="0"/>
              <a:t>IN GI CANCERS, AS REPORTED IN THE PRESCRIBING INFORMATION</a:t>
            </a:r>
          </a:p>
        </p:txBody>
      </p:sp>
      <p:sp>
        <p:nvSpPr>
          <p:cNvPr id="370" name="AE, adverse event; BRAF, v-raf murine sarcoma viral oncogene homolog B1; CRC, colorectal cancer; GI, gastrointestinal; HFSR, hand–foot skin reaction.…"/>
          <p:cNvSpPr txBox="1"/>
          <p:nvPr/>
        </p:nvSpPr>
        <p:spPr>
          <a:xfrm>
            <a:off x="431800" y="12838117"/>
            <a:ext cx="17499061"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BRAF, v-</a:t>
            </a:r>
            <a:r>
              <a:rPr dirty="0" err="1"/>
              <a:t>raf</a:t>
            </a:r>
            <a:r>
              <a:rPr dirty="0"/>
              <a:t> murine sarcoma viral oncogene homolog B1; CRC, colorectal cancer; GI, gastrointestinal; HFSR, hand–foot skin reaction.</a:t>
            </a:r>
          </a:p>
          <a:p>
            <a:pPr algn="l">
              <a:defRPr sz="2200" b="0">
                <a:solidFill>
                  <a:srgbClr val="3B3735"/>
                </a:solidFill>
              </a:defRPr>
            </a:pPr>
            <a:r>
              <a:rPr dirty="0"/>
              <a:t>1. </a:t>
            </a:r>
            <a:r>
              <a:rPr dirty="0" err="1"/>
              <a:t>Braftovi</a:t>
            </a:r>
            <a:r>
              <a:rPr dirty="0"/>
              <a:t> (</a:t>
            </a:r>
            <a:r>
              <a:rPr dirty="0" err="1"/>
              <a:t>encorafenib</a:t>
            </a:r>
            <a:r>
              <a:rPr dirty="0">
                <a:solidFill>
                  <a:srgbClr val="3A3736"/>
                </a:solidFill>
              </a:rPr>
              <a:t>)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2.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Kopetz S, et al. N Engl J Med. 2019;381:1632-1643</a:t>
            </a:r>
            <a:r>
              <a:rPr dirty="0">
                <a:solidFill>
                  <a:srgbClr val="3A3736"/>
                </a:solidFill>
              </a:rP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73" name="PAPULOPUSTULAR RASH"/>
          <p:cNvSpPr txBox="1"/>
          <p:nvPr/>
        </p:nvSpPr>
        <p:spPr>
          <a:xfrm>
            <a:off x="1130300" y="660399"/>
            <a:ext cx="12957775"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dirty="0">
                <a:solidFill>
                  <a:srgbClr val="1D4C7C"/>
                </a:solidFill>
              </a:rPr>
              <a:t>PAPULOPUSTULAR</a:t>
            </a:r>
            <a:r>
              <a:rPr b="0" dirty="0">
                <a:solidFill>
                  <a:srgbClr val="3B3735"/>
                </a:solidFill>
              </a:rPr>
              <a:t> RASH</a:t>
            </a:r>
          </a:p>
        </p:txBody>
      </p:sp>
      <p:sp>
        <p:nvSpPr>
          <p:cNvPr id="374" name="BRAF, v-raf murine sarcoma viral oncogene homolog B1; EGFR, epidermal growth factor receptor; MKI, multiple kinase inhibitor. 1. Widakowich C, et al. Oncologist. 2007;12;1443-55. 2. Lacouture ME, et al. Support Care Cancer. 2011;19:1079-95. 3. Segaert S, et al. Eur J Cancer. 2009;45 suppl 1:295-308.  4. Beech J, et al. Future Oncol. 2018;14:2531-41. 5. Jonker DJ, et al. N Engl J Med. 2007;357:2040-8.  6. Nexavar (sorafenib) Prescribing Information. 7. Sutent (sunitinib) Prescribing Information. 8. Stivarga (regorafenib) Prescribing Information. 9. Lenvima (lenvatinib) Prescribing Information. 10. Cabometyx (cabozantinib) Prescribing Information. 11. Ayvakit (avapritinib) Prescribing Information. 12. Braftovi (encorafenib) Prescribing Information."/>
          <p:cNvSpPr txBox="1"/>
          <p:nvPr/>
        </p:nvSpPr>
        <p:spPr>
          <a:xfrm>
            <a:off x="431800" y="11883045"/>
            <a:ext cx="23816793" cy="1795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BRAF, v-</a:t>
            </a:r>
            <a:r>
              <a:rPr dirty="0" err="1"/>
              <a:t>raf</a:t>
            </a:r>
            <a:r>
              <a:rPr dirty="0"/>
              <a:t> murine sarcoma viral oncogene homolog B1; EGFR, epidermal growth factor receptor; MKI, multiple kinase inhibitor.</a:t>
            </a:r>
            <a:br>
              <a:rPr dirty="0"/>
            </a:b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1. Widakowich C, et al. Oncologist. 2007;12;1443-55</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Lacouture ME, et al. Support Care Cancer. 2011;19:1079-95</a:t>
            </a:r>
            <a:r>
              <a:rPr dirty="0">
                <a:solidFill>
                  <a:srgbClr val="3A3736"/>
                </a:solidFill>
              </a:rPr>
              <a:t>. 3.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Segaert S, et al. Eur J Cancer. 2009;45 suppl 1:295-308</a:t>
            </a:r>
            <a:r>
              <a:rPr dirty="0">
                <a:solidFill>
                  <a:srgbClr val="3A3736"/>
                </a:solidFill>
              </a:rPr>
              <a:t>. </a:t>
            </a:r>
            <a:br>
              <a:rPr dirty="0">
                <a:solidFill>
                  <a:srgbClr val="3A3736"/>
                </a:solidFill>
              </a:rPr>
            </a:br>
            <a:r>
              <a:rPr dirty="0">
                <a:solidFill>
                  <a:srgbClr val="3A3736"/>
                </a:solidFill>
              </a:rPr>
              <a:t>4.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Beech J, et al. Future Oncol. 2018;14:2531-41</a:t>
            </a:r>
            <a:r>
              <a:rPr dirty="0">
                <a:solidFill>
                  <a:srgbClr val="3A3736"/>
                </a:solidFill>
              </a:rPr>
              <a:t>. 5.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Jonker DJ, et al. N Engl J Med. 2007;357:2040-8. </a:t>
            </a:r>
            <a:r>
              <a:rPr dirty="0">
                <a:solidFill>
                  <a:srgbClr val="3A3736"/>
                </a:solidFill>
              </a:rPr>
              <a:t> 6.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Prescribing Information</a:t>
            </a:r>
            <a:r>
              <a:rPr dirty="0">
                <a:solidFill>
                  <a:srgbClr val="3A3736"/>
                </a:solidFill>
              </a:rPr>
              <a:t>. 7.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Prescribing Information</a:t>
            </a:r>
            <a:r>
              <a:rPr dirty="0">
                <a:solidFill>
                  <a:srgbClr val="3A3736"/>
                </a:solidFill>
              </a:rPr>
              <a:t>. 8.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Prescribing Information</a:t>
            </a:r>
            <a:r>
              <a:rPr dirty="0">
                <a:solidFill>
                  <a:srgbClr val="3A3736"/>
                </a:solidFill>
              </a:rPr>
              <a:t>. 9.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Prescribing Information</a:t>
            </a:r>
            <a:r>
              <a:rPr dirty="0">
                <a:solidFill>
                  <a:srgbClr val="3A3736"/>
                </a:solidFill>
              </a:rPr>
              <a:t>. 10.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Prescribing Information</a:t>
            </a:r>
            <a:r>
              <a:rPr dirty="0">
                <a:solidFill>
                  <a:srgbClr val="3A3736"/>
                </a:solidFill>
              </a:rPr>
              <a:t>. 11. </a:t>
            </a:r>
            <a:r>
              <a:rPr dirty="0" err="1">
                <a:solidFill>
                  <a:srgbClr val="3A3736"/>
                </a:solidFill>
              </a:rPr>
              <a:t>Ayvakit</a:t>
            </a:r>
            <a:r>
              <a:rPr dirty="0">
                <a:solidFill>
                  <a:srgbClr val="3A3736"/>
                </a:solidFill>
              </a:rPr>
              <a:t> (</a:t>
            </a:r>
            <a:r>
              <a:rPr dirty="0" err="1">
                <a:solidFill>
                  <a:srgbClr val="3A3736"/>
                </a:solidFill>
              </a:rPr>
              <a:t>avapritinib</a:t>
            </a:r>
            <a:r>
              <a:rPr dirty="0">
                <a:solidFill>
                  <a:srgbClr val="3A3736"/>
                </a:solidFill>
              </a:rPr>
              <a:t>)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12. </a:t>
            </a:r>
            <a:r>
              <a:rPr dirty="0" err="1">
                <a:solidFill>
                  <a:srgbClr val="3A3736"/>
                </a:solidFill>
              </a:rPr>
              <a:t>Braftovi</a:t>
            </a:r>
            <a:r>
              <a:rPr dirty="0">
                <a:solidFill>
                  <a:srgbClr val="3A3736"/>
                </a:solidFill>
              </a:rPr>
              <a:t> (</a:t>
            </a:r>
            <a:r>
              <a:rPr dirty="0" err="1">
                <a:solidFill>
                  <a:srgbClr val="3A3736"/>
                </a:solidFill>
              </a:rPr>
              <a:t>encorafenib</a:t>
            </a:r>
            <a:r>
              <a:rPr dirty="0">
                <a:solidFill>
                  <a:srgbClr val="3A3736"/>
                </a:solidFill>
              </a:rPr>
              <a:t>)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a:t>
            </a:r>
          </a:p>
        </p:txBody>
      </p:sp>
      <p:graphicFrame>
        <p:nvGraphicFramePr>
          <p:cNvPr id="375" name="Table"/>
          <p:cNvGraphicFramePr/>
          <p:nvPr/>
        </p:nvGraphicFramePr>
        <p:xfrm>
          <a:off x="519639" y="2135122"/>
          <a:ext cx="19829919" cy="8157772"/>
        </p:xfrm>
        <a:graphic>
          <a:graphicData uri="http://schemas.openxmlformats.org/drawingml/2006/table">
            <a:tbl>
              <a:tblPr firstRow="1" bandRow="1">
                <a:tableStyleId>{4C3C2611-4C71-4FC5-86AE-919BDF0F9419}</a:tableStyleId>
              </a:tblPr>
              <a:tblGrid>
                <a:gridCol w="3423137">
                  <a:extLst>
                    <a:ext uri="{9D8B030D-6E8A-4147-A177-3AD203B41FA5}">
                      <a16:colId xmlns:a16="http://schemas.microsoft.com/office/drawing/2014/main" val="20000"/>
                    </a:ext>
                  </a:extLst>
                </a:gridCol>
                <a:gridCol w="3533129">
                  <a:extLst>
                    <a:ext uri="{9D8B030D-6E8A-4147-A177-3AD203B41FA5}">
                      <a16:colId xmlns:a16="http://schemas.microsoft.com/office/drawing/2014/main" val="20001"/>
                    </a:ext>
                  </a:extLst>
                </a:gridCol>
                <a:gridCol w="3284386">
                  <a:extLst>
                    <a:ext uri="{9D8B030D-6E8A-4147-A177-3AD203B41FA5}">
                      <a16:colId xmlns:a16="http://schemas.microsoft.com/office/drawing/2014/main" val="20002"/>
                    </a:ext>
                  </a:extLst>
                </a:gridCol>
                <a:gridCol w="3760230">
                  <a:extLst>
                    <a:ext uri="{9D8B030D-6E8A-4147-A177-3AD203B41FA5}">
                      <a16:colId xmlns:a16="http://schemas.microsoft.com/office/drawing/2014/main" val="20003"/>
                    </a:ext>
                  </a:extLst>
                </a:gridCol>
                <a:gridCol w="5829037">
                  <a:extLst>
                    <a:ext uri="{9D8B030D-6E8A-4147-A177-3AD203B41FA5}">
                      <a16:colId xmlns:a16="http://schemas.microsoft.com/office/drawing/2014/main" val="20004"/>
                    </a:ext>
                  </a:extLst>
                </a:gridCol>
              </a:tblGrid>
              <a:tr h="1081751">
                <a:tc>
                  <a:txBody>
                    <a:bodyPr/>
                    <a:lstStyle/>
                    <a:p>
                      <a:pPr defTabSz="914400">
                        <a:defRPr sz="2800">
                          <a:latin typeface="+mj-lt"/>
                          <a:ea typeface="+mj-ea"/>
                          <a:cs typeface="+mj-cs"/>
                          <a:sym typeface="Calibri"/>
                        </a:defRPr>
                      </a:pPr>
                      <a:r>
                        <a:t>Symptoms</a:t>
                      </a:r>
                      <a:r>
                        <a:rPr baseline="31999"/>
                        <a:t>1–3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j-lt"/>
                          <a:ea typeface="+mj-ea"/>
                          <a:cs typeface="+mj-cs"/>
                          <a:sym typeface="Calibri"/>
                        </a:defRPr>
                      </a:pPr>
                      <a:r>
                        <a:t>Location</a:t>
                      </a:r>
                      <a:r>
                        <a:rPr baseline="31999"/>
                        <a:t>1–3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Onset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Incidence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j-lt"/>
                          <a:ea typeface="+mj-ea"/>
                          <a:cs typeface="+mj-cs"/>
                          <a:sym typeface="Calibri"/>
                        </a:defRPr>
                      </a:pPr>
                      <a:r>
                        <a:t>Differential diagnosis</a:t>
                      </a:r>
                      <a:r>
                        <a:rPr baseline="31999"/>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7076021">
                <a:tc>
                  <a:txBody>
                    <a:bodyPr/>
                    <a:lstStyle/>
                    <a:p>
                      <a:pPr marL="228599" indent="-228599" algn="l">
                        <a:spcBef>
                          <a:spcPts val="1000"/>
                        </a:spcBef>
                        <a:buClr>
                          <a:srgbClr val="BC5E47"/>
                        </a:buClr>
                        <a:buSzPct val="100000"/>
                        <a:buChar char="•"/>
                        <a:defRPr sz="2800" b="1">
                          <a:solidFill>
                            <a:srgbClr val="00538A"/>
                          </a:solidFill>
                          <a:latin typeface="+mj-lt"/>
                          <a:ea typeface="+mj-ea"/>
                          <a:cs typeface="+mj-cs"/>
                          <a:sym typeface="Calibri"/>
                        </a:defRPr>
                      </a:pPr>
                      <a:r>
                        <a:t>Itching and burning erythematous follicular papules that may evolve into pustules</a:t>
                      </a:r>
                    </a:p>
                    <a:p>
                      <a:pPr marL="482600" indent="-228600" algn="l">
                        <a:spcBef>
                          <a:spcPts val="1000"/>
                        </a:spcBef>
                        <a:buClr>
                          <a:srgbClr val="BC5E47"/>
                        </a:buClr>
                        <a:buSzPct val="50000"/>
                        <a:buChar char="✦"/>
                        <a:defRPr sz="2800">
                          <a:solidFill>
                            <a:srgbClr val="00538A"/>
                          </a:solidFill>
                          <a:latin typeface="+mj-lt"/>
                          <a:ea typeface="+mj-ea"/>
                          <a:cs typeface="+mj-cs"/>
                          <a:sym typeface="Calibri"/>
                        </a:defRPr>
                      </a:pPr>
                      <a:r>
                        <a:t>Can be accompanied by telangiectasia, diffuse erythema, and pain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b="0" dirty="0"/>
                        <a:t>Usually confined to the </a:t>
                      </a:r>
                      <a:r>
                        <a:rPr dirty="0" err="1"/>
                        <a:t>seborrhoeic</a:t>
                      </a:r>
                      <a:r>
                        <a:rPr dirty="0"/>
                        <a:t> areas </a:t>
                      </a:r>
                      <a:r>
                        <a:rPr b="0" dirty="0"/>
                        <a:t>(face, scalp, neck, </a:t>
                      </a:r>
                      <a:r>
                        <a:rPr b="0" dirty="0" err="1"/>
                        <a:t>retroauricular</a:t>
                      </a:r>
                      <a:r>
                        <a:rPr b="0" dirty="0"/>
                        <a:t> area, upper trunk)</a:t>
                      </a:r>
                    </a:p>
                    <a:p>
                      <a:pPr marL="228600" indent="-228600" algn="l">
                        <a:spcBef>
                          <a:spcPts val="1000"/>
                        </a:spcBef>
                        <a:buClr>
                          <a:srgbClr val="BB5E47"/>
                        </a:buClr>
                        <a:buSzPct val="100000"/>
                        <a:buChar char="•"/>
                        <a:defRPr sz="2800">
                          <a:solidFill>
                            <a:srgbClr val="00538A"/>
                          </a:solidFill>
                          <a:latin typeface="+mj-lt"/>
                          <a:ea typeface="+mj-ea"/>
                          <a:cs typeface="+mj-cs"/>
                          <a:sym typeface="Calibri"/>
                        </a:defRPr>
                      </a:pPr>
                      <a:r>
                        <a:rPr dirty="0"/>
                        <a:t>Sometimes on the lower back, abdomen, buttocks, arms, legs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a:solidFill>
                            <a:srgbClr val="00538A"/>
                          </a:solidFill>
                          <a:latin typeface="+mj-lt"/>
                          <a:ea typeface="+mj-ea"/>
                          <a:cs typeface="+mj-cs"/>
                          <a:sym typeface="Calibri"/>
                        </a:defRPr>
                      </a:pPr>
                      <a:r>
                        <a:t>Usually occurs early in the treatment course</a:t>
                      </a:r>
                      <a:r>
                        <a:rPr baseline="31999"/>
                        <a:t>4</a:t>
                      </a:r>
                    </a:p>
                    <a:p>
                      <a:pPr marL="482600" indent="-228600" algn="l">
                        <a:spcBef>
                          <a:spcPts val="1000"/>
                        </a:spcBef>
                        <a:buClr>
                          <a:srgbClr val="BB5E47"/>
                        </a:buClr>
                        <a:buSzPct val="50000"/>
                        <a:buChar char="✦"/>
                        <a:defRPr sz="2800" b="1">
                          <a:solidFill>
                            <a:srgbClr val="00538A"/>
                          </a:solidFill>
                          <a:latin typeface="+mj-lt"/>
                          <a:ea typeface="+mj-ea"/>
                          <a:cs typeface="+mj-cs"/>
                          <a:sym typeface="Calibri"/>
                        </a:defRPr>
                      </a:pPr>
                      <a:r>
                        <a:rPr b="0"/>
                        <a:t>In a cetuximab study, the median time to onset of rash was</a:t>
                      </a:r>
                      <a:r>
                        <a:t> 10 days</a:t>
                      </a:r>
                      <a:r>
                        <a:rPr baseline="31999"/>
                        <a:t>5</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b="0"/>
                        <a:t>Most common with </a:t>
                      </a:r>
                      <a:r>
                        <a:t>EGFR inhibitors</a:t>
                      </a:r>
                      <a:r>
                        <a:rPr b="0"/>
                        <a:t>; rash occurs in</a:t>
                      </a:r>
                      <a:r>
                        <a:t> 60–80% </a:t>
                      </a:r>
                      <a:r>
                        <a:rPr b="0"/>
                        <a:t>of patients</a:t>
                      </a:r>
                      <a:r>
                        <a:rPr b="0" baseline="31999"/>
                        <a:t>4</a:t>
                      </a:r>
                      <a:endParaRPr b="0" baseline="31999">
                        <a:latin typeface="Times"/>
                        <a:ea typeface="Times"/>
                        <a:cs typeface="Times"/>
                        <a:sym typeface="Times"/>
                      </a:endParaRPr>
                    </a:p>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b="0"/>
                        <a:t>Common with</a:t>
                      </a:r>
                      <a:r>
                        <a:t> MKIs and BRAF inhibitors </a:t>
                      </a:r>
                      <a:r>
                        <a:rPr b="0"/>
                        <a:t>as well; rash occurs in </a:t>
                      </a:r>
                      <a:r>
                        <a:t>14–30% </a:t>
                      </a:r>
                      <a:r>
                        <a:rPr b="0"/>
                        <a:t>of patients treated for GI/liver cancers</a:t>
                      </a:r>
                      <a:r>
                        <a:rPr b="0" baseline="31999"/>
                        <a:t>6–12</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a:solidFill>
                            <a:srgbClr val="00538A"/>
                          </a:solidFill>
                          <a:latin typeface="+mj-lt"/>
                          <a:ea typeface="+mj-ea"/>
                          <a:cs typeface="+mj-cs"/>
                          <a:sym typeface="Calibri"/>
                        </a:defRPr>
                      </a:pPr>
                      <a:r>
                        <a:rPr dirty="0"/>
                        <a:t>Acne vulgaris</a:t>
                      </a:r>
                      <a:endParaRPr dirty="0">
                        <a:latin typeface="Times"/>
                        <a:ea typeface="Times"/>
                        <a:cs typeface="Times"/>
                        <a:sym typeface="Times"/>
                      </a:endParaRPr>
                    </a:p>
                    <a:p>
                      <a:pPr marL="482600" indent="-228600" algn="l">
                        <a:spcBef>
                          <a:spcPts val="1000"/>
                        </a:spcBef>
                        <a:buClr>
                          <a:srgbClr val="BB5E47"/>
                        </a:buClr>
                        <a:buSzPct val="50000"/>
                        <a:buChar char="✦"/>
                        <a:defRPr sz="2800">
                          <a:solidFill>
                            <a:srgbClr val="00538A"/>
                          </a:solidFill>
                          <a:latin typeface="+mj-lt"/>
                          <a:ea typeface="+mj-ea"/>
                          <a:cs typeface="+mj-cs"/>
                          <a:sym typeface="Calibri"/>
                        </a:defRPr>
                      </a:pPr>
                      <a:r>
                        <a:rPr dirty="0" err="1"/>
                        <a:t>Comedones</a:t>
                      </a:r>
                      <a:r>
                        <a:rPr dirty="0"/>
                        <a:t> and nodules</a:t>
                      </a:r>
                      <a:endParaRPr dirty="0">
                        <a:latin typeface="Times"/>
                        <a:ea typeface="Times"/>
                        <a:cs typeface="Times"/>
                        <a:sym typeface="Times"/>
                      </a:endParaRPr>
                    </a:p>
                    <a:p>
                      <a:pPr marL="482600" indent="-228600" algn="l">
                        <a:spcBef>
                          <a:spcPts val="1000"/>
                        </a:spcBef>
                        <a:buClr>
                          <a:srgbClr val="BB5E47"/>
                        </a:buClr>
                        <a:buSzPct val="50000"/>
                        <a:buChar char="✦"/>
                        <a:defRPr sz="2800">
                          <a:solidFill>
                            <a:srgbClr val="00538A"/>
                          </a:solidFill>
                          <a:latin typeface="+mj-lt"/>
                          <a:ea typeface="+mj-ea"/>
                          <a:cs typeface="+mj-cs"/>
                          <a:sym typeface="Calibri"/>
                        </a:defRPr>
                      </a:pPr>
                      <a:r>
                        <a:rPr dirty="0"/>
                        <a:t>Itch is rare</a:t>
                      </a:r>
                      <a:endParaRPr dirty="0">
                        <a:latin typeface="Times"/>
                        <a:ea typeface="Times"/>
                        <a:cs typeface="Times"/>
                        <a:sym typeface="Times"/>
                      </a:endParaRPr>
                    </a:p>
                    <a:p>
                      <a:pPr marL="482600" indent="-228600" algn="l">
                        <a:spcBef>
                          <a:spcPts val="1000"/>
                        </a:spcBef>
                        <a:buClr>
                          <a:srgbClr val="BB5E47"/>
                        </a:buClr>
                        <a:buSzPct val="50000"/>
                        <a:buChar char="✦"/>
                        <a:defRPr sz="2800">
                          <a:solidFill>
                            <a:srgbClr val="00538A"/>
                          </a:solidFill>
                          <a:latin typeface="+mj-lt"/>
                          <a:ea typeface="+mj-ea"/>
                          <a:cs typeface="+mj-cs"/>
                          <a:sym typeface="Calibri"/>
                        </a:defRPr>
                      </a:pPr>
                      <a:r>
                        <a:rPr dirty="0"/>
                        <a:t>Scalp involvement is rare</a:t>
                      </a:r>
                      <a:endParaRPr dirty="0">
                        <a:latin typeface="Times"/>
                        <a:ea typeface="Times"/>
                        <a:cs typeface="Times"/>
                        <a:sym typeface="Times"/>
                      </a:endParaRPr>
                    </a:p>
                    <a:p>
                      <a:pPr marL="228600" indent="-228600" algn="l">
                        <a:spcBef>
                          <a:spcPts val="1000"/>
                        </a:spcBef>
                        <a:buClr>
                          <a:srgbClr val="BB5E47"/>
                        </a:buClr>
                        <a:buSzPct val="100000"/>
                        <a:buChar char="•"/>
                        <a:defRPr sz="2800">
                          <a:solidFill>
                            <a:srgbClr val="00538A"/>
                          </a:solidFill>
                          <a:latin typeface="+mj-lt"/>
                          <a:ea typeface="+mj-ea"/>
                          <a:cs typeface="+mj-cs"/>
                          <a:sym typeface="Calibri"/>
                        </a:defRPr>
                      </a:pPr>
                      <a:r>
                        <a:rPr dirty="0"/>
                        <a:t>Steroid acne</a:t>
                      </a:r>
                      <a:endParaRPr dirty="0">
                        <a:latin typeface="Times"/>
                        <a:ea typeface="Times"/>
                        <a:cs typeface="Times"/>
                        <a:sym typeface="Times"/>
                      </a:endParaRPr>
                    </a:p>
                    <a:p>
                      <a:pPr marL="482600" indent="-228600" algn="l">
                        <a:spcBef>
                          <a:spcPts val="1000"/>
                        </a:spcBef>
                        <a:buClr>
                          <a:srgbClr val="BB5E47"/>
                        </a:buClr>
                        <a:buSzPct val="50000"/>
                        <a:buChar char="✦"/>
                        <a:defRPr sz="2800">
                          <a:solidFill>
                            <a:srgbClr val="00538A"/>
                          </a:solidFill>
                          <a:latin typeface="+mj-lt"/>
                          <a:ea typeface="+mj-ea"/>
                          <a:cs typeface="+mj-cs"/>
                          <a:sym typeface="Calibri"/>
                        </a:defRPr>
                      </a:pPr>
                      <a:r>
                        <a:rPr dirty="0"/>
                        <a:t>Monomorphic papules resembling </a:t>
                      </a:r>
                      <a:r>
                        <a:rPr dirty="0" err="1"/>
                        <a:t>comedinal</a:t>
                      </a:r>
                      <a:r>
                        <a:rPr dirty="0"/>
                        <a:t> acne or </a:t>
                      </a:r>
                      <a:r>
                        <a:rPr dirty="0" err="1"/>
                        <a:t>malassezia</a:t>
                      </a:r>
                      <a:r>
                        <a:rPr dirty="0"/>
                        <a:t> folliculitis</a:t>
                      </a:r>
                      <a:endParaRPr dirty="0">
                        <a:latin typeface="Times"/>
                        <a:ea typeface="Times"/>
                        <a:cs typeface="Times"/>
                        <a:sym typeface="Times"/>
                      </a:endParaRPr>
                    </a:p>
                    <a:p>
                      <a:pPr marL="228600" indent="-228600" algn="l">
                        <a:spcBef>
                          <a:spcPts val="1000"/>
                        </a:spcBef>
                        <a:buClr>
                          <a:srgbClr val="BB5E47"/>
                        </a:buClr>
                        <a:buSzPct val="100000"/>
                        <a:buChar char="•"/>
                        <a:defRPr sz="2800">
                          <a:solidFill>
                            <a:srgbClr val="00538A"/>
                          </a:solidFill>
                          <a:latin typeface="+mj-lt"/>
                          <a:ea typeface="+mj-ea"/>
                          <a:cs typeface="+mj-cs"/>
                          <a:sym typeface="Calibri"/>
                        </a:defRPr>
                      </a:pPr>
                      <a:r>
                        <a:rPr dirty="0"/>
                        <a:t>Antibiotic-resistant folliculitis</a:t>
                      </a:r>
                      <a:endParaRPr dirty="0">
                        <a:latin typeface="Times"/>
                        <a:ea typeface="Times"/>
                        <a:cs typeface="Times"/>
                        <a:sym typeface="Times"/>
                      </a:endParaRPr>
                    </a:p>
                    <a:p>
                      <a:pPr marL="228600" indent="-228600" algn="l">
                        <a:spcBef>
                          <a:spcPts val="1000"/>
                        </a:spcBef>
                        <a:buClr>
                          <a:srgbClr val="BB5E47"/>
                        </a:buClr>
                        <a:buSzPct val="100000"/>
                        <a:buChar char="•"/>
                        <a:defRPr sz="2800">
                          <a:solidFill>
                            <a:srgbClr val="00538A"/>
                          </a:solidFill>
                          <a:latin typeface="+mj-lt"/>
                          <a:ea typeface="+mj-ea"/>
                          <a:cs typeface="+mj-cs"/>
                          <a:sym typeface="Calibri"/>
                        </a:defRPr>
                      </a:pPr>
                      <a:r>
                        <a:rPr dirty="0"/>
                        <a:t>Rosacea or periorificial dermatitis</a:t>
                      </a:r>
                      <a:endParaRPr dirty="0">
                        <a:latin typeface="Times"/>
                        <a:ea typeface="Times"/>
                        <a:cs typeface="Times"/>
                        <a:sym typeface="Times"/>
                      </a:endParaRPr>
                    </a:p>
                    <a:p>
                      <a:pPr marL="482600" indent="-228600" algn="l">
                        <a:spcBef>
                          <a:spcPts val="1000"/>
                        </a:spcBef>
                        <a:buClr>
                          <a:srgbClr val="BB5E47"/>
                        </a:buClr>
                        <a:buSzPct val="50000"/>
                        <a:buChar char="✦"/>
                        <a:defRPr sz="2800">
                          <a:solidFill>
                            <a:srgbClr val="00538A"/>
                          </a:solidFill>
                          <a:latin typeface="+mj-lt"/>
                          <a:ea typeface="+mj-ea"/>
                          <a:cs typeface="+mj-cs"/>
                          <a:sym typeface="Calibri"/>
                        </a:defRPr>
                      </a:pPr>
                      <a:r>
                        <a:rPr dirty="0"/>
                        <a:t>Itch is rare</a:t>
                      </a:r>
                      <a:endParaRPr dirty="0">
                        <a:latin typeface="Times"/>
                        <a:ea typeface="Times"/>
                        <a:cs typeface="Times"/>
                        <a:sym typeface="Times"/>
                      </a:endParaRPr>
                    </a:p>
                    <a:p>
                      <a:pPr marL="482600" indent="-228600" algn="l">
                        <a:spcBef>
                          <a:spcPts val="1000"/>
                        </a:spcBef>
                        <a:buClr>
                          <a:srgbClr val="BB5E47"/>
                        </a:buClr>
                        <a:buSzPct val="50000"/>
                        <a:buChar char="✦"/>
                        <a:defRPr sz="2800">
                          <a:solidFill>
                            <a:srgbClr val="00538A"/>
                          </a:solidFill>
                          <a:latin typeface="+mj-lt"/>
                          <a:ea typeface="+mj-ea"/>
                          <a:cs typeface="+mj-cs"/>
                          <a:sym typeface="Calibri"/>
                        </a:defRPr>
                      </a:pPr>
                      <a:r>
                        <a:rPr dirty="0"/>
                        <a:t>Located only on the face</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376" name="Callout"/>
          <p:cNvSpPr/>
          <p:nvPr/>
        </p:nvSpPr>
        <p:spPr>
          <a:xfrm>
            <a:off x="20813407" y="2121846"/>
            <a:ext cx="3146029" cy="2317354"/>
          </a:xfrm>
          <a:custGeom>
            <a:avLst/>
            <a:gdLst/>
            <a:ahLst/>
            <a:cxnLst>
              <a:cxn ang="0">
                <a:pos x="wd2" y="hd2"/>
              </a:cxn>
              <a:cxn ang="5400000">
                <a:pos x="wd2" y="hd2"/>
              </a:cxn>
              <a:cxn ang="10800000">
                <a:pos x="wd2" y="hd2"/>
              </a:cxn>
              <a:cxn ang="16200000">
                <a:pos x="wd2" y="hd2"/>
              </a:cxn>
            </a:cxnLst>
            <a:rect l="0" t="0" r="r" b="b"/>
            <a:pathLst>
              <a:path w="21600" h="21600" extrusionOk="0">
                <a:moveTo>
                  <a:pt x="436" y="0"/>
                </a:moveTo>
                <a:cubicBezTo>
                  <a:pt x="195" y="0"/>
                  <a:pt x="0" y="265"/>
                  <a:pt x="0" y="592"/>
                </a:cubicBezTo>
                <a:lnTo>
                  <a:pt x="0" y="14401"/>
                </a:lnTo>
                <a:cubicBezTo>
                  <a:pt x="0" y="14728"/>
                  <a:pt x="195" y="14993"/>
                  <a:pt x="436" y="14993"/>
                </a:cubicBezTo>
                <a:lnTo>
                  <a:pt x="9393" y="14993"/>
                </a:lnTo>
                <a:lnTo>
                  <a:pt x="10262" y="21600"/>
                </a:lnTo>
                <a:lnTo>
                  <a:pt x="11134" y="14993"/>
                </a:lnTo>
                <a:lnTo>
                  <a:pt x="21164" y="14993"/>
                </a:lnTo>
                <a:cubicBezTo>
                  <a:pt x="21405" y="14993"/>
                  <a:pt x="21600" y="14728"/>
                  <a:pt x="21600" y="14401"/>
                </a:cubicBezTo>
                <a:lnTo>
                  <a:pt x="21600" y="592"/>
                </a:lnTo>
                <a:cubicBezTo>
                  <a:pt x="21600" y="265"/>
                  <a:pt x="21405" y="0"/>
                  <a:pt x="21164" y="0"/>
                </a:cubicBezTo>
                <a:lnTo>
                  <a:pt x="436" y="0"/>
                </a:lnTo>
                <a:close/>
              </a:path>
            </a:pathLst>
          </a:custGeom>
          <a:solidFill>
            <a:srgbClr val="1D4C7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77" name="Papulopustular rash is also referred to as acneiform rash, acne-like rash, or folliculitis"/>
          <p:cNvSpPr txBox="1"/>
          <p:nvPr/>
        </p:nvSpPr>
        <p:spPr>
          <a:xfrm>
            <a:off x="20998215" y="2199432"/>
            <a:ext cx="2896029" cy="1363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5900"/>
              </a:spcBef>
              <a:defRPr sz="2100">
                <a:solidFill>
                  <a:srgbClr val="FFFFFF"/>
                </a:solidFill>
              </a:defRPr>
            </a:lvl1pPr>
          </a:lstStyle>
          <a:p>
            <a:r>
              <a:rPr dirty="0"/>
              <a:t>Papulopustular rash is also referred to as acneiform rash, acne-like rash, or folliculitis</a:t>
            </a:r>
          </a:p>
        </p:txBody>
      </p:sp>
      <p:pic>
        <p:nvPicPr>
          <p:cNvPr id="378" name="Nurse.png" descr="Nurse.png"/>
          <p:cNvPicPr>
            <a:picLocks noChangeAspect="1"/>
          </p:cNvPicPr>
          <p:nvPr/>
        </p:nvPicPr>
        <p:blipFill>
          <a:blip r:embed="rId15"/>
          <a:stretch>
            <a:fillRect/>
          </a:stretch>
        </p:blipFill>
        <p:spPr>
          <a:xfrm>
            <a:off x="21309145" y="4573518"/>
            <a:ext cx="2043137" cy="577267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81" name="EGFR/ERK signalling is required during de novo hair eruption in hair-follicle stem cells to secure barrier integrity and prevent invasion by the commensal microbiota1…"/>
          <p:cNvSpPr txBox="1"/>
          <p:nvPr/>
        </p:nvSpPr>
        <p:spPr>
          <a:xfrm>
            <a:off x="1130300" y="2804395"/>
            <a:ext cx="7123269" cy="922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3291" indent="-423291" algn="l">
              <a:spcBef>
                <a:spcPts val="1900"/>
              </a:spcBef>
              <a:buClr>
                <a:srgbClr val="BB5E47"/>
              </a:buClr>
              <a:buSzPct val="125000"/>
              <a:buChar char="•"/>
              <a:defRPr sz="3500" b="0">
                <a:solidFill>
                  <a:srgbClr val="3B3735"/>
                </a:solidFill>
              </a:defRPr>
            </a:pPr>
            <a:r>
              <a:rPr dirty="0"/>
              <a:t>EGFR/ERK </a:t>
            </a:r>
            <a:r>
              <a:rPr dirty="0" err="1"/>
              <a:t>signalling</a:t>
            </a:r>
            <a:r>
              <a:rPr dirty="0"/>
              <a:t> is required during </a:t>
            </a:r>
            <a:r>
              <a:rPr i="1" dirty="0"/>
              <a:t>de novo </a:t>
            </a:r>
            <a:r>
              <a:rPr dirty="0"/>
              <a:t>hair eruption in hair-follicle stem cells to secure barrier integrity and prevent invasion by the commensal microbiota</a:t>
            </a:r>
            <a:r>
              <a:rPr baseline="31999" dirty="0"/>
              <a:t>1</a:t>
            </a:r>
          </a:p>
          <a:p>
            <a:pPr marL="423291" indent="-423291" algn="l">
              <a:spcBef>
                <a:spcPts val="1900"/>
              </a:spcBef>
              <a:buClr>
                <a:srgbClr val="BB5E47"/>
              </a:buClr>
              <a:buSzPct val="125000"/>
              <a:buChar char="•"/>
              <a:defRPr sz="3500" b="0">
                <a:solidFill>
                  <a:srgbClr val="3B3735"/>
                </a:solidFill>
              </a:defRPr>
            </a:pPr>
            <a:r>
              <a:rPr dirty="0"/>
              <a:t>When EGFR/ERK </a:t>
            </a:r>
            <a:r>
              <a:rPr dirty="0" err="1"/>
              <a:t>signalling</a:t>
            </a:r>
            <a:r>
              <a:rPr dirty="0"/>
              <a:t> is inhibited, commensal skin microbes can invade the follicular opening of erupting hair and provoke an atopic-like (Th2-dominated) inflammatory skin disease</a:t>
            </a:r>
            <a:r>
              <a:rPr baseline="31999" dirty="0"/>
              <a:t>1</a:t>
            </a:r>
          </a:p>
          <a:p>
            <a:pPr marL="423291" indent="-423291" algn="l">
              <a:spcBef>
                <a:spcPts val="1900"/>
              </a:spcBef>
              <a:buClr>
                <a:srgbClr val="BB5E47"/>
              </a:buClr>
              <a:buSzPct val="125000"/>
              <a:buChar char="•"/>
              <a:defRPr sz="3500" b="0">
                <a:solidFill>
                  <a:srgbClr val="3B3735"/>
                </a:solidFill>
              </a:defRPr>
            </a:pPr>
            <a:r>
              <a:rPr dirty="0"/>
              <a:t>Histologically, early infiltration of T lymphocytes is seen, followed by a hyperkeratotic appearance of the follicular infundibula and a florid, neutrophilic suppurative infiltrate</a:t>
            </a:r>
            <a:r>
              <a:rPr baseline="31999" dirty="0"/>
              <a:t>2</a:t>
            </a:r>
          </a:p>
        </p:txBody>
      </p:sp>
      <p:sp>
        <p:nvSpPr>
          <p:cNvPr id="382" name="PATHOLOGY"/>
          <p:cNvSpPr txBox="1"/>
          <p:nvPr/>
        </p:nvSpPr>
        <p:spPr>
          <a:xfrm>
            <a:off x="1130300" y="1625599"/>
            <a:ext cx="530683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PATHOLOGY</a:t>
            </a:r>
          </a:p>
        </p:txBody>
      </p:sp>
      <p:sp>
        <p:nvSpPr>
          <p:cNvPr id="383" name="ERK, Extracellular signal-regulated kinase; EGFR, epidermal growth factor receptor; Th, T helper cell. 1. Klufa J, et al. Sci Transl Med. 2019;11:eaax2693. 2. Segaert S, et al. Eur J Cancer. 2009;45 suppl 1:295-308."/>
          <p:cNvSpPr txBox="1"/>
          <p:nvPr/>
        </p:nvSpPr>
        <p:spPr>
          <a:xfrm>
            <a:off x="431800" y="12838117"/>
            <a:ext cx="1284112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ERK, Extracellular signal-regulated kinase; EGFR, epidermal growth factor receptor; Th, T helper cell.</a:t>
            </a:r>
            <a:br>
              <a:rPr dirty="0"/>
            </a:br>
            <a:r>
              <a:rPr dirty="0"/>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Klufa J, et al. Sci Transl Med. 2019;11:eaax2693</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Segaert S, et al. Eur J Cancer. 2009;45 suppl 1:295-308</a:t>
            </a:r>
            <a:r>
              <a:rPr dirty="0">
                <a:solidFill>
                  <a:srgbClr val="3A3736"/>
                </a:solidFill>
              </a:rPr>
              <a:t>.</a:t>
            </a:r>
          </a:p>
        </p:txBody>
      </p:sp>
      <p:sp>
        <p:nvSpPr>
          <p:cNvPr id="384" name="PAPULOPUSTULAR RASH"/>
          <p:cNvSpPr txBox="1"/>
          <p:nvPr/>
        </p:nvSpPr>
        <p:spPr>
          <a:xfrm>
            <a:off x="1130300" y="660399"/>
            <a:ext cx="1597550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b="0" dirty="0">
                <a:solidFill>
                  <a:srgbClr val="393735"/>
                </a:solidFill>
              </a:rPr>
              <a:t>PAPULOPUSTULAR</a:t>
            </a:r>
            <a:r>
              <a:rPr b="0" dirty="0">
                <a:solidFill>
                  <a:srgbClr val="3B3735"/>
                </a:solidFill>
              </a:rPr>
              <a:t> RASH</a:t>
            </a:r>
          </a:p>
        </p:txBody>
      </p:sp>
      <p:graphicFrame>
        <p:nvGraphicFramePr>
          <p:cNvPr id="385" name="Table"/>
          <p:cNvGraphicFramePr/>
          <p:nvPr/>
        </p:nvGraphicFramePr>
        <p:xfrm>
          <a:off x="9183658" y="2713040"/>
          <a:ext cx="13998160" cy="9082295"/>
        </p:xfrm>
        <a:graphic>
          <a:graphicData uri="http://schemas.openxmlformats.org/drawingml/2006/table">
            <a:tbl>
              <a:tblPr firstRow="1" firstCol="1" bandRow="1">
                <a:tableStyleId>{4C3C2611-4C71-4FC5-86AE-919BDF0F9419}</a:tableStyleId>
              </a:tblPr>
              <a:tblGrid>
                <a:gridCol w="2845537">
                  <a:extLst>
                    <a:ext uri="{9D8B030D-6E8A-4147-A177-3AD203B41FA5}">
                      <a16:colId xmlns:a16="http://schemas.microsoft.com/office/drawing/2014/main" val="20000"/>
                    </a:ext>
                  </a:extLst>
                </a:gridCol>
                <a:gridCol w="5593878">
                  <a:extLst>
                    <a:ext uri="{9D8B030D-6E8A-4147-A177-3AD203B41FA5}">
                      <a16:colId xmlns:a16="http://schemas.microsoft.com/office/drawing/2014/main" val="20001"/>
                    </a:ext>
                  </a:extLst>
                </a:gridCol>
                <a:gridCol w="5558745">
                  <a:extLst>
                    <a:ext uri="{9D8B030D-6E8A-4147-A177-3AD203B41FA5}">
                      <a16:colId xmlns:a16="http://schemas.microsoft.com/office/drawing/2014/main" val="20002"/>
                    </a:ext>
                  </a:extLst>
                </a:gridCol>
              </a:tblGrid>
              <a:tr h="2613131">
                <a:tc>
                  <a:txBody>
                    <a:bodyPr/>
                    <a:lstStyle/>
                    <a:p>
                      <a:pPr>
                        <a:defRPr sz="1900">
                          <a:latin typeface="+mj-lt"/>
                          <a:ea typeface="+mj-ea"/>
                          <a:cs typeface="+mj-cs"/>
                          <a:sym typeface="Calibri"/>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800" b="1">
                          <a:solidFill>
                            <a:srgbClr val="FFFFFF"/>
                          </a:solidFill>
                          <a:latin typeface="+mj-lt"/>
                          <a:ea typeface="+mj-ea"/>
                          <a:cs typeface="+mj-cs"/>
                          <a:sym typeface="Calibri"/>
                        </a:rPr>
                        <a:t>Patient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800" b="1">
                          <a:solidFill>
                            <a:srgbClr val="FFFFFF"/>
                          </a:solidFill>
                          <a:latin typeface="+mj-lt"/>
                          <a:ea typeface="+mj-ea"/>
                          <a:cs typeface="+mj-cs"/>
                          <a:sym typeface="Calibri"/>
                        </a:rPr>
                        <a:t>Patient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0"/>
                  </a:ext>
                </a:extLst>
              </a:tr>
              <a:tr h="3109020">
                <a:tc>
                  <a:txBody>
                    <a:bodyPr/>
                    <a:lstStyle/>
                    <a:p>
                      <a:pPr>
                        <a:defRPr sz="2800">
                          <a:latin typeface="+mj-lt"/>
                          <a:ea typeface="+mj-ea"/>
                          <a:cs typeface="+mj-cs"/>
                          <a:sym typeface="Calibri"/>
                        </a:defRPr>
                      </a:pPr>
                      <a:r>
                        <a:rPr dirty="0"/>
                        <a:t>Baseline</a:t>
                      </a:r>
                      <a:r>
                        <a:rPr baseline="31999" dirty="0"/>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900" b="1">
                          <a:solidFill>
                            <a:srgbClr val="00538A"/>
                          </a:solidFill>
                          <a:latin typeface="+mj-lt"/>
                          <a:ea typeface="+mj-ea"/>
                          <a:cs typeface="+mj-cs"/>
                          <a:sym typeface="Calibri"/>
                        </a:defRPr>
                      </a:pPr>
                      <a:endParaRPr/>
                    </a:p>
                  </a:txBody>
                  <a:tcPr marL="50800" marR="50800" marT="50800" marB="50800" anchor="ctr" horzOverflow="overflow">
                    <a:lnL w="38100">
                      <a:solidFill>
                        <a:srgbClr val="FFFFFF"/>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5"/>
                      <a:srcRect/>
                      <a:stretch>
                        <a:fillRect/>
                      </a:stretch>
                    </a:blipFill>
                  </a:tcPr>
                </a:tc>
                <a:tc>
                  <a:txBody>
                    <a:bodyPr/>
                    <a:lstStyle/>
                    <a:p>
                      <a:pPr>
                        <a:defRPr sz="1900" b="1">
                          <a:solidFill>
                            <a:srgbClr val="00538A"/>
                          </a:solidFill>
                          <a:latin typeface="+mj-lt"/>
                          <a:ea typeface="+mj-ea"/>
                          <a:cs typeface="+mj-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6"/>
                      <a:srcRect/>
                      <a:stretch>
                        <a:fillRect/>
                      </a:stretch>
                    </a:blipFill>
                  </a:tcPr>
                </a:tc>
                <a:extLst>
                  <a:ext uri="{0D108BD9-81ED-4DB2-BD59-A6C34878D82A}">
                    <a16:rowId xmlns:a16="http://schemas.microsoft.com/office/drawing/2014/main" val="10001"/>
                  </a:ext>
                </a:extLst>
              </a:tr>
              <a:tr h="3360144">
                <a:tc>
                  <a:txBody>
                    <a:bodyPr/>
                    <a:lstStyle/>
                    <a:p>
                      <a:pPr>
                        <a:defRPr sz="1800" b="0">
                          <a:solidFill>
                            <a:srgbClr val="000000"/>
                          </a:solidFill>
                        </a:defRPr>
                      </a:pPr>
                      <a:r>
                        <a:rPr sz="2800" b="1">
                          <a:solidFill>
                            <a:srgbClr val="FFFFFF"/>
                          </a:solidFill>
                          <a:latin typeface="+mj-lt"/>
                          <a:ea typeface="+mj-ea"/>
                          <a:cs typeface="+mj-cs"/>
                          <a:sym typeface="Calibri"/>
                        </a:rPr>
                        <a:t>Rash developed on treatment with cetuximab
</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900" b="1">
                          <a:solidFill>
                            <a:srgbClr val="00538A"/>
                          </a:solidFill>
                          <a:latin typeface="+mj-lt"/>
                          <a:ea typeface="+mj-ea"/>
                          <a:cs typeface="+mj-cs"/>
                          <a:sym typeface="Calibri"/>
                        </a:defRPr>
                      </a:pPr>
                      <a:endParaRPr/>
                    </a:p>
                  </a:txBody>
                  <a:tcPr marL="50800" marR="50800" marT="50800" marB="50800" anchor="ctr" horzOverflow="overflow">
                    <a:lnL w="38100">
                      <a:solidFill>
                        <a:srgbClr val="FFFFFF"/>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7"/>
                      <a:srcRect/>
                      <a:stretch>
                        <a:fillRect/>
                      </a:stretch>
                    </a:blipFill>
                  </a:tcPr>
                </a:tc>
                <a:tc>
                  <a:txBody>
                    <a:bodyPr/>
                    <a:lstStyle/>
                    <a:p>
                      <a:pPr>
                        <a:defRPr sz="1900" b="1">
                          <a:solidFill>
                            <a:srgbClr val="00538A"/>
                          </a:solidFill>
                          <a:latin typeface="+mj-lt"/>
                          <a:ea typeface="+mj-ea"/>
                          <a:cs typeface="+mj-cs"/>
                          <a:sym typeface="Calibri"/>
                        </a:defRPr>
                      </a:pPr>
                      <a:endParaRPr dirty="0"/>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8"/>
                      <a:srcRect/>
                      <a:stretch>
                        <a:fillRect/>
                      </a:stretch>
                    </a:blipFill>
                  </a:tcPr>
                </a:tc>
                <a:extLst>
                  <a:ext uri="{0D108BD9-81ED-4DB2-BD59-A6C34878D82A}">
                    <a16:rowId xmlns:a16="http://schemas.microsoft.com/office/drawing/2014/main" val="10002"/>
                  </a:ext>
                </a:extLst>
              </a:tr>
            </a:tbl>
          </a:graphicData>
        </a:graphic>
      </p:graphicFrame>
      <p:pic>
        <p:nvPicPr>
          <p:cNvPr id="386" name="microscope.png" descr="microscope.png"/>
          <p:cNvPicPr>
            <a:picLocks noChangeAspect="1"/>
          </p:cNvPicPr>
          <p:nvPr/>
        </p:nvPicPr>
        <p:blipFill>
          <a:blip r:embed="rId9"/>
          <a:stretch>
            <a:fillRect/>
          </a:stretch>
        </p:blipFill>
        <p:spPr>
          <a:xfrm>
            <a:off x="22760962" y="203200"/>
            <a:ext cx="1273789" cy="1308847"/>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89" name="PAPULOPUSTULAR RASH GRADING"/>
          <p:cNvSpPr txBox="1"/>
          <p:nvPr/>
        </p:nvSpPr>
        <p:spPr>
          <a:xfrm>
            <a:off x="1130300" y="660399"/>
            <a:ext cx="17619010"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b="0" dirty="0">
                <a:solidFill>
                  <a:srgbClr val="3B3735"/>
                </a:solidFill>
              </a:rPr>
              <a:t>PAPULOPUSTULAR RASH </a:t>
            </a:r>
            <a:r>
              <a:rPr dirty="0">
                <a:solidFill>
                  <a:schemeClr val="accent1">
                    <a:hueOff val="114395"/>
                    <a:lumOff val="-24975"/>
                  </a:schemeClr>
                </a:solidFill>
              </a:rPr>
              <a:t>GRADING</a:t>
            </a:r>
          </a:p>
        </p:txBody>
      </p:sp>
      <p:sp>
        <p:nvSpPr>
          <p:cNvPr id="390" name="* Instrumental ADL are preparing meals, shopping for groceries or clothes, using the telephone, managing money, etc.                ** Self-care ADL are bathing, dressing and undressing, feeding self, using the toilet, taking medications, and not being bedridden."/>
          <p:cNvSpPr txBox="1"/>
          <p:nvPr/>
        </p:nvSpPr>
        <p:spPr>
          <a:xfrm>
            <a:off x="439009" y="12297125"/>
            <a:ext cx="23824188" cy="343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800" b="0">
                <a:solidFill>
                  <a:srgbClr val="3B3735"/>
                </a:solidFill>
              </a:defRPr>
            </a:lvl1pPr>
          </a:lstStyle>
          <a:p>
            <a:r>
              <a:t>* Instrumental ADL are preparing meals, shopping for groceries or clothes, using the telephone, managing money, etc.                ** Self-care ADL are bathing, dressing and undressing, feeding self, using the toilet, taking medications, and not being bedridden. </a:t>
            </a:r>
          </a:p>
        </p:txBody>
      </p:sp>
      <p:graphicFrame>
        <p:nvGraphicFramePr>
          <p:cNvPr id="391" name="Table"/>
          <p:cNvGraphicFramePr/>
          <p:nvPr/>
        </p:nvGraphicFramePr>
        <p:xfrm>
          <a:off x="445777" y="2317201"/>
          <a:ext cx="23149488" cy="9802996"/>
        </p:xfrm>
        <a:graphic>
          <a:graphicData uri="http://schemas.openxmlformats.org/drawingml/2006/table">
            <a:tbl>
              <a:tblPr firstRow="1" bandRow="1">
                <a:tableStyleId>{4C3C2611-4C71-4FC5-86AE-919BDF0F9419}</a:tableStyleId>
              </a:tblPr>
              <a:tblGrid>
                <a:gridCol w="5659920">
                  <a:extLst>
                    <a:ext uri="{9D8B030D-6E8A-4147-A177-3AD203B41FA5}">
                      <a16:colId xmlns:a16="http://schemas.microsoft.com/office/drawing/2014/main" val="20000"/>
                    </a:ext>
                  </a:extLst>
                </a:gridCol>
                <a:gridCol w="5841784">
                  <a:extLst>
                    <a:ext uri="{9D8B030D-6E8A-4147-A177-3AD203B41FA5}">
                      <a16:colId xmlns:a16="http://schemas.microsoft.com/office/drawing/2014/main" val="20001"/>
                    </a:ext>
                  </a:extLst>
                </a:gridCol>
                <a:gridCol w="5430505">
                  <a:extLst>
                    <a:ext uri="{9D8B030D-6E8A-4147-A177-3AD203B41FA5}">
                      <a16:colId xmlns:a16="http://schemas.microsoft.com/office/drawing/2014/main" val="20002"/>
                    </a:ext>
                  </a:extLst>
                </a:gridCol>
                <a:gridCol w="6217279">
                  <a:extLst>
                    <a:ext uri="{9D8B030D-6E8A-4147-A177-3AD203B41FA5}">
                      <a16:colId xmlns:a16="http://schemas.microsoft.com/office/drawing/2014/main" val="20003"/>
                    </a:ext>
                  </a:extLst>
                </a:gridCol>
              </a:tblGrid>
              <a:tr h="1396931">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8406065">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b="0" dirty="0"/>
                        <a:t>Papules or pustules (or both) covering </a:t>
                      </a:r>
                      <a:r>
                        <a:rPr dirty="0"/>
                        <a:t>&lt; 10% of the body surface area (BSA) </a:t>
                      </a:r>
                      <a:r>
                        <a:rPr b="0" dirty="0"/>
                        <a:t>that may or may not be associated with symptoms of pruritus or tenderness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b="0"/>
                        <a:t>Papules or pustules (or both) covering </a:t>
                      </a:r>
                      <a:r>
                        <a:t>10–30% of BSA </a:t>
                      </a:r>
                      <a:r>
                        <a:rPr b="0"/>
                        <a:t>that may or may not be associated with symptoms of pruritus or tenderness</a:t>
                      </a:r>
                    </a:p>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b="0"/>
                        <a:t>Associated with </a:t>
                      </a:r>
                      <a:r>
                        <a:t>psychosocial impact</a:t>
                      </a:r>
                    </a:p>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t>Limiting instrumental ADL</a:t>
                      </a:r>
                      <a:r>
                        <a:rPr b="0"/>
                        <a:t>*</a:t>
                      </a:r>
                    </a:p>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b="0"/>
                        <a:t>Papules or pustules (or both) covering </a:t>
                      </a:r>
                      <a:r>
                        <a:t>&gt; 30% of BSA with or without mild symptoms </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b="0"/>
                        <a:t>Papules or pustules (or both) covering &gt;</a:t>
                      </a:r>
                      <a:r>
                        <a:t>30% of BSA with moderate or severe symptoms</a:t>
                      </a:r>
                    </a:p>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t>Limiting self-care ADL</a:t>
                      </a:r>
                      <a:r>
                        <a:rPr b="0"/>
                        <a:t>**</a:t>
                      </a:r>
                    </a:p>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b="0"/>
                        <a:t>Associated with </a:t>
                      </a:r>
                      <a:r>
                        <a:t>local superinfection</a:t>
                      </a:r>
                      <a:r>
                        <a:rPr b="0"/>
                        <a:t>, and oral </a:t>
                      </a:r>
                      <a:br>
                        <a:rPr b="0"/>
                      </a:br>
                      <a:r>
                        <a:rPr b="0"/>
                        <a:t>antibiotics are indicated</a:t>
                      </a:r>
                    </a:p>
                    <a:p>
                      <a:pPr algn="l">
                        <a:defRPr sz="2200" b="1">
                          <a:solidFill>
                            <a:srgbClr val="00538A"/>
                          </a:solidFill>
                          <a:latin typeface="+mj-lt"/>
                          <a:ea typeface="+mj-ea"/>
                          <a:cs typeface="+mj-cs"/>
                          <a:sym typeface="Calibri"/>
                        </a:defRPr>
                      </a:pPr>
                      <a:endParaRPr>
                        <a:latin typeface="Times"/>
                        <a:ea typeface="Times"/>
                        <a:cs typeface="Times"/>
                        <a:sym typeface="Times"/>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dirty="0"/>
                        <a:t>Life-threatening consequences</a:t>
                      </a:r>
                    </a:p>
                    <a:p>
                      <a:pPr marL="228600" indent="-228600" algn="l">
                        <a:spcBef>
                          <a:spcPts val="1000"/>
                        </a:spcBef>
                        <a:buClr>
                          <a:srgbClr val="BB5E47"/>
                        </a:buClr>
                        <a:buSzPct val="100000"/>
                        <a:buChar char="•"/>
                        <a:defRPr sz="2800" b="1">
                          <a:solidFill>
                            <a:srgbClr val="00538A"/>
                          </a:solidFill>
                          <a:latin typeface="+mj-lt"/>
                          <a:ea typeface="+mj-ea"/>
                          <a:cs typeface="+mj-cs"/>
                          <a:sym typeface="Calibri"/>
                        </a:defRPr>
                      </a:pPr>
                      <a:r>
                        <a:rPr b="0" dirty="0"/>
                        <a:t>Papules or pustules (or both) covering</a:t>
                      </a:r>
                      <a:r>
                        <a:rPr dirty="0"/>
                        <a:t> any % of BSA </a:t>
                      </a:r>
                      <a:r>
                        <a:rPr b="0" dirty="0"/>
                        <a:t>and which may or may not be associated with symptoms of pruritus or tenderness and are associated with </a:t>
                      </a:r>
                      <a:r>
                        <a:rPr dirty="0"/>
                        <a:t>extensive superinfection</a:t>
                      </a:r>
                      <a:r>
                        <a:rPr b="0" dirty="0"/>
                        <a:t> with intravenous antibiotics indicated </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392" name="GRADE1.png" descr="GRADE1.png"/>
          <p:cNvPicPr>
            <a:picLocks noChangeAspect="1"/>
          </p:cNvPicPr>
          <p:nvPr/>
        </p:nvPicPr>
        <p:blipFill>
          <a:blip r:embed="rId3"/>
          <a:stretch>
            <a:fillRect/>
          </a:stretch>
        </p:blipFill>
        <p:spPr>
          <a:xfrm>
            <a:off x="957145" y="8738546"/>
            <a:ext cx="4241801" cy="3111501"/>
          </a:xfrm>
          <a:prstGeom prst="rect">
            <a:avLst/>
          </a:prstGeom>
          <a:ln w="12700">
            <a:miter lim="400000"/>
          </a:ln>
        </p:spPr>
      </p:pic>
      <p:pic>
        <p:nvPicPr>
          <p:cNvPr id="393" name="GRADE2.png" descr="GRADE2.png"/>
          <p:cNvPicPr>
            <a:picLocks noChangeAspect="1"/>
          </p:cNvPicPr>
          <p:nvPr/>
        </p:nvPicPr>
        <p:blipFill>
          <a:blip r:embed="rId4"/>
          <a:stretch>
            <a:fillRect/>
          </a:stretch>
        </p:blipFill>
        <p:spPr>
          <a:xfrm>
            <a:off x="6688482" y="8744896"/>
            <a:ext cx="4483101" cy="3098801"/>
          </a:xfrm>
          <a:prstGeom prst="rect">
            <a:avLst/>
          </a:prstGeom>
          <a:ln w="12700">
            <a:miter lim="400000"/>
          </a:ln>
        </p:spPr>
      </p:pic>
      <p:pic>
        <p:nvPicPr>
          <p:cNvPr id="394" name="GRADE3.png" descr="GRADE3.png"/>
          <p:cNvPicPr>
            <a:picLocks noChangeAspect="1"/>
          </p:cNvPicPr>
          <p:nvPr/>
        </p:nvPicPr>
        <p:blipFill>
          <a:blip r:embed="rId5"/>
          <a:stretch>
            <a:fillRect/>
          </a:stretch>
        </p:blipFill>
        <p:spPr>
          <a:xfrm>
            <a:off x="12487709" y="8738546"/>
            <a:ext cx="4381501" cy="3111501"/>
          </a:xfrm>
          <a:prstGeom prst="rect">
            <a:avLst/>
          </a:prstGeom>
          <a:ln w="12700">
            <a:miter lim="400000"/>
          </a:ln>
        </p:spPr>
      </p:pic>
      <p:sp>
        <p:nvSpPr>
          <p:cNvPr id="395" name="ADL, activities of daily living;  BSA, body surface area…"/>
          <p:cNvSpPr txBox="1"/>
          <p:nvPr/>
        </p:nvSpPr>
        <p:spPr>
          <a:xfrm>
            <a:off x="431800" y="12841779"/>
            <a:ext cx="23824188"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ADL, activities of daily living;  BSA, body surface area</a:t>
            </a:r>
          </a:p>
          <a:p>
            <a:pPr algn="l">
              <a:defRPr sz="1800" b="0">
                <a:solidFill>
                  <a:srgbClr val="3B3735"/>
                </a:solidFill>
              </a:defRPr>
            </a:pPr>
            <a:r>
              <a:rPr dirty="0"/>
              <a:t>1. National Cancer Institute. Cancer Therapy Evaluation Program.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27 November 2017. (Accessed 31 January 2020.) Images from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Lacouture ME, et al. Clin Colorectal Cancer. 2018;17:85-96</a:t>
            </a:r>
            <a:r>
              <a:rPr dirty="0">
                <a:solidFill>
                  <a:srgbClr val="3A3736"/>
                </a:solidFill>
              </a:rP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98" name="MACULOPAPULAR RASH"/>
          <p:cNvSpPr txBox="1"/>
          <p:nvPr/>
        </p:nvSpPr>
        <p:spPr>
          <a:xfrm>
            <a:off x="1130300" y="660399"/>
            <a:ext cx="1634319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dirty="0">
                <a:solidFill>
                  <a:srgbClr val="1D4C7C"/>
                </a:solidFill>
              </a:rPr>
              <a:t>MACULOPAPULAR</a:t>
            </a:r>
            <a:r>
              <a:rPr b="0" dirty="0">
                <a:solidFill>
                  <a:srgbClr val="3B3735"/>
                </a:solidFill>
              </a:rPr>
              <a:t> RASH</a:t>
            </a:r>
          </a:p>
        </p:txBody>
      </p:sp>
      <p:sp>
        <p:nvSpPr>
          <p:cNvPr id="399" name="1. National Cancer Institute. Cancer Therapy Evaluation Program. Common Terminology Criteria for Adverse Events v5.0. 27 November 2017. (Accessed 31 January 2020.) 2. Erbitux (cetuximab) Prescribing Information. 3. Tarceva (erlotinib) Prescribing Information. 4. Vectibix (panitumumab) Prescribing Information. 5. Nexavar (sorafenib) Prescribing Information. 6. Sutent (sunitinib) Prescribing Information. 7. Stivarga (regorafenib) Prescribing Information. 8. Lenvima (lenvatinib) Prescribing Information. 9. Cabometyx (cabozantinib) Prescribing Information. 10. Gleevec (imatinib) Prescribing Information.  11. Tasigna (nilotinib). Prescribing Information. 12. Sprycel (dasatinib) Prescribing Information. 13. Ayvakit (avapritinib) Prescribing Information 14. Braftovi (encorafenib) Prescribing Information.  15. Ely JW, Stone MS. Am Fam Physician. 2010;81:726-34. 16. Bellón T. Drug Saf. 2019;42:973-92."/>
          <p:cNvSpPr txBox="1"/>
          <p:nvPr/>
        </p:nvSpPr>
        <p:spPr>
          <a:xfrm>
            <a:off x="457200" y="12100476"/>
            <a:ext cx="23493673"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solidFill>
                  <a:srgbClr val="3A3736"/>
                </a:solidFill>
              </a:rPr>
              <a:t>1. National Cancer Institute. Cancer Therapy Evaluation Program.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27 November 2017. (Accessed 31 January 2020.) 2. Erbitux (cetuximab)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Tarceva</a:t>
            </a:r>
            <a:r>
              <a:rPr dirty="0">
                <a:solidFill>
                  <a:srgbClr val="3A3736"/>
                </a:solidFill>
              </a:rPr>
              <a:t> (erlotinib)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4.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Prescribing Information</a:t>
            </a:r>
            <a:r>
              <a:rPr dirty="0">
                <a:solidFill>
                  <a:srgbClr val="3A3736"/>
                </a:solidFill>
              </a:rPr>
              <a:t>. 5.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Prescribing Information</a:t>
            </a:r>
            <a:r>
              <a:rPr dirty="0">
                <a:solidFill>
                  <a:srgbClr val="3A3736"/>
                </a:solidFill>
              </a:rPr>
              <a:t>. 6.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Prescribing Information</a:t>
            </a:r>
            <a:r>
              <a:rPr dirty="0">
                <a:solidFill>
                  <a:srgbClr val="3A3736"/>
                </a:solidFill>
              </a:rPr>
              <a:t>.</a:t>
            </a:r>
            <a:br>
              <a:rPr dirty="0">
                <a:solidFill>
                  <a:srgbClr val="3A3736"/>
                </a:solidFill>
              </a:rPr>
            </a:br>
            <a:r>
              <a:rPr dirty="0">
                <a:solidFill>
                  <a:srgbClr val="3A3736"/>
                </a:solidFill>
              </a:rPr>
              <a:t>7.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Prescribing Information</a:t>
            </a:r>
            <a:r>
              <a:rPr dirty="0">
                <a:solidFill>
                  <a:srgbClr val="3A3736"/>
                </a:solidFill>
              </a:rPr>
              <a:t>. 8.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Prescribing Information</a:t>
            </a:r>
            <a:r>
              <a:rPr dirty="0">
                <a:solidFill>
                  <a:srgbClr val="3A3736"/>
                </a:solidFill>
              </a:rPr>
              <a:t>. 9.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Prescribing Information</a:t>
            </a:r>
            <a:r>
              <a:rPr dirty="0">
                <a:solidFill>
                  <a:srgbClr val="3A3736"/>
                </a:solidFill>
              </a:rPr>
              <a:t>. 10. Gleevec (imatinib) </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Prescribing Information</a:t>
            </a:r>
            <a:r>
              <a:rPr dirty="0">
                <a:solidFill>
                  <a:srgbClr val="3A3736"/>
                </a:solidFill>
              </a:rPr>
              <a:t>. </a:t>
            </a:r>
            <a:br>
              <a:rPr dirty="0">
                <a:solidFill>
                  <a:srgbClr val="3A3736"/>
                </a:solidFill>
              </a:rPr>
            </a:br>
            <a:r>
              <a:rPr dirty="0">
                <a:solidFill>
                  <a:srgbClr val="3A3736"/>
                </a:solidFill>
              </a:rPr>
              <a:t>11. </a:t>
            </a:r>
            <a:r>
              <a:rPr dirty="0" err="1">
                <a:solidFill>
                  <a:srgbClr val="3A3736"/>
                </a:solidFill>
              </a:rPr>
              <a:t>Tasigna</a:t>
            </a:r>
            <a:r>
              <a:rPr dirty="0">
                <a:solidFill>
                  <a:srgbClr val="3A3736"/>
                </a:solidFill>
              </a:rPr>
              <a:t> (nilotinib).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12. </a:t>
            </a:r>
            <a:r>
              <a:rPr dirty="0" err="1">
                <a:solidFill>
                  <a:srgbClr val="3A3736"/>
                </a:solidFill>
              </a:rPr>
              <a:t>Sprycel</a:t>
            </a:r>
            <a:r>
              <a:rPr dirty="0">
                <a:solidFill>
                  <a:srgbClr val="3A3736"/>
                </a:solidFill>
              </a:rPr>
              <a:t> (</a:t>
            </a:r>
            <a:r>
              <a:rPr dirty="0" err="1">
                <a:solidFill>
                  <a:srgbClr val="3A3736"/>
                </a:solidFill>
              </a:rPr>
              <a:t>dasatinib</a:t>
            </a:r>
            <a:r>
              <a:rPr dirty="0">
                <a:solidFill>
                  <a:srgbClr val="3A3736"/>
                </a:solidFill>
              </a:rPr>
              <a:t>)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 13. </a:t>
            </a:r>
            <a:r>
              <a:rPr dirty="0" err="1">
                <a:solidFill>
                  <a:srgbClr val="3A3736"/>
                </a:solidFill>
              </a:rPr>
              <a:t>Ayvakit</a:t>
            </a:r>
            <a:r>
              <a:rPr dirty="0">
                <a:solidFill>
                  <a:srgbClr val="3A3736"/>
                </a:solidFill>
              </a:rPr>
              <a:t> (</a:t>
            </a:r>
            <a:r>
              <a:rPr dirty="0" err="1">
                <a:solidFill>
                  <a:srgbClr val="3A3736"/>
                </a:solidFill>
              </a:rPr>
              <a:t>avapritinib</a:t>
            </a:r>
            <a:r>
              <a:rPr dirty="0">
                <a:solidFill>
                  <a:srgbClr val="3A3736"/>
                </a:solidFill>
              </a:rPr>
              <a:t>) </a:t>
            </a:r>
            <a:r>
              <a:rPr u="sng" dirty="0">
                <a:solidFill>
                  <a:srgbClr val="3A3736"/>
                </a:solidFill>
                <a:uFill>
                  <a:solidFill>
                    <a:srgbClr val="4F4D50"/>
                  </a:solidFill>
                </a:uFill>
                <a:hlinkClick r:id="rId15">
                  <a:extLst>
                    <a:ext uri="{A12FA001-AC4F-418D-AE19-62706E023703}">
                      <ahyp:hlinkClr xmlns:ahyp="http://schemas.microsoft.com/office/drawing/2018/hyperlinkcolor" val="tx"/>
                    </a:ext>
                  </a:extLst>
                </a:hlinkClick>
              </a:rPr>
              <a:t>Prescribing Information </a:t>
            </a:r>
            <a:r>
              <a:rPr dirty="0">
                <a:solidFill>
                  <a:srgbClr val="3A3736"/>
                </a:solidFill>
              </a:rPr>
              <a:t>14. </a:t>
            </a:r>
            <a:r>
              <a:rPr dirty="0" err="1">
                <a:solidFill>
                  <a:srgbClr val="3A3736"/>
                </a:solidFill>
              </a:rPr>
              <a:t>Braftovi</a:t>
            </a:r>
            <a:r>
              <a:rPr dirty="0">
                <a:solidFill>
                  <a:srgbClr val="3A3736"/>
                </a:solidFill>
              </a:rPr>
              <a:t> (</a:t>
            </a:r>
            <a:r>
              <a:rPr dirty="0" err="1">
                <a:solidFill>
                  <a:srgbClr val="3A3736"/>
                </a:solidFill>
              </a:rPr>
              <a:t>encorafenib</a:t>
            </a:r>
            <a:r>
              <a:rPr dirty="0">
                <a:solidFill>
                  <a:srgbClr val="3A3736"/>
                </a:solidFill>
              </a:rPr>
              <a:t>) </a:t>
            </a:r>
            <a:r>
              <a:rPr u="sng" dirty="0">
                <a:solidFill>
                  <a:srgbClr val="3A3736"/>
                </a:solidFill>
                <a:uFill>
                  <a:solidFill>
                    <a:srgbClr val="4F4D50"/>
                  </a:solidFill>
                </a:uFill>
                <a:hlinkClick r:id="rId16">
                  <a:extLst>
                    <a:ext uri="{A12FA001-AC4F-418D-AE19-62706E023703}">
                      <ahyp:hlinkClr xmlns:ahyp="http://schemas.microsoft.com/office/drawing/2018/hyperlinkcolor" val="tx"/>
                    </a:ext>
                  </a:extLst>
                </a:hlinkClick>
              </a:rPr>
              <a:t>Prescribing Information. </a:t>
            </a:r>
            <a:br>
              <a:rPr dirty="0">
                <a:solidFill>
                  <a:srgbClr val="3A3736"/>
                </a:solidFill>
              </a:rPr>
            </a:br>
            <a:r>
              <a:rPr dirty="0">
                <a:solidFill>
                  <a:srgbClr val="3A3736"/>
                </a:solidFill>
              </a:rPr>
              <a:t>15. </a:t>
            </a:r>
            <a:r>
              <a:rPr u="sng" dirty="0">
                <a:solidFill>
                  <a:srgbClr val="3A3736"/>
                </a:solidFill>
                <a:uFill>
                  <a:solidFill>
                    <a:srgbClr val="4F4D50"/>
                  </a:solidFill>
                </a:uFill>
                <a:hlinkClick r:id="rId17">
                  <a:extLst>
                    <a:ext uri="{A12FA001-AC4F-418D-AE19-62706E023703}">
                      <ahyp:hlinkClr xmlns:ahyp="http://schemas.microsoft.com/office/drawing/2018/hyperlinkcolor" val="tx"/>
                    </a:ext>
                  </a:extLst>
                </a:hlinkClick>
              </a:rPr>
              <a:t>Ely JW, Stone MS. Am Fam Physician. 2010;81:726-34</a:t>
            </a:r>
            <a:r>
              <a:rPr dirty="0">
                <a:solidFill>
                  <a:srgbClr val="3A3736"/>
                </a:solidFill>
              </a:rPr>
              <a:t>. 16. </a:t>
            </a: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Bellón T. Drug Saf. 2019;42:973-92</a:t>
            </a:r>
            <a:r>
              <a:rPr dirty="0">
                <a:solidFill>
                  <a:srgbClr val="3A3736"/>
                </a:solidFill>
              </a:rPr>
              <a:t>.</a:t>
            </a:r>
          </a:p>
        </p:txBody>
      </p:sp>
      <p:sp>
        <p:nvSpPr>
          <p:cNvPr id="400" name="Callout"/>
          <p:cNvSpPr/>
          <p:nvPr/>
        </p:nvSpPr>
        <p:spPr>
          <a:xfrm>
            <a:off x="20813407" y="2121846"/>
            <a:ext cx="3146029" cy="3440907"/>
          </a:xfrm>
          <a:custGeom>
            <a:avLst/>
            <a:gdLst/>
            <a:ahLst/>
            <a:cxnLst>
              <a:cxn ang="0">
                <a:pos x="wd2" y="hd2"/>
              </a:cxn>
              <a:cxn ang="5400000">
                <a:pos x="wd2" y="hd2"/>
              </a:cxn>
              <a:cxn ang="10800000">
                <a:pos x="wd2" y="hd2"/>
              </a:cxn>
              <a:cxn ang="16200000">
                <a:pos x="wd2" y="hd2"/>
              </a:cxn>
            </a:cxnLst>
            <a:rect l="0" t="0" r="r" b="b"/>
            <a:pathLst>
              <a:path w="21600" h="21600" extrusionOk="0">
                <a:moveTo>
                  <a:pt x="436" y="0"/>
                </a:moveTo>
                <a:cubicBezTo>
                  <a:pt x="195" y="0"/>
                  <a:pt x="0" y="178"/>
                  <a:pt x="0" y="399"/>
                </a:cubicBezTo>
                <a:lnTo>
                  <a:pt x="0" y="16752"/>
                </a:lnTo>
                <a:cubicBezTo>
                  <a:pt x="0" y="16972"/>
                  <a:pt x="195" y="17150"/>
                  <a:pt x="436" y="17150"/>
                </a:cubicBezTo>
                <a:lnTo>
                  <a:pt x="9393" y="17150"/>
                </a:lnTo>
                <a:lnTo>
                  <a:pt x="10262" y="21600"/>
                </a:lnTo>
                <a:lnTo>
                  <a:pt x="11134" y="17150"/>
                </a:lnTo>
                <a:lnTo>
                  <a:pt x="21164" y="17150"/>
                </a:lnTo>
                <a:cubicBezTo>
                  <a:pt x="21405" y="17150"/>
                  <a:pt x="21600" y="16972"/>
                  <a:pt x="21600" y="16752"/>
                </a:cubicBezTo>
                <a:lnTo>
                  <a:pt x="21600" y="399"/>
                </a:lnTo>
                <a:cubicBezTo>
                  <a:pt x="21600" y="178"/>
                  <a:pt x="21405" y="0"/>
                  <a:pt x="21164" y="0"/>
                </a:cubicBezTo>
                <a:lnTo>
                  <a:pt x="436" y="0"/>
                </a:lnTo>
                <a:close/>
              </a:path>
            </a:pathLst>
          </a:custGeom>
          <a:solidFill>
            <a:srgbClr val="1D4C7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1" name="Maculopapular rash is also referred to as morbilliform rash, maculopapular eruption, morbilliform exanthema, and maculopapular exanthema"/>
          <p:cNvSpPr txBox="1"/>
          <p:nvPr/>
        </p:nvSpPr>
        <p:spPr>
          <a:xfrm>
            <a:off x="20938407" y="2205054"/>
            <a:ext cx="2896028" cy="2354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5900"/>
              </a:spcBef>
              <a:defRPr sz="2100">
                <a:solidFill>
                  <a:srgbClr val="FFFFFF"/>
                </a:solidFill>
              </a:defRPr>
            </a:lvl1pPr>
          </a:lstStyle>
          <a:p>
            <a:r>
              <a:rPr dirty="0"/>
              <a:t>Maculopapular rash is also referred to as morbilliform rash, maculopapular eruption, morbilliform exanthema, and maculopapular exanthema</a:t>
            </a:r>
          </a:p>
        </p:txBody>
      </p:sp>
      <p:pic>
        <p:nvPicPr>
          <p:cNvPr id="402" name="Nurse.png" descr="Nurse.png"/>
          <p:cNvPicPr>
            <a:picLocks noChangeAspect="1"/>
          </p:cNvPicPr>
          <p:nvPr/>
        </p:nvPicPr>
        <p:blipFill>
          <a:blip r:embed="rId19"/>
          <a:stretch>
            <a:fillRect/>
          </a:stretch>
        </p:blipFill>
        <p:spPr>
          <a:xfrm>
            <a:off x="21338613" y="5764247"/>
            <a:ext cx="1998358" cy="5646152"/>
          </a:xfrm>
          <a:prstGeom prst="rect">
            <a:avLst/>
          </a:prstGeom>
          <a:ln w="12700">
            <a:miter lim="400000"/>
          </a:ln>
        </p:spPr>
      </p:pic>
      <p:sp>
        <p:nvSpPr>
          <p:cNvPr id="403" name="SCAR, severe cutaneous adverse reaction."/>
          <p:cNvSpPr txBox="1"/>
          <p:nvPr/>
        </p:nvSpPr>
        <p:spPr>
          <a:xfrm>
            <a:off x="431800" y="11841302"/>
            <a:ext cx="23493673" cy="343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800" b="0">
                <a:solidFill>
                  <a:srgbClr val="3B3735"/>
                </a:solidFill>
              </a:defRPr>
            </a:lvl1pPr>
          </a:lstStyle>
          <a:p>
            <a:r>
              <a:rPr dirty="0"/>
              <a:t>SCAR, severe cutaneous adverse reaction. </a:t>
            </a:r>
          </a:p>
        </p:txBody>
      </p:sp>
      <p:graphicFrame>
        <p:nvGraphicFramePr>
          <p:cNvPr id="404" name="Table"/>
          <p:cNvGraphicFramePr/>
          <p:nvPr/>
        </p:nvGraphicFramePr>
        <p:xfrm>
          <a:off x="595794" y="2123320"/>
          <a:ext cx="19674784" cy="5858136"/>
        </p:xfrm>
        <a:graphic>
          <a:graphicData uri="http://schemas.openxmlformats.org/drawingml/2006/table">
            <a:tbl>
              <a:tblPr firstRow="1" bandRow="1">
                <a:tableStyleId>{4C3C2611-4C71-4FC5-86AE-919BDF0F9419}</a:tableStyleId>
              </a:tblPr>
              <a:tblGrid>
                <a:gridCol w="5150101">
                  <a:extLst>
                    <a:ext uri="{9D8B030D-6E8A-4147-A177-3AD203B41FA5}">
                      <a16:colId xmlns:a16="http://schemas.microsoft.com/office/drawing/2014/main" val="20000"/>
                    </a:ext>
                  </a:extLst>
                </a:gridCol>
                <a:gridCol w="3648285">
                  <a:extLst>
                    <a:ext uri="{9D8B030D-6E8A-4147-A177-3AD203B41FA5}">
                      <a16:colId xmlns:a16="http://schemas.microsoft.com/office/drawing/2014/main" val="20001"/>
                    </a:ext>
                  </a:extLst>
                </a:gridCol>
                <a:gridCol w="2761268">
                  <a:extLst>
                    <a:ext uri="{9D8B030D-6E8A-4147-A177-3AD203B41FA5}">
                      <a16:colId xmlns:a16="http://schemas.microsoft.com/office/drawing/2014/main" val="20002"/>
                    </a:ext>
                  </a:extLst>
                </a:gridCol>
                <a:gridCol w="4000642">
                  <a:extLst>
                    <a:ext uri="{9D8B030D-6E8A-4147-A177-3AD203B41FA5}">
                      <a16:colId xmlns:a16="http://schemas.microsoft.com/office/drawing/2014/main" val="20003"/>
                    </a:ext>
                  </a:extLst>
                </a:gridCol>
                <a:gridCol w="4114488">
                  <a:extLst>
                    <a:ext uri="{9D8B030D-6E8A-4147-A177-3AD203B41FA5}">
                      <a16:colId xmlns:a16="http://schemas.microsoft.com/office/drawing/2014/main" val="20004"/>
                    </a:ext>
                  </a:extLst>
                </a:gridCol>
              </a:tblGrid>
              <a:tr h="690424">
                <a:tc>
                  <a:txBody>
                    <a:bodyPr/>
                    <a:lstStyle/>
                    <a:p>
                      <a:pPr defTabSz="914400">
                        <a:defRPr sz="2600">
                          <a:latin typeface="+mj-lt"/>
                          <a:ea typeface="+mj-ea"/>
                          <a:cs typeface="+mj-cs"/>
                          <a:sym typeface="Calibri"/>
                        </a:defRPr>
                      </a:pPr>
                      <a:r>
                        <a:t>Symptoms</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j-lt"/>
                          <a:ea typeface="+mj-ea"/>
                          <a:cs typeface="+mj-cs"/>
                          <a:sym typeface="Calibri"/>
                        </a:rPr>
                        <a:t>Incidence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j-lt"/>
                          <a:ea typeface="+mj-ea"/>
                          <a:cs typeface="+mj-cs"/>
                          <a:sym typeface="Calibri"/>
                        </a:rPr>
                        <a:t>Onset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j-lt"/>
                          <a:ea typeface="+mj-ea"/>
                          <a:cs typeface="+mj-cs"/>
                          <a:sym typeface="Calibri"/>
                        </a:rPr>
                        <a:t>Pathophysiology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j-lt"/>
                          <a:ea typeface="+mj-ea"/>
                          <a:cs typeface="+mj-cs"/>
                          <a:sym typeface="Calibri"/>
                        </a:rPr>
                        <a:t>Differential diagnosis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167712">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Flat, red area on the skin that is covered with small confluent bumps </a:t>
                      </a:r>
                      <a:r>
                        <a:rPr b="0" dirty="0"/>
                        <a:t>(papules)</a:t>
                      </a:r>
                      <a:endParaRPr b="0" dirty="0">
                        <a:latin typeface="Times"/>
                        <a:ea typeface="Times"/>
                        <a:cs typeface="Times"/>
                        <a:sym typeface="Times"/>
                      </a:endParaRPr>
                    </a:p>
                    <a:p>
                      <a:pPr marL="228600" indent="-228600" algn="l">
                        <a:buClr>
                          <a:srgbClr val="BB5E47"/>
                        </a:buClr>
                        <a:buSzPct val="100000"/>
                        <a:buChar char="•"/>
                        <a:defRPr sz="2800">
                          <a:solidFill>
                            <a:srgbClr val="00538A"/>
                          </a:solidFill>
                          <a:latin typeface="+mj-lt"/>
                          <a:ea typeface="+mj-ea"/>
                          <a:cs typeface="+mj-cs"/>
                          <a:sym typeface="Calibri"/>
                        </a:defRPr>
                      </a:pPr>
                      <a:r>
                        <a:rPr dirty="0"/>
                        <a:t>Skin tenderness</a:t>
                      </a:r>
                      <a:endParaRPr dirty="0">
                        <a:latin typeface="Times"/>
                        <a:ea typeface="Times"/>
                        <a:cs typeface="Times"/>
                        <a:sym typeface="Times"/>
                      </a:endParaRPr>
                    </a:p>
                    <a:p>
                      <a:pPr marL="228600" indent="-228600" algn="l">
                        <a:buClr>
                          <a:srgbClr val="BB5E47"/>
                        </a:buClr>
                        <a:buSzPct val="100000"/>
                        <a:buChar char="•"/>
                        <a:defRPr sz="2800">
                          <a:solidFill>
                            <a:srgbClr val="00538A"/>
                          </a:solidFill>
                          <a:latin typeface="+mj-lt"/>
                          <a:ea typeface="+mj-ea"/>
                          <a:cs typeface="+mj-cs"/>
                          <a:sym typeface="Calibri"/>
                        </a:defRPr>
                      </a:pPr>
                      <a:r>
                        <a:rPr dirty="0"/>
                        <a:t>Mucosal involvement</a:t>
                      </a:r>
                      <a:endParaRPr dirty="0">
                        <a:latin typeface="Times"/>
                        <a:ea typeface="Times"/>
                        <a:cs typeface="Times"/>
                        <a:sym typeface="Times"/>
                      </a:endParaRPr>
                    </a:p>
                    <a:p>
                      <a:pPr marL="228600" indent="-228600" algn="l">
                        <a:buClr>
                          <a:srgbClr val="BB5E47"/>
                        </a:buClr>
                        <a:buSzPct val="100000"/>
                        <a:buChar char="•"/>
                        <a:defRPr sz="2800">
                          <a:solidFill>
                            <a:srgbClr val="00538A"/>
                          </a:solidFill>
                          <a:latin typeface="+mj-lt"/>
                          <a:ea typeface="+mj-ea"/>
                          <a:cs typeface="+mj-cs"/>
                          <a:sym typeface="Calibri"/>
                        </a:defRPr>
                      </a:pPr>
                      <a:r>
                        <a:rPr dirty="0"/>
                        <a:t>Systemic involvement</a:t>
                      </a:r>
                      <a:endParaRPr dirty="0">
                        <a:latin typeface="Times"/>
                        <a:ea typeface="Times"/>
                        <a:cs typeface="Times"/>
                        <a:sym typeface="Times"/>
                      </a:endParaRPr>
                    </a:p>
                    <a:p>
                      <a:pPr marL="228600" indent="-228600" algn="l">
                        <a:buClr>
                          <a:srgbClr val="BB5E47"/>
                        </a:buClr>
                        <a:buSzPct val="100000"/>
                        <a:buChar char="•"/>
                        <a:defRPr sz="2800">
                          <a:solidFill>
                            <a:srgbClr val="00538A"/>
                          </a:solidFill>
                          <a:latin typeface="+mj-lt"/>
                          <a:ea typeface="+mj-ea"/>
                          <a:cs typeface="+mj-cs"/>
                          <a:sym typeface="Calibri"/>
                        </a:defRPr>
                      </a:pPr>
                      <a:r>
                        <a:rPr dirty="0"/>
                        <a:t>Associated with pruritus</a:t>
                      </a:r>
                      <a:endParaRPr dirty="0">
                        <a:latin typeface="Times"/>
                        <a:ea typeface="Times"/>
                        <a:cs typeface="Times"/>
                        <a:sym typeface="Times"/>
                      </a:endParaRPr>
                    </a:p>
                    <a:p>
                      <a:pPr marL="228600" indent="-228600" algn="l">
                        <a:buClr>
                          <a:srgbClr val="BB5E47"/>
                        </a:buClr>
                        <a:buSzPct val="100000"/>
                        <a:buChar char="•"/>
                        <a:defRPr sz="2800">
                          <a:solidFill>
                            <a:srgbClr val="00538A"/>
                          </a:solidFill>
                          <a:latin typeface="+mj-lt"/>
                          <a:ea typeface="+mj-ea"/>
                          <a:cs typeface="+mj-cs"/>
                          <a:sym typeface="Calibri"/>
                        </a:defRPr>
                      </a:pPr>
                      <a:r>
                        <a:rPr dirty="0"/>
                        <a:t>Location</a:t>
                      </a:r>
                    </a:p>
                    <a:p>
                      <a:pPr marL="482600" indent="-228600" algn="l">
                        <a:buClr>
                          <a:srgbClr val="BB5E47"/>
                        </a:buClr>
                        <a:buSzPct val="50000"/>
                        <a:buChar char="✦"/>
                        <a:defRPr sz="2800">
                          <a:solidFill>
                            <a:srgbClr val="00538A"/>
                          </a:solidFill>
                          <a:latin typeface="+mj-lt"/>
                          <a:ea typeface="+mj-ea"/>
                          <a:cs typeface="+mj-cs"/>
                          <a:sym typeface="Calibri"/>
                        </a:defRPr>
                      </a:pPr>
                      <a:r>
                        <a:rPr dirty="0">
                          <a:latin typeface="Times"/>
                          <a:ea typeface="Times"/>
                          <a:cs typeface="Times"/>
                          <a:sym typeface="Times"/>
                        </a:rPr>
                        <a:t> </a:t>
                      </a:r>
                      <a:r>
                        <a:rPr dirty="0"/>
                        <a:t>Frequently affects the upper trunk</a:t>
                      </a:r>
                      <a:endParaRPr dirty="0">
                        <a:latin typeface="Times"/>
                        <a:ea typeface="Times"/>
                        <a:cs typeface="Times"/>
                        <a:sym typeface="Times"/>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a:solidFill>
                            <a:srgbClr val="00538A"/>
                          </a:solidFill>
                          <a:latin typeface="+mj-lt"/>
                          <a:ea typeface="+mj-ea"/>
                          <a:cs typeface="+mj-cs"/>
                          <a:sym typeface="Calibri"/>
                        </a:defRPr>
                      </a:pPr>
                      <a:r>
                        <a:t>Rash, including maculopapular rash, is reported to be a very common skin toxicity with targeted therapies</a:t>
                      </a:r>
                      <a:r>
                        <a:rPr baseline="31999"/>
                        <a:t>2–14</a:t>
                      </a:r>
                      <a:endParaRPr>
                        <a:latin typeface="Times"/>
                        <a:ea typeface="Times"/>
                        <a:cs typeface="Times"/>
                        <a:sym typeface="Times"/>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F6048"/>
                        </a:buClr>
                        <a:buSzPct val="100000"/>
                        <a:buChar char="•"/>
                        <a:defRPr sz="2800" b="1">
                          <a:solidFill>
                            <a:srgbClr val="00538A"/>
                          </a:solidFill>
                          <a:latin typeface="+mj-lt"/>
                          <a:ea typeface="+mj-ea"/>
                          <a:cs typeface="+mj-cs"/>
                          <a:sym typeface="Calibri"/>
                        </a:defRPr>
                      </a:pPr>
                      <a:r>
                        <a:rPr b="0"/>
                        <a:t>Usually within</a:t>
                      </a:r>
                      <a:r>
                        <a:t> 1–4 weeks </a:t>
                      </a:r>
                      <a:r>
                        <a:rPr b="0"/>
                        <a:t>from the start of treatment</a:t>
                      </a:r>
                      <a:r>
                        <a:rPr b="0" baseline="31999"/>
                        <a:t>15</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b="0"/>
                        <a:t>Unlike papulopustular rash, which is specific to certain targeted therapies, maculopapular rash is a non-specific </a:t>
                      </a:r>
                      <a:r>
                        <a:t>allergic reaction </a:t>
                      </a:r>
                      <a:r>
                        <a:rPr b="0"/>
                        <a:t>to treatment</a:t>
                      </a:r>
                      <a:endParaRPr b="0">
                        <a:latin typeface="Times"/>
                        <a:ea typeface="Times"/>
                        <a:cs typeface="Times"/>
                        <a:sym typeface="Times"/>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a:solidFill>
                            <a:srgbClr val="00538A"/>
                          </a:solidFill>
                          <a:latin typeface="+mj-lt"/>
                          <a:ea typeface="+mj-ea"/>
                          <a:cs typeface="+mj-cs"/>
                          <a:sym typeface="Calibri"/>
                        </a:defRPr>
                      </a:pPr>
                      <a:r>
                        <a:rPr dirty="0"/>
                        <a:t>Reaction to another drug</a:t>
                      </a:r>
                      <a:endParaRPr dirty="0">
                        <a:latin typeface="Times"/>
                        <a:ea typeface="Times"/>
                        <a:cs typeface="Times"/>
                        <a:sym typeface="Times"/>
                      </a:endParaRPr>
                    </a:p>
                    <a:p>
                      <a:pPr marL="228600" indent="-228600" algn="l">
                        <a:buClr>
                          <a:srgbClr val="BC5F47"/>
                        </a:buClr>
                        <a:buSzPct val="100000"/>
                        <a:buChar char="•"/>
                        <a:defRPr sz="2800">
                          <a:solidFill>
                            <a:srgbClr val="00538A"/>
                          </a:solidFill>
                          <a:latin typeface="+mj-lt"/>
                          <a:ea typeface="+mj-ea"/>
                          <a:cs typeface="+mj-cs"/>
                          <a:sym typeface="Calibri"/>
                        </a:defRPr>
                      </a:pPr>
                      <a:r>
                        <a:rPr dirty="0"/>
                        <a:t>Viral exanthem</a:t>
                      </a:r>
                      <a:endParaRPr dirty="0">
                        <a:latin typeface="Times"/>
                        <a:ea typeface="Times"/>
                        <a:cs typeface="Times"/>
                        <a:sym typeface="Times"/>
                      </a:endParaRPr>
                    </a:p>
                    <a:p>
                      <a:pPr marL="228600" indent="-228600" algn="l">
                        <a:buClr>
                          <a:srgbClr val="BC5F47"/>
                        </a:buClr>
                        <a:buSzPct val="100000"/>
                        <a:buChar char="•"/>
                        <a:defRPr sz="2800">
                          <a:solidFill>
                            <a:srgbClr val="00538A"/>
                          </a:solidFill>
                          <a:latin typeface="+mj-lt"/>
                          <a:ea typeface="+mj-ea"/>
                          <a:cs typeface="+mj-cs"/>
                          <a:sym typeface="Calibri"/>
                        </a:defRPr>
                      </a:pPr>
                      <a:r>
                        <a:rPr dirty="0"/>
                        <a:t>Urticaria</a:t>
                      </a:r>
                      <a:endParaRPr dirty="0">
                        <a:latin typeface="Times"/>
                        <a:ea typeface="Times"/>
                        <a:cs typeface="Times"/>
                        <a:sym typeface="Times"/>
                      </a:endParaRPr>
                    </a:p>
                    <a:p>
                      <a:pPr marL="228600" indent="-228600" algn="l">
                        <a:buClr>
                          <a:srgbClr val="BC5F47"/>
                        </a:buClr>
                        <a:buSzPct val="100000"/>
                        <a:buChar char="•"/>
                        <a:defRPr sz="2800">
                          <a:solidFill>
                            <a:srgbClr val="00538A"/>
                          </a:solidFill>
                          <a:latin typeface="+mj-lt"/>
                          <a:ea typeface="+mj-ea"/>
                          <a:cs typeface="+mj-cs"/>
                          <a:sym typeface="Calibri"/>
                        </a:defRPr>
                      </a:pPr>
                      <a:r>
                        <a:rPr dirty="0"/>
                        <a:t>Graft-versus-host disease after transplantation</a:t>
                      </a:r>
                      <a:endParaRPr dirty="0">
                        <a:latin typeface="Times"/>
                        <a:ea typeface="Times"/>
                        <a:cs typeface="Times"/>
                        <a:sym typeface="Times"/>
                      </a:endParaRPr>
                    </a:p>
                    <a:p>
                      <a:pPr marL="228600" indent="-228600" algn="l">
                        <a:buClr>
                          <a:srgbClr val="BC5F47"/>
                        </a:buClr>
                        <a:buSzPct val="100000"/>
                        <a:buChar char="•"/>
                        <a:defRPr sz="2800">
                          <a:solidFill>
                            <a:srgbClr val="00538A"/>
                          </a:solidFill>
                          <a:latin typeface="+mj-lt"/>
                          <a:ea typeface="+mj-ea"/>
                          <a:cs typeface="+mj-cs"/>
                          <a:sym typeface="Calibri"/>
                        </a:defRPr>
                      </a:pPr>
                      <a:r>
                        <a:rPr dirty="0"/>
                        <a:t>If severe: SCAR! </a:t>
                      </a:r>
                      <a:endParaRPr baseline="31999" dirty="0"/>
                    </a:p>
                    <a:p>
                      <a:pPr algn="l">
                        <a:buClr>
                          <a:srgbClr val="3B3735"/>
                        </a:buClr>
                        <a:defRPr sz="2800">
                          <a:solidFill>
                            <a:srgbClr val="3B3735"/>
                          </a:solidFill>
                          <a:latin typeface="+mj-lt"/>
                          <a:ea typeface="+mj-ea"/>
                          <a:cs typeface="+mj-cs"/>
                          <a:sym typeface="Calibri"/>
                        </a:defRPr>
                      </a:pPr>
                      <a:endParaRPr baseline="31999" dirty="0"/>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405" name="Rectangle"/>
          <p:cNvSpPr/>
          <p:nvPr/>
        </p:nvSpPr>
        <p:spPr>
          <a:xfrm>
            <a:off x="7771453" y="8200451"/>
            <a:ext cx="12530306" cy="3440907"/>
          </a:xfrm>
          <a:prstGeom prst="rect">
            <a:avLst/>
          </a:prstGeom>
          <a:solidFill>
            <a:srgbClr val="BB5E4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6" name="Be aware of potential SCARs, delayed type IV hypersensitivity reactions to drugs16…"/>
          <p:cNvSpPr txBox="1"/>
          <p:nvPr/>
        </p:nvSpPr>
        <p:spPr>
          <a:xfrm>
            <a:off x="7944094" y="8398045"/>
            <a:ext cx="12185023" cy="3045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buClr>
                <a:srgbClr val="3B3735"/>
              </a:buClr>
              <a:defRPr sz="2800">
                <a:solidFill>
                  <a:srgbClr val="B0644D"/>
                </a:solidFill>
              </a:defRPr>
            </a:pPr>
            <a:r>
              <a:rPr dirty="0">
                <a:solidFill>
                  <a:srgbClr val="FFFFFF"/>
                </a:solidFill>
              </a:rPr>
              <a:t>Be aware of potential SCARs, delayed type IV hypersensitivity reactions to drugs</a:t>
            </a:r>
            <a:r>
              <a:rPr baseline="31999" dirty="0">
                <a:solidFill>
                  <a:srgbClr val="FFFFFF"/>
                </a:solidFill>
              </a:rPr>
              <a:t>16</a:t>
            </a:r>
          </a:p>
          <a:p>
            <a:pPr algn="l">
              <a:buClr>
                <a:srgbClr val="3B3735"/>
              </a:buClr>
              <a:defRPr sz="2800">
                <a:solidFill>
                  <a:srgbClr val="FFFFFF"/>
                </a:solidFill>
              </a:defRPr>
            </a:pPr>
            <a:r>
              <a:rPr dirty="0"/>
              <a:t>Urgently consult a dermatologist in case of:</a:t>
            </a:r>
          </a:p>
          <a:p>
            <a:pPr marL="228600" indent="-228600" algn="l">
              <a:buClr>
                <a:srgbClr val="FFFFFF"/>
              </a:buClr>
              <a:buSzPct val="100000"/>
              <a:buChar char="•"/>
              <a:defRPr sz="2800">
                <a:solidFill>
                  <a:srgbClr val="FFFFFF"/>
                </a:solidFill>
              </a:defRPr>
            </a:pPr>
            <a:r>
              <a:rPr dirty="0"/>
              <a:t>blisters</a:t>
            </a:r>
          </a:p>
          <a:p>
            <a:pPr marL="228600" indent="-228600" algn="l">
              <a:buClr>
                <a:srgbClr val="FFFFFF"/>
              </a:buClr>
              <a:buSzPct val="100000"/>
              <a:buChar char="•"/>
              <a:defRPr sz="2800">
                <a:solidFill>
                  <a:srgbClr val="FFFFFF"/>
                </a:solidFill>
              </a:defRPr>
            </a:pPr>
            <a:r>
              <a:rPr dirty="0"/>
              <a:t>skin tenderness</a:t>
            </a:r>
          </a:p>
          <a:p>
            <a:pPr marL="228600" indent="-228600" algn="l">
              <a:buClr>
                <a:srgbClr val="FFFFFF"/>
              </a:buClr>
              <a:buSzPct val="100000"/>
              <a:buChar char="•"/>
              <a:defRPr sz="2800">
                <a:solidFill>
                  <a:srgbClr val="FFFFFF"/>
                </a:solidFill>
              </a:defRPr>
            </a:pPr>
            <a:r>
              <a:rPr dirty="0"/>
              <a:t>mucous membrane involvement</a:t>
            </a:r>
          </a:p>
          <a:p>
            <a:pPr marL="228600" indent="-228600" algn="l">
              <a:buClr>
                <a:srgbClr val="FFFFFF"/>
              </a:buClr>
              <a:buSzPct val="100000"/>
              <a:buChar char="•"/>
              <a:defRPr sz="2800">
                <a:solidFill>
                  <a:srgbClr val="FFFFFF"/>
                </a:solidFill>
              </a:defRPr>
            </a:pPr>
            <a:r>
              <a:rPr dirty="0"/>
              <a:t>rapid progression, turning dusky (grey or purple overtones)</a:t>
            </a:r>
          </a:p>
          <a:p>
            <a:pPr marL="228600" indent="-228600" algn="l">
              <a:buClr>
                <a:srgbClr val="FFFFFF"/>
              </a:buClr>
              <a:buSzPct val="100000"/>
              <a:buChar char="•"/>
              <a:defRPr sz="2800">
                <a:solidFill>
                  <a:srgbClr val="FFFFFF"/>
                </a:solidFill>
              </a:defRPr>
            </a:pPr>
            <a:r>
              <a:rPr dirty="0"/>
              <a:t>skin sloughing</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09" name="Characterised by orthokeratosis, focal basal spongiosis, mild exocytosis of lymphocytes, Civatte bodies (arrow, dyskeratotic, or apoptotic keratinocytes) in all epidermal layers, hydropic degeneration of basal keratinocytes (arrowhead), and a superficial perivascular infiltrate of lymphocytes with few eosinophils (inset)"/>
          <p:cNvSpPr txBox="1"/>
          <p:nvPr/>
        </p:nvSpPr>
        <p:spPr>
          <a:xfrm>
            <a:off x="1130300" y="2753441"/>
            <a:ext cx="8472447" cy="4372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1900"/>
              </a:spcBef>
              <a:defRPr sz="3500" b="0">
                <a:solidFill>
                  <a:srgbClr val="3B3735"/>
                </a:solidFill>
              </a:defRPr>
            </a:lvl1pPr>
          </a:lstStyle>
          <a:p>
            <a:r>
              <a:rPr dirty="0" err="1"/>
              <a:t>Characterised</a:t>
            </a:r>
            <a:r>
              <a:rPr dirty="0"/>
              <a:t> by orthokeratosis, focal basal spongiosis, mild exocytosis of lymphocytes, </a:t>
            </a:r>
            <a:r>
              <a:rPr dirty="0" err="1"/>
              <a:t>Civatte</a:t>
            </a:r>
            <a:r>
              <a:rPr dirty="0"/>
              <a:t> bodies (arrow, dyskeratotic, or apoptotic keratinocytes) in all epidermal layers, hydropic degeneration of basal keratinocytes (arrowhead), and a superficial perivascular infiltrate of lymphocytes with few eosinophils (inset)</a:t>
            </a:r>
          </a:p>
        </p:txBody>
      </p:sp>
      <p:sp>
        <p:nvSpPr>
          <p:cNvPr id="410" name="PATHOLOGY"/>
          <p:cNvSpPr txBox="1"/>
          <p:nvPr/>
        </p:nvSpPr>
        <p:spPr>
          <a:xfrm>
            <a:off x="1130300" y="1625599"/>
            <a:ext cx="530683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PATHOLOGY</a:t>
            </a:r>
          </a:p>
        </p:txBody>
      </p:sp>
      <p:sp>
        <p:nvSpPr>
          <p:cNvPr id="411" name="1. Brönnimann M, Yawalkar N. Curr Opin Allergy Clin Immunol. 2005;5:317-21."/>
          <p:cNvSpPr txBox="1"/>
          <p:nvPr/>
        </p:nvSpPr>
        <p:spPr>
          <a:xfrm>
            <a:off x="431800" y="13096295"/>
            <a:ext cx="11499543" cy="441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Brönnimann M, Yawalkar N. Curr Opin Allergy Clin Immunol. 2005;5:317-21</a:t>
            </a:r>
            <a:r>
              <a:rPr u="sng" dirty="0">
                <a:solidFill>
                  <a:srgbClr val="0000FF"/>
                </a:solidFill>
                <a:uFill>
                  <a:solidFill>
                    <a:srgbClr val="4F4D50"/>
                  </a:solidFill>
                </a:uFill>
                <a:hlinkClick r:id="rId3">
                  <a:extLst>
                    <a:ext uri="{A12FA001-AC4F-418D-AE19-62706E023703}">
                      <ahyp:hlinkClr xmlns:ahyp="http://schemas.microsoft.com/office/drawing/2018/hyperlinkcolor" val="tx"/>
                    </a:ext>
                  </a:extLst>
                </a:hlinkClick>
              </a:rPr>
              <a:t>.</a:t>
            </a:r>
          </a:p>
        </p:txBody>
      </p:sp>
      <p:sp>
        <p:nvSpPr>
          <p:cNvPr id="412" name="MACULOPAPULAR RASH"/>
          <p:cNvSpPr txBox="1"/>
          <p:nvPr/>
        </p:nvSpPr>
        <p:spPr>
          <a:xfrm>
            <a:off x="1130300" y="660399"/>
            <a:ext cx="14322236"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93735"/>
                </a:solidFill>
              </a:defRPr>
            </a:lvl1pPr>
          </a:lstStyle>
          <a:p>
            <a:pPr>
              <a:defRPr b="1">
                <a:solidFill>
                  <a:srgbClr val="00538A"/>
                </a:solidFill>
              </a:defRPr>
            </a:pPr>
            <a:r>
              <a:rPr b="0">
                <a:solidFill>
                  <a:srgbClr val="393735"/>
                </a:solidFill>
              </a:rPr>
              <a:t>MACULOPAPULAR RASH</a:t>
            </a:r>
          </a:p>
        </p:txBody>
      </p:sp>
      <p:pic>
        <p:nvPicPr>
          <p:cNvPr id="413" name="microscope.png" descr="microscope.png"/>
          <p:cNvPicPr>
            <a:picLocks noChangeAspect="1"/>
          </p:cNvPicPr>
          <p:nvPr/>
        </p:nvPicPr>
        <p:blipFill>
          <a:blip r:embed="rId4"/>
          <a:stretch>
            <a:fillRect/>
          </a:stretch>
        </p:blipFill>
        <p:spPr>
          <a:xfrm>
            <a:off x="22760962" y="203200"/>
            <a:ext cx="1273789" cy="1308847"/>
          </a:xfrm>
          <a:prstGeom prst="rect">
            <a:avLst/>
          </a:prstGeom>
          <a:ln w="12700">
            <a:miter lim="400000"/>
          </a:ln>
        </p:spPr>
      </p:pic>
      <p:pic>
        <p:nvPicPr>
          <p:cNvPr id="414" name="MAC-RASH-PATHOLOGY.png" descr="MAC-RASH-PATHOLOGY.png"/>
          <p:cNvPicPr>
            <a:picLocks noChangeAspect="1"/>
          </p:cNvPicPr>
          <p:nvPr/>
        </p:nvPicPr>
        <p:blipFill>
          <a:blip r:embed="rId5"/>
          <a:stretch>
            <a:fillRect/>
          </a:stretch>
        </p:blipFill>
        <p:spPr>
          <a:xfrm>
            <a:off x="12031336" y="2624679"/>
            <a:ext cx="8077201" cy="5880101"/>
          </a:xfrm>
          <a:prstGeom prst="rect">
            <a:avLst/>
          </a:prstGeom>
          <a:ln w="12700">
            <a:miter lim="400000"/>
          </a:ln>
        </p:spPr>
      </p:pic>
      <p:sp>
        <p:nvSpPr>
          <p:cNvPr id="415" name="Haematoxylin and eosin staining of drug-induced maculopapular rash"/>
          <p:cNvSpPr txBox="1"/>
          <p:nvPr/>
        </p:nvSpPr>
        <p:spPr>
          <a:xfrm>
            <a:off x="11899020" y="8683710"/>
            <a:ext cx="8204382" cy="1095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spcBef>
                <a:spcPts val="1900"/>
              </a:spcBef>
              <a:defRPr sz="3500">
                <a:solidFill>
                  <a:srgbClr val="BB5E47"/>
                </a:solidFill>
              </a:defRPr>
            </a:lvl1pPr>
          </a:lstStyle>
          <a:p>
            <a:r>
              <a:rPr dirty="0" err="1"/>
              <a:t>Haematoxylin</a:t>
            </a:r>
            <a:r>
              <a:rPr dirty="0"/>
              <a:t> and eosin staining of drug-induced maculopapular rash</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18" name="* Instrumental ADL are preparing meals, shopping for groceries or clothes, using the telephone, managing money, etc.                ** Self-care ADL are bathing, dressing and undressing, feeding self, using the toilet, taking medications, and not being bedridden.…"/>
          <p:cNvSpPr txBox="1"/>
          <p:nvPr/>
        </p:nvSpPr>
        <p:spPr>
          <a:xfrm>
            <a:off x="431800" y="12469584"/>
            <a:ext cx="2382418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 Instrumental ADL are preparing meals, shopping for groceries or clothes, using the telephone, managing money, etc.                ** Self-care ADL are bathing, dressing and undressing, feeding self, using the toilet, taking medications, and not being bedridden. </a:t>
            </a:r>
          </a:p>
          <a:p>
            <a:pPr algn="l">
              <a:defRPr sz="1800" b="0">
                <a:solidFill>
                  <a:srgbClr val="3B3735"/>
                </a:solidFill>
              </a:defRPr>
            </a:pPr>
            <a:r>
              <a:rPr dirty="0"/>
              <a:t>ADL, activities of daily living;  BSA, body surface area; SCAR, severe cutaneous adverse reaction.</a:t>
            </a:r>
          </a:p>
          <a:p>
            <a:pPr algn="l">
              <a:defRPr sz="1800" b="0">
                <a:solidFill>
                  <a:srgbClr val="3B3735"/>
                </a:solidFill>
              </a:defRPr>
            </a:pPr>
            <a:r>
              <a:rPr dirty="0"/>
              <a:t>National Cancer Institute. Cancer Therapy Evaluation Program.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a:t>
            </a:r>
            <a:r>
              <a:rPr dirty="0"/>
              <a:t>27 November 2017. (Accessed 31 January 2020.) Images courtesy of Siegfried </a:t>
            </a:r>
            <a:r>
              <a:rPr dirty="0" err="1"/>
              <a:t>Segaert</a:t>
            </a:r>
            <a:r>
              <a:rPr dirty="0"/>
              <a:t>, MD, PhD.</a:t>
            </a:r>
          </a:p>
        </p:txBody>
      </p:sp>
      <p:sp>
        <p:nvSpPr>
          <p:cNvPr id="419" name="GRADING"/>
          <p:cNvSpPr txBox="1"/>
          <p:nvPr/>
        </p:nvSpPr>
        <p:spPr>
          <a:xfrm>
            <a:off x="1130300" y="1625599"/>
            <a:ext cx="530683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GRADING</a:t>
            </a:r>
          </a:p>
        </p:txBody>
      </p:sp>
      <p:sp>
        <p:nvSpPr>
          <p:cNvPr id="420" name="MACULOPAPULAR RASH"/>
          <p:cNvSpPr txBox="1"/>
          <p:nvPr/>
        </p:nvSpPr>
        <p:spPr>
          <a:xfrm>
            <a:off x="1130300" y="660399"/>
            <a:ext cx="1254453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93735"/>
                </a:solidFill>
              </a:defRPr>
            </a:lvl1pPr>
          </a:lstStyle>
          <a:p>
            <a:pPr>
              <a:defRPr b="1">
                <a:solidFill>
                  <a:srgbClr val="00538A"/>
                </a:solidFill>
              </a:defRPr>
            </a:pPr>
            <a:r>
              <a:rPr b="0">
                <a:solidFill>
                  <a:srgbClr val="393735"/>
                </a:solidFill>
              </a:rPr>
              <a:t>MACULOPAPULAR RASH</a:t>
            </a:r>
          </a:p>
        </p:txBody>
      </p:sp>
      <p:graphicFrame>
        <p:nvGraphicFramePr>
          <p:cNvPr id="421" name="Table"/>
          <p:cNvGraphicFramePr/>
          <p:nvPr/>
        </p:nvGraphicFramePr>
        <p:xfrm>
          <a:off x="559968" y="2731485"/>
          <a:ext cx="19961063" cy="8178849"/>
        </p:xfrm>
        <a:graphic>
          <a:graphicData uri="http://schemas.openxmlformats.org/drawingml/2006/table">
            <a:tbl>
              <a:tblPr firstRow="1" bandRow="1">
                <a:tableStyleId>{4C3C2611-4C71-4FC5-86AE-919BDF0F9419}</a:tableStyleId>
              </a:tblPr>
              <a:tblGrid>
                <a:gridCol w="6155379">
                  <a:extLst>
                    <a:ext uri="{9D8B030D-6E8A-4147-A177-3AD203B41FA5}">
                      <a16:colId xmlns:a16="http://schemas.microsoft.com/office/drawing/2014/main" val="20000"/>
                    </a:ext>
                  </a:extLst>
                </a:gridCol>
                <a:gridCol w="7197553">
                  <a:extLst>
                    <a:ext uri="{9D8B030D-6E8A-4147-A177-3AD203B41FA5}">
                      <a16:colId xmlns:a16="http://schemas.microsoft.com/office/drawing/2014/main" val="20001"/>
                    </a:ext>
                  </a:extLst>
                </a:gridCol>
                <a:gridCol w="6608131">
                  <a:extLst>
                    <a:ext uri="{9D8B030D-6E8A-4147-A177-3AD203B41FA5}">
                      <a16:colId xmlns:a16="http://schemas.microsoft.com/office/drawing/2014/main" val="20002"/>
                    </a:ext>
                  </a:extLst>
                </a:gridCol>
              </a:tblGrid>
              <a:tr h="880271">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724891">
                <a:tc>
                  <a:txBody>
                    <a:bodyPr/>
                    <a:lstStyle/>
                    <a:p>
                      <a:pPr marL="228600" indent="-228600" algn="l">
                        <a:buClr>
                          <a:srgbClr val="AF634C"/>
                        </a:buClr>
                        <a:buSzPct val="100000"/>
                        <a:buChar char="•"/>
                        <a:defRPr sz="2800" b="1">
                          <a:solidFill>
                            <a:srgbClr val="00538A"/>
                          </a:solidFill>
                          <a:latin typeface="+mj-lt"/>
                          <a:ea typeface="+mj-ea"/>
                          <a:cs typeface="+mj-cs"/>
                          <a:sym typeface="Calibri"/>
                        </a:defRPr>
                      </a:pPr>
                      <a:r>
                        <a:rPr b="0" dirty="0"/>
                        <a:t>Macules or papules covering </a:t>
                      </a:r>
                      <a:r>
                        <a:rPr dirty="0"/>
                        <a:t>&lt; 10% of BSA </a:t>
                      </a:r>
                      <a:r>
                        <a:rPr b="0" dirty="0"/>
                        <a:t>with or without symptoms (e.g. pruritus, burning, tightness)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AE634D"/>
                        </a:buClr>
                        <a:buSzPct val="100000"/>
                        <a:buChar char="•"/>
                        <a:defRPr sz="2800" b="1">
                          <a:solidFill>
                            <a:srgbClr val="00538A"/>
                          </a:solidFill>
                          <a:latin typeface="+mj-lt"/>
                          <a:ea typeface="+mj-ea"/>
                          <a:cs typeface="+mj-cs"/>
                          <a:sym typeface="Calibri"/>
                        </a:defRPr>
                      </a:pPr>
                      <a:r>
                        <a:rPr b="0"/>
                        <a:t>Macules or papules covering </a:t>
                      </a:r>
                      <a:r>
                        <a:t>10–30% of BSA </a:t>
                      </a:r>
                      <a:r>
                        <a:rPr b="0"/>
                        <a:t>with or without symptoms</a:t>
                      </a:r>
                    </a:p>
                    <a:p>
                      <a:pPr marL="228600" indent="-228600" algn="l">
                        <a:buClr>
                          <a:srgbClr val="AE634D"/>
                        </a:buClr>
                        <a:buSzPct val="100000"/>
                        <a:buChar char="•"/>
                        <a:defRPr sz="2800" b="1">
                          <a:solidFill>
                            <a:srgbClr val="00538A"/>
                          </a:solidFill>
                          <a:latin typeface="+mj-lt"/>
                          <a:ea typeface="+mj-ea"/>
                          <a:cs typeface="+mj-cs"/>
                          <a:sym typeface="Calibri"/>
                        </a:defRPr>
                      </a:pPr>
                      <a:r>
                        <a:t>Limiting instrumental ADL</a:t>
                      </a:r>
                      <a:r>
                        <a:rPr b="0"/>
                        <a:t>*</a:t>
                      </a:r>
                    </a:p>
                    <a:p>
                      <a:pPr marL="228600" indent="-228600" algn="l">
                        <a:buClr>
                          <a:srgbClr val="AE634D"/>
                        </a:buClr>
                        <a:buSzPct val="100000"/>
                        <a:buChar char="•"/>
                        <a:defRPr sz="2800" b="1">
                          <a:solidFill>
                            <a:srgbClr val="00538A"/>
                          </a:solidFill>
                          <a:latin typeface="+mj-lt"/>
                          <a:ea typeface="+mj-ea"/>
                          <a:cs typeface="+mj-cs"/>
                          <a:sym typeface="Calibri"/>
                        </a:defRPr>
                      </a:pPr>
                      <a:r>
                        <a:rPr b="0"/>
                        <a:t>Rash covering </a:t>
                      </a:r>
                      <a:r>
                        <a:t>&gt; 30% of BSA with or without mild symptoms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AF634C"/>
                        </a:buClr>
                        <a:buSzPct val="100000"/>
                        <a:buChar char="•"/>
                        <a:defRPr sz="2800" b="1">
                          <a:solidFill>
                            <a:srgbClr val="00538A"/>
                          </a:solidFill>
                          <a:latin typeface="+mj-lt"/>
                          <a:ea typeface="+mj-ea"/>
                          <a:cs typeface="+mj-cs"/>
                          <a:sym typeface="Calibri"/>
                        </a:defRPr>
                      </a:pPr>
                      <a:r>
                        <a:rPr b="0"/>
                        <a:t>Macules or papules covering </a:t>
                      </a:r>
                      <a:r>
                        <a:t>&gt; 30% of BSA with moderate or severe symptoms</a:t>
                      </a:r>
                    </a:p>
                    <a:p>
                      <a:pPr marL="228600" indent="-228600" algn="l">
                        <a:buClr>
                          <a:srgbClr val="AF634C"/>
                        </a:buClr>
                        <a:buSzPct val="100000"/>
                        <a:buChar char="•"/>
                        <a:defRPr sz="2800" b="1">
                          <a:solidFill>
                            <a:srgbClr val="00538A"/>
                          </a:solidFill>
                          <a:latin typeface="+mj-lt"/>
                          <a:ea typeface="+mj-ea"/>
                          <a:cs typeface="+mj-cs"/>
                          <a:sym typeface="Calibri"/>
                        </a:defRPr>
                      </a:pPr>
                      <a:r>
                        <a:t>Limiting self-care ADL</a:t>
                      </a:r>
                      <a:r>
                        <a:rPr b="0"/>
                        <a:t>**</a:t>
                      </a:r>
                    </a:p>
                    <a:p>
                      <a:pPr algn="l">
                        <a:defRPr sz="2200" b="1">
                          <a:solidFill>
                            <a:srgbClr val="00538A"/>
                          </a:solidFill>
                          <a:latin typeface="+mj-lt"/>
                          <a:ea typeface="+mj-ea"/>
                          <a:cs typeface="+mj-cs"/>
                          <a:sym typeface="Calibri"/>
                        </a:defRPr>
                      </a:pPr>
                      <a:endParaRPr>
                        <a:latin typeface="Times"/>
                        <a:ea typeface="Times"/>
                        <a:cs typeface="Times"/>
                        <a:sym typeface="Times"/>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4573687">
                <a:tc>
                  <a:txBody>
                    <a:bodyPr/>
                    <a:lstStyle/>
                    <a:p>
                      <a:pPr algn="l" defTabSz="914400">
                        <a:defRPr sz="2200">
                          <a:sym typeface="Helvetica Neue"/>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gridSpan="2">
                  <a:txBody>
                    <a:bodyPr/>
                    <a:lstStyle/>
                    <a:p>
                      <a:pPr algn="l" defTabSz="914400">
                        <a:defRPr sz="2200">
                          <a:sym typeface="Helvetica Neue"/>
                        </a:defRPr>
                      </a:pPr>
                      <a:endParaRPr dirty="0"/>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422" name="mac-rash-grade1.png" descr="mac-rash-grade1.png"/>
          <p:cNvPicPr>
            <a:picLocks noChangeAspect="1"/>
          </p:cNvPicPr>
          <p:nvPr/>
        </p:nvPicPr>
        <p:blipFill>
          <a:blip r:embed="rId4"/>
          <a:stretch>
            <a:fillRect/>
          </a:stretch>
        </p:blipFill>
        <p:spPr>
          <a:xfrm>
            <a:off x="2272159" y="6804766"/>
            <a:ext cx="2978482" cy="3800898"/>
          </a:xfrm>
          <a:prstGeom prst="rect">
            <a:avLst/>
          </a:prstGeom>
          <a:ln w="12700">
            <a:miter lim="400000"/>
          </a:ln>
        </p:spPr>
      </p:pic>
      <p:pic>
        <p:nvPicPr>
          <p:cNvPr id="423" name="mac-rash-grade2.png" descr="mac-rash-grade2.png"/>
          <p:cNvPicPr>
            <a:picLocks noChangeAspect="1"/>
          </p:cNvPicPr>
          <p:nvPr/>
        </p:nvPicPr>
        <p:blipFill>
          <a:blip r:embed="rId5"/>
          <a:stretch>
            <a:fillRect/>
          </a:stretch>
        </p:blipFill>
        <p:spPr>
          <a:xfrm>
            <a:off x="11179328" y="6746616"/>
            <a:ext cx="5306834" cy="3681414"/>
          </a:xfrm>
          <a:prstGeom prst="rect">
            <a:avLst/>
          </a:prstGeom>
          <a:ln w="12700">
            <a:miter lim="400000"/>
          </a:ln>
        </p:spPr>
      </p:pic>
      <p:sp>
        <p:nvSpPr>
          <p:cNvPr id="424" name="Callout"/>
          <p:cNvSpPr/>
          <p:nvPr/>
        </p:nvSpPr>
        <p:spPr>
          <a:xfrm>
            <a:off x="20813407" y="2743633"/>
            <a:ext cx="3146029" cy="2389586"/>
          </a:xfrm>
          <a:custGeom>
            <a:avLst/>
            <a:gdLst/>
            <a:ahLst/>
            <a:cxnLst>
              <a:cxn ang="0">
                <a:pos x="wd2" y="hd2"/>
              </a:cxn>
              <a:cxn ang="5400000">
                <a:pos x="wd2" y="hd2"/>
              </a:cxn>
              <a:cxn ang="10800000">
                <a:pos x="wd2" y="hd2"/>
              </a:cxn>
              <a:cxn ang="16200000">
                <a:pos x="wd2" y="hd2"/>
              </a:cxn>
            </a:cxnLst>
            <a:rect l="0" t="0" r="r" b="b"/>
            <a:pathLst>
              <a:path w="21600" h="21600" extrusionOk="0">
                <a:moveTo>
                  <a:pt x="436" y="0"/>
                </a:moveTo>
                <a:cubicBezTo>
                  <a:pt x="195" y="0"/>
                  <a:pt x="0" y="257"/>
                  <a:pt x="0" y="574"/>
                </a:cubicBezTo>
                <a:lnTo>
                  <a:pt x="0" y="14619"/>
                </a:lnTo>
                <a:cubicBezTo>
                  <a:pt x="0" y="14936"/>
                  <a:pt x="195" y="15193"/>
                  <a:pt x="436" y="15193"/>
                </a:cubicBezTo>
                <a:lnTo>
                  <a:pt x="9393" y="15193"/>
                </a:lnTo>
                <a:lnTo>
                  <a:pt x="10262" y="21600"/>
                </a:lnTo>
                <a:lnTo>
                  <a:pt x="11134" y="15193"/>
                </a:lnTo>
                <a:lnTo>
                  <a:pt x="21164" y="15193"/>
                </a:lnTo>
                <a:cubicBezTo>
                  <a:pt x="21405" y="15193"/>
                  <a:pt x="21600" y="14936"/>
                  <a:pt x="21600" y="14619"/>
                </a:cubicBezTo>
                <a:lnTo>
                  <a:pt x="21600" y="574"/>
                </a:lnTo>
                <a:cubicBezTo>
                  <a:pt x="21600" y="257"/>
                  <a:pt x="21405" y="0"/>
                  <a:pt x="21164" y="0"/>
                </a:cubicBezTo>
                <a:lnTo>
                  <a:pt x="436" y="0"/>
                </a:lnTo>
                <a:close/>
              </a:path>
            </a:pathLst>
          </a:custGeom>
          <a:solidFill>
            <a:srgbClr val="1D4C7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25" name="For the grading of SCAR, please refer to CTCAE v5.0."/>
          <p:cNvSpPr txBox="1"/>
          <p:nvPr/>
        </p:nvSpPr>
        <p:spPr>
          <a:xfrm>
            <a:off x="20938407" y="3022723"/>
            <a:ext cx="2896028" cy="1033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5900"/>
              </a:spcBef>
              <a:defRPr sz="2100">
                <a:solidFill>
                  <a:srgbClr val="FFFFFF"/>
                </a:solidFill>
              </a:defRPr>
            </a:lvl1pPr>
          </a:lstStyle>
          <a:p>
            <a:r>
              <a:rPr dirty="0"/>
              <a:t>For the grading of SCAR, please refer to CTCAE v5.0.</a:t>
            </a:r>
          </a:p>
        </p:txBody>
      </p:sp>
      <p:pic>
        <p:nvPicPr>
          <p:cNvPr id="426" name="Nurse.png" descr="Nurse.png"/>
          <p:cNvPicPr>
            <a:picLocks noChangeAspect="1"/>
          </p:cNvPicPr>
          <p:nvPr/>
        </p:nvPicPr>
        <p:blipFill>
          <a:blip r:embed="rId6"/>
          <a:stretch>
            <a:fillRect/>
          </a:stretch>
        </p:blipFill>
        <p:spPr>
          <a:xfrm>
            <a:off x="21338613" y="5411382"/>
            <a:ext cx="2002244" cy="5657132"/>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29" name="HAND–FOOT SKIN REACTION (HFSR) RASH"/>
          <p:cNvSpPr txBox="1"/>
          <p:nvPr/>
        </p:nvSpPr>
        <p:spPr>
          <a:xfrm>
            <a:off x="1130300" y="660399"/>
            <a:ext cx="21175700"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dirty="0">
                <a:solidFill>
                  <a:srgbClr val="1D4C7C"/>
                </a:solidFill>
              </a:rPr>
              <a:t>HAND–FOOT SKIN REACTION (HFSR)</a:t>
            </a:r>
            <a:r>
              <a:rPr b="0" dirty="0">
                <a:solidFill>
                  <a:srgbClr val="3B3735"/>
                </a:solidFill>
              </a:rPr>
              <a:t> RASH</a:t>
            </a:r>
          </a:p>
        </p:txBody>
      </p:sp>
      <p:sp>
        <p:nvSpPr>
          <p:cNvPr id="430" name="CRC, colorectal cancer; HFS, hand–foot syndrome; HFSR, hand–foot skin reaction; MKI, multiple kinase inhibitor  1. Segaert S, et al. Eur J Cancer. 2009;45 suppl 1:295-308. 2. Manchen E, et al. J Support Oncol. 2011;9:13-23. 3. Lacouture ME, et al. Oncologist. 2008;13:1001-11. 4. De Wit M, et al. Support Care Cancer. 2014;22:837-46. 5. McLellan B, Kerr H. Dermatol Ther. 2011;24:396-400. 6. Grothey A, et al. J Clin Oncol. 2013;31:suppl 3637. 7. Nexavar (sorafenib) Prescribing Information. 8. Sutent (sunitinib) Prescribing Information. 9. Stivarga (regorafenib) Prescribing Information. 10. Lenvima (lenvatinib) Prescribing Information. 11. Cabometyx (cabozantinib) Prescribing Information. 12. Ayvakit (avapritinib) Prescribing Information."/>
          <p:cNvSpPr txBox="1"/>
          <p:nvPr/>
        </p:nvSpPr>
        <p:spPr>
          <a:xfrm>
            <a:off x="431800" y="12533030"/>
            <a:ext cx="2349406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CRC, colorectal cancer; HFS, hand–foot syndrome; HFSR, hand–foot skin reaction; MKI, multiple kinase inhibitor </a:t>
            </a:r>
            <a:br>
              <a:rPr dirty="0"/>
            </a:br>
            <a:r>
              <a:rPr dirty="0">
                <a:solidFill>
                  <a:srgbClr val="3A3736"/>
                </a:solidFill>
              </a:rPr>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Segaert S, et al. Eur J Cancer. 2009;45 suppl 1:295-308</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Manchen E, et al. J Support Oncol. 2011;9:13-23</a:t>
            </a:r>
            <a:r>
              <a:rPr dirty="0">
                <a:solidFill>
                  <a:srgbClr val="3A3736"/>
                </a:solidFill>
              </a:rPr>
              <a:t>. 3.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Lacouture ME, et al. Oncologist. 2008;13:1001-11</a:t>
            </a:r>
            <a:r>
              <a:rPr dirty="0">
                <a:solidFill>
                  <a:srgbClr val="3A3736"/>
                </a:solidFill>
              </a:rPr>
              <a:t>. 4.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De Wit M, et al. Support Care Cancer. 2014;22:837-46</a:t>
            </a:r>
            <a:r>
              <a:rPr dirty="0">
                <a:solidFill>
                  <a:srgbClr val="3A3736"/>
                </a:solidFill>
              </a:rPr>
              <a:t>. 5</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 McLellan B, Kerr H. Dermatol Ther. 2011;24:396-400</a:t>
            </a:r>
            <a:r>
              <a:rPr dirty="0">
                <a:solidFill>
                  <a:srgbClr val="3A3736"/>
                </a:solidFill>
              </a:rPr>
              <a:t>. 6.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Grothey A, et al. J Clin Oncol. 2013;31:suppl 3637</a:t>
            </a:r>
            <a:r>
              <a:rPr dirty="0">
                <a:solidFill>
                  <a:srgbClr val="3A3736"/>
                </a:solidFill>
              </a:rPr>
              <a:t>. 7.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Prescribing Information</a:t>
            </a:r>
            <a:r>
              <a:rPr dirty="0">
                <a:solidFill>
                  <a:srgbClr val="3A3736"/>
                </a:solidFill>
              </a:rPr>
              <a:t>. 8.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Prescribing Information</a:t>
            </a:r>
            <a:r>
              <a:rPr dirty="0">
                <a:solidFill>
                  <a:srgbClr val="3A3736"/>
                </a:solidFill>
              </a:rPr>
              <a:t>. 9.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Prescribing Information</a:t>
            </a:r>
            <a:r>
              <a:rPr dirty="0">
                <a:solidFill>
                  <a:srgbClr val="3A3736"/>
                </a:solidFill>
              </a:rPr>
              <a:t>. 10.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Prescribing Information</a:t>
            </a:r>
            <a:r>
              <a:rPr dirty="0">
                <a:solidFill>
                  <a:srgbClr val="3A3736"/>
                </a:solidFill>
              </a:rPr>
              <a:t>. 11.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12. </a:t>
            </a:r>
            <a:r>
              <a:rPr dirty="0" err="1">
                <a:solidFill>
                  <a:srgbClr val="3A3736"/>
                </a:solidFill>
              </a:rPr>
              <a:t>Ayvakit</a:t>
            </a:r>
            <a:r>
              <a:rPr dirty="0">
                <a:solidFill>
                  <a:srgbClr val="3A3736"/>
                </a:solidFill>
              </a:rPr>
              <a:t> (</a:t>
            </a:r>
            <a:r>
              <a:rPr dirty="0" err="1">
                <a:solidFill>
                  <a:srgbClr val="3A3736"/>
                </a:solidFill>
              </a:rPr>
              <a:t>avapritinib</a:t>
            </a:r>
            <a:r>
              <a:rPr dirty="0">
                <a:solidFill>
                  <a:srgbClr val="3A3736"/>
                </a:solidFill>
              </a:rPr>
              <a:t>)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a:t>
            </a:r>
          </a:p>
        </p:txBody>
      </p:sp>
      <p:graphicFrame>
        <p:nvGraphicFramePr>
          <p:cNvPr id="431" name="Table"/>
          <p:cNvGraphicFramePr/>
          <p:nvPr/>
        </p:nvGraphicFramePr>
        <p:xfrm>
          <a:off x="539443" y="2180517"/>
          <a:ext cx="15463028" cy="9634307"/>
        </p:xfrm>
        <a:graphic>
          <a:graphicData uri="http://schemas.openxmlformats.org/drawingml/2006/table">
            <a:tbl>
              <a:tblPr firstRow="1" bandRow="1">
                <a:tableStyleId>{4C3C2611-4C71-4FC5-86AE-919BDF0F9419}</a:tableStyleId>
              </a:tblPr>
              <a:tblGrid>
                <a:gridCol w="4058173">
                  <a:extLst>
                    <a:ext uri="{9D8B030D-6E8A-4147-A177-3AD203B41FA5}">
                      <a16:colId xmlns:a16="http://schemas.microsoft.com/office/drawing/2014/main" val="20000"/>
                    </a:ext>
                  </a:extLst>
                </a:gridCol>
                <a:gridCol w="4197264">
                  <a:extLst>
                    <a:ext uri="{9D8B030D-6E8A-4147-A177-3AD203B41FA5}">
                      <a16:colId xmlns:a16="http://schemas.microsoft.com/office/drawing/2014/main" val="20001"/>
                    </a:ext>
                  </a:extLst>
                </a:gridCol>
                <a:gridCol w="3638911">
                  <a:extLst>
                    <a:ext uri="{9D8B030D-6E8A-4147-A177-3AD203B41FA5}">
                      <a16:colId xmlns:a16="http://schemas.microsoft.com/office/drawing/2014/main" val="20002"/>
                    </a:ext>
                  </a:extLst>
                </a:gridCol>
                <a:gridCol w="3568680">
                  <a:extLst>
                    <a:ext uri="{9D8B030D-6E8A-4147-A177-3AD203B41FA5}">
                      <a16:colId xmlns:a16="http://schemas.microsoft.com/office/drawing/2014/main" val="20003"/>
                    </a:ext>
                  </a:extLst>
                </a:gridCol>
              </a:tblGrid>
              <a:tr h="1267508">
                <a:tc>
                  <a:txBody>
                    <a:bodyPr/>
                    <a:lstStyle/>
                    <a:p>
                      <a:pPr defTabSz="914400">
                        <a:defRPr sz="2600">
                          <a:latin typeface="+mj-lt"/>
                          <a:ea typeface="+mj-ea"/>
                          <a:cs typeface="+mj-cs"/>
                          <a:sym typeface="Calibri"/>
                        </a:defRPr>
                      </a:pPr>
                      <a:r>
                        <a:t>Symptoms</a:t>
                      </a:r>
                      <a:r>
                        <a:rPr baseline="31999"/>
                        <a:t>1–5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j-lt"/>
                          <a:ea typeface="+mj-ea"/>
                          <a:cs typeface="+mj-cs"/>
                          <a:sym typeface="Calibri"/>
                        </a:rPr>
                        <a:t>Onset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j-lt"/>
                          <a:ea typeface="+mj-ea"/>
                          <a:cs typeface="+mj-cs"/>
                          <a:sym typeface="Calibri"/>
                        </a:rPr>
                        <a:t>Incidence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600">
                          <a:latin typeface="+mj-lt"/>
                          <a:ea typeface="+mj-ea"/>
                          <a:cs typeface="+mj-cs"/>
                          <a:sym typeface="Calibri"/>
                        </a:defRPr>
                      </a:pPr>
                      <a:r>
                        <a:t>Differential diagnosis</a:t>
                      </a:r>
                      <a:r>
                        <a:rPr baseline="31999"/>
                        <a:t>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8366799">
                <a:tc>
                  <a:txBody>
                    <a:bodyPr/>
                    <a:lstStyle/>
                    <a:p>
                      <a:pPr marL="228600" indent="-228600" algn="l">
                        <a:buClr>
                          <a:srgbClr val="CB593F"/>
                        </a:buClr>
                        <a:buSzPct val="100000"/>
                        <a:buChar char="•"/>
                        <a:defRPr sz="2800" b="1">
                          <a:solidFill>
                            <a:srgbClr val="00538A"/>
                          </a:solidFill>
                          <a:latin typeface="+mj-lt"/>
                          <a:ea typeface="+mj-ea"/>
                          <a:cs typeface="+mj-cs"/>
                          <a:sym typeface="Calibri"/>
                        </a:defRPr>
                      </a:pPr>
                      <a:r>
                        <a:t>Tenderness of the palms of the hands and soles of feet</a:t>
                      </a:r>
                      <a:endParaRPr b="0">
                        <a:latin typeface="Times"/>
                        <a:ea typeface="Times"/>
                        <a:cs typeface="Times"/>
                        <a:sym typeface="Times"/>
                      </a:endParaRPr>
                    </a:p>
                    <a:p>
                      <a:pPr marL="457200" indent="-228600" algn="l">
                        <a:buClr>
                          <a:srgbClr val="CB593F"/>
                        </a:buClr>
                        <a:buSzPct val="50000"/>
                        <a:buChar char="✦"/>
                        <a:defRPr sz="2800">
                          <a:solidFill>
                            <a:srgbClr val="00538A"/>
                          </a:solidFill>
                          <a:latin typeface="+mj-lt"/>
                          <a:ea typeface="+mj-ea"/>
                          <a:cs typeface="+mj-cs"/>
                          <a:sym typeface="Calibri"/>
                        </a:defRPr>
                      </a:pPr>
                      <a:r>
                        <a:t>Lesions are sharply demarcated, erythematous, oedematous, and very tender</a:t>
                      </a:r>
                      <a:endParaRPr>
                        <a:latin typeface="Times"/>
                        <a:ea typeface="Times"/>
                        <a:cs typeface="Times"/>
                        <a:sym typeface="Times"/>
                      </a:endParaRPr>
                    </a:p>
                    <a:p>
                      <a:pPr marL="228600" indent="-228600" algn="l">
                        <a:buClr>
                          <a:srgbClr val="CB593F"/>
                        </a:buClr>
                        <a:buSzPct val="100000"/>
                        <a:buChar char="•"/>
                        <a:defRPr sz="2800">
                          <a:solidFill>
                            <a:srgbClr val="00538A"/>
                          </a:solidFill>
                          <a:latin typeface="+mj-lt"/>
                          <a:ea typeface="+mj-ea"/>
                          <a:cs typeface="+mj-cs"/>
                          <a:sym typeface="Calibri"/>
                        </a:defRPr>
                      </a:pPr>
                      <a:r>
                        <a:t>Followed by thickened or hyperkeratotic skin with or without blistering</a:t>
                      </a:r>
                      <a:endParaRPr>
                        <a:latin typeface="Times"/>
                        <a:ea typeface="Times"/>
                        <a:cs typeface="Times"/>
                        <a:sym typeface="Times"/>
                      </a:endParaRPr>
                    </a:p>
                    <a:p>
                      <a:pPr marL="228600" indent="-228600" algn="l">
                        <a:buClr>
                          <a:srgbClr val="CB593F"/>
                        </a:buClr>
                        <a:buSzPct val="100000"/>
                        <a:buChar char="•"/>
                        <a:defRPr sz="2800">
                          <a:solidFill>
                            <a:srgbClr val="00538A"/>
                          </a:solidFill>
                          <a:latin typeface="+mj-lt"/>
                          <a:ea typeface="+mj-ea"/>
                          <a:cs typeface="+mj-cs"/>
                          <a:sym typeface="Calibri"/>
                        </a:defRPr>
                      </a:pPr>
                      <a:r>
                        <a:t>Inflamed and painful calluses</a:t>
                      </a:r>
                      <a:endParaRPr>
                        <a:latin typeface="Times"/>
                        <a:ea typeface="Times"/>
                        <a:cs typeface="Times"/>
                        <a:sym typeface="Times"/>
                      </a:endParaRPr>
                    </a:p>
                    <a:p>
                      <a:pPr marL="228600" indent="-228600" algn="l">
                        <a:buClr>
                          <a:srgbClr val="CB593F"/>
                        </a:buClr>
                        <a:buSzPct val="100000"/>
                        <a:buChar char="•"/>
                        <a:defRPr sz="2800">
                          <a:solidFill>
                            <a:srgbClr val="00538A"/>
                          </a:solidFill>
                          <a:latin typeface="+mj-lt"/>
                          <a:ea typeface="+mj-ea"/>
                          <a:cs typeface="+mj-cs"/>
                          <a:sym typeface="Calibri"/>
                        </a:defRPr>
                      </a:pPr>
                      <a:r>
                        <a:t>Location:</a:t>
                      </a:r>
                      <a:endParaRPr>
                        <a:latin typeface="Times"/>
                        <a:ea typeface="Times"/>
                        <a:cs typeface="Times"/>
                        <a:sym typeface="Times"/>
                      </a:endParaRPr>
                    </a:p>
                    <a:p>
                      <a:pPr marL="457200" indent="-228600" algn="l">
                        <a:buClr>
                          <a:srgbClr val="CB593F"/>
                        </a:buClr>
                        <a:buSzPct val="50000"/>
                        <a:buChar char="✦"/>
                        <a:defRPr sz="2800">
                          <a:solidFill>
                            <a:srgbClr val="00538A"/>
                          </a:solidFill>
                          <a:latin typeface="+mj-lt"/>
                          <a:ea typeface="+mj-ea"/>
                          <a:cs typeface="+mj-cs"/>
                          <a:sym typeface="Calibri"/>
                        </a:defRPr>
                      </a:pPr>
                      <a:r>
                        <a:t>Areas of pressure or friction, such as the heels and metatarsal heads</a:t>
                      </a:r>
                      <a:endParaRPr>
                        <a:latin typeface="Times"/>
                        <a:ea typeface="Times"/>
                        <a:cs typeface="Times"/>
                        <a:sym typeface="Times"/>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B593F"/>
                        </a:buClr>
                        <a:buSzPct val="100000"/>
                        <a:buChar char="•"/>
                        <a:defRPr sz="2800">
                          <a:solidFill>
                            <a:srgbClr val="00538A"/>
                          </a:solidFill>
                          <a:latin typeface="+mj-lt"/>
                          <a:ea typeface="+mj-ea"/>
                          <a:cs typeface="+mj-cs"/>
                          <a:sym typeface="Calibri"/>
                        </a:defRPr>
                      </a:pPr>
                      <a:r>
                        <a:rPr dirty="0"/>
                        <a:t>Days to weeks from the start of treatment</a:t>
                      </a:r>
                      <a:r>
                        <a:rPr baseline="31999" dirty="0"/>
                        <a:t>5,6</a:t>
                      </a:r>
                      <a:endParaRPr baseline="31999" dirty="0">
                        <a:latin typeface="Times"/>
                        <a:ea typeface="Times"/>
                        <a:cs typeface="Times"/>
                        <a:sym typeface="Times"/>
                      </a:endParaRPr>
                    </a:p>
                    <a:p>
                      <a:pPr marL="228600" indent="-228600" algn="l">
                        <a:buClr>
                          <a:srgbClr val="CB593F"/>
                        </a:buClr>
                        <a:buSzPct val="100000"/>
                        <a:buChar char="•"/>
                        <a:defRPr sz="2800" b="1">
                          <a:solidFill>
                            <a:srgbClr val="00538A"/>
                          </a:solidFill>
                          <a:latin typeface="+mj-lt"/>
                          <a:ea typeface="+mj-ea"/>
                          <a:cs typeface="+mj-cs"/>
                          <a:sym typeface="Calibri"/>
                        </a:defRPr>
                      </a:pPr>
                      <a:r>
                        <a:rPr b="0" dirty="0"/>
                        <a:t>In the phase 3 CORRECT study of regorafenib in CRC, the median time to first occurrence was</a:t>
                      </a:r>
                      <a:r>
                        <a:rPr dirty="0"/>
                        <a:t> 15 days</a:t>
                      </a:r>
                      <a:r>
                        <a:rPr baseline="31999" dirty="0"/>
                        <a:t>6</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B593F"/>
                        </a:buClr>
                        <a:buSzPct val="100000"/>
                        <a:buChar char="•"/>
                        <a:defRPr sz="2800" b="1">
                          <a:solidFill>
                            <a:srgbClr val="00538A"/>
                          </a:solidFill>
                          <a:latin typeface="+mj-lt"/>
                          <a:ea typeface="+mj-ea"/>
                          <a:cs typeface="+mj-cs"/>
                          <a:sym typeface="Calibri"/>
                        </a:defRPr>
                      </a:pPr>
                      <a:r>
                        <a:rPr b="0"/>
                        <a:t>HFSR was reported in </a:t>
                      </a:r>
                      <a:r>
                        <a:t>14–67% </a:t>
                      </a:r>
                      <a:r>
                        <a:rPr b="0"/>
                        <a:t>of patients with GI or liver cancers treated with</a:t>
                      </a:r>
                      <a:r>
                        <a:t> MKIs</a:t>
                      </a:r>
                      <a:r>
                        <a:rPr baseline="31999"/>
                        <a:t>7–11</a:t>
                      </a:r>
                      <a:endParaRPr baseline="31999">
                        <a:latin typeface="Times"/>
                        <a:ea typeface="Times"/>
                        <a:cs typeface="Times"/>
                        <a:sym typeface="Times"/>
                      </a:endParaRPr>
                    </a:p>
                    <a:p>
                      <a:pPr marL="457200" indent="-228600" algn="l">
                        <a:buClr>
                          <a:srgbClr val="CB593F"/>
                        </a:buClr>
                        <a:buSzPct val="50000"/>
                        <a:buChar char="✦"/>
                        <a:defRPr sz="2800">
                          <a:solidFill>
                            <a:srgbClr val="00538A"/>
                          </a:solidFill>
                          <a:latin typeface="+mj-lt"/>
                          <a:ea typeface="+mj-ea"/>
                          <a:cs typeface="+mj-cs"/>
                          <a:sym typeface="Calibri"/>
                        </a:defRPr>
                      </a:pPr>
                      <a:r>
                        <a:t>3–22% of patients have grade ≥ 3 HFSR</a:t>
                      </a:r>
                      <a:endParaRPr>
                        <a:latin typeface="Times"/>
                        <a:ea typeface="Times"/>
                        <a:cs typeface="Times"/>
                        <a:sym typeface="Times"/>
                      </a:endParaRPr>
                    </a:p>
                    <a:p>
                      <a:pPr marL="228600" indent="-228600" algn="l">
                        <a:buClr>
                          <a:srgbClr val="CB593F"/>
                        </a:buClr>
                        <a:buSzPct val="100000"/>
                        <a:buChar char="•"/>
                        <a:defRPr sz="2800" b="1">
                          <a:solidFill>
                            <a:srgbClr val="00538A"/>
                          </a:solidFill>
                          <a:latin typeface="+mj-lt"/>
                          <a:ea typeface="+mj-ea"/>
                          <a:cs typeface="+mj-cs"/>
                          <a:sym typeface="Calibri"/>
                        </a:defRPr>
                      </a:pPr>
                      <a:r>
                        <a:rPr b="0"/>
                        <a:t>HFSR is </a:t>
                      </a:r>
                      <a:r>
                        <a:t>dose-dependent</a:t>
                      </a:r>
                      <a:endParaRPr b="0">
                        <a:latin typeface="Times"/>
                        <a:ea typeface="Times"/>
                        <a:cs typeface="Times"/>
                        <a:sym typeface="Times"/>
                      </a:endParaRPr>
                    </a:p>
                    <a:p>
                      <a:pPr marL="228600" indent="-228600" algn="l">
                        <a:buClr>
                          <a:srgbClr val="CB593F"/>
                        </a:buClr>
                        <a:buSzPct val="100000"/>
                        <a:buChar char="•"/>
                        <a:defRPr sz="2800">
                          <a:solidFill>
                            <a:srgbClr val="00538A"/>
                          </a:solidFill>
                          <a:latin typeface="+mj-lt"/>
                          <a:ea typeface="+mj-ea"/>
                          <a:cs typeface="+mj-cs"/>
                          <a:sym typeface="Calibri"/>
                        </a:defRPr>
                      </a:pPr>
                      <a:r>
                        <a:t>Avapritinib is rarely associated with HFSR</a:t>
                      </a:r>
                      <a:r>
                        <a:rPr baseline="31999"/>
                        <a:t>12</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B593F"/>
                        </a:buClr>
                        <a:buSzPct val="100000"/>
                        <a:buChar char="•"/>
                        <a:defRPr sz="2800" b="1">
                          <a:solidFill>
                            <a:srgbClr val="00538A"/>
                          </a:solidFill>
                          <a:latin typeface="+mj-lt"/>
                          <a:ea typeface="+mj-ea"/>
                          <a:cs typeface="+mj-cs"/>
                          <a:sym typeface="Calibri"/>
                        </a:defRPr>
                      </a:pPr>
                      <a:r>
                        <a:rPr dirty="0"/>
                        <a:t>HFSR is distinct from HFS </a:t>
                      </a:r>
                      <a:r>
                        <a:rPr b="0" dirty="0"/>
                        <a:t>(also known as palmar-plantar </a:t>
                      </a:r>
                      <a:r>
                        <a:rPr b="0" dirty="0" err="1"/>
                        <a:t>erythrodysaesthesia</a:t>
                      </a:r>
                      <a:r>
                        <a:rPr b="0" dirty="0"/>
                        <a:t>) which is associated with chemotherapy</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graphicFrame>
        <p:nvGraphicFramePr>
          <p:cNvPr id="432" name="Table"/>
          <p:cNvGraphicFramePr/>
          <p:nvPr>
            <p:extLst>
              <p:ext uri="{D42A27DB-BD31-4B8C-83A1-F6EECF244321}">
                <p14:modId xmlns:p14="http://schemas.microsoft.com/office/powerpoint/2010/main" val="763589839"/>
              </p:ext>
            </p:extLst>
          </p:nvPr>
        </p:nvGraphicFramePr>
        <p:xfrm>
          <a:off x="16291890" y="2186761"/>
          <a:ext cx="7594638" cy="9621819"/>
        </p:xfrm>
        <a:graphic>
          <a:graphicData uri="http://schemas.openxmlformats.org/drawingml/2006/table">
            <a:tbl>
              <a:tblPr firstRow="1" bandRow="1">
                <a:tableStyleId>{4C3C2611-4C71-4FC5-86AE-919BDF0F9419}</a:tableStyleId>
              </a:tblPr>
              <a:tblGrid>
                <a:gridCol w="1999969">
                  <a:extLst>
                    <a:ext uri="{9D8B030D-6E8A-4147-A177-3AD203B41FA5}">
                      <a16:colId xmlns:a16="http://schemas.microsoft.com/office/drawing/2014/main" val="20000"/>
                    </a:ext>
                  </a:extLst>
                </a:gridCol>
                <a:gridCol w="2735197">
                  <a:extLst>
                    <a:ext uri="{9D8B030D-6E8A-4147-A177-3AD203B41FA5}">
                      <a16:colId xmlns:a16="http://schemas.microsoft.com/office/drawing/2014/main" val="20001"/>
                    </a:ext>
                  </a:extLst>
                </a:gridCol>
                <a:gridCol w="2859472">
                  <a:extLst>
                    <a:ext uri="{9D8B030D-6E8A-4147-A177-3AD203B41FA5}">
                      <a16:colId xmlns:a16="http://schemas.microsoft.com/office/drawing/2014/main" val="20002"/>
                    </a:ext>
                  </a:extLst>
                </a:gridCol>
              </a:tblGrid>
              <a:tr h="1791016">
                <a:tc>
                  <a:txBody>
                    <a:bodyPr/>
                    <a:lstStyle/>
                    <a:p>
                      <a:pPr defTabSz="914400">
                        <a:defRPr sz="2600">
                          <a:latin typeface="+mj-lt"/>
                          <a:ea typeface="+mj-ea"/>
                          <a:cs typeface="+mj-cs"/>
                          <a:sym typeface="Calibri"/>
                        </a:defRPr>
                      </a:pPr>
                      <a:r>
                        <a:t>HFSR versus HFS</a:t>
                      </a:r>
                      <a:r>
                        <a:rPr baseline="31999"/>
                        <a:t>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2600" b="1">
                          <a:solidFill>
                            <a:srgbClr val="FFFFFF"/>
                          </a:solidFill>
                          <a:latin typeface="+mj-lt"/>
                          <a:ea typeface="+mj-ea"/>
                          <a:cs typeface="+mj-cs"/>
                          <a:sym typeface="Calibri"/>
                        </a:rPr>
                        <a:t>HFSR</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2600" b="1">
                          <a:solidFill>
                            <a:srgbClr val="FFFFFF"/>
                          </a:solidFill>
                          <a:latin typeface="+mj-lt"/>
                          <a:ea typeface="+mj-ea"/>
                          <a:cs typeface="+mj-cs"/>
                          <a:sym typeface="Calibri"/>
                        </a:rPr>
                        <a:t>HFS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1053086">
                <a:tc>
                  <a:txBody>
                    <a:bodyPr/>
                    <a:lstStyle/>
                    <a:p>
                      <a:pPr algn="l">
                        <a:defRPr sz="1800"/>
                      </a:pPr>
                      <a:r>
                        <a:rPr sz="2100" b="1" dirty="0">
                          <a:solidFill>
                            <a:srgbClr val="00538A"/>
                          </a:solidFill>
                          <a:latin typeface="+mj-lt"/>
                          <a:ea typeface="+mj-ea"/>
                          <a:cs typeface="+mj-cs"/>
                          <a:sym typeface="Calibri"/>
                        </a:rPr>
                        <a:t>Treatment association</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dirty="0">
                          <a:solidFill>
                            <a:srgbClr val="00538A"/>
                          </a:solidFill>
                          <a:latin typeface="+mj-lt"/>
                          <a:ea typeface="+mj-ea"/>
                          <a:cs typeface="+mj-cs"/>
                          <a:sym typeface="Calibri"/>
                        </a:rPr>
                        <a:t>MKIs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j-lt"/>
                          <a:ea typeface="+mj-ea"/>
                          <a:cs typeface="+mj-cs"/>
                          <a:sym typeface="Calibri"/>
                        </a:rPr>
                        <a:t>Chemotherapy</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1"/>
                  </a:ext>
                </a:extLst>
              </a:tr>
              <a:tr h="681139">
                <a:tc>
                  <a:txBody>
                    <a:bodyPr/>
                    <a:lstStyle/>
                    <a:p>
                      <a:pPr algn="l">
                        <a:defRPr sz="1800"/>
                      </a:pPr>
                      <a:r>
                        <a:rPr sz="2100" b="1">
                          <a:solidFill>
                            <a:srgbClr val="00538A"/>
                          </a:solidFill>
                          <a:latin typeface="+mj-lt"/>
                          <a:ea typeface="+mj-ea"/>
                          <a:cs typeface="+mj-cs"/>
                          <a:sym typeface="Calibri"/>
                        </a:rPr>
                        <a:t>Onset</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j-lt"/>
                          <a:ea typeface="+mj-ea"/>
                          <a:cs typeface="+mj-cs"/>
                          <a:sym typeface="Calibri"/>
                        </a:rPr>
                        <a:t>Days to weeks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j-lt"/>
                          <a:ea typeface="+mj-ea"/>
                          <a:cs typeface="+mj-cs"/>
                          <a:sym typeface="Calibri"/>
                        </a:rPr>
                        <a:t>Weeks to months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2"/>
                  </a:ext>
                </a:extLst>
              </a:tr>
              <a:tr h="1053086">
                <a:tc>
                  <a:txBody>
                    <a:bodyPr/>
                    <a:lstStyle/>
                    <a:p>
                      <a:pPr algn="l">
                        <a:defRPr sz="1800"/>
                      </a:pPr>
                      <a:r>
                        <a:rPr sz="2100" b="1" dirty="0">
                          <a:solidFill>
                            <a:srgbClr val="00538A"/>
                          </a:solidFill>
                          <a:latin typeface="+mj-lt"/>
                          <a:ea typeface="+mj-ea"/>
                          <a:cs typeface="+mj-cs"/>
                          <a:sym typeface="Calibri"/>
                        </a:rPr>
                        <a:t>Distribution</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j-lt"/>
                          <a:ea typeface="+mj-ea"/>
                          <a:cs typeface="+mj-cs"/>
                          <a:sym typeface="Calibri"/>
                        </a:rPr>
                        <a:t>Pressure or friction points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j-lt"/>
                          <a:ea typeface="+mj-ea"/>
                          <a:cs typeface="+mj-cs"/>
                          <a:sym typeface="Calibri"/>
                        </a:rPr>
                        <a:t>Diffuse involvement of palms or soles (or both)</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3"/>
                  </a:ext>
                </a:extLst>
              </a:tr>
              <a:tr h="5043492">
                <a:tc>
                  <a:txBody>
                    <a:bodyPr/>
                    <a:lstStyle/>
                    <a:p>
                      <a:pPr algn="l">
                        <a:defRPr sz="1800"/>
                      </a:pPr>
                      <a:r>
                        <a:rPr sz="2100" b="1">
                          <a:solidFill>
                            <a:srgbClr val="00538A"/>
                          </a:solidFill>
                          <a:latin typeface="+mj-lt"/>
                          <a:ea typeface="+mj-ea"/>
                          <a:cs typeface="+mj-cs"/>
                          <a:sym typeface="Calibri"/>
                        </a:rPr>
                        <a:t>Presentation</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j-lt"/>
                          <a:ea typeface="+mj-ea"/>
                          <a:cs typeface="+mj-cs"/>
                          <a:sym typeface="Calibri"/>
                        </a:rPr>
                        <a:t>•Dysaesthesia
•Erythema
•Pain
•Epidermal blistering
•Calluses</a:t>
                      </a:r>
                    </a:p>
                  </a:txBody>
                  <a:tcP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dirty="0">
                          <a:solidFill>
                            <a:srgbClr val="00538A"/>
                          </a:solidFill>
                          <a:latin typeface="+mj-lt"/>
                          <a:ea typeface="+mj-ea"/>
                          <a:cs typeface="+mj-cs"/>
                          <a:sym typeface="Calibri"/>
                        </a:rPr>
                        <a:t>•</a:t>
                      </a:r>
                      <a:r>
                        <a:rPr sz="2100" dirty="0" err="1">
                          <a:solidFill>
                            <a:srgbClr val="00538A"/>
                          </a:solidFill>
                          <a:latin typeface="+mj-lt"/>
                          <a:ea typeface="+mj-ea"/>
                          <a:cs typeface="+mj-cs"/>
                          <a:sym typeface="Calibri"/>
                        </a:rPr>
                        <a:t>Dysaesthesia</a:t>
                      </a:r>
                      <a:r>
                        <a:rPr sz="2100" dirty="0">
                          <a:solidFill>
                            <a:srgbClr val="00538A"/>
                          </a:solidFill>
                          <a:latin typeface="+mj-lt"/>
                          <a:ea typeface="+mj-ea"/>
                          <a:cs typeface="+mj-cs"/>
                          <a:sym typeface="Calibri"/>
                        </a:rPr>
                        <a:t>
•Erythema
•Pain
•Oedema
•Scaling</a:t>
                      </a:r>
                    </a:p>
                  </a:txBody>
                  <a:tcP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35" name="PATHOLOGY"/>
          <p:cNvSpPr txBox="1"/>
          <p:nvPr/>
        </p:nvSpPr>
        <p:spPr>
          <a:xfrm>
            <a:off x="1130300" y="1625599"/>
            <a:ext cx="530683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PATHOLOGY</a:t>
            </a:r>
          </a:p>
        </p:txBody>
      </p:sp>
      <p:sp>
        <p:nvSpPr>
          <p:cNvPr id="436" name="HFSR, hand–foot skin reaction; PDGF(R), platelet-derived growth factor (receptor); VEGFR, vascular endothelial growth factor receptor.…"/>
          <p:cNvSpPr txBox="1"/>
          <p:nvPr/>
        </p:nvSpPr>
        <p:spPr>
          <a:xfrm>
            <a:off x="431800" y="12998028"/>
            <a:ext cx="22874325"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HFSR, hand–foot skin reaction; PDGF(R), platelet-derived growth factor (receptor); VEGFR, vascular endothelial growth factor receptor.</a:t>
            </a:r>
          </a:p>
          <a:p>
            <a:pPr algn="l">
              <a:defRPr sz="1800" b="0">
                <a:solidFill>
                  <a:srgbClr val="3B3735"/>
                </a:solidFill>
              </a:defRPr>
            </a:pPr>
            <a:r>
              <a:rPr dirty="0">
                <a:solidFill>
                  <a:srgbClr val="3A3736"/>
                </a:solidFill>
              </a:rPr>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Segaert S, et al. Eur J Cancer. 2009;45 suppl 1:295-308</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Lacouture ME, et al. Oncologist. 2008;13:1001-11</a:t>
            </a:r>
            <a:r>
              <a:rPr dirty="0">
                <a:solidFill>
                  <a:srgbClr val="3A3736"/>
                </a:solidFill>
              </a:rPr>
              <a:t>. 3.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Gomez P, Lacouture ME. Oncologist. 2011;16:1508-19</a:t>
            </a:r>
            <a:r>
              <a:rPr dirty="0">
                <a:solidFill>
                  <a:srgbClr val="3A3736"/>
                </a:solidFill>
              </a:rPr>
              <a:t>. 4.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Chanprapaph K, et al. Am J Clin Dermatol. 2016;17:387-402</a:t>
            </a:r>
            <a:r>
              <a:rPr dirty="0"/>
              <a:t>.</a:t>
            </a:r>
          </a:p>
        </p:txBody>
      </p:sp>
      <p:sp>
        <p:nvSpPr>
          <p:cNvPr id="437" name="HFSR"/>
          <p:cNvSpPr txBox="1"/>
          <p:nvPr/>
        </p:nvSpPr>
        <p:spPr>
          <a:xfrm>
            <a:off x="1130300" y="660399"/>
            <a:ext cx="712326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93735"/>
                </a:solidFill>
              </a:defRPr>
            </a:lvl1pPr>
          </a:lstStyle>
          <a:p>
            <a:pPr>
              <a:defRPr b="1">
                <a:solidFill>
                  <a:srgbClr val="00538A"/>
                </a:solidFill>
              </a:defRPr>
            </a:pPr>
            <a:r>
              <a:rPr b="0">
                <a:solidFill>
                  <a:srgbClr val="393735"/>
                </a:solidFill>
              </a:rPr>
              <a:t>HFSR</a:t>
            </a:r>
          </a:p>
        </p:txBody>
      </p:sp>
      <p:pic>
        <p:nvPicPr>
          <p:cNvPr id="438" name="microscope.png" descr="microscope.png"/>
          <p:cNvPicPr>
            <a:picLocks noChangeAspect="1"/>
          </p:cNvPicPr>
          <p:nvPr/>
        </p:nvPicPr>
        <p:blipFill>
          <a:blip r:embed="rId7"/>
          <a:stretch>
            <a:fillRect/>
          </a:stretch>
        </p:blipFill>
        <p:spPr>
          <a:xfrm>
            <a:off x="22760962" y="203200"/>
            <a:ext cx="1273789" cy="1308847"/>
          </a:xfrm>
          <a:prstGeom prst="rect">
            <a:avLst/>
          </a:prstGeom>
          <a:ln w="12700">
            <a:miter lim="400000"/>
          </a:ln>
        </p:spPr>
      </p:pic>
      <p:sp>
        <p:nvSpPr>
          <p:cNvPr id="439" name="Pathological features of HFSR include:1…"/>
          <p:cNvSpPr txBox="1"/>
          <p:nvPr/>
        </p:nvSpPr>
        <p:spPr>
          <a:xfrm>
            <a:off x="1130300" y="2857896"/>
            <a:ext cx="13408194" cy="10032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600"/>
              </a:spcBef>
              <a:defRPr sz="3200" b="0">
                <a:solidFill>
                  <a:srgbClr val="3B3735"/>
                </a:solidFill>
              </a:defRPr>
            </a:pPr>
            <a:r>
              <a:rPr b="1" dirty="0"/>
              <a:t>Pathological features of HFSR include</a:t>
            </a:r>
            <a:r>
              <a:rPr dirty="0"/>
              <a:t>:</a:t>
            </a:r>
            <a:r>
              <a:rPr baseline="31999" dirty="0"/>
              <a:t>1</a:t>
            </a:r>
          </a:p>
          <a:p>
            <a:pPr marL="423291" indent="-423291" algn="l">
              <a:spcBef>
                <a:spcPts val="600"/>
              </a:spcBef>
              <a:buClr>
                <a:srgbClr val="BB5E47"/>
              </a:buClr>
              <a:buSzPct val="100000"/>
              <a:buChar char="•"/>
              <a:defRPr sz="3200" b="0">
                <a:solidFill>
                  <a:srgbClr val="3B3735"/>
                </a:solidFill>
              </a:defRPr>
            </a:pPr>
            <a:r>
              <a:rPr dirty="0"/>
              <a:t>epidermal keratinocyte apoptosis, dyskeratosis, and vacuolar degeneration with intraepidermal blister formation, followed by </a:t>
            </a:r>
          </a:p>
          <a:p>
            <a:pPr marL="423291" indent="-423291" algn="l">
              <a:spcBef>
                <a:spcPts val="600"/>
              </a:spcBef>
              <a:buClr>
                <a:srgbClr val="BB5E47"/>
              </a:buClr>
              <a:buSzPct val="100000"/>
              <a:buChar char="•"/>
              <a:defRPr sz="3200" b="0">
                <a:solidFill>
                  <a:srgbClr val="3B3735"/>
                </a:solidFill>
              </a:defRPr>
            </a:pPr>
            <a:r>
              <a:rPr dirty="0"/>
              <a:t>massive acanthosis, papillomatosis, and parakeratotic hyperkeratosis</a:t>
            </a:r>
          </a:p>
          <a:p>
            <a:pPr marL="423291" indent="-423291" algn="l">
              <a:spcBef>
                <a:spcPts val="600"/>
              </a:spcBef>
              <a:buClr>
                <a:srgbClr val="BB5E47"/>
              </a:buClr>
              <a:buSzPct val="100000"/>
              <a:buChar char="•"/>
              <a:defRPr sz="3200" b="0">
                <a:solidFill>
                  <a:srgbClr val="3B3735"/>
                </a:solidFill>
              </a:defRPr>
            </a:pPr>
            <a:endParaRPr dirty="0"/>
          </a:p>
          <a:p>
            <a:pPr algn="l">
              <a:spcBef>
                <a:spcPts val="600"/>
              </a:spcBef>
              <a:defRPr sz="3200" b="0">
                <a:solidFill>
                  <a:srgbClr val="3B3735"/>
                </a:solidFill>
              </a:defRPr>
            </a:pPr>
            <a:r>
              <a:rPr dirty="0"/>
              <a:t>The</a:t>
            </a:r>
            <a:r>
              <a:rPr b="1" dirty="0"/>
              <a:t> pathophysiology of HFSR</a:t>
            </a:r>
            <a:r>
              <a:rPr dirty="0"/>
              <a:t> with targeted therapy has been extensively studied for sorafenib and sunitinib </a:t>
            </a:r>
          </a:p>
          <a:p>
            <a:pPr marL="423291" indent="-423291" algn="l">
              <a:spcBef>
                <a:spcPts val="600"/>
              </a:spcBef>
              <a:buClr>
                <a:srgbClr val="BB5E47"/>
              </a:buClr>
              <a:buSzPct val="100000"/>
              <a:buChar char="•"/>
              <a:defRPr sz="3200" b="0">
                <a:solidFill>
                  <a:srgbClr val="3B3735"/>
                </a:solidFill>
              </a:defRPr>
            </a:pPr>
            <a:r>
              <a:rPr dirty="0"/>
              <a:t>These drugs target RAF (sorafenib only), c-KIT, </a:t>
            </a:r>
            <a:r>
              <a:rPr dirty="0" err="1"/>
              <a:t>fms</a:t>
            </a:r>
            <a:r>
              <a:rPr dirty="0"/>
              <a:t>-related tyrosine kinase receptor 3 (Flt3), VEGFR, and PDGFR kinases to inhibit </a:t>
            </a:r>
            <a:r>
              <a:rPr dirty="0" err="1"/>
              <a:t>tumour</a:t>
            </a:r>
            <a:r>
              <a:rPr dirty="0"/>
              <a:t>-related angiogenesis and </a:t>
            </a:r>
            <a:r>
              <a:rPr dirty="0" err="1"/>
              <a:t>tumour</a:t>
            </a:r>
            <a:r>
              <a:rPr dirty="0"/>
              <a:t> growth</a:t>
            </a:r>
            <a:r>
              <a:rPr baseline="31999" dirty="0"/>
              <a:t>2</a:t>
            </a:r>
            <a:r>
              <a:rPr dirty="0"/>
              <a:t> </a:t>
            </a:r>
          </a:p>
          <a:p>
            <a:pPr marL="423291" indent="-423291" algn="l">
              <a:spcBef>
                <a:spcPts val="600"/>
              </a:spcBef>
              <a:buClr>
                <a:srgbClr val="BB5E47"/>
              </a:buClr>
              <a:buSzPct val="100000"/>
              <a:buChar char="•"/>
              <a:defRPr sz="3200" b="0">
                <a:solidFill>
                  <a:srgbClr val="3B3735"/>
                </a:solidFill>
              </a:defRPr>
            </a:pPr>
            <a:r>
              <a:rPr dirty="0"/>
              <a:t>HFSR might occur with these agents because keratinocytes in the epidermis </a:t>
            </a:r>
            <a:r>
              <a:rPr dirty="0" err="1"/>
              <a:t>synthesise</a:t>
            </a:r>
            <a:r>
              <a:rPr dirty="0"/>
              <a:t> PDGF-α and PDGF-β, which bind to PDGFRs on dermal fibroblasts, capillaries, and eccrine glands</a:t>
            </a:r>
            <a:r>
              <a:rPr baseline="31999" dirty="0"/>
              <a:t>2,3</a:t>
            </a:r>
            <a:r>
              <a:rPr dirty="0"/>
              <a:t> </a:t>
            </a:r>
          </a:p>
          <a:p>
            <a:pPr marL="423291" indent="-423291" algn="l">
              <a:spcBef>
                <a:spcPts val="600"/>
              </a:spcBef>
              <a:buClr>
                <a:srgbClr val="BB5E47"/>
              </a:buClr>
              <a:buSzPct val="100000"/>
              <a:buChar char="•"/>
              <a:defRPr sz="3200" b="0">
                <a:solidFill>
                  <a:srgbClr val="3B3735"/>
                </a:solidFill>
              </a:defRPr>
            </a:pPr>
            <a:r>
              <a:rPr dirty="0"/>
              <a:t>Dermal eccrine glands also express c-KIT and PDGFR, both of which are targets of sorafenib</a:t>
            </a:r>
            <a:r>
              <a:rPr baseline="31999" dirty="0"/>
              <a:t>2,3</a:t>
            </a:r>
          </a:p>
          <a:p>
            <a:pPr marL="423291" indent="-423291" algn="l">
              <a:spcBef>
                <a:spcPts val="600"/>
              </a:spcBef>
              <a:buClr>
                <a:srgbClr val="BB5E47"/>
              </a:buClr>
              <a:buSzPct val="100000"/>
              <a:buChar char="•"/>
              <a:defRPr sz="3200" b="0">
                <a:solidFill>
                  <a:srgbClr val="3B3735"/>
                </a:solidFill>
              </a:defRPr>
            </a:pPr>
            <a:r>
              <a:rPr dirty="0"/>
              <a:t>Co-inhibition of VEGFR and PDGFR could therefore potentially reduce the ability of vessels to repair themselves in high-pressure areas of the hands and feet, thus causing HFSR in areas such as the palms and soles, which may be repeatedly exposed to subclinical trauma</a:t>
            </a:r>
            <a:r>
              <a:rPr baseline="31999" dirty="0"/>
              <a:t>3</a:t>
            </a:r>
          </a:p>
        </p:txBody>
      </p:sp>
      <p:grpSp>
        <p:nvGrpSpPr>
          <p:cNvPr id="443" name="Group"/>
          <p:cNvGrpSpPr/>
          <p:nvPr/>
        </p:nvGrpSpPr>
        <p:grpSpPr>
          <a:xfrm>
            <a:off x="14848295" y="3010171"/>
            <a:ext cx="8549091" cy="8500353"/>
            <a:chOff x="0" y="0"/>
            <a:chExt cx="8549089" cy="8500352"/>
          </a:xfrm>
        </p:grpSpPr>
        <p:sp>
          <p:nvSpPr>
            <p:cNvPr id="440" name="Rectangle"/>
            <p:cNvSpPr/>
            <p:nvPr/>
          </p:nvSpPr>
          <p:spPr>
            <a:xfrm>
              <a:off x="0" y="0"/>
              <a:ext cx="8549090" cy="8092632"/>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441" name="Haematoxylin and eosin staining of a HFSR.4 Well-defined linear band of necrotic keratinocytes, giving rise to subcorneal blister with epidermal acanthosis and parakeratosis. Mild perivascular lymphocytic cell infiltrate and telangiectasia in the upper dermis."/>
            <p:cNvSpPr txBox="1"/>
            <p:nvPr/>
          </p:nvSpPr>
          <p:spPr>
            <a:xfrm>
              <a:off x="220609" y="4711227"/>
              <a:ext cx="8107872" cy="37891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spcBef>
                  <a:spcPts val="5900"/>
                </a:spcBef>
                <a:defRPr sz="2800" b="0">
                  <a:solidFill>
                    <a:srgbClr val="3B3735"/>
                  </a:solidFill>
                </a:defRPr>
              </a:pPr>
              <a:r>
                <a:rPr b="1" dirty="0" err="1"/>
                <a:t>Haematoxylin</a:t>
              </a:r>
              <a:r>
                <a:rPr b="1" dirty="0"/>
                <a:t> and eosin staining of a HFSR.</a:t>
              </a:r>
              <a:r>
                <a:rPr b="1" baseline="31999" dirty="0"/>
                <a:t>4</a:t>
              </a:r>
              <a:r>
                <a:rPr b="1" dirty="0"/>
                <a:t> </a:t>
              </a:r>
              <a:r>
                <a:rPr dirty="0"/>
                <a:t>Well-defined linear band of necrotic keratinocytes, giving rise to </a:t>
              </a:r>
              <a:r>
                <a:rPr dirty="0" err="1"/>
                <a:t>subcorneal</a:t>
              </a:r>
              <a:r>
                <a:rPr dirty="0"/>
                <a:t> blister with epidermal acanthosis and parakeratosis. Mild perivascular lymphocytic cell infiltrate and telangiectasia in the upper dermis.</a:t>
              </a:r>
            </a:p>
          </p:txBody>
        </p:sp>
        <p:pic>
          <p:nvPicPr>
            <p:cNvPr id="442" name="HFSR-PATH.png" descr="HFSR-PATH.png"/>
            <p:cNvPicPr>
              <a:picLocks noChangeAspect="1"/>
            </p:cNvPicPr>
            <p:nvPr/>
          </p:nvPicPr>
          <p:blipFill>
            <a:blip r:embed="rId8"/>
            <a:stretch>
              <a:fillRect/>
            </a:stretch>
          </p:blipFill>
          <p:spPr>
            <a:xfrm>
              <a:off x="537211" y="215895"/>
              <a:ext cx="7474668" cy="5035566"/>
            </a:xfrm>
            <a:prstGeom prst="rect">
              <a:avLst/>
            </a:prstGeom>
            <a:ln w="12700" cap="flat">
              <a:noFill/>
              <a:miter lim="400000"/>
            </a:ln>
            <a:effectLst/>
          </p:spPr>
        </p:pic>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46" name="ADL, activities of daily living;  CTCAE, Common Terminology Criteria for Adverse Events;  HFS, hand–foot syndrome; HFSR, hand–foot skin reaction.…"/>
          <p:cNvSpPr txBox="1"/>
          <p:nvPr/>
        </p:nvSpPr>
        <p:spPr>
          <a:xfrm>
            <a:off x="431800" y="12503741"/>
            <a:ext cx="2382418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ADL, activities of daily living;  CTCAE, Common Terminology Criteria for Adverse Events;  HFS, hand–foot syndrome; HFSR, hand–foot skin reaction.</a:t>
            </a:r>
          </a:p>
          <a:p>
            <a:pPr algn="l">
              <a:defRPr sz="2200" b="0">
                <a:solidFill>
                  <a:srgbClr val="3B3735"/>
                </a:solidFill>
              </a:defRPr>
            </a:pPr>
            <a:r>
              <a:rPr dirty="0"/>
              <a:t>1. National Cancer Institute. Cancer Therapy Evaluation Program.</a:t>
            </a:r>
            <a:r>
              <a:rPr dirty="0">
                <a:solidFill>
                  <a:srgbClr val="3A3736"/>
                </a:solidFill>
              </a:rPr>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27 November 2017. (Accessed 31 January 2020.) Images from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McLellan B, et al. Ann Oncol. 2015:26:2017-26</a:t>
            </a:r>
            <a:r>
              <a:rPr dirty="0">
                <a:solidFill>
                  <a:srgbClr val="3A3736"/>
                </a:solidFill>
              </a:rPr>
              <a:t>.</a:t>
            </a:r>
          </a:p>
        </p:txBody>
      </p:sp>
      <p:sp>
        <p:nvSpPr>
          <p:cNvPr id="447" name="GRADING"/>
          <p:cNvSpPr txBox="1"/>
          <p:nvPr/>
        </p:nvSpPr>
        <p:spPr>
          <a:xfrm>
            <a:off x="1130300" y="1625599"/>
            <a:ext cx="530683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GRADING</a:t>
            </a:r>
          </a:p>
        </p:txBody>
      </p:sp>
      <p:sp>
        <p:nvSpPr>
          <p:cNvPr id="448" name="HFSR"/>
          <p:cNvSpPr txBox="1"/>
          <p:nvPr/>
        </p:nvSpPr>
        <p:spPr>
          <a:xfrm>
            <a:off x="1130300" y="660399"/>
            <a:ext cx="712326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93735"/>
                </a:solidFill>
              </a:defRPr>
            </a:lvl1pPr>
          </a:lstStyle>
          <a:p>
            <a:pPr>
              <a:defRPr b="1">
                <a:solidFill>
                  <a:srgbClr val="00538A"/>
                </a:solidFill>
              </a:defRPr>
            </a:pPr>
            <a:r>
              <a:rPr b="0">
                <a:solidFill>
                  <a:srgbClr val="393735"/>
                </a:solidFill>
              </a:rPr>
              <a:t>HFSR</a:t>
            </a:r>
          </a:p>
        </p:txBody>
      </p:sp>
      <p:graphicFrame>
        <p:nvGraphicFramePr>
          <p:cNvPr id="449" name="Table"/>
          <p:cNvGraphicFramePr/>
          <p:nvPr/>
        </p:nvGraphicFramePr>
        <p:xfrm>
          <a:off x="559968" y="2768574"/>
          <a:ext cx="18119364" cy="6962286"/>
        </p:xfrm>
        <a:graphic>
          <a:graphicData uri="http://schemas.openxmlformats.org/drawingml/2006/table">
            <a:tbl>
              <a:tblPr firstRow="1" bandRow="1">
                <a:tableStyleId>{4C3C2611-4C71-4FC5-86AE-919BDF0F9419}</a:tableStyleId>
              </a:tblPr>
              <a:tblGrid>
                <a:gridCol w="5587456">
                  <a:extLst>
                    <a:ext uri="{9D8B030D-6E8A-4147-A177-3AD203B41FA5}">
                      <a16:colId xmlns:a16="http://schemas.microsoft.com/office/drawing/2014/main" val="20000"/>
                    </a:ext>
                  </a:extLst>
                </a:gridCol>
                <a:gridCol w="6533474">
                  <a:extLst>
                    <a:ext uri="{9D8B030D-6E8A-4147-A177-3AD203B41FA5}">
                      <a16:colId xmlns:a16="http://schemas.microsoft.com/office/drawing/2014/main" val="20001"/>
                    </a:ext>
                  </a:extLst>
                </a:gridCol>
                <a:gridCol w="5998434">
                  <a:extLst>
                    <a:ext uri="{9D8B030D-6E8A-4147-A177-3AD203B41FA5}">
                      <a16:colId xmlns:a16="http://schemas.microsoft.com/office/drawing/2014/main" val="20002"/>
                    </a:ext>
                  </a:extLst>
                </a:gridCol>
              </a:tblGrid>
              <a:tr h="749335">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319577">
                <a:tc>
                  <a:txBody>
                    <a:bodyPr/>
                    <a:lstStyle/>
                    <a:p>
                      <a:pPr marL="228600" indent="-228600" algn="l">
                        <a:buClr>
                          <a:srgbClr val="AF634C"/>
                        </a:buClr>
                        <a:buSzPct val="100000"/>
                        <a:buChar char="•"/>
                        <a:defRPr sz="2800" b="1">
                          <a:solidFill>
                            <a:srgbClr val="00538A"/>
                          </a:solidFill>
                          <a:latin typeface="+mj-lt"/>
                          <a:ea typeface="+mj-ea"/>
                          <a:cs typeface="+mj-cs"/>
                          <a:sym typeface="Calibri"/>
                        </a:defRPr>
                      </a:pPr>
                      <a:r>
                        <a:t>Minimal skin changes </a:t>
                      </a:r>
                      <a:r>
                        <a:rPr b="0"/>
                        <a:t>or dermatitis (e.g. erythema, oedema, or hyperkeratosis)</a:t>
                      </a:r>
                      <a:r>
                        <a:t> without pain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AE634D"/>
                        </a:buClr>
                        <a:buSzPct val="100000"/>
                        <a:buChar char="•"/>
                        <a:defRPr sz="2800" b="1">
                          <a:solidFill>
                            <a:srgbClr val="00538A"/>
                          </a:solidFill>
                          <a:latin typeface="+mj-lt"/>
                          <a:ea typeface="+mj-ea"/>
                          <a:cs typeface="+mj-cs"/>
                          <a:sym typeface="Calibri"/>
                        </a:defRPr>
                      </a:pPr>
                      <a:r>
                        <a:rPr dirty="0"/>
                        <a:t>Skin changes </a:t>
                      </a:r>
                      <a:r>
                        <a:rPr b="0" dirty="0"/>
                        <a:t>(e.g. peeling, blisters, bleeding, fissures, oedema, or hyperkeratosis) </a:t>
                      </a:r>
                      <a:r>
                        <a:rPr dirty="0"/>
                        <a:t>with pain</a:t>
                      </a:r>
                    </a:p>
                    <a:p>
                      <a:pPr marL="228600" indent="-228600" algn="l">
                        <a:buClr>
                          <a:srgbClr val="AE634D"/>
                        </a:buClr>
                        <a:buSzPct val="100000"/>
                        <a:buChar char="•"/>
                        <a:defRPr sz="2800" b="1">
                          <a:solidFill>
                            <a:srgbClr val="00538A"/>
                          </a:solidFill>
                          <a:latin typeface="+mj-lt"/>
                          <a:ea typeface="+mj-ea"/>
                          <a:cs typeface="+mj-cs"/>
                          <a:sym typeface="Calibri"/>
                        </a:defRPr>
                      </a:pPr>
                      <a:r>
                        <a:rPr dirty="0"/>
                        <a:t>Limiting instrumental ADL*</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AF634C"/>
                        </a:buClr>
                        <a:buSzPct val="100000"/>
                        <a:buChar char="•"/>
                        <a:defRPr sz="2800" b="1">
                          <a:solidFill>
                            <a:srgbClr val="00538A"/>
                          </a:solidFill>
                          <a:latin typeface="+mj-lt"/>
                          <a:ea typeface="+mj-ea"/>
                          <a:cs typeface="+mj-cs"/>
                          <a:sym typeface="Calibri"/>
                        </a:defRPr>
                      </a:pPr>
                      <a:r>
                        <a:t>Severe skin changes</a:t>
                      </a:r>
                      <a:r>
                        <a:rPr b="0"/>
                        <a:t> (e.g. peeling, blisters, bleeding, fissures, oedema, or hyperkeratosis) </a:t>
                      </a:r>
                      <a:r>
                        <a:t>with pain</a:t>
                      </a:r>
                    </a:p>
                    <a:p>
                      <a:pPr marL="228600" indent="-228600" algn="l">
                        <a:buClr>
                          <a:srgbClr val="AF634C"/>
                        </a:buClr>
                        <a:buSzPct val="100000"/>
                        <a:buChar char="•"/>
                        <a:defRPr sz="2800" b="1">
                          <a:solidFill>
                            <a:srgbClr val="00538A"/>
                          </a:solidFill>
                          <a:latin typeface="+mj-lt"/>
                          <a:ea typeface="+mj-ea"/>
                          <a:cs typeface="+mj-cs"/>
                          <a:sym typeface="Calibri"/>
                        </a:defRPr>
                      </a:pPr>
                      <a:r>
                        <a:t>Limiting self-care ADL**</a:t>
                      </a:r>
                    </a:p>
                    <a:p>
                      <a:pPr algn="l">
                        <a:defRPr sz="2200" b="1">
                          <a:solidFill>
                            <a:srgbClr val="00538A"/>
                          </a:solidFill>
                          <a:latin typeface="+mj-lt"/>
                          <a:ea typeface="+mj-ea"/>
                          <a:cs typeface="+mj-cs"/>
                          <a:sym typeface="Calibri"/>
                        </a:defRPr>
                      </a:pPr>
                      <a:endParaRPr>
                        <a:latin typeface="Times"/>
                        <a:ea typeface="Times"/>
                        <a:cs typeface="Times"/>
                        <a:sym typeface="Times"/>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3893374">
                <a:tc>
                  <a:txBody>
                    <a:bodyPr/>
                    <a:lstStyle/>
                    <a:p>
                      <a:pPr algn="l" defTabSz="914400">
                        <a:defRPr sz="2200">
                          <a:sym typeface="Helvetica Neue"/>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5"/>
                      <a:srcRect/>
                      <a:stretch>
                        <a:fillRect/>
                      </a:stretch>
                    </a:blipFill>
                  </a:tcPr>
                </a:tc>
                <a:tc>
                  <a:txBody>
                    <a:bodyPr/>
                    <a:lstStyle/>
                    <a:p>
                      <a:pPr algn="l" defTabSz="914400">
                        <a:defRPr sz="2200">
                          <a:sym typeface="Helvetica Neue"/>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6"/>
                      <a:srcRect/>
                      <a:stretch>
                        <a:fillRect/>
                      </a:stretch>
                    </a:blipFill>
                  </a:tcPr>
                </a:tc>
                <a:tc>
                  <a:txBody>
                    <a:bodyPr/>
                    <a:lstStyle/>
                    <a:p>
                      <a:pPr defTabSz="914400">
                        <a:defRPr sz="3200">
                          <a:sym typeface="Helvetica Neue"/>
                        </a:defRPr>
                      </a:pPr>
                      <a:endParaRPr dirty="0"/>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7"/>
                      <a:srcRect/>
                      <a:stretch>
                        <a:fillRect/>
                      </a:stretch>
                    </a:blipFill>
                  </a:tcPr>
                </a:tc>
                <a:extLst>
                  <a:ext uri="{0D108BD9-81ED-4DB2-BD59-A6C34878D82A}">
                    <a16:rowId xmlns:a16="http://schemas.microsoft.com/office/drawing/2014/main" val="10002"/>
                  </a:ext>
                </a:extLst>
              </a:tr>
            </a:tbl>
          </a:graphicData>
        </a:graphic>
      </p:graphicFrame>
      <p:sp>
        <p:nvSpPr>
          <p:cNvPr id="450" name="Callout"/>
          <p:cNvSpPr/>
          <p:nvPr/>
        </p:nvSpPr>
        <p:spPr>
          <a:xfrm>
            <a:off x="19074551" y="2702417"/>
            <a:ext cx="4783933" cy="4658520"/>
          </a:xfrm>
          <a:custGeom>
            <a:avLst/>
            <a:gdLst/>
            <a:ahLst/>
            <a:cxnLst>
              <a:cxn ang="0">
                <a:pos x="wd2" y="hd2"/>
              </a:cxn>
              <a:cxn ang="5400000">
                <a:pos x="wd2" y="hd2"/>
              </a:cxn>
              <a:cxn ang="10800000">
                <a:pos x="wd2" y="hd2"/>
              </a:cxn>
              <a:cxn ang="16200000">
                <a:pos x="wd2" y="hd2"/>
              </a:cxn>
            </a:cxnLst>
            <a:rect l="0" t="0" r="r" b="b"/>
            <a:pathLst>
              <a:path w="21600" h="21600" extrusionOk="0">
                <a:moveTo>
                  <a:pt x="287" y="0"/>
                </a:moveTo>
                <a:cubicBezTo>
                  <a:pt x="128" y="0"/>
                  <a:pt x="0" y="132"/>
                  <a:pt x="0" y="294"/>
                </a:cubicBezTo>
                <a:lnTo>
                  <a:pt x="0" y="18021"/>
                </a:lnTo>
                <a:cubicBezTo>
                  <a:pt x="0" y="18183"/>
                  <a:pt x="128" y="18315"/>
                  <a:pt x="287" y="18315"/>
                </a:cubicBezTo>
                <a:lnTo>
                  <a:pt x="6177" y="18315"/>
                </a:lnTo>
                <a:lnTo>
                  <a:pt x="6748" y="21600"/>
                </a:lnTo>
                <a:lnTo>
                  <a:pt x="7322" y="18315"/>
                </a:lnTo>
                <a:lnTo>
                  <a:pt x="21313" y="18315"/>
                </a:lnTo>
                <a:cubicBezTo>
                  <a:pt x="21472" y="18315"/>
                  <a:pt x="21600" y="18183"/>
                  <a:pt x="21600" y="18021"/>
                </a:cubicBezTo>
                <a:lnTo>
                  <a:pt x="21600" y="294"/>
                </a:lnTo>
                <a:cubicBezTo>
                  <a:pt x="21600" y="132"/>
                  <a:pt x="21472" y="0"/>
                  <a:pt x="21313" y="0"/>
                </a:cubicBezTo>
                <a:lnTo>
                  <a:pt x="287" y="0"/>
                </a:lnTo>
                <a:close/>
              </a:path>
            </a:pathLst>
          </a:custGeom>
          <a:solidFill>
            <a:srgbClr val="CB614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51" name="Note that the pain can be out of proportion to the clinical picture. Therefore, HFSR should be graded primarily on the basis of symptoms and secondarily according to the clinical picture."/>
          <p:cNvSpPr txBox="1"/>
          <p:nvPr/>
        </p:nvSpPr>
        <p:spPr>
          <a:xfrm>
            <a:off x="19432263" y="2342671"/>
            <a:ext cx="4421902" cy="4658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5900"/>
              </a:spcBef>
              <a:defRPr sz="2800">
                <a:solidFill>
                  <a:srgbClr val="FFFFFF"/>
                </a:solidFill>
              </a:defRPr>
            </a:lvl1pPr>
          </a:lstStyle>
          <a:p>
            <a:r>
              <a:rPr dirty="0"/>
              <a:t>Note that the pain can be out of proportion to the clinical picture. Therefore, HFSR should be graded primarily on the basis of symptoms and secondarily according to the clinical picture.</a:t>
            </a:r>
          </a:p>
        </p:txBody>
      </p:sp>
      <p:pic>
        <p:nvPicPr>
          <p:cNvPr id="452" name="Nurse.png" descr="Nurse.png"/>
          <p:cNvPicPr>
            <a:picLocks noChangeAspect="1"/>
          </p:cNvPicPr>
          <p:nvPr/>
        </p:nvPicPr>
        <p:blipFill>
          <a:blip r:embed="rId8"/>
          <a:stretch>
            <a:fillRect/>
          </a:stretch>
        </p:blipFill>
        <p:spPr>
          <a:xfrm>
            <a:off x="20404650" y="6975874"/>
            <a:ext cx="1686240" cy="4764297"/>
          </a:xfrm>
          <a:prstGeom prst="rect">
            <a:avLst/>
          </a:prstGeom>
          <a:ln w="12700">
            <a:miter lim="400000"/>
          </a:ln>
        </p:spPr>
      </p:pic>
      <p:sp>
        <p:nvSpPr>
          <p:cNvPr id="453" name="CTCAE v5.0 has no specific grading for HFSR. The grading used for HFS can also be used for HFSR.1"/>
          <p:cNvSpPr txBox="1"/>
          <p:nvPr/>
        </p:nvSpPr>
        <p:spPr>
          <a:xfrm>
            <a:off x="492096" y="9886676"/>
            <a:ext cx="16416140"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3200">
                <a:solidFill>
                  <a:srgbClr val="CB593F"/>
                </a:solidFill>
              </a:defRPr>
            </a:pPr>
            <a:r>
              <a:rPr dirty="0"/>
              <a:t>CTCAE v5.0 has no specific grading for HFSR. The grading used for HFS can also be used for HFSR.</a:t>
            </a:r>
            <a:r>
              <a:rPr baseline="31125" dirty="0"/>
              <a:t>1</a:t>
            </a:r>
          </a:p>
        </p:txBody>
      </p:sp>
      <p:sp>
        <p:nvSpPr>
          <p:cNvPr id="454" name="* Instrumental ADL are preparing meals, shopping for groceries or clothes, using the telephone, managing money, etc.                ** Self-care ADL are bathing, dressing and undressing, feeding self, using the toilet, taking medications, and not being bedridden."/>
          <p:cNvSpPr txBox="1"/>
          <p:nvPr/>
        </p:nvSpPr>
        <p:spPr>
          <a:xfrm>
            <a:off x="477109" y="10530647"/>
            <a:ext cx="23824188" cy="635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 Instrumental ADL are preparing meals, shopping for groceries or clothes, using the telephone, managing money, etc.               </a:t>
            </a:r>
            <a:br>
              <a:rPr dirty="0"/>
            </a:br>
            <a:r>
              <a:rPr dirty="0"/>
              <a:t>** Self-care ADL are bathing, dressing and undressing, feeding self, using the toilet, taking medications, and not being bedridden.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167" name="CONTENTS"/>
          <p:cNvSpPr txBox="1"/>
          <p:nvPr/>
        </p:nvSpPr>
        <p:spPr>
          <a:xfrm>
            <a:off x="1130299" y="660399"/>
            <a:ext cx="4133107"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200" b="0">
                <a:solidFill>
                  <a:srgbClr val="3B3735"/>
                </a:solidFill>
              </a:defRPr>
            </a:lvl1pPr>
          </a:lstStyle>
          <a:p>
            <a:r>
              <a:rPr dirty="0"/>
              <a:t>CONTENTS</a:t>
            </a:r>
          </a:p>
        </p:txBody>
      </p:sp>
      <p:sp>
        <p:nvSpPr>
          <p:cNvPr id="168" name="Rectangle"/>
          <p:cNvSpPr/>
          <p:nvPr/>
        </p:nvSpPr>
        <p:spPr>
          <a:xfrm>
            <a:off x="1289006" y="2175414"/>
            <a:ext cx="17848254" cy="1270001"/>
          </a:xfrm>
          <a:prstGeom prst="rect">
            <a:avLst/>
          </a:prstGeom>
          <a:solidFill>
            <a:srgbClr val="00538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9" name="1. INTRODUCTION"/>
          <p:cNvSpPr txBox="1"/>
          <p:nvPr/>
        </p:nvSpPr>
        <p:spPr>
          <a:xfrm>
            <a:off x="1214975" y="2435988"/>
            <a:ext cx="5806419" cy="748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solidFill>
                  <a:srgbClr val="FFFFFF"/>
                </a:solidFill>
              </a:defRPr>
            </a:lvl1pPr>
          </a:lstStyle>
          <a:p>
            <a:r>
              <a:rPr dirty="0"/>
              <a:t>1. INTRODUCTION</a:t>
            </a:r>
          </a:p>
        </p:txBody>
      </p:sp>
      <p:sp>
        <p:nvSpPr>
          <p:cNvPr id="170" name="2. skin toxicity associated with targeted therapy"/>
          <p:cNvSpPr/>
          <p:nvPr/>
        </p:nvSpPr>
        <p:spPr>
          <a:xfrm>
            <a:off x="1289006" y="3787086"/>
            <a:ext cx="17848254" cy="1270001"/>
          </a:xfrm>
          <a:prstGeom prst="rect">
            <a:avLst/>
          </a:prstGeom>
          <a:solidFill>
            <a:srgbClr val="00538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l">
              <a:defRPr sz="5000" cap="all">
                <a:solidFill>
                  <a:srgbClr val="FFFFFF"/>
                </a:solidFill>
              </a:defRPr>
            </a:lvl1pPr>
          </a:lstStyle>
          <a:p>
            <a:r>
              <a:rPr lang="en-GB" dirty="0"/>
              <a:t>   </a:t>
            </a:r>
            <a:r>
              <a:rPr dirty="0"/>
              <a:t>2. skin toxicity associated with targeted therapy</a:t>
            </a:r>
          </a:p>
        </p:txBody>
      </p:sp>
      <p:sp>
        <p:nvSpPr>
          <p:cNvPr id="171" name="3. Prevention and Management of skin toxicity"/>
          <p:cNvSpPr/>
          <p:nvPr/>
        </p:nvSpPr>
        <p:spPr>
          <a:xfrm>
            <a:off x="1289006" y="5398758"/>
            <a:ext cx="17848254" cy="1270001"/>
          </a:xfrm>
          <a:prstGeom prst="rect">
            <a:avLst/>
          </a:prstGeom>
          <a:solidFill>
            <a:srgbClr val="00538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l">
              <a:defRPr sz="5000" cap="all">
                <a:solidFill>
                  <a:srgbClr val="FFFFFF"/>
                </a:solidFill>
              </a:defRPr>
            </a:lvl1pPr>
          </a:lstStyle>
          <a:p>
            <a:r>
              <a:rPr lang="en-GB" dirty="0"/>
              <a:t>   </a:t>
            </a:r>
            <a:r>
              <a:rPr dirty="0"/>
              <a:t>3. Prevention and Management of skin toxicity</a:t>
            </a:r>
          </a:p>
        </p:txBody>
      </p:sp>
      <p:sp>
        <p:nvSpPr>
          <p:cNvPr id="172" name="4. Multidisciplinary approach to preventing and"/>
          <p:cNvSpPr/>
          <p:nvPr/>
        </p:nvSpPr>
        <p:spPr>
          <a:xfrm>
            <a:off x="1289006" y="7010429"/>
            <a:ext cx="17848254" cy="2063948"/>
          </a:xfrm>
          <a:prstGeom prst="rect">
            <a:avLst/>
          </a:prstGeom>
          <a:solidFill>
            <a:srgbClr val="00538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l">
              <a:defRPr sz="5000" cap="all">
                <a:solidFill>
                  <a:srgbClr val="FFFFFF"/>
                </a:solidFill>
              </a:defRPr>
            </a:lvl1pPr>
          </a:lstStyle>
          <a:p>
            <a:r>
              <a:rPr lang="en-GB" dirty="0"/>
              <a:t>   </a:t>
            </a:r>
            <a:r>
              <a:rPr dirty="0"/>
              <a:t>4. Multidisciplinary approach to preventing and</a:t>
            </a:r>
            <a:endParaRPr lang="en-GB" dirty="0"/>
          </a:p>
          <a:p>
            <a:r>
              <a:rPr dirty="0"/>
              <a:t>  </a:t>
            </a:r>
          </a:p>
        </p:txBody>
      </p:sp>
      <p:sp>
        <p:nvSpPr>
          <p:cNvPr id="173" name="5. SUMMARY AND CLOSE"/>
          <p:cNvSpPr/>
          <p:nvPr/>
        </p:nvSpPr>
        <p:spPr>
          <a:xfrm>
            <a:off x="1289006" y="9416048"/>
            <a:ext cx="17848254" cy="1270001"/>
          </a:xfrm>
          <a:prstGeom prst="rect">
            <a:avLst/>
          </a:prstGeom>
          <a:solidFill>
            <a:srgbClr val="00538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l">
              <a:defRPr sz="5000" cap="all">
                <a:solidFill>
                  <a:srgbClr val="FFFFFF"/>
                </a:solidFill>
              </a:defRPr>
            </a:lvl1pPr>
          </a:lstStyle>
          <a:p>
            <a:r>
              <a:rPr lang="en-GB" dirty="0"/>
              <a:t>   </a:t>
            </a:r>
            <a:r>
              <a:rPr dirty="0"/>
              <a:t>5. SUMMARY AND CLOSE</a:t>
            </a:r>
          </a:p>
        </p:txBody>
      </p:sp>
      <p:sp>
        <p:nvSpPr>
          <p:cNvPr id="174" name="6. ADDITIONAL RESOURCES"/>
          <p:cNvSpPr/>
          <p:nvPr/>
        </p:nvSpPr>
        <p:spPr>
          <a:xfrm>
            <a:off x="1289006" y="11027719"/>
            <a:ext cx="17848254" cy="1270001"/>
          </a:xfrm>
          <a:prstGeom prst="rect">
            <a:avLst/>
          </a:prstGeom>
          <a:solidFill>
            <a:srgbClr val="00538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l">
              <a:defRPr sz="5000" cap="all">
                <a:solidFill>
                  <a:srgbClr val="FFFFFF"/>
                </a:solidFill>
              </a:defRPr>
            </a:lvl1pPr>
          </a:lstStyle>
          <a:p>
            <a:r>
              <a:rPr lang="en-GB" dirty="0"/>
              <a:t>   </a:t>
            </a:r>
            <a:r>
              <a:rPr dirty="0"/>
              <a:t>6. ADDITIONAL RESOURCES</a:t>
            </a:r>
          </a:p>
        </p:txBody>
      </p:sp>
      <p:sp>
        <p:nvSpPr>
          <p:cNvPr id="175" name="managing skin toxicity"/>
          <p:cNvSpPr txBox="1"/>
          <p:nvPr/>
        </p:nvSpPr>
        <p:spPr>
          <a:xfrm>
            <a:off x="2146104" y="7825651"/>
            <a:ext cx="7389844"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cap="all">
                <a:solidFill>
                  <a:srgbClr val="FFFFFF"/>
                </a:solidFill>
              </a:defRPr>
            </a:lvl1pPr>
          </a:lstStyle>
          <a:p>
            <a:r>
              <a:rPr lang="en-GB" dirty="0"/>
              <a:t> </a:t>
            </a:r>
            <a:r>
              <a:rPr dirty="0"/>
              <a:t>managing skin toxicity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57" name="HFSR as a predictor of response"/>
          <p:cNvSpPr txBox="1"/>
          <p:nvPr/>
        </p:nvSpPr>
        <p:spPr>
          <a:xfrm>
            <a:off x="1130300" y="660399"/>
            <a:ext cx="1505268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a:solidFill>
                  <a:srgbClr val="1D4C7C"/>
                </a:solidFill>
              </a:rPr>
              <a:t>HFSR</a:t>
            </a:r>
            <a:r>
              <a:rPr b="0">
                <a:solidFill>
                  <a:srgbClr val="3B3735"/>
                </a:solidFill>
              </a:rPr>
              <a:t> </a:t>
            </a:r>
            <a:r>
              <a:rPr b="0" cap="all">
                <a:solidFill>
                  <a:srgbClr val="3B3735"/>
                </a:solidFill>
              </a:rPr>
              <a:t>as a predictor of response</a:t>
            </a:r>
          </a:p>
        </p:txBody>
      </p:sp>
      <p:sp>
        <p:nvSpPr>
          <p:cNvPr id="458" name="HCC, hepatocellular carcinoma; HR, hazard ratio; FSR, hand–foot skin reaction; ORR, overall response rate; OS, overall survival;  PFS, progression-free survival; TTP, time to progression 1. Wang P, et al. Expert Rev Gastroenterol Hepatol. 2018;12:1-8. 2. Bruix J, et al. J Clin Oncol. 2018;36 suppl 4:412. 3. Grothey A, et al. J Clin Oncol. 2017:35 suppl:3551 . 4. Hiraoka A, et al. Cancer Med. 2019;8:3719-28.  5. Puzanov I, et al. J Clin Oncol. 2011;29 suppl 15:e21113"/>
          <p:cNvSpPr txBox="1"/>
          <p:nvPr/>
        </p:nvSpPr>
        <p:spPr>
          <a:xfrm>
            <a:off x="431800" y="12579940"/>
            <a:ext cx="2343145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HCC, hepatocellular carcinoma; HR, hazard ratio; FSR, hand–foot skin reaction; ORR, overall response rate; OS, overall survival;  PFS, progression-free survival; TTP, time to progression</a:t>
            </a:r>
            <a:br>
              <a:rPr dirty="0"/>
            </a:br>
            <a:r>
              <a:rPr dirty="0">
                <a:solidFill>
                  <a:srgbClr val="3A3736"/>
                </a:solidFill>
              </a:rPr>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Wang P, et al. Expert Rev Gastroenterol Hepatol. 2018;12:1-8</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Bruix J, et al. J Clin Oncol. 2018;36 suppl 4:412</a:t>
            </a:r>
            <a:r>
              <a:rPr dirty="0">
                <a:solidFill>
                  <a:srgbClr val="3A3736"/>
                </a:solidFill>
              </a:rPr>
              <a:t>. 3.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Grothey A, et al. J Clin Oncol. 2017:35 suppl:3551 </a:t>
            </a:r>
            <a:r>
              <a:rPr dirty="0">
                <a:solidFill>
                  <a:srgbClr val="3A3736"/>
                </a:solidFill>
              </a:rPr>
              <a:t>. 4.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Hiraoka A, et al. Cancer Med. 2019;8:3719-28</a:t>
            </a:r>
            <a:r>
              <a:rPr dirty="0">
                <a:solidFill>
                  <a:srgbClr val="3A3736"/>
                </a:solidFill>
              </a:rPr>
              <a:t>.  5.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Puzanov I, et al. J Clin Oncol. 2011;29 suppl 15:e21113</a:t>
            </a:r>
          </a:p>
        </p:txBody>
      </p:sp>
      <p:graphicFrame>
        <p:nvGraphicFramePr>
          <p:cNvPr id="459" name="Table"/>
          <p:cNvGraphicFramePr/>
          <p:nvPr>
            <p:extLst>
              <p:ext uri="{D42A27DB-BD31-4B8C-83A1-F6EECF244321}">
                <p14:modId xmlns:p14="http://schemas.microsoft.com/office/powerpoint/2010/main" val="2880514421"/>
              </p:ext>
            </p:extLst>
          </p:nvPr>
        </p:nvGraphicFramePr>
        <p:xfrm>
          <a:off x="539443" y="2523107"/>
          <a:ext cx="23305112" cy="9447260"/>
        </p:xfrm>
        <a:graphic>
          <a:graphicData uri="http://schemas.openxmlformats.org/drawingml/2006/table">
            <a:tbl>
              <a:tblPr firstRow="1" bandRow="1">
                <a:tableStyleId>{4C3C2611-4C71-4FC5-86AE-919BDF0F9419}</a:tableStyleId>
              </a:tblPr>
              <a:tblGrid>
                <a:gridCol w="4969401">
                  <a:extLst>
                    <a:ext uri="{9D8B030D-6E8A-4147-A177-3AD203B41FA5}">
                      <a16:colId xmlns:a16="http://schemas.microsoft.com/office/drawing/2014/main" val="20000"/>
                    </a:ext>
                  </a:extLst>
                </a:gridCol>
                <a:gridCol w="5139723">
                  <a:extLst>
                    <a:ext uri="{9D8B030D-6E8A-4147-A177-3AD203B41FA5}">
                      <a16:colId xmlns:a16="http://schemas.microsoft.com/office/drawing/2014/main" val="20001"/>
                    </a:ext>
                  </a:extLst>
                </a:gridCol>
                <a:gridCol w="4455996">
                  <a:extLst>
                    <a:ext uri="{9D8B030D-6E8A-4147-A177-3AD203B41FA5}">
                      <a16:colId xmlns:a16="http://schemas.microsoft.com/office/drawing/2014/main" val="20002"/>
                    </a:ext>
                  </a:extLst>
                </a:gridCol>
                <a:gridCol w="4369996">
                  <a:extLst>
                    <a:ext uri="{9D8B030D-6E8A-4147-A177-3AD203B41FA5}">
                      <a16:colId xmlns:a16="http://schemas.microsoft.com/office/drawing/2014/main" val="20003"/>
                    </a:ext>
                  </a:extLst>
                </a:gridCol>
                <a:gridCol w="4369996">
                  <a:extLst>
                    <a:ext uri="{9D8B030D-6E8A-4147-A177-3AD203B41FA5}">
                      <a16:colId xmlns:a16="http://schemas.microsoft.com/office/drawing/2014/main" val="20004"/>
                    </a:ext>
                  </a:extLst>
                </a:gridCol>
              </a:tblGrid>
              <a:tr h="665208">
                <a:tc>
                  <a:txBody>
                    <a:bodyPr/>
                    <a:lstStyle/>
                    <a:p>
                      <a:pPr defTabSz="914400">
                        <a:defRPr sz="2800">
                          <a:latin typeface="+mj-lt"/>
                          <a:ea typeface="+mj-ea"/>
                          <a:cs typeface="+mj-cs"/>
                          <a:sym typeface="Calibri"/>
                        </a:defRPr>
                      </a:pPr>
                      <a:r>
                        <a:t>Sorafenib in HCC</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j-lt"/>
                          <a:ea typeface="+mj-ea"/>
                          <a:cs typeface="+mj-cs"/>
                          <a:sym typeface="Calibri"/>
                        </a:defRPr>
                      </a:pPr>
                      <a:r>
                        <a:t>Regorafenib in HCC</a:t>
                      </a:r>
                      <a:r>
                        <a:rPr baseline="31071"/>
                        <a:t>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j-lt"/>
                          <a:ea typeface="+mj-ea"/>
                          <a:cs typeface="+mj-cs"/>
                          <a:sym typeface="Calibri"/>
                        </a:defRPr>
                      </a:pPr>
                      <a:r>
                        <a:t>Regorafenib in CRC</a:t>
                      </a:r>
                      <a:r>
                        <a:rPr baseline="31071"/>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j-lt"/>
                          <a:ea typeface="+mj-ea"/>
                          <a:cs typeface="+mj-cs"/>
                          <a:sym typeface="Calibri"/>
                        </a:defRPr>
                      </a:pPr>
                      <a:r>
                        <a:t>Lenvatinib in HCC</a:t>
                      </a:r>
                      <a:r>
                        <a:rPr baseline="31071"/>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j-lt"/>
                          <a:ea typeface="+mj-ea"/>
                          <a:cs typeface="+mj-cs"/>
                          <a:sym typeface="Calibri"/>
                        </a:defRPr>
                      </a:pPr>
                      <a:r>
                        <a:t>Sunitinib in GIST</a:t>
                      </a:r>
                      <a:r>
                        <a:rPr baseline="31071"/>
                        <a:t>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0"/>
                  </a:ext>
                </a:extLst>
              </a:tr>
              <a:tr h="4391026">
                <a:tc>
                  <a:txBody>
                    <a:bodyPr/>
                    <a:lstStyle/>
                    <a:p>
                      <a:pPr lvl="0" algn="l">
                        <a:buClr>
                          <a:srgbClr val="CB593F"/>
                        </a:buClr>
                        <a:defRPr sz="2800" b="1">
                          <a:solidFill>
                            <a:srgbClr val="00538A"/>
                          </a:solidFill>
                          <a:latin typeface="+mj-lt"/>
                          <a:ea typeface="+mj-ea"/>
                          <a:cs typeface="+mj-cs"/>
                          <a:sym typeface="Calibri"/>
                        </a:defRPr>
                      </a:pPr>
                      <a:r>
                        <a:rPr dirty="0"/>
                        <a:t>A </a:t>
                      </a:r>
                      <a:r>
                        <a:rPr dirty="0">
                          <a:solidFill>
                            <a:srgbClr val="C0504D"/>
                          </a:solidFill>
                        </a:rPr>
                        <a:t>meta-analysis</a:t>
                      </a:r>
                      <a:r>
                        <a:rPr dirty="0"/>
                        <a:t> of 12 cohort studies with 1,017 patients suggested that HFSR is associated with a longer overall survival (OS) and time to progression (TTP) in patients with HCC treated with sorafenib</a:t>
                      </a:r>
                      <a:endParaRPr dirty="0">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CB593F"/>
                        </a:buClr>
                        <a:defRPr sz="2800" b="1">
                          <a:solidFill>
                            <a:srgbClr val="00538A"/>
                          </a:solidFill>
                          <a:latin typeface="+mj-lt"/>
                          <a:ea typeface="+mj-ea"/>
                          <a:cs typeface="+mj-cs"/>
                          <a:sym typeface="Calibri"/>
                        </a:defRPr>
                      </a:pPr>
                      <a:r>
                        <a:rPr dirty="0"/>
                        <a:t>A </a:t>
                      </a:r>
                      <a:r>
                        <a:rPr dirty="0">
                          <a:solidFill>
                            <a:srgbClr val="C0504D"/>
                          </a:solidFill>
                        </a:rPr>
                        <a:t>retrospective analysis of the RESORCE trial</a:t>
                      </a:r>
                      <a:r>
                        <a:rPr dirty="0"/>
                        <a:t>, in which patients with HCC received 2</a:t>
                      </a:r>
                      <a:r>
                        <a:rPr baseline="31214" dirty="0"/>
                        <a:t>nd</a:t>
                      </a:r>
                      <a:r>
                        <a:rPr dirty="0"/>
                        <a:t>-line regorafenib or placebo after sorafenib, showed that HFSR during treatment with regorafenib was associated with longer OS</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CB593F"/>
                        </a:buClr>
                        <a:defRPr sz="2800" b="1">
                          <a:solidFill>
                            <a:srgbClr val="00538A"/>
                          </a:solidFill>
                          <a:latin typeface="+mj-lt"/>
                          <a:ea typeface="+mj-ea"/>
                          <a:cs typeface="+mj-cs"/>
                          <a:sym typeface="Calibri"/>
                        </a:defRPr>
                      </a:pPr>
                      <a:r>
                        <a:rPr dirty="0"/>
                        <a:t>A </a:t>
                      </a:r>
                      <a:r>
                        <a:rPr dirty="0">
                          <a:solidFill>
                            <a:srgbClr val="C0504D"/>
                          </a:solidFill>
                        </a:rPr>
                        <a:t>post-hoc analysis of the CORRECT trial</a:t>
                      </a:r>
                      <a:r>
                        <a:rPr dirty="0"/>
                        <a:t>, </a:t>
                      </a:r>
                      <a:br>
                        <a:rPr dirty="0"/>
                      </a:br>
                      <a:r>
                        <a:rPr dirty="0"/>
                        <a:t>in which patients with previously treated metastatic CRC received regorafenib or placebo, suggested that patients who had HFSR had a greater treatment benefit from regorafenib</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CB593F"/>
                        </a:buClr>
                        <a:defRPr sz="2800" b="1">
                          <a:solidFill>
                            <a:srgbClr val="00538A"/>
                          </a:solidFill>
                          <a:latin typeface="+mj-lt"/>
                          <a:ea typeface="+mj-ea"/>
                          <a:cs typeface="+mj-cs"/>
                          <a:sym typeface="Calibri"/>
                        </a:defRPr>
                      </a:pPr>
                      <a:r>
                        <a:rPr dirty="0"/>
                        <a:t>A </a:t>
                      </a:r>
                      <a:r>
                        <a:rPr dirty="0">
                          <a:solidFill>
                            <a:srgbClr val="C0504D"/>
                          </a:solidFill>
                        </a:rPr>
                        <a:t>retrospective study </a:t>
                      </a:r>
                      <a:r>
                        <a:rPr dirty="0"/>
                        <a:t>including 152 patients with HCC from Japan treated with </a:t>
                      </a:r>
                      <a:r>
                        <a:rPr dirty="0" err="1"/>
                        <a:t>lenvatinib</a:t>
                      </a:r>
                      <a:r>
                        <a:rPr dirty="0"/>
                        <a:t> showed that any grade HFSR was associated with longer TTP</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CB593F"/>
                        </a:buClr>
                        <a:defRPr sz="2800" b="1">
                          <a:solidFill>
                            <a:srgbClr val="00538A"/>
                          </a:solidFill>
                          <a:latin typeface="+mj-lt"/>
                          <a:ea typeface="+mj-ea"/>
                          <a:cs typeface="+mj-cs"/>
                          <a:sym typeface="Calibri"/>
                        </a:defRPr>
                      </a:pPr>
                      <a:r>
                        <a:rPr dirty="0"/>
                        <a:t>A </a:t>
                      </a:r>
                      <a:r>
                        <a:rPr dirty="0">
                          <a:solidFill>
                            <a:srgbClr val="C0504D"/>
                          </a:solidFill>
                        </a:rPr>
                        <a:t>retrospective study </a:t>
                      </a:r>
                      <a:r>
                        <a:rPr dirty="0"/>
                        <a:t>including 416 patients with GIST suggested that HFSR is associated with improved ORR, PFS, and OS</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r h="4391026">
                <a:tc>
                  <a:txBody>
                    <a:bodyPr/>
                    <a:lstStyle/>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Pooled HR for OS:  0.45 (95% CI 0.36–0.55)</a:t>
                      </a:r>
                    </a:p>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Pooled HR for TTP: 0.41 (95% CI 0.28–0.60)</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lgn="l">
                        <a:defRPr sz="2800" b="1">
                          <a:solidFill>
                            <a:srgbClr val="00538A"/>
                          </a:solidFill>
                          <a:latin typeface="+mj-lt"/>
                          <a:ea typeface="+mj-ea"/>
                          <a:cs typeface="+mj-cs"/>
                          <a:sym typeface="Calibri"/>
                        </a:defRPr>
                      </a:pPr>
                      <a:r>
                        <a:rPr dirty="0">
                          <a:solidFill>
                            <a:srgbClr val="C0504D"/>
                          </a:solidFill>
                        </a:rPr>
                        <a:t>Median OS in patients with vs without HFSR:</a:t>
                      </a:r>
                    </a:p>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14.1 months (95% CI 11.7–16.5) vs </a:t>
                      </a:r>
                      <a:br>
                        <a:rPr dirty="0">
                          <a:solidFill>
                            <a:srgbClr val="C0504D"/>
                          </a:solidFill>
                        </a:rPr>
                      </a:br>
                      <a:r>
                        <a:rPr dirty="0">
                          <a:solidFill>
                            <a:srgbClr val="C0504D"/>
                          </a:solidFill>
                        </a:rPr>
                        <a:t>6.6 months (95% CI 5.0–8.5)</a:t>
                      </a:r>
                    </a:p>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HR: 0.52 (95% CI 0.40–0.67)</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lgn="l">
                        <a:defRPr sz="2800" b="1">
                          <a:solidFill>
                            <a:srgbClr val="00538A"/>
                          </a:solidFill>
                          <a:latin typeface="+mj-lt"/>
                          <a:ea typeface="+mj-ea"/>
                          <a:cs typeface="+mj-cs"/>
                          <a:sym typeface="Calibri"/>
                        </a:defRPr>
                      </a:pPr>
                      <a:r>
                        <a:rPr dirty="0">
                          <a:solidFill>
                            <a:srgbClr val="C0504D"/>
                          </a:solidFill>
                        </a:rPr>
                        <a:t>Efficacy in patients </a:t>
                      </a:r>
                      <a:br>
                        <a:rPr dirty="0">
                          <a:solidFill>
                            <a:srgbClr val="C0504D"/>
                          </a:solidFill>
                        </a:rPr>
                      </a:br>
                      <a:r>
                        <a:rPr dirty="0">
                          <a:solidFill>
                            <a:srgbClr val="C0504D"/>
                          </a:solidFill>
                        </a:rPr>
                        <a:t>with vs without HFSR:</a:t>
                      </a:r>
                    </a:p>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PFS: 3.4 vs 1.8 months </a:t>
                      </a:r>
                      <a:br>
                        <a:rPr dirty="0">
                          <a:solidFill>
                            <a:srgbClr val="C0504D"/>
                          </a:solidFill>
                        </a:rPr>
                      </a:br>
                      <a:r>
                        <a:rPr dirty="0">
                          <a:solidFill>
                            <a:srgbClr val="C0504D"/>
                          </a:solidFill>
                        </a:rPr>
                        <a:t>(HR 0.54, 95% CI 0.45–0.66)</a:t>
                      </a:r>
                    </a:p>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OS: 9.5 vs 4.7 months </a:t>
                      </a:r>
                      <a:br>
                        <a:rPr dirty="0">
                          <a:solidFill>
                            <a:srgbClr val="C0504D"/>
                          </a:solidFill>
                        </a:rPr>
                      </a:br>
                      <a:r>
                        <a:rPr dirty="0">
                          <a:solidFill>
                            <a:srgbClr val="C0504D"/>
                          </a:solidFill>
                        </a:rPr>
                        <a:t>(HR 0.41, 95% CI 0.41–0.53)</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lgn="l">
                        <a:defRPr sz="2800" b="1">
                          <a:solidFill>
                            <a:srgbClr val="00538A"/>
                          </a:solidFill>
                          <a:latin typeface="+mj-lt"/>
                          <a:ea typeface="+mj-ea"/>
                          <a:cs typeface="+mj-cs"/>
                          <a:sym typeface="Calibri"/>
                        </a:defRPr>
                      </a:pPr>
                      <a:r>
                        <a:rPr>
                          <a:solidFill>
                            <a:srgbClr val="C0504D"/>
                          </a:solidFill>
                        </a:rPr>
                        <a:t>TTP in patients </a:t>
                      </a:r>
                      <a:br>
                        <a:rPr>
                          <a:solidFill>
                            <a:srgbClr val="C0504D"/>
                          </a:solidFill>
                        </a:rPr>
                      </a:br>
                      <a:r>
                        <a:rPr>
                          <a:solidFill>
                            <a:srgbClr val="C0504D"/>
                          </a:solidFill>
                        </a:rPr>
                        <a:t>with vs without HFSR:</a:t>
                      </a:r>
                    </a:p>
                    <a:p>
                      <a:pPr marL="370416" indent="-370416" algn="l">
                        <a:buSzPct val="125000"/>
                        <a:buChar char="•"/>
                        <a:defRPr sz="2800" b="1">
                          <a:solidFill>
                            <a:srgbClr val="00538A"/>
                          </a:solidFill>
                          <a:latin typeface="+mj-lt"/>
                          <a:ea typeface="+mj-ea"/>
                          <a:cs typeface="+mj-cs"/>
                          <a:sym typeface="Calibri"/>
                        </a:defRPr>
                      </a:pPr>
                      <a:r>
                        <a:rPr>
                          <a:solidFill>
                            <a:srgbClr val="C0504D"/>
                          </a:solidFill>
                        </a:rPr>
                        <a:t>Not reached vs 8.9 months (P = 0.007)</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lgn="l">
                        <a:defRPr sz="2800" b="1">
                          <a:solidFill>
                            <a:srgbClr val="00538A"/>
                          </a:solidFill>
                          <a:latin typeface="+mj-lt"/>
                          <a:ea typeface="+mj-ea"/>
                          <a:cs typeface="+mj-cs"/>
                          <a:sym typeface="Calibri"/>
                        </a:defRPr>
                      </a:pPr>
                      <a:r>
                        <a:rPr dirty="0">
                          <a:solidFill>
                            <a:srgbClr val="C0504D"/>
                          </a:solidFill>
                        </a:rPr>
                        <a:t>Efficacy in patients </a:t>
                      </a:r>
                      <a:br>
                        <a:rPr dirty="0">
                          <a:solidFill>
                            <a:srgbClr val="C0504D"/>
                          </a:solidFill>
                        </a:rPr>
                      </a:br>
                      <a:r>
                        <a:rPr dirty="0">
                          <a:solidFill>
                            <a:srgbClr val="C0504D"/>
                          </a:solidFill>
                        </a:rPr>
                        <a:t>with vs without HFSR:</a:t>
                      </a:r>
                    </a:p>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ORR: 22.2% vs 10.7%</a:t>
                      </a:r>
                    </a:p>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PFS: 11.0 vs 5.5 months</a:t>
                      </a:r>
                    </a:p>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OS: 35.7 vs 16.6 months</a:t>
                      </a:r>
                    </a:p>
                    <a:p>
                      <a:pPr marL="370416" indent="-370416" algn="l">
                        <a:buSzPct val="125000"/>
                        <a:buChar char="•"/>
                        <a:defRPr sz="2800" b="1">
                          <a:solidFill>
                            <a:srgbClr val="00538A"/>
                          </a:solidFill>
                          <a:latin typeface="+mj-lt"/>
                          <a:ea typeface="+mj-ea"/>
                          <a:cs typeface="+mj-cs"/>
                          <a:sym typeface="Calibri"/>
                        </a:defRPr>
                      </a:pPr>
                      <a:r>
                        <a:rPr dirty="0">
                          <a:solidFill>
                            <a:srgbClr val="C0504D"/>
                          </a:solidFill>
                        </a:rPr>
                        <a:t>All P &lt; 0.01</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bl>
          </a:graphicData>
        </a:graphic>
      </p:graphicFrame>
      <p:sp>
        <p:nvSpPr>
          <p:cNvPr id="460" name="Some studies have indicated that HFSR is positively correlated with response to MKIs"/>
          <p:cNvSpPr txBox="1"/>
          <p:nvPr/>
        </p:nvSpPr>
        <p:spPr>
          <a:xfrm>
            <a:off x="1130300" y="1837320"/>
            <a:ext cx="14394061"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spcBef>
                <a:spcPts val="1200"/>
              </a:spcBef>
              <a:buClr>
                <a:srgbClr val="4F4D50"/>
              </a:buClr>
              <a:buFont typeface="Arial"/>
              <a:defRPr sz="3200">
                <a:solidFill>
                  <a:srgbClr val="3B3735"/>
                </a:solidFill>
              </a:defRPr>
            </a:lvl1pPr>
          </a:lstStyle>
          <a:p>
            <a:r>
              <a:t>Some studies have indicated that HFSR is positively correlated with response to MKIs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63" name="Additional skin toxicities DRY SKIN"/>
          <p:cNvSpPr txBox="1"/>
          <p:nvPr/>
        </p:nvSpPr>
        <p:spPr>
          <a:xfrm>
            <a:off x="1130300" y="660399"/>
            <a:ext cx="1835790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cap="all">
                <a:solidFill>
                  <a:srgbClr val="1D4C7C"/>
                </a:solidFill>
              </a:rPr>
              <a:t>Additional skin toxicities</a:t>
            </a:r>
            <a:r>
              <a:rPr>
                <a:solidFill>
                  <a:srgbClr val="1D4C7C"/>
                </a:solidFill>
              </a:rPr>
              <a:t> </a:t>
            </a:r>
            <a:r>
              <a:rPr b="0">
                <a:solidFill>
                  <a:srgbClr val="3B3735"/>
                </a:solidFill>
              </a:rPr>
              <a:t>DRY SKIN</a:t>
            </a:r>
          </a:p>
        </p:txBody>
      </p:sp>
      <p:sp>
        <p:nvSpPr>
          <p:cNvPr id="464" name="Callout"/>
          <p:cNvSpPr/>
          <p:nvPr/>
        </p:nvSpPr>
        <p:spPr>
          <a:xfrm>
            <a:off x="19881299" y="1844182"/>
            <a:ext cx="3146029" cy="2859485"/>
          </a:xfrm>
          <a:custGeom>
            <a:avLst/>
            <a:gdLst/>
            <a:ahLst/>
            <a:cxnLst>
              <a:cxn ang="0">
                <a:pos x="wd2" y="hd2"/>
              </a:cxn>
              <a:cxn ang="5400000">
                <a:pos x="wd2" y="hd2"/>
              </a:cxn>
              <a:cxn ang="10800000">
                <a:pos x="wd2" y="hd2"/>
              </a:cxn>
              <a:cxn ang="16200000">
                <a:pos x="wd2" y="hd2"/>
              </a:cxn>
            </a:cxnLst>
            <a:rect l="0" t="0" r="r" b="b"/>
            <a:pathLst>
              <a:path w="21600" h="21600" extrusionOk="0">
                <a:moveTo>
                  <a:pt x="436" y="0"/>
                </a:moveTo>
                <a:cubicBezTo>
                  <a:pt x="195" y="0"/>
                  <a:pt x="0" y="215"/>
                  <a:pt x="0" y="480"/>
                </a:cubicBezTo>
                <a:lnTo>
                  <a:pt x="0" y="16785"/>
                </a:lnTo>
                <a:cubicBezTo>
                  <a:pt x="0" y="17050"/>
                  <a:pt x="195" y="17265"/>
                  <a:pt x="436" y="17265"/>
                </a:cubicBezTo>
                <a:lnTo>
                  <a:pt x="9578" y="17265"/>
                </a:lnTo>
                <a:lnTo>
                  <a:pt x="10450" y="21600"/>
                </a:lnTo>
                <a:lnTo>
                  <a:pt x="11322" y="17265"/>
                </a:lnTo>
                <a:lnTo>
                  <a:pt x="21164" y="17265"/>
                </a:lnTo>
                <a:cubicBezTo>
                  <a:pt x="21405" y="17265"/>
                  <a:pt x="21600" y="17050"/>
                  <a:pt x="21600" y="16785"/>
                </a:cubicBezTo>
                <a:lnTo>
                  <a:pt x="21600" y="480"/>
                </a:lnTo>
                <a:cubicBezTo>
                  <a:pt x="21600" y="215"/>
                  <a:pt x="21405" y="0"/>
                  <a:pt x="21164" y="0"/>
                </a:cubicBezTo>
                <a:lnTo>
                  <a:pt x="436" y="0"/>
                </a:lnTo>
                <a:close/>
              </a:path>
            </a:pathLst>
          </a:custGeom>
          <a:solidFill>
            <a:srgbClr val="1D4C7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65" name="Dry skin is also referred to as xerosis (cutis)"/>
          <p:cNvSpPr txBox="1"/>
          <p:nvPr/>
        </p:nvSpPr>
        <p:spPr>
          <a:xfrm>
            <a:off x="20006299" y="2286845"/>
            <a:ext cx="2896029" cy="13185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5900"/>
              </a:spcBef>
              <a:defRPr sz="2800">
                <a:solidFill>
                  <a:srgbClr val="FFFFFF"/>
                </a:solidFill>
              </a:defRPr>
            </a:lvl1pPr>
          </a:lstStyle>
          <a:p>
            <a:r>
              <a:rPr dirty="0"/>
              <a:t>Dry skin is also referred to as xerosis (cutis)</a:t>
            </a:r>
          </a:p>
        </p:txBody>
      </p:sp>
      <p:pic>
        <p:nvPicPr>
          <p:cNvPr id="466" name="Nurse.png" descr="Nurse.png"/>
          <p:cNvPicPr>
            <a:picLocks noChangeAspect="1"/>
          </p:cNvPicPr>
          <p:nvPr/>
        </p:nvPicPr>
        <p:blipFill>
          <a:blip r:embed="rId3"/>
          <a:stretch>
            <a:fillRect/>
          </a:stretch>
        </p:blipFill>
        <p:spPr>
          <a:xfrm>
            <a:off x="20391635" y="5065923"/>
            <a:ext cx="2199316" cy="6213938"/>
          </a:xfrm>
          <a:prstGeom prst="rect">
            <a:avLst/>
          </a:prstGeom>
          <a:ln w="12700">
            <a:miter lim="400000"/>
          </a:ln>
        </p:spPr>
      </p:pic>
      <p:graphicFrame>
        <p:nvGraphicFramePr>
          <p:cNvPr id="467" name="Table"/>
          <p:cNvGraphicFramePr/>
          <p:nvPr>
            <p:extLst>
              <p:ext uri="{D42A27DB-BD31-4B8C-83A1-F6EECF244321}">
                <p14:modId xmlns:p14="http://schemas.microsoft.com/office/powerpoint/2010/main" val="3293879761"/>
              </p:ext>
            </p:extLst>
          </p:nvPr>
        </p:nvGraphicFramePr>
        <p:xfrm>
          <a:off x="1187400" y="1844945"/>
          <a:ext cx="18097500" cy="4580719"/>
        </p:xfrm>
        <a:graphic>
          <a:graphicData uri="http://schemas.openxmlformats.org/drawingml/2006/table">
            <a:tbl>
              <a:tblPr firstRow="1" bandRow="1">
                <a:tableStyleId>{4C3C2611-4C71-4FC5-86AE-919BDF0F9419}</a:tableStyleId>
              </a:tblPr>
              <a:tblGrid>
                <a:gridCol w="6032500">
                  <a:extLst>
                    <a:ext uri="{9D8B030D-6E8A-4147-A177-3AD203B41FA5}">
                      <a16:colId xmlns:a16="http://schemas.microsoft.com/office/drawing/2014/main" val="20000"/>
                    </a:ext>
                  </a:extLst>
                </a:gridCol>
                <a:gridCol w="6032500">
                  <a:extLst>
                    <a:ext uri="{9D8B030D-6E8A-4147-A177-3AD203B41FA5}">
                      <a16:colId xmlns:a16="http://schemas.microsoft.com/office/drawing/2014/main" val="20001"/>
                    </a:ext>
                  </a:extLst>
                </a:gridCol>
                <a:gridCol w="6032500">
                  <a:extLst>
                    <a:ext uri="{9D8B030D-6E8A-4147-A177-3AD203B41FA5}">
                      <a16:colId xmlns:a16="http://schemas.microsoft.com/office/drawing/2014/main" val="20002"/>
                    </a:ext>
                  </a:extLst>
                </a:gridCol>
              </a:tblGrid>
              <a:tr h="1644479">
                <a:tc>
                  <a:txBody>
                    <a:bodyPr/>
                    <a:lstStyle/>
                    <a:p>
                      <a:pPr algn="l" defTabSz="914400">
                        <a:defRPr sz="3000">
                          <a:latin typeface="+mj-lt"/>
                          <a:ea typeface="+mj-ea"/>
                          <a:cs typeface="+mj-cs"/>
                          <a:sym typeface="Calibri"/>
                        </a:defRPr>
                      </a:pPr>
                      <a:r>
                        <a:rPr dirty="0"/>
                        <a:t>Symptoms</a:t>
                      </a:r>
                      <a:r>
                        <a:rPr baseline="31999" dirty="0"/>
                        <a:t>1-3</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j-lt"/>
                          <a:ea typeface="+mj-ea"/>
                          <a:cs typeface="+mj-cs"/>
                          <a:sym typeface="Calibri"/>
                        </a:defRPr>
                      </a:pPr>
                      <a:r>
                        <a:t>Incidence</a:t>
                      </a:r>
                      <a:r>
                        <a:rPr baseline="31999"/>
                        <a:t>4-16</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dirty="0">
                          <a:solidFill>
                            <a:srgbClr val="FFFFFF"/>
                          </a:solidFill>
                          <a:latin typeface="+mj-lt"/>
                          <a:ea typeface="+mj-ea"/>
                          <a:cs typeface="+mj-cs"/>
                          <a:sym typeface="Calibri"/>
                        </a:rPr>
                        <a:t>Differential diagnosis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547570">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t>Flaky, dull, scaly, and itchy skin</a:t>
                      </a:r>
                    </a:p>
                    <a:p>
                      <a:pPr marL="228600" indent="-228600" algn="l">
                        <a:buClr>
                          <a:srgbClr val="BB5E47"/>
                        </a:buClr>
                        <a:buSzPct val="100000"/>
                        <a:buChar char="•"/>
                        <a:defRPr sz="2800" b="1">
                          <a:solidFill>
                            <a:srgbClr val="00538A"/>
                          </a:solidFill>
                          <a:latin typeface="+mj-lt"/>
                          <a:ea typeface="+mj-ea"/>
                          <a:cs typeface="+mj-cs"/>
                          <a:sym typeface="Calibri"/>
                        </a:defRPr>
                      </a:pPr>
                      <a:r>
                        <a:t>Onset 1–3 months after treatment initiation</a:t>
                      </a:r>
                    </a:p>
                    <a:p>
                      <a:pPr marL="228600" indent="-228600" algn="l">
                        <a:buClr>
                          <a:srgbClr val="BB5E47"/>
                        </a:buClr>
                        <a:buSzPct val="100000"/>
                        <a:buChar char="•"/>
                        <a:defRPr sz="2800" b="1">
                          <a:solidFill>
                            <a:srgbClr val="00538A"/>
                          </a:solidFill>
                          <a:latin typeface="+mj-lt"/>
                          <a:ea typeface="+mj-ea"/>
                          <a:cs typeface="+mj-cs"/>
                          <a:sym typeface="Calibri"/>
                        </a:defRPr>
                      </a:pPr>
                      <a:r>
                        <a:t>Often persistent, lasting several months</a:t>
                      </a:r>
                      <a:endParaRPr>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t>EGFR inhibitors: up to 57%</a:t>
                      </a:r>
                    </a:p>
                    <a:p>
                      <a:pPr marL="228600" indent="-228600" algn="l">
                        <a:buClr>
                          <a:srgbClr val="BB5E47"/>
                        </a:buClr>
                        <a:buSzPct val="100000"/>
                        <a:buChar char="•"/>
                        <a:defRPr sz="2800" b="1">
                          <a:solidFill>
                            <a:srgbClr val="00538A"/>
                          </a:solidFill>
                          <a:latin typeface="+mj-lt"/>
                          <a:ea typeface="+mj-ea"/>
                          <a:cs typeface="+mj-cs"/>
                          <a:sym typeface="Calibri"/>
                        </a:defRPr>
                      </a:pPr>
                      <a:r>
                        <a:t>MKIs: up to 15%</a:t>
                      </a:r>
                    </a:p>
                    <a:p>
                      <a:pPr marL="228600" indent="-228600" algn="l">
                        <a:buClr>
                          <a:srgbClr val="BB5E47"/>
                        </a:buClr>
                        <a:buSzPct val="100000"/>
                        <a:buChar char="•"/>
                        <a:defRPr sz="2800" b="1">
                          <a:solidFill>
                            <a:srgbClr val="00538A"/>
                          </a:solidFill>
                          <a:latin typeface="+mj-lt"/>
                          <a:ea typeface="+mj-ea"/>
                          <a:cs typeface="+mj-cs"/>
                          <a:sym typeface="Calibri"/>
                        </a:defRPr>
                      </a:pPr>
                      <a:r>
                        <a:t>BRAF inhibitor: 13%</a:t>
                      </a:r>
                    </a:p>
                    <a:p>
                      <a:pPr marL="228600" indent="-228600" algn="l">
                        <a:buClr>
                          <a:srgbClr val="BB5E47"/>
                        </a:buClr>
                        <a:buSzPct val="100000"/>
                        <a:buChar char="•"/>
                        <a:defRPr sz="2800" b="1">
                          <a:solidFill>
                            <a:srgbClr val="00538A"/>
                          </a:solidFill>
                          <a:latin typeface="+mj-lt"/>
                          <a:ea typeface="+mj-ea"/>
                          <a:cs typeface="+mj-cs"/>
                          <a:sym typeface="Calibri"/>
                        </a:defRPr>
                      </a:pPr>
                      <a:r>
                        <a:t>VEGF(R) inhibitors: up to &gt;10%</a:t>
                      </a:r>
                    </a:p>
                    <a:p>
                      <a:pPr marL="228600" indent="-228600" algn="l">
                        <a:buClr>
                          <a:srgbClr val="BB5E47"/>
                        </a:buClr>
                        <a:buSzPct val="100000"/>
                        <a:buChar char="•"/>
                        <a:defRPr sz="2800" b="1">
                          <a:solidFill>
                            <a:srgbClr val="00538A"/>
                          </a:solidFill>
                          <a:latin typeface="+mj-lt"/>
                          <a:ea typeface="+mj-ea"/>
                          <a:cs typeface="+mj-cs"/>
                          <a:sym typeface="Calibri"/>
                        </a:defRPr>
                      </a:pPr>
                      <a:r>
                        <a:t>BCR–ABL TKIs: up to 7%</a:t>
                      </a:r>
                      <a:endParaRPr>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j-lt"/>
                          <a:ea typeface="+mj-ea"/>
                          <a:cs typeface="+mj-cs"/>
                          <a:sym typeface="Calibri"/>
                        </a:defRPr>
                      </a:pPr>
                      <a:r>
                        <a:rPr dirty="0"/>
                        <a:t>Atopic dermatitis</a:t>
                      </a:r>
                    </a:p>
                    <a:p>
                      <a:pPr marL="228600" indent="-228600" algn="l">
                        <a:buClr>
                          <a:srgbClr val="BC5F47"/>
                        </a:buClr>
                        <a:buSzPct val="100000"/>
                        <a:buChar char="•"/>
                        <a:defRPr sz="2800" b="1">
                          <a:solidFill>
                            <a:srgbClr val="00538A"/>
                          </a:solidFill>
                          <a:latin typeface="+mj-lt"/>
                          <a:ea typeface="+mj-ea"/>
                          <a:cs typeface="+mj-cs"/>
                          <a:sym typeface="Calibri"/>
                        </a:defRPr>
                      </a:pPr>
                      <a:r>
                        <a:rPr dirty="0"/>
                        <a:t>Ichthyosis vulgaris</a:t>
                      </a:r>
                    </a:p>
                    <a:p>
                      <a:pPr marL="228600" indent="-228600" algn="l">
                        <a:buClr>
                          <a:srgbClr val="BC5F47"/>
                        </a:buClr>
                        <a:buSzPct val="100000"/>
                        <a:buChar char="•"/>
                        <a:defRPr sz="2800" b="1">
                          <a:solidFill>
                            <a:srgbClr val="00538A"/>
                          </a:solidFill>
                          <a:latin typeface="+mj-lt"/>
                          <a:ea typeface="+mj-ea"/>
                          <a:cs typeface="+mj-cs"/>
                          <a:sym typeface="Calibri"/>
                        </a:defRPr>
                      </a:pPr>
                      <a:r>
                        <a:rPr dirty="0"/>
                        <a:t>Nutritional deficiency</a:t>
                      </a:r>
                    </a:p>
                    <a:p>
                      <a:pPr marL="228600" indent="-228600" algn="l">
                        <a:buClr>
                          <a:srgbClr val="BC5F47"/>
                        </a:buClr>
                        <a:buSzPct val="100000"/>
                        <a:buChar char="•"/>
                        <a:defRPr sz="2800" b="1">
                          <a:solidFill>
                            <a:srgbClr val="00538A"/>
                          </a:solidFill>
                          <a:latin typeface="+mj-lt"/>
                          <a:ea typeface="+mj-ea"/>
                          <a:cs typeface="+mj-cs"/>
                          <a:sym typeface="Calibri"/>
                        </a:defRPr>
                      </a:pPr>
                      <a:r>
                        <a:rPr dirty="0"/>
                        <a:t>Paraneoplastic</a:t>
                      </a:r>
                    </a:p>
                    <a:p>
                      <a:pPr marL="228600" indent="-228600" algn="l">
                        <a:buClr>
                          <a:srgbClr val="BC5F47"/>
                        </a:buClr>
                        <a:buSzPct val="100000"/>
                        <a:buChar char="•"/>
                        <a:defRPr sz="2800" b="1">
                          <a:solidFill>
                            <a:srgbClr val="00538A"/>
                          </a:solidFill>
                          <a:latin typeface="+mj-lt"/>
                          <a:ea typeface="+mj-ea"/>
                          <a:cs typeface="+mj-cs"/>
                          <a:sym typeface="Calibri"/>
                        </a:defRPr>
                      </a:pPr>
                      <a:r>
                        <a:rPr dirty="0"/>
                        <a:t>Note: dry skin can be exacerbated by cirrhosis!</a:t>
                      </a:r>
                      <a:endParaRPr baseline="31999" dirty="0"/>
                    </a:p>
                    <a:p>
                      <a:pPr algn="l">
                        <a:buClr>
                          <a:srgbClr val="3B3735"/>
                        </a:buClr>
                        <a:defRPr sz="2800">
                          <a:solidFill>
                            <a:srgbClr val="3B3735"/>
                          </a:solidFill>
                          <a:latin typeface="+mj-lt"/>
                          <a:ea typeface="+mj-ea"/>
                          <a:cs typeface="+mj-cs"/>
                          <a:sym typeface="Calibri"/>
                        </a:defRPr>
                      </a:pPr>
                      <a:endParaRPr baseline="31999" dirty="0"/>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468" name="symptoms.png" descr="symptoms.png"/>
          <p:cNvPicPr>
            <a:picLocks noChangeAspect="1"/>
          </p:cNvPicPr>
          <p:nvPr/>
        </p:nvPicPr>
        <p:blipFill>
          <a:blip r:embed="rId4"/>
          <a:srcRect t="11594"/>
          <a:stretch>
            <a:fillRect/>
          </a:stretch>
        </p:blipFill>
        <p:spPr>
          <a:xfrm>
            <a:off x="3711988" y="1953173"/>
            <a:ext cx="1270001" cy="1347305"/>
          </a:xfrm>
          <a:prstGeom prst="rect">
            <a:avLst/>
          </a:prstGeom>
          <a:ln w="12700">
            <a:miter lim="400000"/>
          </a:ln>
        </p:spPr>
      </p:pic>
      <p:pic>
        <p:nvPicPr>
          <p:cNvPr id="469" name="incidence.png" descr="incidence.png"/>
          <p:cNvPicPr>
            <a:picLocks noChangeAspect="1"/>
          </p:cNvPicPr>
          <p:nvPr/>
        </p:nvPicPr>
        <p:blipFill>
          <a:blip r:embed="rId5"/>
          <a:stretch>
            <a:fillRect/>
          </a:stretch>
        </p:blipFill>
        <p:spPr>
          <a:xfrm>
            <a:off x="9621334" y="2023023"/>
            <a:ext cx="1397001" cy="1130301"/>
          </a:xfrm>
          <a:prstGeom prst="rect">
            <a:avLst/>
          </a:prstGeom>
          <a:ln w="12700">
            <a:miter lim="400000"/>
          </a:ln>
        </p:spPr>
      </p:pic>
      <p:pic>
        <p:nvPicPr>
          <p:cNvPr id="470" name="diagnosis.png" descr="diagnosis.png"/>
          <p:cNvPicPr>
            <a:picLocks noChangeAspect="1"/>
          </p:cNvPicPr>
          <p:nvPr/>
        </p:nvPicPr>
        <p:blipFill>
          <a:blip r:embed="rId6"/>
          <a:stretch>
            <a:fillRect/>
          </a:stretch>
        </p:blipFill>
        <p:spPr>
          <a:xfrm>
            <a:off x="17001373" y="1827435"/>
            <a:ext cx="1231901" cy="1524001"/>
          </a:xfrm>
          <a:prstGeom prst="rect">
            <a:avLst/>
          </a:prstGeom>
          <a:ln w="12700">
            <a:miter lim="400000"/>
          </a:ln>
        </p:spPr>
      </p:pic>
      <p:graphicFrame>
        <p:nvGraphicFramePr>
          <p:cNvPr id="471" name="Table"/>
          <p:cNvGraphicFramePr/>
          <p:nvPr>
            <p:extLst>
              <p:ext uri="{D42A27DB-BD31-4B8C-83A1-F6EECF244321}">
                <p14:modId xmlns:p14="http://schemas.microsoft.com/office/powerpoint/2010/main" val="1202808476"/>
              </p:ext>
            </p:extLst>
          </p:nvPr>
        </p:nvGraphicFramePr>
        <p:xfrm>
          <a:off x="1128767" y="7545407"/>
          <a:ext cx="18214765" cy="3440905"/>
        </p:xfrm>
        <a:graphic>
          <a:graphicData uri="http://schemas.openxmlformats.org/drawingml/2006/table">
            <a:tbl>
              <a:tblPr firstRow="1" bandRow="1">
                <a:tableStyleId>{4C3C2611-4C71-4FC5-86AE-919BDF0F9419}</a:tableStyleId>
              </a:tblPr>
              <a:tblGrid>
                <a:gridCol w="6054398">
                  <a:extLst>
                    <a:ext uri="{9D8B030D-6E8A-4147-A177-3AD203B41FA5}">
                      <a16:colId xmlns:a16="http://schemas.microsoft.com/office/drawing/2014/main" val="20000"/>
                    </a:ext>
                  </a:extLst>
                </a:gridCol>
                <a:gridCol w="6058765">
                  <a:extLst>
                    <a:ext uri="{9D8B030D-6E8A-4147-A177-3AD203B41FA5}">
                      <a16:colId xmlns:a16="http://schemas.microsoft.com/office/drawing/2014/main" val="20001"/>
                    </a:ext>
                  </a:extLst>
                </a:gridCol>
                <a:gridCol w="6101602">
                  <a:extLst>
                    <a:ext uri="{9D8B030D-6E8A-4147-A177-3AD203B41FA5}">
                      <a16:colId xmlns:a16="http://schemas.microsoft.com/office/drawing/2014/main" val="20002"/>
                    </a:ext>
                  </a:extLst>
                </a:gridCol>
              </a:tblGrid>
              <a:tr h="840165">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2600740">
                <a:tc>
                  <a:txBody>
                    <a:bodyPr/>
                    <a:lstStyle/>
                    <a:p>
                      <a:pPr algn="l">
                        <a:buClr>
                          <a:srgbClr val="AF634C"/>
                        </a:buClr>
                        <a:defRPr sz="2800" b="1">
                          <a:solidFill>
                            <a:srgbClr val="00538A"/>
                          </a:solidFill>
                          <a:latin typeface="+mj-lt"/>
                          <a:ea typeface="+mj-ea"/>
                          <a:cs typeface="+mj-cs"/>
                          <a:sym typeface="Calibri"/>
                        </a:defRPr>
                      </a:pPr>
                      <a:r>
                        <a:rPr b="0" dirty="0"/>
                        <a:t>Covering</a:t>
                      </a:r>
                      <a:r>
                        <a:rPr dirty="0"/>
                        <a:t> &lt; 10% of BSA </a:t>
                      </a:r>
                      <a:br>
                        <a:rPr dirty="0"/>
                      </a:br>
                      <a:r>
                        <a:rPr b="0" dirty="0"/>
                        <a:t>Not associated with erythema or pruritus</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b="1">
                          <a:solidFill>
                            <a:srgbClr val="00538A"/>
                          </a:solidFill>
                          <a:latin typeface="+mj-lt"/>
                          <a:ea typeface="+mj-ea"/>
                          <a:cs typeface="+mj-cs"/>
                          <a:sym typeface="Calibri"/>
                        </a:defRPr>
                      </a:pPr>
                      <a:r>
                        <a:rPr b="0" dirty="0"/>
                        <a:t>Covering</a:t>
                      </a:r>
                      <a:r>
                        <a:rPr dirty="0"/>
                        <a:t> 10–30% of BSA </a:t>
                      </a:r>
                    </a:p>
                    <a:p>
                      <a:pPr algn="l">
                        <a:defRPr sz="2800" b="1">
                          <a:solidFill>
                            <a:srgbClr val="00538A"/>
                          </a:solidFill>
                          <a:latin typeface="+mj-lt"/>
                          <a:ea typeface="+mj-ea"/>
                          <a:cs typeface="+mj-cs"/>
                          <a:sym typeface="Calibri"/>
                        </a:defRPr>
                      </a:pPr>
                      <a:r>
                        <a:rPr b="0" dirty="0"/>
                        <a:t>Associated with</a:t>
                      </a:r>
                      <a:r>
                        <a:rPr dirty="0"/>
                        <a:t> erythema or pruritus</a:t>
                      </a:r>
                    </a:p>
                    <a:p>
                      <a:pPr algn="l">
                        <a:defRPr sz="2800" b="1">
                          <a:solidFill>
                            <a:srgbClr val="00538A"/>
                          </a:solidFill>
                          <a:latin typeface="+mj-lt"/>
                          <a:ea typeface="+mj-ea"/>
                          <a:cs typeface="+mj-cs"/>
                          <a:sym typeface="Calibri"/>
                        </a:defRPr>
                      </a:pPr>
                      <a:r>
                        <a:rPr dirty="0"/>
                        <a:t>Limiting instrumental ADL*</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AF634C"/>
                        </a:buClr>
                        <a:defRPr sz="2800" b="1">
                          <a:solidFill>
                            <a:srgbClr val="00538A"/>
                          </a:solidFill>
                          <a:latin typeface="+mj-lt"/>
                          <a:ea typeface="+mj-ea"/>
                          <a:cs typeface="+mj-cs"/>
                          <a:sym typeface="Calibri"/>
                        </a:defRPr>
                      </a:pPr>
                      <a:r>
                        <a:rPr b="0" dirty="0"/>
                        <a:t>Covering</a:t>
                      </a:r>
                      <a:r>
                        <a:rPr dirty="0"/>
                        <a:t> &gt; 30% of BSA </a:t>
                      </a:r>
                    </a:p>
                    <a:p>
                      <a:pPr algn="l">
                        <a:buClr>
                          <a:srgbClr val="AF634C"/>
                        </a:buClr>
                        <a:defRPr sz="2800" b="1">
                          <a:solidFill>
                            <a:srgbClr val="00538A"/>
                          </a:solidFill>
                          <a:latin typeface="+mj-lt"/>
                          <a:ea typeface="+mj-ea"/>
                          <a:cs typeface="+mj-cs"/>
                          <a:sym typeface="Calibri"/>
                        </a:defRPr>
                      </a:pPr>
                      <a:r>
                        <a:rPr b="0" dirty="0"/>
                        <a:t>Associated with pruritus</a:t>
                      </a:r>
                      <a:br>
                        <a:rPr dirty="0"/>
                      </a:br>
                      <a:endParaRPr dirty="0"/>
                    </a:p>
                    <a:p>
                      <a:pPr algn="l">
                        <a:buClr>
                          <a:srgbClr val="AF634C"/>
                        </a:buClr>
                        <a:defRPr sz="2800" b="1">
                          <a:solidFill>
                            <a:srgbClr val="00538A"/>
                          </a:solidFill>
                          <a:latin typeface="+mj-lt"/>
                          <a:ea typeface="+mj-ea"/>
                          <a:cs typeface="+mj-cs"/>
                          <a:sym typeface="Calibri"/>
                        </a:defRPr>
                      </a:pPr>
                      <a:r>
                        <a:rPr dirty="0"/>
                        <a:t>Limiting self-care ADL**</a:t>
                      </a:r>
                    </a:p>
                    <a:p>
                      <a:pPr algn="l">
                        <a:defRPr sz="2200" b="1">
                          <a:solidFill>
                            <a:srgbClr val="00538A"/>
                          </a:solidFill>
                          <a:latin typeface="+mj-lt"/>
                          <a:ea typeface="+mj-ea"/>
                          <a:cs typeface="+mj-cs"/>
                          <a:sym typeface="Calibri"/>
                        </a:defRPr>
                      </a:pPr>
                      <a:endParaRPr dirty="0">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472" name="* Instrumental ADL are preparing meals, shopping for groceries or clothes, using the telephone, managing money, etc.                ** Self-care ADL are bathing, dressing and undressing, feeding self, using the toilet, taking medications, and not being bedridden.…"/>
          <p:cNvSpPr txBox="1"/>
          <p:nvPr/>
        </p:nvSpPr>
        <p:spPr>
          <a:xfrm>
            <a:off x="431800" y="11170800"/>
            <a:ext cx="23824188"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 Instrumental ADL are preparing meals, shopping for groceries or clothes, using the telephone, managing money, etc.                ** Self-care ADL are bathing, dressing and undressing, feeding self, using the toilet, taking medications, and not being bedridden. </a:t>
            </a:r>
          </a:p>
          <a:p>
            <a:pPr algn="l">
              <a:defRPr sz="1800" b="0">
                <a:solidFill>
                  <a:srgbClr val="3B3735"/>
                </a:solidFill>
              </a:defRPr>
            </a:pPr>
            <a:r>
              <a:rPr dirty="0"/>
              <a:t>ADL, activities of daily living;  BCR–ABL, Philadelphia translocation; BRAF, v-</a:t>
            </a:r>
            <a:r>
              <a:rPr dirty="0" err="1"/>
              <a:t>raf</a:t>
            </a:r>
            <a:r>
              <a:rPr dirty="0"/>
              <a:t> murine sarcoma viral oncogene homolog B1 ; BSA, body surface area;  EGFR, epidermal growth factor receptor; MKI, multiple kinase inhibitor; VEGFR, vascular endothelial growth factor receptor </a:t>
            </a:r>
          </a:p>
          <a:p>
            <a:pPr algn="l">
              <a:defRPr sz="1800" b="0">
                <a:solidFill>
                  <a:srgbClr val="3B3735"/>
                </a:solidFill>
              </a:defRPr>
            </a:pPr>
            <a:r>
              <a:rPr dirty="0">
                <a:solidFill>
                  <a:srgbClr val="3A3736"/>
                </a:solidFill>
              </a:rPr>
              <a:t>1.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Belum VR, et al. Curr Oncol Rep. 2013;15:249-59</a:t>
            </a:r>
            <a:r>
              <a:rPr dirty="0">
                <a:solidFill>
                  <a:srgbClr val="3A3736"/>
                </a:solidFill>
              </a:rPr>
              <a:t>. 2.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Robert C, et al. Semin Oncol. 2012;39:227-40</a:t>
            </a:r>
            <a:r>
              <a:rPr dirty="0">
                <a:solidFill>
                  <a:srgbClr val="3A3736"/>
                </a:solidFill>
              </a:rPr>
              <a:t>. 3.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Lacouture ME, et al. Clin Colorectal Cancer. 2018:17:85-96</a:t>
            </a:r>
            <a:r>
              <a:rPr dirty="0">
                <a:solidFill>
                  <a:srgbClr val="3A3736"/>
                </a:solidFill>
              </a:rPr>
              <a:t>. 4. Erbitux (cetuximab)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Prescribing Information</a:t>
            </a:r>
            <a:r>
              <a:rPr dirty="0">
                <a:solidFill>
                  <a:srgbClr val="3A3736"/>
                </a:solidFill>
              </a:rPr>
              <a:t>. 5. </a:t>
            </a:r>
            <a:r>
              <a:rPr dirty="0" err="1">
                <a:solidFill>
                  <a:srgbClr val="3A3736"/>
                </a:solidFill>
              </a:rPr>
              <a:t>Tarceva</a:t>
            </a:r>
            <a:r>
              <a:rPr dirty="0">
                <a:solidFill>
                  <a:srgbClr val="3A3736"/>
                </a:solidFill>
              </a:rPr>
              <a:t> (erlotinib)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Prescribing Information</a:t>
            </a:r>
            <a:r>
              <a:rPr dirty="0">
                <a:solidFill>
                  <a:srgbClr val="3A3736"/>
                </a:solidFill>
              </a:rPr>
              <a:t>. 6.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Prescribing Information</a:t>
            </a:r>
            <a:r>
              <a:rPr dirty="0">
                <a:solidFill>
                  <a:srgbClr val="3A3736"/>
                </a:solidFill>
              </a:rPr>
              <a:t>. 7.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8.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 </a:t>
            </a:r>
            <a:br>
              <a:rPr dirty="0">
                <a:solidFill>
                  <a:srgbClr val="3A3736"/>
                </a:solidFill>
              </a:rPr>
            </a:br>
            <a:r>
              <a:rPr dirty="0">
                <a:solidFill>
                  <a:srgbClr val="3A3736"/>
                </a:solidFill>
              </a:rPr>
              <a:t>9.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15">
                  <a:extLst>
                    <a:ext uri="{A12FA001-AC4F-418D-AE19-62706E023703}">
                      <ahyp:hlinkClr xmlns:ahyp="http://schemas.microsoft.com/office/drawing/2018/hyperlinkcolor" val="tx"/>
                    </a:ext>
                  </a:extLst>
                </a:hlinkClick>
              </a:rPr>
              <a:t>Prescribing Information</a:t>
            </a:r>
            <a:r>
              <a:rPr dirty="0">
                <a:solidFill>
                  <a:srgbClr val="3A3736"/>
                </a:solidFill>
              </a:rPr>
              <a:t>. 10.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6">
                  <a:extLst>
                    <a:ext uri="{A12FA001-AC4F-418D-AE19-62706E023703}">
                      <ahyp:hlinkClr xmlns:ahyp="http://schemas.microsoft.com/office/drawing/2018/hyperlinkcolor" val="tx"/>
                    </a:ext>
                  </a:extLst>
                </a:hlinkClick>
              </a:rPr>
              <a:t>Prescribing Information</a:t>
            </a:r>
            <a:r>
              <a:rPr dirty="0">
                <a:solidFill>
                  <a:srgbClr val="3A3736"/>
                </a:solidFill>
              </a:rPr>
              <a:t>. 11.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17">
                  <a:extLst>
                    <a:ext uri="{A12FA001-AC4F-418D-AE19-62706E023703}">
                      <ahyp:hlinkClr xmlns:ahyp="http://schemas.microsoft.com/office/drawing/2018/hyperlinkcolor" val="tx"/>
                    </a:ext>
                  </a:extLst>
                </a:hlinkClick>
              </a:rPr>
              <a:t>Prescribing Information</a:t>
            </a:r>
            <a:r>
              <a:rPr dirty="0">
                <a:solidFill>
                  <a:srgbClr val="3A3736"/>
                </a:solidFill>
              </a:rPr>
              <a:t>. 12. Avastin (bevacizumab) </a:t>
            </a: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Prescribing Information</a:t>
            </a:r>
            <a:r>
              <a:rPr dirty="0">
                <a:solidFill>
                  <a:srgbClr val="3A3736"/>
                </a:solidFill>
              </a:rPr>
              <a:t>. 13.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19">
                  <a:extLst>
                    <a:ext uri="{A12FA001-AC4F-418D-AE19-62706E023703}">
                      <ahyp:hlinkClr xmlns:ahyp="http://schemas.microsoft.com/office/drawing/2018/hyperlinkcolor" val="tx"/>
                    </a:ext>
                  </a:extLst>
                </a:hlinkClick>
              </a:rPr>
              <a:t>Prescribing Information</a:t>
            </a:r>
            <a:r>
              <a:rPr dirty="0">
                <a:solidFill>
                  <a:srgbClr val="3A3736"/>
                </a:solidFill>
              </a:rPr>
              <a:t>. 14.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20">
                  <a:extLst>
                    <a:ext uri="{A12FA001-AC4F-418D-AE19-62706E023703}">
                      <ahyp:hlinkClr xmlns:ahyp="http://schemas.microsoft.com/office/drawing/2018/hyperlinkcolor" val="tx"/>
                    </a:ext>
                  </a:extLst>
                </a:hlinkClick>
              </a:rPr>
              <a:t>Prescribing Information</a:t>
            </a:r>
            <a:r>
              <a:rPr dirty="0">
                <a:solidFill>
                  <a:srgbClr val="3A3736"/>
                </a:solidFill>
              </a:rPr>
              <a:t>. 15. Gleevec (imatinib) </a:t>
            </a:r>
            <a:r>
              <a:rPr u="sng" dirty="0">
                <a:solidFill>
                  <a:srgbClr val="3A3736"/>
                </a:solidFill>
                <a:uFill>
                  <a:solidFill>
                    <a:srgbClr val="4F4D50"/>
                  </a:solidFill>
                </a:uFill>
                <a:hlinkClick r:id="rId21">
                  <a:extLst>
                    <a:ext uri="{A12FA001-AC4F-418D-AE19-62706E023703}">
                      <ahyp:hlinkClr xmlns:ahyp="http://schemas.microsoft.com/office/drawing/2018/hyperlinkcolor" val="tx"/>
                    </a:ext>
                  </a:extLst>
                </a:hlinkClick>
              </a:rPr>
              <a:t>Prescribing Information</a:t>
            </a:r>
            <a:r>
              <a:rPr dirty="0">
                <a:solidFill>
                  <a:srgbClr val="3A3736"/>
                </a:solidFill>
              </a:rPr>
              <a:t>. 16. </a:t>
            </a:r>
            <a:r>
              <a:rPr dirty="0" err="1">
                <a:solidFill>
                  <a:srgbClr val="3A3736"/>
                </a:solidFill>
              </a:rPr>
              <a:t>Braftovi</a:t>
            </a:r>
            <a:r>
              <a:rPr dirty="0">
                <a:solidFill>
                  <a:srgbClr val="3A3736"/>
                </a:solidFill>
              </a:rPr>
              <a:t> (</a:t>
            </a:r>
            <a:r>
              <a:rPr dirty="0" err="1">
                <a:solidFill>
                  <a:srgbClr val="3A3736"/>
                </a:solidFill>
              </a:rPr>
              <a:t>encorafenib</a:t>
            </a:r>
            <a:r>
              <a:rPr dirty="0">
                <a:solidFill>
                  <a:srgbClr val="3A3736"/>
                </a:solidFill>
              </a:rPr>
              <a:t>) </a:t>
            </a:r>
            <a:r>
              <a:rPr u="sng" dirty="0">
                <a:solidFill>
                  <a:srgbClr val="3A3736"/>
                </a:solidFill>
                <a:uFill>
                  <a:solidFill>
                    <a:srgbClr val="4F4D50"/>
                  </a:solidFill>
                </a:uFill>
                <a:hlinkClick r:id="rId22">
                  <a:extLst>
                    <a:ext uri="{A12FA001-AC4F-418D-AE19-62706E023703}">
                      <ahyp:hlinkClr xmlns:ahyp="http://schemas.microsoft.com/office/drawing/2018/hyperlinkcolor" val="tx"/>
                    </a:ext>
                  </a:extLst>
                </a:hlinkClick>
              </a:rPr>
              <a:t>Prescribing Information</a:t>
            </a:r>
            <a:r>
              <a:rPr dirty="0">
                <a:solidFill>
                  <a:srgbClr val="3A3736"/>
                </a:solidFill>
              </a:rPr>
              <a:t>. 17. National Cancer Institute. Cancer Therapy Evaluation Program. Common Terminology Criteria for Adverse Events v5.0. 27 November 2017. (Accessed 31 January 2020.)</a:t>
            </a:r>
          </a:p>
        </p:txBody>
      </p:sp>
      <p:sp>
        <p:nvSpPr>
          <p:cNvPr id="473" name="Grading17"/>
          <p:cNvSpPr txBox="1"/>
          <p:nvPr/>
        </p:nvSpPr>
        <p:spPr>
          <a:xfrm>
            <a:off x="1106848" y="6918199"/>
            <a:ext cx="21816913" cy="611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4000">
                <a:solidFill>
                  <a:srgbClr val="CB593F"/>
                </a:solidFill>
              </a:defRPr>
            </a:pPr>
            <a:r>
              <a:rPr cap="all"/>
              <a:t>Grading</a:t>
            </a:r>
            <a:r>
              <a:rPr sz="3000" cap="all" baseline="51999"/>
              <a:t>17</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76" name="Additional skin toxicities Pruritus"/>
          <p:cNvSpPr txBox="1"/>
          <p:nvPr/>
        </p:nvSpPr>
        <p:spPr>
          <a:xfrm>
            <a:off x="1130300" y="660399"/>
            <a:ext cx="1846827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cap="all">
                <a:solidFill>
                  <a:srgbClr val="1D4C7C"/>
                </a:solidFill>
              </a:rPr>
              <a:t>Additional skin toxicities </a:t>
            </a:r>
            <a:r>
              <a:rPr b="0" cap="all">
                <a:solidFill>
                  <a:srgbClr val="3B3735"/>
                </a:solidFill>
              </a:rPr>
              <a:t>Pruritus</a:t>
            </a:r>
          </a:p>
        </p:txBody>
      </p:sp>
      <p:graphicFrame>
        <p:nvGraphicFramePr>
          <p:cNvPr id="477" name="Table"/>
          <p:cNvGraphicFramePr/>
          <p:nvPr>
            <p:extLst>
              <p:ext uri="{D42A27DB-BD31-4B8C-83A1-F6EECF244321}">
                <p14:modId xmlns:p14="http://schemas.microsoft.com/office/powerpoint/2010/main" val="3528695067"/>
              </p:ext>
            </p:extLst>
          </p:nvPr>
        </p:nvGraphicFramePr>
        <p:xfrm>
          <a:off x="1203816" y="1623651"/>
          <a:ext cx="18097500" cy="5467613"/>
        </p:xfrm>
        <a:graphic>
          <a:graphicData uri="http://schemas.openxmlformats.org/drawingml/2006/table">
            <a:tbl>
              <a:tblPr firstRow="1" bandRow="1">
                <a:tableStyleId>{4C3C2611-4C71-4FC5-86AE-919BDF0F9419}</a:tableStyleId>
              </a:tblPr>
              <a:tblGrid>
                <a:gridCol w="6032500">
                  <a:extLst>
                    <a:ext uri="{9D8B030D-6E8A-4147-A177-3AD203B41FA5}">
                      <a16:colId xmlns:a16="http://schemas.microsoft.com/office/drawing/2014/main" val="20000"/>
                    </a:ext>
                  </a:extLst>
                </a:gridCol>
                <a:gridCol w="6032500">
                  <a:extLst>
                    <a:ext uri="{9D8B030D-6E8A-4147-A177-3AD203B41FA5}">
                      <a16:colId xmlns:a16="http://schemas.microsoft.com/office/drawing/2014/main" val="20001"/>
                    </a:ext>
                  </a:extLst>
                </a:gridCol>
                <a:gridCol w="6032500">
                  <a:extLst>
                    <a:ext uri="{9D8B030D-6E8A-4147-A177-3AD203B41FA5}">
                      <a16:colId xmlns:a16="http://schemas.microsoft.com/office/drawing/2014/main" val="20002"/>
                    </a:ext>
                  </a:extLst>
                </a:gridCol>
              </a:tblGrid>
              <a:tr h="1951995">
                <a:tc>
                  <a:txBody>
                    <a:bodyPr/>
                    <a:lstStyle/>
                    <a:p>
                      <a:pPr algn="l" defTabSz="914400">
                        <a:defRPr sz="3000">
                          <a:latin typeface="+mj-lt"/>
                          <a:ea typeface="+mj-ea"/>
                          <a:cs typeface="+mj-cs"/>
                          <a:sym typeface="Calibri"/>
                        </a:defRPr>
                      </a:pPr>
                      <a:r>
                        <a:rPr dirty="0"/>
                        <a:t>Symptoms</a:t>
                      </a:r>
                      <a:r>
                        <a:rPr baseline="31999" dirty="0"/>
                        <a:t>1-3</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j-lt"/>
                          <a:ea typeface="+mj-ea"/>
                          <a:cs typeface="+mj-cs"/>
                          <a:sym typeface="Calibri"/>
                        </a:defRPr>
                      </a:pPr>
                      <a:r>
                        <a:t>Incidence</a:t>
                      </a:r>
                      <a:r>
                        <a:rPr baseline="31999"/>
                        <a:t>4-16</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j-lt"/>
                          <a:ea typeface="+mj-ea"/>
                          <a:cs typeface="+mj-cs"/>
                          <a:sym typeface="Calibri"/>
                        </a:rPr>
                        <a:t>Differential diagnosis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3515618">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Can exist alone or be related to dry skin or rash</a:t>
                      </a:r>
                    </a:p>
                    <a:p>
                      <a:pPr marL="228600" indent="-228600" algn="l">
                        <a:buClr>
                          <a:srgbClr val="BB5E47"/>
                        </a:buClr>
                        <a:buSzPct val="100000"/>
                        <a:buChar char="•"/>
                        <a:defRPr sz="2800" b="1">
                          <a:solidFill>
                            <a:srgbClr val="00538A"/>
                          </a:solidFill>
                          <a:latin typeface="+mj-lt"/>
                          <a:ea typeface="+mj-ea"/>
                          <a:cs typeface="+mj-cs"/>
                          <a:sym typeface="Calibri"/>
                        </a:defRPr>
                      </a:pPr>
                      <a:r>
                        <a:rPr dirty="0"/>
                        <a:t>Onset 2–3 weeks after treatment initiation</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t>EGFR inhibitors: up to 58% </a:t>
                      </a:r>
                    </a:p>
                    <a:p>
                      <a:pPr marL="228600" indent="-228600" algn="l">
                        <a:buClr>
                          <a:srgbClr val="BB5E47"/>
                        </a:buClr>
                        <a:buSzPct val="100000"/>
                        <a:buChar char="•"/>
                        <a:defRPr sz="2800" b="1">
                          <a:solidFill>
                            <a:srgbClr val="00538A"/>
                          </a:solidFill>
                          <a:latin typeface="+mj-lt"/>
                          <a:ea typeface="+mj-ea"/>
                          <a:cs typeface="+mj-cs"/>
                          <a:sym typeface="Calibri"/>
                        </a:defRPr>
                      </a:pPr>
                      <a:r>
                        <a:t>BCR–ABL TKIs: up to 19%</a:t>
                      </a:r>
                    </a:p>
                    <a:p>
                      <a:pPr marL="228600" indent="-228600" algn="l">
                        <a:buClr>
                          <a:srgbClr val="BB5E47"/>
                        </a:buClr>
                        <a:buSzPct val="100000"/>
                        <a:buChar char="•"/>
                        <a:defRPr sz="2800" b="1">
                          <a:solidFill>
                            <a:srgbClr val="00538A"/>
                          </a:solidFill>
                          <a:latin typeface="+mj-lt"/>
                          <a:ea typeface="+mj-ea"/>
                          <a:cs typeface="+mj-cs"/>
                          <a:sym typeface="Calibri"/>
                        </a:defRPr>
                      </a:pPr>
                      <a:r>
                        <a:t>MKIs: up to 14%  </a:t>
                      </a:r>
                    </a:p>
                    <a:p>
                      <a:pPr marL="228600" indent="-228600" algn="l">
                        <a:buClr>
                          <a:srgbClr val="BB5E47"/>
                        </a:buClr>
                        <a:buSzPct val="100000"/>
                        <a:buChar char="•"/>
                        <a:defRPr sz="2800" b="1">
                          <a:solidFill>
                            <a:srgbClr val="00538A"/>
                          </a:solidFill>
                          <a:latin typeface="+mj-lt"/>
                          <a:ea typeface="+mj-ea"/>
                          <a:cs typeface="+mj-cs"/>
                          <a:sym typeface="Calibri"/>
                        </a:defRPr>
                      </a:pPr>
                      <a:r>
                        <a:t>BRAF inhibitor: 14%</a:t>
                      </a:r>
                      <a:endParaRPr>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j-lt"/>
                          <a:ea typeface="+mj-ea"/>
                          <a:cs typeface="+mj-cs"/>
                          <a:sym typeface="Calibri"/>
                        </a:defRPr>
                      </a:pPr>
                      <a:r>
                        <a:rPr dirty="0"/>
                        <a:t>Related to cholestasis (note: not always accompanied by laboratory changes!)</a:t>
                      </a:r>
                    </a:p>
                    <a:p>
                      <a:pPr marL="228600" indent="-228600" algn="l">
                        <a:buClr>
                          <a:srgbClr val="BC5F47"/>
                        </a:buClr>
                        <a:buSzPct val="100000"/>
                        <a:buChar char="•"/>
                        <a:defRPr sz="2800" b="1">
                          <a:solidFill>
                            <a:srgbClr val="00538A"/>
                          </a:solidFill>
                          <a:latin typeface="+mj-lt"/>
                          <a:ea typeface="+mj-ea"/>
                          <a:cs typeface="+mj-cs"/>
                          <a:sym typeface="Calibri"/>
                        </a:defRPr>
                      </a:pPr>
                      <a:r>
                        <a:rPr dirty="0"/>
                        <a:t>Renal failure</a:t>
                      </a:r>
                    </a:p>
                    <a:p>
                      <a:pPr marL="228600" indent="-228600" algn="l">
                        <a:buClr>
                          <a:srgbClr val="BC5F47"/>
                        </a:buClr>
                        <a:buSzPct val="100000"/>
                        <a:buChar char="•"/>
                        <a:defRPr sz="2800" b="1">
                          <a:solidFill>
                            <a:srgbClr val="00538A"/>
                          </a:solidFill>
                          <a:latin typeface="+mj-lt"/>
                          <a:ea typeface="+mj-ea"/>
                          <a:cs typeface="+mj-cs"/>
                          <a:sym typeface="Calibri"/>
                        </a:defRPr>
                      </a:pPr>
                      <a:r>
                        <a:rPr dirty="0"/>
                        <a:t>Thyroid disease</a:t>
                      </a:r>
                    </a:p>
                    <a:p>
                      <a:pPr marL="228600" indent="-228600" algn="l">
                        <a:buClr>
                          <a:srgbClr val="BC5F47"/>
                        </a:buClr>
                        <a:buSzPct val="100000"/>
                        <a:buChar char="•"/>
                        <a:defRPr sz="2800" b="1">
                          <a:solidFill>
                            <a:srgbClr val="00538A"/>
                          </a:solidFill>
                          <a:latin typeface="+mj-lt"/>
                          <a:ea typeface="+mj-ea"/>
                          <a:cs typeface="+mj-cs"/>
                          <a:sym typeface="Calibri"/>
                        </a:defRPr>
                      </a:pPr>
                      <a:r>
                        <a:rPr dirty="0"/>
                        <a:t>Paraneoplastic</a:t>
                      </a:r>
                    </a:p>
                    <a:p>
                      <a:pPr marL="228600" indent="-228600" algn="l">
                        <a:buClr>
                          <a:srgbClr val="BC5F47"/>
                        </a:buClr>
                        <a:buSzPct val="100000"/>
                        <a:buChar char="•"/>
                        <a:defRPr sz="2800" b="1">
                          <a:solidFill>
                            <a:srgbClr val="00538A"/>
                          </a:solidFill>
                          <a:latin typeface="+mj-lt"/>
                          <a:ea typeface="+mj-ea"/>
                          <a:cs typeface="+mj-cs"/>
                          <a:sym typeface="Calibri"/>
                        </a:defRPr>
                      </a:pPr>
                      <a:r>
                        <a:rPr dirty="0"/>
                        <a:t>Other infectious skin condition</a:t>
                      </a:r>
                      <a:endParaRPr baseline="31999" dirty="0"/>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478" name="symptoms.png" descr="symptoms.png"/>
          <p:cNvPicPr>
            <a:picLocks noChangeAspect="1"/>
          </p:cNvPicPr>
          <p:nvPr/>
        </p:nvPicPr>
        <p:blipFill>
          <a:blip r:embed="rId3"/>
          <a:srcRect t="11594"/>
          <a:stretch>
            <a:fillRect/>
          </a:stretch>
        </p:blipFill>
        <p:spPr>
          <a:xfrm>
            <a:off x="3711988" y="2257973"/>
            <a:ext cx="1270001" cy="1347305"/>
          </a:xfrm>
          <a:prstGeom prst="rect">
            <a:avLst/>
          </a:prstGeom>
          <a:ln w="12700">
            <a:miter lim="400000"/>
          </a:ln>
        </p:spPr>
      </p:pic>
      <p:pic>
        <p:nvPicPr>
          <p:cNvPr id="479" name="incidence.png" descr="incidence.png"/>
          <p:cNvPicPr>
            <a:picLocks noChangeAspect="1"/>
          </p:cNvPicPr>
          <p:nvPr/>
        </p:nvPicPr>
        <p:blipFill>
          <a:blip r:embed="rId4"/>
          <a:stretch>
            <a:fillRect/>
          </a:stretch>
        </p:blipFill>
        <p:spPr>
          <a:xfrm>
            <a:off x="9621334" y="2302423"/>
            <a:ext cx="1397001" cy="1130301"/>
          </a:xfrm>
          <a:prstGeom prst="rect">
            <a:avLst/>
          </a:prstGeom>
          <a:ln w="12700">
            <a:miter lim="400000"/>
          </a:ln>
        </p:spPr>
      </p:pic>
      <p:pic>
        <p:nvPicPr>
          <p:cNvPr id="480" name="diagnosis.png" descr="diagnosis.png"/>
          <p:cNvPicPr>
            <a:picLocks noChangeAspect="1"/>
          </p:cNvPicPr>
          <p:nvPr/>
        </p:nvPicPr>
        <p:blipFill>
          <a:blip r:embed="rId5"/>
          <a:stretch>
            <a:fillRect/>
          </a:stretch>
        </p:blipFill>
        <p:spPr>
          <a:xfrm>
            <a:off x="17001373" y="2106835"/>
            <a:ext cx="1231901" cy="1524001"/>
          </a:xfrm>
          <a:prstGeom prst="rect">
            <a:avLst/>
          </a:prstGeom>
          <a:ln w="12700">
            <a:miter lim="400000"/>
          </a:ln>
        </p:spPr>
      </p:pic>
      <p:graphicFrame>
        <p:nvGraphicFramePr>
          <p:cNvPr id="481" name="Table"/>
          <p:cNvGraphicFramePr/>
          <p:nvPr>
            <p:extLst>
              <p:ext uri="{D42A27DB-BD31-4B8C-83A1-F6EECF244321}">
                <p14:modId xmlns:p14="http://schemas.microsoft.com/office/powerpoint/2010/main" val="569318759"/>
              </p:ext>
            </p:extLst>
          </p:nvPr>
        </p:nvGraphicFramePr>
        <p:xfrm>
          <a:off x="1145183" y="7714475"/>
          <a:ext cx="18214765" cy="3440905"/>
        </p:xfrm>
        <a:graphic>
          <a:graphicData uri="http://schemas.openxmlformats.org/drawingml/2006/table">
            <a:tbl>
              <a:tblPr firstRow="1" bandRow="1">
                <a:tableStyleId>{4C3C2611-4C71-4FC5-86AE-919BDF0F9419}</a:tableStyleId>
              </a:tblPr>
              <a:tblGrid>
                <a:gridCol w="6054398">
                  <a:extLst>
                    <a:ext uri="{9D8B030D-6E8A-4147-A177-3AD203B41FA5}">
                      <a16:colId xmlns:a16="http://schemas.microsoft.com/office/drawing/2014/main" val="20000"/>
                    </a:ext>
                  </a:extLst>
                </a:gridCol>
                <a:gridCol w="6058765">
                  <a:extLst>
                    <a:ext uri="{9D8B030D-6E8A-4147-A177-3AD203B41FA5}">
                      <a16:colId xmlns:a16="http://schemas.microsoft.com/office/drawing/2014/main" val="20001"/>
                    </a:ext>
                  </a:extLst>
                </a:gridCol>
                <a:gridCol w="6101602">
                  <a:extLst>
                    <a:ext uri="{9D8B030D-6E8A-4147-A177-3AD203B41FA5}">
                      <a16:colId xmlns:a16="http://schemas.microsoft.com/office/drawing/2014/main" val="20002"/>
                    </a:ext>
                  </a:extLst>
                </a:gridCol>
              </a:tblGrid>
              <a:tr h="840165">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2600740">
                <a:tc>
                  <a:txBody>
                    <a:bodyPr/>
                    <a:lstStyle/>
                    <a:p>
                      <a:pPr algn="l">
                        <a:buClr>
                          <a:srgbClr val="AF634C"/>
                        </a:buClr>
                        <a:defRPr sz="2800" b="1">
                          <a:solidFill>
                            <a:srgbClr val="00538A"/>
                          </a:solidFill>
                          <a:latin typeface="+mj-lt"/>
                          <a:ea typeface="+mj-ea"/>
                          <a:cs typeface="+mj-cs"/>
                          <a:sym typeface="Calibri"/>
                        </a:defRPr>
                      </a:pPr>
                      <a:r>
                        <a:rPr dirty="0"/>
                        <a:t>Mild or </a:t>
                      </a:r>
                      <a:r>
                        <a:rPr dirty="0" err="1"/>
                        <a:t>localised</a:t>
                      </a:r>
                      <a:r>
                        <a:rPr dirty="0"/>
                        <a:t> topical intervention</a:t>
                      </a:r>
                      <a:r>
                        <a:rPr b="0" dirty="0"/>
                        <a:t> indicated</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b="1">
                          <a:solidFill>
                            <a:srgbClr val="00538A"/>
                          </a:solidFill>
                          <a:latin typeface="+mj-lt"/>
                          <a:ea typeface="+mj-ea"/>
                          <a:cs typeface="+mj-cs"/>
                          <a:sym typeface="Calibri"/>
                        </a:defRPr>
                      </a:pPr>
                      <a:r>
                        <a:t>Widespread and intermittent</a:t>
                      </a:r>
                    </a:p>
                    <a:p>
                      <a:pPr algn="l">
                        <a:defRPr sz="2800" b="1">
                          <a:solidFill>
                            <a:srgbClr val="00538A"/>
                          </a:solidFill>
                          <a:latin typeface="+mj-lt"/>
                          <a:ea typeface="+mj-ea"/>
                          <a:cs typeface="+mj-cs"/>
                          <a:sym typeface="Calibri"/>
                        </a:defRPr>
                      </a:pPr>
                      <a:r>
                        <a:t>Skin changes </a:t>
                      </a:r>
                      <a:r>
                        <a:rPr b="0"/>
                        <a:t>due to scratching</a:t>
                      </a:r>
                    </a:p>
                    <a:p>
                      <a:pPr algn="l">
                        <a:defRPr sz="2800" b="1">
                          <a:solidFill>
                            <a:srgbClr val="00538A"/>
                          </a:solidFill>
                          <a:latin typeface="+mj-lt"/>
                          <a:ea typeface="+mj-ea"/>
                          <a:cs typeface="+mj-cs"/>
                          <a:sym typeface="Calibri"/>
                        </a:defRPr>
                      </a:pPr>
                      <a:r>
                        <a:t>Oral intervention </a:t>
                      </a:r>
                      <a:r>
                        <a:rPr b="0"/>
                        <a:t>indicated</a:t>
                      </a:r>
                    </a:p>
                    <a:p>
                      <a:pPr algn="l">
                        <a:defRPr sz="2800" b="1">
                          <a:solidFill>
                            <a:srgbClr val="00538A"/>
                          </a:solidFill>
                          <a:latin typeface="+mj-lt"/>
                          <a:ea typeface="+mj-ea"/>
                          <a:cs typeface="+mj-cs"/>
                          <a:sym typeface="Calibri"/>
                        </a:defRPr>
                      </a:pPr>
                      <a:r>
                        <a:t>Limiting instrumental ADL*</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AF634C"/>
                        </a:buClr>
                        <a:defRPr sz="2800" b="1">
                          <a:solidFill>
                            <a:srgbClr val="00538A"/>
                          </a:solidFill>
                          <a:latin typeface="+mj-lt"/>
                          <a:ea typeface="+mj-ea"/>
                          <a:cs typeface="+mj-cs"/>
                          <a:sym typeface="Calibri"/>
                        </a:defRPr>
                      </a:pPr>
                      <a:r>
                        <a:rPr dirty="0"/>
                        <a:t>Widespread and constant</a:t>
                      </a:r>
                    </a:p>
                    <a:p>
                      <a:pPr algn="l">
                        <a:buClr>
                          <a:srgbClr val="AF634C"/>
                        </a:buClr>
                        <a:defRPr sz="2800" b="1">
                          <a:solidFill>
                            <a:srgbClr val="00538A"/>
                          </a:solidFill>
                          <a:latin typeface="+mj-lt"/>
                          <a:ea typeface="+mj-ea"/>
                          <a:cs typeface="+mj-cs"/>
                          <a:sym typeface="Calibri"/>
                        </a:defRPr>
                      </a:pPr>
                      <a:r>
                        <a:rPr dirty="0"/>
                        <a:t>Systemic</a:t>
                      </a:r>
                      <a:r>
                        <a:rPr b="0" dirty="0"/>
                        <a:t> corticosteroid or immunosuppressive </a:t>
                      </a:r>
                      <a:r>
                        <a:rPr dirty="0"/>
                        <a:t>therapy</a:t>
                      </a:r>
                      <a:r>
                        <a:rPr b="0" dirty="0"/>
                        <a:t> indicated</a:t>
                      </a:r>
                    </a:p>
                    <a:p>
                      <a:pPr algn="l">
                        <a:buClr>
                          <a:srgbClr val="AF634C"/>
                        </a:buClr>
                        <a:defRPr sz="2800" b="1">
                          <a:solidFill>
                            <a:srgbClr val="00538A"/>
                          </a:solidFill>
                          <a:latin typeface="+mj-lt"/>
                          <a:ea typeface="+mj-ea"/>
                          <a:cs typeface="+mj-cs"/>
                          <a:sym typeface="Calibri"/>
                        </a:defRPr>
                      </a:pPr>
                      <a:br>
                        <a:rPr b="0" dirty="0"/>
                      </a:br>
                      <a:r>
                        <a:rPr dirty="0"/>
                        <a:t>Limiting self-care ADL** or sleep</a:t>
                      </a:r>
                    </a:p>
                    <a:p>
                      <a:pPr algn="l">
                        <a:defRPr sz="2200" b="1">
                          <a:solidFill>
                            <a:srgbClr val="00538A"/>
                          </a:solidFill>
                          <a:latin typeface="+mj-lt"/>
                          <a:ea typeface="+mj-ea"/>
                          <a:cs typeface="+mj-cs"/>
                          <a:sym typeface="Calibri"/>
                        </a:defRPr>
                      </a:pPr>
                      <a:endParaRPr dirty="0">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482" name="* Instrumental ADL are preparing meals, shopping for groceries or clothes, using the telephone, managing money, etc.                ** Self-care ADL are bathing, dressing and undressing, feeding self, using the toilet, taking medications, and not being bedridden.…"/>
          <p:cNvSpPr txBox="1"/>
          <p:nvPr/>
        </p:nvSpPr>
        <p:spPr>
          <a:xfrm>
            <a:off x="431800" y="11170800"/>
            <a:ext cx="23824188"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 Instrumental ADL are preparing meals, shopping for groceries or clothes, using the telephone, managing money, etc.                ** Self-care ADL are bathing, dressing and undressing, feeding self, using the toilet, taking medications, and not being bedridden. </a:t>
            </a:r>
          </a:p>
          <a:p>
            <a:pPr algn="l">
              <a:defRPr sz="1800" b="0">
                <a:solidFill>
                  <a:srgbClr val="3B3735"/>
                </a:solidFill>
              </a:defRPr>
            </a:pPr>
            <a:r>
              <a:rPr dirty="0"/>
              <a:t>ADL, activities of daily living;  BCR–ABL, Philadelphia translocation; BRAF, v-</a:t>
            </a:r>
            <a:r>
              <a:rPr dirty="0" err="1"/>
              <a:t>raf</a:t>
            </a:r>
            <a:r>
              <a:rPr dirty="0"/>
              <a:t> murine sarcoma viral oncogene homolog B1 ; BSA, body surface area;  EGFR, epidermal growth factor receptor; MKI, multiple kinase inhibitor; VEGFR, vascular endothelial growth factor receptor </a:t>
            </a:r>
          </a:p>
          <a:p>
            <a:pPr algn="l">
              <a:defRPr sz="1800" b="0">
                <a:solidFill>
                  <a:srgbClr val="3B3735"/>
                </a:solidFill>
              </a:defRPr>
            </a:pPr>
            <a:r>
              <a:rPr dirty="0"/>
              <a:t>1</a:t>
            </a:r>
            <a:r>
              <a:rPr dirty="0">
                <a:solidFill>
                  <a:srgbClr val="3A3736"/>
                </a:solidFill>
              </a:rPr>
              <a:t>.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Belum VR, et al. Curr Oncol Rep. 2013;15:249-59</a:t>
            </a:r>
            <a:r>
              <a:rPr dirty="0">
                <a:solidFill>
                  <a:srgbClr val="3A3736"/>
                </a:solidFill>
              </a:rPr>
              <a:t>. 2.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Robert C, et al. Semin Oncol. 2012;39:227-40</a:t>
            </a:r>
            <a:r>
              <a:rPr dirty="0">
                <a:solidFill>
                  <a:srgbClr val="3A3736"/>
                </a:solidFill>
              </a:rPr>
              <a:t>. 3.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Lacouture ME, et al. Clin Colorectal Cancer. 2018:17:85-96</a:t>
            </a:r>
            <a:r>
              <a:rPr dirty="0">
                <a:solidFill>
                  <a:srgbClr val="3A3736"/>
                </a:solidFill>
              </a:rPr>
              <a:t>. 4. Erbitux (cetuximab)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Prescribing Information</a:t>
            </a:r>
            <a:r>
              <a:rPr dirty="0">
                <a:solidFill>
                  <a:srgbClr val="3A3736"/>
                </a:solidFill>
              </a:rPr>
              <a:t>. 5. </a:t>
            </a:r>
            <a:r>
              <a:rPr dirty="0" err="1">
                <a:solidFill>
                  <a:srgbClr val="3A3736"/>
                </a:solidFill>
              </a:rPr>
              <a:t>Tarceva</a:t>
            </a:r>
            <a:r>
              <a:rPr dirty="0">
                <a:solidFill>
                  <a:srgbClr val="3A3736"/>
                </a:solidFill>
              </a:rPr>
              <a:t> (erlotinib)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Prescribing Information</a:t>
            </a:r>
            <a:r>
              <a:rPr dirty="0">
                <a:solidFill>
                  <a:srgbClr val="3A3736"/>
                </a:solidFill>
              </a:rPr>
              <a:t>. 6.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Prescribing Information</a:t>
            </a:r>
            <a:r>
              <a:rPr dirty="0">
                <a:solidFill>
                  <a:srgbClr val="3A3736"/>
                </a:solidFill>
              </a:rPr>
              <a:t>. 7.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Prescribing Information</a:t>
            </a:r>
            <a:r>
              <a:rPr dirty="0">
                <a:solidFill>
                  <a:srgbClr val="3A3736"/>
                </a:solidFill>
              </a:rPr>
              <a:t>. 8.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a:t>
            </a:r>
            <a:br>
              <a:rPr dirty="0">
                <a:solidFill>
                  <a:srgbClr val="3A3736"/>
                </a:solidFill>
              </a:rPr>
            </a:br>
            <a:r>
              <a:rPr dirty="0">
                <a:solidFill>
                  <a:srgbClr val="3A3736"/>
                </a:solidFill>
              </a:rPr>
              <a:t>9.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 10.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5">
                  <a:extLst>
                    <a:ext uri="{A12FA001-AC4F-418D-AE19-62706E023703}">
                      <ahyp:hlinkClr xmlns:ahyp="http://schemas.microsoft.com/office/drawing/2018/hyperlinkcolor" val="tx"/>
                    </a:ext>
                  </a:extLst>
                </a:hlinkClick>
              </a:rPr>
              <a:t>Prescribing Information</a:t>
            </a:r>
            <a:r>
              <a:rPr dirty="0">
                <a:solidFill>
                  <a:srgbClr val="3A3736"/>
                </a:solidFill>
              </a:rPr>
              <a:t>. 11.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16">
                  <a:extLst>
                    <a:ext uri="{A12FA001-AC4F-418D-AE19-62706E023703}">
                      <ahyp:hlinkClr xmlns:ahyp="http://schemas.microsoft.com/office/drawing/2018/hyperlinkcolor" val="tx"/>
                    </a:ext>
                  </a:extLst>
                </a:hlinkClick>
              </a:rPr>
              <a:t>Prescribing Information</a:t>
            </a:r>
            <a:r>
              <a:rPr dirty="0">
                <a:solidFill>
                  <a:srgbClr val="3A3736"/>
                </a:solidFill>
              </a:rPr>
              <a:t>. 12. Avastin (bevacizumab) </a:t>
            </a:r>
            <a:r>
              <a:rPr u="sng" dirty="0">
                <a:solidFill>
                  <a:srgbClr val="3A3736"/>
                </a:solidFill>
                <a:uFill>
                  <a:solidFill>
                    <a:srgbClr val="4F4D50"/>
                  </a:solidFill>
                </a:uFill>
                <a:hlinkClick r:id="rId17">
                  <a:extLst>
                    <a:ext uri="{A12FA001-AC4F-418D-AE19-62706E023703}">
                      <ahyp:hlinkClr xmlns:ahyp="http://schemas.microsoft.com/office/drawing/2018/hyperlinkcolor" val="tx"/>
                    </a:ext>
                  </a:extLst>
                </a:hlinkClick>
              </a:rPr>
              <a:t>Prescribing Information</a:t>
            </a:r>
            <a:r>
              <a:rPr dirty="0">
                <a:solidFill>
                  <a:srgbClr val="3A3736"/>
                </a:solidFill>
              </a:rPr>
              <a:t>. 13.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Prescribing Information</a:t>
            </a:r>
            <a:r>
              <a:rPr dirty="0">
                <a:solidFill>
                  <a:srgbClr val="3A3736"/>
                </a:solidFill>
              </a:rPr>
              <a:t>. 14.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19">
                  <a:extLst>
                    <a:ext uri="{A12FA001-AC4F-418D-AE19-62706E023703}">
                      <ahyp:hlinkClr xmlns:ahyp="http://schemas.microsoft.com/office/drawing/2018/hyperlinkcolor" val="tx"/>
                    </a:ext>
                  </a:extLst>
                </a:hlinkClick>
              </a:rPr>
              <a:t>Prescribing Information</a:t>
            </a:r>
            <a:r>
              <a:rPr dirty="0">
                <a:solidFill>
                  <a:srgbClr val="3A3736"/>
                </a:solidFill>
              </a:rPr>
              <a:t>. 15. Gleevec (imatinib) </a:t>
            </a:r>
            <a:r>
              <a:rPr u="sng" dirty="0">
                <a:solidFill>
                  <a:srgbClr val="3A3736"/>
                </a:solidFill>
                <a:uFill>
                  <a:solidFill>
                    <a:srgbClr val="4F4D50"/>
                  </a:solidFill>
                </a:uFill>
                <a:hlinkClick r:id="rId20">
                  <a:extLst>
                    <a:ext uri="{A12FA001-AC4F-418D-AE19-62706E023703}">
                      <ahyp:hlinkClr xmlns:ahyp="http://schemas.microsoft.com/office/drawing/2018/hyperlinkcolor" val="tx"/>
                    </a:ext>
                  </a:extLst>
                </a:hlinkClick>
              </a:rPr>
              <a:t>Prescribing Information</a:t>
            </a:r>
            <a:r>
              <a:rPr dirty="0">
                <a:solidFill>
                  <a:srgbClr val="3A3736"/>
                </a:solidFill>
              </a:rPr>
              <a:t>. 16. </a:t>
            </a:r>
            <a:r>
              <a:rPr dirty="0" err="1">
                <a:solidFill>
                  <a:srgbClr val="3A3736"/>
                </a:solidFill>
              </a:rPr>
              <a:t>Braftovi</a:t>
            </a:r>
            <a:r>
              <a:rPr dirty="0">
                <a:solidFill>
                  <a:srgbClr val="3A3736"/>
                </a:solidFill>
              </a:rPr>
              <a:t> (</a:t>
            </a:r>
            <a:r>
              <a:rPr dirty="0" err="1">
                <a:solidFill>
                  <a:srgbClr val="3A3736"/>
                </a:solidFill>
              </a:rPr>
              <a:t>encorafenib</a:t>
            </a:r>
            <a:r>
              <a:rPr dirty="0">
                <a:solidFill>
                  <a:srgbClr val="3A3736"/>
                </a:solidFill>
              </a:rPr>
              <a:t>) </a:t>
            </a:r>
            <a:r>
              <a:rPr u="sng" dirty="0">
                <a:solidFill>
                  <a:srgbClr val="3A3736"/>
                </a:solidFill>
                <a:uFill>
                  <a:solidFill>
                    <a:srgbClr val="4F4D50"/>
                  </a:solidFill>
                </a:uFill>
                <a:hlinkClick r:id="rId21">
                  <a:extLst>
                    <a:ext uri="{A12FA001-AC4F-418D-AE19-62706E023703}">
                      <ahyp:hlinkClr xmlns:ahyp="http://schemas.microsoft.com/office/drawing/2018/hyperlinkcolor" val="tx"/>
                    </a:ext>
                  </a:extLst>
                </a:hlinkClick>
              </a:rPr>
              <a:t>Prescribing Information</a:t>
            </a:r>
            <a:r>
              <a:rPr dirty="0">
                <a:solidFill>
                  <a:srgbClr val="3A3736"/>
                </a:solidFill>
              </a:rPr>
              <a:t>. 17. National Cancer Institute. Cancer Therapy Evaluation Program. Common Terminology Criteria for Adverse Events v5.0. 27 November 2017. (Accessed 31 January 2020.)</a:t>
            </a:r>
          </a:p>
        </p:txBody>
      </p:sp>
      <p:sp>
        <p:nvSpPr>
          <p:cNvPr id="483" name="Grading17"/>
          <p:cNvSpPr txBox="1"/>
          <p:nvPr/>
        </p:nvSpPr>
        <p:spPr>
          <a:xfrm>
            <a:off x="1106848" y="7159499"/>
            <a:ext cx="21816913" cy="611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000">
                <a:solidFill>
                  <a:srgbClr val="CB593F"/>
                </a:solidFill>
              </a:defRPr>
            </a:pPr>
            <a:r>
              <a:rPr cap="all"/>
              <a:t>Grading</a:t>
            </a:r>
            <a:r>
              <a:rPr sz="3000" cap="all" baseline="51999"/>
              <a:t>17</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86" name="Additional skin toxicities Photosensitivity"/>
          <p:cNvSpPr txBox="1"/>
          <p:nvPr/>
        </p:nvSpPr>
        <p:spPr>
          <a:xfrm>
            <a:off x="1130300" y="660399"/>
            <a:ext cx="20124895"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cap="all" dirty="0">
                <a:solidFill>
                  <a:srgbClr val="1D4C7C"/>
                </a:solidFill>
              </a:rPr>
              <a:t>Additional skin toxicities </a:t>
            </a:r>
            <a:r>
              <a:rPr b="0" cap="all" dirty="0">
                <a:solidFill>
                  <a:srgbClr val="3B3735"/>
                </a:solidFill>
              </a:rPr>
              <a:t>Photosensitivity</a:t>
            </a:r>
          </a:p>
        </p:txBody>
      </p:sp>
      <p:graphicFrame>
        <p:nvGraphicFramePr>
          <p:cNvPr id="487" name="Table"/>
          <p:cNvGraphicFramePr/>
          <p:nvPr>
            <p:extLst>
              <p:ext uri="{D42A27DB-BD31-4B8C-83A1-F6EECF244321}">
                <p14:modId xmlns:p14="http://schemas.microsoft.com/office/powerpoint/2010/main" val="253401484"/>
              </p:ext>
            </p:extLst>
          </p:nvPr>
        </p:nvGraphicFramePr>
        <p:xfrm>
          <a:off x="1153016" y="1894720"/>
          <a:ext cx="18097500" cy="3848913"/>
        </p:xfrm>
        <a:graphic>
          <a:graphicData uri="http://schemas.openxmlformats.org/drawingml/2006/table">
            <a:tbl>
              <a:tblPr firstRow="1" bandRow="1">
                <a:tableStyleId>{4C3C2611-4C71-4FC5-86AE-919BDF0F9419}</a:tableStyleId>
              </a:tblPr>
              <a:tblGrid>
                <a:gridCol w="6032500">
                  <a:extLst>
                    <a:ext uri="{9D8B030D-6E8A-4147-A177-3AD203B41FA5}">
                      <a16:colId xmlns:a16="http://schemas.microsoft.com/office/drawing/2014/main" val="20000"/>
                    </a:ext>
                  </a:extLst>
                </a:gridCol>
                <a:gridCol w="6032500">
                  <a:extLst>
                    <a:ext uri="{9D8B030D-6E8A-4147-A177-3AD203B41FA5}">
                      <a16:colId xmlns:a16="http://schemas.microsoft.com/office/drawing/2014/main" val="20001"/>
                    </a:ext>
                  </a:extLst>
                </a:gridCol>
                <a:gridCol w="6032500">
                  <a:extLst>
                    <a:ext uri="{9D8B030D-6E8A-4147-A177-3AD203B41FA5}">
                      <a16:colId xmlns:a16="http://schemas.microsoft.com/office/drawing/2014/main" val="20002"/>
                    </a:ext>
                  </a:extLst>
                </a:gridCol>
              </a:tblGrid>
              <a:tr h="1882733">
                <a:tc>
                  <a:txBody>
                    <a:bodyPr/>
                    <a:lstStyle/>
                    <a:p>
                      <a:pPr algn="l" defTabSz="914400">
                        <a:defRPr sz="3000">
                          <a:latin typeface="+mj-lt"/>
                          <a:ea typeface="+mj-ea"/>
                          <a:cs typeface="+mj-cs"/>
                          <a:sym typeface="Calibri"/>
                        </a:defRPr>
                      </a:pPr>
                      <a:r>
                        <a:rPr dirty="0"/>
                        <a:t>Symptoms</a:t>
                      </a:r>
                      <a:r>
                        <a:rPr baseline="31999" dirty="0"/>
                        <a:t>1-3</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j-lt"/>
                          <a:ea typeface="+mj-ea"/>
                          <a:cs typeface="+mj-cs"/>
                          <a:sym typeface="Calibri"/>
                        </a:defRPr>
                      </a:pPr>
                      <a:r>
                        <a:t>Incidence</a:t>
                      </a:r>
                      <a:r>
                        <a:rPr baseline="31999"/>
                        <a:t>4-16</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j-lt"/>
                          <a:ea typeface="+mj-ea"/>
                          <a:cs typeface="+mj-cs"/>
                          <a:sym typeface="Calibri"/>
                        </a:rPr>
                        <a:t>Differential diagnosis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1966180">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Skin reaction due to increased sensitivity of the skin to light</a:t>
                      </a:r>
                    </a:p>
                    <a:p>
                      <a:pPr marL="228600" indent="-228600" algn="l">
                        <a:buClr>
                          <a:srgbClr val="BB5E47"/>
                        </a:buClr>
                        <a:buSzPct val="100000"/>
                        <a:buChar char="•"/>
                        <a:defRPr sz="2800" b="1">
                          <a:solidFill>
                            <a:srgbClr val="00538A"/>
                          </a:solidFill>
                          <a:latin typeface="+mj-lt"/>
                          <a:ea typeface="+mj-ea"/>
                          <a:cs typeface="+mj-cs"/>
                          <a:sym typeface="Calibri"/>
                        </a:defRPr>
                      </a:pPr>
                      <a:r>
                        <a:rPr dirty="0"/>
                        <a:t>Onset &lt; 24 hours after sun exposure </a:t>
                      </a:r>
                      <a:endParaRPr dirty="0">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t>BCR–ABL TKIs: up to 7%</a:t>
                      </a:r>
                      <a:endParaRPr>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j-lt"/>
                          <a:ea typeface="+mj-ea"/>
                          <a:cs typeface="+mj-cs"/>
                          <a:sym typeface="Calibri"/>
                        </a:defRPr>
                      </a:pPr>
                      <a:r>
                        <a:rPr dirty="0"/>
                        <a:t>Related to other medication</a:t>
                      </a:r>
                    </a:p>
                    <a:p>
                      <a:pPr marL="228600" indent="-228600" algn="l">
                        <a:buClr>
                          <a:srgbClr val="BC5F47"/>
                        </a:buClr>
                        <a:buSzPct val="100000"/>
                        <a:buChar char="•"/>
                        <a:defRPr sz="2800" b="1">
                          <a:solidFill>
                            <a:srgbClr val="00538A"/>
                          </a:solidFill>
                          <a:latin typeface="+mj-lt"/>
                          <a:ea typeface="+mj-ea"/>
                          <a:cs typeface="+mj-cs"/>
                          <a:sym typeface="Calibri"/>
                        </a:defRPr>
                      </a:pPr>
                      <a:r>
                        <a:rPr dirty="0"/>
                        <a:t>Lupus</a:t>
                      </a:r>
                      <a:endParaRPr baseline="31999" dirty="0"/>
                    </a:p>
                    <a:p>
                      <a:pPr algn="l">
                        <a:buClr>
                          <a:srgbClr val="3B3735"/>
                        </a:buClr>
                        <a:defRPr sz="2800">
                          <a:solidFill>
                            <a:srgbClr val="3B3735"/>
                          </a:solidFill>
                          <a:latin typeface="+mj-lt"/>
                          <a:ea typeface="+mj-ea"/>
                          <a:cs typeface="+mj-cs"/>
                          <a:sym typeface="Calibri"/>
                        </a:defRPr>
                      </a:pPr>
                      <a:endParaRPr baseline="31999" dirty="0"/>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488" name="symptoms.png" descr="symptoms.png"/>
          <p:cNvPicPr>
            <a:picLocks noChangeAspect="1"/>
          </p:cNvPicPr>
          <p:nvPr/>
        </p:nvPicPr>
        <p:blipFill>
          <a:blip r:embed="rId3"/>
          <a:srcRect t="11594"/>
          <a:stretch>
            <a:fillRect/>
          </a:stretch>
        </p:blipFill>
        <p:spPr>
          <a:xfrm>
            <a:off x="3711988" y="2257973"/>
            <a:ext cx="1270001" cy="1347305"/>
          </a:xfrm>
          <a:prstGeom prst="rect">
            <a:avLst/>
          </a:prstGeom>
          <a:ln w="12700">
            <a:miter lim="400000"/>
          </a:ln>
        </p:spPr>
      </p:pic>
      <p:pic>
        <p:nvPicPr>
          <p:cNvPr id="489" name="incidence.png" descr="incidence.png"/>
          <p:cNvPicPr>
            <a:picLocks noChangeAspect="1"/>
          </p:cNvPicPr>
          <p:nvPr/>
        </p:nvPicPr>
        <p:blipFill>
          <a:blip r:embed="rId4"/>
          <a:stretch>
            <a:fillRect/>
          </a:stretch>
        </p:blipFill>
        <p:spPr>
          <a:xfrm>
            <a:off x="9621334" y="2302423"/>
            <a:ext cx="1397001" cy="1130301"/>
          </a:xfrm>
          <a:prstGeom prst="rect">
            <a:avLst/>
          </a:prstGeom>
          <a:ln w="12700">
            <a:miter lim="400000"/>
          </a:ln>
        </p:spPr>
      </p:pic>
      <p:pic>
        <p:nvPicPr>
          <p:cNvPr id="490" name="diagnosis.png" descr="diagnosis.png"/>
          <p:cNvPicPr>
            <a:picLocks noChangeAspect="1"/>
          </p:cNvPicPr>
          <p:nvPr/>
        </p:nvPicPr>
        <p:blipFill>
          <a:blip r:embed="rId5"/>
          <a:stretch>
            <a:fillRect/>
          </a:stretch>
        </p:blipFill>
        <p:spPr>
          <a:xfrm>
            <a:off x="17001373" y="2106835"/>
            <a:ext cx="1231901" cy="1524001"/>
          </a:xfrm>
          <a:prstGeom prst="rect">
            <a:avLst/>
          </a:prstGeom>
          <a:ln w="12700">
            <a:miter lim="400000"/>
          </a:ln>
        </p:spPr>
      </p:pic>
      <p:graphicFrame>
        <p:nvGraphicFramePr>
          <p:cNvPr id="491" name="Table"/>
          <p:cNvGraphicFramePr/>
          <p:nvPr>
            <p:extLst>
              <p:ext uri="{D42A27DB-BD31-4B8C-83A1-F6EECF244321}">
                <p14:modId xmlns:p14="http://schemas.microsoft.com/office/powerpoint/2010/main" val="2453992495"/>
              </p:ext>
            </p:extLst>
          </p:nvPr>
        </p:nvGraphicFramePr>
        <p:xfrm>
          <a:off x="1094383" y="6484067"/>
          <a:ext cx="18214764" cy="4575416"/>
        </p:xfrm>
        <a:graphic>
          <a:graphicData uri="http://schemas.openxmlformats.org/drawingml/2006/table">
            <a:tbl>
              <a:tblPr firstRow="1" bandRow="1">
                <a:tableStyleId>{4C3C2611-4C71-4FC5-86AE-919BDF0F9419}</a:tableStyleId>
              </a:tblPr>
              <a:tblGrid>
                <a:gridCol w="4535193">
                  <a:extLst>
                    <a:ext uri="{9D8B030D-6E8A-4147-A177-3AD203B41FA5}">
                      <a16:colId xmlns:a16="http://schemas.microsoft.com/office/drawing/2014/main" val="20000"/>
                    </a:ext>
                  </a:extLst>
                </a:gridCol>
                <a:gridCol w="4538465">
                  <a:extLst>
                    <a:ext uri="{9D8B030D-6E8A-4147-A177-3AD203B41FA5}">
                      <a16:colId xmlns:a16="http://schemas.microsoft.com/office/drawing/2014/main" val="20001"/>
                    </a:ext>
                  </a:extLst>
                </a:gridCol>
                <a:gridCol w="4570553">
                  <a:extLst>
                    <a:ext uri="{9D8B030D-6E8A-4147-A177-3AD203B41FA5}">
                      <a16:colId xmlns:a16="http://schemas.microsoft.com/office/drawing/2014/main" val="20002"/>
                    </a:ext>
                  </a:extLst>
                </a:gridCol>
                <a:gridCol w="4570553">
                  <a:extLst>
                    <a:ext uri="{9D8B030D-6E8A-4147-A177-3AD203B41FA5}">
                      <a16:colId xmlns:a16="http://schemas.microsoft.com/office/drawing/2014/main" val="20003"/>
                    </a:ext>
                  </a:extLst>
                </a:gridCol>
              </a:tblGrid>
              <a:tr h="1117178">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rgbClr val="CB593F"/>
                    </a:solidFill>
                  </a:tcPr>
                </a:tc>
                <a:extLst>
                  <a:ext uri="{0D108BD9-81ED-4DB2-BD59-A6C34878D82A}">
                    <a16:rowId xmlns:a16="http://schemas.microsoft.com/office/drawing/2014/main" val="10000"/>
                  </a:ext>
                </a:extLst>
              </a:tr>
              <a:tr h="3458238">
                <a:tc>
                  <a:txBody>
                    <a:bodyPr/>
                    <a:lstStyle/>
                    <a:p>
                      <a:pPr algn="l">
                        <a:buClr>
                          <a:srgbClr val="AF634C"/>
                        </a:buClr>
                        <a:defRPr sz="2800" b="1">
                          <a:solidFill>
                            <a:srgbClr val="00538A"/>
                          </a:solidFill>
                          <a:latin typeface="+mj-lt"/>
                          <a:ea typeface="+mj-ea"/>
                          <a:cs typeface="+mj-cs"/>
                          <a:sym typeface="Calibri"/>
                        </a:defRPr>
                      </a:pPr>
                      <a:r>
                        <a:rPr dirty="0"/>
                        <a:t>Painless </a:t>
                      </a:r>
                      <a:r>
                        <a:rPr b="0" dirty="0"/>
                        <a:t>erythema covering </a:t>
                      </a:r>
                      <a:r>
                        <a:rPr dirty="0"/>
                        <a:t>&lt; 10% of BSA</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b="1">
                          <a:solidFill>
                            <a:srgbClr val="00538A"/>
                          </a:solidFill>
                          <a:latin typeface="+mj-lt"/>
                          <a:ea typeface="+mj-ea"/>
                          <a:cs typeface="+mj-cs"/>
                          <a:sym typeface="Calibri"/>
                        </a:defRPr>
                      </a:pPr>
                      <a:r>
                        <a:t>Tender </a:t>
                      </a:r>
                      <a:r>
                        <a:rPr b="0"/>
                        <a:t>erythema covering </a:t>
                      </a:r>
                      <a:r>
                        <a:t>10–30% of BSA</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AF634C"/>
                        </a:buClr>
                        <a:defRPr sz="2800" b="1">
                          <a:solidFill>
                            <a:srgbClr val="00538A"/>
                          </a:solidFill>
                          <a:latin typeface="+mj-lt"/>
                          <a:ea typeface="+mj-ea"/>
                          <a:cs typeface="+mj-cs"/>
                          <a:sym typeface="Calibri"/>
                        </a:defRPr>
                      </a:pPr>
                      <a:r>
                        <a:rPr b="0" dirty="0"/>
                        <a:t>Erythema covering</a:t>
                      </a:r>
                      <a:r>
                        <a:rPr dirty="0"/>
                        <a:t> &gt; 30% of BSA </a:t>
                      </a:r>
                    </a:p>
                    <a:p>
                      <a:pPr algn="l">
                        <a:buClr>
                          <a:srgbClr val="AF634C"/>
                        </a:buClr>
                        <a:defRPr sz="2800" b="1">
                          <a:solidFill>
                            <a:srgbClr val="00538A"/>
                          </a:solidFill>
                          <a:latin typeface="+mj-lt"/>
                          <a:ea typeface="+mj-ea"/>
                          <a:cs typeface="+mj-cs"/>
                          <a:sym typeface="Calibri"/>
                        </a:defRPr>
                      </a:pPr>
                      <a:r>
                        <a:rPr b="0" dirty="0"/>
                        <a:t>Erythema with</a:t>
                      </a:r>
                      <a:r>
                        <a:rPr dirty="0"/>
                        <a:t> blistering</a:t>
                      </a:r>
                    </a:p>
                    <a:p>
                      <a:pPr algn="l">
                        <a:buClr>
                          <a:srgbClr val="AF634C"/>
                        </a:buClr>
                        <a:defRPr sz="2800" b="1">
                          <a:solidFill>
                            <a:srgbClr val="00538A"/>
                          </a:solidFill>
                          <a:latin typeface="+mj-lt"/>
                          <a:ea typeface="+mj-ea"/>
                          <a:cs typeface="+mj-cs"/>
                          <a:sym typeface="Calibri"/>
                        </a:defRPr>
                      </a:pPr>
                      <a:r>
                        <a:rPr dirty="0"/>
                        <a:t>Oral corticosteroid therapy </a:t>
                      </a:r>
                      <a:r>
                        <a:rPr b="0" dirty="0"/>
                        <a:t>indicated</a:t>
                      </a:r>
                    </a:p>
                    <a:p>
                      <a:pPr algn="l">
                        <a:buClr>
                          <a:srgbClr val="AF634C"/>
                        </a:buClr>
                        <a:defRPr sz="2800" b="1">
                          <a:solidFill>
                            <a:srgbClr val="00538A"/>
                          </a:solidFill>
                          <a:latin typeface="+mj-lt"/>
                          <a:ea typeface="+mj-ea"/>
                          <a:cs typeface="+mj-cs"/>
                          <a:sym typeface="Calibri"/>
                        </a:defRPr>
                      </a:pPr>
                      <a:r>
                        <a:rPr dirty="0"/>
                        <a:t>Pain control </a:t>
                      </a:r>
                      <a:r>
                        <a:rPr b="0" dirty="0"/>
                        <a:t>indicated</a:t>
                      </a:r>
                    </a:p>
                    <a:p>
                      <a:pPr algn="l">
                        <a:defRPr sz="2200" b="1">
                          <a:solidFill>
                            <a:srgbClr val="00538A"/>
                          </a:solidFill>
                          <a:latin typeface="+mj-lt"/>
                          <a:ea typeface="+mj-ea"/>
                          <a:cs typeface="+mj-cs"/>
                          <a:sym typeface="Calibri"/>
                        </a:defRPr>
                      </a:pPr>
                      <a:endParaRPr dirty="0">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AF634C"/>
                        </a:buClr>
                        <a:defRPr sz="2800" b="1">
                          <a:solidFill>
                            <a:srgbClr val="00538A"/>
                          </a:solidFill>
                          <a:latin typeface="+mj-lt"/>
                          <a:ea typeface="+mj-ea"/>
                          <a:cs typeface="+mj-cs"/>
                          <a:sym typeface="Calibri"/>
                        </a:defRPr>
                      </a:pPr>
                      <a:r>
                        <a:rPr dirty="0"/>
                        <a:t>Life-threatening consequences</a:t>
                      </a:r>
                      <a:endParaRPr b="0" dirty="0"/>
                    </a:p>
                    <a:p>
                      <a:pPr algn="l">
                        <a:buClr>
                          <a:srgbClr val="AF634C"/>
                        </a:buClr>
                        <a:defRPr sz="2800" b="1">
                          <a:solidFill>
                            <a:srgbClr val="00538A"/>
                          </a:solidFill>
                          <a:latin typeface="+mj-lt"/>
                          <a:ea typeface="+mj-ea"/>
                          <a:cs typeface="+mj-cs"/>
                          <a:sym typeface="Calibri"/>
                        </a:defRPr>
                      </a:pPr>
                      <a:r>
                        <a:rPr b="0" dirty="0"/>
                        <a:t>Urgent intervention indicated</a:t>
                      </a:r>
                    </a:p>
                    <a:p>
                      <a:pPr algn="l">
                        <a:defRPr sz="2200" b="1">
                          <a:solidFill>
                            <a:srgbClr val="00538A"/>
                          </a:solidFill>
                          <a:latin typeface="+mj-lt"/>
                          <a:ea typeface="+mj-ea"/>
                          <a:cs typeface="+mj-cs"/>
                          <a:sym typeface="Calibri"/>
                        </a:defRPr>
                      </a:pPr>
                      <a:endParaRPr dirty="0">
                        <a:latin typeface="Times"/>
                        <a:ea typeface="Times"/>
                        <a:cs typeface="Times"/>
                        <a:sym typeface="Times"/>
                      </a:endParaRP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492" name="* Instrumental ADL are preparing meals, shopping for groceries or clothes, using the telephone, managing money, etc.                ** Self-care ADL are bathing, dressing and undressing, feeding self, using the toilet, taking medications, and not being bedridden.…"/>
          <p:cNvSpPr txBox="1"/>
          <p:nvPr/>
        </p:nvSpPr>
        <p:spPr>
          <a:xfrm>
            <a:off x="431800" y="11120000"/>
            <a:ext cx="23824188"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 Instrumental ADL are preparing meals, shopping for groceries or clothes, using the telephone, managing money, etc.                ** Self-care ADL are bathing, dressing and undressing, feeding self, using the toilet, taking medications, and not being bedridden. </a:t>
            </a:r>
          </a:p>
          <a:p>
            <a:pPr algn="l">
              <a:defRPr sz="1800" b="0">
                <a:solidFill>
                  <a:srgbClr val="3B3735"/>
                </a:solidFill>
              </a:defRPr>
            </a:pPr>
            <a:r>
              <a:rPr dirty="0"/>
              <a:t>ADL, activities of daily living;  BCR–ABL, Philadelphia translocation; BRAF, v-</a:t>
            </a:r>
            <a:r>
              <a:rPr dirty="0" err="1"/>
              <a:t>raf</a:t>
            </a:r>
            <a:r>
              <a:rPr dirty="0"/>
              <a:t> murine sarcoma viral oncogene homolog B1 ; BSA, body surface area;  EGFR, epidermal growth factor receptor; MKI, multiple kinase inhibitor; VEGFR, vascular endothelial growth factor receptor </a:t>
            </a:r>
          </a:p>
          <a:p>
            <a:pPr algn="l">
              <a:defRPr sz="1800" b="0">
                <a:solidFill>
                  <a:srgbClr val="3B3735"/>
                </a:solidFill>
              </a:defRPr>
            </a:pPr>
            <a:r>
              <a:rPr dirty="0">
                <a:solidFill>
                  <a:srgbClr val="3A3736"/>
                </a:solidFill>
              </a:rPr>
              <a:t>1.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Belum VR, et al. Curr Oncol Rep. 2013;15:249-59</a:t>
            </a:r>
            <a:r>
              <a:rPr dirty="0">
                <a:solidFill>
                  <a:srgbClr val="3A3736"/>
                </a:solidFill>
              </a:rPr>
              <a:t>. 2.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Robert C, et al. Semin Oncol. 2012;39:227-40</a:t>
            </a:r>
            <a:r>
              <a:rPr dirty="0">
                <a:solidFill>
                  <a:srgbClr val="3A3736"/>
                </a:solidFill>
              </a:rPr>
              <a:t>. 3.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Lacouture ME, et al. Clin Colorectal Cancer. 2018:17:85-96</a:t>
            </a:r>
            <a:r>
              <a:rPr dirty="0">
                <a:solidFill>
                  <a:srgbClr val="3A3736"/>
                </a:solidFill>
              </a:rPr>
              <a:t>. 4. Erbitux (cetuximab)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Prescribing Information</a:t>
            </a:r>
            <a:r>
              <a:rPr dirty="0">
                <a:solidFill>
                  <a:srgbClr val="3A3736"/>
                </a:solidFill>
              </a:rPr>
              <a:t>. 5. </a:t>
            </a:r>
            <a:r>
              <a:rPr dirty="0" err="1">
                <a:solidFill>
                  <a:srgbClr val="3A3736"/>
                </a:solidFill>
              </a:rPr>
              <a:t>Tarceva</a:t>
            </a:r>
            <a:r>
              <a:rPr dirty="0">
                <a:solidFill>
                  <a:srgbClr val="3A3736"/>
                </a:solidFill>
              </a:rPr>
              <a:t> (erlotinib)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Prescribing Information</a:t>
            </a:r>
            <a:r>
              <a:rPr dirty="0">
                <a:solidFill>
                  <a:srgbClr val="3A3736"/>
                </a:solidFill>
              </a:rPr>
              <a:t>. 6.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Prescribing Information</a:t>
            </a:r>
            <a:r>
              <a:rPr dirty="0">
                <a:solidFill>
                  <a:srgbClr val="3A3736"/>
                </a:solidFill>
              </a:rPr>
              <a:t>. 7.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Prescribing Information</a:t>
            </a:r>
            <a:r>
              <a:rPr dirty="0">
                <a:solidFill>
                  <a:srgbClr val="3A3736"/>
                </a:solidFill>
              </a:rPr>
              <a:t>. 8.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a:t>
            </a:r>
            <a:br>
              <a:rPr dirty="0">
                <a:solidFill>
                  <a:srgbClr val="3A3736"/>
                </a:solidFill>
              </a:rPr>
            </a:br>
            <a:r>
              <a:rPr dirty="0">
                <a:solidFill>
                  <a:srgbClr val="3A3736"/>
                </a:solidFill>
              </a:rPr>
              <a:t>9.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 10.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5">
                  <a:extLst>
                    <a:ext uri="{A12FA001-AC4F-418D-AE19-62706E023703}">
                      <ahyp:hlinkClr xmlns:ahyp="http://schemas.microsoft.com/office/drawing/2018/hyperlinkcolor" val="tx"/>
                    </a:ext>
                  </a:extLst>
                </a:hlinkClick>
              </a:rPr>
              <a:t>Prescribing Information</a:t>
            </a:r>
            <a:r>
              <a:rPr dirty="0">
                <a:solidFill>
                  <a:srgbClr val="3A3736"/>
                </a:solidFill>
              </a:rPr>
              <a:t>. 11.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16">
                  <a:extLst>
                    <a:ext uri="{A12FA001-AC4F-418D-AE19-62706E023703}">
                      <ahyp:hlinkClr xmlns:ahyp="http://schemas.microsoft.com/office/drawing/2018/hyperlinkcolor" val="tx"/>
                    </a:ext>
                  </a:extLst>
                </a:hlinkClick>
              </a:rPr>
              <a:t>Prescribing Information</a:t>
            </a:r>
            <a:r>
              <a:rPr dirty="0">
                <a:solidFill>
                  <a:srgbClr val="3A3736"/>
                </a:solidFill>
              </a:rPr>
              <a:t>. 12. Avastin (bevacizumab) </a:t>
            </a:r>
            <a:r>
              <a:rPr u="sng" dirty="0">
                <a:solidFill>
                  <a:srgbClr val="3A3736"/>
                </a:solidFill>
                <a:uFill>
                  <a:solidFill>
                    <a:srgbClr val="4F4D50"/>
                  </a:solidFill>
                </a:uFill>
                <a:hlinkClick r:id="rId17">
                  <a:extLst>
                    <a:ext uri="{A12FA001-AC4F-418D-AE19-62706E023703}">
                      <ahyp:hlinkClr xmlns:ahyp="http://schemas.microsoft.com/office/drawing/2018/hyperlinkcolor" val="tx"/>
                    </a:ext>
                  </a:extLst>
                </a:hlinkClick>
              </a:rPr>
              <a:t>Prescribing Information</a:t>
            </a:r>
            <a:r>
              <a:rPr dirty="0">
                <a:solidFill>
                  <a:srgbClr val="3A3736"/>
                </a:solidFill>
              </a:rPr>
              <a:t>. 13.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Prescribing Information</a:t>
            </a:r>
            <a:r>
              <a:rPr dirty="0">
                <a:solidFill>
                  <a:srgbClr val="3A3736"/>
                </a:solidFill>
              </a:rPr>
              <a:t>. 14.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19">
                  <a:extLst>
                    <a:ext uri="{A12FA001-AC4F-418D-AE19-62706E023703}">
                      <ahyp:hlinkClr xmlns:ahyp="http://schemas.microsoft.com/office/drawing/2018/hyperlinkcolor" val="tx"/>
                    </a:ext>
                  </a:extLst>
                </a:hlinkClick>
              </a:rPr>
              <a:t>Prescribing Information</a:t>
            </a:r>
            <a:r>
              <a:rPr dirty="0">
                <a:solidFill>
                  <a:srgbClr val="3A3736"/>
                </a:solidFill>
              </a:rPr>
              <a:t>. 15. Gleevec (imatinib) </a:t>
            </a:r>
            <a:r>
              <a:rPr u="sng" dirty="0">
                <a:solidFill>
                  <a:srgbClr val="3A3736"/>
                </a:solidFill>
                <a:uFill>
                  <a:solidFill>
                    <a:srgbClr val="4F4D50"/>
                  </a:solidFill>
                </a:uFill>
                <a:hlinkClick r:id="rId20">
                  <a:extLst>
                    <a:ext uri="{A12FA001-AC4F-418D-AE19-62706E023703}">
                      <ahyp:hlinkClr xmlns:ahyp="http://schemas.microsoft.com/office/drawing/2018/hyperlinkcolor" val="tx"/>
                    </a:ext>
                  </a:extLst>
                </a:hlinkClick>
              </a:rPr>
              <a:t>Prescribing Information</a:t>
            </a:r>
            <a:r>
              <a:rPr dirty="0">
                <a:solidFill>
                  <a:srgbClr val="3A3736"/>
                </a:solidFill>
              </a:rPr>
              <a:t>. 16. </a:t>
            </a:r>
            <a:r>
              <a:rPr dirty="0" err="1">
                <a:solidFill>
                  <a:srgbClr val="3A3736"/>
                </a:solidFill>
              </a:rPr>
              <a:t>Braftovi</a:t>
            </a:r>
            <a:r>
              <a:rPr dirty="0">
                <a:solidFill>
                  <a:srgbClr val="3A3736"/>
                </a:solidFill>
              </a:rPr>
              <a:t> (</a:t>
            </a:r>
            <a:r>
              <a:rPr dirty="0" err="1">
                <a:solidFill>
                  <a:srgbClr val="3A3736"/>
                </a:solidFill>
              </a:rPr>
              <a:t>encorafenib</a:t>
            </a:r>
            <a:r>
              <a:rPr dirty="0">
                <a:solidFill>
                  <a:srgbClr val="3A3736"/>
                </a:solidFill>
              </a:rPr>
              <a:t>) </a:t>
            </a:r>
            <a:r>
              <a:rPr u="sng" dirty="0">
                <a:solidFill>
                  <a:srgbClr val="3A3736"/>
                </a:solidFill>
                <a:uFill>
                  <a:solidFill>
                    <a:srgbClr val="4F4D50"/>
                  </a:solidFill>
                </a:uFill>
                <a:hlinkClick r:id="rId21">
                  <a:extLst>
                    <a:ext uri="{A12FA001-AC4F-418D-AE19-62706E023703}">
                      <ahyp:hlinkClr xmlns:ahyp="http://schemas.microsoft.com/office/drawing/2018/hyperlinkcolor" val="tx"/>
                    </a:ext>
                  </a:extLst>
                </a:hlinkClick>
              </a:rPr>
              <a:t>Prescribing Information</a:t>
            </a:r>
            <a:r>
              <a:rPr dirty="0">
                <a:solidFill>
                  <a:srgbClr val="3A3736"/>
                </a:solidFill>
              </a:rPr>
              <a:t>. 17. National Cancer Institute. Cancer Therapy Evaluation Program. Common Terminology Criteria for Adverse Events v5.0. 27 November 2017. (Accessed 31 January 2020.)</a:t>
            </a:r>
          </a:p>
        </p:txBody>
      </p:sp>
      <p:sp>
        <p:nvSpPr>
          <p:cNvPr id="493" name="Grading17"/>
          <p:cNvSpPr txBox="1"/>
          <p:nvPr/>
        </p:nvSpPr>
        <p:spPr>
          <a:xfrm>
            <a:off x="1081606" y="5929011"/>
            <a:ext cx="21816912" cy="611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000">
                <a:solidFill>
                  <a:srgbClr val="CB593F"/>
                </a:solidFill>
              </a:defRPr>
            </a:pPr>
            <a:r>
              <a:rPr cap="all" dirty="0"/>
              <a:t>Grading</a:t>
            </a:r>
            <a:r>
              <a:rPr sz="3000" cap="all" baseline="51999" dirty="0"/>
              <a:t>17</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96" name="Additional skin toxicities Paronychia1,2"/>
          <p:cNvSpPr txBox="1"/>
          <p:nvPr/>
        </p:nvSpPr>
        <p:spPr>
          <a:xfrm>
            <a:off x="1130300" y="660399"/>
            <a:ext cx="2022083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cap="all" dirty="0">
                <a:solidFill>
                  <a:srgbClr val="1D4C7C"/>
                </a:solidFill>
              </a:rPr>
              <a:t>Additional skin toxicities </a:t>
            </a:r>
            <a:r>
              <a:rPr b="0" cap="all" dirty="0">
                <a:solidFill>
                  <a:srgbClr val="514E4C"/>
                </a:solidFill>
              </a:rPr>
              <a:t>Paronychia</a:t>
            </a:r>
            <a:r>
              <a:rPr b="0" cap="all" baseline="31611" dirty="0">
                <a:solidFill>
                  <a:srgbClr val="514E4C"/>
                </a:solidFill>
              </a:rPr>
              <a:t>1,2</a:t>
            </a:r>
          </a:p>
        </p:txBody>
      </p:sp>
      <p:graphicFrame>
        <p:nvGraphicFramePr>
          <p:cNvPr id="497" name="Table"/>
          <p:cNvGraphicFramePr/>
          <p:nvPr>
            <p:extLst>
              <p:ext uri="{D42A27DB-BD31-4B8C-83A1-F6EECF244321}">
                <p14:modId xmlns:p14="http://schemas.microsoft.com/office/powerpoint/2010/main" val="2260620247"/>
              </p:ext>
            </p:extLst>
          </p:nvPr>
        </p:nvGraphicFramePr>
        <p:xfrm>
          <a:off x="848216" y="1653420"/>
          <a:ext cx="23024313" cy="3301461"/>
        </p:xfrm>
        <a:graphic>
          <a:graphicData uri="http://schemas.openxmlformats.org/drawingml/2006/table">
            <a:tbl>
              <a:tblPr firstRow="1" bandRow="1">
                <a:tableStyleId>{4C3C2611-4C71-4FC5-86AE-919BDF0F9419}</a:tableStyleId>
              </a:tblPr>
              <a:tblGrid>
                <a:gridCol w="7674771">
                  <a:extLst>
                    <a:ext uri="{9D8B030D-6E8A-4147-A177-3AD203B41FA5}">
                      <a16:colId xmlns:a16="http://schemas.microsoft.com/office/drawing/2014/main" val="20000"/>
                    </a:ext>
                  </a:extLst>
                </a:gridCol>
                <a:gridCol w="7674771">
                  <a:extLst>
                    <a:ext uri="{9D8B030D-6E8A-4147-A177-3AD203B41FA5}">
                      <a16:colId xmlns:a16="http://schemas.microsoft.com/office/drawing/2014/main" val="20001"/>
                    </a:ext>
                  </a:extLst>
                </a:gridCol>
                <a:gridCol w="7674771">
                  <a:extLst>
                    <a:ext uri="{9D8B030D-6E8A-4147-A177-3AD203B41FA5}">
                      <a16:colId xmlns:a16="http://schemas.microsoft.com/office/drawing/2014/main" val="20002"/>
                    </a:ext>
                  </a:extLst>
                </a:gridCol>
              </a:tblGrid>
              <a:tr h="1081243">
                <a:tc>
                  <a:txBody>
                    <a:bodyPr/>
                    <a:lstStyle/>
                    <a:p>
                      <a:pPr algn="l" defTabSz="914400">
                        <a:defRPr sz="3000">
                          <a:latin typeface="+mj-lt"/>
                          <a:ea typeface="+mj-ea"/>
                          <a:cs typeface="+mj-cs"/>
                          <a:sym typeface="Calibri"/>
                        </a:defRPr>
                      </a:pPr>
                      <a:r>
                        <a:rPr dirty="0"/>
                        <a:t>Symptoms</a:t>
                      </a:r>
                      <a:r>
                        <a:rPr baseline="31999" dirty="0"/>
                        <a:t>1,2</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j-lt"/>
                          <a:ea typeface="+mj-ea"/>
                          <a:cs typeface="+mj-cs"/>
                          <a:sym typeface="Calibri"/>
                        </a:defRPr>
                      </a:pPr>
                      <a:r>
                        <a:t>Incidence</a:t>
                      </a:r>
                      <a:r>
                        <a:rPr baseline="31999"/>
                        <a:t>8-20</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dirty="0">
                          <a:solidFill>
                            <a:srgbClr val="FFFFFF"/>
                          </a:solidFill>
                          <a:latin typeface="+mj-lt"/>
                          <a:ea typeface="+mj-ea"/>
                          <a:cs typeface="+mj-cs"/>
                          <a:sym typeface="Calibri"/>
                        </a:rPr>
                        <a:t>Differential diagnosis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220218">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Inflammation in the nail fold; can be very painful </a:t>
                      </a:r>
                    </a:p>
                    <a:p>
                      <a:pPr marL="228600" indent="-228600" algn="l">
                        <a:buClr>
                          <a:srgbClr val="BB5E47"/>
                        </a:buClr>
                        <a:buSzPct val="100000"/>
                        <a:buChar char="•"/>
                        <a:defRPr sz="2800" b="1">
                          <a:solidFill>
                            <a:srgbClr val="00538A"/>
                          </a:solidFill>
                          <a:latin typeface="+mj-lt"/>
                          <a:ea typeface="+mj-ea"/>
                          <a:cs typeface="+mj-cs"/>
                          <a:sym typeface="Calibri"/>
                        </a:defRPr>
                      </a:pPr>
                      <a:r>
                        <a:rPr dirty="0"/>
                        <a:t>Secondary superinfection with </a:t>
                      </a:r>
                      <a:r>
                        <a:rPr i="1" dirty="0"/>
                        <a:t>S. aureus</a:t>
                      </a:r>
                      <a:r>
                        <a:rPr dirty="0"/>
                        <a:t> may occur</a:t>
                      </a:r>
                    </a:p>
                    <a:p>
                      <a:pPr marL="228600" indent="-228600" algn="l">
                        <a:buClr>
                          <a:srgbClr val="BB5E47"/>
                        </a:buClr>
                        <a:buSzPct val="100000"/>
                        <a:buChar char="•"/>
                        <a:defRPr sz="2800" b="1">
                          <a:solidFill>
                            <a:srgbClr val="00538A"/>
                          </a:solidFill>
                          <a:latin typeface="+mj-lt"/>
                          <a:ea typeface="+mj-ea"/>
                          <a:cs typeface="+mj-cs"/>
                          <a:sym typeface="Calibri"/>
                        </a:defRPr>
                      </a:pPr>
                      <a:r>
                        <a:rPr dirty="0"/>
                        <a:t>Onset &gt; 2 months from treatment initiation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t>EGFR inhibitors: up to 25%</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j-lt"/>
                          <a:ea typeface="+mj-ea"/>
                          <a:cs typeface="+mj-cs"/>
                          <a:sym typeface="Calibri"/>
                        </a:defRPr>
                      </a:pPr>
                      <a:r>
                        <a:rPr dirty="0"/>
                        <a:t>Ingrown toenail</a:t>
                      </a:r>
                    </a:p>
                    <a:p>
                      <a:pPr marL="228600" indent="-228600" algn="l">
                        <a:buClr>
                          <a:srgbClr val="BC5F47"/>
                        </a:buClr>
                        <a:buSzPct val="100000"/>
                        <a:buChar char="•"/>
                        <a:defRPr sz="2800" b="1">
                          <a:solidFill>
                            <a:srgbClr val="00538A"/>
                          </a:solidFill>
                          <a:latin typeface="+mj-lt"/>
                          <a:ea typeface="+mj-ea"/>
                          <a:cs typeface="+mj-cs"/>
                          <a:sym typeface="Calibri"/>
                        </a:defRPr>
                      </a:pPr>
                      <a:r>
                        <a:rPr dirty="0"/>
                        <a:t>Bacterial infection</a:t>
                      </a:r>
                    </a:p>
                    <a:p>
                      <a:pPr marL="228600" indent="-228600" algn="l">
                        <a:buClr>
                          <a:srgbClr val="BC5F47"/>
                        </a:buClr>
                        <a:buSzPct val="100000"/>
                        <a:buChar char="•"/>
                        <a:defRPr sz="2800" b="1">
                          <a:solidFill>
                            <a:srgbClr val="00538A"/>
                          </a:solidFill>
                          <a:latin typeface="+mj-lt"/>
                          <a:ea typeface="+mj-ea"/>
                          <a:cs typeface="+mj-cs"/>
                          <a:sym typeface="Calibri"/>
                        </a:defRPr>
                      </a:pPr>
                      <a:r>
                        <a:rPr dirty="0"/>
                        <a:t>Candida</a:t>
                      </a:r>
                    </a:p>
                    <a:p>
                      <a:pPr marL="228600" indent="-228600" algn="l">
                        <a:buClr>
                          <a:srgbClr val="BC5F47"/>
                        </a:buClr>
                        <a:buSzPct val="100000"/>
                        <a:buChar char="•"/>
                        <a:defRPr sz="2800" b="1">
                          <a:solidFill>
                            <a:srgbClr val="00538A"/>
                          </a:solidFill>
                          <a:latin typeface="+mj-lt"/>
                          <a:ea typeface="+mj-ea"/>
                          <a:cs typeface="+mj-cs"/>
                          <a:sym typeface="Calibri"/>
                        </a:defRPr>
                      </a:pPr>
                      <a:r>
                        <a:rPr dirty="0"/>
                        <a:t>Pyogenic granuloma</a:t>
                      </a:r>
                      <a:endParaRPr baseline="31999" dirty="0"/>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498" name="symptoms.png" descr="symptoms.png"/>
          <p:cNvPicPr>
            <a:picLocks noChangeAspect="1"/>
          </p:cNvPicPr>
          <p:nvPr/>
        </p:nvPicPr>
        <p:blipFill>
          <a:blip r:embed="rId3"/>
          <a:srcRect t="11594"/>
          <a:stretch>
            <a:fillRect/>
          </a:stretch>
        </p:blipFill>
        <p:spPr>
          <a:xfrm>
            <a:off x="4082168" y="1788073"/>
            <a:ext cx="712338" cy="755697"/>
          </a:xfrm>
          <a:prstGeom prst="rect">
            <a:avLst/>
          </a:prstGeom>
          <a:ln w="12700">
            <a:miter lim="400000"/>
          </a:ln>
        </p:spPr>
      </p:pic>
      <p:pic>
        <p:nvPicPr>
          <p:cNvPr id="499" name="incidence.png" descr="incidence.png"/>
          <p:cNvPicPr>
            <a:picLocks noChangeAspect="1"/>
          </p:cNvPicPr>
          <p:nvPr/>
        </p:nvPicPr>
        <p:blipFill>
          <a:blip r:embed="rId4"/>
          <a:stretch>
            <a:fillRect/>
          </a:stretch>
        </p:blipFill>
        <p:spPr>
          <a:xfrm>
            <a:off x="10954485" y="1792872"/>
            <a:ext cx="922086" cy="746052"/>
          </a:xfrm>
          <a:prstGeom prst="rect">
            <a:avLst/>
          </a:prstGeom>
          <a:ln w="12700">
            <a:miter lim="400000"/>
          </a:ln>
        </p:spPr>
      </p:pic>
      <p:pic>
        <p:nvPicPr>
          <p:cNvPr id="500" name="diagnosis.png" descr="diagnosis.png"/>
          <p:cNvPicPr>
            <a:picLocks noChangeAspect="1"/>
          </p:cNvPicPr>
          <p:nvPr/>
        </p:nvPicPr>
        <p:blipFill>
          <a:blip r:embed="rId5"/>
          <a:stretch>
            <a:fillRect/>
          </a:stretch>
        </p:blipFill>
        <p:spPr>
          <a:xfrm>
            <a:off x="20129520" y="1636935"/>
            <a:ext cx="855157" cy="1057927"/>
          </a:xfrm>
          <a:prstGeom prst="rect">
            <a:avLst/>
          </a:prstGeom>
          <a:ln w="12700">
            <a:miter lim="400000"/>
          </a:ln>
        </p:spPr>
      </p:pic>
      <p:graphicFrame>
        <p:nvGraphicFramePr>
          <p:cNvPr id="501" name="Table"/>
          <p:cNvGraphicFramePr/>
          <p:nvPr>
            <p:extLst>
              <p:ext uri="{D42A27DB-BD31-4B8C-83A1-F6EECF244321}">
                <p14:modId xmlns:p14="http://schemas.microsoft.com/office/powerpoint/2010/main" val="1396780608"/>
              </p:ext>
            </p:extLst>
          </p:nvPr>
        </p:nvGraphicFramePr>
        <p:xfrm>
          <a:off x="789583" y="5479196"/>
          <a:ext cx="23141578" cy="5623972"/>
        </p:xfrm>
        <a:graphic>
          <a:graphicData uri="http://schemas.openxmlformats.org/drawingml/2006/table">
            <a:tbl>
              <a:tblPr firstRow="1" bandRow="1">
                <a:tableStyleId>{4C3C2611-4C71-4FC5-86AE-919BDF0F9419}</a:tableStyleId>
              </a:tblPr>
              <a:tblGrid>
                <a:gridCol w="7692019">
                  <a:extLst>
                    <a:ext uri="{9D8B030D-6E8A-4147-A177-3AD203B41FA5}">
                      <a16:colId xmlns:a16="http://schemas.microsoft.com/office/drawing/2014/main" val="20000"/>
                    </a:ext>
                  </a:extLst>
                </a:gridCol>
                <a:gridCol w="7697568">
                  <a:extLst>
                    <a:ext uri="{9D8B030D-6E8A-4147-A177-3AD203B41FA5}">
                      <a16:colId xmlns:a16="http://schemas.microsoft.com/office/drawing/2014/main" val="20001"/>
                    </a:ext>
                  </a:extLst>
                </a:gridCol>
                <a:gridCol w="7751991">
                  <a:extLst>
                    <a:ext uri="{9D8B030D-6E8A-4147-A177-3AD203B41FA5}">
                      <a16:colId xmlns:a16="http://schemas.microsoft.com/office/drawing/2014/main" val="20002"/>
                    </a:ext>
                  </a:extLst>
                </a:gridCol>
              </a:tblGrid>
              <a:tr h="965345">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2181317">
                <a:tc>
                  <a:txBody>
                    <a:bodyPr/>
                    <a:lstStyle/>
                    <a:p>
                      <a:pPr marL="228600" indent="-228600" algn="l">
                        <a:buClr>
                          <a:schemeClr val="accent1">
                            <a:hueOff val="114395"/>
                            <a:lumOff val="-24975"/>
                          </a:schemeClr>
                        </a:buClr>
                        <a:buSzPct val="100000"/>
                        <a:buChar char="•"/>
                        <a:defRPr sz="2800">
                          <a:solidFill>
                            <a:srgbClr val="00538A"/>
                          </a:solidFill>
                          <a:latin typeface="+mj-lt"/>
                          <a:ea typeface="+mj-ea"/>
                          <a:cs typeface="+mj-cs"/>
                          <a:sym typeface="Calibri"/>
                        </a:defRPr>
                      </a:pPr>
                      <a:r>
                        <a:rPr dirty="0"/>
                        <a:t>Nail fold oedema or erythema </a:t>
                      </a:r>
                    </a:p>
                    <a:p>
                      <a:pPr marL="228600" indent="-228600" algn="l">
                        <a:buClr>
                          <a:schemeClr val="accent1">
                            <a:hueOff val="114395"/>
                            <a:lumOff val="-24975"/>
                          </a:schemeClr>
                        </a:buClr>
                        <a:buSzPct val="100000"/>
                        <a:buChar char="•"/>
                        <a:defRPr sz="2800">
                          <a:solidFill>
                            <a:srgbClr val="00538A"/>
                          </a:solidFill>
                          <a:latin typeface="+mj-lt"/>
                          <a:ea typeface="+mj-ea"/>
                          <a:cs typeface="+mj-cs"/>
                          <a:sym typeface="Calibri"/>
                        </a:defRPr>
                      </a:pPr>
                      <a:r>
                        <a:rPr dirty="0"/>
                        <a:t>Disruption of the cuticle</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cap="flat" cmpd="sng" algn="ctr">
                      <a:solidFill>
                        <a:srgbClr val="1E4C7D"/>
                      </a:solidFill>
                      <a:prstDash val="solid"/>
                      <a:round/>
                      <a:headEnd type="none" w="med" len="med"/>
                      <a:tailEnd type="none" w="med" len="med"/>
                    </a:lnB>
                  </a:tcPr>
                </a:tc>
                <a:tc>
                  <a:txBody>
                    <a:bodyPr/>
                    <a:lstStyle/>
                    <a:p>
                      <a:pPr marL="228600" indent="-228600" algn="l">
                        <a:buSzPct val="100000"/>
                        <a:buChar char="•"/>
                        <a:defRPr sz="2800">
                          <a:solidFill>
                            <a:srgbClr val="00538A"/>
                          </a:solidFill>
                          <a:latin typeface="+mj-lt"/>
                          <a:ea typeface="+mj-ea"/>
                          <a:cs typeface="+mj-cs"/>
                          <a:sym typeface="Calibri"/>
                        </a:defRPr>
                      </a:pPr>
                      <a:r>
                        <a:rPr dirty="0"/>
                        <a:t>Nail fold oedema or erythema with </a:t>
                      </a:r>
                      <a:r>
                        <a:rPr b="1" dirty="0"/>
                        <a:t>pain</a:t>
                      </a:r>
                    </a:p>
                    <a:p>
                      <a:pPr marL="228600" indent="-228600" algn="l">
                        <a:buSzPct val="100000"/>
                        <a:buChar char="•"/>
                        <a:defRPr sz="2800">
                          <a:solidFill>
                            <a:srgbClr val="00538A"/>
                          </a:solidFill>
                          <a:latin typeface="+mj-lt"/>
                          <a:ea typeface="+mj-ea"/>
                          <a:cs typeface="+mj-cs"/>
                          <a:sym typeface="Calibri"/>
                        </a:defRPr>
                      </a:pPr>
                      <a:r>
                        <a:rPr dirty="0"/>
                        <a:t>Associated with </a:t>
                      </a:r>
                      <a:r>
                        <a:rPr b="1" dirty="0"/>
                        <a:t>discharge or nail plate separation</a:t>
                      </a:r>
                    </a:p>
                    <a:p>
                      <a:pPr marL="228600" indent="-228600" algn="l">
                        <a:buSzPct val="100000"/>
                        <a:buChar char="•"/>
                        <a:defRPr sz="2800">
                          <a:solidFill>
                            <a:srgbClr val="00538A"/>
                          </a:solidFill>
                          <a:latin typeface="+mj-lt"/>
                          <a:ea typeface="+mj-ea"/>
                          <a:cs typeface="+mj-cs"/>
                          <a:sym typeface="Calibri"/>
                        </a:defRPr>
                      </a:pPr>
                      <a:r>
                        <a:rPr dirty="0"/>
                        <a:t>Local or oral intervention indicated</a:t>
                      </a:r>
                    </a:p>
                    <a:p>
                      <a:pPr marL="228600" indent="-228600" algn="l">
                        <a:buSzPct val="100000"/>
                        <a:buChar char="•"/>
                        <a:defRPr sz="2800" b="1">
                          <a:solidFill>
                            <a:srgbClr val="00538A"/>
                          </a:solidFill>
                          <a:latin typeface="+mj-lt"/>
                          <a:ea typeface="+mj-ea"/>
                          <a:cs typeface="+mj-cs"/>
                          <a:sym typeface="Calibri"/>
                        </a:defRPr>
                      </a:pPr>
                      <a:r>
                        <a:rPr dirty="0"/>
                        <a:t>Limiting instrumental ADL*</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cap="flat" cmpd="sng" algn="ctr">
                      <a:solidFill>
                        <a:srgbClr val="1E4C7D"/>
                      </a:solidFill>
                      <a:prstDash val="solid"/>
                      <a:round/>
                      <a:headEnd type="none" w="med" len="med"/>
                      <a:tailEnd type="none" w="med" len="med"/>
                    </a:lnB>
                  </a:tcPr>
                </a:tc>
                <a:tc>
                  <a:txBody>
                    <a:bodyPr/>
                    <a:lstStyle/>
                    <a:p>
                      <a:pPr marL="228600" indent="-228600" algn="l">
                        <a:buSzPct val="100000"/>
                        <a:buChar char="•"/>
                        <a:defRPr sz="2800" b="1">
                          <a:solidFill>
                            <a:srgbClr val="00538A"/>
                          </a:solidFill>
                          <a:latin typeface="+mj-lt"/>
                          <a:ea typeface="+mj-ea"/>
                          <a:cs typeface="+mj-cs"/>
                          <a:sym typeface="Calibri"/>
                        </a:defRPr>
                      </a:pPr>
                      <a:r>
                        <a:rPr dirty="0"/>
                        <a:t>Operative intervention or intravenous antibiotics indicated</a:t>
                      </a:r>
                    </a:p>
                    <a:p>
                      <a:pPr marL="228600" indent="-228600" algn="l">
                        <a:buSzPct val="100000"/>
                        <a:buChar char="•"/>
                        <a:defRPr sz="2800" b="1">
                          <a:solidFill>
                            <a:srgbClr val="00538A"/>
                          </a:solidFill>
                          <a:latin typeface="+mj-lt"/>
                          <a:ea typeface="+mj-ea"/>
                          <a:cs typeface="+mj-cs"/>
                          <a:sym typeface="Calibri"/>
                        </a:defRPr>
                      </a:pPr>
                      <a:r>
                        <a:rPr dirty="0"/>
                        <a:t>Limiting self-care ADL**</a:t>
                      </a:r>
                    </a:p>
                    <a:p>
                      <a:pPr algn="l">
                        <a:defRPr sz="2200" b="1">
                          <a:solidFill>
                            <a:srgbClr val="00538A"/>
                          </a:solidFill>
                          <a:latin typeface="+mj-lt"/>
                          <a:ea typeface="+mj-ea"/>
                          <a:cs typeface="+mj-cs"/>
                          <a:sym typeface="Calibri"/>
                        </a:defRPr>
                      </a:pPr>
                      <a:endParaRPr dirty="0">
                        <a:latin typeface="Times"/>
                        <a:ea typeface="Times"/>
                        <a:cs typeface="Times"/>
                        <a:sym typeface="Times"/>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cap="flat" cmpd="sng" algn="ctr">
                      <a:solidFill>
                        <a:srgbClr val="1E4C7D"/>
                      </a:solidFill>
                      <a:prstDash val="solid"/>
                      <a:round/>
                      <a:headEnd type="none" w="med" len="med"/>
                      <a:tailEnd type="none" w="med" len="med"/>
                    </a:lnB>
                  </a:tcPr>
                </a:tc>
                <a:extLst>
                  <a:ext uri="{0D108BD9-81ED-4DB2-BD59-A6C34878D82A}">
                    <a16:rowId xmlns:a16="http://schemas.microsoft.com/office/drawing/2014/main" val="10001"/>
                  </a:ext>
                </a:extLst>
              </a:tr>
              <a:tr h="2477310">
                <a:tc>
                  <a:txBody>
                    <a:bodyPr/>
                    <a:lstStyle/>
                    <a:p>
                      <a:pPr marL="228600" indent="-228600" algn="l">
                        <a:buClr>
                          <a:schemeClr val="accent1">
                            <a:hueOff val="114395"/>
                            <a:lumOff val="-24975"/>
                          </a:schemeClr>
                        </a:buClr>
                        <a:buSzPct val="100000"/>
                        <a:buChar char="•"/>
                        <a:defRPr sz="2800">
                          <a:solidFill>
                            <a:srgbClr val="00538A"/>
                          </a:solidFill>
                          <a:latin typeface="+mj-lt"/>
                          <a:ea typeface="+mj-ea"/>
                          <a:cs typeface="+mj-cs"/>
                          <a:sym typeface="Calibri"/>
                        </a:defRPr>
                      </a:pPr>
                      <a:endParaRPr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1E4C7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a:buSzPct val="100000"/>
                        <a:buChar char="•"/>
                        <a:defRPr sz="2800" b="1">
                          <a:solidFill>
                            <a:srgbClr val="00538A"/>
                          </a:solidFill>
                          <a:latin typeface="+mj-lt"/>
                          <a:ea typeface="+mj-ea"/>
                          <a:cs typeface="+mj-cs"/>
                          <a:sym typeface="Calibri"/>
                        </a:defRPr>
                      </a:pPr>
                      <a:endParaRPr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1E4C7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2200" b="1">
                          <a:solidFill>
                            <a:srgbClr val="00538A"/>
                          </a:solidFill>
                          <a:latin typeface="+mj-lt"/>
                          <a:ea typeface="+mj-ea"/>
                          <a:cs typeface="+mj-cs"/>
                          <a:sym typeface="Calibri"/>
                        </a:defRPr>
                      </a:pPr>
                      <a:endParaRPr dirty="0">
                        <a:latin typeface="Times"/>
                        <a:ea typeface="Times"/>
                        <a:cs typeface="Times"/>
                        <a:sym typeface="Times"/>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1E4C7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4814988"/>
                  </a:ext>
                </a:extLst>
              </a:tr>
            </a:tbl>
          </a:graphicData>
        </a:graphic>
      </p:graphicFrame>
      <p:sp>
        <p:nvSpPr>
          <p:cNvPr id="502" name="* Instrumental ADL are preparing meals, shopping for groceries or clothes, using the telephone, managing money, etc.                ** Self-care ADL are bathing, dressing and undressing, feeding self, using the toilet, taking medications, and not being bedridden.…"/>
          <p:cNvSpPr txBox="1"/>
          <p:nvPr/>
        </p:nvSpPr>
        <p:spPr>
          <a:xfrm>
            <a:off x="431800" y="11103167"/>
            <a:ext cx="23824188" cy="26800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 Instrumental ADL are preparing meals, shopping for groceries or clothes, using the telephone, managing money, etc.                ** Self-care ADL are bathing, dressing and undressing, feeding self, using the toilet, taking medications, and not being bedridden. </a:t>
            </a:r>
          </a:p>
          <a:p>
            <a:pPr algn="l">
              <a:defRPr sz="1800" b="0">
                <a:solidFill>
                  <a:srgbClr val="3B3735"/>
                </a:solidFill>
              </a:defRPr>
            </a:pPr>
            <a:r>
              <a:rPr dirty="0"/>
              <a:t>ADL, activities of daily living; EGFR, epidermal growth factor receptor;.</a:t>
            </a:r>
          </a:p>
          <a:p>
            <a:pPr algn="l">
              <a:defRPr sz="1800" b="0">
                <a:solidFill>
                  <a:srgbClr val="3B3735"/>
                </a:solidFill>
              </a:defRPr>
            </a:pPr>
            <a:r>
              <a:rPr dirty="0">
                <a:solidFill>
                  <a:srgbClr val="3A3736"/>
                </a:solidFill>
              </a:rPr>
              <a:t>1.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Lacouture ME, et al. Support Care Cancer. 2011;19:1079-95</a:t>
            </a:r>
            <a:r>
              <a:rPr dirty="0">
                <a:solidFill>
                  <a:srgbClr val="3A3736"/>
                </a:solidFill>
              </a:rPr>
              <a:t>. 2.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Segaert S, et al. Eur J Cancer. 2009;45 suppl 1:295-308</a:t>
            </a:r>
            <a:r>
              <a:rPr dirty="0">
                <a:solidFill>
                  <a:srgbClr val="3A3736"/>
                </a:solidFill>
              </a:rPr>
              <a:t>. 3.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McLellan B, Kerr H. Dermatol Ther. 2011;24:396-400</a:t>
            </a:r>
            <a:r>
              <a:rPr dirty="0">
                <a:solidFill>
                  <a:srgbClr val="3A3736"/>
                </a:solidFill>
              </a:rPr>
              <a:t>. 4.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Etienne G, et al. N Engl J Med. 2002;347:446</a:t>
            </a:r>
            <a:r>
              <a:rPr dirty="0">
                <a:solidFill>
                  <a:srgbClr val="3A3736"/>
                </a:solidFill>
              </a:rPr>
              <a:t>. </a:t>
            </a:r>
            <a:br>
              <a:rPr dirty="0">
                <a:solidFill>
                  <a:srgbClr val="3A3736"/>
                </a:solidFill>
              </a:rPr>
            </a:br>
            <a:r>
              <a:rPr dirty="0">
                <a:solidFill>
                  <a:srgbClr val="3A3736"/>
                </a:solidFill>
              </a:rPr>
              <a:t>5.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De Wit M, et al. Support Care Cancer. 2014;22:837-46</a:t>
            </a:r>
            <a:r>
              <a:rPr dirty="0">
                <a:solidFill>
                  <a:srgbClr val="3A3736"/>
                </a:solidFill>
              </a:rPr>
              <a:t>. 6.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Boers-Doets CB, et al. Future Oncol. 2013;9:1883-92</a:t>
            </a:r>
            <a:r>
              <a:rPr dirty="0">
                <a:solidFill>
                  <a:srgbClr val="3A3736"/>
                </a:solidFill>
              </a:rPr>
              <a:t>. 7</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 Boers-Doets CB, et al. Oncologist. 2012;17:135</a:t>
            </a:r>
            <a:r>
              <a:rPr dirty="0">
                <a:solidFill>
                  <a:srgbClr val="3A3736"/>
                </a:solidFill>
              </a:rPr>
              <a:t>-</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44</a:t>
            </a:r>
            <a:r>
              <a:rPr dirty="0">
                <a:solidFill>
                  <a:srgbClr val="3A3736"/>
                </a:solidFill>
              </a:rPr>
              <a:t>. 8. Erbitux (cetuximab)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9. </a:t>
            </a:r>
            <a:r>
              <a:rPr dirty="0" err="1">
                <a:solidFill>
                  <a:srgbClr val="3A3736"/>
                </a:solidFill>
              </a:rPr>
              <a:t>Tarceva</a:t>
            </a:r>
            <a:r>
              <a:rPr dirty="0">
                <a:solidFill>
                  <a:srgbClr val="3A3736"/>
                </a:solidFill>
              </a:rPr>
              <a:t> </a:t>
            </a:r>
            <a:br>
              <a:rPr dirty="0">
                <a:solidFill>
                  <a:srgbClr val="3A3736"/>
                </a:solidFill>
              </a:rPr>
            </a:br>
            <a:r>
              <a:rPr dirty="0">
                <a:solidFill>
                  <a:srgbClr val="3A3736"/>
                </a:solidFill>
              </a:rPr>
              <a:t>(erlotinib)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 10.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15">
                  <a:extLst>
                    <a:ext uri="{A12FA001-AC4F-418D-AE19-62706E023703}">
                      <ahyp:hlinkClr xmlns:ahyp="http://schemas.microsoft.com/office/drawing/2018/hyperlinkcolor" val="tx"/>
                    </a:ext>
                  </a:extLst>
                </a:hlinkClick>
              </a:rPr>
              <a:t>Prescribing Information</a:t>
            </a:r>
            <a:r>
              <a:rPr dirty="0">
                <a:solidFill>
                  <a:srgbClr val="3A3736"/>
                </a:solidFill>
              </a:rPr>
              <a:t>. 11.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16">
                  <a:extLst>
                    <a:ext uri="{A12FA001-AC4F-418D-AE19-62706E023703}">
                      <ahyp:hlinkClr xmlns:ahyp="http://schemas.microsoft.com/office/drawing/2018/hyperlinkcolor" val="tx"/>
                    </a:ext>
                  </a:extLst>
                </a:hlinkClick>
              </a:rPr>
              <a:t>Prescribing Information</a:t>
            </a:r>
            <a:r>
              <a:rPr dirty="0">
                <a:solidFill>
                  <a:srgbClr val="3A3736"/>
                </a:solidFill>
              </a:rPr>
              <a:t>. 12.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17">
                  <a:extLst>
                    <a:ext uri="{A12FA001-AC4F-418D-AE19-62706E023703}">
                      <ahyp:hlinkClr xmlns:ahyp="http://schemas.microsoft.com/office/drawing/2018/hyperlinkcolor" val="tx"/>
                    </a:ext>
                  </a:extLst>
                </a:hlinkClick>
              </a:rPr>
              <a:t>Prescribing Information</a:t>
            </a:r>
            <a:r>
              <a:rPr dirty="0">
                <a:solidFill>
                  <a:srgbClr val="3A3736"/>
                </a:solidFill>
              </a:rPr>
              <a:t>. 13.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Prescribing </a:t>
            </a:r>
            <a:br>
              <a:rPr dirty="0">
                <a:solidFill>
                  <a:srgbClr val="3A3736"/>
                </a:solidFill>
              </a:rPr>
            </a:b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Information</a:t>
            </a:r>
            <a:r>
              <a:rPr dirty="0">
                <a:solidFill>
                  <a:srgbClr val="3A3736"/>
                </a:solidFill>
              </a:rPr>
              <a:t>. 14.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9">
                  <a:extLst>
                    <a:ext uri="{A12FA001-AC4F-418D-AE19-62706E023703}">
                      <ahyp:hlinkClr xmlns:ahyp="http://schemas.microsoft.com/office/drawing/2018/hyperlinkcolor" val="tx"/>
                    </a:ext>
                  </a:extLst>
                </a:hlinkClick>
              </a:rPr>
              <a:t>Prescribing Information</a:t>
            </a:r>
            <a:r>
              <a:rPr dirty="0">
                <a:solidFill>
                  <a:srgbClr val="3A3736"/>
                </a:solidFill>
              </a:rPr>
              <a:t>. 15.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20">
                  <a:extLst>
                    <a:ext uri="{A12FA001-AC4F-418D-AE19-62706E023703}">
                      <ahyp:hlinkClr xmlns:ahyp="http://schemas.microsoft.com/office/drawing/2018/hyperlinkcolor" val="tx"/>
                    </a:ext>
                  </a:extLst>
                </a:hlinkClick>
              </a:rPr>
              <a:t>Prescribing Information</a:t>
            </a:r>
            <a:r>
              <a:rPr dirty="0">
                <a:solidFill>
                  <a:srgbClr val="3A3736"/>
                </a:solidFill>
              </a:rPr>
              <a:t>. 16. Avastin (bevacizumab) </a:t>
            </a:r>
            <a:r>
              <a:rPr u="sng" dirty="0">
                <a:solidFill>
                  <a:srgbClr val="3A3736"/>
                </a:solidFill>
                <a:uFill>
                  <a:solidFill>
                    <a:srgbClr val="4F4D50"/>
                  </a:solidFill>
                </a:uFill>
                <a:hlinkClick r:id="rId21">
                  <a:extLst>
                    <a:ext uri="{A12FA001-AC4F-418D-AE19-62706E023703}">
                      <ahyp:hlinkClr xmlns:ahyp="http://schemas.microsoft.com/office/drawing/2018/hyperlinkcolor" val="tx"/>
                    </a:ext>
                  </a:extLst>
                </a:hlinkClick>
              </a:rPr>
              <a:t>Prescribing Information</a:t>
            </a:r>
            <a:r>
              <a:rPr dirty="0">
                <a:solidFill>
                  <a:srgbClr val="3A3736"/>
                </a:solidFill>
              </a:rPr>
              <a:t>. 17.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22">
                  <a:extLst>
                    <a:ext uri="{A12FA001-AC4F-418D-AE19-62706E023703}">
                      <ahyp:hlinkClr xmlns:ahyp="http://schemas.microsoft.com/office/drawing/2018/hyperlinkcolor" val="tx"/>
                    </a:ext>
                  </a:extLst>
                </a:hlinkClick>
              </a:rPr>
              <a:t>Prescribing Information</a:t>
            </a:r>
            <a:r>
              <a:rPr dirty="0">
                <a:solidFill>
                  <a:srgbClr val="3A3736"/>
                </a:solidFill>
              </a:rPr>
              <a:t>. </a:t>
            </a:r>
            <a:br>
              <a:rPr dirty="0">
                <a:solidFill>
                  <a:srgbClr val="3A3736"/>
                </a:solidFill>
              </a:rPr>
            </a:br>
            <a:r>
              <a:rPr dirty="0">
                <a:solidFill>
                  <a:srgbClr val="3A3736"/>
                </a:solidFill>
              </a:rPr>
              <a:t>18.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23">
                  <a:extLst>
                    <a:ext uri="{A12FA001-AC4F-418D-AE19-62706E023703}">
                      <ahyp:hlinkClr xmlns:ahyp="http://schemas.microsoft.com/office/drawing/2018/hyperlinkcolor" val="tx"/>
                    </a:ext>
                  </a:extLst>
                </a:hlinkClick>
              </a:rPr>
              <a:t>Prescribing Information</a:t>
            </a:r>
            <a:r>
              <a:rPr dirty="0">
                <a:solidFill>
                  <a:srgbClr val="3A3736"/>
                </a:solidFill>
              </a:rPr>
              <a:t>. 19. Gleevec (imatinib) </a:t>
            </a:r>
            <a:r>
              <a:rPr u="sng" dirty="0">
                <a:solidFill>
                  <a:srgbClr val="3A3736"/>
                </a:solidFill>
                <a:uFill>
                  <a:solidFill>
                    <a:srgbClr val="4F4D50"/>
                  </a:solidFill>
                </a:uFill>
                <a:hlinkClick r:id="rId24">
                  <a:extLst>
                    <a:ext uri="{A12FA001-AC4F-418D-AE19-62706E023703}">
                      <ahyp:hlinkClr xmlns:ahyp="http://schemas.microsoft.com/office/drawing/2018/hyperlinkcolor" val="tx"/>
                    </a:ext>
                  </a:extLst>
                </a:hlinkClick>
              </a:rPr>
              <a:t>Prescribing Information</a:t>
            </a:r>
            <a:r>
              <a:rPr dirty="0">
                <a:solidFill>
                  <a:srgbClr val="3A3736"/>
                </a:solidFill>
              </a:rPr>
              <a:t>. 20. </a:t>
            </a:r>
            <a:r>
              <a:rPr dirty="0" err="1">
                <a:solidFill>
                  <a:srgbClr val="3A3736"/>
                </a:solidFill>
              </a:rPr>
              <a:t>Ayvakit</a:t>
            </a:r>
            <a:r>
              <a:rPr dirty="0">
                <a:solidFill>
                  <a:srgbClr val="3A3736"/>
                </a:solidFill>
              </a:rPr>
              <a:t> (</a:t>
            </a:r>
            <a:r>
              <a:rPr dirty="0" err="1">
                <a:solidFill>
                  <a:srgbClr val="3A3736"/>
                </a:solidFill>
              </a:rPr>
              <a:t>avapritinib</a:t>
            </a:r>
            <a:r>
              <a:rPr dirty="0">
                <a:solidFill>
                  <a:srgbClr val="3A3736"/>
                </a:solidFill>
              </a:rPr>
              <a:t>) </a:t>
            </a:r>
            <a:r>
              <a:rPr u="sng" dirty="0">
                <a:solidFill>
                  <a:srgbClr val="3A3736"/>
                </a:solidFill>
                <a:uFill>
                  <a:solidFill>
                    <a:srgbClr val="4F4D50"/>
                  </a:solidFill>
                </a:uFill>
                <a:hlinkClick r:id="rId25">
                  <a:extLst>
                    <a:ext uri="{A12FA001-AC4F-418D-AE19-62706E023703}">
                      <ahyp:hlinkClr xmlns:ahyp="http://schemas.microsoft.com/office/drawing/2018/hyperlinkcolor" val="tx"/>
                    </a:ext>
                  </a:extLst>
                </a:hlinkClick>
              </a:rPr>
              <a:t>Prescribing Information</a:t>
            </a:r>
            <a:r>
              <a:rPr dirty="0">
                <a:solidFill>
                  <a:srgbClr val="3A3736"/>
                </a:solidFill>
              </a:rPr>
              <a:t>. 21 National Cancer Institute. Cancer Therapy Evaluation Program. </a:t>
            </a:r>
            <a:r>
              <a:rPr u="sng" dirty="0">
                <a:solidFill>
                  <a:srgbClr val="3A3736"/>
                </a:solidFill>
                <a:uFill>
                  <a:solidFill>
                    <a:srgbClr val="4F4D50"/>
                  </a:solidFill>
                </a:uFill>
                <a:hlinkClick r:id="rId26">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27 November 2017. (Accessed 31 January 2020.) Images from </a:t>
            </a:r>
            <a:r>
              <a:rPr u="sng" dirty="0">
                <a:solidFill>
                  <a:srgbClr val="3A3736"/>
                </a:solidFill>
                <a:uFill>
                  <a:solidFill>
                    <a:srgbClr val="4F4D50"/>
                  </a:solidFill>
                </a:uFill>
                <a:hlinkClick r:id="rId27">
                  <a:extLst>
                    <a:ext uri="{A12FA001-AC4F-418D-AE19-62706E023703}">
                      <ahyp:hlinkClr xmlns:ahyp="http://schemas.microsoft.com/office/drawing/2018/hyperlinkcolor" val="tx"/>
                    </a:ext>
                  </a:extLst>
                </a:hlinkClick>
              </a:rPr>
              <a:t>Lacouture ME, et al. Clin Colorectal Cancer. 2018:17:85-96</a:t>
            </a:r>
            <a:r>
              <a:rPr dirty="0">
                <a:solidFill>
                  <a:srgbClr val="3A3736"/>
                </a:solidFill>
              </a:rPr>
              <a:t>.</a:t>
            </a:r>
          </a:p>
        </p:txBody>
      </p:sp>
      <p:sp>
        <p:nvSpPr>
          <p:cNvPr id="503" name="Grading21"/>
          <p:cNvSpPr txBox="1"/>
          <p:nvPr/>
        </p:nvSpPr>
        <p:spPr>
          <a:xfrm>
            <a:off x="765841" y="4995104"/>
            <a:ext cx="21816913" cy="582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solidFill>
                  <a:srgbClr val="CB593F"/>
                </a:solidFill>
              </a:defRPr>
            </a:pPr>
            <a:r>
              <a:rPr cap="all"/>
              <a:t>Grading</a:t>
            </a:r>
            <a:r>
              <a:rPr sz="3000" cap="all" baseline="51999"/>
              <a:t>21</a:t>
            </a:r>
          </a:p>
        </p:txBody>
      </p:sp>
      <p:pic>
        <p:nvPicPr>
          <p:cNvPr id="3" name="Picture 2" descr="A picture containing indoor, table, food, holding&#10;&#10;Description automatically generated">
            <a:extLst>
              <a:ext uri="{FF2B5EF4-FFF2-40B4-BE49-F238E27FC236}">
                <a16:creationId xmlns:a16="http://schemas.microsoft.com/office/drawing/2014/main" id="{76528903-BAF2-854D-BFE6-1D1749DD52D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237336" y="8677554"/>
            <a:ext cx="3689663" cy="2425612"/>
          </a:xfrm>
          <a:prstGeom prst="rect">
            <a:avLst/>
          </a:prstGeom>
        </p:spPr>
      </p:pic>
      <p:pic>
        <p:nvPicPr>
          <p:cNvPr id="5" name="Picture 4" descr="A picture containing indoor, pair, holding, hand&#10;&#10;Description automatically generated">
            <a:extLst>
              <a:ext uri="{FF2B5EF4-FFF2-40B4-BE49-F238E27FC236}">
                <a16:creationId xmlns:a16="http://schemas.microsoft.com/office/drawing/2014/main" id="{F56E7D91-A12A-2D4B-A968-6A28238F8F3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961583" y="8668777"/>
            <a:ext cx="3746608" cy="2367175"/>
          </a:xfrm>
          <a:prstGeom prst="rect">
            <a:avLst/>
          </a:prstGeom>
        </p:spPr>
      </p:pic>
      <p:pic>
        <p:nvPicPr>
          <p:cNvPr id="7" name="Picture 6" descr="A picture containing indoor, person, food, holding&#10;&#10;Description automatically generated">
            <a:extLst>
              <a:ext uri="{FF2B5EF4-FFF2-40B4-BE49-F238E27FC236}">
                <a16:creationId xmlns:a16="http://schemas.microsoft.com/office/drawing/2014/main" id="{D6A4DA62-CC0C-4E4F-B059-78096CB3A742}"/>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8284689" y="8668777"/>
            <a:ext cx="3689662" cy="2394733"/>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06" name="Additional skin toxicities Alopecia1,3,4"/>
          <p:cNvSpPr txBox="1"/>
          <p:nvPr/>
        </p:nvSpPr>
        <p:spPr>
          <a:xfrm>
            <a:off x="1130300" y="563801"/>
            <a:ext cx="206883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7200">
                <a:solidFill>
                  <a:srgbClr val="00538A"/>
                </a:solidFill>
              </a:defRPr>
            </a:pPr>
            <a:r>
              <a:rPr cap="all" dirty="0">
                <a:solidFill>
                  <a:srgbClr val="1D4C7C"/>
                </a:solidFill>
              </a:rPr>
              <a:t>Additional skin toxicities </a:t>
            </a:r>
            <a:r>
              <a:rPr b="0" cap="all" dirty="0">
                <a:solidFill>
                  <a:srgbClr val="514E4C"/>
                </a:solidFill>
              </a:rPr>
              <a:t>Alopecia</a:t>
            </a:r>
            <a:r>
              <a:rPr b="0" cap="all" baseline="31999" dirty="0">
                <a:solidFill>
                  <a:srgbClr val="514E4C"/>
                </a:solidFill>
              </a:rPr>
              <a:t>1,3,4</a:t>
            </a:r>
          </a:p>
        </p:txBody>
      </p:sp>
      <p:graphicFrame>
        <p:nvGraphicFramePr>
          <p:cNvPr id="507" name="Table"/>
          <p:cNvGraphicFramePr/>
          <p:nvPr>
            <p:extLst>
              <p:ext uri="{D42A27DB-BD31-4B8C-83A1-F6EECF244321}">
                <p14:modId xmlns:p14="http://schemas.microsoft.com/office/powerpoint/2010/main" val="3924476150"/>
              </p:ext>
            </p:extLst>
          </p:nvPr>
        </p:nvGraphicFramePr>
        <p:xfrm>
          <a:off x="848216" y="1653420"/>
          <a:ext cx="23024313" cy="3771124"/>
        </p:xfrm>
        <a:graphic>
          <a:graphicData uri="http://schemas.openxmlformats.org/drawingml/2006/table">
            <a:tbl>
              <a:tblPr firstRow="1" bandRow="1">
                <a:tableStyleId>{4C3C2611-4C71-4FC5-86AE-919BDF0F9419}</a:tableStyleId>
              </a:tblPr>
              <a:tblGrid>
                <a:gridCol w="7674771">
                  <a:extLst>
                    <a:ext uri="{9D8B030D-6E8A-4147-A177-3AD203B41FA5}">
                      <a16:colId xmlns:a16="http://schemas.microsoft.com/office/drawing/2014/main" val="20000"/>
                    </a:ext>
                  </a:extLst>
                </a:gridCol>
                <a:gridCol w="7674771">
                  <a:extLst>
                    <a:ext uri="{9D8B030D-6E8A-4147-A177-3AD203B41FA5}">
                      <a16:colId xmlns:a16="http://schemas.microsoft.com/office/drawing/2014/main" val="20001"/>
                    </a:ext>
                  </a:extLst>
                </a:gridCol>
                <a:gridCol w="7674771">
                  <a:extLst>
                    <a:ext uri="{9D8B030D-6E8A-4147-A177-3AD203B41FA5}">
                      <a16:colId xmlns:a16="http://schemas.microsoft.com/office/drawing/2014/main" val="20002"/>
                    </a:ext>
                  </a:extLst>
                </a:gridCol>
              </a:tblGrid>
              <a:tr h="1119106">
                <a:tc>
                  <a:txBody>
                    <a:bodyPr/>
                    <a:lstStyle/>
                    <a:p>
                      <a:pPr algn="l" defTabSz="914400">
                        <a:defRPr sz="3000">
                          <a:latin typeface="+mj-lt"/>
                          <a:ea typeface="+mj-ea"/>
                          <a:cs typeface="+mj-cs"/>
                          <a:sym typeface="Calibri"/>
                        </a:defRPr>
                      </a:pPr>
                      <a:r>
                        <a:t>Symptoms</a:t>
                      </a:r>
                      <a:r>
                        <a:rPr baseline="31999"/>
                        <a:t>1,3,4</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j-lt"/>
                          <a:ea typeface="+mj-ea"/>
                          <a:cs typeface="+mj-cs"/>
                          <a:sym typeface="Calibri"/>
                        </a:defRPr>
                      </a:pPr>
                      <a:r>
                        <a:t>Incidence</a:t>
                      </a:r>
                      <a:r>
                        <a:rPr baseline="31999"/>
                        <a:t>8-20</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j-lt"/>
                          <a:ea typeface="+mj-ea"/>
                          <a:cs typeface="+mj-cs"/>
                          <a:sym typeface="Calibri"/>
                        </a:rPr>
                        <a:t>Differential diagnosis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652018">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Alopecia (hair loss) is the main hair-related AE with targeted therapy</a:t>
                      </a:r>
                    </a:p>
                    <a:p>
                      <a:pPr marL="228600" indent="-228600" algn="l">
                        <a:buClr>
                          <a:srgbClr val="BB5E47"/>
                        </a:buClr>
                        <a:buSzPct val="100000"/>
                        <a:buChar char="•"/>
                        <a:defRPr sz="2800" b="1">
                          <a:solidFill>
                            <a:srgbClr val="00538A"/>
                          </a:solidFill>
                          <a:latin typeface="+mj-lt"/>
                          <a:ea typeface="+mj-ea"/>
                          <a:cs typeface="+mj-cs"/>
                          <a:sym typeface="Calibri"/>
                        </a:defRPr>
                      </a:pPr>
                      <a:r>
                        <a:rPr dirty="0"/>
                        <a:t>Onset 2–3 months from treatment initiation</a:t>
                      </a:r>
                    </a:p>
                    <a:p>
                      <a:pPr marL="228600" indent="-228600" algn="l">
                        <a:buClr>
                          <a:srgbClr val="BB5E47"/>
                        </a:buClr>
                        <a:buSzPct val="100000"/>
                        <a:buChar char="•"/>
                        <a:defRPr sz="2800" b="1">
                          <a:solidFill>
                            <a:srgbClr val="00538A"/>
                          </a:solidFill>
                          <a:latin typeface="+mj-lt"/>
                          <a:ea typeface="+mj-ea"/>
                          <a:cs typeface="+mj-cs"/>
                          <a:sym typeface="Calibri"/>
                        </a:defRPr>
                      </a:pPr>
                      <a:r>
                        <a:rPr dirty="0"/>
                        <a:t>Other hair changes include hair-</a:t>
                      </a:r>
                      <a:r>
                        <a:rPr dirty="0" err="1"/>
                        <a:t>colour</a:t>
                      </a:r>
                      <a:r>
                        <a:rPr dirty="0"/>
                        <a:t> changes, trichomegaly, and hypertrichosis</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t>MKIs: up to 24%</a:t>
                      </a:r>
                    </a:p>
                    <a:p>
                      <a:pPr marL="228600" indent="-228600" algn="l">
                        <a:buClr>
                          <a:srgbClr val="BB5E47"/>
                        </a:buClr>
                        <a:buSzPct val="100000"/>
                        <a:buChar char="•"/>
                        <a:defRPr sz="2800" b="1">
                          <a:solidFill>
                            <a:srgbClr val="00538A"/>
                          </a:solidFill>
                          <a:latin typeface="+mj-lt"/>
                          <a:ea typeface="+mj-ea"/>
                          <a:cs typeface="+mj-cs"/>
                          <a:sym typeface="Calibri"/>
                        </a:defRPr>
                      </a:pPr>
                      <a:r>
                        <a:t>BCR–ABL TKIs: up to 15%</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b="1">
                          <a:solidFill>
                            <a:srgbClr val="00538A"/>
                          </a:solidFill>
                          <a:latin typeface="+mj-lt"/>
                          <a:ea typeface="+mj-ea"/>
                          <a:cs typeface="+mj-cs"/>
                          <a:sym typeface="Calibri"/>
                        </a:defRPr>
                      </a:pPr>
                      <a:r>
                        <a:rPr dirty="0"/>
                        <a:t>Systemic causes include:</a:t>
                      </a:r>
                    </a:p>
                    <a:p>
                      <a:pPr marL="228600" indent="-228600" algn="l">
                        <a:buClr>
                          <a:srgbClr val="BC5F47"/>
                        </a:buClr>
                        <a:buSzPct val="100000"/>
                        <a:buChar char="•"/>
                        <a:defRPr sz="2800" b="1">
                          <a:solidFill>
                            <a:srgbClr val="00538A"/>
                          </a:solidFill>
                          <a:latin typeface="+mj-lt"/>
                          <a:ea typeface="+mj-ea"/>
                          <a:cs typeface="+mj-cs"/>
                          <a:sym typeface="Calibri"/>
                        </a:defRPr>
                      </a:pPr>
                      <a:r>
                        <a:rPr dirty="0"/>
                        <a:t>thyroid disease </a:t>
                      </a:r>
                    </a:p>
                    <a:p>
                      <a:pPr marL="228600" indent="-228600" algn="l">
                        <a:buClr>
                          <a:srgbClr val="BC5F47"/>
                        </a:buClr>
                        <a:buSzPct val="100000"/>
                        <a:buChar char="•"/>
                        <a:defRPr sz="2800" b="1">
                          <a:solidFill>
                            <a:srgbClr val="00538A"/>
                          </a:solidFill>
                          <a:latin typeface="+mj-lt"/>
                          <a:ea typeface="+mj-ea"/>
                          <a:cs typeface="+mj-cs"/>
                          <a:sym typeface="Calibri"/>
                        </a:defRPr>
                      </a:pPr>
                      <a:r>
                        <a:rPr dirty="0"/>
                        <a:t>hypogonadism</a:t>
                      </a:r>
                    </a:p>
                    <a:p>
                      <a:pPr marL="228600" indent="-228600" algn="l">
                        <a:buClr>
                          <a:srgbClr val="BC5F47"/>
                        </a:buClr>
                        <a:buSzPct val="100000"/>
                        <a:buChar char="•"/>
                        <a:defRPr sz="2800" b="1">
                          <a:solidFill>
                            <a:srgbClr val="00538A"/>
                          </a:solidFill>
                          <a:latin typeface="+mj-lt"/>
                          <a:ea typeface="+mj-ea"/>
                          <a:cs typeface="+mj-cs"/>
                          <a:sym typeface="Calibri"/>
                        </a:defRPr>
                      </a:pPr>
                      <a:r>
                        <a:rPr dirty="0"/>
                        <a:t>PCOS </a:t>
                      </a:r>
                    </a:p>
                    <a:p>
                      <a:pPr marL="228600" indent="-228600" algn="l">
                        <a:buClr>
                          <a:srgbClr val="BC5F47"/>
                        </a:buClr>
                        <a:buSzPct val="100000"/>
                        <a:buChar char="•"/>
                        <a:defRPr sz="2800" b="1">
                          <a:solidFill>
                            <a:srgbClr val="00538A"/>
                          </a:solidFill>
                          <a:latin typeface="+mj-lt"/>
                          <a:ea typeface="+mj-ea"/>
                          <a:cs typeface="+mj-cs"/>
                          <a:sym typeface="Calibri"/>
                        </a:defRPr>
                      </a:pPr>
                      <a:r>
                        <a:rPr dirty="0"/>
                        <a:t>nutritional deficiencies (vitamins, iron)</a:t>
                      </a:r>
                      <a:endParaRPr baseline="31999" dirty="0"/>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508" name="symptoms.png" descr="symptoms.png"/>
          <p:cNvPicPr>
            <a:picLocks noChangeAspect="1"/>
          </p:cNvPicPr>
          <p:nvPr/>
        </p:nvPicPr>
        <p:blipFill>
          <a:blip r:embed="rId3"/>
          <a:srcRect t="11594"/>
          <a:stretch>
            <a:fillRect/>
          </a:stretch>
        </p:blipFill>
        <p:spPr>
          <a:xfrm>
            <a:off x="4082168" y="1788073"/>
            <a:ext cx="712338" cy="755697"/>
          </a:xfrm>
          <a:prstGeom prst="rect">
            <a:avLst/>
          </a:prstGeom>
          <a:ln w="12700">
            <a:miter lim="400000"/>
          </a:ln>
        </p:spPr>
      </p:pic>
      <p:pic>
        <p:nvPicPr>
          <p:cNvPr id="509" name="incidence.png" descr="incidence.png"/>
          <p:cNvPicPr>
            <a:picLocks noChangeAspect="1"/>
          </p:cNvPicPr>
          <p:nvPr/>
        </p:nvPicPr>
        <p:blipFill>
          <a:blip r:embed="rId4"/>
          <a:stretch>
            <a:fillRect/>
          </a:stretch>
        </p:blipFill>
        <p:spPr>
          <a:xfrm>
            <a:off x="10954485" y="1792872"/>
            <a:ext cx="922086" cy="746052"/>
          </a:xfrm>
          <a:prstGeom prst="rect">
            <a:avLst/>
          </a:prstGeom>
          <a:ln w="12700">
            <a:miter lim="400000"/>
          </a:ln>
        </p:spPr>
      </p:pic>
      <p:pic>
        <p:nvPicPr>
          <p:cNvPr id="510" name="diagnosis.png" descr="diagnosis.png"/>
          <p:cNvPicPr>
            <a:picLocks noChangeAspect="1"/>
          </p:cNvPicPr>
          <p:nvPr/>
        </p:nvPicPr>
        <p:blipFill>
          <a:blip r:embed="rId5"/>
          <a:stretch>
            <a:fillRect/>
          </a:stretch>
        </p:blipFill>
        <p:spPr>
          <a:xfrm>
            <a:off x="20129520" y="1636935"/>
            <a:ext cx="855157" cy="1057927"/>
          </a:xfrm>
          <a:prstGeom prst="rect">
            <a:avLst/>
          </a:prstGeom>
          <a:ln w="12700">
            <a:miter lim="400000"/>
          </a:ln>
        </p:spPr>
      </p:pic>
      <p:graphicFrame>
        <p:nvGraphicFramePr>
          <p:cNvPr id="511" name="Table"/>
          <p:cNvGraphicFramePr/>
          <p:nvPr>
            <p:extLst>
              <p:ext uri="{D42A27DB-BD31-4B8C-83A1-F6EECF244321}">
                <p14:modId xmlns:p14="http://schemas.microsoft.com/office/powerpoint/2010/main" val="2926357483"/>
              </p:ext>
            </p:extLst>
          </p:nvPr>
        </p:nvGraphicFramePr>
        <p:xfrm>
          <a:off x="789584" y="6231525"/>
          <a:ext cx="23141578" cy="4979260"/>
        </p:xfrm>
        <a:graphic>
          <a:graphicData uri="http://schemas.openxmlformats.org/drawingml/2006/table">
            <a:tbl>
              <a:tblPr firstRow="1" bandRow="1">
                <a:tableStyleId>{4C3C2611-4C71-4FC5-86AE-919BDF0F9419}</a:tableStyleId>
              </a:tblPr>
              <a:tblGrid>
                <a:gridCol w="11566616">
                  <a:extLst>
                    <a:ext uri="{9D8B030D-6E8A-4147-A177-3AD203B41FA5}">
                      <a16:colId xmlns:a16="http://schemas.microsoft.com/office/drawing/2014/main" val="20000"/>
                    </a:ext>
                  </a:extLst>
                </a:gridCol>
                <a:gridCol w="11574962">
                  <a:extLst>
                    <a:ext uri="{9D8B030D-6E8A-4147-A177-3AD203B41FA5}">
                      <a16:colId xmlns:a16="http://schemas.microsoft.com/office/drawing/2014/main" val="20001"/>
                    </a:ext>
                  </a:extLst>
                </a:gridCol>
              </a:tblGrid>
              <a:tr h="839670">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1971205">
                <a:tc>
                  <a:txBody>
                    <a:bodyPr/>
                    <a:lstStyle/>
                    <a:p>
                      <a:pPr algn="l">
                        <a:defRPr sz="2800">
                          <a:solidFill>
                            <a:srgbClr val="00538A"/>
                          </a:solidFill>
                          <a:latin typeface="+mj-lt"/>
                          <a:ea typeface="+mj-ea"/>
                          <a:cs typeface="+mj-cs"/>
                          <a:sym typeface="Calibri"/>
                        </a:defRPr>
                      </a:pPr>
                      <a:r>
                        <a:rPr b="1" dirty="0"/>
                        <a:t>Hair loss of &lt; 50% of normal</a:t>
                      </a:r>
                      <a:r>
                        <a:rPr dirty="0"/>
                        <a:t> for that individual</a:t>
                      </a:r>
                    </a:p>
                    <a:p>
                      <a:pPr marL="457200" indent="-228600" algn="l">
                        <a:buClr>
                          <a:schemeClr val="accent1">
                            <a:hueOff val="114395"/>
                            <a:lumOff val="-24975"/>
                          </a:schemeClr>
                        </a:buClr>
                        <a:buSzPct val="100000"/>
                        <a:buChar char="•"/>
                        <a:defRPr sz="2800">
                          <a:solidFill>
                            <a:srgbClr val="00538A"/>
                          </a:solidFill>
                          <a:latin typeface="+mj-lt"/>
                          <a:ea typeface="+mj-ea"/>
                          <a:cs typeface="+mj-cs"/>
                          <a:sym typeface="Calibri"/>
                        </a:defRPr>
                      </a:pPr>
                      <a:r>
                        <a:rPr dirty="0"/>
                        <a:t>Not obvious from a distance, only on close inspection</a:t>
                      </a:r>
                    </a:p>
                    <a:p>
                      <a:pPr marL="457200" indent="-228600" algn="l">
                        <a:buClr>
                          <a:schemeClr val="accent1">
                            <a:hueOff val="114395"/>
                            <a:lumOff val="-24975"/>
                          </a:schemeClr>
                        </a:buClr>
                        <a:buSzPct val="100000"/>
                        <a:buChar char="•"/>
                        <a:defRPr sz="2800">
                          <a:solidFill>
                            <a:srgbClr val="00538A"/>
                          </a:solidFill>
                          <a:latin typeface="+mj-lt"/>
                          <a:ea typeface="+mj-ea"/>
                          <a:cs typeface="+mj-cs"/>
                          <a:sym typeface="Calibri"/>
                        </a:defRPr>
                      </a:pPr>
                      <a:r>
                        <a:rPr dirty="0"/>
                        <a:t>Does not require a wig or hair piece to camouflage</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cap="flat" cmpd="sng" algn="ctr">
                      <a:solidFill>
                        <a:srgbClr val="1E4C7D"/>
                      </a:solidFill>
                      <a:prstDash val="solid"/>
                      <a:round/>
                      <a:headEnd type="none" w="med" len="med"/>
                      <a:tailEnd type="none" w="med" len="med"/>
                    </a:lnB>
                  </a:tcPr>
                </a:tc>
                <a:tc>
                  <a:txBody>
                    <a:bodyPr/>
                    <a:lstStyle/>
                    <a:p>
                      <a:pPr algn="l">
                        <a:defRPr sz="2800">
                          <a:solidFill>
                            <a:srgbClr val="00538A"/>
                          </a:solidFill>
                          <a:latin typeface="+mj-lt"/>
                          <a:ea typeface="+mj-ea"/>
                          <a:cs typeface="+mj-cs"/>
                          <a:sym typeface="Calibri"/>
                        </a:defRPr>
                      </a:pPr>
                      <a:r>
                        <a:rPr b="1" dirty="0"/>
                        <a:t>Hair loss of ≥ 50% normal</a:t>
                      </a:r>
                      <a:r>
                        <a:rPr dirty="0"/>
                        <a:t> for that individual</a:t>
                      </a:r>
                    </a:p>
                    <a:p>
                      <a:pPr marL="457200" indent="-228600" algn="l">
                        <a:buSzPct val="100000"/>
                        <a:buChar char="•"/>
                        <a:defRPr sz="2800">
                          <a:solidFill>
                            <a:srgbClr val="00538A"/>
                          </a:solidFill>
                          <a:latin typeface="+mj-lt"/>
                          <a:ea typeface="+mj-ea"/>
                          <a:cs typeface="+mj-cs"/>
                          <a:sym typeface="Calibri"/>
                        </a:defRPr>
                      </a:pPr>
                      <a:r>
                        <a:rPr dirty="0"/>
                        <a:t>Readily apparent to others</a:t>
                      </a:r>
                    </a:p>
                    <a:p>
                      <a:pPr marL="457200" indent="-228600" algn="l">
                        <a:buSzPct val="100000"/>
                        <a:buChar char="•"/>
                        <a:defRPr sz="2800">
                          <a:solidFill>
                            <a:srgbClr val="00538A"/>
                          </a:solidFill>
                          <a:latin typeface="+mj-lt"/>
                          <a:ea typeface="+mj-ea"/>
                          <a:cs typeface="+mj-cs"/>
                          <a:sym typeface="Calibri"/>
                        </a:defRPr>
                      </a:pPr>
                      <a:r>
                        <a:rPr dirty="0"/>
                        <a:t>A wig or hair piece is necessary to completely camouflage the hair loss</a:t>
                      </a:r>
                    </a:p>
                    <a:p>
                      <a:pPr marL="457200" indent="-228600" algn="l">
                        <a:buSzPct val="100000"/>
                        <a:buChar char="•"/>
                        <a:defRPr sz="2800">
                          <a:solidFill>
                            <a:srgbClr val="00538A"/>
                          </a:solidFill>
                          <a:latin typeface="+mj-lt"/>
                          <a:ea typeface="+mj-ea"/>
                          <a:cs typeface="+mj-cs"/>
                          <a:sym typeface="Calibri"/>
                        </a:defRPr>
                      </a:pPr>
                      <a:r>
                        <a:rPr dirty="0"/>
                        <a:t>Associated with psychosocial impact</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cap="flat" cmpd="sng" algn="ctr">
                      <a:solidFill>
                        <a:srgbClr val="1E4C7D"/>
                      </a:solidFill>
                      <a:prstDash val="solid"/>
                      <a:round/>
                      <a:headEnd type="none" w="med" len="med"/>
                      <a:tailEnd type="none" w="med" len="med"/>
                    </a:lnB>
                  </a:tcPr>
                </a:tc>
                <a:extLst>
                  <a:ext uri="{0D108BD9-81ED-4DB2-BD59-A6C34878D82A}">
                    <a16:rowId xmlns:a16="http://schemas.microsoft.com/office/drawing/2014/main" val="10001"/>
                  </a:ext>
                </a:extLst>
              </a:tr>
              <a:tr h="2168385">
                <a:tc>
                  <a:txBody>
                    <a:bodyPr/>
                    <a:lstStyle/>
                    <a:p>
                      <a:pPr marL="457200" indent="-228600" algn="l">
                        <a:buClr>
                          <a:schemeClr val="accent1">
                            <a:hueOff val="114395"/>
                            <a:lumOff val="-24975"/>
                          </a:schemeClr>
                        </a:buClr>
                        <a:buSzPct val="100000"/>
                        <a:buChar char="•"/>
                        <a:defRPr sz="2800">
                          <a:solidFill>
                            <a:srgbClr val="00538A"/>
                          </a:solidFill>
                          <a:latin typeface="+mj-lt"/>
                          <a:ea typeface="+mj-ea"/>
                          <a:cs typeface="+mj-cs"/>
                          <a:sym typeface="Calibri"/>
                        </a:defRPr>
                      </a:pPr>
                      <a:endParaRPr dirty="0"/>
                    </a:p>
                  </a:txBody>
                  <a:tcPr horzOverflow="overflow">
                    <a:lnL w="38100" cap="flat" cmpd="sng" algn="ctr">
                      <a:solidFill>
                        <a:srgbClr val="1E4C7D"/>
                      </a:solidFill>
                      <a:prstDash val="solid"/>
                      <a:round/>
                      <a:headEnd type="none" w="med" len="med"/>
                      <a:tailEnd type="none" w="med" len="med"/>
                    </a:lnL>
                    <a:lnR w="38100" cap="flat" cmpd="sng" algn="ctr">
                      <a:solidFill>
                        <a:srgbClr val="1E4C7D"/>
                      </a:solidFill>
                      <a:prstDash val="solid"/>
                      <a:round/>
                      <a:headEnd type="none" w="med" len="med"/>
                      <a:tailEnd type="none" w="med" len="med"/>
                    </a:lnR>
                    <a:lnT w="38100" cap="flat" cmpd="sng" algn="ctr">
                      <a:solidFill>
                        <a:srgbClr val="1E4C7D"/>
                      </a:solidFill>
                      <a:prstDash val="solid"/>
                      <a:round/>
                      <a:headEnd type="none" w="med" len="med"/>
                      <a:tailEnd type="none" w="med" len="med"/>
                    </a:lnT>
                    <a:lnB w="38100" cap="flat" cmpd="sng" algn="ctr">
                      <a:solidFill>
                        <a:srgbClr val="1E4C7D"/>
                      </a:solidFill>
                      <a:prstDash val="solid"/>
                      <a:round/>
                      <a:headEnd type="none" w="med" len="med"/>
                      <a:tailEnd type="none" w="med" len="med"/>
                    </a:lnB>
                  </a:tcPr>
                </a:tc>
                <a:tc>
                  <a:txBody>
                    <a:bodyPr/>
                    <a:lstStyle/>
                    <a:p>
                      <a:pPr marL="457200" indent="-228600" algn="l">
                        <a:buSzPct val="100000"/>
                        <a:buChar char="•"/>
                        <a:defRPr sz="2800">
                          <a:solidFill>
                            <a:srgbClr val="00538A"/>
                          </a:solidFill>
                          <a:latin typeface="+mj-lt"/>
                          <a:ea typeface="+mj-ea"/>
                          <a:cs typeface="+mj-cs"/>
                          <a:sym typeface="Calibri"/>
                        </a:defRPr>
                      </a:pPr>
                      <a:endParaRPr dirty="0"/>
                    </a:p>
                  </a:txBody>
                  <a:tcPr horzOverflow="overflow">
                    <a:lnL w="38100" cap="flat" cmpd="sng" algn="ctr">
                      <a:solidFill>
                        <a:srgbClr val="1E4C7D"/>
                      </a:solidFill>
                      <a:prstDash val="solid"/>
                      <a:round/>
                      <a:headEnd type="none" w="med" len="med"/>
                      <a:tailEnd type="none" w="med" len="med"/>
                    </a:lnL>
                    <a:lnR w="38100" cap="flat" cmpd="sng" algn="ctr">
                      <a:solidFill>
                        <a:srgbClr val="1E4C7D"/>
                      </a:solidFill>
                      <a:prstDash val="solid"/>
                      <a:round/>
                      <a:headEnd type="none" w="med" len="med"/>
                      <a:tailEnd type="none" w="med" len="med"/>
                    </a:lnR>
                    <a:lnT w="38100" cap="flat" cmpd="sng" algn="ctr">
                      <a:solidFill>
                        <a:srgbClr val="1E4C7D"/>
                      </a:solidFill>
                      <a:prstDash val="solid"/>
                      <a:round/>
                      <a:headEnd type="none" w="med" len="med"/>
                      <a:tailEnd type="none" w="med" len="med"/>
                    </a:lnT>
                    <a:lnB w="38100" cap="flat" cmpd="sng" algn="ctr">
                      <a:solidFill>
                        <a:srgbClr val="1E4C7D"/>
                      </a:solidFill>
                      <a:prstDash val="solid"/>
                      <a:round/>
                      <a:headEnd type="none" w="med" len="med"/>
                      <a:tailEnd type="none" w="med" len="med"/>
                    </a:lnB>
                  </a:tcPr>
                </a:tc>
                <a:extLst>
                  <a:ext uri="{0D108BD9-81ED-4DB2-BD59-A6C34878D82A}">
                    <a16:rowId xmlns:a16="http://schemas.microsoft.com/office/drawing/2014/main" val="2749957277"/>
                  </a:ext>
                </a:extLst>
              </a:tr>
            </a:tbl>
          </a:graphicData>
        </a:graphic>
      </p:graphicFrame>
      <p:sp>
        <p:nvSpPr>
          <p:cNvPr id="512" name="* Instrumental ADL are preparing meals, shopping for groceries or clothes, using the telephone, managing money, etc.                ** Self-care ADL are bathing, dressing and undressing, feeding self, using the toilet, taking medications, and not being bedridden.…"/>
          <p:cNvSpPr txBox="1"/>
          <p:nvPr/>
        </p:nvSpPr>
        <p:spPr>
          <a:xfrm>
            <a:off x="431800" y="11128567"/>
            <a:ext cx="23824188" cy="26800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 Instrumental ADL are preparing meals, shopping for groceries or clothes, using the telephone, managing money, etc.                ** Self-care ADL are bathing, dressing and undressing, feeding self, using the toilet, taking medications, and not being bedridden. </a:t>
            </a:r>
          </a:p>
          <a:p>
            <a:pPr algn="l">
              <a:defRPr sz="1800" b="0">
                <a:solidFill>
                  <a:srgbClr val="3B3735"/>
                </a:solidFill>
              </a:defRPr>
            </a:pPr>
            <a:r>
              <a:rPr dirty="0"/>
              <a:t>AE, adverse event; BCR–ABL, Philadelphia translocation; MKI, multiple kinase inhibitor. </a:t>
            </a:r>
          </a:p>
          <a:p>
            <a:pPr algn="l">
              <a:defRPr sz="1800" b="0">
                <a:solidFill>
                  <a:srgbClr val="3B3735"/>
                </a:solidFill>
              </a:defRPr>
            </a:pPr>
            <a:r>
              <a:rPr dirty="0">
                <a:solidFill>
                  <a:srgbClr val="3A3736"/>
                </a:solidFill>
              </a:rPr>
              <a:t>1.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Lacouture ME, et al. Support Care Cancer. 2011;19:1079-95</a:t>
            </a:r>
            <a:r>
              <a:rPr dirty="0">
                <a:solidFill>
                  <a:srgbClr val="3A3736"/>
                </a:solidFill>
              </a:rPr>
              <a:t>. 2.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Segaert S, et al. Eur J Cancer. 2009;45 suppl 1:295-308</a:t>
            </a:r>
            <a:r>
              <a:rPr dirty="0">
                <a:solidFill>
                  <a:srgbClr val="3A3736"/>
                </a:solidFill>
              </a:rPr>
              <a:t>. 3.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McLellan B, Kerr H. Dermatol Ther. 2011;24:396-400</a:t>
            </a:r>
            <a:r>
              <a:rPr dirty="0">
                <a:solidFill>
                  <a:srgbClr val="3A3736"/>
                </a:solidFill>
              </a:rPr>
              <a:t>. 4.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Etienne G, et al. N Engl J Med. 2002;347:446</a:t>
            </a:r>
            <a:r>
              <a:rPr dirty="0">
                <a:solidFill>
                  <a:srgbClr val="3A3736"/>
                </a:solidFill>
              </a:rPr>
              <a:t>. 5.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De Wit M, et al. Support Care Cancer. 2014;22:837-46</a:t>
            </a:r>
            <a:r>
              <a:rPr dirty="0">
                <a:solidFill>
                  <a:srgbClr val="3A3736"/>
                </a:solidFill>
              </a:rPr>
              <a:t>. 6.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Boers-Doets CB, et al. Future Oncol. 2013;9:1883-92</a:t>
            </a:r>
            <a:r>
              <a:rPr dirty="0">
                <a:solidFill>
                  <a:srgbClr val="3A3736"/>
                </a:solidFill>
              </a:rPr>
              <a:t>. 7</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 Boers-Doets CB, et al. Oncologist. 2012;17:135</a:t>
            </a:r>
            <a:r>
              <a:rPr dirty="0">
                <a:solidFill>
                  <a:srgbClr val="3A3736"/>
                </a:solidFill>
              </a:rPr>
              <a:t>-</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44</a:t>
            </a:r>
            <a:r>
              <a:rPr dirty="0">
                <a:solidFill>
                  <a:srgbClr val="3A3736"/>
                </a:solidFill>
              </a:rPr>
              <a:t>. 8. Erbitux (cetuximab)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9. </a:t>
            </a:r>
            <a:r>
              <a:rPr dirty="0" err="1">
                <a:solidFill>
                  <a:srgbClr val="3A3736"/>
                </a:solidFill>
              </a:rPr>
              <a:t>Tarceva</a:t>
            </a:r>
            <a:r>
              <a:rPr dirty="0">
                <a:solidFill>
                  <a:srgbClr val="3A3736"/>
                </a:solidFill>
              </a:rPr>
              <a:t> (erlotinib)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 10.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15">
                  <a:extLst>
                    <a:ext uri="{A12FA001-AC4F-418D-AE19-62706E023703}">
                      <ahyp:hlinkClr xmlns:ahyp="http://schemas.microsoft.com/office/drawing/2018/hyperlinkcolor" val="tx"/>
                    </a:ext>
                  </a:extLst>
                </a:hlinkClick>
              </a:rPr>
              <a:t>Prescribing Information</a:t>
            </a:r>
            <a:r>
              <a:rPr dirty="0">
                <a:solidFill>
                  <a:srgbClr val="3A3736"/>
                </a:solidFill>
              </a:rPr>
              <a:t>. 11.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16">
                  <a:extLst>
                    <a:ext uri="{A12FA001-AC4F-418D-AE19-62706E023703}">
                      <ahyp:hlinkClr xmlns:ahyp="http://schemas.microsoft.com/office/drawing/2018/hyperlinkcolor" val="tx"/>
                    </a:ext>
                  </a:extLst>
                </a:hlinkClick>
              </a:rPr>
              <a:t>Prescribing Information</a:t>
            </a:r>
            <a:r>
              <a:rPr dirty="0">
                <a:solidFill>
                  <a:srgbClr val="3A3736"/>
                </a:solidFill>
              </a:rPr>
              <a:t>. 12.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17">
                  <a:extLst>
                    <a:ext uri="{A12FA001-AC4F-418D-AE19-62706E023703}">
                      <ahyp:hlinkClr xmlns:ahyp="http://schemas.microsoft.com/office/drawing/2018/hyperlinkcolor" val="tx"/>
                    </a:ext>
                  </a:extLst>
                </a:hlinkClick>
              </a:rPr>
              <a:t>Prescribing Information</a:t>
            </a:r>
            <a:r>
              <a:rPr dirty="0">
                <a:solidFill>
                  <a:srgbClr val="3A3736"/>
                </a:solidFill>
              </a:rPr>
              <a:t>. 13.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Prescribing Information</a:t>
            </a:r>
            <a:r>
              <a:rPr dirty="0">
                <a:solidFill>
                  <a:srgbClr val="3A3736"/>
                </a:solidFill>
              </a:rPr>
              <a:t>. 14.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9">
                  <a:extLst>
                    <a:ext uri="{A12FA001-AC4F-418D-AE19-62706E023703}">
                      <ahyp:hlinkClr xmlns:ahyp="http://schemas.microsoft.com/office/drawing/2018/hyperlinkcolor" val="tx"/>
                    </a:ext>
                  </a:extLst>
                </a:hlinkClick>
              </a:rPr>
              <a:t>Prescribing Information</a:t>
            </a:r>
            <a:r>
              <a:rPr dirty="0">
                <a:solidFill>
                  <a:srgbClr val="3A3736"/>
                </a:solidFill>
              </a:rPr>
              <a:t>. 15.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20">
                  <a:extLst>
                    <a:ext uri="{A12FA001-AC4F-418D-AE19-62706E023703}">
                      <ahyp:hlinkClr xmlns:ahyp="http://schemas.microsoft.com/office/drawing/2018/hyperlinkcolor" val="tx"/>
                    </a:ext>
                  </a:extLst>
                </a:hlinkClick>
              </a:rPr>
              <a:t>Prescribing Information</a:t>
            </a:r>
            <a:r>
              <a:rPr dirty="0">
                <a:solidFill>
                  <a:srgbClr val="3A3736"/>
                </a:solidFill>
              </a:rPr>
              <a:t>. 16. Avastin (bevacizumab) </a:t>
            </a:r>
            <a:r>
              <a:rPr u="sng" dirty="0">
                <a:solidFill>
                  <a:srgbClr val="3A3736"/>
                </a:solidFill>
                <a:uFill>
                  <a:solidFill>
                    <a:srgbClr val="4F4D50"/>
                  </a:solidFill>
                </a:uFill>
                <a:hlinkClick r:id="rId21">
                  <a:extLst>
                    <a:ext uri="{A12FA001-AC4F-418D-AE19-62706E023703}">
                      <ahyp:hlinkClr xmlns:ahyp="http://schemas.microsoft.com/office/drawing/2018/hyperlinkcolor" val="tx"/>
                    </a:ext>
                  </a:extLst>
                </a:hlinkClick>
              </a:rPr>
              <a:t>Prescribing Information</a:t>
            </a:r>
            <a:r>
              <a:rPr dirty="0">
                <a:solidFill>
                  <a:srgbClr val="3A3736"/>
                </a:solidFill>
              </a:rPr>
              <a:t>. 17.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22">
                  <a:extLst>
                    <a:ext uri="{A12FA001-AC4F-418D-AE19-62706E023703}">
                      <ahyp:hlinkClr xmlns:ahyp="http://schemas.microsoft.com/office/drawing/2018/hyperlinkcolor" val="tx"/>
                    </a:ext>
                  </a:extLst>
                </a:hlinkClick>
              </a:rPr>
              <a:t>Prescribing Information</a:t>
            </a:r>
            <a:r>
              <a:rPr dirty="0">
                <a:solidFill>
                  <a:srgbClr val="3A3736"/>
                </a:solidFill>
              </a:rPr>
              <a:t>. 18.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23">
                  <a:extLst>
                    <a:ext uri="{A12FA001-AC4F-418D-AE19-62706E023703}">
                      <ahyp:hlinkClr xmlns:ahyp="http://schemas.microsoft.com/office/drawing/2018/hyperlinkcolor" val="tx"/>
                    </a:ext>
                  </a:extLst>
                </a:hlinkClick>
              </a:rPr>
              <a:t>Prescribing Information</a:t>
            </a:r>
            <a:r>
              <a:rPr dirty="0">
                <a:solidFill>
                  <a:srgbClr val="3A3736"/>
                </a:solidFill>
              </a:rPr>
              <a:t>. 19. Gleevec (imatinib) </a:t>
            </a:r>
            <a:r>
              <a:rPr u="sng" dirty="0">
                <a:solidFill>
                  <a:srgbClr val="3A3736"/>
                </a:solidFill>
                <a:uFill>
                  <a:solidFill>
                    <a:srgbClr val="4F4D50"/>
                  </a:solidFill>
                </a:uFill>
                <a:hlinkClick r:id="rId24">
                  <a:extLst>
                    <a:ext uri="{A12FA001-AC4F-418D-AE19-62706E023703}">
                      <ahyp:hlinkClr xmlns:ahyp="http://schemas.microsoft.com/office/drawing/2018/hyperlinkcolor" val="tx"/>
                    </a:ext>
                  </a:extLst>
                </a:hlinkClick>
              </a:rPr>
              <a:t>Prescribing Information</a:t>
            </a:r>
            <a:r>
              <a:rPr dirty="0">
                <a:solidFill>
                  <a:srgbClr val="3A3736"/>
                </a:solidFill>
              </a:rPr>
              <a:t>. 20. </a:t>
            </a:r>
            <a:r>
              <a:rPr dirty="0" err="1">
                <a:solidFill>
                  <a:srgbClr val="3A3736"/>
                </a:solidFill>
              </a:rPr>
              <a:t>Ayvakit</a:t>
            </a:r>
            <a:r>
              <a:rPr dirty="0">
                <a:solidFill>
                  <a:srgbClr val="3A3736"/>
                </a:solidFill>
              </a:rPr>
              <a:t> (</a:t>
            </a:r>
            <a:r>
              <a:rPr dirty="0" err="1">
                <a:solidFill>
                  <a:srgbClr val="3A3736"/>
                </a:solidFill>
              </a:rPr>
              <a:t>avapritinib</a:t>
            </a:r>
            <a:r>
              <a:rPr dirty="0">
                <a:solidFill>
                  <a:srgbClr val="3A3736"/>
                </a:solidFill>
              </a:rPr>
              <a:t>) </a:t>
            </a:r>
            <a:r>
              <a:rPr u="sng" dirty="0">
                <a:solidFill>
                  <a:srgbClr val="3A3736"/>
                </a:solidFill>
                <a:uFill>
                  <a:solidFill>
                    <a:srgbClr val="4F4D50"/>
                  </a:solidFill>
                </a:uFill>
                <a:hlinkClick r:id="rId25">
                  <a:extLst>
                    <a:ext uri="{A12FA001-AC4F-418D-AE19-62706E023703}">
                      <ahyp:hlinkClr xmlns:ahyp="http://schemas.microsoft.com/office/drawing/2018/hyperlinkcolor" val="tx"/>
                    </a:ext>
                  </a:extLst>
                </a:hlinkClick>
              </a:rPr>
              <a:t>Prescribing Information</a:t>
            </a:r>
            <a:r>
              <a:rPr dirty="0">
                <a:solidFill>
                  <a:srgbClr val="3A3736"/>
                </a:solidFill>
              </a:rPr>
              <a:t>. 21 National Cancer Institute. Cancer Therapy Evaluation Program. </a:t>
            </a:r>
            <a:r>
              <a:rPr u="sng" dirty="0">
                <a:solidFill>
                  <a:srgbClr val="3A3736"/>
                </a:solidFill>
                <a:uFill>
                  <a:solidFill>
                    <a:srgbClr val="4F4D50"/>
                  </a:solidFill>
                </a:uFill>
                <a:hlinkClick r:id="rId26">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27 November 2017. (Accessed 31 January 2020.) Images from Kinoshita T, et al. Front Oncol. 2019;9:733. </a:t>
            </a:r>
          </a:p>
        </p:txBody>
      </p:sp>
      <p:sp>
        <p:nvSpPr>
          <p:cNvPr id="513" name="Grading21"/>
          <p:cNvSpPr txBox="1"/>
          <p:nvPr/>
        </p:nvSpPr>
        <p:spPr>
          <a:xfrm>
            <a:off x="790768" y="5701804"/>
            <a:ext cx="21816912" cy="582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solidFill>
                  <a:srgbClr val="CB593F"/>
                </a:solidFill>
              </a:defRPr>
            </a:pPr>
            <a:r>
              <a:rPr cap="all" dirty="0"/>
              <a:t>Grading</a:t>
            </a:r>
            <a:r>
              <a:rPr sz="3000" cap="all" baseline="51999" dirty="0"/>
              <a:t>21</a:t>
            </a:r>
          </a:p>
        </p:txBody>
      </p:sp>
      <p:pic>
        <p:nvPicPr>
          <p:cNvPr id="3" name="Picture 2" descr="A person looking at the camera&#10;&#10;Description automatically generated">
            <a:extLst>
              <a:ext uri="{FF2B5EF4-FFF2-40B4-BE49-F238E27FC236}">
                <a16:creationId xmlns:a16="http://schemas.microsoft.com/office/drawing/2014/main" id="{2DA1798D-3794-424E-9C3B-64DFDF250540}"/>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613400" y="9096004"/>
            <a:ext cx="1670306" cy="2108761"/>
          </a:xfrm>
          <a:prstGeom prst="rect">
            <a:avLst/>
          </a:prstGeom>
        </p:spPr>
      </p:pic>
      <p:pic>
        <p:nvPicPr>
          <p:cNvPr id="5" name="Picture 4" descr="A blurry photo of a person&#10;&#10;Description automatically generated">
            <a:extLst>
              <a:ext uri="{FF2B5EF4-FFF2-40B4-BE49-F238E27FC236}">
                <a16:creationId xmlns:a16="http://schemas.microsoft.com/office/drawing/2014/main" id="{527EA555-1383-884B-8227-8CE4EC2995E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7420050" y="9096004"/>
            <a:ext cx="1670306" cy="2042603"/>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16" name="Additional skin toxicities Stomatitis5–7"/>
          <p:cNvSpPr txBox="1"/>
          <p:nvPr/>
        </p:nvSpPr>
        <p:spPr>
          <a:xfrm>
            <a:off x="1130300" y="660399"/>
            <a:ext cx="1983362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cap="all" dirty="0">
                <a:solidFill>
                  <a:srgbClr val="1D4C7C"/>
                </a:solidFill>
              </a:rPr>
              <a:t>Additional skin toxicities </a:t>
            </a:r>
            <a:r>
              <a:rPr b="0" cap="all" dirty="0">
                <a:solidFill>
                  <a:srgbClr val="514E4C"/>
                </a:solidFill>
              </a:rPr>
              <a:t>Stomatitis</a:t>
            </a:r>
            <a:r>
              <a:rPr b="0" cap="all" baseline="31999" dirty="0">
                <a:solidFill>
                  <a:srgbClr val="514E4C"/>
                </a:solidFill>
              </a:rPr>
              <a:t>5–7</a:t>
            </a:r>
          </a:p>
        </p:txBody>
      </p:sp>
      <p:graphicFrame>
        <p:nvGraphicFramePr>
          <p:cNvPr id="517" name="Table"/>
          <p:cNvGraphicFramePr/>
          <p:nvPr>
            <p:extLst>
              <p:ext uri="{D42A27DB-BD31-4B8C-83A1-F6EECF244321}">
                <p14:modId xmlns:p14="http://schemas.microsoft.com/office/powerpoint/2010/main" val="100917909"/>
              </p:ext>
            </p:extLst>
          </p:nvPr>
        </p:nvGraphicFramePr>
        <p:xfrm>
          <a:off x="848216" y="1653420"/>
          <a:ext cx="23024313" cy="4217055"/>
        </p:xfrm>
        <a:graphic>
          <a:graphicData uri="http://schemas.openxmlformats.org/drawingml/2006/table">
            <a:tbl>
              <a:tblPr firstRow="1" bandRow="1">
                <a:tableStyleId>{4C3C2611-4C71-4FC5-86AE-919BDF0F9419}</a:tableStyleId>
              </a:tblPr>
              <a:tblGrid>
                <a:gridCol w="7674771">
                  <a:extLst>
                    <a:ext uri="{9D8B030D-6E8A-4147-A177-3AD203B41FA5}">
                      <a16:colId xmlns:a16="http://schemas.microsoft.com/office/drawing/2014/main" val="20000"/>
                    </a:ext>
                  </a:extLst>
                </a:gridCol>
                <a:gridCol w="7674771">
                  <a:extLst>
                    <a:ext uri="{9D8B030D-6E8A-4147-A177-3AD203B41FA5}">
                      <a16:colId xmlns:a16="http://schemas.microsoft.com/office/drawing/2014/main" val="20001"/>
                    </a:ext>
                  </a:extLst>
                </a:gridCol>
                <a:gridCol w="7674771">
                  <a:extLst>
                    <a:ext uri="{9D8B030D-6E8A-4147-A177-3AD203B41FA5}">
                      <a16:colId xmlns:a16="http://schemas.microsoft.com/office/drawing/2014/main" val="20002"/>
                    </a:ext>
                  </a:extLst>
                </a:gridCol>
              </a:tblGrid>
              <a:tr h="1133237">
                <a:tc>
                  <a:txBody>
                    <a:bodyPr/>
                    <a:lstStyle/>
                    <a:p>
                      <a:pPr algn="l" defTabSz="914400">
                        <a:defRPr sz="3000">
                          <a:latin typeface="+mj-lt"/>
                          <a:ea typeface="+mj-ea"/>
                          <a:cs typeface="+mj-cs"/>
                          <a:sym typeface="Calibri"/>
                        </a:defRPr>
                      </a:pPr>
                      <a:r>
                        <a:t>Symptoms</a:t>
                      </a:r>
                      <a:r>
                        <a:rPr baseline="31999"/>
                        <a:t>5-7</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j-lt"/>
                          <a:ea typeface="+mj-ea"/>
                          <a:cs typeface="+mj-cs"/>
                          <a:sym typeface="Calibri"/>
                        </a:defRPr>
                      </a:pPr>
                      <a:r>
                        <a:t>Incidence</a:t>
                      </a:r>
                      <a:r>
                        <a:rPr baseline="31999"/>
                        <a:t>8-20</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j-lt"/>
                          <a:ea typeface="+mj-ea"/>
                          <a:cs typeface="+mj-cs"/>
                          <a:sym typeface="Calibri"/>
                        </a:rPr>
                        <a:t>Differential diagnosis</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3083818">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Inflammation of the oral mucosa, encompassing mucositis, dry mouth, dysgeusia, dysphagia, and oral </a:t>
                      </a:r>
                      <a:r>
                        <a:rPr dirty="0" err="1"/>
                        <a:t>dysaesthesia</a:t>
                      </a:r>
                      <a:endParaRPr dirty="0"/>
                    </a:p>
                    <a:p>
                      <a:pPr marL="228600" indent="-228600" algn="l">
                        <a:buClr>
                          <a:srgbClr val="BB5E47"/>
                        </a:buClr>
                        <a:buSzPct val="100000"/>
                        <a:buChar char="•"/>
                        <a:defRPr sz="2800" b="1">
                          <a:solidFill>
                            <a:srgbClr val="00538A"/>
                          </a:solidFill>
                          <a:latin typeface="+mj-lt"/>
                          <a:ea typeface="+mj-ea"/>
                          <a:cs typeface="+mj-cs"/>
                          <a:sym typeface="Calibri"/>
                        </a:defRPr>
                      </a:pPr>
                      <a:r>
                        <a:rPr dirty="0"/>
                        <a:t>Onset 5–14 days after the start of a treatment cycle</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t>MKIs: up to 48%</a:t>
                      </a:r>
                    </a:p>
                    <a:p>
                      <a:pPr marL="228600" indent="-228600" algn="l">
                        <a:buClr>
                          <a:srgbClr val="BB5E47"/>
                        </a:buClr>
                        <a:buSzPct val="100000"/>
                        <a:buChar char="•"/>
                        <a:defRPr sz="2800" b="1">
                          <a:solidFill>
                            <a:srgbClr val="00538A"/>
                          </a:solidFill>
                          <a:latin typeface="+mj-lt"/>
                          <a:ea typeface="+mj-ea"/>
                          <a:cs typeface="+mj-cs"/>
                          <a:sym typeface="Calibri"/>
                        </a:defRPr>
                      </a:pPr>
                      <a:r>
                        <a:t>EGFR inhibitors: up to 32%</a:t>
                      </a:r>
                    </a:p>
                    <a:p>
                      <a:pPr marL="228600" indent="-228600" algn="l">
                        <a:buClr>
                          <a:srgbClr val="BB5E47"/>
                        </a:buClr>
                        <a:buSzPct val="100000"/>
                        <a:buChar char="•"/>
                        <a:defRPr sz="2800" b="1">
                          <a:solidFill>
                            <a:srgbClr val="00538A"/>
                          </a:solidFill>
                          <a:latin typeface="+mj-lt"/>
                          <a:ea typeface="+mj-ea"/>
                          <a:cs typeface="+mj-cs"/>
                          <a:sym typeface="Calibri"/>
                        </a:defRPr>
                      </a:pPr>
                      <a:r>
                        <a:t>BCR–ABL TKIs: up to 10%</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j-lt"/>
                          <a:ea typeface="+mj-ea"/>
                          <a:cs typeface="+mj-cs"/>
                          <a:sym typeface="Calibri"/>
                        </a:defRPr>
                      </a:pPr>
                      <a:r>
                        <a:rPr dirty="0"/>
                        <a:t>Nutritional deficiencies (zinc)</a:t>
                      </a:r>
                    </a:p>
                    <a:p>
                      <a:pPr marL="228600" indent="-228600" algn="l">
                        <a:buClr>
                          <a:srgbClr val="BC5F47"/>
                        </a:buClr>
                        <a:buSzPct val="100000"/>
                        <a:buChar char="•"/>
                        <a:defRPr sz="2800" b="1">
                          <a:solidFill>
                            <a:srgbClr val="00538A"/>
                          </a:solidFill>
                          <a:latin typeface="+mj-lt"/>
                          <a:ea typeface="+mj-ea"/>
                          <a:cs typeface="+mj-cs"/>
                          <a:sym typeface="Calibri"/>
                        </a:defRPr>
                      </a:pPr>
                      <a:r>
                        <a:rPr dirty="0"/>
                        <a:t>Pill </a:t>
                      </a:r>
                      <a:r>
                        <a:rPr dirty="0" err="1"/>
                        <a:t>oesophagitis</a:t>
                      </a:r>
                      <a:endParaRPr dirty="0"/>
                    </a:p>
                    <a:p>
                      <a:pPr marL="228600" indent="-228600" algn="l">
                        <a:buClr>
                          <a:srgbClr val="BC5F47"/>
                        </a:buClr>
                        <a:buSzPct val="100000"/>
                        <a:buChar char="•"/>
                        <a:defRPr sz="2800" b="1">
                          <a:solidFill>
                            <a:srgbClr val="00538A"/>
                          </a:solidFill>
                          <a:latin typeface="+mj-lt"/>
                          <a:ea typeface="+mj-ea"/>
                          <a:cs typeface="+mj-cs"/>
                          <a:sym typeface="Calibri"/>
                        </a:defRPr>
                      </a:pPr>
                      <a:r>
                        <a:rPr dirty="0"/>
                        <a:t>Aphthous ulcers</a:t>
                      </a:r>
                    </a:p>
                    <a:p>
                      <a:pPr marL="228600" indent="-228600" algn="l">
                        <a:buClr>
                          <a:srgbClr val="BC5F47"/>
                        </a:buClr>
                        <a:buSzPct val="100000"/>
                        <a:buChar char="•"/>
                        <a:defRPr sz="2800" b="1">
                          <a:solidFill>
                            <a:srgbClr val="00538A"/>
                          </a:solidFill>
                          <a:latin typeface="+mj-lt"/>
                          <a:ea typeface="+mj-ea"/>
                          <a:cs typeface="+mj-cs"/>
                          <a:sym typeface="Calibri"/>
                        </a:defRPr>
                      </a:pPr>
                      <a:r>
                        <a:rPr dirty="0"/>
                        <a:t>Candida</a:t>
                      </a:r>
                    </a:p>
                    <a:p>
                      <a:pPr marL="228600" indent="-228600" algn="l">
                        <a:buClr>
                          <a:srgbClr val="BC5F47"/>
                        </a:buClr>
                        <a:buSzPct val="100000"/>
                        <a:buChar char="•"/>
                        <a:defRPr sz="2800" b="1">
                          <a:solidFill>
                            <a:srgbClr val="00538A"/>
                          </a:solidFill>
                          <a:latin typeface="+mj-lt"/>
                          <a:ea typeface="+mj-ea"/>
                          <a:cs typeface="+mj-cs"/>
                          <a:sym typeface="Calibri"/>
                        </a:defRPr>
                      </a:pPr>
                      <a:r>
                        <a:rPr dirty="0"/>
                        <a:t>Herpes</a:t>
                      </a:r>
                    </a:p>
                    <a:p>
                      <a:pPr marL="228600" indent="-228600" algn="l">
                        <a:buClr>
                          <a:srgbClr val="BC5F47"/>
                        </a:buClr>
                        <a:buSzPct val="100000"/>
                        <a:buChar char="•"/>
                        <a:defRPr sz="2800" b="1">
                          <a:solidFill>
                            <a:srgbClr val="00538A"/>
                          </a:solidFill>
                          <a:latin typeface="+mj-lt"/>
                          <a:ea typeface="+mj-ea"/>
                          <a:cs typeface="+mj-cs"/>
                          <a:sym typeface="Calibri"/>
                        </a:defRPr>
                      </a:pPr>
                      <a:r>
                        <a:rPr dirty="0"/>
                        <a:t>Xerostomia related to underlying liver disease</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518" name="symptoms.png" descr="symptoms.png"/>
          <p:cNvPicPr>
            <a:picLocks noChangeAspect="1"/>
          </p:cNvPicPr>
          <p:nvPr/>
        </p:nvPicPr>
        <p:blipFill>
          <a:blip r:embed="rId3"/>
          <a:srcRect t="11594"/>
          <a:stretch>
            <a:fillRect/>
          </a:stretch>
        </p:blipFill>
        <p:spPr>
          <a:xfrm>
            <a:off x="4082168" y="1788073"/>
            <a:ext cx="712338" cy="755697"/>
          </a:xfrm>
          <a:prstGeom prst="rect">
            <a:avLst/>
          </a:prstGeom>
          <a:ln w="12700">
            <a:miter lim="400000"/>
          </a:ln>
        </p:spPr>
      </p:pic>
      <p:pic>
        <p:nvPicPr>
          <p:cNvPr id="519" name="incidence.png" descr="incidence.png"/>
          <p:cNvPicPr>
            <a:picLocks noChangeAspect="1"/>
          </p:cNvPicPr>
          <p:nvPr/>
        </p:nvPicPr>
        <p:blipFill>
          <a:blip r:embed="rId4"/>
          <a:stretch>
            <a:fillRect/>
          </a:stretch>
        </p:blipFill>
        <p:spPr>
          <a:xfrm>
            <a:off x="10954485" y="1792872"/>
            <a:ext cx="922086" cy="746052"/>
          </a:xfrm>
          <a:prstGeom prst="rect">
            <a:avLst/>
          </a:prstGeom>
          <a:ln w="12700">
            <a:miter lim="400000"/>
          </a:ln>
        </p:spPr>
      </p:pic>
      <p:pic>
        <p:nvPicPr>
          <p:cNvPr id="520" name="diagnosis.png" descr="diagnosis.png"/>
          <p:cNvPicPr>
            <a:picLocks noChangeAspect="1"/>
          </p:cNvPicPr>
          <p:nvPr/>
        </p:nvPicPr>
        <p:blipFill>
          <a:blip r:embed="rId5"/>
          <a:stretch>
            <a:fillRect/>
          </a:stretch>
        </p:blipFill>
        <p:spPr>
          <a:xfrm>
            <a:off x="20129520" y="1636935"/>
            <a:ext cx="855157" cy="1057927"/>
          </a:xfrm>
          <a:prstGeom prst="rect">
            <a:avLst/>
          </a:prstGeom>
          <a:ln w="12700">
            <a:miter lim="400000"/>
          </a:ln>
        </p:spPr>
      </p:pic>
      <p:graphicFrame>
        <p:nvGraphicFramePr>
          <p:cNvPr id="521" name="Table"/>
          <p:cNvGraphicFramePr/>
          <p:nvPr>
            <p:extLst>
              <p:ext uri="{D42A27DB-BD31-4B8C-83A1-F6EECF244321}">
                <p14:modId xmlns:p14="http://schemas.microsoft.com/office/powerpoint/2010/main" val="3530410334"/>
              </p:ext>
            </p:extLst>
          </p:nvPr>
        </p:nvGraphicFramePr>
        <p:xfrm>
          <a:off x="789583" y="7193974"/>
          <a:ext cx="23141576" cy="4082536"/>
        </p:xfrm>
        <a:graphic>
          <a:graphicData uri="http://schemas.openxmlformats.org/drawingml/2006/table">
            <a:tbl>
              <a:tblPr firstRow="1" bandRow="1">
                <a:tableStyleId>{4C3C2611-4C71-4FC5-86AE-919BDF0F9419}</a:tableStyleId>
              </a:tblPr>
              <a:tblGrid>
                <a:gridCol w="5782265">
                  <a:extLst>
                    <a:ext uri="{9D8B030D-6E8A-4147-A177-3AD203B41FA5}">
                      <a16:colId xmlns:a16="http://schemas.microsoft.com/office/drawing/2014/main" val="20000"/>
                    </a:ext>
                  </a:extLst>
                </a:gridCol>
                <a:gridCol w="5786437">
                  <a:extLst>
                    <a:ext uri="{9D8B030D-6E8A-4147-A177-3AD203B41FA5}">
                      <a16:colId xmlns:a16="http://schemas.microsoft.com/office/drawing/2014/main" val="20001"/>
                    </a:ext>
                  </a:extLst>
                </a:gridCol>
                <a:gridCol w="5786437">
                  <a:extLst>
                    <a:ext uri="{9D8B030D-6E8A-4147-A177-3AD203B41FA5}">
                      <a16:colId xmlns:a16="http://schemas.microsoft.com/office/drawing/2014/main" val="20002"/>
                    </a:ext>
                  </a:extLst>
                </a:gridCol>
                <a:gridCol w="5786437">
                  <a:extLst>
                    <a:ext uri="{9D8B030D-6E8A-4147-A177-3AD203B41FA5}">
                      <a16:colId xmlns:a16="http://schemas.microsoft.com/office/drawing/2014/main" val="20003"/>
                    </a:ext>
                  </a:extLst>
                </a:gridCol>
              </a:tblGrid>
              <a:tr h="1139602">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rgbClr val="CB593F"/>
                    </a:solidFill>
                  </a:tcPr>
                </a:tc>
                <a:extLst>
                  <a:ext uri="{0D108BD9-81ED-4DB2-BD59-A6C34878D82A}">
                    <a16:rowId xmlns:a16="http://schemas.microsoft.com/office/drawing/2014/main" val="10000"/>
                  </a:ext>
                </a:extLst>
              </a:tr>
              <a:tr h="2942934">
                <a:tc>
                  <a:txBody>
                    <a:bodyPr/>
                    <a:lstStyle/>
                    <a:p>
                      <a:pPr algn="l">
                        <a:defRPr sz="2800">
                          <a:solidFill>
                            <a:srgbClr val="00538A"/>
                          </a:solidFill>
                          <a:latin typeface="+mj-lt"/>
                          <a:ea typeface="+mj-ea"/>
                          <a:cs typeface="+mj-cs"/>
                          <a:sym typeface="Calibri"/>
                        </a:defRPr>
                      </a:pPr>
                      <a:r>
                        <a:rPr b="1" dirty="0"/>
                        <a:t>Mild</a:t>
                      </a:r>
                      <a:r>
                        <a:rPr dirty="0"/>
                        <a:t> symptoms of dry mouth, oral pain, etc.</a:t>
                      </a:r>
                    </a:p>
                    <a:p>
                      <a:pPr marL="457200" indent="-228600" algn="l">
                        <a:buSzPct val="100000"/>
                        <a:buChar char="•"/>
                        <a:defRPr sz="2800">
                          <a:solidFill>
                            <a:srgbClr val="00538A"/>
                          </a:solidFill>
                          <a:latin typeface="+mj-lt"/>
                          <a:ea typeface="+mj-ea"/>
                          <a:cs typeface="+mj-cs"/>
                          <a:sym typeface="Calibri"/>
                        </a:defRPr>
                      </a:pPr>
                      <a:r>
                        <a:rPr dirty="0"/>
                        <a:t>without significant dietary alteration </a:t>
                      </a:r>
                    </a:p>
                    <a:p>
                      <a:pPr marL="457200" indent="-228600" algn="l">
                        <a:buSzPct val="100000"/>
                        <a:buChar char="•"/>
                        <a:defRPr sz="2800">
                          <a:solidFill>
                            <a:srgbClr val="00538A"/>
                          </a:solidFill>
                          <a:latin typeface="+mj-lt"/>
                          <a:ea typeface="+mj-ea"/>
                          <a:cs typeface="+mj-cs"/>
                          <a:sym typeface="Calibri"/>
                        </a:defRPr>
                      </a:pPr>
                      <a:r>
                        <a:rPr dirty="0"/>
                        <a:t>not interfering with oral intake</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a:solidFill>
                            <a:srgbClr val="00538A"/>
                          </a:solidFill>
                          <a:latin typeface="+mj-lt"/>
                          <a:ea typeface="+mj-ea"/>
                          <a:cs typeface="+mj-cs"/>
                          <a:sym typeface="Calibri"/>
                        </a:defRPr>
                      </a:pPr>
                      <a:r>
                        <a:rPr b="1"/>
                        <a:t>Moderate s</a:t>
                      </a:r>
                      <a:r>
                        <a:t>ymptoms of dry mouth, oral pain, dysgeusia, etc.</a:t>
                      </a:r>
                    </a:p>
                    <a:p>
                      <a:pPr marL="457200" indent="-228600" algn="l">
                        <a:buSzPct val="100000"/>
                        <a:buChar char="•"/>
                        <a:defRPr sz="2800">
                          <a:solidFill>
                            <a:srgbClr val="00538A"/>
                          </a:solidFill>
                          <a:latin typeface="+mj-lt"/>
                          <a:ea typeface="+mj-ea"/>
                          <a:cs typeface="+mj-cs"/>
                          <a:sym typeface="Calibri"/>
                        </a:defRPr>
                      </a:pPr>
                      <a:r>
                        <a:t>leading to </a:t>
                      </a:r>
                      <a:r>
                        <a:rPr b="1"/>
                        <a:t>change in diet</a:t>
                      </a:r>
                      <a:r>
                        <a:t>, </a:t>
                      </a:r>
                      <a:r>
                        <a:rPr b="1"/>
                        <a:t>eating or swallowing</a:t>
                      </a:r>
                    </a:p>
                    <a:p>
                      <a:pPr marL="457200" indent="-228600" algn="l">
                        <a:buSzPct val="100000"/>
                        <a:buChar char="•"/>
                        <a:defRPr sz="2800" b="1">
                          <a:solidFill>
                            <a:srgbClr val="00538A"/>
                          </a:solidFill>
                          <a:latin typeface="+mj-lt"/>
                          <a:ea typeface="+mj-ea"/>
                          <a:cs typeface="+mj-cs"/>
                          <a:sym typeface="Calibri"/>
                        </a:defRPr>
                      </a:pPr>
                      <a:r>
                        <a:t>interfering with oral intake</a:t>
                      </a:r>
                    </a:p>
                    <a:p>
                      <a:pPr marL="457200" indent="-228600" algn="l">
                        <a:buSzPct val="100000"/>
                        <a:buChar char="•"/>
                        <a:defRPr sz="2800" b="1">
                          <a:solidFill>
                            <a:srgbClr val="00538A"/>
                          </a:solidFill>
                          <a:latin typeface="+mj-lt"/>
                          <a:ea typeface="+mj-ea"/>
                          <a:cs typeface="+mj-cs"/>
                          <a:sym typeface="Calibri"/>
                        </a:defRPr>
                      </a:pPr>
                      <a:r>
                        <a:t>limiting instrumental ADL*</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a:solidFill>
                            <a:srgbClr val="00538A"/>
                          </a:solidFill>
                          <a:latin typeface="+mj-lt"/>
                          <a:ea typeface="+mj-ea"/>
                          <a:cs typeface="+mj-cs"/>
                          <a:sym typeface="Calibri"/>
                        </a:defRPr>
                      </a:pPr>
                      <a:r>
                        <a:rPr dirty="0"/>
                        <a:t>Severe symptoms of dry mouth, oral pain, dysphagia, etc.</a:t>
                      </a:r>
                    </a:p>
                    <a:p>
                      <a:pPr marL="457200" indent="-228600" algn="l">
                        <a:buSzPct val="100000"/>
                        <a:buChar char="•"/>
                        <a:defRPr sz="2800">
                          <a:solidFill>
                            <a:srgbClr val="00538A"/>
                          </a:solidFill>
                          <a:latin typeface="+mj-lt"/>
                          <a:ea typeface="+mj-ea"/>
                          <a:cs typeface="+mj-cs"/>
                          <a:sym typeface="Calibri"/>
                        </a:defRPr>
                      </a:pPr>
                      <a:r>
                        <a:rPr dirty="0"/>
                        <a:t>calling for</a:t>
                      </a:r>
                      <a:r>
                        <a:rPr b="1" dirty="0"/>
                        <a:t> tube feeding, total parenteral nutrition, or </a:t>
                      </a:r>
                      <a:r>
                        <a:rPr b="1" dirty="0" err="1"/>
                        <a:t>hospitalisation</a:t>
                      </a:r>
                      <a:r>
                        <a:rPr b="1" dirty="0"/>
                        <a:t> </a:t>
                      </a:r>
                    </a:p>
                    <a:p>
                      <a:pPr marL="457200" indent="-228600" algn="l">
                        <a:buSzPct val="100000"/>
                        <a:buChar char="•"/>
                        <a:defRPr sz="2800">
                          <a:solidFill>
                            <a:srgbClr val="00538A"/>
                          </a:solidFill>
                          <a:latin typeface="+mj-lt"/>
                          <a:ea typeface="+mj-ea"/>
                          <a:cs typeface="+mj-cs"/>
                          <a:sym typeface="Calibri"/>
                        </a:defRPr>
                      </a:pPr>
                      <a:r>
                        <a:rPr b="1" dirty="0"/>
                        <a:t>limiting self-care ADL**</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j-lt"/>
                          <a:ea typeface="+mj-ea"/>
                          <a:cs typeface="+mj-cs"/>
                          <a:sym typeface="Calibri"/>
                        </a:defRPr>
                      </a:pPr>
                      <a:r>
                        <a:rPr dirty="0"/>
                        <a:t>Dysphagia with  </a:t>
                      </a:r>
                      <a:br>
                        <a:rPr dirty="0"/>
                      </a:br>
                      <a:r>
                        <a:rPr b="1" dirty="0"/>
                        <a:t>life-threatening consequences </a:t>
                      </a:r>
                    </a:p>
                    <a:p>
                      <a:pPr marL="228600" indent="-228600" algn="l">
                        <a:buSzPct val="100000"/>
                        <a:buChar char="•"/>
                        <a:defRPr sz="2800">
                          <a:solidFill>
                            <a:srgbClr val="00538A"/>
                          </a:solidFill>
                          <a:latin typeface="+mj-lt"/>
                          <a:ea typeface="+mj-ea"/>
                          <a:cs typeface="+mj-cs"/>
                          <a:sym typeface="Calibri"/>
                        </a:defRPr>
                      </a:pPr>
                      <a:r>
                        <a:rPr dirty="0"/>
                        <a:t>Urgent intervention indicated</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522" name="* Instrumental ADL are preparing meals, shopping for groceries or clothes, using the telephone, managing money, etc.                ** Self-care ADL are bathing, dressing and undressing, feeding self, using the toilet, taking medications, and not being bedridden.…"/>
          <p:cNvSpPr txBox="1"/>
          <p:nvPr/>
        </p:nvSpPr>
        <p:spPr>
          <a:xfrm>
            <a:off x="431800" y="11170800"/>
            <a:ext cx="23824188"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 Instrumental ADL are preparing meals, shopping for groceries or clothes, using the telephone, managing money, etc.                ** Self-care ADL are bathing, dressing and undressing, feeding self, using the toilet, taking medications, and not being bedridden. </a:t>
            </a:r>
          </a:p>
          <a:p>
            <a:pPr algn="l">
              <a:defRPr sz="1800" b="0">
                <a:solidFill>
                  <a:srgbClr val="3B3735"/>
                </a:solidFill>
              </a:defRPr>
            </a:pPr>
            <a:r>
              <a:rPr dirty="0"/>
              <a:t>AE, adverse event; ADL, activities of daily living;  BCR–ABL, Philadelphia translocation; BRAF, v-</a:t>
            </a:r>
            <a:r>
              <a:rPr dirty="0" err="1"/>
              <a:t>raf</a:t>
            </a:r>
            <a:r>
              <a:rPr dirty="0"/>
              <a:t> murine sarcoma viral oncogene homolog B1 ; EGFR, epidermal growth factor receptor; MKI, multiple kinase inhibitor.</a:t>
            </a:r>
          </a:p>
          <a:p>
            <a:pPr algn="l">
              <a:defRPr sz="1800" b="0">
                <a:solidFill>
                  <a:srgbClr val="3B3735"/>
                </a:solidFill>
              </a:defRPr>
            </a:pPr>
            <a:r>
              <a:rPr dirty="0">
                <a:solidFill>
                  <a:srgbClr val="3A3736"/>
                </a:solidFill>
              </a:rPr>
              <a:t>1.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Lacouture ME, et al. Support Care Cancer. 2011;19:1079-95</a:t>
            </a:r>
            <a:r>
              <a:rPr dirty="0">
                <a:solidFill>
                  <a:srgbClr val="3A3736"/>
                </a:solidFill>
              </a:rPr>
              <a:t>. 2.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Segaert S, et al. Eur J Cancer. 2009;45 suppl 1:295-308</a:t>
            </a:r>
            <a:r>
              <a:rPr dirty="0">
                <a:solidFill>
                  <a:srgbClr val="3A3736"/>
                </a:solidFill>
              </a:rPr>
              <a:t>. 3.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McLellan B, Kerr H. Dermatol Ther. 2011;24:396-400</a:t>
            </a:r>
            <a:r>
              <a:rPr dirty="0">
                <a:solidFill>
                  <a:srgbClr val="3A3736"/>
                </a:solidFill>
              </a:rPr>
              <a:t>. 4.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Etienne G, et al. N Engl J Med. 2002;347:446</a:t>
            </a:r>
            <a:r>
              <a:rPr dirty="0">
                <a:solidFill>
                  <a:srgbClr val="3A3736"/>
                </a:solidFill>
              </a:rPr>
              <a:t>. </a:t>
            </a:r>
            <a:br>
              <a:rPr dirty="0">
                <a:solidFill>
                  <a:srgbClr val="3A3736"/>
                </a:solidFill>
              </a:rPr>
            </a:br>
            <a:r>
              <a:rPr dirty="0">
                <a:solidFill>
                  <a:srgbClr val="3A3736"/>
                </a:solidFill>
              </a:rPr>
              <a:t>5.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De Wit M, et al. Support Care Cancer. 2014;22:837-46</a:t>
            </a:r>
            <a:r>
              <a:rPr dirty="0">
                <a:solidFill>
                  <a:srgbClr val="3A3736"/>
                </a:solidFill>
              </a:rPr>
              <a:t>. 6.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Boers-Doets CB, et al. Future Oncol. 2013;9:1883-92</a:t>
            </a:r>
            <a:r>
              <a:rPr dirty="0">
                <a:solidFill>
                  <a:srgbClr val="3A3736"/>
                </a:solidFill>
              </a:rPr>
              <a:t>. 7</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 Boers-Doets CB, et al. Oncologist. 2012;17:135</a:t>
            </a:r>
            <a:r>
              <a:rPr dirty="0">
                <a:solidFill>
                  <a:srgbClr val="3A3736"/>
                </a:solidFill>
              </a:rPr>
              <a:t>-</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44</a:t>
            </a:r>
            <a:r>
              <a:rPr dirty="0">
                <a:solidFill>
                  <a:srgbClr val="3A3736"/>
                </a:solidFill>
              </a:rPr>
              <a:t>. 8. Erbitux (cetuximab)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9. </a:t>
            </a:r>
            <a:r>
              <a:rPr dirty="0" err="1">
                <a:solidFill>
                  <a:srgbClr val="3A3736"/>
                </a:solidFill>
              </a:rPr>
              <a:t>Tarceva</a:t>
            </a:r>
            <a:r>
              <a:rPr dirty="0">
                <a:solidFill>
                  <a:srgbClr val="3A3736"/>
                </a:solidFill>
              </a:rPr>
              <a:t> </a:t>
            </a:r>
            <a:br>
              <a:rPr dirty="0">
                <a:solidFill>
                  <a:srgbClr val="3A3736"/>
                </a:solidFill>
              </a:rPr>
            </a:br>
            <a:r>
              <a:rPr dirty="0">
                <a:solidFill>
                  <a:srgbClr val="3A3736"/>
                </a:solidFill>
              </a:rPr>
              <a:t>(erlotinib) </a:t>
            </a: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Prescribing Information</a:t>
            </a:r>
            <a:r>
              <a:rPr dirty="0">
                <a:solidFill>
                  <a:srgbClr val="3A3736"/>
                </a:solidFill>
              </a:rPr>
              <a:t>. 10.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15">
                  <a:extLst>
                    <a:ext uri="{A12FA001-AC4F-418D-AE19-62706E023703}">
                      <ahyp:hlinkClr xmlns:ahyp="http://schemas.microsoft.com/office/drawing/2018/hyperlinkcolor" val="tx"/>
                    </a:ext>
                  </a:extLst>
                </a:hlinkClick>
              </a:rPr>
              <a:t>Prescribing Information</a:t>
            </a:r>
            <a:r>
              <a:rPr dirty="0">
                <a:solidFill>
                  <a:srgbClr val="3A3736"/>
                </a:solidFill>
              </a:rPr>
              <a:t>. 11.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16">
                  <a:extLst>
                    <a:ext uri="{A12FA001-AC4F-418D-AE19-62706E023703}">
                      <ahyp:hlinkClr xmlns:ahyp="http://schemas.microsoft.com/office/drawing/2018/hyperlinkcolor" val="tx"/>
                    </a:ext>
                  </a:extLst>
                </a:hlinkClick>
              </a:rPr>
              <a:t>Prescribing Information</a:t>
            </a:r>
            <a:r>
              <a:rPr dirty="0">
                <a:solidFill>
                  <a:srgbClr val="3A3736"/>
                </a:solidFill>
              </a:rPr>
              <a:t>. 12.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17">
                  <a:extLst>
                    <a:ext uri="{A12FA001-AC4F-418D-AE19-62706E023703}">
                      <ahyp:hlinkClr xmlns:ahyp="http://schemas.microsoft.com/office/drawing/2018/hyperlinkcolor" val="tx"/>
                    </a:ext>
                  </a:extLst>
                </a:hlinkClick>
              </a:rPr>
              <a:t>Prescribing Information</a:t>
            </a:r>
            <a:r>
              <a:rPr dirty="0">
                <a:solidFill>
                  <a:srgbClr val="3A3736"/>
                </a:solidFill>
              </a:rPr>
              <a:t>. 13.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Prescribing </a:t>
            </a:r>
            <a:br>
              <a:rPr dirty="0">
                <a:solidFill>
                  <a:srgbClr val="3A3736"/>
                </a:solidFill>
              </a:rPr>
            </a:br>
            <a:r>
              <a:rPr u="sng" dirty="0">
                <a:solidFill>
                  <a:srgbClr val="3A3736"/>
                </a:solidFill>
                <a:uFill>
                  <a:solidFill>
                    <a:srgbClr val="4F4D50"/>
                  </a:solidFill>
                </a:uFill>
                <a:hlinkClick r:id="rId18">
                  <a:extLst>
                    <a:ext uri="{A12FA001-AC4F-418D-AE19-62706E023703}">
                      <ahyp:hlinkClr xmlns:ahyp="http://schemas.microsoft.com/office/drawing/2018/hyperlinkcolor" val="tx"/>
                    </a:ext>
                  </a:extLst>
                </a:hlinkClick>
              </a:rPr>
              <a:t>Information</a:t>
            </a:r>
            <a:r>
              <a:rPr dirty="0">
                <a:solidFill>
                  <a:srgbClr val="3A3736"/>
                </a:solidFill>
              </a:rPr>
              <a:t>. 14.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9">
                  <a:extLst>
                    <a:ext uri="{A12FA001-AC4F-418D-AE19-62706E023703}">
                      <ahyp:hlinkClr xmlns:ahyp="http://schemas.microsoft.com/office/drawing/2018/hyperlinkcolor" val="tx"/>
                    </a:ext>
                  </a:extLst>
                </a:hlinkClick>
              </a:rPr>
              <a:t>Prescribing Information</a:t>
            </a:r>
            <a:r>
              <a:rPr dirty="0">
                <a:solidFill>
                  <a:srgbClr val="3A3736"/>
                </a:solidFill>
              </a:rPr>
              <a:t>. 15.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20">
                  <a:extLst>
                    <a:ext uri="{A12FA001-AC4F-418D-AE19-62706E023703}">
                      <ahyp:hlinkClr xmlns:ahyp="http://schemas.microsoft.com/office/drawing/2018/hyperlinkcolor" val="tx"/>
                    </a:ext>
                  </a:extLst>
                </a:hlinkClick>
              </a:rPr>
              <a:t>Prescribing Information</a:t>
            </a:r>
            <a:r>
              <a:rPr dirty="0">
                <a:solidFill>
                  <a:srgbClr val="3A3736"/>
                </a:solidFill>
              </a:rPr>
              <a:t>. 16. Avastin (bevacizumab) </a:t>
            </a:r>
            <a:r>
              <a:rPr u="sng" dirty="0">
                <a:solidFill>
                  <a:srgbClr val="3A3736"/>
                </a:solidFill>
                <a:uFill>
                  <a:solidFill>
                    <a:srgbClr val="4F4D50"/>
                  </a:solidFill>
                </a:uFill>
                <a:hlinkClick r:id="rId21">
                  <a:extLst>
                    <a:ext uri="{A12FA001-AC4F-418D-AE19-62706E023703}">
                      <ahyp:hlinkClr xmlns:ahyp="http://schemas.microsoft.com/office/drawing/2018/hyperlinkcolor" val="tx"/>
                    </a:ext>
                  </a:extLst>
                </a:hlinkClick>
              </a:rPr>
              <a:t>Prescribing Information</a:t>
            </a:r>
            <a:r>
              <a:rPr dirty="0">
                <a:solidFill>
                  <a:srgbClr val="3A3736"/>
                </a:solidFill>
              </a:rPr>
              <a:t>. 17.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22">
                  <a:extLst>
                    <a:ext uri="{A12FA001-AC4F-418D-AE19-62706E023703}">
                      <ahyp:hlinkClr xmlns:ahyp="http://schemas.microsoft.com/office/drawing/2018/hyperlinkcolor" val="tx"/>
                    </a:ext>
                  </a:extLst>
                </a:hlinkClick>
              </a:rPr>
              <a:t>Prescribing Information</a:t>
            </a:r>
            <a:r>
              <a:rPr dirty="0">
                <a:solidFill>
                  <a:srgbClr val="3A3736"/>
                </a:solidFill>
              </a:rPr>
              <a:t>. </a:t>
            </a:r>
            <a:br>
              <a:rPr dirty="0">
                <a:solidFill>
                  <a:srgbClr val="3A3736"/>
                </a:solidFill>
              </a:rPr>
            </a:br>
            <a:r>
              <a:rPr dirty="0">
                <a:solidFill>
                  <a:srgbClr val="3A3736"/>
                </a:solidFill>
              </a:rPr>
              <a:t>18.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23">
                  <a:extLst>
                    <a:ext uri="{A12FA001-AC4F-418D-AE19-62706E023703}">
                      <ahyp:hlinkClr xmlns:ahyp="http://schemas.microsoft.com/office/drawing/2018/hyperlinkcolor" val="tx"/>
                    </a:ext>
                  </a:extLst>
                </a:hlinkClick>
              </a:rPr>
              <a:t>Prescribing Information</a:t>
            </a:r>
            <a:r>
              <a:rPr dirty="0">
                <a:solidFill>
                  <a:srgbClr val="3A3736"/>
                </a:solidFill>
              </a:rPr>
              <a:t>. 19. Gleevec (imatinib) </a:t>
            </a:r>
            <a:r>
              <a:rPr u="sng" dirty="0">
                <a:solidFill>
                  <a:srgbClr val="3A3736"/>
                </a:solidFill>
                <a:uFill>
                  <a:solidFill>
                    <a:srgbClr val="4F4D50"/>
                  </a:solidFill>
                </a:uFill>
                <a:hlinkClick r:id="rId24">
                  <a:extLst>
                    <a:ext uri="{A12FA001-AC4F-418D-AE19-62706E023703}">
                      <ahyp:hlinkClr xmlns:ahyp="http://schemas.microsoft.com/office/drawing/2018/hyperlinkcolor" val="tx"/>
                    </a:ext>
                  </a:extLst>
                </a:hlinkClick>
              </a:rPr>
              <a:t>Prescribing Information</a:t>
            </a:r>
            <a:r>
              <a:rPr dirty="0">
                <a:solidFill>
                  <a:srgbClr val="3A3736"/>
                </a:solidFill>
              </a:rPr>
              <a:t>. 20. </a:t>
            </a:r>
            <a:r>
              <a:rPr dirty="0" err="1">
                <a:solidFill>
                  <a:srgbClr val="3A3736"/>
                </a:solidFill>
              </a:rPr>
              <a:t>Ayvakit</a:t>
            </a:r>
            <a:r>
              <a:rPr dirty="0">
                <a:solidFill>
                  <a:srgbClr val="3A3736"/>
                </a:solidFill>
              </a:rPr>
              <a:t> (</a:t>
            </a:r>
            <a:r>
              <a:rPr dirty="0" err="1">
                <a:solidFill>
                  <a:srgbClr val="3A3736"/>
                </a:solidFill>
              </a:rPr>
              <a:t>avapritinib</a:t>
            </a:r>
            <a:r>
              <a:rPr dirty="0">
                <a:solidFill>
                  <a:srgbClr val="3A3736"/>
                </a:solidFill>
              </a:rPr>
              <a:t>) </a:t>
            </a:r>
            <a:r>
              <a:rPr u="sng" dirty="0">
                <a:solidFill>
                  <a:srgbClr val="3A3736"/>
                </a:solidFill>
                <a:uFill>
                  <a:solidFill>
                    <a:srgbClr val="4F4D50"/>
                  </a:solidFill>
                </a:uFill>
                <a:hlinkClick r:id="rId25">
                  <a:extLst>
                    <a:ext uri="{A12FA001-AC4F-418D-AE19-62706E023703}">
                      <ahyp:hlinkClr xmlns:ahyp="http://schemas.microsoft.com/office/drawing/2018/hyperlinkcolor" val="tx"/>
                    </a:ext>
                  </a:extLst>
                </a:hlinkClick>
              </a:rPr>
              <a:t>Prescribing Information</a:t>
            </a:r>
            <a:r>
              <a:rPr dirty="0">
                <a:solidFill>
                  <a:srgbClr val="3A3736"/>
                </a:solidFill>
              </a:rPr>
              <a:t>. 21 National Cancer Institute. Cancer Therapy Evaluation Program. </a:t>
            </a:r>
            <a:r>
              <a:rPr u="sng" dirty="0">
                <a:solidFill>
                  <a:srgbClr val="3A3736"/>
                </a:solidFill>
                <a:uFill>
                  <a:solidFill>
                    <a:srgbClr val="4F4D50"/>
                  </a:solidFill>
                </a:uFill>
                <a:hlinkClick r:id="rId26">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27 November 2017. (Accessed 31 January 2020.)</a:t>
            </a:r>
          </a:p>
        </p:txBody>
      </p:sp>
      <p:sp>
        <p:nvSpPr>
          <p:cNvPr id="523" name="The CTCAE v5.0 has no specific grading for stomatitis; follow the general grading for this AE.1 The grading of stomatitis reflects the impact of the AE on the patient’s life. Specific symptoms can be graded separately."/>
          <p:cNvSpPr txBox="1"/>
          <p:nvPr/>
        </p:nvSpPr>
        <p:spPr>
          <a:xfrm>
            <a:off x="770534" y="6418587"/>
            <a:ext cx="23179679" cy="770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2400">
                <a:solidFill>
                  <a:srgbClr val="C0504D"/>
                </a:solidFill>
              </a:defRPr>
            </a:pPr>
            <a:r>
              <a:rPr dirty="0"/>
              <a:t>The CTCAE v5.0 has no specific grading for stomatitis; follow the general grading for this AE.</a:t>
            </a:r>
            <a:r>
              <a:rPr baseline="30666" dirty="0"/>
              <a:t>1</a:t>
            </a:r>
            <a:r>
              <a:rPr dirty="0"/>
              <a:t> The grading of stomatitis reflects the impact of the AE on the patient’s life. Specific symptoms can be graded separately.</a:t>
            </a:r>
          </a:p>
        </p:txBody>
      </p:sp>
      <p:sp>
        <p:nvSpPr>
          <p:cNvPr id="524" name="Grading21"/>
          <p:cNvSpPr txBox="1"/>
          <p:nvPr/>
        </p:nvSpPr>
        <p:spPr>
          <a:xfrm>
            <a:off x="739810" y="5877520"/>
            <a:ext cx="21816913" cy="582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solidFill>
                  <a:srgbClr val="CB593F"/>
                </a:solidFill>
              </a:defRPr>
            </a:pPr>
            <a:r>
              <a:rPr cap="all"/>
              <a:t>Grading</a:t>
            </a:r>
            <a:r>
              <a:rPr sz="3000" cap="all" baseline="51999"/>
              <a:t>21</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27" name="POOR WOUND HEALING"/>
          <p:cNvSpPr txBox="1"/>
          <p:nvPr/>
        </p:nvSpPr>
        <p:spPr>
          <a:xfrm>
            <a:off x="1130300" y="660399"/>
            <a:ext cx="16289750"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cap="all" dirty="0">
                <a:solidFill>
                  <a:srgbClr val="1D4C7C"/>
                </a:solidFill>
              </a:rPr>
              <a:t>POOR WOUND </a:t>
            </a:r>
            <a:r>
              <a:rPr b="0" cap="all" dirty="0">
                <a:solidFill>
                  <a:srgbClr val="514E4C"/>
                </a:solidFill>
              </a:rPr>
              <a:t>HEALING</a:t>
            </a:r>
          </a:p>
        </p:txBody>
      </p:sp>
      <p:graphicFrame>
        <p:nvGraphicFramePr>
          <p:cNvPr id="528" name="Table"/>
          <p:cNvGraphicFramePr/>
          <p:nvPr>
            <p:extLst>
              <p:ext uri="{D42A27DB-BD31-4B8C-83A1-F6EECF244321}">
                <p14:modId xmlns:p14="http://schemas.microsoft.com/office/powerpoint/2010/main" val="1433913274"/>
              </p:ext>
            </p:extLst>
          </p:nvPr>
        </p:nvGraphicFramePr>
        <p:xfrm>
          <a:off x="848216" y="1653420"/>
          <a:ext cx="15349542" cy="3295023"/>
        </p:xfrm>
        <a:graphic>
          <a:graphicData uri="http://schemas.openxmlformats.org/drawingml/2006/table">
            <a:tbl>
              <a:tblPr firstRow="1" bandRow="1">
                <a:tableStyleId>{4C3C2611-4C71-4FC5-86AE-919BDF0F9419}</a:tableStyleId>
              </a:tblPr>
              <a:tblGrid>
                <a:gridCol w="7674771">
                  <a:extLst>
                    <a:ext uri="{9D8B030D-6E8A-4147-A177-3AD203B41FA5}">
                      <a16:colId xmlns:a16="http://schemas.microsoft.com/office/drawing/2014/main" val="20000"/>
                    </a:ext>
                  </a:extLst>
                </a:gridCol>
                <a:gridCol w="7674771">
                  <a:extLst>
                    <a:ext uri="{9D8B030D-6E8A-4147-A177-3AD203B41FA5}">
                      <a16:colId xmlns:a16="http://schemas.microsoft.com/office/drawing/2014/main" val="20001"/>
                    </a:ext>
                  </a:extLst>
                </a:gridCol>
              </a:tblGrid>
              <a:tr h="1133237">
                <a:tc>
                  <a:txBody>
                    <a:bodyPr/>
                    <a:lstStyle/>
                    <a:p>
                      <a:pPr algn="l" defTabSz="914400">
                        <a:defRPr sz="3000">
                          <a:latin typeface="+mj-lt"/>
                          <a:ea typeface="+mj-ea"/>
                          <a:cs typeface="+mj-cs"/>
                          <a:sym typeface="Calibri"/>
                        </a:defRPr>
                      </a:pPr>
                      <a:r>
                        <a:t>Symptoms</a:t>
                      </a:r>
                      <a:r>
                        <a:rPr baseline="31999"/>
                        <a:t>1</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j-lt"/>
                          <a:ea typeface="+mj-ea"/>
                          <a:cs typeface="+mj-cs"/>
                          <a:sym typeface="Calibri"/>
                        </a:defRPr>
                      </a:pPr>
                      <a:r>
                        <a:t>Incidence</a:t>
                      </a:r>
                      <a:r>
                        <a:rPr baseline="31999"/>
                        <a:t>2-9</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161786">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Wound dehiscence</a:t>
                      </a:r>
                    </a:p>
                    <a:p>
                      <a:pPr marL="228600" indent="-228600" algn="l">
                        <a:buClr>
                          <a:srgbClr val="BB5E47"/>
                        </a:buClr>
                        <a:buSzPct val="100000"/>
                        <a:buChar char="•"/>
                        <a:defRPr sz="2800" b="1">
                          <a:solidFill>
                            <a:srgbClr val="00538A"/>
                          </a:solidFill>
                          <a:latin typeface="+mj-lt"/>
                          <a:ea typeface="+mj-ea"/>
                          <a:cs typeface="+mj-cs"/>
                          <a:sym typeface="Calibri"/>
                        </a:defRPr>
                      </a:pPr>
                      <a:r>
                        <a:rPr dirty="0"/>
                        <a:t>Ecchymosis</a:t>
                      </a:r>
                    </a:p>
                    <a:p>
                      <a:pPr marL="228600" indent="-228600" algn="l">
                        <a:buClr>
                          <a:srgbClr val="BB5E47"/>
                        </a:buClr>
                        <a:buSzPct val="100000"/>
                        <a:buChar char="•"/>
                        <a:defRPr sz="2800" b="1">
                          <a:solidFill>
                            <a:srgbClr val="00538A"/>
                          </a:solidFill>
                          <a:latin typeface="+mj-lt"/>
                          <a:ea typeface="+mj-ea"/>
                          <a:cs typeface="+mj-cs"/>
                          <a:sym typeface="Calibri"/>
                        </a:defRPr>
                      </a:pPr>
                      <a:r>
                        <a:rPr dirty="0"/>
                        <a:t>Surgical site bleeding</a:t>
                      </a:r>
                    </a:p>
                    <a:p>
                      <a:pPr marL="228600" indent="-228600" algn="l">
                        <a:buClr>
                          <a:srgbClr val="BB5E47"/>
                        </a:buClr>
                        <a:buSzPct val="100000"/>
                        <a:buChar char="•"/>
                        <a:defRPr sz="2800" b="1">
                          <a:solidFill>
                            <a:srgbClr val="00538A"/>
                          </a:solidFill>
                          <a:latin typeface="+mj-lt"/>
                          <a:ea typeface="+mj-ea"/>
                          <a:cs typeface="+mj-cs"/>
                          <a:sym typeface="Calibri"/>
                        </a:defRPr>
                      </a:pPr>
                      <a:r>
                        <a:rPr dirty="0"/>
                        <a:t>Wound infection</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VEGF(R) inhibitors: up to 15%</a:t>
                      </a:r>
                    </a:p>
                    <a:p>
                      <a:pPr marL="228600" indent="-228600" algn="l">
                        <a:buClr>
                          <a:srgbClr val="BB5E47"/>
                        </a:buClr>
                        <a:buSzPct val="100000"/>
                        <a:buChar char="•"/>
                        <a:defRPr sz="2800" b="1">
                          <a:solidFill>
                            <a:srgbClr val="00538A"/>
                          </a:solidFill>
                          <a:latin typeface="+mj-lt"/>
                          <a:ea typeface="+mj-ea"/>
                          <a:cs typeface="+mj-cs"/>
                          <a:sym typeface="Calibri"/>
                        </a:defRPr>
                      </a:pPr>
                      <a:r>
                        <a:rPr dirty="0"/>
                        <a:t>MKIs: poor wound healing has been reported (rates unknown)</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529" name="symptoms.png" descr="symptoms.png"/>
          <p:cNvPicPr>
            <a:picLocks noChangeAspect="1"/>
          </p:cNvPicPr>
          <p:nvPr/>
        </p:nvPicPr>
        <p:blipFill>
          <a:blip r:embed="rId3"/>
          <a:srcRect t="11594"/>
          <a:stretch>
            <a:fillRect/>
          </a:stretch>
        </p:blipFill>
        <p:spPr>
          <a:xfrm>
            <a:off x="4082168" y="1788073"/>
            <a:ext cx="712338" cy="755697"/>
          </a:xfrm>
          <a:prstGeom prst="rect">
            <a:avLst/>
          </a:prstGeom>
          <a:ln w="12700">
            <a:miter lim="400000"/>
          </a:ln>
        </p:spPr>
      </p:pic>
      <p:pic>
        <p:nvPicPr>
          <p:cNvPr id="530" name="incidence.png" descr="incidence.png"/>
          <p:cNvPicPr>
            <a:picLocks noChangeAspect="1"/>
          </p:cNvPicPr>
          <p:nvPr/>
        </p:nvPicPr>
        <p:blipFill>
          <a:blip r:embed="rId4"/>
          <a:stretch>
            <a:fillRect/>
          </a:stretch>
        </p:blipFill>
        <p:spPr>
          <a:xfrm>
            <a:off x="10954485" y="1792872"/>
            <a:ext cx="922086" cy="746052"/>
          </a:xfrm>
          <a:prstGeom prst="rect">
            <a:avLst/>
          </a:prstGeom>
          <a:ln w="12700">
            <a:miter lim="400000"/>
          </a:ln>
        </p:spPr>
      </p:pic>
      <p:graphicFrame>
        <p:nvGraphicFramePr>
          <p:cNvPr id="531" name="Table"/>
          <p:cNvGraphicFramePr/>
          <p:nvPr>
            <p:extLst>
              <p:ext uri="{D42A27DB-BD31-4B8C-83A1-F6EECF244321}">
                <p14:modId xmlns:p14="http://schemas.microsoft.com/office/powerpoint/2010/main" val="217069266"/>
              </p:ext>
            </p:extLst>
          </p:nvPr>
        </p:nvGraphicFramePr>
        <p:xfrm>
          <a:off x="795346" y="5819210"/>
          <a:ext cx="23141576" cy="4914840"/>
        </p:xfrm>
        <a:graphic>
          <a:graphicData uri="http://schemas.openxmlformats.org/drawingml/2006/table">
            <a:tbl>
              <a:tblPr firstRow="1" bandRow="1">
                <a:tableStyleId>{4C3C2611-4C71-4FC5-86AE-919BDF0F9419}</a:tableStyleId>
              </a:tblPr>
              <a:tblGrid>
                <a:gridCol w="5782265">
                  <a:extLst>
                    <a:ext uri="{9D8B030D-6E8A-4147-A177-3AD203B41FA5}">
                      <a16:colId xmlns:a16="http://schemas.microsoft.com/office/drawing/2014/main" val="20000"/>
                    </a:ext>
                  </a:extLst>
                </a:gridCol>
                <a:gridCol w="5786437">
                  <a:extLst>
                    <a:ext uri="{9D8B030D-6E8A-4147-A177-3AD203B41FA5}">
                      <a16:colId xmlns:a16="http://schemas.microsoft.com/office/drawing/2014/main" val="20001"/>
                    </a:ext>
                  </a:extLst>
                </a:gridCol>
                <a:gridCol w="5786437">
                  <a:extLst>
                    <a:ext uri="{9D8B030D-6E8A-4147-A177-3AD203B41FA5}">
                      <a16:colId xmlns:a16="http://schemas.microsoft.com/office/drawing/2014/main" val="20002"/>
                    </a:ext>
                  </a:extLst>
                </a:gridCol>
                <a:gridCol w="5786437">
                  <a:extLst>
                    <a:ext uri="{9D8B030D-6E8A-4147-A177-3AD203B41FA5}">
                      <a16:colId xmlns:a16="http://schemas.microsoft.com/office/drawing/2014/main" val="20003"/>
                    </a:ext>
                  </a:extLst>
                </a:gridCol>
              </a:tblGrid>
              <a:tr h="1139602">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4</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rgbClr val="CB593F"/>
                    </a:solidFill>
                  </a:tcPr>
                </a:tc>
                <a:extLst>
                  <a:ext uri="{0D108BD9-81ED-4DB2-BD59-A6C34878D82A}">
                    <a16:rowId xmlns:a16="http://schemas.microsoft.com/office/drawing/2014/main" val="10000"/>
                  </a:ext>
                </a:extLst>
              </a:tr>
              <a:tr h="3775238">
                <a:tc>
                  <a:txBody>
                    <a:bodyPr/>
                    <a:lstStyle/>
                    <a:p>
                      <a:pPr marL="228600" indent="-228600" algn="l">
                        <a:buSzPct val="100000"/>
                        <a:buChar char="•"/>
                        <a:defRPr sz="2800">
                          <a:solidFill>
                            <a:srgbClr val="00538A"/>
                          </a:solidFill>
                          <a:latin typeface="+mj-lt"/>
                          <a:ea typeface="+mj-ea"/>
                          <a:cs typeface="+mj-cs"/>
                          <a:sym typeface="Calibri"/>
                        </a:defRPr>
                      </a:pPr>
                      <a:r>
                        <a:rPr dirty="0"/>
                        <a:t>Wound complication for which </a:t>
                      </a:r>
                      <a:r>
                        <a:rPr b="1" dirty="0"/>
                        <a:t>topical intervention</a:t>
                      </a:r>
                      <a:r>
                        <a:rPr dirty="0"/>
                        <a:t> is indicated</a:t>
                      </a:r>
                    </a:p>
                    <a:p>
                      <a:pPr marL="228600" indent="-228600" algn="l">
                        <a:buSzPct val="100000"/>
                        <a:buChar char="•"/>
                        <a:defRPr sz="2800">
                          <a:solidFill>
                            <a:srgbClr val="00538A"/>
                          </a:solidFill>
                          <a:latin typeface="+mj-lt"/>
                          <a:ea typeface="+mj-ea"/>
                          <a:cs typeface="+mj-cs"/>
                          <a:sym typeface="Calibri"/>
                        </a:defRPr>
                      </a:pPr>
                      <a:r>
                        <a:rPr b="1" dirty="0"/>
                        <a:t>Incisional separation</a:t>
                      </a:r>
                      <a:r>
                        <a:rPr dirty="0"/>
                        <a:t> for which intervention is not indicated</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j-lt"/>
                          <a:ea typeface="+mj-ea"/>
                          <a:cs typeface="+mj-cs"/>
                          <a:sym typeface="Calibri"/>
                        </a:defRPr>
                      </a:pPr>
                      <a:r>
                        <a:rPr dirty="0"/>
                        <a:t>Wound complication or incisional separation for which </a:t>
                      </a:r>
                      <a:r>
                        <a:rPr b="1" dirty="0"/>
                        <a:t>local care</a:t>
                      </a:r>
                      <a:r>
                        <a:rPr dirty="0"/>
                        <a:t> is indicated</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j-lt"/>
                          <a:ea typeface="+mj-ea"/>
                          <a:cs typeface="+mj-cs"/>
                          <a:sym typeface="Calibri"/>
                        </a:defRPr>
                      </a:pPr>
                      <a:r>
                        <a:t>Wound complication or fascial disruption without evisceration for which </a:t>
                      </a:r>
                      <a:r>
                        <a:rPr b="1"/>
                        <a:t>operative intervention</a:t>
                      </a:r>
                      <a:r>
                        <a:t> is indicated</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j-lt"/>
                          <a:ea typeface="+mj-ea"/>
                          <a:cs typeface="+mj-cs"/>
                          <a:sym typeface="Calibri"/>
                        </a:defRPr>
                      </a:pPr>
                      <a:r>
                        <a:rPr dirty="0"/>
                        <a:t>Wound complication with </a:t>
                      </a:r>
                      <a:r>
                        <a:rPr b="1" dirty="0"/>
                        <a:t>life-threatening consequences</a:t>
                      </a:r>
                    </a:p>
                    <a:p>
                      <a:pPr marL="228600" indent="-228600" algn="l">
                        <a:buSzPct val="100000"/>
                        <a:buChar char="•"/>
                        <a:defRPr sz="2800">
                          <a:solidFill>
                            <a:srgbClr val="00538A"/>
                          </a:solidFill>
                          <a:latin typeface="+mj-lt"/>
                          <a:ea typeface="+mj-ea"/>
                          <a:cs typeface="+mj-cs"/>
                          <a:sym typeface="Calibri"/>
                        </a:defRPr>
                      </a:pPr>
                      <a:r>
                        <a:rPr b="1" dirty="0"/>
                        <a:t>Symptomatic hernia</a:t>
                      </a:r>
                      <a:r>
                        <a:rPr dirty="0"/>
                        <a:t> with evidence of strangulation</a:t>
                      </a:r>
                    </a:p>
                    <a:p>
                      <a:pPr marL="228600" indent="-228600" algn="l">
                        <a:buSzPct val="100000"/>
                        <a:buChar char="•"/>
                        <a:defRPr sz="2800" b="1">
                          <a:solidFill>
                            <a:srgbClr val="00538A"/>
                          </a:solidFill>
                          <a:latin typeface="+mj-lt"/>
                          <a:ea typeface="+mj-ea"/>
                          <a:cs typeface="+mj-cs"/>
                          <a:sym typeface="Calibri"/>
                        </a:defRPr>
                      </a:pPr>
                      <a:r>
                        <a:rPr dirty="0"/>
                        <a:t>Fascial disruption with evisceration</a:t>
                      </a:r>
                    </a:p>
                    <a:p>
                      <a:pPr marL="228600" indent="-228600" algn="l">
                        <a:buSzPct val="100000"/>
                        <a:buChar char="•"/>
                        <a:defRPr sz="2800">
                          <a:solidFill>
                            <a:srgbClr val="00538A"/>
                          </a:solidFill>
                          <a:latin typeface="+mj-lt"/>
                          <a:ea typeface="+mj-ea"/>
                          <a:cs typeface="+mj-cs"/>
                          <a:sym typeface="Calibri"/>
                        </a:defRPr>
                      </a:pPr>
                      <a:r>
                        <a:rPr b="1" dirty="0"/>
                        <a:t>Major surgery</a:t>
                      </a:r>
                      <a:r>
                        <a:rPr dirty="0"/>
                        <a:t> indicated (e.g. grafting, amputation)</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532" name="MKI, multiple kinase inhibitor; VEGFR, vascular endothelial growth factor receptor…"/>
          <p:cNvSpPr txBox="1"/>
          <p:nvPr/>
        </p:nvSpPr>
        <p:spPr>
          <a:xfrm>
            <a:off x="431800" y="11800923"/>
            <a:ext cx="23824188" cy="1817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solidFill>
                  <a:srgbClr val="3A3736"/>
                </a:solidFill>
              </a:rPr>
              <a:t>MKI, multiple kinase inhibitor; VEGFR, vascular endothelial growth factor receptor</a:t>
            </a:r>
          </a:p>
          <a:p>
            <a:pPr algn="l">
              <a:defRPr sz="2200" b="0">
                <a:solidFill>
                  <a:srgbClr val="3B3735"/>
                </a:solidFill>
              </a:defRPr>
            </a:pPr>
            <a:r>
              <a:rPr dirty="0">
                <a:solidFill>
                  <a:srgbClr val="3A3736"/>
                </a:solidFill>
              </a:rPr>
              <a:t>1.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Gordon CR, et al. Ann Plast Surg. 2009;62:707-9</a:t>
            </a:r>
            <a:r>
              <a:rPr dirty="0">
                <a:solidFill>
                  <a:srgbClr val="3A3736"/>
                </a:solidFill>
              </a:rPr>
              <a:t>. 2. Avastin (bevacizumab)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Prescribing Information</a:t>
            </a:r>
            <a:r>
              <a:rPr dirty="0">
                <a:solidFill>
                  <a:srgbClr val="3A3736"/>
                </a:solidFill>
              </a:rPr>
              <a:t>. 4.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Prescribing Information</a:t>
            </a:r>
            <a:r>
              <a:rPr dirty="0">
                <a:solidFill>
                  <a:srgbClr val="3A3736"/>
                </a:solidFill>
              </a:rPr>
              <a:t>. 5.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9">
                  <a:extLst>
                    <a:ext uri="{A12FA001-AC4F-418D-AE19-62706E023703}">
                      <ahyp:hlinkClr xmlns:ahyp="http://schemas.microsoft.com/office/drawing/2018/hyperlinkcolor" val="tx"/>
                    </a:ext>
                  </a:extLst>
                </a:hlinkClick>
              </a:rPr>
              <a:t>Prescribing Information</a:t>
            </a:r>
            <a:r>
              <a:rPr dirty="0">
                <a:solidFill>
                  <a:srgbClr val="3A3736"/>
                </a:solidFill>
              </a:rPr>
              <a:t>. 6.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10">
                  <a:extLst>
                    <a:ext uri="{A12FA001-AC4F-418D-AE19-62706E023703}">
                      <ahyp:hlinkClr xmlns:ahyp="http://schemas.microsoft.com/office/drawing/2018/hyperlinkcolor" val="tx"/>
                    </a:ext>
                  </a:extLst>
                </a:hlinkClick>
              </a:rPr>
              <a:t>Prescribing Information</a:t>
            </a:r>
            <a:r>
              <a:rPr dirty="0">
                <a:solidFill>
                  <a:srgbClr val="3A3736"/>
                </a:solidFill>
              </a:rPr>
              <a:t>. 7.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11">
                  <a:extLst>
                    <a:ext uri="{A12FA001-AC4F-418D-AE19-62706E023703}">
                      <ahyp:hlinkClr xmlns:ahyp="http://schemas.microsoft.com/office/drawing/2018/hyperlinkcolor" val="tx"/>
                    </a:ext>
                  </a:extLst>
                </a:hlinkClick>
              </a:rPr>
              <a:t>Prescribing Information</a:t>
            </a:r>
            <a:r>
              <a:rPr dirty="0">
                <a:solidFill>
                  <a:srgbClr val="3A3736"/>
                </a:solidFill>
              </a:rPr>
              <a:t>. </a:t>
            </a:r>
            <a:br>
              <a:rPr dirty="0">
                <a:solidFill>
                  <a:srgbClr val="3A3736"/>
                </a:solidFill>
              </a:rPr>
            </a:br>
            <a:r>
              <a:rPr dirty="0">
                <a:solidFill>
                  <a:srgbClr val="3A3736"/>
                </a:solidFill>
              </a:rPr>
              <a:t>8.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12">
                  <a:extLst>
                    <a:ext uri="{A12FA001-AC4F-418D-AE19-62706E023703}">
                      <ahyp:hlinkClr xmlns:ahyp="http://schemas.microsoft.com/office/drawing/2018/hyperlinkcolor" val="tx"/>
                    </a:ext>
                  </a:extLst>
                </a:hlinkClick>
              </a:rPr>
              <a:t>Prescribing Information</a:t>
            </a:r>
            <a:r>
              <a:rPr dirty="0">
                <a:solidFill>
                  <a:srgbClr val="3A3736"/>
                </a:solidFill>
              </a:rPr>
              <a:t>. 9.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13">
                  <a:extLst>
                    <a:ext uri="{A12FA001-AC4F-418D-AE19-62706E023703}">
                      <ahyp:hlinkClr xmlns:ahyp="http://schemas.microsoft.com/office/drawing/2018/hyperlinkcolor" val="tx"/>
                    </a:ext>
                  </a:extLst>
                </a:hlinkClick>
              </a:rPr>
              <a:t>Prescribing Information</a:t>
            </a:r>
            <a:r>
              <a:rPr dirty="0">
                <a:solidFill>
                  <a:srgbClr val="3A3736"/>
                </a:solidFill>
              </a:rPr>
              <a:t>. 10. National Cancer Institute. Cancer Therapy Evaluation Program. </a:t>
            </a:r>
            <a:br>
              <a:rPr dirty="0">
                <a:solidFill>
                  <a:srgbClr val="3A3736"/>
                </a:solidFill>
              </a:rPr>
            </a:br>
            <a:r>
              <a:rPr u="sng" dirty="0">
                <a:solidFill>
                  <a:srgbClr val="3A3736"/>
                </a:solidFill>
                <a:uFill>
                  <a:solidFill>
                    <a:srgbClr val="4F4D50"/>
                  </a:solidFill>
                </a:uFill>
                <a:hlinkClick r:id="rId14">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27 November 2017. (Accessed 31 January 2020.)</a:t>
            </a:r>
          </a:p>
        </p:txBody>
      </p:sp>
      <p:sp>
        <p:nvSpPr>
          <p:cNvPr id="533" name="Grading10"/>
          <p:cNvSpPr txBox="1"/>
          <p:nvPr/>
        </p:nvSpPr>
        <p:spPr>
          <a:xfrm>
            <a:off x="809978" y="5270286"/>
            <a:ext cx="21816913" cy="582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solidFill>
                  <a:srgbClr val="CB593F"/>
                </a:solidFill>
              </a:defRPr>
            </a:pPr>
            <a:r>
              <a:rPr cap="all"/>
              <a:t>Grading</a:t>
            </a:r>
            <a:r>
              <a:rPr sz="3000" cap="all" baseline="51999"/>
              <a:t>10</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36" name="Cutaneous malignancies"/>
          <p:cNvSpPr txBox="1"/>
          <p:nvPr/>
        </p:nvSpPr>
        <p:spPr>
          <a:xfrm>
            <a:off x="1130300" y="660399"/>
            <a:ext cx="16289750"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cap="all">
                <a:solidFill>
                  <a:srgbClr val="1D4C7C"/>
                </a:solidFill>
              </a:defRPr>
            </a:lvl1pPr>
          </a:lstStyle>
          <a:p>
            <a:pPr>
              <a:defRPr cap="none">
                <a:solidFill>
                  <a:srgbClr val="00538A"/>
                </a:solidFill>
              </a:defRPr>
            </a:pPr>
            <a:r>
              <a:rPr cap="all" dirty="0">
                <a:solidFill>
                  <a:srgbClr val="1D4C7C"/>
                </a:solidFill>
              </a:rPr>
              <a:t>Cutaneous malignancies</a:t>
            </a:r>
          </a:p>
        </p:txBody>
      </p:sp>
      <p:graphicFrame>
        <p:nvGraphicFramePr>
          <p:cNvPr id="537" name="Table"/>
          <p:cNvGraphicFramePr/>
          <p:nvPr>
            <p:extLst>
              <p:ext uri="{D42A27DB-BD31-4B8C-83A1-F6EECF244321}">
                <p14:modId xmlns:p14="http://schemas.microsoft.com/office/powerpoint/2010/main" val="1674472246"/>
              </p:ext>
            </p:extLst>
          </p:nvPr>
        </p:nvGraphicFramePr>
        <p:xfrm>
          <a:off x="797732" y="1895997"/>
          <a:ext cx="15349542" cy="3295023"/>
        </p:xfrm>
        <a:graphic>
          <a:graphicData uri="http://schemas.openxmlformats.org/drawingml/2006/table">
            <a:tbl>
              <a:tblPr firstRow="1" bandRow="1">
                <a:tableStyleId>{4C3C2611-4C71-4FC5-86AE-919BDF0F9419}</a:tableStyleId>
              </a:tblPr>
              <a:tblGrid>
                <a:gridCol w="7674771">
                  <a:extLst>
                    <a:ext uri="{9D8B030D-6E8A-4147-A177-3AD203B41FA5}">
                      <a16:colId xmlns:a16="http://schemas.microsoft.com/office/drawing/2014/main" val="20000"/>
                    </a:ext>
                  </a:extLst>
                </a:gridCol>
                <a:gridCol w="7674771">
                  <a:extLst>
                    <a:ext uri="{9D8B030D-6E8A-4147-A177-3AD203B41FA5}">
                      <a16:colId xmlns:a16="http://schemas.microsoft.com/office/drawing/2014/main" val="20001"/>
                    </a:ext>
                  </a:extLst>
                </a:gridCol>
              </a:tblGrid>
              <a:tr h="1133237">
                <a:tc>
                  <a:txBody>
                    <a:bodyPr/>
                    <a:lstStyle/>
                    <a:p>
                      <a:pPr algn="l" defTabSz="914400">
                        <a:defRPr sz="3000">
                          <a:latin typeface="+mj-lt"/>
                          <a:ea typeface="+mj-ea"/>
                          <a:cs typeface="+mj-cs"/>
                          <a:sym typeface="Calibri"/>
                        </a:defRPr>
                      </a:pPr>
                      <a:r>
                        <a:t>Types</a:t>
                      </a:r>
                      <a:r>
                        <a:rPr baseline="31999"/>
                        <a:t>1</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j-lt"/>
                          <a:ea typeface="+mj-ea"/>
                          <a:cs typeface="+mj-cs"/>
                          <a:sym typeface="Calibri"/>
                        </a:defRPr>
                      </a:pPr>
                      <a:r>
                        <a:t>Incidence</a:t>
                      </a:r>
                      <a:r>
                        <a:rPr baseline="31999"/>
                        <a:t>1</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161786">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Cutaneous squamous cell carcinoma</a:t>
                      </a:r>
                    </a:p>
                    <a:p>
                      <a:pPr marL="228600" indent="-228600" algn="l">
                        <a:buClr>
                          <a:srgbClr val="BB5E47"/>
                        </a:buClr>
                        <a:buSzPct val="100000"/>
                        <a:buChar char="•"/>
                        <a:defRPr sz="2800" b="1">
                          <a:solidFill>
                            <a:srgbClr val="00538A"/>
                          </a:solidFill>
                          <a:latin typeface="+mj-lt"/>
                          <a:ea typeface="+mj-ea"/>
                          <a:cs typeface="+mj-cs"/>
                          <a:sym typeface="Calibri"/>
                        </a:defRPr>
                      </a:pPr>
                      <a:r>
                        <a:rPr dirty="0"/>
                        <a:t>Keratoacanthoma</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j-lt"/>
                          <a:ea typeface="+mj-ea"/>
                          <a:cs typeface="+mj-cs"/>
                          <a:sym typeface="Calibri"/>
                        </a:defRPr>
                      </a:pPr>
                      <a:r>
                        <a:rPr dirty="0"/>
                        <a:t>BRAF inhibitors in CRC: 1-2%</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538" name="symptoms.png" descr="symptoms.png"/>
          <p:cNvPicPr>
            <a:picLocks noChangeAspect="1"/>
          </p:cNvPicPr>
          <p:nvPr/>
        </p:nvPicPr>
        <p:blipFill>
          <a:blip r:embed="rId3"/>
          <a:srcRect t="11594"/>
          <a:stretch>
            <a:fillRect/>
          </a:stretch>
        </p:blipFill>
        <p:spPr>
          <a:xfrm>
            <a:off x="4056926" y="2090980"/>
            <a:ext cx="712338" cy="755697"/>
          </a:xfrm>
          <a:prstGeom prst="rect">
            <a:avLst/>
          </a:prstGeom>
          <a:ln w="12700">
            <a:miter lim="400000"/>
          </a:ln>
        </p:spPr>
      </p:pic>
      <p:pic>
        <p:nvPicPr>
          <p:cNvPr id="539" name="incidence.png" descr="incidence.png"/>
          <p:cNvPicPr>
            <a:picLocks noChangeAspect="1"/>
          </p:cNvPicPr>
          <p:nvPr/>
        </p:nvPicPr>
        <p:blipFill>
          <a:blip r:embed="rId4"/>
          <a:stretch>
            <a:fillRect/>
          </a:stretch>
        </p:blipFill>
        <p:spPr>
          <a:xfrm>
            <a:off x="10929243" y="2095779"/>
            <a:ext cx="922086" cy="746052"/>
          </a:xfrm>
          <a:prstGeom prst="rect">
            <a:avLst/>
          </a:prstGeom>
          <a:ln w="12700">
            <a:miter lim="400000"/>
          </a:ln>
        </p:spPr>
      </p:pic>
      <p:graphicFrame>
        <p:nvGraphicFramePr>
          <p:cNvPr id="540" name="Table"/>
          <p:cNvGraphicFramePr/>
          <p:nvPr>
            <p:extLst>
              <p:ext uri="{D42A27DB-BD31-4B8C-83A1-F6EECF244321}">
                <p14:modId xmlns:p14="http://schemas.microsoft.com/office/powerpoint/2010/main" val="2844422937"/>
              </p:ext>
            </p:extLst>
          </p:nvPr>
        </p:nvGraphicFramePr>
        <p:xfrm>
          <a:off x="722810" y="6932129"/>
          <a:ext cx="23141576" cy="3399422"/>
        </p:xfrm>
        <a:graphic>
          <a:graphicData uri="http://schemas.openxmlformats.org/drawingml/2006/table">
            <a:tbl>
              <a:tblPr firstRow="1" bandRow="1">
                <a:tableStyleId>{4C3C2611-4C71-4FC5-86AE-919BDF0F9419}</a:tableStyleId>
              </a:tblPr>
              <a:tblGrid>
                <a:gridCol w="5782265">
                  <a:extLst>
                    <a:ext uri="{9D8B030D-6E8A-4147-A177-3AD203B41FA5}">
                      <a16:colId xmlns:a16="http://schemas.microsoft.com/office/drawing/2014/main" val="20000"/>
                    </a:ext>
                  </a:extLst>
                </a:gridCol>
                <a:gridCol w="5786437">
                  <a:extLst>
                    <a:ext uri="{9D8B030D-6E8A-4147-A177-3AD203B41FA5}">
                      <a16:colId xmlns:a16="http://schemas.microsoft.com/office/drawing/2014/main" val="20001"/>
                    </a:ext>
                  </a:extLst>
                </a:gridCol>
                <a:gridCol w="5786437">
                  <a:extLst>
                    <a:ext uri="{9D8B030D-6E8A-4147-A177-3AD203B41FA5}">
                      <a16:colId xmlns:a16="http://schemas.microsoft.com/office/drawing/2014/main" val="20002"/>
                    </a:ext>
                  </a:extLst>
                </a:gridCol>
                <a:gridCol w="5786437">
                  <a:extLst>
                    <a:ext uri="{9D8B030D-6E8A-4147-A177-3AD203B41FA5}">
                      <a16:colId xmlns:a16="http://schemas.microsoft.com/office/drawing/2014/main" val="20003"/>
                    </a:ext>
                  </a:extLst>
                </a:gridCol>
              </a:tblGrid>
              <a:tr h="788222">
                <a:tc>
                  <a:txBody>
                    <a:bodyPr/>
                    <a:lstStyle/>
                    <a:p>
                      <a:pPr defTabSz="914400">
                        <a:defRPr sz="1800" b="0">
                          <a:solidFill>
                            <a:srgbClr val="000000"/>
                          </a:solidFill>
                        </a:defRPr>
                      </a:pPr>
                      <a:r>
                        <a:rPr sz="3000" b="1">
                          <a:solidFill>
                            <a:srgbClr val="FFFFFF"/>
                          </a:solidFill>
                          <a:latin typeface="+mj-lt"/>
                          <a:ea typeface="+mj-ea"/>
                          <a:cs typeface="+mj-cs"/>
                          <a:sym typeface="Calibri"/>
                        </a:rPr>
                        <a:t>Grade 1</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2</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3</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j-lt"/>
                          <a:ea typeface="+mj-ea"/>
                          <a:cs typeface="+mj-cs"/>
                          <a:sym typeface="Calibri"/>
                        </a:rPr>
                        <a:t>Grade 4</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rgbClr val="CB593F"/>
                    </a:solidFill>
                  </a:tcPr>
                </a:tc>
                <a:extLst>
                  <a:ext uri="{0D108BD9-81ED-4DB2-BD59-A6C34878D82A}">
                    <a16:rowId xmlns:a16="http://schemas.microsoft.com/office/drawing/2014/main" val="10000"/>
                  </a:ext>
                </a:extLst>
              </a:tr>
              <a:tr h="2611200">
                <a:tc>
                  <a:txBody>
                    <a:bodyPr/>
                    <a:lstStyle/>
                    <a:p>
                      <a:pPr marL="228600" indent="-228600" algn="l">
                        <a:buSzPct val="100000"/>
                        <a:buChar char="•"/>
                        <a:defRPr sz="2800">
                          <a:solidFill>
                            <a:srgbClr val="00538A"/>
                          </a:solidFill>
                          <a:latin typeface="+mj-lt"/>
                          <a:ea typeface="+mj-ea"/>
                          <a:cs typeface="+mj-cs"/>
                          <a:sym typeface="Calibri"/>
                        </a:defRPr>
                      </a:pPr>
                      <a:r>
                        <a:rPr dirty="0"/>
                        <a:t>Asymptomatic or mild symptoms</a:t>
                      </a:r>
                    </a:p>
                    <a:p>
                      <a:pPr marL="228600" indent="-228600" algn="l">
                        <a:buSzPct val="100000"/>
                        <a:buChar char="•"/>
                        <a:defRPr sz="2800">
                          <a:solidFill>
                            <a:srgbClr val="00538A"/>
                          </a:solidFill>
                          <a:latin typeface="+mj-lt"/>
                          <a:ea typeface="+mj-ea"/>
                          <a:cs typeface="+mj-cs"/>
                          <a:sym typeface="Calibri"/>
                        </a:defRPr>
                      </a:pPr>
                      <a:r>
                        <a:rPr dirty="0"/>
                        <a:t>Clinical or diagnostic observations only</a:t>
                      </a:r>
                    </a:p>
                    <a:p>
                      <a:pPr marL="228600" indent="-228600" algn="l">
                        <a:buSzPct val="100000"/>
                        <a:buChar char="•"/>
                        <a:defRPr sz="2800" b="1">
                          <a:solidFill>
                            <a:srgbClr val="00538A"/>
                          </a:solidFill>
                          <a:latin typeface="+mj-lt"/>
                          <a:ea typeface="+mj-ea"/>
                          <a:cs typeface="+mj-cs"/>
                          <a:sym typeface="Calibri"/>
                        </a:defRPr>
                      </a:pPr>
                      <a:r>
                        <a:rPr dirty="0"/>
                        <a:t>Intervention not indicated</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370416" indent="-370416" algn="l">
                        <a:buSzPct val="100000"/>
                        <a:buChar char="•"/>
                        <a:defRPr sz="2800">
                          <a:solidFill>
                            <a:srgbClr val="00538A"/>
                          </a:solidFill>
                          <a:latin typeface="+mj-lt"/>
                          <a:ea typeface="+mj-ea"/>
                          <a:cs typeface="+mj-cs"/>
                          <a:sym typeface="Calibri"/>
                        </a:defRPr>
                      </a:pPr>
                      <a:r>
                        <a:t>Moderate</a:t>
                      </a:r>
                    </a:p>
                    <a:p>
                      <a:pPr marL="370416" indent="-370416" algn="l">
                        <a:buSzPct val="100000"/>
                        <a:buChar char="•"/>
                        <a:defRPr sz="2800" b="1">
                          <a:solidFill>
                            <a:srgbClr val="00538A"/>
                          </a:solidFill>
                          <a:latin typeface="+mj-lt"/>
                          <a:ea typeface="+mj-ea"/>
                          <a:cs typeface="+mj-cs"/>
                          <a:sym typeface="Calibri"/>
                        </a:defRPr>
                      </a:pPr>
                      <a:r>
                        <a:t>Minimal, local or noninvasive intervention indicated</a:t>
                      </a:r>
                    </a:p>
                    <a:p>
                      <a:pPr marL="370416" indent="-370416" algn="l">
                        <a:buSzPct val="100000"/>
                        <a:buChar char="•"/>
                        <a:defRPr sz="2800">
                          <a:solidFill>
                            <a:srgbClr val="00538A"/>
                          </a:solidFill>
                          <a:latin typeface="+mj-lt"/>
                          <a:ea typeface="+mj-ea"/>
                          <a:cs typeface="+mj-cs"/>
                          <a:sym typeface="Calibri"/>
                        </a:defRPr>
                      </a:pPr>
                      <a:r>
                        <a:t>Limiting age-appropriate instrumental ADL*</a:t>
                      </a:r>
                      <a:endParaRPr b="1"/>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370416" indent="-370416" algn="l">
                        <a:buSzPct val="100000"/>
                        <a:buChar char="•"/>
                        <a:defRPr sz="2800">
                          <a:solidFill>
                            <a:srgbClr val="00538A"/>
                          </a:solidFill>
                          <a:latin typeface="+mj-lt"/>
                          <a:ea typeface="+mj-ea"/>
                          <a:cs typeface="+mj-cs"/>
                          <a:sym typeface="Calibri"/>
                        </a:defRPr>
                      </a:pPr>
                      <a:r>
                        <a:rPr b="1" dirty="0"/>
                        <a:t>Non-life-threatening </a:t>
                      </a:r>
                      <a:r>
                        <a:rPr dirty="0"/>
                        <a:t>secondary malignancy</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j-lt"/>
                          <a:ea typeface="+mj-ea"/>
                          <a:cs typeface="+mj-cs"/>
                          <a:sym typeface="Calibri"/>
                        </a:defRPr>
                      </a:pPr>
                      <a:r>
                        <a:rPr b="1" dirty="0"/>
                        <a:t>Acute life-threatening </a:t>
                      </a:r>
                      <a:r>
                        <a:rPr dirty="0"/>
                        <a:t>secondary malignancy</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541" name="BRAF, v-raf murine sarcoma viral oncogene homolog B1 ; CTCAE, Common Terminology Criteria for Adverse Events…"/>
          <p:cNvSpPr txBox="1"/>
          <p:nvPr/>
        </p:nvSpPr>
        <p:spPr>
          <a:xfrm>
            <a:off x="431800" y="12503741"/>
            <a:ext cx="2382418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solidFill>
                  <a:srgbClr val="3A3736"/>
                </a:solidFill>
              </a:rPr>
              <a:t>BRAF, v-</a:t>
            </a:r>
            <a:r>
              <a:rPr dirty="0" err="1">
                <a:solidFill>
                  <a:srgbClr val="3A3736"/>
                </a:solidFill>
              </a:rPr>
              <a:t>raf</a:t>
            </a:r>
            <a:r>
              <a:rPr dirty="0">
                <a:solidFill>
                  <a:srgbClr val="3A3736"/>
                </a:solidFill>
              </a:rPr>
              <a:t> murine sarcoma viral oncogene homolog B1 ; CTCAE, Common Terminology Criteria for Adverse Events</a:t>
            </a:r>
          </a:p>
          <a:p>
            <a:pPr algn="l">
              <a:defRPr sz="2200" b="0">
                <a:solidFill>
                  <a:srgbClr val="3B3735"/>
                </a:solidFill>
              </a:defRPr>
            </a:pPr>
            <a:r>
              <a:rPr dirty="0">
                <a:solidFill>
                  <a:srgbClr val="3A3736"/>
                </a:solidFill>
              </a:rPr>
              <a:t>1. </a:t>
            </a:r>
            <a:r>
              <a:rPr dirty="0" err="1">
                <a:solidFill>
                  <a:srgbClr val="3A3736"/>
                </a:solidFill>
              </a:rPr>
              <a:t>Braftovi</a:t>
            </a:r>
            <a:r>
              <a:rPr dirty="0">
                <a:solidFill>
                  <a:srgbClr val="3A3736"/>
                </a:solidFill>
              </a:rPr>
              <a:t> (</a:t>
            </a:r>
            <a:r>
              <a:rPr dirty="0" err="1">
                <a:solidFill>
                  <a:srgbClr val="3A3736"/>
                </a:solidFill>
              </a:rPr>
              <a:t>encorafenib</a:t>
            </a:r>
            <a:r>
              <a:rPr dirty="0">
                <a:solidFill>
                  <a:srgbClr val="3A3736"/>
                </a:solidFill>
              </a:rPr>
              <a:t>)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2. National Cancer Institute. Cancer Therapy Evaluation Program.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a:t>
            </a:r>
            <a:br>
              <a:rPr dirty="0">
                <a:solidFill>
                  <a:srgbClr val="3A3736"/>
                </a:solidFill>
              </a:rPr>
            </a:br>
            <a:r>
              <a:rPr dirty="0">
                <a:solidFill>
                  <a:srgbClr val="3A3736"/>
                </a:solidFill>
              </a:rPr>
              <a:t>27 November 2017. (Accessed 31 January 2020.)</a:t>
            </a:r>
          </a:p>
        </p:txBody>
      </p:sp>
      <p:sp>
        <p:nvSpPr>
          <p:cNvPr id="542" name="Grading a Treatment-related secondary malignancy2"/>
          <p:cNvSpPr txBox="1"/>
          <p:nvPr/>
        </p:nvSpPr>
        <p:spPr>
          <a:xfrm>
            <a:off x="841443" y="5409229"/>
            <a:ext cx="21816912" cy="611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000">
                <a:solidFill>
                  <a:srgbClr val="CB593F"/>
                </a:solidFill>
              </a:defRPr>
            </a:pPr>
            <a:r>
              <a:rPr cap="all"/>
              <a:t>Grading a Treatment-related secondary malignancy</a:t>
            </a:r>
            <a:r>
              <a:rPr sz="3000" cap="all" baseline="51999"/>
              <a:t>2</a:t>
            </a:r>
          </a:p>
        </p:txBody>
      </p:sp>
      <p:sp>
        <p:nvSpPr>
          <p:cNvPr id="543" name="Note that CTCAE v5.0 includes Grades 3-5 for the category of treatment-related secondary malignancies, but also includes a category of “other neoplasms, benign, malignant and unspecified”, which does allow for Grades 1 and 2."/>
          <p:cNvSpPr txBox="1"/>
          <p:nvPr/>
        </p:nvSpPr>
        <p:spPr>
          <a:xfrm>
            <a:off x="797409" y="6030444"/>
            <a:ext cx="22789182" cy="816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80000"/>
              </a:lnSpc>
              <a:spcBef>
                <a:spcPts val="1200"/>
              </a:spcBef>
              <a:defRPr sz="2800">
                <a:solidFill>
                  <a:srgbClr val="C0504D"/>
                </a:solidFill>
              </a:defRPr>
            </a:lvl1pPr>
          </a:lstStyle>
          <a:p>
            <a:r>
              <a:rPr dirty="0"/>
              <a:t>Note that CTCAE v5.0 includes Grades 3-5 for the category of treatment-related secondary malignancies, but also includes a category of “other neoplasms, benign, malignant and unspecified”, which does allow for Grades 1 and 2. </a:t>
            </a:r>
          </a:p>
        </p:txBody>
      </p:sp>
      <p:sp>
        <p:nvSpPr>
          <p:cNvPr id="544" name="* Instrumental ADL are preparing meals, shopping for groceries or clothes, using the telephone, managing money, etc."/>
          <p:cNvSpPr txBox="1"/>
          <p:nvPr/>
        </p:nvSpPr>
        <p:spPr>
          <a:xfrm>
            <a:off x="709655" y="10601761"/>
            <a:ext cx="23824188" cy="402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400" b="0">
                <a:solidFill>
                  <a:srgbClr val="3B3735"/>
                </a:solidFill>
              </a:defRPr>
            </a:lvl1pPr>
          </a:lstStyle>
          <a:p>
            <a:r>
              <a:rPr dirty="0"/>
              <a:t>* Instrumental ADL are preparing meals, shopping for groceries or clothes, using the telephone, managing money, etc.</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47" name="SUMMARY"/>
          <p:cNvSpPr txBox="1"/>
          <p:nvPr/>
        </p:nvSpPr>
        <p:spPr>
          <a:xfrm>
            <a:off x="1130300" y="660399"/>
            <a:ext cx="4268838"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chemeClr val="accent1">
                    <a:hueOff val="114395"/>
                    <a:lumOff val="-24975"/>
                  </a:schemeClr>
                </a:solidFill>
              </a:defRPr>
            </a:lvl1pPr>
          </a:lstStyle>
          <a:p>
            <a:r>
              <a:rPr dirty="0"/>
              <a:t>SUMMARY</a:t>
            </a:r>
          </a:p>
        </p:txBody>
      </p:sp>
      <p:sp>
        <p:nvSpPr>
          <p:cNvPr id="548" name="Cutaneous AEs are common with targeted therapy in patients with GI or liver cancers and include:…"/>
          <p:cNvSpPr/>
          <p:nvPr/>
        </p:nvSpPr>
        <p:spPr>
          <a:xfrm>
            <a:off x="1206991" y="2182391"/>
            <a:ext cx="10105257" cy="9803155"/>
          </a:xfrm>
          <a:prstGeom prst="rect">
            <a:avLst/>
          </a:prstGeom>
          <a:solidFill>
            <a:srgbClr val="FFFFFF"/>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0000" tIns="0" rIns="0" bIns="0"/>
          <a:lstStyle/>
          <a:p>
            <a:pPr marL="396875" indent="-396875" algn="l">
              <a:buSzPct val="125000"/>
              <a:buChar char="•"/>
              <a:defRPr sz="3500" b="0">
                <a:solidFill>
                  <a:srgbClr val="00538A"/>
                </a:solidFill>
              </a:defRPr>
            </a:pPr>
            <a:endParaRPr dirty="0"/>
          </a:p>
          <a:p>
            <a:pPr algn="l">
              <a:defRPr sz="3500" b="0" cap="all">
                <a:solidFill>
                  <a:srgbClr val="00538A"/>
                </a:solidFill>
              </a:defRPr>
            </a:pPr>
            <a:r>
              <a:rPr dirty="0"/>
              <a:t>Cutaneous AEs are </a:t>
            </a:r>
            <a:r>
              <a:rPr b="1" dirty="0"/>
              <a:t>common</a:t>
            </a:r>
            <a:r>
              <a:rPr dirty="0"/>
              <a:t> with targeted therapy in patients with </a:t>
            </a:r>
            <a:r>
              <a:rPr b="1" dirty="0"/>
              <a:t>GI or liver cancers</a:t>
            </a:r>
            <a:r>
              <a:rPr dirty="0"/>
              <a:t> and include:</a:t>
            </a:r>
          </a:p>
          <a:p>
            <a:pPr marL="651891" indent="-423291" algn="l">
              <a:buClr>
                <a:srgbClr val="CD5B41"/>
              </a:buClr>
              <a:buSzPct val="125000"/>
              <a:buChar char="•"/>
              <a:defRPr sz="3500" b="0">
                <a:solidFill>
                  <a:srgbClr val="00538A"/>
                </a:solidFill>
              </a:defRPr>
            </a:pPr>
            <a:r>
              <a:rPr dirty="0"/>
              <a:t>papulopustular rash</a:t>
            </a:r>
          </a:p>
          <a:p>
            <a:pPr marL="651891" indent="-423291" algn="l">
              <a:buClr>
                <a:srgbClr val="CD5B41"/>
              </a:buClr>
              <a:buSzPct val="125000"/>
              <a:buChar char="•"/>
              <a:defRPr sz="3500" b="0">
                <a:solidFill>
                  <a:srgbClr val="00538A"/>
                </a:solidFill>
              </a:defRPr>
            </a:pPr>
            <a:r>
              <a:rPr dirty="0"/>
              <a:t>maculopapular rash</a:t>
            </a:r>
          </a:p>
          <a:p>
            <a:pPr marL="651891" indent="-423291" algn="l">
              <a:buClr>
                <a:srgbClr val="CD5B41"/>
              </a:buClr>
              <a:buSzPct val="125000"/>
              <a:buChar char="•"/>
              <a:defRPr sz="3500" b="0">
                <a:solidFill>
                  <a:srgbClr val="00538A"/>
                </a:solidFill>
              </a:defRPr>
            </a:pPr>
            <a:r>
              <a:rPr dirty="0"/>
              <a:t>HFSR</a:t>
            </a:r>
          </a:p>
          <a:p>
            <a:pPr marL="651891" indent="-423291" algn="l">
              <a:buClr>
                <a:srgbClr val="CD5B41"/>
              </a:buClr>
              <a:buSzPct val="125000"/>
              <a:buChar char="•"/>
              <a:defRPr sz="3500" b="0">
                <a:solidFill>
                  <a:srgbClr val="00538A"/>
                </a:solidFill>
              </a:defRPr>
            </a:pPr>
            <a:r>
              <a:rPr dirty="0"/>
              <a:t>dry skin, pruritus, and photosensitivity</a:t>
            </a:r>
          </a:p>
          <a:p>
            <a:pPr marL="651891" indent="-423291" algn="l">
              <a:buClr>
                <a:srgbClr val="CD5B41"/>
              </a:buClr>
              <a:buSzPct val="125000"/>
              <a:buChar char="•"/>
              <a:defRPr sz="3500" b="0">
                <a:solidFill>
                  <a:srgbClr val="00538A"/>
                </a:solidFill>
              </a:defRPr>
            </a:pPr>
            <a:r>
              <a:rPr dirty="0"/>
              <a:t>changes in nails, hair, or mucosa</a:t>
            </a:r>
          </a:p>
          <a:p>
            <a:pPr marL="651891" indent="-423291" algn="l">
              <a:buClr>
                <a:srgbClr val="CD5B41"/>
              </a:buClr>
              <a:buSzPct val="125000"/>
              <a:buChar char="•"/>
              <a:defRPr sz="3500" b="0">
                <a:solidFill>
                  <a:srgbClr val="00538A"/>
                </a:solidFill>
              </a:defRPr>
            </a:pPr>
            <a:r>
              <a:rPr dirty="0"/>
              <a:t>poor wound healing</a:t>
            </a:r>
          </a:p>
          <a:p>
            <a:pPr marL="651891" indent="-423291" algn="l">
              <a:buClr>
                <a:srgbClr val="CD5B41"/>
              </a:buClr>
              <a:buSzPct val="125000"/>
              <a:buChar char="•"/>
              <a:defRPr sz="3500" b="0">
                <a:solidFill>
                  <a:srgbClr val="00538A"/>
                </a:solidFill>
              </a:defRPr>
            </a:pPr>
            <a:r>
              <a:rPr dirty="0"/>
              <a:t>cutaneous malignancies</a:t>
            </a:r>
            <a:endParaRPr sz="1200" dirty="0">
              <a:latin typeface="Times"/>
              <a:ea typeface="Times"/>
              <a:cs typeface="Times"/>
              <a:sym typeface="Times"/>
            </a:endParaRPr>
          </a:p>
        </p:txBody>
      </p:sp>
      <p:sp>
        <p:nvSpPr>
          <p:cNvPr id="549" name="Each drug class has a specific skin-toxicity profile…"/>
          <p:cNvSpPr/>
          <p:nvPr/>
        </p:nvSpPr>
        <p:spPr>
          <a:xfrm>
            <a:off x="12010668" y="2182391"/>
            <a:ext cx="10105257" cy="9803155"/>
          </a:xfrm>
          <a:prstGeom prst="rect">
            <a:avLst/>
          </a:prstGeom>
          <a:solidFill>
            <a:srgbClr val="FFFFFF"/>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0000" tIns="0" rIns="0" bIns="0"/>
          <a:lstStyle/>
          <a:p>
            <a:pPr marL="396875" indent="-396875" algn="l">
              <a:buSzPct val="125000"/>
              <a:buChar char="•"/>
              <a:defRPr sz="3500" b="0">
                <a:solidFill>
                  <a:srgbClr val="00538A"/>
                </a:solidFill>
              </a:defRPr>
            </a:pPr>
            <a:endParaRPr dirty="0"/>
          </a:p>
          <a:p>
            <a:pPr algn="l">
              <a:defRPr sz="3500" b="0" cap="all">
                <a:solidFill>
                  <a:srgbClr val="00538A"/>
                </a:solidFill>
              </a:defRPr>
            </a:pPr>
            <a:r>
              <a:rPr dirty="0"/>
              <a:t>Each drug class </a:t>
            </a:r>
            <a:r>
              <a:rPr b="1" dirty="0"/>
              <a:t>has a specific skin-toxicity profile</a:t>
            </a:r>
          </a:p>
          <a:p>
            <a:pPr marL="651891" indent="-423291" algn="l">
              <a:buClr>
                <a:srgbClr val="CE5B41"/>
              </a:buClr>
              <a:buSzPct val="125000"/>
              <a:buChar char="•"/>
              <a:defRPr sz="3500" b="0">
                <a:solidFill>
                  <a:srgbClr val="00538A"/>
                </a:solidFill>
              </a:defRPr>
            </a:pPr>
            <a:r>
              <a:rPr dirty="0"/>
              <a:t>e.g. HFSRs are most often related to MKIs, and cutaneous malignancies are specific to BRAF inhibitors</a:t>
            </a:r>
            <a:endParaRPr sz="1200" dirty="0">
              <a:latin typeface="Times"/>
              <a:ea typeface="Times"/>
              <a:cs typeface="Times"/>
              <a:sym typeface="Times"/>
            </a:endParaRPr>
          </a:p>
        </p:txBody>
      </p:sp>
      <p:pic>
        <p:nvPicPr>
          <p:cNvPr id="550" name="nurse-orange.png" descr="nurse-orange.png"/>
          <p:cNvPicPr>
            <a:picLocks noChangeAspect="1"/>
          </p:cNvPicPr>
          <p:nvPr/>
        </p:nvPicPr>
        <p:blipFill>
          <a:blip r:embed="rId3"/>
          <a:stretch>
            <a:fillRect/>
          </a:stretch>
        </p:blipFill>
        <p:spPr>
          <a:xfrm>
            <a:off x="4125201" y="7928420"/>
            <a:ext cx="4268838" cy="4080653"/>
          </a:xfrm>
          <a:prstGeom prst="rect">
            <a:avLst/>
          </a:prstGeom>
          <a:ln w="12700">
            <a:miter lim="400000"/>
          </a:ln>
        </p:spPr>
      </p:pic>
      <p:pic>
        <p:nvPicPr>
          <p:cNvPr id="551" name="target.png" descr="target.png"/>
          <p:cNvPicPr>
            <a:picLocks noChangeAspect="1"/>
          </p:cNvPicPr>
          <p:nvPr/>
        </p:nvPicPr>
        <p:blipFill>
          <a:blip r:embed="rId4"/>
          <a:stretch>
            <a:fillRect/>
          </a:stretch>
        </p:blipFill>
        <p:spPr>
          <a:xfrm>
            <a:off x="15117499" y="8222977"/>
            <a:ext cx="3891594" cy="3720038"/>
          </a:xfrm>
          <a:prstGeom prst="rect">
            <a:avLst/>
          </a:prstGeom>
          <a:ln w="12700">
            <a:miter lim="400000"/>
          </a:ln>
        </p:spPr>
      </p:pic>
      <p:sp>
        <p:nvSpPr>
          <p:cNvPr id="552" name="AE, adverse event; BRAF, v-raf murine sarcoma viral oncogene homolog B1 ; EGFR, epidermal growth factor receptor; GI, gastrointestinal; HFSR, hand–foot skin reaction; MKI, multiple kinase inhibitor."/>
          <p:cNvSpPr txBox="1"/>
          <p:nvPr/>
        </p:nvSpPr>
        <p:spPr>
          <a:xfrm>
            <a:off x="490538" y="12790796"/>
            <a:ext cx="23824188" cy="751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rPr dirty="0"/>
              <a:t>AE, adverse event; BRAF, v-</a:t>
            </a:r>
            <a:r>
              <a:rPr dirty="0" err="1"/>
              <a:t>raf</a:t>
            </a:r>
            <a:r>
              <a:rPr dirty="0"/>
              <a:t> murine sarcoma viral oncogene homolog B1 ; EGFR, epidermal growth factor receptor; GI, gastrointestinal; HFSR, hand–foot skin reaction; MKI, multiple kinase inhibitor.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178" name="V"/>
          <p:cNvSpPr/>
          <p:nvPr/>
        </p:nvSpPr>
        <p:spPr>
          <a:xfrm>
            <a:off x="384815" y="2047055"/>
            <a:ext cx="5562282" cy="10681378"/>
          </a:xfrm>
          <a:prstGeom prst="rect">
            <a:avLst/>
          </a:prstGeom>
          <a:solidFill>
            <a:srgbClr val="FFFFFF"/>
          </a:solidFill>
          <a:ln w="12700">
            <a:miter lim="400000"/>
          </a:ln>
          <a:effectLst>
            <a:outerShdw blurRad="254000" dist="1270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V</a:t>
            </a:r>
          </a:p>
        </p:txBody>
      </p:sp>
      <p:sp>
        <p:nvSpPr>
          <p:cNvPr id="179" name="AGA, American Gastroenterology Association; AST, American Society of Transplantation; GI, gastrointestinal; HCC, hepatocellular carcinoma; ONS, Oncology Nursing Society"/>
          <p:cNvSpPr txBox="1"/>
          <p:nvPr/>
        </p:nvSpPr>
        <p:spPr>
          <a:xfrm>
            <a:off x="431800" y="13119099"/>
            <a:ext cx="19480077"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spcBef>
                <a:spcPts val="5900"/>
              </a:spcBef>
              <a:defRPr sz="2200" b="0">
                <a:solidFill>
                  <a:srgbClr val="3B3735"/>
                </a:solidFill>
              </a:defRPr>
            </a:lvl1pPr>
          </a:lstStyle>
          <a:p>
            <a:r>
              <a:rPr dirty="0"/>
              <a:t>AGA, American Gastroenterology Association; AST, American Society of Transplantation; GI, gastrointestinal; HCC, hepatocellular carcinoma; ONS, Oncology Nursing Society</a:t>
            </a:r>
          </a:p>
        </p:txBody>
      </p:sp>
      <p:sp>
        <p:nvSpPr>
          <p:cNvPr id="180" name="V"/>
          <p:cNvSpPr/>
          <p:nvPr/>
        </p:nvSpPr>
        <p:spPr>
          <a:xfrm>
            <a:off x="6412367" y="2047055"/>
            <a:ext cx="5562282" cy="10681378"/>
          </a:xfrm>
          <a:prstGeom prst="rect">
            <a:avLst/>
          </a:prstGeom>
          <a:solidFill>
            <a:srgbClr val="FFFFFF"/>
          </a:solidFill>
          <a:ln w="12700">
            <a:miter lim="400000"/>
          </a:ln>
          <a:effectLst>
            <a:outerShdw blurRad="254000" dist="1270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V</a:t>
            </a:r>
          </a:p>
        </p:txBody>
      </p:sp>
      <p:sp>
        <p:nvSpPr>
          <p:cNvPr id="181" name="V"/>
          <p:cNvSpPr/>
          <p:nvPr/>
        </p:nvSpPr>
        <p:spPr>
          <a:xfrm>
            <a:off x="12439919" y="2047055"/>
            <a:ext cx="5562283" cy="10681378"/>
          </a:xfrm>
          <a:prstGeom prst="rect">
            <a:avLst/>
          </a:prstGeom>
          <a:solidFill>
            <a:srgbClr val="FFFFFF"/>
          </a:solidFill>
          <a:ln w="12700">
            <a:miter lim="400000"/>
          </a:ln>
          <a:effectLst>
            <a:outerShdw blurRad="254000" dist="1270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V</a:t>
            </a:r>
          </a:p>
        </p:txBody>
      </p:sp>
      <p:sp>
        <p:nvSpPr>
          <p:cNvPr id="182" name="V"/>
          <p:cNvSpPr/>
          <p:nvPr/>
        </p:nvSpPr>
        <p:spPr>
          <a:xfrm>
            <a:off x="18467472" y="2047055"/>
            <a:ext cx="5562283" cy="10681378"/>
          </a:xfrm>
          <a:prstGeom prst="rect">
            <a:avLst/>
          </a:prstGeom>
          <a:solidFill>
            <a:srgbClr val="FFFFFF"/>
          </a:solidFill>
          <a:ln w="12700">
            <a:miter lim="400000"/>
          </a:ln>
          <a:effectLst>
            <a:outerShdw blurRad="254000" dist="1270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V</a:t>
            </a:r>
          </a:p>
        </p:txBody>
      </p:sp>
      <p:sp>
        <p:nvSpPr>
          <p:cNvPr id="183" name="Medical Director of Liver Transplantation and the HCC Program at the Scripps Clinic Center for Organ and Cell Transplantation…"/>
          <p:cNvSpPr txBox="1"/>
          <p:nvPr/>
        </p:nvSpPr>
        <p:spPr>
          <a:xfrm>
            <a:off x="641776" y="8528305"/>
            <a:ext cx="4865937" cy="2371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spcBef>
                <a:spcPts val="500"/>
              </a:spcBef>
              <a:buClr>
                <a:srgbClr val="00538A"/>
              </a:buClr>
              <a:buSzPct val="100000"/>
              <a:buChar char="•"/>
              <a:defRPr sz="2400" b="0">
                <a:solidFill>
                  <a:srgbClr val="3B3735"/>
                </a:solidFill>
              </a:defRPr>
            </a:pPr>
            <a:r>
              <a:rPr dirty="0"/>
              <a:t>Medical Director of Liver Transplantation and the HCC Program at the Scripps Clinic Center for Organ and Cell Transplantation</a:t>
            </a:r>
          </a:p>
          <a:p>
            <a:pPr marL="228600" indent="-228600" algn="l">
              <a:spcBef>
                <a:spcPts val="500"/>
              </a:spcBef>
              <a:buClr>
                <a:srgbClr val="00538A"/>
              </a:buClr>
              <a:buSzPct val="100000"/>
              <a:buChar char="•"/>
              <a:defRPr sz="2400" b="0">
                <a:solidFill>
                  <a:srgbClr val="3B3735"/>
                </a:solidFill>
              </a:defRPr>
            </a:pPr>
            <a:r>
              <a:rPr dirty="0"/>
              <a:t>Fellow of AST and AGA</a:t>
            </a:r>
          </a:p>
          <a:p>
            <a:pPr marL="228600" indent="-228600" algn="l">
              <a:spcBef>
                <a:spcPts val="500"/>
              </a:spcBef>
              <a:buClr>
                <a:srgbClr val="00538A"/>
              </a:buClr>
              <a:buSzPct val="100000"/>
              <a:buChar char="•"/>
              <a:defRPr sz="2400">
                <a:solidFill>
                  <a:srgbClr val="BC5E47"/>
                </a:solidFill>
              </a:defRPr>
            </a:pPr>
            <a:r>
              <a:rPr dirty="0"/>
              <a:t>Member of HCC CONNECT</a:t>
            </a:r>
          </a:p>
        </p:txBody>
      </p:sp>
      <p:sp>
        <p:nvSpPr>
          <p:cNvPr id="184" name="DR CATHERINE FRENETTE, Hepatologist, Scripps Clinic Center for Organ and Cell Transplantation, San Diego, USA"/>
          <p:cNvSpPr txBox="1"/>
          <p:nvPr/>
        </p:nvSpPr>
        <p:spPr>
          <a:xfrm>
            <a:off x="641776" y="6663670"/>
            <a:ext cx="4865937" cy="1943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solidFill>
                  <a:srgbClr val="00538A"/>
                </a:solidFill>
              </a:defRPr>
            </a:pPr>
            <a:r>
              <a:rPr dirty="0"/>
              <a:t>DR CATHERINE FRENETTE, </a:t>
            </a:r>
            <a:r>
              <a:rPr sz="2400" dirty="0">
                <a:solidFill>
                  <a:srgbClr val="3B3735"/>
                </a:solidFill>
              </a:rPr>
              <a:t>Hepatologist, Scripps Clinic Center for Organ and Cell Transplantation, San Diego, USA</a:t>
            </a:r>
            <a:endParaRPr sz="1800" dirty="0">
              <a:solidFill>
                <a:srgbClr val="3B3735"/>
              </a:solidFill>
            </a:endParaRPr>
          </a:p>
        </p:txBody>
      </p:sp>
      <p:sp>
        <p:nvSpPr>
          <p:cNvPr id="185" name="INTRODUCING THE"/>
          <p:cNvSpPr txBox="1"/>
          <p:nvPr/>
        </p:nvSpPr>
        <p:spPr>
          <a:xfrm>
            <a:off x="1130300" y="660399"/>
            <a:ext cx="717634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200" b="0">
                <a:solidFill>
                  <a:srgbClr val="3B3735"/>
                </a:solidFill>
              </a:defRPr>
            </a:lvl1pPr>
          </a:lstStyle>
          <a:p>
            <a:r>
              <a:rPr dirty="0"/>
              <a:t>INTRODUCING THE</a:t>
            </a:r>
          </a:p>
        </p:txBody>
      </p:sp>
      <p:sp>
        <p:nvSpPr>
          <p:cNvPr id="186" name="SCIENTIFIC COMMITTEE"/>
          <p:cNvSpPr txBox="1"/>
          <p:nvPr/>
        </p:nvSpPr>
        <p:spPr>
          <a:xfrm>
            <a:off x="8485626" y="660399"/>
            <a:ext cx="9119891"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rgbClr val="00538A"/>
                </a:solidFill>
              </a:defRPr>
            </a:lvl1pPr>
          </a:lstStyle>
          <a:p>
            <a:r>
              <a:t>SCIENTIFIC COMMITTEE</a:t>
            </a:r>
          </a:p>
        </p:txBody>
      </p:sp>
      <p:sp>
        <p:nvSpPr>
          <p:cNvPr id="187" name="MSc in oncology…"/>
          <p:cNvSpPr txBox="1"/>
          <p:nvPr/>
        </p:nvSpPr>
        <p:spPr>
          <a:xfrm>
            <a:off x="6879391" y="8531098"/>
            <a:ext cx="4646661" cy="3171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spcBef>
                <a:spcPts val="500"/>
              </a:spcBef>
              <a:buClr>
                <a:srgbClr val="00538A"/>
              </a:buClr>
              <a:buSzPct val="100000"/>
              <a:buChar char="•"/>
              <a:defRPr sz="2400" b="0">
                <a:solidFill>
                  <a:srgbClr val="3B3735"/>
                </a:solidFill>
              </a:defRPr>
            </a:pPr>
            <a:r>
              <a:rPr dirty="0"/>
              <a:t>MSc in oncology</a:t>
            </a:r>
          </a:p>
          <a:p>
            <a:pPr marL="228600" indent="-228600" algn="l">
              <a:spcBef>
                <a:spcPts val="500"/>
              </a:spcBef>
              <a:buClr>
                <a:srgbClr val="00538A"/>
              </a:buClr>
              <a:buSzPct val="100000"/>
              <a:buChar char="•"/>
              <a:defRPr sz="2400" b="0">
                <a:solidFill>
                  <a:srgbClr val="3B3735"/>
                </a:solidFill>
              </a:defRPr>
            </a:pPr>
            <a:r>
              <a:rPr dirty="0"/>
              <a:t>Board certification from the Brazilian Society of Medical Oncology</a:t>
            </a:r>
          </a:p>
          <a:p>
            <a:pPr marL="228600" indent="-228600" algn="l">
              <a:spcBef>
                <a:spcPts val="500"/>
              </a:spcBef>
              <a:buClr>
                <a:srgbClr val="00538A"/>
              </a:buClr>
              <a:buSzPct val="100000"/>
              <a:buChar char="•"/>
              <a:defRPr sz="2400" b="0">
                <a:solidFill>
                  <a:srgbClr val="3B3735"/>
                </a:solidFill>
              </a:defRPr>
            </a:pPr>
            <a:r>
              <a:rPr dirty="0"/>
              <a:t>Co-chair of Upper Gastrointestinal Cancer Division at A.C. Camargo Cancer Center </a:t>
            </a:r>
          </a:p>
          <a:p>
            <a:pPr marL="228600" indent="-228600" algn="l">
              <a:spcBef>
                <a:spcPts val="500"/>
              </a:spcBef>
              <a:buClr>
                <a:srgbClr val="00538A"/>
              </a:buClr>
              <a:buSzPct val="100000"/>
              <a:buChar char="•"/>
              <a:defRPr sz="2400">
                <a:solidFill>
                  <a:srgbClr val="BF6049"/>
                </a:solidFill>
              </a:defRPr>
            </a:pPr>
            <a:r>
              <a:rPr dirty="0"/>
              <a:t>Member of GI CONNECT</a:t>
            </a:r>
          </a:p>
        </p:txBody>
      </p:sp>
      <p:sp>
        <p:nvSpPr>
          <p:cNvPr id="188" name="DR VICTOR HUGO FONSECA DE JESUS,…"/>
          <p:cNvSpPr txBox="1"/>
          <p:nvPr/>
        </p:nvSpPr>
        <p:spPr>
          <a:xfrm>
            <a:off x="6879391" y="6663745"/>
            <a:ext cx="4628233" cy="2070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solidFill>
                  <a:srgbClr val="00538A"/>
                </a:solidFill>
              </a:defRPr>
            </a:pPr>
            <a:r>
              <a:rPr dirty="0"/>
              <a:t>DR VICTOR HUGO FONSECA DE JESUS,</a:t>
            </a:r>
          </a:p>
          <a:p>
            <a:pPr algn="l">
              <a:defRPr sz="2400">
                <a:solidFill>
                  <a:srgbClr val="00538A"/>
                </a:solidFill>
              </a:defRPr>
            </a:pPr>
            <a:r>
              <a:rPr dirty="0">
                <a:solidFill>
                  <a:srgbClr val="3B3735"/>
                </a:solidFill>
              </a:rPr>
              <a:t>Medical oncologist, </a:t>
            </a:r>
            <a:r>
              <a:rPr dirty="0" err="1">
                <a:solidFill>
                  <a:srgbClr val="3B3735"/>
                </a:solidFill>
              </a:rPr>
              <a:t>Carmago</a:t>
            </a:r>
            <a:r>
              <a:rPr dirty="0">
                <a:solidFill>
                  <a:srgbClr val="3B3735"/>
                </a:solidFill>
              </a:rPr>
              <a:t> Cancer Center, São Paulo, Brazil</a:t>
            </a:r>
            <a:endParaRPr sz="1800" dirty="0">
              <a:solidFill>
                <a:srgbClr val="3B3735"/>
              </a:solidFill>
            </a:endParaRPr>
          </a:p>
        </p:txBody>
      </p:sp>
      <p:sp>
        <p:nvSpPr>
          <p:cNvPr id="189" name="NATASHA PINHEIRO,…"/>
          <p:cNvSpPr txBox="1"/>
          <p:nvPr/>
        </p:nvSpPr>
        <p:spPr>
          <a:xfrm>
            <a:off x="13061202" y="6686376"/>
            <a:ext cx="3852691" cy="1943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solidFill>
                  <a:srgbClr val="00538A"/>
                </a:solidFill>
              </a:defRPr>
            </a:pPr>
            <a:r>
              <a:rPr dirty="0"/>
              <a:t>NATASHA PINHEIRO,</a:t>
            </a:r>
          </a:p>
          <a:p>
            <a:pPr algn="l">
              <a:defRPr sz="2400">
                <a:solidFill>
                  <a:srgbClr val="00538A"/>
                </a:solidFill>
              </a:defRPr>
            </a:pPr>
            <a:r>
              <a:rPr dirty="0">
                <a:solidFill>
                  <a:srgbClr val="3B3735"/>
                </a:solidFill>
              </a:rPr>
              <a:t>Nurse practitioner, Memorial Sloan Kettering Cancer Center, New York, USA </a:t>
            </a:r>
            <a:endParaRPr sz="1800" dirty="0">
              <a:solidFill>
                <a:srgbClr val="3B3735"/>
              </a:solidFill>
            </a:endParaRPr>
          </a:p>
        </p:txBody>
      </p:sp>
      <p:pic>
        <p:nvPicPr>
          <p:cNvPr id="190" name="catherine.png" descr="catherine.png"/>
          <p:cNvPicPr>
            <a:picLocks noChangeAspect="1"/>
          </p:cNvPicPr>
          <p:nvPr/>
        </p:nvPicPr>
        <p:blipFill>
          <a:blip r:embed="rId3"/>
          <a:srcRect/>
          <a:stretch>
            <a:fillRect/>
          </a:stretch>
        </p:blipFill>
        <p:spPr>
          <a:xfrm>
            <a:off x="1164482" y="2424140"/>
            <a:ext cx="4002947" cy="4036236"/>
          </a:xfrm>
          <a:prstGeom prst="rect">
            <a:avLst/>
          </a:prstGeom>
          <a:ln w="12700">
            <a:miter lim="400000"/>
          </a:ln>
        </p:spPr>
      </p:pic>
      <p:pic>
        <p:nvPicPr>
          <p:cNvPr id="191" name="victor.png" descr="victor.png"/>
          <p:cNvPicPr>
            <a:picLocks noChangeAspect="1"/>
          </p:cNvPicPr>
          <p:nvPr/>
        </p:nvPicPr>
        <p:blipFill>
          <a:blip r:embed="rId4"/>
          <a:stretch>
            <a:fillRect/>
          </a:stretch>
        </p:blipFill>
        <p:spPr>
          <a:xfrm>
            <a:off x="7192034" y="2424140"/>
            <a:ext cx="4002947" cy="4036236"/>
          </a:xfrm>
          <a:prstGeom prst="rect">
            <a:avLst/>
          </a:prstGeom>
          <a:ln w="12700">
            <a:miter lim="400000"/>
          </a:ln>
        </p:spPr>
      </p:pic>
      <p:pic>
        <p:nvPicPr>
          <p:cNvPr id="192" name="natasha.png" descr="natasha.png"/>
          <p:cNvPicPr>
            <a:picLocks noChangeAspect="1"/>
          </p:cNvPicPr>
          <p:nvPr/>
        </p:nvPicPr>
        <p:blipFill>
          <a:blip r:embed="rId5"/>
          <a:stretch>
            <a:fillRect/>
          </a:stretch>
        </p:blipFill>
        <p:spPr>
          <a:xfrm>
            <a:off x="13220253" y="2420230"/>
            <a:ext cx="4010702" cy="4044055"/>
          </a:xfrm>
          <a:prstGeom prst="rect">
            <a:avLst/>
          </a:prstGeom>
          <a:ln w="12700">
            <a:miter lim="400000"/>
          </a:ln>
        </p:spPr>
      </p:pic>
      <p:pic>
        <p:nvPicPr>
          <p:cNvPr id="193" name="nicole.png" descr="nicole.png"/>
          <p:cNvPicPr>
            <a:picLocks noChangeAspect="1"/>
          </p:cNvPicPr>
          <p:nvPr/>
        </p:nvPicPr>
        <p:blipFill>
          <a:blip r:embed="rId6"/>
          <a:stretch>
            <a:fillRect/>
          </a:stretch>
        </p:blipFill>
        <p:spPr>
          <a:xfrm>
            <a:off x="19252350" y="2424140"/>
            <a:ext cx="4002947" cy="4036236"/>
          </a:xfrm>
          <a:prstGeom prst="rect">
            <a:avLst/>
          </a:prstGeom>
          <a:ln w="12700">
            <a:miter lim="400000"/>
          </a:ln>
        </p:spPr>
      </p:pic>
      <p:sp>
        <p:nvSpPr>
          <p:cNvPr id="194" name="MSc in nursing; adult nurse practitioner from Long Island University…"/>
          <p:cNvSpPr txBox="1"/>
          <p:nvPr/>
        </p:nvSpPr>
        <p:spPr>
          <a:xfrm>
            <a:off x="12897730" y="8556498"/>
            <a:ext cx="4646660" cy="3171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spcBef>
                <a:spcPts val="500"/>
              </a:spcBef>
              <a:buClr>
                <a:srgbClr val="00538A"/>
              </a:buClr>
              <a:buSzPct val="100000"/>
              <a:buChar char="•"/>
              <a:defRPr sz="2400" b="0">
                <a:solidFill>
                  <a:srgbClr val="3B3735"/>
                </a:solidFill>
              </a:defRPr>
            </a:pPr>
            <a:r>
              <a:rPr dirty="0"/>
              <a:t>MSc in nursing; adult nurse practitioner from Long Island University </a:t>
            </a:r>
          </a:p>
          <a:p>
            <a:pPr marL="228600" indent="-228600" algn="l">
              <a:spcBef>
                <a:spcPts val="500"/>
              </a:spcBef>
              <a:buClr>
                <a:srgbClr val="00538A"/>
              </a:buClr>
              <a:buSzPct val="100000"/>
              <a:buChar char="•"/>
              <a:defRPr sz="2400" b="0">
                <a:solidFill>
                  <a:srgbClr val="3B3735"/>
                </a:solidFill>
              </a:defRPr>
            </a:pPr>
            <a:r>
              <a:rPr dirty="0"/>
              <a:t>Active member of the Nursing Advisory Board, Cholangiocarcinoma Foundation</a:t>
            </a:r>
          </a:p>
          <a:p>
            <a:pPr marL="228600" indent="-228600" algn="l">
              <a:spcBef>
                <a:spcPts val="500"/>
              </a:spcBef>
              <a:buClr>
                <a:srgbClr val="00538A"/>
              </a:buClr>
              <a:buSzPct val="100000"/>
              <a:buChar char="•"/>
              <a:defRPr sz="2400" b="0">
                <a:solidFill>
                  <a:srgbClr val="3B3735"/>
                </a:solidFill>
              </a:defRPr>
            </a:pPr>
            <a:r>
              <a:rPr dirty="0"/>
              <a:t>Active member of ONS</a:t>
            </a:r>
          </a:p>
          <a:p>
            <a:pPr marL="228600" indent="-228600" algn="l">
              <a:spcBef>
                <a:spcPts val="500"/>
              </a:spcBef>
              <a:buClr>
                <a:srgbClr val="00538A"/>
              </a:buClr>
              <a:buSzPct val="100000"/>
              <a:buChar char="•"/>
              <a:defRPr sz="2400">
                <a:solidFill>
                  <a:srgbClr val="BB5E47"/>
                </a:solidFill>
              </a:defRPr>
            </a:pPr>
            <a:r>
              <a:rPr dirty="0"/>
              <a:t>Member of GI NURSES CONNECT</a:t>
            </a:r>
          </a:p>
        </p:txBody>
      </p:sp>
      <p:sp>
        <p:nvSpPr>
          <p:cNvPr id="195" name="DR NICOLE LEBOEUF, Dermatologist, Harvard Medical School, Boston, USA"/>
          <p:cNvSpPr txBox="1"/>
          <p:nvPr/>
        </p:nvSpPr>
        <p:spPr>
          <a:xfrm>
            <a:off x="19107182" y="6701845"/>
            <a:ext cx="3852691" cy="1867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solidFill>
                  <a:srgbClr val="00538A"/>
                </a:solidFill>
              </a:defRPr>
            </a:pPr>
            <a:r>
              <a:rPr dirty="0"/>
              <a:t>DR NICOLE LEBOEUF, </a:t>
            </a:r>
            <a:r>
              <a:rPr sz="2400" dirty="0">
                <a:solidFill>
                  <a:srgbClr val="3B3735"/>
                </a:solidFill>
              </a:rPr>
              <a:t>Dermatologist, Harvard Medical School, Boston, USA</a:t>
            </a:r>
            <a:endParaRPr sz="1800" dirty="0">
              <a:solidFill>
                <a:srgbClr val="3B3735"/>
              </a:solidFill>
            </a:endParaRPr>
          </a:p>
          <a:p>
            <a:pPr algn="l">
              <a:defRPr sz="3200">
                <a:solidFill>
                  <a:srgbClr val="00538A"/>
                </a:solidFill>
              </a:defRPr>
            </a:pPr>
            <a:endParaRPr sz="1800" dirty="0">
              <a:solidFill>
                <a:srgbClr val="3B3735"/>
              </a:solidFill>
            </a:endParaRPr>
          </a:p>
        </p:txBody>
      </p:sp>
      <p:sp>
        <p:nvSpPr>
          <p:cNvPr id="196" name="Director of the Program in Skin Toxicities for Anticancer Therapy…"/>
          <p:cNvSpPr txBox="1"/>
          <p:nvPr/>
        </p:nvSpPr>
        <p:spPr>
          <a:xfrm>
            <a:off x="18934496" y="8537523"/>
            <a:ext cx="4646661" cy="3539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spcBef>
                <a:spcPts val="500"/>
              </a:spcBef>
              <a:buClr>
                <a:srgbClr val="00538A"/>
              </a:buClr>
              <a:buSzPct val="100000"/>
              <a:buChar char="•"/>
              <a:defRPr sz="2400" b="0">
                <a:solidFill>
                  <a:srgbClr val="3B3735"/>
                </a:solidFill>
              </a:defRPr>
            </a:pPr>
            <a:r>
              <a:rPr dirty="0"/>
              <a:t>Director of the Program in Skin Toxicities for Anticancer Therapy</a:t>
            </a:r>
          </a:p>
          <a:p>
            <a:pPr marL="228600" indent="-228600" algn="l">
              <a:spcBef>
                <a:spcPts val="500"/>
              </a:spcBef>
              <a:buClr>
                <a:srgbClr val="00538A"/>
              </a:buClr>
              <a:buSzPct val="100000"/>
              <a:buChar char="•"/>
              <a:defRPr sz="2400" b="0">
                <a:solidFill>
                  <a:srgbClr val="3B3735"/>
                </a:solidFill>
              </a:defRPr>
            </a:pPr>
            <a:r>
              <a:rPr dirty="0"/>
              <a:t>Clinical Director of Cutaneous Oncology</a:t>
            </a:r>
          </a:p>
          <a:p>
            <a:pPr marL="228600" indent="-228600" algn="l">
              <a:spcBef>
                <a:spcPts val="500"/>
              </a:spcBef>
              <a:buClr>
                <a:srgbClr val="00538A"/>
              </a:buClr>
              <a:buSzPct val="100000"/>
              <a:buChar char="•"/>
              <a:defRPr sz="2400" b="0">
                <a:solidFill>
                  <a:srgbClr val="3B3735"/>
                </a:solidFill>
              </a:defRPr>
            </a:pPr>
            <a:r>
              <a:rPr dirty="0"/>
              <a:t>Assistant Professor of Dermatology at Harvard Medical School</a:t>
            </a:r>
          </a:p>
          <a:p>
            <a:pPr marL="228600" indent="-228600" algn="l">
              <a:spcBef>
                <a:spcPts val="500"/>
              </a:spcBef>
              <a:buClr>
                <a:srgbClr val="00538A"/>
              </a:buClr>
              <a:buSzPct val="100000"/>
              <a:buChar char="•"/>
              <a:defRPr sz="2400">
                <a:solidFill>
                  <a:srgbClr val="BB5E47"/>
                </a:solidFill>
              </a:defRPr>
            </a:pPr>
            <a:r>
              <a:rPr dirty="0"/>
              <a:t>Honorary collaborator with the CONNECTs groups</a:t>
            </a:r>
          </a:p>
        </p:txBody>
      </p:sp>
      <p:pic>
        <p:nvPicPr>
          <p:cNvPr id="197" name="hcc-logo.png" descr="hcc-logo.png"/>
          <p:cNvPicPr>
            <a:picLocks noChangeAspect="1"/>
          </p:cNvPicPr>
          <p:nvPr/>
        </p:nvPicPr>
        <p:blipFill>
          <a:blip r:embed="rId7"/>
          <a:stretch>
            <a:fillRect/>
          </a:stretch>
        </p:blipFill>
        <p:spPr>
          <a:xfrm>
            <a:off x="3714383" y="11714139"/>
            <a:ext cx="2115921" cy="971922"/>
          </a:xfrm>
          <a:prstGeom prst="rect">
            <a:avLst/>
          </a:prstGeom>
          <a:ln w="12700">
            <a:miter lim="400000"/>
          </a:ln>
        </p:spPr>
      </p:pic>
      <p:pic>
        <p:nvPicPr>
          <p:cNvPr id="198" name="gi-connect-logo.png" descr="gi-connect-logo.png"/>
          <p:cNvPicPr>
            <a:picLocks noChangeAspect="1"/>
          </p:cNvPicPr>
          <p:nvPr/>
        </p:nvPicPr>
        <p:blipFill>
          <a:blip r:embed="rId8"/>
          <a:stretch>
            <a:fillRect/>
          </a:stretch>
        </p:blipFill>
        <p:spPr>
          <a:xfrm>
            <a:off x="9968106" y="11793273"/>
            <a:ext cx="1903766" cy="904290"/>
          </a:xfrm>
          <a:prstGeom prst="rect">
            <a:avLst/>
          </a:prstGeom>
          <a:ln w="12700">
            <a:miter lim="400000"/>
          </a:ln>
        </p:spPr>
      </p:pic>
      <p:pic>
        <p:nvPicPr>
          <p:cNvPr id="199" name="GInurses-logo.png" descr="GInurses-logo.png"/>
          <p:cNvPicPr>
            <a:picLocks noChangeAspect="1"/>
          </p:cNvPicPr>
          <p:nvPr/>
        </p:nvPicPr>
        <p:blipFill>
          <a:blip r:embed="rId9"/>
          <a:stretch>
            <a:fillRect/>
          </a:stretch>
        </p:blipFill>
        <p:spPr>
          <a:xfrm>
            <a:off x="15920775" y="11877003"/>
            <a:ext cx="1992527" cy="783658"/>
          </a:xfrm>
          <a:prstGeom prst="rect">
            <a:avLst/>
          </a:prstGeom>
          <a:ln w="12700">
            <a:miter lim="400000"/>
          </a:ln>
        </p:spPr>
      </p:pic>
      <p:pic>
        <p:nvPicPr>
          <p:cNvPr id="200" name="connects.png" descr="connects.png"/>
          <p:cNvPicPr>
            <a:picLocks noChangeAspect="1"/>
          </p:cNvPicPr>
          <p:nvPr/>
        </p:nvPicPr>
        <p:blipFill>
          <a:blip r:embed="rId10"/>
          <a:stretch>
            <a:fillRect/>
          </a:stretch>
        </p:blipFill>
        <p:spPr>
          <a:xfrm>
            <a:off x="22284667" y="11823537"/>
            <a:ext cx="1600690" cy="783658"/>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4" name="chapter-2.png" descr="chapter-2.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555" name="SKIN TOXICITY"/>
          <p:cNvSpPr txBox="1"/>
          <p:nvPr/>
        </p:nvSpPr>
        <p:spPr>
          <a:xfrm>
            <a:off x="699543" y="4400435"/>
            <a:ext cx="13045377" cy="1769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000">
                <a:solidFill>
                  <a:srgbClr val="00538A"/>
                </a:solidFill>
              </a:defRPr>
            </a:lvl1pPr>
          </a:lstStyle>
          <a:p>
            <a:r>
              <a:t>SKIN TOXICITY</a:t>
            </a:r>
          </a:p>
        </p:txBody>
      </p:sp>
      <p:sp>
        <p:nvSpPr>
          <p:cNvPr id="556" name="PREVENTION AND MANAGEMENT"/>
          <p:cNvSpPr txBox="1"/>
          <p:nvPr/>
        </p:nvSpPr>
        <p:spPr>
          <a:xfrm>
            <a:off x="699543" y="6083705"/>
            <a:ext cx="10473123"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ts val="7000"/>
              </a:lnSpc>
              <a:defRPr sz="7200">
                <a:solidFill>
                  <a:srgbClr val="00538A"/>
                </a:solidFill>
              </a:defRPr>
            </a:lvl1pPr>
          </a:lstStyle>
          <a:p>
            <a:r>
              <a:rPr dirty="0"/>
              <a:t>PREVENTION AND MANAGEMENT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59" name="LEARNING OBJECTIVE"/>
          <p:cNvSpPr txBox="1"/>
          <p:nvPr/>
        </p:nvSpPr>
        <p:spPr>
          <a:xfrm>
            <a:off x="1130300" y="660399"/>
            <a:ext cx="811887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a:solidFill>
                  <a:srgbClr val="3B3735"/>
                </a:solidFill>
              </a:defRPr>
            </a:lvl1pPr>
          </a:lstStyle>
          <a:p>
            <a:r>
              <a:t>LEARNING OBJECTIVE</a:t>
            </a:r>
          </a:p>
        </p:txBody>
      </p:sp>
      <p:sp>
        <p:nvSpPr>
          <p:cNvPr id="560" name="Know how to prevent and manage skin toxicities associated with targeted therapy in GI and liver cancers"/>
          <p:cNvSpPr txBox="1"/>
          <p:nvPr/>
        </p:nvSpPr>
        <p:spPr>
          <a:xfrm>
            <a:off x="1130300" y="1625599"/>
            <a:ext cx="20472515" cy="2051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ts val="5000"/>
              </a:lnSpc>
              <a:defRPr sz="5400" cap="all">
                <a:solidFill>
                  <a:srgbClr val="00538A"/>
                </a:solidFill>
              </a:defRPr>
            </a:lvl1pPr>
          </a:lstStyle>
          <a:p>
            <a:r>
              <a:rPr dirty="0"/>
              <a:t>Know how to prevent and manage skin toxicities associated with targeted therapy in GI and liver cancers</a:t>
            </a:r>
          </a:p>
        </p:txBody>
      </p:sp>
      <p:sp>
        <p:nvSpPr>
          <p:cNvPr id="561" name="Rectangle"/>
          <p:cNvSpPr/>
          <p:nvPr/>
        </p:nvSpPr>
        <p:spPr>
          <a:xfrm>
            <a:off x="1309864" y="4442574"/>
            <a:ext cx="9426693" cy="6340092"/>
          </a:xfrm>
          <a:prstGeom prst="rect">
            <a:avLst/>
          </a:prstGeom>
          <a:ln w="76200">
            <a:solidFill>
              <a:srgbClr val="00538A"/>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62" name="WHAT"/>
          <p:cNvSpPr txBox="1"/>
          <p:nvPr/>
        </p:nvSpPr>
        <p:spPr>
          <a:xfrm>
            <a:off x="1837109" y="4737967"/>
            <a:ext cx="1869989"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400">
                <a:solidFill>
                  <a:srgbClr val="00538A"/>
                </a:solidFill>
              </a:defRPr>
            </a:lvl1pPr>
          </a:lstStyle>
          <a:p>
            <a:r>
              <a:t>WHAT</a:t>
            </a:r>
          </a:p>
        </p:txBody>
      </p:sp>
      <p:sp>
        <p:nvSpPr>
          <p:cNvPr id="563" name="WILL YOU LEARN?"/>
          <p:cNvSpPr txBox="1"/>
          <p:nvPr/>
        </p:nvSpPr>
        <p:spPr>
          <a:xfrm>
            <a:off x="1828968" y="5411558"/>
            <a:ext cx="5135576"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400" b="0">
                <a:solidFill>
                  <a:srgbClr val="3B3735"/>
                </a:solidFill>
              </a:defRPr>
            </a:lvl1pPr>
          </a:lstStyle>
          <a:p>
            <a:r>
              <a:t>WILL YOU LEARN?</a:t>
            </a:r>
          </a:p>
        </p:txBody>
      </p:sp>
      <p:sp>
        <p:nvSpPr>
          <p:cNvPr id="564" name="The things you as a healthcare professional should know about the prevention and management of skin toxicities, including dose modification and alternative dosing schedules…"/>
          <p:cNvSpPr txBox="1"/>
          <p:nvPr/>
        </p:nvSpPr>
        <p:spPr>
          <a:xfrm>
            <a:off x="1841779" y="6248359"/>
            <a:ext cx="8362863" cy="4259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2020" indent="-422020" algn="l">
              <a:buClr>
                <a:srgbClr val="BB5E47"/>
              </a:buClr>
              <a:buSzPct val="100000"/>
              <a:buChar char="•"/>
              <a:defRPr sz="3900">
                <a:solidFill>
                  <a:srgbClr val="3B3735"/>
                </a:solidFill>
              </a:defRPr>
            </a:pPr>
            <a:r>
              <a:rPr dirty="0"/>
              <a:t>The things you as a healthcare professional should know about the prevention and management of skin toxicities, including dose modification and alternative dosing schedules</a:t>
            </a:r>
          </a:p>
          <a:p>
            <a:pPr marL="422020" indent="-422020" algn="l">
              <a:buClr>
                <a:srgbClr val="BB5E47"/>
              </a:buClr>
              <a:buSzPct val="100000"/>
              <a:buChar char="•"/>
              <a:defRPr sz="3900">
                <a:solidFill>
                  <a:srgbClr val="3B3735"/>
                </a:solidFill>
              </a:defRPr>
            </a:pPr>
            <a:r>
              <a:rPr dirty="0"/>
              <a:t>What patients can do to prevent and manage skin toxicities</a:t>
            </a:r>
          </a:p>
        </p:txBody>
      </p:sp>
      <p:sp>
        <p:nvSpPr>
          <p:cNvPr id="565" name="Shape"/>
          <p:cNvSpPr/>
          <p:nvPr/>
        </p:nvSpPr>
        <p:spPr>
          <a:xfrm>
            <a:off x="11175744" y="4443919"/>
            <a:ext cx="10791061" cy="63374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478" y="21600"/>
                </a:lnTo>
                <a:lnTo>
                  <a:pt x="21600" y="10778"/>
                </a:lnTo>
                <a:lnTo>
                  <a:pt x="17462" y="39"/>
                </a:lnTo>
                <a:lnTo>
                  <a:pt x="0" y="0"/>
                </a:lnTo>
                <a:close/>
              </a:path>
            </a:pathLst>
          </a:custGeom>
          <a:ln w="76200">
            <a:solidFill>
              <a:srgbClr val="00538A"/>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66" name="WHY"/>
          <p:cNvSpPr txBox="1"/>
          <p:nvPr/>
        </p:nvSpPr>
        <p:spPr>
          <a:xfrm>
            <a:off x="11650705" y="4737967"/>
            <a:ext cx="1524746"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400">
                <a:solidFill>
                  <a:srgbClr val="00538A"/>
                </a:solidFill>
              </a:defRPr>
            </a:lvl1pPr>
          </a:lstStyle>
          <a:p>
            <a:r>
              <a:t>WHY</a:t>
            </a:r>
          </a:p>
        </p:txBody>
      </p:sp>
      <p:sp>
        <p:nvSpPr>
          <p:cNvPr id="567" name="IS THIS IMPORTANT?"/>
          <p:cNvSpPr txBox="1"/>
          <p:nvPr/>
        </p:nvSpPr>
        <p:spPr>
          <a:xfrm>
            <a:off x="11682637" y="5411558"/>
            <a:ext cx="5866917"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400" b="0">
                <a:solidFill>
                  <a:srgbClr val="3B3735"/>
                </a:solidFill>
              </a:defRPr>
            </a:lvl1pPr>
          </a:lstStyle>
          <a:p>
            <a:r>
              <a:t>IS THIS IMPORTANT?</a:t>
            </a:r>
          </a:p>
        </p:txBody>
      </p:sp>
      <p:sp>
        <p:nvSpPr>
          <p:cNvPr id="568" name="Pre-emptively addressing and treating potential skin toxicities may improve patients’ quality of life and allow them to remain on therapy longer"/>
          <p:cNvSpPr txBox="1"/>
          <p:nvPr/>
        </p:nvSpPr>
        <p:spPr>
          <a:xfrm>
            <a:off x="11748554" y="6248359"/>
            <a:ext cx="8118873" cy="3040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22030" indent="-422030" algn="l">
              <a:buClr>
                <a:srgbClr val="BB5E47"/>
              </a:buClr>
              <a:buSzPct val="100000"/>
              <a:buChar char="•"/>
              <a:defRPr sz="3900">
                <a:solidFill>
                  <a:srgbClr val="3B3735"/>
                </a:solidFill>
              </a:defRPr>
            </a:lvl1pPr>
          </a:lstStyle>
          <a:p>
            <a:r>
              <a:t>Pre-emptively addressing and treating potential skin toxicities may improve patients’ quality of life and allow them to remain on therapy longer </a:t>
            </a:r>
          </a:p>
        </p:txBody>
      </p:sp>
      <p:sp>
        <p:nvSpPr>
          <p:cNvPr id="569" name="GI, gastrointestinal"/>
          <p:cNvSpPr txBox="1"/>
          <p:nvPr/>
        </p:nvSpPr>
        <p:spPr>
          <a:xfrm>
            <a:off x="431800" y="13119099"/>
            <a:ext cx="2238450"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spcBef>
                <a:spcPts val="5900"/>
              </a:spcBef>
              <a:defRPr sz="2200" b="0">
                <a:solidFill>
                  <a:srgbClr val="3B3735"/>
                </a:solidFill>
              </a:defRPr>
            </a:lvl1pPr>
          </a:lstStyle>
          <a:p>
            <a:r>
              <a:rPr dirty="0"/>
              <a:t>GI, gastrointestinal</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72" name="STRATEGIES ARE MORE EFFICIENT TO CONTROL AES"/>
          <p:cNvSpPr txBox="1"/>
          <p:nvPr/>
        </p:nvSpPr>
        <p:spPr>
          <a:xfrm>
            <a:off x="1130300" y="1529001"/>
            <a:ext cx="19853192"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rgbClr val="00538A"/>
                </a:solidFill>
              </a:defRPr>
            </a:lvl1pPr>
          </a:lstStyle>
          <a:p>
            <a:r>
              <a:rPr dirty="0"/>
              <a:t>STRATEGIES ARE MORE EFFICIENT TO CONTROL AE</a:t>
            </a:r>
            <a:r>
              <a:rPr lang="en-GB" dirty="0"/>
              <a:t>s</a:t>
            </a:r>
            <a:endParaRPr dirty="0"/>
          </a:p>
        </p:txBody>
      </p:sp>
      <p:sp>
        <p:nvSpPr>
          <p:cNvPr id="573" name="In all patients treated with targeted therapies, prophylactic measures include:"/>
          <p:cNvSpPr txBox="1"/>
          <p:nvPr/>
        </p:nvSpPr>
        <p:spPr>
          <a:xfrm>
            <a:off x="1167715" y="2948757"/>
            <a:ext cx="20522337" cy="62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1300"/>
              </a:spcBef>
              <a:buClr>
                <a:srgbClr val="00538A"/>
              </a:buClr>
              <a:defRPr sz="4100">
                <a:solidFill>
                  <a:srgbClr val="3B3735"/>
                </a:solidFill>
              </a:defRPr>
            </a:lvl1pPr>
          </a:lstStyle>
          <a:p>
            <a:r>
              <a:rPr dirty="0"/>
              <a:t>In all patients treated with targeted therapies, prophylactic measures include:</a:t>
            </a:r>
          </a:p>
        </p:txBody>
      </p:sp>
      <p:sp>
        <p:nvSpPr>
          <p:cNvPr id="574" name="AE, adverse event; SPF, sun protection factor; UVA, ultraviolet A; UVB, ultraviolet B;…"/>
          <p:cNvSpPr txBox="1"/>
          <p:nvPr/>
        </p:nvSpPr>
        <p:spPr>
          <a:xfrm>
            <a:off x="431800" y="12503741"/>
            <a:ext cx="1886654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SPF, sun protection factor; UVA, ultraviolet A; UVB, ultraviolet B;</a:t>
            </a:r>
          </a:p>
          <a:p>
            <a:pPr algn="l">
              <a:defRPr sz="2200" b="0">
                <a:solidFill>
                  <a:srgbClr val="3B3735"/>
                </a:solidFill>
              </a:defRPr>
            </a:pPr>
            <a:r>
              <a:rPr dirty="0">
                <a:solidFill>
                  <a:srgbClr val="3A3736"/>
                </a:solidFill>
              </a:rPr>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Lacouture ME, et al. J Clin Oncol. 2010;28:1351-7</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Beech J, et al. Future Oncol. 2018;14:2531-41</a:t>
            </a:r>
            <a:r>
              <a:rPr dirty="0">
                <a:solidFill>
                  <a:srgbClr val="3A3736"/>
                </a:solidFill>
              </a:rPr>
              <a:t>. 3</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 Segaert S, et al. Eur J Cancer. 2009;45 suppl 1:295-308</a:t>
            </a:r>
            <a:r>
              <a:rPr dirty="0">
                <a:solidFill>
                  <a:srgbClr val="3A3736"/>
                </a:solidFill>
              </a:rPr>
              <a:t>. 4.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Lacouture ME, et al. Support Care Cancer. 2011;19:1079-95</a:t>
            </a:r>
            <a:r>
              <a:rPr dirty="0">
                <a:solidFill>
                  <a:srgbClr val="3A3736"/>
                </a:solidFill>
              </a:rPr>
              <a:t>.</a:t>
            </a:r>
          </a:p>
        </p:txBody>
      </p:sp>
      <p:grpSp>
        <p:nvGrpSpPr>
          <p:cNvPr id="591" name="Group"/>
          <p:cNvGrpSpPr/>
          <p:nvPr/>
        </p:nvGrpSpPr>
        <p:grpSpPr>
          <a:xfrm>
            <a:off x="1239457" y="3826742"/>
            <a:ext cx="18116344" cy="5952258"/>
            <a:chOff x="0" y="0"/>
            <a:chExt cx="18116343" cy="5952257"/>
          </a:xfrm>
        </p:grpSpPr>
        <p:grpSp>
          <p:nvGrpSpPr>
            <p:cNvPr id="578" name="Group"/>
            <p:cNvGrpSpPr/>
            <p:nvPr/>
          </p:nvGrpSpPr>
          <p:grpSpPr>
            <a:xfrm>
              <a:off x="0" y="0"/>
              <a:ext cx="3369182" cy="5952257"/>
              <a:chOff x="0" y="0"/>
              <a:chExt cx="3369181" cy="5952256"/>
            </a:xfrm>
          </p:grpSpPr>
          <p:sp>
            <p:nvSpPr>
              <p:cNvPr id="575" name="Rectangle"/>
              <p:cNvSpPr/>
              <p:nvPr/>
            </p:nvSpPr>
            <p:spPr>
              <a:xfrm>
                <a:off x="0" y="0"/>
                <a:ext cx="3369181"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576" name="using broad-spectrum (UVA/UVB) sunscreen (SPF 30+)"/>
              <p:cNvSpPr txBox="1"/>
              <p:nvPr/>
            </p:nvSpPr>
            <p:spPr>
              <a:xfrm>
                <a:off x="490790" y="2142255"/>
                <a:ext cx="2387601" cy="3810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spcBef>
                    <a:spcPts val="5900"/>
                  </a:spcBef>
                  <a:defRPr sz="3200">
                    <a:solidFill>
                      <a:srgbClr val="3B3735"/>
                    </a:solidFill>
                  </a:defRPr>
                </a:lvl1pPr>
              </a:lstStyle>
              <a:p>
                <a:r>
                  <a:rPr dirty="0"/>
                  <a:t>using broad-spectrum (UVA/UVB) sunscreen (SPF 30+)</a:t>
                </a:r>
                <a:endParaRPr dirty="0">
                  <a:solidFill>
                    <a:srgbClr val="000000"/>
                  </a:solidFill>
                  <a:latin typeface="Times"/>
                  <a:ea typeface="Times"/>
                  <a:cs typeface="Times"/>
                  <a:sym typeface="Times"/>
                </a:endParaRPr>
              </a:p>
            </p:txBody>
          </p:sp>
          <p:pic>
            <p:nvPicPr>
              <p:cNvPr id="577" name="SUN.png" descr="SUN.png"/>
              <p:cNvPicPr>
                <a:picLocks noChangeAspect="1"/>
              </p:cNvPicPr>
              <p:nvPr/>
            </p:nvPicPr>
            <p:blipFill>
              <a:blip r:embed="rId7"/>
              <a:stretch>
                <a:fillRect/>
              </a:stretch>
            </p:blipFill>
            <p:spPr>
              <a:xfrm>
                <a:off x="820990" y="478291"/>
                <a:ext cx="1727201" cy="1803401"/>
              </a:xfrm>
              <a:prstGeom prst="rect">
                <a:avLst/>
              </a:prstGeom>
              <a:ln w="12700" cap="flat">
                <a:noFill/>
                <a:miter lim="400000"/>
              </a:ln>
              <a:effectLst/>
            </p:spPr>
          </p:pic>
        </p:grpSp>
        <p:sp>
          <p:nvSpPr>
            <p:cNvPr id="579" name="Rectangle"/>
            <p:cNvSpPr/>
            <p:nvPr/>
          </p:nvSpPr>
          <p:spPr>
            <a:xfrm>
              <a:off x="3686790" y="0"/>
              <a:ext cx="3369181"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580" name="avoiding sun exposure"/>
            <p:cNvSpPr txBox="1"/>
            <p:nvPr/>
          </p:nvSpPr>
          <p:spPr>
            <a:xfrm>
              <a:off x="4164880" y="2710986"/>
              <a:ext cx="2387601" cy="2324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spcBef>
                  <a:spcPts val="5900"/>
                </a:spcBef>
                <a:defRPr sz="3200">
                  <a:solidFill>
                    <a:srgbClr val="3B3735"/>
                  </a:solidFill>
                </a:defRPr>
              </a:lvl1pPr>
            </a:lstStyle>
            <a:p>
              <a:r>
                <a:t>avoiding sun exposure </a:t>
              </a:r>
              <a:endParaRPr>
                <a:solidFill>
                  <a:srgbClr val="000000"/>
                </a:solidFill>
                <a:latin typeface="Times"/>
                <a:ea typeface="Times"/>
                <a:cs typeface="Times"/>
                <a:sym typeface="Times"/>
              </a:endParaRPr>
            </a:p>
          </p:txBody>
        </p:sp>
        <p:sp>
          <p:nvSpPr>
            <p:cNvPr id="581" name="Rectangle"/>
            <p:cNvSpPr/>
            <p:nvPr/>
          </p:nvSpPr>
          <p:spPr>
            <a:xfrm>
              <a:off x="7373580" y="0"/>
              <a:ext cx="3369182"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582" name="using skin moisturisers…"/>
            <p:cNvSpPr txBox="1"/>
            <p:nvPr/>
          </p:nvSpPr>
          <p:spPr>
            <a:xfrm>
              <a:off x="8001919" y="2789957"/>
              <a:ext cx="2387601" cy="2514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spcBef>
                  <a:spcPts val="5900"/>
                </a:spcBef>
                <a:defRPr sz="3200">
                  <a:solidFill>
                    <a:srgbClr val="3B3735"/>
                  </a:solidFill>
                </a:defRPr>
              </a:pPr>
              <a:r>
                <a:t>using skin moisturisers </a:t>
              </a:r>
            </a:p>
            <a:p>
              <a:pPr algn="l" defTabSz="457200">
                <a:lnSpc>
                  <a:spcPts val="2800"/>
                </a:lnSpc>
                <a:defRPr sz="1200" b="0">
                  <a:solidFill>
                    <a:srgbClr val="FFFFFF"/>
                  </a:solidFill>
                </a:defRPr>
              </a:pPr>
              <a:r>
                <a:t>(bland emollients)</a:t>
              </a:r>
              <a:endParaRPr>
                <a:solidFill>
                  <a:srgbClr val="000000"/>
                </a:solidFill>
                <a:latin typeface="Times"/>
                <a:ea typeface="Times"/>
                <a:cs typeface="Times"/>
                <a:sym typeface="Times"/>
              </a:endParaRPr>
            </a:p>
          </p:txBody>
        </p:sp>
        <p:sp>
          <p:nvSpPr>
            <p:cNvPr id="583" name="Rectangle"/>
            <p:cNvSpPr/>
            <p:nvPr/>
          </p:nvSpPr>
          <p:spPr>
            <a:xfrm>
              <a:off x="11060371" y="0"/>
              <a:ext cx="3369181"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584" name="nail care"/>
            <p:cNvSpPr txBox="1"/>
            <p:nvPr/>
          </p:nvSpPr>
          <p:spPr>
            <a:xfrm>
              <a:off x="11785035" y="2958636"/>
              <a:ext cx="2387601" cy="182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spcBef>
                  <a:spcPts val="5900"/>
                </a:spcBef>
                <a:defRPr sz="3200">
                  <a:solidFill>
                    <a:srgbClr val="3B3735"/>
                  </a:solidFill>
                </a:defRPr>
              </a:lvl1pPr>
            </a:lstStyle>
            <a:p>
              <a:r>
                <a:t>nail care</a:t>
              </a:r>
              <a:endParaRPr>
                <a:solidFill>
                  <a:srgbClr val="000000"/>
                </a:solidFill>
                <a:latin typeface="Times"/>
                <a:ea typeface="Times"/>
                <a:cs typeface="Times"/>
                <a:sym typeface="Times"/>
              </a:endParaRPr>
            </a:p>
          </p:txBody>
        </p:sp>
        <p:sp>
          <p:nvSpPr>
            <p:cNvPr id="585" name="Rectangle"/>
            <p:cNvSpPr/>
            <p:nvPr/>
          </p:nvSpPr>
          <p:spPr>
            <a:xfrm>
              <a:off x="14747161" y="0"/>
              <a:ext cx="3369182"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586" name="oral care"/>
            <p:cNvSpPr txBox="1"/>
            <p:nvPr/>
          </p:nvSpPr>
          <p:spPr>
            <a:xfrm>
              <a:off x="15568152" y="2958636"/>
              <a:ext cx="2387601" cy="182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spcBef>
                  <a:spcPts val="5900"/>
                </a:spcBef>
                <a:defRPr sz="3200">
                  <a:solidFill>
                    <a:srgbClr val="3B3735"/>
                  </a:solidFill>
                </a:defRPr>
              </a:lvl1pPr>
            </a:lstStyle>
            <a:p>
              <a:r>
                <a:t>oral care</a:t>
              </a:r>
              <a:endParaRPr>
                <a:solidFill>
                  <a:srgbClr val="000000"/>
                </a:solidFill>
                <a:latin typeface="Times"/>
                <a:ea typeface="Times"/>
                <a:cs typeface="Times"/>
                <a:sym typeface="Times"/>
              </a:endParaRPr>
            </a:p>
          </p:txBody>
        </p:sp>
        <p:pic>
          <p:nvPicPr>
            <p:cNvPr id="587" name="SUN-SHADE.png" descr="SUN-SHADE.png"/>
            <p:cNvPicPr>
              <a:picLocks noChangeAspect="1"/>
            </p:cNvPicPr>
            <p:nvPr/>
          </p:nvPicPr>
          <p:blipFill>
            <a:blip r:embed="rId8"/>
            <a:stretch>
              <a:fillRect/>
            </a:stretch>
          </p:blipFill>
          <p:spPr>
            <a:xfrm>
              <a:off x="4164880" y="300491"/>
              <a:ext cx="2387601" cy="2159001"/>
            </a:xfrm>
            <a:prstGeom prst="rect">
              <a:avLst/>
            </a:prstGeom>
            <a:ln w="12700" cap="flat">
              <a:noFill/>
              <a:miter lim="400000"/>
            </a:ln>
            <a:effectLst/>
          </p:spPr>
        </p:pic>
        <p:pic>
          <p:nvPicPr>
            <p:cNvPr id="588" name="CREAM.png" descr="CREAM.png"/>
            <p:cNvPicPr>
              <a:picLocks noChangeAspect="1"/>
            </p:cNvPicPr>
            <p:nvPr/>
          </p:nvPicPr>
          <p:blipFill>
            <a:blip r:embed="rId9"/>
            <a:stretch>
              <a:fillRect/>
            </a:stretch>
          </p:blipFill>
          <p:spPr>
            <a:xfrm>
              <a:off x="8105671" y="377849"/>
              <a:ext cx="1816101" cy="1905001"/>
            </a:xfrm>
            <a:prstGeom prst="rect">
              <a:avLst/>
            </a:prstGeom>
            <a:ln w="12700" cap="flat">
              <a:noFill/>
              <a:miter lim="400000"/>
            </a:ln>
            <a:effectLst/>
          </p:spPr>
        </p:pic>
        <p:pic>
          <p:nvPicPr>
            <p:cNvPr id="589" name="FINGER.png" descr="FINGER.png"/>
            <p:cNvPicPr>
              <a:picLocks noChangeAspect="1"/>
            </p:cNvPicPr>
            <p:nvPr/>
          </p:nvPicPr>
          <p:blipFill>
            <a:blip r:embed="rId10"/>
            <a:stretch>
              <a:fillRect/>
            </a:stretch>
          </p:blipFill>
          <p:spPr>
            <a:xfrm>
              <a:off x="12148061" y="396899"/>
              <a:ext cx="1193801" cy="1866901"/>
            </a:xfrm>
            <a:prstGeom prst="rect">
              <a:avLst/>
            </a:prstGeom>
            <a:ln w="12700" cap="flat">
              <a:noFill/>
              <a:miter lim="400000"/>
            </a:ln>
            <a:effectLst/>
          </p:spPr>
        </p:pic>
        <p:pic>
          <p:nvPicPr>
            <p:cNvPr id="590" name="TOOTH.png" descr="TOOTH.png"/>
            <p:cNvPicPr>
              <a:picLocks noChangeAspect="1"/>
            </p:cNvPicPr>
            <p:nvPr/>
          </p:nvPicPr>
          <p:blipFill>
            <a:blip r:embed="rId11"/>
            <a:stretch>
              <a:fillRect/>
            </a:stretch>
          </p:blipFill>
          <p:spPr>
            <a:xfrm>
              <a:off x="15549102" y="434999"/>
              <a:ext cx="1765301" cy="1790701"/>
            </a:xfrm>
            <a:prstGeom prst="rect">
              <a:avLst/>
            </a:prstGeom>
            <a:ln w="12700" cap="flat">
              <a:noFill/>
              <a:miter lim="400000"/>
            </a:ln>
            <a:effectLst/>
          </p:spPr>
        </p:pic>
      </p:grpSp>
      <p:sp>
        <p:nvSpPr>
          <p:cNvPr id="592" name="Rectangle"/>
          <p:cNvSpPr/>
          <p:nvPr/>
        </p:nvSpPr>
        <p:spPr>
          <a:xfrm>
            <a:off x="1294920" y="9609857"/>
            <a:ext cx="8793975" cy="2286001"/>
          </a:xfrm>
          <a:prstGeom prst="rect">
            <a:avLst/>
          </a:prstGeom>
          <a:solidFill>
            <a:srgbClr val="00538A"/>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93" name="Management of low-grade toxicity is similar to these prophylactic measures"/>
          <p:cNvSpPr txBox="1"/>
          <p:nvPr/>
        </p:nvSpPr>
        <p:spPr>
          <a:xfrm>
            <a:off x="1660963" y="10261501"/>
            <a:ext cx="7499213" cy="982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FFFFFF"/>
                </a:solidFill>
              </a:defRPr>
            </a:lvl1pPr>
          </a:lstStyle>
          <a:p>
            <a:r>
              <a:rPr dirty="0"/>
              <a:t>Management of low-grade toxicity is similar to these prophylactic measures</a:t>
            </a:r>
          </a:p>
        </p:txBody>
      </p:sp>
      <p:sp>
        <p:nvSpPr>
          <p:cNvPr id="594" name="Rectangle"/>
          <p:cNvSpPr/>
          <p:nvPr/>
        </p:nvSpPr>
        <p:spPr>
          <a:xfrm>
            <a:off x="10355171" y="9609857"/>
            <a:ext cx="8793975" cy="2286001"/>
          </a:xfrm>
          <a:prstGeom prst="rect">
            <a:avLst/>
          </a:prstGeom>
          <a:solidFill>
            <a:srgbClr val="00538A"/>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95" name="Management of high-grade toxicity depends on the type of toxicity and the grade"/>
          <p:cNvSpPr txBox="1"/>
          <p:nvPr/>
        </p:nvSpPr>
        <p:spPr>
          <a:xfrm>
            <a:off x="10721213" y="10261501"/>
            <a:ext cx="7499213" cy="982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FFFFFF"/>
                </a:solidFill>
              </a:defRPr>
            </a:lvl1pPr>
          </a:lstStyle>
          <a:p>
            <a:r>
              <a:t>Management of high-grade toxicity depends on the type of toxicity and the grade</a:t>
            </a:r>
          </a:p>
        </p:txBody>
      </p:sp>
      <p:sp>
        <p:nvSpPr>
          <p:cNvPr id="596" name="Callout"/>
          <p:cNvSpPr/>
          <p:nvPr/>
        </p:nvSpPr>
        <p:spPr>
          <a:xfrm>
            <a:off x="19837241" y="3826742"/>
            <a:ext cx="3705623" cy="6269039"/>
          </a:xfrm>
          <a:custGeom>
            <a:avLst/>
            <a:gdLst/>
            <a:ahLst/>
            <a:cxnLst>
              <a:cxn ang="0">
                <a:pos x="wd2" y="hd2"/>
              </a:cxn>
              <a:cxn ang="5400000">
                <a:pos x="wd2" y="hd2"/>
              </a:cxn>
              <a:cxn ang="10800000">
                <a:pos x="wd2" y="hd2"/>
              </a:cxn>
              <a:cxn ang="16200000">
                <a:pos x="wd2" y="hd2"/>
              </a:cxn>
            </a:cxnLst>
            <a:rect l="0" t="0" r="r" b="b"/>
            <a:pathLst>
              <a:path w="21600" h="21600" extrusionOk="0">
                <a:moveTo>
                  <a:pt x="1080" y="0"/>
                </a:moveTo>
                <a:cubicBezTo>
                  <a:pt x="484" y="0"/>
                  <a:pt x="0" y="286"/>
                  <a:pt x="0" y="639"/>
                </a:cubicBezTo>
                <a:lnTo>
                  <a:pt x="0" y="18068"/>
                </a:lnTo>
                <a:cubicBezTo>
                  <a:pt x="0" y="18420"/>
                  <a:pt x="484" y="18707"/>
                  <a:pt x="1080" y="18707"/>
                </a:cubicBezTo>
                <a:lnTo>
                  <a:pt x="9707" y="18707"/>
                </a:lnTo>
                <a:lnTo>
                  <a:pt x="11868" y="21600"/>
                </a:lnTo>
                <a:lnTo>
                  <a:pt x="14026" y="18707"/>
                </a:lnTo>
                <a:lnTo>
                  <a:pt x="20520" y="18707"/>
                </a:lnTo>
                <a:cubicBezTo>
                  <a:pt x="21116" y="18707"/>
                  <a:pt x="21600" y="18420"/>
                  <a:pt x="21600" y="18068"/>
                </a:cubicBezTo>
                <a:lnTo>
                  <a:pt x="21600" y="639"/>
                </a:lnTo>
                <a:cubicBezTo>
                  <a:pt x="21600" y="286"/>
                  <a:pt x="21116" y="0"/>
                  <a:pt x="20520" y="0"/>
                </a:cubicBezTo>
                <a:lnTo>
                  <a:pt x="1080"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97" name="A full-body skin examination is recommended before treatment is started…"/>
          <p:cNvSpPr txBox="1"/>
          <p:nvPr/>
        </p:nvSpPr>
        <p:spPr>
          <a:xfrm>
            <a:off x="20131155" y="4162058"/>
            <a:ext cx="3117999" cy="49346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b="0">
                <a:solidFill>
                  <a:srgbClr val="FFFFFF"/>
                </a:solidFill>
              </a:defRPr>
            </a:pPr>
            <a:r>
              <a:rPr dirty="0"/>
              <a:t>A full-body skin examination is recommended before treatment is started</a:t>
            </a:r>
            <a:r>
              <a:rPr lang="en-GB" dirty="0"/>
              <a:t>.</a:t>
            </a:r>
            <a:endParaRPr dirty="0"/>
          </a:p>
          <a:p>
            <a:pPr>
              <a:defRPr>
                <a:solidFill>
                  <a:srgbClr val="FFFFFF"/>
                </a:solidFill>
              </a:defRPr>
            </a:pPr>
            <a:r>
              <a:rPr dirty="0"/>
              <a:t>Effective patient education is key to preventing and treating skin toxicities</a:t>
            </a:r>
          </a:p>
          <a:p>
            <a:pPr marL="106680" indent="-106680" defTabSz="457200">
              <a:buSzPct val="100000"/>
              <a:buChar char="•"/>
              <a:defRPr sz="1400">
                <a:solidFill>
                  <a:srgbClr val="6F94A9"/>
                </a:solidFill>
              </a:defRPr>
            </a:pPr>
            <a:endParaRPr dirty="0"/>
          </a:p>
        </p:txBody>
      </p:sp>
      <p:pic>
        <p:nvPicPr>
          <p:cNvPr id="598" name="Dr.png" descr="Dr.png"/>
          <p:cNvPicPr>
            <a:picLocks noChangeAspect="1"/>
          </p:cNvPicPr>
          <p:nvPr/>
        </p:nvPicPr>
        <p:blipFill>
          <a:blip r:embed="rId12"/>
          <a:stretch>
            <a:fillRect/>
          </a:stretch>
        </p:blipFill>
        <p:spPr>
          <a:xfrm>
            <a:off x="22349021" y="9379915"/>
            <a:ext cx="1100189" cy="3631514"/>
          </a:xfrm>
          <a:prstGeom prst="rect">
            <a:avLst/>
          </a:prstGeom>
          <a:ln w="12700">
            <a:miter lim="400000"/>
          </a:ln>
        </p:spPr>
      </p:pic>
      <p:sp>
        <p:nvSpPr>
          <p:cNvPr id="599" name="PREVENTATIVE RATHER THAN REACTIVE THERAPEUTIC"/>
          <p:cNvSpPr txBox="1"/>
          <p:nvPr/>
        </p:nvSpPr>
        <p:spPr>
          <a:xfrm>
            <a:off x="1130300" y="660399"/>
            <a:ext cx="2017752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a:solidFill>
                  <a:srgbClr val="3B3735"/>
                </a:solidFill>
              </a:defRPr>
            </a:lvl1pPr>
          </a:lstStyle>
          <a:p>
            <a:pPr>
              <a:defRPr b="1">
                <a:solidFill>
                  <a:srgbClr val="00538A"/>
                </a:solidFill>
              </a:defRPr>
            </a:pPr>
            <a:r>
              <a:rPr b="0" dirty="0">
                <a:solidFill>
                  <a:srgbClr val="3B3735"/>
                </a:solidFill>
              </a:rPr>
              <a:t>PREVENTATIVE RATHER THAN REACTIVE THERAPEUTIC</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02" name="SKIN TOXICITIES INVOLVES A MULTIMODAL STRATEGY"/>
          <p:cNvSpPr txBox="1"/>
          <p:nvPr/>
        </p:nvSpPr>
        <p:spPr>
          <a:xfrm>
            <a:off x="1130300" y="1625599"/>
            <a:ext cx="2197620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SKIN TOXICITIES INVOLVES A MULTIMODAL STRATEGY </a:t>
            </a:r>
          </a:p>
        </p:txBody>
      </p:sp>
      <p:sp>
        <p:nvSpPr>
          <p:cNvPr id="603" name="Rectangle"/>
          <p:cNvSpPr/>
          <p:nvPr/>
        </p:nvSpPr>
        <p:spPr>
          <a:xfrm>
            <a:off x="2171170" y="4130531"/>
            <a:ext cx="9486742" cy="7536367"/>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04" name="EFFECTIVE MANAGEMENT OF SKIN TOXICITIES INVOLVES A MULTIMODAL STRATEGY THAT INCLUDES:…"/>
          <p:cNvSpPr txBox="1"/>
          <p:nvPr/>
        </p:nvSpPr>
        <p:spPr>
          <a:xfrm>
            <a:off x="2537214" y="4359505"/>
            <a:ext cx="8215279" cy="317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a:solidFill>
                  <a:srgbClr val="3B3735"/>
                </a:solidFill>
              </a:defRPr>
            </a:pPr>
            <a:r>
              <a:rPr dirty="0"/>
              <a:t>EFFECTIVE MANAGEMENT OF SKIN TOXICITIES INVOLVES A </a:t>
            </a:r>
            <a:r>
              <a:rPr dirty="0">
                <a:solidFill>
                  <a:srgbClr val="00538A"/>
                </a:solidFill>
              </a:rPr>
              <a:t>MULTIMODAL STRATEGY</a:t>
            </a:r>
            <a:r>
              <a:rPr dirty="0"/>
              <a:t> THAT INCLUDES:</a:t>
            </a:r>
            <a:endParaRPr sz="1200" dirty="0">
              <a:solidFill>
                <a:srgbClr val="000000"/>
              </a:solidFill>
              <a:latin typeface="Times"/>
              <a:ea typeface="Times"/>
              <a:cs typeface="Times"/>
              <a:sym typeface="Times"/>
            </a:endParaRPr>
          </a:p>
          <a:p>
            <a:pPr marL="555625" indent="-555625" algn="l">
              <a:buClr>
                <a:srgbClr val="C8563F"/>
              </a:buClr>
              <a:buSzPct val="100000"/>
              <a:buAutoNum type="arabicPeriod"/>
              <a:defRPr>
                <a:solidFill>
                  <a:srgbClr val="3B3735"/>
                </a:solidFill>
              </a:defRPr>
            </a:pPr>
            <a:r>
              <a:rPr dirty="0"/>
              <a:t>patient education</a:t>
            </a:r>
            <a:endParaRPr dirty="0">
              <a:latin typeface="Times"/>
              <a:ea typeface="Times"/>
              <a:cs typeface="Times"/>
              <a:sym typeface="Times"/>
            </a:endParaRPr>
          </a:p>
          <a:p>
            <a:pPr marL="555625" indent="-555625" algn="l">
              <a:buClr>
                <a:srgbClr val="C8563F"/>
              </a:buClr>
              <a:buSzPct val="100000"/>
              <a:buAutoNum type="arabicPeriod"/>
              <a:defRPr>
                <a:solidFill>
                  <a:srgbClr val="3B3735"/>
                </a:solidFill>
              </a:defRPr>
            </a:pPr>
            <a:r>
              <a:rPr dirty="0"/>
              <a:t>prophylactic and supportive care</a:t>
            </a:r>
          </a:p>
          <a:p>
            <a:pPr marL="555625" indent="-555625" algn="l">
              <a:buClr>
                <a:srgbClr val="C8563F"/>
              </a:buClr>
              <a:buSzPct val="100000"/>
              <a:buAutoNum type="arabicPeriod"/>
              <a:defRPr>
                <a:solidFill>
                  <a:srgbClr val="3B3735"/>
                </a:solidFill>
              </a:defRPr>
            </a:pPr>
            <a:r>
              <a:rPr dirty="0"/>
              <a:t>dose modification (including flexible dosing)</a:t>
            </a:r>
            <a:endParaRPr sz="1200" dirty="0">
              <a:solidFill>
                <a:srgbClr val="000000"/>
              </a:solidFill>
              <a:latin typeface="Times"/>
              <a:ea typeface="Times"/>
              <a:cs typeface="Times"/>
              <a:sym typeface="Times"/>
            </a:endParaRPr>
          </a:p>
        </p:txBody>
      </p:sp>
      <p:pic>
        <p:nvPicPr>
          <p:cNvPr id="605" name="connect.png" descr="connect.png"/>
          <p:cNvPicPr>
            <a:picLocks noChangeAspect="1"/>
          </p:cNvPicPr>
          <p:nvPr/>
        </p:nvPicPr>
        <p:blipFill>
          <a:blip r:embed="rId3"/>
          <a:stretch>
            <a:fillRect/>
          </a:stretch>
        </p:blipFill>
        <p:spPr>
          <a:xfrm>
            <a:off x="4428643" y="7386486"/>
            <a:ext cx="4432421" cy="4261250"/>
          </a:xfrm>
          <a:prstGeom prst="rect">
            <a:avLst/>
          </a:prstGeom>
          <a:ln w="12700">
            <a:miter lim="400000"/>
          </a:ln>
        </p:spPr>
      </p:pic>
      <p:sp>
        <p:nvSpPr>
          <p:cNvPr id="606" name="Rectangle"/>
          <p:cNvSpPr/>
          <p:nvPr/>
        </p:nvSpPr>
        <p:spPr>
          <a:xfrm>
            <a:off x="12726089" y="4130531"/>
            <a:ext cx="9486741" cy="7536367"/>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07" name="WHEN PRE-EMPTIVE MEASURES ARE INSUFFICIENT TO AVOID AES, EARLY TREATMENT IS CRUCIAL FOR AE MANAGEMENT…"/>
          <p:cNvSpPr txBox="1"/>
          <p:nvPr/>
        </p:nvSpPr>
        <p:spPr>
          <a:xfrm>
            <a:off x="13361820" y="4490449"/>
            <a:ext cx="8215279" cy="2913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a:solidFill>
                  <a:srgbClr val="3B3735"/>
                </a:solidFill>
              </a:defRPr>
            </a:pPr>
            <a:r>
              <a:t>WHEN PRE-EMPTIVE MEASURES ARE INSUFFICIENT TO AVOID AES, </a:t>
            </a:r>
            <a:r>
              <a:rPr>
                <a:solidFill>
                  <a:srgbClr val="00538A"/>
                </a:solidFill>
              </a:rPr>
              <a:t>EARLY TREATMENT</a:t>
            </a:r>
            <a:r>
              <a:t> IS CRUCIAL FOR AE MANAGEMENT</a:t>
            </a:r>
          </a:p>
          <a:p>
            <a:pPr marL="571500" indent="-571500" algn="l">
              <a:buClr>
                <a:srgbClr val="C8563F"/>
              </a:buClr>
              <a:buSzPct val="100000"/>
              <a:buChar char="•"/>
              <a:defRPr>
                <a:solidFill>
                  <a:srgbClr val="3B3735"/>
                </a:solidFill>
              </a:defRPr>
            </a:pPr>
            <a:r>
              <a:t>Encourage patients to contact their healthcare provider straight away upon first appearance of symptoms</a:t>
            </a:r>
          </a:p>
        </p:txBody>
      </p:sp>
      <p:pic>
        <p:nvPicPr>
          <p:cNvPr id="608" name="phone.png" descr="phone.png"/>
          <p:cNvPicPr>
            <a:picLocks noChangeAspect="1"/>
          </p:cNvPicPr>
          <p:nvPr/>
        </p:nvPicPr>
        <p:blipFill>
          <a:blip r:embed="rId4"/>
          <a:stretch>
            <a:fillRect/>
          </a:stretch>
        </p:blipFill>
        <p:spPr>
          <a:xfrm>
            <a:off x="15167705" y="7111299"/>
            <a:ext cx="4603508" cy="4425730"/>
          </a:xfrm>
          <a:prstGeom prst="rect">
            <a:avLst/>
          </a:prstGeom>
          <a:ln w="12700">
            <a:miter lim="400000"/>
          </a:ln>
        </p:spPr>
      </p:pic>
      <p:sp>
        <p:nvSpPr>
          <p:cNvPr id="609" name="AE, adverse event"/>
          <p:cNvSpPr txBox="1"/>
          <p:nvPr/>
        </p:nvSpPr>
        <p:spPr>
          <a:xfrm>
            <a:off x="431800" y="13119099"/>
            <a:ext cx="2130401"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2200" b="0">
                <a:solidFill>
                  <a:srgbClr val="3B3735"/>
                </a:solidFill>
              </a:defRPr>
            </a:lvl1pPr>
          </a:lstStyle>
          <a:p>
            <a:r>
              <a:rPr dirty="0"/>
              <a:t>AE, adverse event</a:t>
            </a:r>
          </a:p>
        </p:txBody>
      </p:sp>
      <p:sp>
        <p:nvSpPr>
          <p:cNvPr id="610" name="PREVENTION AND MANAGEMENT OF"/>
          <p:cNvSpPr txBox="1"/>
          <p:nvPr/>
        </p:nvSpPr>
        <p:spPr>
          <a:xfrm>
            <a:off x="1130300" y="660399"/>
            <a:ext cx="2197620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PREVENTION AND MANAGEMENT OF</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13" name="PREVENTION AND MANAGEMENT OF"/>
          <p:cNvSpPr txBox="1"/>
          <p:nvPr/>
        </p:nvSpPr>
        <p:spPr>
          <a:xfrm>
            <a:off x="4590627" y="6603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PREVENTION AND MANAGEMENT OF</a:t>
            </a:r>
          </a:p>
        </p:txBody>
      </p:sp>
      <p:sp>
        <p:nvSpPr>
          <p:cNvPr id="614" name="AE, adverse event; SPF, sun protection factor; UVA, ultraviolet A; UVB, ultraviolet B…"/>
          <p:cNvSpPr txBox="1"/>
          <p:nvPr/>
        </p:nvSpPr>
        <p:spPr>
          <a:xfrm>
            <a:off x="431800" y="12170081"/>
            <a:ext cx="20501366" cy="1462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SPF, sun protection factor; UVA, ultraviolet A; UVB, ultraviolet B</a:t>
            </a:r>
          </a:p>
          <a:p>
            <a:pPr algn="l">
              <a:defRPr sz="2200" b="0">
                <a:solidFill>
                  <a:srgbClr val="3B3735"/>
                </a:solidFill>
              </a:defRPr>
            </a:pPr>
            <a:r>
              <a:rPr dirty="0"/>
              <a:t>These recommendations are based on review of the literature and expert experience.</a:t>
            </a:r>
          </a:p>
          <a:p>
            <a:pPr algn="l">
              <a:defRPr sz="2200" b="0">
                <a:solidFill>
                  <a:srgbClr val="3B3735"/>
                </a:solidFill>
              </a:defRPr>
            </a:pPr>
            <a:r>
              <a:rPr dirty="0">
                <a:solidFill>
                  <a:srgbClr val="3A3736"/>
                </a:solidFill>
              </a:rPr>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Beech J, et al. Future Oncol. 2018;14:2531-41</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Lacouture ME, et al. Support Care Cancer. 2011;19:1079-95</a:t>
            </a:r>
            <a:r>
              <a:rPr dirty="0">
                <a:solidFill>
                  <a:srgbClr val="3A3736"/>
                </a:solidFill>
              </a:rPr>
              <a:t>. 3.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Segaert S, et al. Eur J Cancer. 2009;45 suppl 1:295-308</a:t>
            </a:r>
            <a:r>
              <a:rPr dirty="0">
                <a:solidFill>
                  <a:srgbClr val="3A3736"/>
                </a:solidFill>
              </a:rPr>
              <a:t>.</a:t>
            </a:r>
            <a:br>
              <a:rPr dirty="0">
                <a:solidFill>
                  <a:srgbClr val="3A3736"/>
                </a:solidFill>
              </a:rPr>
            </a:br>
            <a:r>
              <a:rPr dirty="0">
                <a:solidFill>
                  <a:srgbClr val="3A3736"/>
                </a:solidFill>
              </a:rPr>
              <a:t>Image courtesy of Dr Nicole </a:t>
            </a:r>
            <a:r>
              <a:rPr dirty="0" err="1">
                <a:solidFill>
                  <a:srgbClr val="3A3736"/>
                </a:solidFill>
              </a:rPr>
              <a:t>LeBoeuf</a:t>
            </a:r>
            <a:endParaRPr dirty="0">
              <a:solidFill>
                <a:srgbClr val="3A3736"/>
              </a:solidFill>
            </a:endParaRPr>
          </a:p>
        </p:txBody>
      </p:sp>
      <p:pic>
        <p:nvPicPr>
          <p:cNvPr id="615" name="1-pap-rash.png" descr="1-pap-rash.png"/>
          <p:cNvPicPr>
            <a:picLocks noChangeAspect="1"/>
          </p:cNvPicPr>
          <p:nvPr/>
        </p:nvPicPr>
        <p:blipFill>
          <a:blip r:embed="rId6"/>
          <a:stretch>
            <a:fillRect/>
          </a:stretch>
        </p:blipFill>
        <p:spPr>
          <a:xfrm>
            <a:off x="32083306" y="-547340"/>
            <a:ext cx="4343401" cy="3949701"/>
          </a:xfrm>
          <a:prstGeom prst="rect">
            <a:avLst/>
          </a:prstGeom>
          <a:ln w="12700">
            <a:miter lim="400000"/>
          </a:ln>
        </p:spPr>
      </p:pic>
      <p:pic>
        <p:nvPicPr>
          <p:cNvPr id="616" name="1-pap-rash.png" descr="1-pap-rash.png"/>
          <p:cNvPicPr>
            <a:picLocks noChangeAspect="1"/>
          </p:cNvPicPr>
          <p:nvPr/>
        </p:nvPicPr>
        <p:blipFill>
          <a:blip r:embed="rId6"/>
          <a:stretch>
            <a:fillRect/>
          </a:stretch>
        </p:blipFill>
        <p:spPr>
          <a:xfrm>
            <a:off x="140221" y="128386"/>
            <a:ext cx="4343401" cy="3949701"/>
          </a:xfrm>
          <a:prstGeom prst="rect">
            <a:avLst/>
          </a:prstGeom>
          <a:ln w="12700">
            <a:miter lim="400000"/>
          </a:ln>
        </p:spPr>
      </p:pic>
      <p:graphicFrame>
        <p:nvGraphicFramePr>
          <p:cNvPr id="617" name="Table"/>
          <p:cNvGraphicFramePr/>
          <p:nvPr/>
        </p:nvGraphicFramePr>
        <p:xfrm>
          <a:off x="500909" y="4111302"/>
          <a:ext cx="23382179" cy="6222415"/>
        </p:xfrm>
        <a:graphic>
          <a:graphicData uri="http://schemas.openxmlformats.org/drawingml/2006/table">
            <a:tbl>
              <a:tblPr firstRow="1" bandRow="1">
                <a:tableStyleId>{4C3C2611-4C71-4FC5-86AE-919BDF0F9419}</a:tableStyleId>
              </a:tblPr>
              <a:tblGrid>
                <a:gridCol w="7345056">
                  <a:extLst>
                    <a:ext uri="{9D8B030D-6E8A-4147-A177-3AD203B41FA5}">
                      <a16:colId xmlns:a16="http://schemas.microsoft.com/office/drawing/2014/main" val="20000"/>
                    </a:ext>
                  </a:extLst>
                </a:gridCol>
                <a:gridCol w="3950753">
                  <a:extLst>
                    <a:ext uri="{9D8B030D-6E8A-4147-A177-3AD203B41FA5}">
                      <a16:colId xmlns:a16="http://schemas.microsoft.com/office/drawing/2014/main" val="20001"/>
                    </a:ext>
                  </a:extLst>
                </a:gridCol>
                <a:gridCol w="4026688">
                  <a:extLst>
                    <a:ext uri="{9D8B030D-6E8A-4147-A177-3AD203B41FA5}">
                      <a16:colId xmlns:a16="http://schemas.microsoft.com/office/drawing/2014/main" val="20002"/>
                    </a:ext>
                  </a:extLst>
                </a:gridCol>
                <a:gridCol w="3981235">
                  <a:extLst>
                    <a:ext uri="{9D8B030D-6E8A-4147-A177-3AD203B41FA5}">
                      <a16:colId xmlns:a16="http://schemas.microsoft.com/office/drawing/2014/main" val="20003"/>
                    </a:ext>
                  </a:extLst>
                </a:gridCol>
                <a:gridCol w="4078447">
                  <a:extLst>
                    <a:ext uri="{9D8B030D-6E8A-4147-A177-3AD203B41FA5}">
                      <a16:colId xmlns:a16="http://schemas.microsoft.com/office/drawing/2014/main" val="20004"/>
                    </a:ext>
                  </a:extLst>
                </a:gridCol>
              </a:tblGrid>
              <a:tr h="568839">
                <a:tc>
                  <a:txBody>
                    <a:bodyPr/>
                    <a:lstStyle/>
                    <a:p>
                      <a:pPr defTabSz="914400">
                        <a:defRPr sz="1800" b="0">
                          <a:solidFill>
                            <a:srgbClr val="000000"/>
                          </a:solidFill>
                        </a:defRPr>
                      </a:pPr>
                      <a:r>
                        <a:rPr sz="2800" b="1">
                          <a:solidFill>
                            <a:srgbClr val="FFFFFF"/>
                          </a:solidFill>
                          <a:latin typeface="+mj-lt"/>
                          <a:ea typeface="+mj-ea"/>
                          <a:cs typeface="+mj-cs"/>
                          <a:sym typeface="Calibri"/>
                        </a:rPr>
                        <a:t>Prevention</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3</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4</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653576">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err="1"/>
                        <a:t>Minimise</a:t>
                      </a:r>
                      <a:r>
                        <a:rPr dirty="0"/>
                        <a:t> skin dryness</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Bathe and shower in lukewarm water </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Use fragrance-free, mild soap for sensitive skin</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Use bland emollient (ointment or cream)</a:t>
                      </a:r>
                    </a:p>
                    <a:p>
                      <a:pPr marL="228600" indent="-228600" algn="l">
                        <a:buClr>
                          <a:srgbClr val="C9583E"/>
                        </a:buClr>
                        <a:buSzPct val="100000"/>
                        <a:buChar char="•"/>
                        <a:defRPr sz="2600" b="1">
                          <a:solidFill>
                            <a:schemeClr val="accent1">
                              <a:hueOff val="114395"/>
                              <a:lumOff val="-24975"/>
                            </a:schemeClr>
                          </a:solidFill>
                          <a:latin typeface="+mj-lt"/>
                          <a:ea typeface="+mj-ea"/>
                          <a:cs typeface="+mj-cs"/>
                          <a:sym typeface="Calibri"/>
                        </a:defRPr>
                      </a:pPr>
                      <a:r>
                        <a:rPr dirty="0"/>
                        <a:t>Avoid UV radiation</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Use broad-spectrum (UVA/UVB) sunscreen (SPF 30+) Wear sun-protective clothing (hats, long sleeves)</a:t>
                      </a:r>
                    </a:p>
                    <a:p>
                      <a:pPr marL="228600" indent="-228600" algn="l">
                        <a:buClr>
                          <a:srgbClr val="C9583E"/>
                        </a:buClr>
                        <a:buSzPct val="100000"/>
                        <a:buChar char="•"/>
                        <a:defRPr sz="2600" b="1">
                          <a:solidFill>
                            <a:srgbClr val="00538A"/>
                          </a:solidFill>
                          <a:latin typeface="+mj-lt"/>
                          <a:ea typeface="+mj-ea"/>
                          <a:cs typeface="+mj-cs"/>
                          <a:sym typeface="Calibri"/>
                        </a:defRPr>
                      </a:pPr>
                      <a:r>
                        <a:rPr dirty="0"/>
                        <a:t>Topical corticosteroids</a:t>
                      </a:r>
                    </a:p>
                    <a:p>
                      <a:pPr marL="228600" indent="-228600" algn="l">
                        <a:buClr>
                          <a:srgbClr val="C9583E"/>
                        </a:buClr>
                        <a:buSzPct val="100000"/>
                        <a:buChar char="•"/>
                        <a:defRPr sz="2600" b="1">
                          <a:solidFill>
                            <a:srgbClr val="00538A"/>
                          </a:solidFill>
                          <a:latin typeface="+mj-lt"/>
                          <a:ea typeface="+mj-ea"/>
                          <a:cs typeface="+mj-cs"/>
                          <a:sym typeface="Calibri"/>
                        </a:defRPr>
                      </a:pPr>
                      <a:r>
                        <a:rPr dirty="0"/>
                        <a:t>Consider oral antibiotics</a:t>
                      </a:r>
                    </a:p>
                    <a:p>
                      <a:pPr marL="228600" indent="-228600" algn="l">
                        <a:buClr>
                          <a:srgbClr val="C9583E"/>
                        </a:buClr>
                        <a:buSzPct val="100000"/>
                        <a:buChar char="•"/>
                        <a:defRPr sz="2600" b="1">
                          <a:solidFill>
                            <a:srgbClr val="00538A"/>
                          </a:solidFill>
                          <a:latin typeface="+mj-lt"/>
                          <a:ea typeface="+mj-ea"/>
                          <a:cs typeface="+mj-cs"/>
                          <a:sym typeface="Calibri"/>
                        </a:defRPr>
                      </a:pPr>
                      <a:r>
                        <a:rPr dirty="0"/>
                        <a:t>Consider establishing a connection with a dermatologist</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Topical corticosteroids</a:t>
                      </a:r>
                    </a:p>
                    <a:p>
                      <a:pPr marL="228600" indent="-228600" algn="l">
                        <a:buClr>
                          <a:srgbClr val="C9583E"/>
                        </a:buClr>
                        <a:buSzPct val="100000"/>
                        <a:buChar char="•"/>
                        <a:defRPr sz="2600" b="1">
                          <a:solidFill>
                            <a:srgbClr val="00538A"/>
                          </a:solidFill>
                          <a:latin typeface="+mj-lt"/>
                          <a:ea typeface="+mj-ea"/>
                          <a:cs typeface="+mj-cs"/>
                          <a:sym typeface="Calibri"/>
                        </a:defRPr>
                      </a:pPr>
                      <a:r>
                        <a:t>Topical antibiotic for pustules or superinfection</a:t>
                      </a:r>
                    </a:p>
                    <a:p>
                      <a:pPr marL="228600" indent="-228600" algn="l">
                        <a:buClr>
                          <a:srgbClr val="C9583E"/>
                        </a:buClr>
                        <a:buSzPct val="100000"/>
                        <a:buChar char="•"/>
                        <a:defRPr sz="2600" b="1">
                          <a:solidFill>
                            <a:srgbClr val="00538A"/>
                          </a:solidFill>
                          <a:latin typeface="+mj-lt"/>
                          <a:ea typeface="+mj-ea"/>
                          <a:cs typeface="+mj-cs"/>
                          <a:sym typeface="Calibri"/>
                        </a:defRPr>
                      </a:pPr>
                      <a:r>
                        <a:t>Consider oral tetracycline antibiotics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Consider increasing potency of topical corticosteroids</a:t>
                      </a:r>
                    </a:p>
                    <a:p>
                      <a:pPr marL="228600" indent="-228600" algn="l">
                        <a:buClr>
                          <a:srgbClr val="C9583E"/>
                        </a:buClr>
                        <a:buSzPct val="100000"/>
                        <a:buChar char="•"/>
                        <a:defRPr sz="2600" b="1">
                          <a:solidFill>
                            <a:srgbClr val="00538A"/>
                          </a:solidFill>
                          <a:latin typeface="+mj-lt"/>
                          <a:ea typeface="+mj-ea"/>
                          <a:cs typeface="+mj-cs"/>
                          <a:sym typeface="Calibri"/>
                        </a:defRPr>
                      </a:pPr>
                      <a:r>
                        <a:t>Add an oral tetracycline antibiotic</a:t>
                      </a:r>
                    </a:p>
                    <a:p>
                      <a:pPr marL="228600" indent="-228600" algn="l">
                        <a:buClr>
                          <a:srgbClr val="C9583E"/>
                        </a:buClr>
                        <a:buSzPct val="100000"/>
                        <a:buChar char="•"/>
                        <a:defRPr sz="2600" b="1">
                          <a:solidFill>
                            <a:srgbClr val="00538A"/>
                          </a:solidFill>
                          <a:latin typeface="+mj-lt"/>
                          <a:ea typeface="+mj-ea"/>
                          <a:cs typeface="+mj-cs"/>
                          <a:sym typeface="Calibri"/>
                        </a:defRPr>
                      </a:pPr>
                      <a:r>
                        <a:t>Culture the lesion in case of lack of response or suspected superinfection</a:t>
                      </a:r>
                    </a:p>
                    <a:p>
                      <a:pPr marL="228600" indent="-228600" algn="l">
                        <a:buClr>
                          <a:srgbClr val="C9583E"/>
                        </a:buClr>
                        <a:buSzPct val="100000"/>
                        <a:buChar char="•"/>
                        <a:defRPr sz="2600" b="1">
                          <a:solidFill>
                            <a:srgbClr val="00538A"/>
                          </a:solidFill>
                          <a:latin typeface="+mj-lt"/>
                          <a:ea typeface="+mj-ea"/>
                          <a:cs typeface="+mj-cs"/>
                          <a:sym typeface="Calibri"/>
                        </a:defRPr>
                      </a:pPr>
                      <a:r>
                        <a:t>CONSULT A DERMATOLOGIST when the AE does not respond to intervention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CONSULT A DERMATOLOGIST</a:t>
                      </a:r>
                    </a:p>
                    <a:p>
                      <a:pPr marL="228600" indent="-228600" algn="l">
                        <a:buClr>
                          <a:srgbClr val="C9583E"/>
                        </a:buClr>
                        <a:buSzPct val="100000"/>
                        <a:buChar char="•"/>
                        <a:defRPr sz="2600" b="1">
                          <a:solidFill>
                            <a:srgbClr val="00538A"/>
                          </a:solidFill>
                          <a:latin typeface="+mj-lt"/>
                          <a:ea typeface="+mj-ea"/>
                          <a:cs typeface="+mj-cs"/>
                          <a:sym typeface="Calibri"/>
                        </a:defRPr>
                      </a:pPr>
                      <a:r>
                        <a:t>As for grade 2</a:t>
                      </a:r>
                    </a:p>
                    <a:p>
                      <a:pPr marL="228600" indent="-228600" algn="l">
                        <a:buClr>
                          <a:srgbClr val="C9583E"/>
                        </a:buClr>
                        <a:buSzPct val="100000"/>
                        <a:buChar char="•"/>
                        <a:defRPr sz="2600" b="1">
                          <a:solidFill>
                            <a:srgbClr val="00538A"/>
                          </a:solidFill>
                          <a:latin typeface="+mj-lt"/>
                          <a:ea typeface="+mj-ea"/>
                          <a:cs typeface="+mj-cs"/>
                          <a:sym typeface="Calibri"/>
                        </a:defRPr>
                      </a:pPr>
                      <a:r>
                        <a:t>Consider increasing potency of topical corticosteroids</a:t>
                      </a:r>
                    </a:p>
                    <a:p>
                      <a:pPr marL="228600" indent="-228600" algn="l">
                        <a:buClr>
                          <a:srgbClr val="C9583E"/>
                        </a:buClr>
                        <a:buSzPct val="100000"/>
                        <a:buChar char="•"/>
                        <a:defRPr sz="2600" b="1">
                          <a:solidFill>
                            <a:srgbClr val="00538A"/>
                          </a:solidFill>
                          <a:latin typeface="+mj-lt"/>
                          <a:ea typeface="+mj-ea"/>
                          <a:cs typeface="+mj-cs"/>
                          <a:sym typeface="Calibri"/>
                        </a:defRPr>
                      </a:pPr>
                      <a:r>
                        <a:t>Culture lesions</a:t>
                      </a:r>
                    </a:p>
                    <a:p>
                      <a:pPr marL="228600" indent="-228600" algn="l">
                        <a:buClr>
                          <a:srgbClr val="C9583E"/>
                        </a:buClr>
                        <a:buSzPct val="100000"/>
                        <a:buChar char="•"/>
                        <a:defRPr sz="2600" b="1">
                          <a:solidFill>
                            <a:srgbClr val="00538A"/>
                          </a:solidFill>
                          <a:latin typeface="+mj-lt"/>
                          <a:ea typeface="+mj-ea"/>
                          <a:cs typeface="+mj-cs"/>
                          <a:sym typeface="Calibri"/>
                        </a:defRPr>
                      </a:pPr>
                      <a:r>
                        <a:t>Short course of oral corticosteroids when the AE does not respond to intervention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198120" indent="-198120" algn="l">
                        <a:buClr>
                          <a:srgbClr val="C9583E"/>
                        </a:buClr>
                        <a:buSzPct val="100000"/>
                        <a:buChar char="•"/>
                        <a:defRPr sz="2600" b="1">
                          <a:solidFill>
                            <a:srgbClr val="00538A"/>
                          </a:solidFill>
                          <a:latin typeface="+mj-lt"/>
                          <a:ea typeface="+mj-ea"/>
                          <a:cs typeface="+mj-cs"/>
                          <a:sym typeface="Calibri"/>
                        </a:defRPr>
                      </a:pPr>
                      <a:r>
                        <a:rPr dirty="0"/>
                        <a:t>Intravenous antibiotics and corticosteroids</a:t>
                      </a:r>
                    </a:p>
                    <a:p>
                      <a:pPr marL="198120" indent="-198120" algn="l">
                        <a:buClr>
                          <a:srgbClr val="C9583E"/>
                        </a:buClr>
                        <a:buSzPct val="100000"/>
                        <a:buChar char="•"/>
                        <a:defRPr sz="2600" b="1">
                          <a:solidFill>
                            <a:srgbClr val="00538A"/>
                          </a:solidFill>
                          <a:latin typeface="+mj-lt"/>
                          <a:ea typeface="+mj-ea"/>
                          <a:cs typeface="+mj-cs"/>
                          <a:sym typeface="Calibri"/>
                        </a:defRPr>
                      </a:pPr>
                      <a:r>
                        <a:rPr dirty="0" err="1"/>
                        <a:t>Hospitalisation</a:t>
                      </a:r>
                      <a:endParaRPr dirty="0"/>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618" name="Callout"/>
          <p:cNvSpPr/>
          <p:nvPr/>
        </p:nvSpPr>
        <p:spPr>
          <a:xfrm>
            <a:off x="6455516" y="10512323"/>
            <a:ext cx="16184167" cy="1574404"/>
          </a:xfrm>
          <a:custGeom>
            <a:avLst/>
            <a:gdLst/>
            <a:ahLst/>
            <a:cxnLst>
              <a:cxn ang="0">
                <a:pos x="wd2" y="hd2"/>
              </a:cxn>
              <a:cxn ang="5400000">
                <a:pos x="wd2" y="hd2"/>
              </a:cxn>
              <a:cxn ang="10800000">
                <a:pos x="wd2" y="hd2"/>
              </a:cxn>
              <a:cxn ang="16200000">
                <a:pos x="wd2" y="hd2"/>
              </a:cxn>
            </a:cxnLst>
            <a:rect l="0" t="0" r="r" b="b"/>
            <a:pathLst>
              <a:path w="21600" h="21600" extrusionOk="0">
                <a:moveTo>
                  <a:pt x="247" y="0"/>
                </a:moveTo>
                <a:cubicBezTo>
                  <a:pt x="111" y="0"/>
                  <a:pt x="0" y="1139"/>
                  <a:pt x="0" y="2543"/>
                </a:cubicBezTo>
                <a:lnTo>
                  <a:pt x="0" y="19057"/>
                </a:lnTo>
                <a:cubicBezTo>
                  <a:pt x="0" y="20461"/>
                  <a:pt x="111" y="21600"/>
                  <a:pt x="247" y="21600"/>
                </a:cubicBezTo>
                <a:lnTo>
                  <a:pt x="20233" y="21600"/>
                </a:lnTo>
                <a:cubicBezTo>
                  <a:pt x="20370" y="21600"/>
                  <a:pt x="20481" y="20461"/>
                  <a:pt x="20481" y="19057"/>
                </a:cubicBezTo>
                <a:lnTo>
                  <a:pt x="20481" y="15583"/>
                </a:lnTo>
                <a:lnTo>
                  <a:pt x="21600" y="10498"/>
                </a:lnTo>
                <a:lnTo>
                  <a:pt x="20481" y="5412"/>
                </a:lnTo>
                <a:lnTo>
                  <a:pt x="20481" y="2543"/>
                </a:lnTo>
                <a:cubicBezTo>
                  <a:pt x="20481" y="1139"/>
                  <a:pt x="20370" y="0"/>
                  <a:pt x="20233" y="0"/>
                </a:cubicBezTo>
                <a:lnTo>
                  <a:pt x="247"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19" name="Consult a dermatologist if:…"/>
          <p:cNvSpPr txBox="1"/>
          <p:nvPr/>
        </p:nvSpPr>
        <p:spPr>
          <a:xfrm>
            <a:off x="7021996" y="10680796"/>
            <a:ext cx="7563362" cy="1139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rPr dirty="0"/>
              <a:t>Consult a dermatologist if:</a:t>
            </a:r>
          </a:p>
          <a:p>
            <a:pPr marL="317500" indent="-317500" algn="l">
              <a:buSzPct val="125000"/>
              <a:buChar char="•"/>
              <a:defRPr sz="2400">
                <a:solidFill>
                  <a:srgbClr val="FFFFFF"/>
                </a:solidFill>
              </a:defRPr>
            </a:pPr>
            <a:r>
              <a:rPr dirty="0"/>
              <a:t>any skin AE necessitates changes to the cancer treatment</a:t>
            </a:r>
          </a:p>
        </p:txBody>
      </p:sp>
      <p:sp>
        <p:nvSpPr>
          <p:cNvPr id="620" name="a grade 2 skin AE does not respond to intervention…"/>
          <p:cNvSpPr txBox="1"/>
          <p:nvPr/>
        </p:nvSpPr>
        <p:spPr>
          <a:xfrm>
            <a:off x="14493698" y="10680796"/>
            <a:ext cx="7563361" cy="1507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17500" indent="-317500" algn="l">
              <a:buSzPct val="125000"/>
              <a:buChar char="•"/>
              <a:defRPr sz="2400">
                <a:solidFill>
                  <a:srgbClr val="FFFFFF"/>
                </a:solidFill>
              </a:defRPr>
            </a:pPr>
            <a:r>
              <a:t>a grade 2 skin AE does not respond to intervention </a:t>
            </a:r>
          </a:p>
          <a:p>
            <a:pPr marL="317500" indent="-317500" algn="l">
              <a:buSzPct val="125000"/>
              <a:buChar char="•"/>
              <a:defRPr sz="2400">
                <a:solidFill>
                  <a:srgbClr val="FFFFFF"/>
                </a:solidFill>
              </a:defRPr>
            </a:pPr>
            <a:r>
              <a:t>any grade 3 skin AE occurs </a:t>
            </a:r>
          </a:p>
          <a:p>
            <a:pPr marL="317500" indent="-317500" algn="l">
              <a:buSzPct val="125000"/>
              <a:buChar char="•"/>
              <a:defRPr sz="2400">
                <a:solidFill>
                  <a:srgbClr val="FFFFFF"/>
                </a:solidFill>
              </a:defRPr>
            </a:pPr>
            <a:r>
              <a:t>you are uncomfortable treating the skin AE yourself</a:t>
            </a:r>
          </a:p>
        </p:txBody>
      </p:sp>
      <p:pic>
        <p:nvPicPr>
          <p:cNvPr id="621" name="Dr.png" descr="Dr.png"/>
          <p:cNvPicPr>
            <a:picLocks noChangeAspect="1"/>
          </p:cNvPicPr>
          <p:nvPr/>
        </p:nvPicPr>
        <p:blipFill>
          <a:blip r:embed="rId7"/>
          <a:stretch>
            <a:fillRect/>
          </a:stretch>
        </p:blipFill>
        <p:spPr>
          <a:xfrm>
            <a:off x="22778139" y="10780710"/>
            <a:ext cx="744518" cy="2457512"/>
          </a:xfrm>
          <a:prstGeom prst="rect">
            <a:avLst/>
          </a:prstGeom>
          <a:ln w="12700">
            <a:miter lim="400000"/>
          </a:ln>
        </p:spPr>
      </p:pic>
      <p:sp>
        <p:nvSpPr>
          <p:cNvPr id="622" name="PAPULOPUSTULAR RASH"/>
          <p:cNvSpPr txBox="1"/>
          <p:nvPr/>
        </p:nvSpPr>
        <p:spPr>
          <a:xfrm>
            <a:off x="4590627" y="16255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PAPULOPUSTULAR RASH</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25" name="WHEN USING CORTICOSTEROIDS FOR SKIN TOXICITY,"/>
          <p:cNvSpPr txBox="1"/>
          <p:nvPr/>
        </p:nvSpPr>
        <p:spPr>
          <a:xfrm>
            <a:off x="1130300" y="660399"/>
            <a:ext cx="24514134" cy="860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a:solidFill>
                  <a:srgbClr val="3D3937"/>
                </a:solidFill>
              </a:defRPr>
            </a:lvl1pPr>
          </a:lstStyle>
          <a:p>
            <a:r>
              <a:t>WHEN USING CORTICOSTEROIDS FOR SKIN TOXICITY, </a:t>
            </a:r>
          </a:p>
        </p:txBody>
      </p:sp>
      <p:sp>
        <p:nvSpPr>
          <p:cNvPr id="626" name="These recommendations are based on review of the literature and expert experience.…"/>
          <p:cNvSpPr txBox="1"/>
          <p:nvPr/>
        </p:nvSpPr>
        <p:spPr>
          <a:xfrm>
            <a:off x="4868917" y="12838117"/>
            <a:ext cx="18812029"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a:defRPr sz="2200" b="0">
                <a:solidFill>
                  <a:srgbClr val="3B3735"/>
                </a:solidFill>
              </a:defRPr>
            </a:pPr>
            <a:r>
              <a:rPr dirty="0"/>
              <a:t>These recommendations are based on review of the literature and expert experience.</a:t>
            </a:r>
          </a:p>
          <a:p>
            <a:pPr algn="r">
              <a:defRPr sz="2200" b="0">
                <a:solidFill>
                  <a:srgbClr val="3B3735"/>
                </a:solidFill>
              </a:defRPr>
            </a:pPr>
            <a:r>
              <a:rPr dirty="0"/>
              <a:t>1</a:t>
            </a:r>
            <a:r>
              <a:rPr dirty="0">
                <a:solidFill>
                  <a:srgbClr val="3A3736"/>
                </a:solidFill>
              </a:rPr>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Ference JD, Last AR. Am Fam Physician. 2009;79:135-40</a:t>
            </a:r>
            <a:r>
              <a:rPr dirty="0">
                <a:solidFill>
                  <a:srgbClr val="3A3736"/>
                </a:solidFill>
              </a:rPr>
              <a:t>.</a:t>
            </a:r>
          </a:p>
        </p:txBody>
      </p:sp>
      <p:sp>
        <p:nvSpPr>
          <p:cNvPr id="627" name="The potency of topical steroid to be used depends on the body part affected…"/>
          <p:cNvSpPr txBox="1"/>
          <p:nvPr/>
        </p:nvSpPr>
        <p:spPr>
          <a:xfrm>
            <a:off x="6067724" y="2954681"/>
            <a:ext cx="8121631" cy="732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17500" indent="-317500" algn="l">
              <a:spcBef>
                <a:spcPts val="600"/>
              </a:spcBef>
              <a:buClr>
                <a:srgbClr val="C9583E"/>
              </a:buClr>
              <a:buSzPct val="125000"/>
              <a:buChar char="•"/>
              <a:defRPr sz="3200">
                <a:solidFill>
                  <a:srgbClr val="3B3735"/>
                </a:solidFill>
              </a:defRPr>
            </a:pPr>
            <a:r>
              <a:rPr dirty="0"/>
              <a:t>The potency of topical steroid to be used depends on the body part affected</a:t>
            </a:r>
          </a:p>
          <a:p>
            <a:pPr marL="992187" lvl="1" indent="-357187" algn="l">
              <a:spcBef>
                <a:spcPts val="600"/>
              </a:spcBef>
              <a:buClr>
                <a:srgbClr val="C9583E"/>
              </a:buClr>
              <a:buSzPct val="50000"/>
              <a:buChar char="✦"/>
              <a:defRPr sz="3200" b="0">
                <a:solidFill>
                  <a:srgbClr val="3B3735"/>
                </a:solidFill>
              </a:defRPr>
            </a:pPr>
            <a:r>
              <a:rPr dirty="0"/>
              <a:t>Corticosteroids are better absorbed in regions of thin epidermis than in regions of thicker epidermis</a:t>
            </a:r>
          </a:p>
          <a:p>
            <a:pPr marL="992187" lvl="1" indent="-357187" algn="l">
              <a:spcBef>
                <a:spcPts val="600"/>
              </a:spcBef>
              <a:buClr>
                <a:srgbClr val="C9583E"/>
              </a:buClr>
              <a:buSzPct val="50000"/>
              <a:buChar char="✦"/>
              <a:defRPr sz="3200" b="0">
                <a:solidFill>
                  <a:srgbClr val="3B3735"/>
                </a:solidFill>
              </a:defRPr>
            </a:pPr>
            <a:r>
              <a:rPr dirty="0"/>
              <a:t>High-potency steroids are used for the palms and soles</a:t>
            </a:r>
          </a:p>
          <a:p>
            <a:pPr marL="992187" lvl="1" indent="-357187" algn="l">
              <a:spcBef>
                <a:spcPts val="600"/>
              </a:spcBef>
              <a:buClr>
                <a:srgbClr val="C9583E"/>
              </a:buClr>
              <a:buSzPct val="50000"/>
              <a:buChar char="✦"/>
              <a:defRPr sz="3200" b="0">
                <a:solidFill>
                  <a:srgbClr val="3B3735"/>
                </a:solidFill>
              </a:defRPr>
            </a:pPr>
            <a:r>
              <a:rPr dirty="0"/>
              <a:t>Medium- to high-potency steroids are useful for regions of thinner epidermis or occlusion, such as the eyelid and groin</a:t>
            </a:r>
          </a:p>
          <a:p>
            <a:pPr marL="992187" lvl="1" indent="-357187" algn="l">
              <a:spcBef>
                <a:spcPts val="600"/>
              </a:spcBef>
              <a:buClr>
                <a:srgbClr val="C9583E"/>
              </a:buClr>
              <a:buSzPct val="50000"/>
              <a:buChar char="✦"/>
              <a:defRPr sz="3200" b="0">
                <a:solidFill>
                  <a:srgbClr val="3B3735"/>
                </a:solidFill>
              </a:defRPr>
            </a:pPr>
            <a:r>
              <a:rPr dirty="0"/>
              <a:t>Low-to-medium strength preparations are used for large surface areas, to reduce the risk of systemic absorption</a:t>
            </a:r>
          </a:p>
        </p:txBody>
      </p:sp>
      <p:pic>
        <p:nvPicPr>
          <p:cNvPr id="628" name="1-pap-rash.png" descr="1-pap-rash.png"/>
          <p:cNvPicPr>
            <a:picLocks noChangeAspect="1"/>
          </p:cNvPicPr>
          <p:nvPr/>
        </p:nvPicPr>
        <p:blipFill>
          <a:blip r:embed="rId4"/>
          <a:stretch>
            <a:fillRect/>
          </a:stretch>
        </p:blipFill>
        <p:spPr>
          <a:xfrm>
            <a:off x="32083306" y="-547340"/>
            <a:ext cx="4343401" cy="3949701"/>
          </a:xfrm>
          <a:prstGeom prst="rect">
            <a:avLst/>
          </a:prstGeom>
          <a:ln w="12700">
            <a:miter lim="400000"/>
          </a:ln>
        </p:spPr>
      </p:pic>
      <p:pic>
        <p:nvPicPr>
          <p:cNvPr id="629" name="body.png" descr="body.png"/>
          <p:cNvPicPr>
            <a:picLocks noChangeAspect="1"/>
          </p:cNvPicPr>
          <p:nvPr/>
        </p:nvPicPr>
        <p:blipFill>
          <a:blip r:embed="rId5"/>
          <a:stretch>
            <a:fillRect/>
          </a:stretch>
        </p:blipFill>
        <p:spPr>
          <a:xfrm>
            <a:off x="1787073" y="2910419"/>
            <a:ext cx="3008455" cy="9884921"/>
          </a:xfrm>
          <a:prstGeom prst="rect">
            <a:avLst/>
          </a:prstGeom>
          <a:ln w="12700">
            <a:miter lim="400000"/>
          </a:ln>
        </p:spPr>
      </p:pic>
      <p:sp>
        <p:nvSpPr>
          <p:cNvPr id="630" name="Scalp Class I–III solution or foam"/>
          <p:cNvSpPr/>
          <p:nvPr/>
        </p:nvSpPr>
        <p:spPr>
          <a:xfrm>
            <a:off x="2248125" y="2357789"/>
            <a:ext cx="2083124" cy="1266429"/>
          </a:xfrm>
          <a:prstGeom prst="rect">
            <a:avLst/>
          </a:prstGeom>
          <a:solidFill>
            <a:srgbClr val="00538A"/>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300">
                <a:solidFill>
                  <a:srgbClr val="FFFFFF"/>
                </a:solidFill>
              </a:defRPr>
            </a:pPr>
            <a:r>
              <a:t>Scalp</a:t>
            </a:r>
            <a:br>
              <a:rPr b="0"/>
            </a:br>
            <a:r>
              <a:rPr b="0"/>
              <a:t>Class I–III solution or foam</a:t>
            </a:r>
          </a:p>
        </p:txBody>
      </p:sp>
      <p:sp>
        <p:nvSpPr>
          <p:cNvPr id="631" name="Face Class V or VI"/>
          <p:cNvSpPr/>
          <p:nvPr/>
        </p:nvSpPr>
        <p:spPr>
          <a:xfrm>
            <a:off x="2341932" y="3871464"/>
            <a:ext cx="1898737" cy="812801"/>
          </a:xfrm>
          <a:prstGeom prst="rect">
            <a:avLst/>
          </a:prstGeom>
          <a:solidFill>
            <a:srgbClr val="00538A"/>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300">
                <a:solidFill>
                  <a:srgbClr val="FFFFFF"/>
                </a:solidFill>
              </a:defRPr>
            </a:pPr>
            <a:r>
              <a:t>Face</a:t>
            </a:r>
            <a:br>
              <a:rPr b="0"/>
            </a:br>
            <a:r>
              <a:rPr b="0"/>
              <a:t>Class V or VI</a:t>
            </a:r>
          </a:p>
        </p:txBody>
      </p:sp>
      <p:sp>
        <p:nvSpPr>
          <p:cNvPr id="632" name="Breasts  Class V or VI"/>
          <p:cNvSpPr/>
          <p:nvPr/>
        </p:nvSpPr>
        <p:spPr>
          <a:xfrm>
            <a:off x="2505617" y="5680714"/>
            <a:ext cx="1686805" cy="854035"/>
          </a:xfrm>
          <a:prstGeom prst="rect">
            <a:avLst/>
          </a:prstGeom>
          <a:solidFill>
            <a:srgbClr val="00538A"/>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300">
                <a:solidFill>
                  <a:srgbClr val="FFFFFF"/>
                </a:solidFill>
              </a:defRPr>
            </a:pPr>
            <a:r>
              <a:t>Breasts </a:t>
            </a:r>
            <a:br/>
            <a:r>
              <a:rPr b="0"/>
              <a:t>Class V or VI</a:t>
            </a:r>
          </a:p>
        </p:txBody>
      </p:sp>
      <p:sp>
        <p:nvSpPr>
          <p:cNvPr id="633" name="Groin  Class V or VI"/>
          <p:cNvSpPr/>
          <p:nvPr/>
        </p:nvSpPr>
        <p:spPr>
          <a:xfrm>
            <a:off x="2367332" y="7159333"/>
            <a:ext cx="1898737" cy="931816"/>
          </a:xfrm>
          <a:prstGeom prst="rect">
            <a:avLst/>
          </a:prstGeom>
          <a:solidFill>
            <a:srgbClr val="00538A"/>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300">
                <a:solidFill>
                  <a:srgbClr val="FFFFFF"/>
                </a:solidFill>
              </a:defRPr>
            </a:pPr>
            <a:r>
              <a:t>Groin </a:t>
            </a:r>
            <a:br/>
            <a:r>
              <a:rPr b="0"/>
              <a:t>Class V or VI</a:t>
            </a:r>
          </a:p>
        </p:txBody>
      </p:sp>
      <p:sp>
        <p:nvSpPr>
          <p:cNvPr id="634" name="Palms  Class I"/>
          <p:cNvSpPr/>
          <p:nvPr/>
        </p:nvSpPr>
        <p:spPr>
          <a:xfrm>
            <a:off x="3838101" y="8395165"/>
            <a:ext cx="1525476" cy="1017945"/>
          </a:xfrm>
          <a:prstGeom prst="rect">
            <a:avLst/>
          </a:prstGeom>
          <a:solidFill>
            <a:srgbClr val="00538A"/>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300">
                <a:solidFill>
                  <a:srgbClr val="FFFFFF"/>
                </a:solidFill>
              </a:defRPr>
            </a:pPr>
            <a:r>
              <a:t>Palms </a:t>
            </a:r>
            <a:br/>
            <a:r>
              <a:rPr b="0"/>
              <a:t>Class I</a:t>
            </a:r>
          </a:p>
        </p:txBody>
      </p:sp>
      <p:sp>
        <p:nvSpPr>
          <p:cNvPr id="635" name="Soles  Class I"/>
          <p:cNvSpPr/>
          <p:nvPr/>
        </p:nvSpPr>
        <p:spPr>
          <a:xfrm>
            <a:off x="2573581" y="11640051"/>
            <a:ext cx="1525476" cy="1017945"/>
          </a:xfrm>
          <a:prstGeom prst="rect">
            <a:avLst/>
          </a:prstGeom>
          <a:solidFill>
            <a:srgbClr val="00538A"/>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300">
                <a:solidFill>
                  <a:srgbClr val="FFFFFF"/>
                </a:solidFill>
              </a:defRPr>
            </a:pPr>
            <a:r>
              <a:t>Soles </a:t>
            </a:r>
            <a:br/>
            <a:r>
              <a:rPr b="0"/>
              <a:t>Class I</a:t>
            </a:r>
          </a:p>
        </p:txBody>
      </p:sp>
      <p:sp>
        <p:nvSpPr>
          <p:cNvPr id="636" name="Body:  Widespread: class III or IV Focal or more severe: class I for 2 weeks at a time"/>
          <p:cNvSpPr/>
          <p:nvPr/>
        </p:nvSpPr>
        <p:spPr>
          <a:xfrm>
            <a:off x="942501" y="8973115"/>
            <a:ext cx="2600313" cy="2053292"/>
          </a:xfrm>
          <a:prstGeom prst="rect">
            <a:avLst/>
          </a:prstGeom>
          <a:solidFill>
            <a:srgbClr val="00538A"/>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300">
                <a:solidFill>
                  <a:srgbClr val="FFFFFF"/>
                </a:solidFill>
              </a:defRPr>
            </a:pPr>
            <a:r>
              <a:rPr dirty="0"/>
              <a:t>Body:</a:t>
            </a:r>
            <a:br>
              <a:rPr dirty="0"/>
            </a:br>
            <a:r>
              <a:rPr dirty="0"/>
              <a:t> </a:t>
            </a:r>
            <a:r>
              <a:rPr b="0" dirty="0"/>
              <a:t>Widespread: class III or IV Focal or more severe: class I for 2 weeks at a time</a:t>
            </a:r>
          </a:p>
        </p:txBody>
      </p:sp>
      <p:pic>
        <p:nvPicPr>
          <p:cNvPr id="637" name="microscope.png" descr="microscope.png"/>
          <p:cNvPicPr>
            <a:picLocks noChangeAspect="1"/>
          </p:cNvPicPr>
          <p:nvPr/>
        </p:nvPicPr>
        <p:blipFill>
          <a:blip r:embed="rId6"/>
          <a:stretch>
            <a:fillRect/>
          </a:stretch>
        </p:blipFill>
        <p:spPr>
          <a:xfrm>
            <a:off x="22760962" y="203200"/>
            <a:ext cx="1273789" cy="1308847"/>
          </a:xfrm>
          <a:prstGeom prst="rect">
            <a:avLst/>
          </a:prstGeom>
          <a:ln w="12700">
            <a:miter lim="400000"/>
          </a:ln>
        </p:spPr>
      </p:pic>
      <p:sp>
        <p:nvSpPr>
          <p:cNvPr id="638" name="It is important to consider the vehicle most suitable for the affected body part…"/>
          <p:cNvSpPr txBox="1"/>
          <p:nvPr/>
        </p:nvSpPr>
        <p:spPr>
          <a:xfrm>
            <a:off x="14639330" y="3281672"/>
            <a:ext cx="8121632" cy="46220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17500" indent="-317500" algn="l">
              <a:spcBef>
                <a:spcPts val="600"/>
              </a:spcBef>
              <a:buClr>
                <a:srgbClr val="C9583E"/>
              </a:buClr>
              <a:buSzPct val="125000"/>
              <a:buChar char="•"/>
              <a:defRPr sz="3200">
                <a:solidFill>
                  <a:srgbClr val="3B3735"/>
                </a:solidFill>
              </a:defRPr>
            </a:pPr>
            <a:r>
              <a:rPr dirty="0"/>
              <a:t>It is important to consider the vehicle most suitable for the affected body part</a:t>
            </a:r>
          </a:p>
          <a:p>
            <a:pPr marL="992187" lvl="1" indent="-357187" algn="l">
              <a:spcBef>
                <a:spcPts val="600"/>
              </a:spcBef>
              <a:buClr>
                <a:srgbClr val="C9583E"/>
              </a:buClr>
              <a:buSzPct val="50000"/>
              <a:buChar char="✦"/>
              <a:defRPr sz="3200" b="0">
                <a:solidFill>
                  <a:srgbClr val="3B3735"/>
                </a:solidFill>
              </a:defRPr>
            </a:pPr>
            <a:r>
              <a:rPr dirty="0"/>
              <a:t>Ointments provide the best penetration of the steroid, but because they are thick and greasy they are not always well tolerated</a:t>
            </a:r>
          </a:p>
          <a:p>
            <a:pPr marL="992187" lvl="1" indent="-357187" algn="l">
              <a:spcBef>
                <a:spcPts val="600"/>
              </a:spcBef>
              <a:buClr>
                <a:srgbClr val="C9583E"/>
              </a:buClr>
              <a:buSzPct val="50000"/>
              <a:buChar char="✦"/>
              <a:defRPr sz="3200" b="0">
                <a:solidFill>
                  <a:srgbClr val="3B3735"/>
                </a:solidFill>
              </a:defRPr>
            </a:pPr>
            <a:r>
              <a:rPr dirty="0"/>
              <a:t>Foams and liquid solutions are available for body parts with dense hair, such as the scalp</a:t>
            </a:r>
          </a:p>
        </p:txBody>
      </p:sp>
      <p:sp>
        <p:nvSpPr>
          <p:cNvPr id="639" name="CONSIDER POTENCY AND VEHICLE"/>
          <p:cNvSpPr txBox="1"/>
          <p:nvPr/>
        </p:nvSpPr>
        <p:spPr>
          <a:xfrm>
            <a:off x="1130300" y="1499388"/>
            <a:ext cx="24514134"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400">
                <a:solidFill>
                  <a:srgbClr val="00538A"/>
                </a:solidFill>
              </a:defRPr>
            </a:lvl1pPr>
          </a:lstStyle>
          <a:p>
            <a:r>
              <a:rPr dirty="0"/>
              <a:t>CONSIDER POTENCY AND VEHICLE</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42" name="WHO Classification of Topical Corticosteroids"/>
          <p:cNvSpPr txBox="1"/>
          <p:nvPr/>
        </p:nvSpPr>
        <p:spPr>
          <a:xfrm>
            <a:off x="1130300" y="660399"/>
            <a:ext cx="24514134" cy="860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6000" b="0">
                <a:solidFill>
                  <a:srgbClr val="3D3936"/>
                </a:solidFill>
              </a:defRPr>
            </a:pPr>
            <a:r>
              <a:rPr dirty="0"/>
              <a:t>WHO </a:t>
            </a:r>
            <a:r>
              <a:rPr cap="all" dirty="0"/>
              <a:t>Classification of </a:t>
            </a:r>
            <a:r>
              <a:rPr b="1" cap="all" dirty="0">
                <a:solidFill>
                  <a:schemeClr val="accent1">
                    <a:hueOff val="114395"/>
                    <a:lumOff val="-24975"/>
                  </a:schemeClr>
                </a:solidFill>
              </a:rPr>
              <a:t>Topical Corticosteroids</a:t>
            </a:r>
          </a:p>
        </p:txBody>
      </p:sp>
      <p:sp>
        <p:nvSpPr>
          <p:cNvPr id="643" name="WHO, World Health Organization…"/>
          <p:cNvSpPr txBox="1"/>
          <p:nvPr/>
        </p:nvSpPr>
        <p:spPr>
          <a:xfrm>
            <a:off x="431800" y="12509500"/>
            <a:ext cx="18812029" cy="1106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WHO, World Health Organization</a:t>
            </a:r>
          </a:p>
          <a:p>
            <a:pPr algn="l">
              <a:defRPr sz="2200" b="0">
                <a:solidFill>
                  <a:srgbClr val="3B3735"/>
                </a:solidFill>
              </a:defRPr>
            </a:pPr>
            <a:r>
              <a:rPr dirty="0" err="1"/>
              <a:t>Ference</a:t>
            </a:r>
            <a:r>
              <a:rPr dirty="0"/>
              <a:t> JD, Last AR. Am Fam Physician. 2009;79:135-40.</a:t>
            </a:r>
          </a:p>
          <a:p>
            <a:pPr algn="l">
              <a:defRPr sz="2200" b="0">
                <a:solidFill>
                  <a:srgbClr val="3B3735"/>
                </a:solidFill>
              </a:defRPr>
            </a:pPr>
            <a:r>
              <a:rPr dirty="0" err="1"/>
              <a:t>Bolognia</a:t>
            </a:r>
            <a:r>
              <a:rPr dirty="0"/>
              <a:t> JL, et al. </a:t>
            </a:r>
            <a:r>
              <a:rPr dirty="0" err="1"/>
              <a:t>Glucocorticosteroids</a:t>
            </a:r>
            <a:r>
              <a:rPr dirty="0"/>
              <a:t>. Dermatology. 3rd ed. 2012. Ch 125, 2075-88.</a:t>
            </a:r>
          </a:p>
        </p:txBody>
      </p:sp>
      <p:pic>
        <p:nvPicPr>
          <p:cNvPr id="644" name="1-pap-rash.png" descr="1-pap-rash.png"/>
          <p:cNvPicPr>
            <a:picLocks noChangeAspect="1"/>
          </p:cNvPicPr>
          <p:nvPr/>
        </p:nvPicPr>
        <p:blipFill>
          <a:blip r:embed="rId3"/>
          <a:stretch>
            <a:fillRect/>
          </a:stretch>
        </p:blipFill>
        <p:spPr>
          <a:xfrm>
            <a:off x="32083306" y="-547340"/>
            <a:ext cx="4343401" cy="3949701"/>
          </a:xfrm>
          <a:prstGeom prst="rect">
            <a:avLst/>
          </a:prstGeom>
          <a:ln w="12700">
            <a:miter lim="400000"/>
          </a:ln>
        </p:spPr>
      </p:pic>
      <p:graphicFrame>
        <p:nvGraphicFramePr>
          <p:cNvPr id="645" name="Table"/>
          <p:cNvGraphicFramePr/>
          <p:nvPr/>
        </p:nvGraphicFramePr>
        <p:xfrm>
          <a:off x="11995620" y="1501503"/>
          <a:ext cx="12083182" cy="12055665"/>
        </p:xfrm>
        <a:graphic>
          <a:graphicData uri="http://schemas.openxmlformats.org/drawingml/2006/table">
            <a:tbl>
              <a:tblPr firstRow="1" firstCol="1" bandRow="1">
                <a:tableStyleId>{4C3C2611-4C71-4FC5-86AE-919BDF0F9419}</a:tableStyleId>
              </a:tblPr>
              <a:tblGrid>
                <a:gridCol w="1691117">
                  <a:extLst>
                    <a:ext uri="{9D8B030D-6E8A-4147-A177-3AD203B41FA5}">
                      <a16:colId xmlns:a16="http://schemas.microsoft.com/office/drawing/2014/main" val="20000"/>
                    </a:ext>
                  </a:extLst>
                </a:gridCol>
                <a:gridCol w="1233458">
                  <a:extLst>
                    <a:ext uri="{9D8B030D-6E8A-4147-A177-3AD203B41FA5}">
                      <a16:colId xmlns:a16="http://schemas.microsoft.com/office/drawing/2014/main" val="20001"/>
                    </a:ext>
                  </a:extLst>
                </a:gridCol>
                <a:gridCol w="4827571">
                  <a:extLst>
                    <a:ext uri="{9D8B030D-6E8A-4147-A177-3AD203B41FA5}">
                      <a16:colId xmlns:a16="http://schemas.microsoft.com/office/drawing/2014/main" val="20002"/>
                    </a:ext>
                  </a:extLst>
                </a:gridCol>
                <a:gridCol w="4331036">
                  <a:extLst>
                    <a:ext uri="{9D8B030D-6E8A-4147-A177-3AD203B41FA5}">
                      <a16:colId xmlns:a16="http://schemas.microsoft.com/office/drawing/2014/main" val="20003"/>
                    </a:ext>
                  </a:extLst>
                </a:gridCol>
              </a:tblGrid>
              <a:tr h="687310">
                <a:tc>
                  <a:txBody>
                    <a:bodyPr/>
                    <a:lstStyle/>
                    <a:p>
                      <a:pPr>
                        <a:defRPr sz="1800" b="0">
                          <a:solidFill>
                            <a:srgbClr val="000000"/>
                          </a:solidFill>
                        </a:defRPr>
                      </a:pPr>
                      <a:r>
                        <a:rPr sz="2600" b="1">
                          <a:solidFill>
                            <a:srgbClr val="FFFFFF"/>
                          </a:solidFill>
                          <a:latin typeface="+mj-lt"/>
                          <a:ea typeface="+mj-ea"/>
                          <a:cs typeface="+mj-cs"/>
                          <a:sym typeface="Calibri"/>
                        </a:rPr>
                        <a:t>Potency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600" b="1">
                          <a:solidFill>
                            <a:srgbClr val="FFFFFF"/>
                          </a:solidFill>
                          <a:latin typeface="+mj-lt"/>
                          <a:ea typeface="+mj-ea"/>
                          <a:cs typeface="+mj-cs"/>
                          <a:sym typeface="Calibri"/>
                        </a:rPr>
                        <a:t>Class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a:txBody>
                    <a:bodyPr/>
                    <a:lstStyle/>
                    <a:p>
                      <a:pPr>
                        <a:defRPr sz="1800" b="0">
                          <a:solidFill>
                            <a:srgbClr val="000000"/>
                          </a:solidFill>
                        </a:defRPr>
                      </a:pPr>
                      <a:r>
                        <a:rPr sz="2600" b="1">
                          <a:solidFill>
                            <a:srgbClr val="FFFFFF"/>
                          </a:solidFill>
                          <a:latin typeface="+mj-lt"/>
                          <a:ea typeface="+mj-ea"/>
                          <a:cs typeface="+mj-cs"/>
                          <a:sym typeface="Calibri"/>
                        </a:rPr>
                        <a:t>Topical corticosteroid</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a:txBody>
                    <a:bodyPr/>
                    <a:lstStyle/>
                    <a:p>
                      <a:pPr>
                        <a:defRPr sz="1800" b="0">
                          <a:solidFill>
                            <a:srgbClr val="000000"/>
                          </a:solidFill>
                        </a:defRPr>
                      </a:pPr>
                      <a:r>
                        <a:rPr sz="2600" b="1">
                          <a:solidFill>
                            <a:srgbClr val="FFFFFF"/>
                          </a:solidFill>
                          <a:latin typeface="+mj-lt"/>
                          <a:ea typeface="+mj-ea"/>
                          <a:cs typeface="+mj-cs"/>
                          <a:sym typeface="Calibri"/>
                        </a:rPr>
                        <a:t>Formulation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710522">
                <a:tc rowSpan="10">
                  <a:txBody>
                    <a:bodyPr/>
                    <a:lstStyle/>
                    <a:p>
                      <a:pPr defTabSz="914400">
                        <a:defRPr sz="1800" b="0">
                          <a:solidFill>
                            <a:srgbClr val="000000"/>
                          </a:solidFill>
                        </a:defRPr>
                      </a:pPr>
                      <a:r>
                        <a:rPr sz="2600" b="1">
                          <a:solidFill>
                            <a:srgbClr val="FFFFFF"/>
                          </a:solidFill>
                          <a:sym typeface="Helvetica Neue"/>
                        </a:rPr>
                        <a:t>Moderate</a:t>
                      </a:r>
                    </a:p>
                  </a:txBody>
                  <a:tcPr marL="50800" marR="50800" marT="50800" marB="50800" anchor="ctr" horzOverflow="overflow">
                    <a:lnL w="127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4">
                  <a:txBody>
                    <a:bodyPr/>
                    <a:lstStyle/>
                    <a:p>
                      <a:pPr>
                        <a:defRPr sz="1800"/>
                      </a:pPr>
                      <a:r>
                        <a:rPr sz="2600" b="1">
                          <a:solidFill>
                            <a:srgbClr val="00538A"/>
                          </a:solidFill>
                          <a:latin typeface="+mj-lt"/>
                          <a:ea typeface="+mj-ea"/>
                          <a:cs typeface="+mj-cs"/>
                          <a:sym typeface="Calibri"/>
                        </a:rPr>
                        <a:t>IV</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Desoximetasone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0.05%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Fluocinolone acetonide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Ointment, 0.025%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2"/>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Hydrocortisone valerate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Ointment, 0.2%</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3"/>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Triamcinolone acetonide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4"/>
                  </a:ext>
                </a:extLst>
              </a:tr>
              <a:tr h="710522">
                <a:tc vMerge="1">
                  <a:txBody>
                    <a:bodyPr/>
                    <a:lstStyle/>
                    <a:p>
                      <a:endParaRPr lang="en-US"/>
                    </a:p>
                  </a:txBody>
                  <a:tcPr/>
                </a:tc>
                <a:tc rowSpan="6">
                  <a:txBody>
                    <a:bodyPr/>
                    <a:lstStyle/>
                    <a:p>
                      <a:pPr>
                        <a:defRPr sz="1800"/>
                      </a:pPr>
                      <a:r>
                        <a:rPr sz="2600" b="1">
                          <a:solidFill>
                            <a:srgbClr val="00538A"/>
                          </a:solidFill>
                          <a:latin typeface="+mj-lt"/>
                          <a:ea typeface="+mj-ea"/>
                          <a:cs typeface="+mj-cs"/>
                          <a:sym typeface="Calibri"/>
                        </a:rPr>
                        <a:t>V</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Betamethasone dipropionate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Lotion, 0.02%</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5"/>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Betamethasone valerate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6"/>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Fluocinolone acetonide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0.025%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7"/>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Hydrocortisone butyrate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8"/>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Hydrocortisone valerate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0.2%</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9"/>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Triamcinolone acetonide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Lotion, 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0"/>
                  </a:ext>
                </a:extLst>
              </a:tr>
              <a:tr h="675223">
                <a:tc rowSpan="6">
                  <a:txBody>
                    <a:bodyPr/>
                    <a:lstStyle/>
                    <a:p>
                      <a:pPr defTabSz="914400">
                        <a:defRPr sz="1800" b="0">
                          <a:solidFill>
                            <a:srgbClr val="000000"/>
                          </a:solidFill>
                        </a:defRPr>
                      </a:pPr>
                      <a:r>
                        <a:rPr sz="2600" b="1">
                          <a:solidFill>
                            <a:srgbClr val="FFFFFF"/>
                          </a:solidFill>
                          <a:sym typeface="Helvetica Neue"/>
                        </a:rPr>
                        <a:t>Low</a:t>
                      </a:r>
                    </a:p>
                  </a:txBody>
                  <a:tcPr marL="50800" marR="50800" marT="50800" marB="50800" anchor="ctr" horzOverflow="overflow">
                    <a:lnL w="127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3">
                  <a:txBody>
                    <a:bodyPr/>
                    <a:lstStyle/>
                    <a:p>
                      <a:pPr>
                        <a:defRPr sz="1800"/>
                      </a:pPr>
                      <a:r>
                        <a:rPr sz="2600" b="1">
                          <a:solidFill>
                            <a:srgbClr val="00538A"/>
                          </a:solidFill>
                          <a:latin typeface="+mj-lt"/>
                          <a:ea typeface="+mj-ea"/>
                          <a:cs typeface="+mj-cs"/>
                          <a:sym typeface="Calibri"/>
                        </a:rPr>
                        <a:t>VI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Betamethasone valerate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Lotion, 0.05%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1"/>
                  </a:ext>
                </a:extLst>
              </a:tr>
              <a:tr h="660531">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Desonide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0.05%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2"/>
                  </a:ext>
                </a:extLst>
              </a:tr>
              <a:tr h="7529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Fluocinolone acetonide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Solution, 0.01%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3"/>
                  </a:ext>
                </a:extLst>
              </a:tr>
              <a:tr h="912165">
                <a:tc vMerge="1">
                  <a:txBody>
                    <a:bodyPr/>
                    <a:lstStyle/>
                    <a:p>
                      <a:endParaRPr lang="en-US"/>
                    </a:p>
                  </a:txBody>
                  <a:tcPr/>
                </a:tc>
                <a:tc rowSpan="3">
                  <a:txBody>
                    <a:bodyPr/>
                    <a:lstStyle/>
                    <a:p>
                      <a:pPr>
                        <a:defRPr sz="1800"/>
                      </a:pPr>
                      <a:r>
                        <a:rPr sz="2600" b="1">
                          <a:solidFill>
                            <a:srgbClr val="00538A"/>
                          </a:solidFill>
                          <a:latin typeface="+mj-lt"/>
                          <a:ea typeface="+mj-ea"/>
                          <a:cs typeface="+mj-cs"/>
                          <a:sym typeface="Calibri"/>
                        </a:rPr>
                        <a:t>VII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Dexamethasone sodium phosphate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4"/>
                  </a:ext>
                </a:extLst>
              </a:tr>
              <a:tr h="662897">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Hydrocortisone acetate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5"/>
                  </a:ext>
                </a:extLst>
              </a:tr>
              <a:tr h="599397">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Methylprednisolone acetate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0.25%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6"/>
                  </a:ext>
                </a:extLst>
              </a:tr>
            </a:tbl>
          </a:graphicData>
        </a:graphic>
      </p:graphicFrame>
      <p:pic>
        <p:nvPicPr>
          <p:cNvPr id="646" name="microscope.png" descr="microscope.png"/>
          <p:cNvPicPr>
            <a:picLocks noChangeAspect="1"/>
          </p:cNvPicPr>
          <p:nvPr/>
        </p:nvPicPr>
        <p:blipFill>
          <a:blip r:embed="rId4"/>
          <a:stretch>
            <a:fillRect/>
          </a:stretch>
        </p:blipFill>
        <p:spPr>
          <a:xfrm>
            <a:off x="22760962" y="203200"/>
            <a:ext cx="1273789" cy="1308847"/>
          </a:xfrm>
          <a:prstGeom prst="rect">
            <a:avLst/>
          </a:prstGeom>
          <a:ln w="12700">
            <a:miter lim="400000"/>
          </a:ln>
        </p:spPr>
      </p:pic>
      <p:graphicFrame>
        <p:nvGraphicFramePr>
          <p:cNvPr id="647" name="Table"/>
          <p:cNvGraphicFramePr/>
          <p:nvPr/>
        </p:nvGraphicFramePr>
        <p:xfrm>
          <a:off x="560887" y="1520553"/>
          <a:ext cx="10895615" cy="10074712"/>
        </p:xfrm>
        <a:graphic>
          <a:graphicData uri="http://schemas.openxmlformats.org/drawingml/2006/table">
            <a:tbl>
              <a:tblPr firstRow="1" firstCol="1" bandRow="1">
                <a:tableStyleId>{4C3C2611-4C71-4FC5-86AE-919BDF0F9419}</a:tableStyleId>
              </a:tblPr>
              <a:tblGrid>
                <a:gridCol w="1524909">
                  <a:extLst>
                    <a:ext uri="{9D8B030D-6E8A-4147-A177-3AD203B41FA5}">
                      <a16:colId xmlns:a16="http://schemas.microsoft.com/office/drawing/2014/main" val="20000"/>
                    </a:ext>
                  </a:extLst>
                </a:gridCol>
                <a:gridCol w="1112231">
                  <a:extLst>
                    <a:ext uri="{9D8B030D-6E8A-4147-A177-3AD203B41FA5}">
                      <a16:colId xmlns:a16="http://schemas.microsoft.com/office/drawing/2014/main" val="20001"/>
                    </a:ext>
                  </a:extLst>
                </a:gridCol>
                <a:gridCol w="4353105">
                  <a:extLst>
                    <a:ext uri="{9D8B030D-6E8A-4147-A177-3AD203B41FA5}">
                      <a16:colId xmlns:a16="http://schemas.microsoft.com/office/drawing/2014/main" val="20002"/>
                    </a:ext>
                  </a:extLst>
                </a:gridCol>
                <a:gridCol w="3905370">
                  <a:extLst>
                    <a:ext uri="{9D8B030D-6E8A-4147-A177-3AD203B41FA5}">
                      <a16:colId xmlns:a16="http://schemas.microsoft.com/office/drawing/2014/main" val="20003"/>
                    </a:ext>
                  </a:extLst>
                </a:gridCol>
              </a:tblGrid>
              <a:tr h="831878">
                <a:tc>
                  <a:txBody>
                    <a:bodyPr/>
                    <a:lstStyle/>
                    <a:p>
                      <a:pPr>
                        <a:defRPr sz="1800" b="0">
                          <a:solidFill>
                            <a:srgbClr val="000000"/>
                          </a:solidFill>
                        </a:defRPr>
                      </a:pPr>
                      <a:r>
                        <a:rPr sz="2600" b="1">
                          <a:solidFill>
                            <a:srgbClr val="FFFFFF"/>
                          </a:solidFill>
                          <a:latin typeface="+mj-lt"/>
                          <a:ea typeface="+mj-ea"/>
                          <a:cs typeface="+mj-cs"/>
                          <a:sym typeface="Calibri"/>
                        </a:rPr>
                        <a:t>Potency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600" b="1">
                          <a:solidFill>
                            <a:srgbClr val="FFFFFF"/>
                          </a:solidFill>
                          <a:latin typeface="+mj-lt"/>
                          <a:ea typeface="+mj-ea"/>
                          <a:cs typeface="+mj-cs"/>
                          <a:sym typeface="Calibri"/>
                        </a:rPr>
                        <a:t>Class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a:txBody>
                    <a:bodyPr/>
                    <a:lstStyle/>
                    <a:p>
                      <a:pPr>
                        <a:defRPr sz="1800" b="0">
                          <a:solidFill>
                            <a:srgbClr val="000000"/>
                          </a:solidFill>
                        </a:defRPr>
                      </a:pPr>
                      <a:r>
                        <a:rPr sz="2600" b="1">
                          <a:solidFill>
                            <a:srgbClr val="FFFFFF"/>
                          </a:solidFill>
                          <a:latin typeface="+mj-lt"/>
                          <a:ea typeface="+mj-ea"/>
                          <a:cs typeface="+mj-cs"/>
                          <a:sym typeface="Calibri"/>
                        </a:rPr>
                        <a:t>Topical corticosteroid</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a:txBody>
                    <a:bodyPr/>
                    <a:lstStyle/>
                    <a:p>
                      <a:pPr>
                        <a:defRPr sz="1800" b="0">
                          <a:solidFill>
                            <a:srgbClr val="000000"/>
                          </a:solidFill>
                        </a:defRPr>
                      </a:pPr>
                      <a:r>
                        <a:rPr sz="2600" b="1">
                          <a:solidFill>
                            <a:srgbClr val="FFFFFF"/>
                          </a:solidFill>
                          <a:latin typeface="+mj-lt"/>
                          <a:ea typeface="+mj-ea"/>
                          <a:cs typeface="+mj-cs"/>
                          <a:sym typeface="Calibri"/>
                        </a:rPr>
                        <a:t>Formulation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753385">
                <a:tc rowSpan="2">
                  <a:txBody>
                    <a:bodyPr/>
                    <a:lstStyle/>
                    <a:p>
                      <a:pPr>
                        <a:defRPr sz="1800" b="0">
                          <a:solidFill>
                            <a:srgbClr val="000000"/>
                          </a:solidFill>
                        </a:defRPr>
                      </a:pPr>
                      <a:r>
                        <a:rPr sz="2600" b="1">
                          <a:solidFill>
                            <a:srgbClr val="FFFFFF"/>
                          </a:solidFill>
                          <a:latin typeface="+mj-lt"/>
                          <a:ea typeface="+mj-ea"/>
                          <a:cs typeface="+mj-cs"/>
                          <a:sym typeface="Calibri"/>
                        </a:rPr>
                        <a:t>Ultra high</a:t>
                      </a:r>
                    </a:p>
                  </a:txBody>
                  <a:tcPr marL="50800" marR="50800" marT="50800" marB="50800" anchor="ctr" horzOverflow="overflow">
                    <a:lnL w="127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2">
                  <a:txBody>
                    <a:bodyPr/>
                    <a:lstStyle/>
                    <a:p>
                      <a:pPr>
                        <a:defRPr sz="1800"/>
                      </a:pPr>
                      <a:r>
                        <a:rPr sz="2600" b="1">
                          <a:solidFill>
                            <a:srgbClr val="00538A"/>
                          </a:solidFill>
                          <a:latin typeface="+mj-lt"/>
                          <a:ea typeface="+mj-ea"/>
                          <a:cs typeface="+mj-cs"/>
                          <a:sym typeface="Calibri"/>
                        </a:rPr>
                        <a:t>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Clobetasol propionate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0.05%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715593">
                <a:tc vMerge="1">
                  <a:txBody>
                    <a:bodyPr/>
                    <a:lstStyle/>
                    <a:p>
                      <a:endParaRPr lang="en-US"/>
                    </a:p>
                  </a:txBody>
                  <a:tcPr/>
                </a:tc>
                <a:tc vMerge="1">
                  <a:txBody>
                    <a:bodyPr/>
                    <a:lstStyle/>
                    <a:p>
                      <a:endParaRPr lang="en-US"/>
                    </a:p>
                  </a:txBody>
                  <a:tcPr/>
                </a:tc>
                <a:tc>
                  <a:txBody>
                    <a:bodyPr/>
                    <a:lstStyle/>
                    <a:p>
                      <a:pPr>
                        <a:defRPr sz="1800"/>
                      </a:pPr>
                      <a:r>
                        <a:rPr sz="2600" b="1" dirty="0" err="1">
                          <a:solidFill>
                            <a:srgbClr val="00538A"/>
                          </a:solidFill>
                          <a:latin typeface="+mj-lt"/>
                          <a:ea typeface="+mj-ea"/>
                          <a:cs typeface="+mj-cs"/>
                          <a:sym typeface="Calibri"/>
                        </a:rPr>
                        <a:t>Diflorasone</a:t>
                      </a:r>
                      <a:r>
                        <a:rPr sz="2600" b="1" dirty="0">
                          <a:solidFill>
                            <a:srgbClr val="00538A"/>
                          </a:solidFill>
                          <a:latin typeface="+mj-lt"/>
                          <a:ea typeface="+mj-ea"/>
                          <a:cs typeface="+mj-cs"/>
                          <a:sym typeface="Calibri"/>
                        </a:rPr>
                        <a:t> diacetate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Ointment, 0.05%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2"/>
                  </a:ext>
                </a:extLst>
              </a:tr>
              <a:tr h="859972">
                <a:tc rowSpan="9">
                  <a:txBody>
                    <a:bodyPr/>
                    <a:lstStyle/>
                    <a:p>
                      <a:pPr defTabSz="914400">
                        <a:defRPr sz="1800" b="0">
                          <a:solidFill>
                            <a:srgbClr val="000000"/>
                          </a:solidFill>
                        </a:defRPr>
                      </a:pPr>
                      <a:r>
                        <a:rPr sz="2600" b="1">
                          <a:solidFill>
                            <a:srgbClr val="FFFFFF"/>
                          </a:solidFill>
                          <a:sym typeface="Helvetica Neue"/>
                        </a:rPr>
                        <a:t>High</a:t>
                      </a:r>
                    </a:p>
                  </a:txBody>
                  <a:tcPr marL="50800" marR="50800" marT="50800" marB="50800" anchor="ctr" horzOverflow="overflow">
                    <a:lnL w="127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5">
                  <a:txBody>
                    <a:bodyPr/>
                    <a:lstStyle/>
                    <a:p>
                      <a:pPr>
                        <a:defRPr sz="1800"/>
                      </a:pPr>
                      <a:r>
                        <a:rPr sz="2600" b="1">
                          <a:solidFill>
                            <a:srgbClr val="00538A"/>
                          </a:solidFill>
                          <a:latin typeface="+mj-lt"/>
                          <a:ea typeface="+mj-ea"/>
                          <a:cs typeface="+mj-cs"/>
                          <a:sym typeface="Calibri"/>
                        </a:rPr>
                        <a:t>II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Amcinonide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Ointment, 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3"/>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Betamethasone dipropionate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Ointment, 0.05%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4"/>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Desoximetasone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or ointment, 0.025%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5"/>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Fluocinonide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ointment, or gel, 0.05%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6"/>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Halcinonide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7"/>
                  </a:ext>
                </a:extLst>
              </a:tr>
              <a:tr h="859972">
                <a:tc vMerge="1">
                  <a:txBody>
                    <a:bodyPr/>
                    <a:lstStyle/>
                    <a:p>
                      <a:endParaRPr lang="en-US"/>
                    </a:p>
                  </a:txBody>
                  <a:tcPr/>
                </a:tc>
                <a:tc rowSpan="4">
                  <a:txBody>
                    <a:bodyPr/>
                    <a:lstStyle/>
                    <a:p>
                      <a:pPr>
                        <a:defRPr sz="1800"/>
                      </a:pPr>
                      <a:r>
                        <a:rPr sz="2600" b="1">
                          <a:solidFill>
                            <a:srgbClr val="00538A"/>
                          </a:solidFill>
                          <a:latin typeface="+mj-lt"/>
                          <a:ea typeface="+mj-ea"/>
                          <a:cs typeface="+mj-cs"/>
                          <a:sym typeface="Calibri"/>
                        </a:rPr>
                        <a:t>III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Betamethasone dipropionate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0.05%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8"/>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Betamethasone valerate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Ointment, 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9"/>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j-lt"/>
                          <a:ea typeface="+mj-ea"/>
                          <a:cs typeface="+mj-cs"/>
                          <a:sym typeface="Calibri"/>
                        </a:rPr>
                        <a:t>Diflorasone diacetate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j-lt"/>
                          <a:ea typeface="+mj-ea"/>
                          <a:cs typeface="+mj-cs"/>
                          <a:sym typeface="Calibri"/>
                        </a:rPr>
                        <a:t>Cream, 0.05%</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0"/>
                  </a:ext>
                </a:extLst>
              </a:tr>
              <a:tr h="859972">
                <a:tc vMerge="1">
                  <a:txBody>
                    <a:bodyPr/>
                    <a:lstStyle/>
                    <a:p>
                      <a:endParaRPr lang="en-US"/>
                    </a:p>
                  </a:txBody>
                  <a:tcPr/>
                </a:tc>
                <a:tc vMerge="1">
                  <a:txBody>
                    <a:bodyPr/>
                    <a:lstStyle/>
                    <a:p>
                      <a:endParaRPr lang="en-US"/>
                    </a:p>
                  </a:txBody>
                  <a:tcPr/>
                </a:tc>
                <a:tc>
                  <a:txBody>
                    <a:bodyPr/>
                    <a:lstStyle/>
                    <a:p>
                      <a:pPr>
                        <a:defRPr sz="1800"/>
                      </a:pPr>
                      <a:r>
                        <a:rPr sz="2600" b="1" dirty="0">
                          <a:solidFill>
                            <a:srgbClr val="00538A"/>
                          </a:solidFill>
                          <a:latin typeface="+mj-lt"/>
                          <a:ea typeface="+mj-ea"/>
                          <a:cs typeface="+mj-cs"/>
                          <a:sym typeface="Calibri"/>
                        </a:rPr>
                        <a:t>Triamcinolone acetonide</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dirty="0">
                          <a:solidFill>
                            <a:srgbClr val="00538A"/>
                          </a:solidFill>
                          <a:latin typeface="+mj-lt"/>
                          <a:ea typeface="+mj-ea"/>
                          <a:cs typeface="+mj-cs"/>
                          <a:sym typeface="Calibri"/>
                        </a:rPr>
                        <a:t>Ointment, 0.1%</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1"/>
                  </a:ext>
                </a:extLst>
              </a:tr>
            </a:tbl>
          </a:graphicData>
        </a:graphic>
      </p:graphicFrame>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50" name="MANAGEMENT OF"/>
          <p:cNvSpPr txBox="1"/>
          <p:nvPr/>
        </p:nvSpPr>
        <p:spPr>
          <a:xfrm>
            <a:off x="4584700" y="660399"/>
            <a:ext cx="12599855"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dirty="0">
                <a:solidFill>
                  <a:srgbClr val="3B3735"/>
                </a:solidFill>
              </a:rPr>
              <a:t>MANAGEMENT OF</a:t>
            </a:r>
          </a:p>
        </p:txBody>
      </p:sp>
      <p:sp>
        <p:nvSpPr>
          <p:cNvPr id="651" name="AE, adverse event; SCAR, severe cutaneous adverse reaction…"/>
          <p:cNvSpPr txBox="1"/>
          <p:nvPr/>
        </p:nvSpPr>
        <p:spPr>
          <a:xfrm>
            <a:off x="431800" y="12503741"/>
            <a:ext cx="1881202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SCAR, severe cutaneous adverse reaction </a:t>
            </a:r>
          </a:p>
          <a:p>
            <a:pPr algn="l">
              <a:defRPr sz="2200" b="0">
                <a:solidFill>
                  <a:srgbClr val="3B3735"/>
                </a:solidFill>
              </a:defRPr>
            </a:pPr>
            <a:r>
              <a:rPr dirty="0"/>
              <a:t>These recommendations are based on review of the literature and expert experience.</a:t>
            </a:r>
          </a:p>
          <a:p>
            <a:pPr algn="l">
              <a:defRPr sz="2200" b="0">
                <a:solidFill>
                  <a:srgbClr val="3B3735"/>
                </a:solidFill>
              </a:defRPr>
            </a:pPr>
            <a:r>
              <a:rPr dirty="0">
                <a:solidFill>
                  <a:srgbClr val="3A3736"/>
                </a:solidFill>
              </a:rPr>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Tang N, Ratner D. Dermatol Surg. 2016;42 suppl 1:S40-8</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De Wit M, et al. Support Care Cancer. 2014;22:837-46</a:t>
            </a:r>
            <a:r>
              <a:rPr dirty="0">
                <a:solidFill>
                  <a:srgbClr val="3A3736"/>
                </a:solidFill>
              </a:rPr>
              <a:t>. 3.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Bellón T. Drug Saf. 2019;42:973-92</a:t>
            </a:r>
            <a:r>
              <a:rPr dirty="0"/>
              <a:t>.</a:t>
            </a:r>
          </a:p>
        </p:txBody>
      </p:sp>
      <p:pic>
        <p:nvPicPr>
          <p:cNvPr id="652" name="1-pap-rash.png" descr="1-pap-rash.png"/>
          <p:cNvPicPr>
            <a:picLocks noChangeAspect="1"/>
          </p:cNvPicPr>
          <p:nvPr/>
        </p:nvPicPr>
        <p:blipFill>
          <a:blip r:embed="rId6"/>
          <a:stretch>
            <a:fillRect/>
          </a:stretch>
        </p:blipFill>
        <p:spPr>
          <a:xfrm>
            <a:off x="32083306" y="-547340"/>
            <a:ext cx="4343401" cy="3949701"/>
          </a:xfrm>
          <a:prstGeom prst="rect">
            <a:avLst/>
          </a:prstGeom>
          <a:ln w="12700">
            <a:miter lim="400000"/>
          </a:ln>
        </p:spPr>
      </p:pic>
      <p:graphicFrame>
        <p:nvGraphicFramePr>
          <p:cNvPr id="653" name="Table"/>
          <p:cNvGraphicFramePr/>
          <p:nvPr/>
        </p:nvGraphicFramePr>
        <p:xfrm>
          <a:off x="648761" y="4972446"/>
          <a:ext cx="13092248" cy="5988844"/>
        </p:xfrm>
        <a:graphic>
          <a:graphicData uri="http://schemas.openxmlformats.org/drawingml/2006/table">
            <a:tbl>
              <a:tblPr firstRow="1" bandRow="1">
                <a:tableStyleId>{4C3C2611-4C71-4FC5-86AE-919BDF0F9419}</a:tableStyleId>
              </a:tblPr>
              <a:tblGrid>
                <a:gridCol w="3225282">
                  <a:extLst>
                    <a:ext uri="{9D8B030D-6E8A-4147-A177-3AD203B41FA5}">
                      <a16:colId xmlns:a16="http://schemas.microsoft.com/office/drawing/2014/main" val="20000"/>
                    </a:ext>
                  </a:extLst>
                </a:gridCol>
                <a:gridCol w="3287273">
                  <a:extLst>
                    <a:ext uri="{9D8B030D-6E8A-4147-A177-3AD203B41FA5}">
                      <a16:colId xmlns:a16="http://schemas.microsoft.com/office/drawing/2014/main" val="20001"/>
                    </a:ext>
                  </a:extLst>
                </a:gridCol>
                <a:gridCol w="3250166">
                  <a:extLst>
                    <a:ext uri="{9D8B030D-6E8A-4147-A177-3AD203B41FA5}">
                      <a16:colId xmlns:a16="http://schemas.microsoft.com/office/drawing/2014/main" val="20002"/>
                    </a:ext>
                  </a:extLst>
                </a:gridCol>
                <a:gridCol w="3329527">
                  <a:extLst>
                    <a:ext uri="{9D8B030D-6E8A-4147-A177-3AD203B41FA5}">
                      <a16:colId xmlns:a16="http://schemas.microsoft.com/office/drawing/2014/main" val="20003"/>
                    </a:ext>
                  </a:extLst>
                </a:gridCol>
              </a:tblGrid>
              <a:tr h="547486">
                <a:tc>
                  <a:txBody>
                    <a:bodyPr/>
                    <a:lstStyle/>
                    <a:p>
                      <a:pPr defTabSz="914400">
                        <a:defRPr sz="1800" b="0">
                          <a:solidFill>
                            <a:srgbClr val="000000"/>
                          </a:solidFill>
                        </a:defRPr>
                      </a:pPr>
                      <a:r>
                        <a:rPr sz="28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SCAR</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441358">
                <a:tc>
                  <a:txBody>
                    <a:bodyPr/>
                    <a:lstStyle/>
                    <a:p>
                      <a:pPr marL="228600" indent="-228600" algn="l">
                        <a:buClr>
                          <a:srgbClr val="C95B42"/>
                        </a:buClr>
                        <a:buSzPct val="100000"/>
                        <a:buChar char="•"/>
                        <a:defRPr sz="2600" b="1">
                          <a:solidFill>
                            <a:srgbClr val="00538A"/>
                          </a:solidFill>
                          <a:latin typeface="+mj-lt"/>
                          <a:ea typeface="+mj-ea"/>
                          <a:cs typeface="+mj-cs"/>
                          <a:sym typeface="Calibri"/>
                        </a:defRPr>
                      </a:pPr>
                      <a:r>
                        <a:t>Topical steroids</a:t>
                      </a:r>
                    </a:p>
                    <a:p>
                      <a:pPr marL="228600" indent="-228600" algn="l">
                        <a:buClr>
                          <a:srgbClr val="C95B42"/>
                        </a:buClr>
                        <a:buSzPct val="100000"/>
                        <a:buChar char="•"/>
                        <a:defRPr sz="2600" b="1">
                          <a:solidFill>
                            <a:srgbClr val="00538A"/>
                          </a:solidFill>
                          <a:latin typeface="+mj-lt"/>
                          <a:ea typeface="+mj-ea"/>
                          <a:cs typeface="+mj-cs"/>
                          <a:sym typeface="Calibri"/>
                        </a:defRPr>
                      </a:pPr>
                      <a:r>
                        <a:t>Oral antihistamine (in case of itch)</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A5C43"/>
                        </a:buClr>
                        <a:buSzPct val="100000"/>
                        <a:buChar char="•"/>
                        <a:defRPr sz="2600" b="1">
                          <a:solidFill>
                            <a:srgbClr val="00538A"/>
                          </a:solidFill>
                          <a:latin typeface="+mj-lt"/>
                          <a:ea typeface="+mj-ea"/>
                          <a:cs typeface="+mj-cs"/>
                          <a:sym typeface="Calibri"/>
                        </a:defRPr>
                      </a:pPr>
                      <a:r>
                        <a:rPr dirty="0"/>
                        <a:t>As for grade 1 </a:t>
                      </a:r>
                    </a:p>
                    <a:p>
                      <a:pPr marL="228600" indent="-228600" algn="l">
                        <a:buClr>
                          <a:srgbClr val="CA5C43"/>
                        </a:buClr>
                        <a:buSzPct val="100000"/>
                        <a:buChar char="•"/>
                        <a:defRPr sz="2600" b="1">
                          <a:solidFill>
                            <a:srgbClr val="00538A"/>
                          </a:solidFill>
                          <a:latin typeface="+mj-lt"/>
                          <a:ea typeface="+mj-ea"/>
                          <a:cs typeface="+mj-cs"/>
                          <a:sym typeface="Calibri"/>
                        </a:defRPr>
                      </a:pPr>
                      <a:r>
                        <a:rPr dirty="0"/>
                        <a:t>Consider increasing potency of topical corticosteroid</a:t>
                      </a:r>
                    </a:p>
                    <a:p>
                      <a:pPr marL="228600" indent="-228600" algn="l">
                        <a:buClr>
                          <a:srgbClr val="CA5C43"/>
                        </a:buClr>
                        <a:buSzPct val="100000"/>
                        <a:buChar char="•"/>
                        <a:defRPr sz="2600" b="1">
                          <a:solidFill>
                            <a:srgbClr val="00538A"/>
                          </a:solidFill>
                          <a:latin typeface="+mj-lt"/>
                          <a:ea typeface="+mj-ea"/>
                          <a:cs typeface="+mj-cs"/>
                          <a:sym typeface="Calibri"/>
                        </a:defRPr>
                      </a:pPr>
                      <a:r>
                        <a:rPr dirty="0"/>
                        <a:t>CONSULT DERMATOLOGIST when the </a:t>
                      </a:r>
                      <a:br>
                        <a:rPr dirty="0"/>
                      </a:br>
                      <a:r>
                        <a:rPr dirty="0"/>
                        <a:t>AE does not respond to intervention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A5C43"/>
                        </a:buClr>
                        <a:buSzPct val="100000"/>
                        <a:buChar char="•"/>
                        <a:defRPr sz="2600" b="1">
                          <a:solidFill>
                            <a:srgbClr val="00538A"/>
                          </a:solidFill>
                          <a:latin typeface="+mj-lt"/>
                          <a:ea typeface="+mj-ea"/>
                          <a:cs typeface="+mj-cs"/>
                          <a:sym typeface="Calibri"/>
                        </a:defRPr>
                      </a:pPr>
                      <a:r>
                        <a:t>CONSULT A DERMATOLOGIST</a:t>
                      </a:r>
                    </a:p>
                    <a:p>
                      <a:pPr marL="228600" indent="-228600" algn="l">
                        <a:buClr>
                          <a:srgbClr val="CA5C43"/>
                        </a:buClr>
                        <a:buSzPct val="100000"/>
                        <a:buChar char="•"/>
                        <a:defRPr sz="2600" b="1">
                          <a:solidFill>
                            <a:srgbClr val="00538A"/>
                          </a:solidFill>
                          <a:latin typeface="+mj-lt"/>
                          <a:ea typeface="+mj-ea"/>
                          <a:cs typeface="+mj-cs"/>
                          <a:sym typeface="Calibri"/>
                        </a:defRPr>
                      </a:pPr>
                      <a:r>
                        <a:t>As for grade 2</a:t>
                      </a:r>
                    </a:p>
                    <a:p>
                      <a:pPr marL="228600" indent="-228600" algn="l">
                        <a:buClr>
                          <a:srgbClr val="CA5C43"/>
                        </a:buClr>
                        <a:buSzPct val="100000"/>
                        <a:buChar char="•"/>
                        <a:defRPr sz="2600" b="1">
                          <a:solidFill>
                            <a:srgbClr val="00538A"/>
                          </a:solidFill>
                          <a:latin typeface="+mj-lt"/>
                          <a:ea typeface="+mj-ea"/>
                          <a:cs typeface="+mj-cs"/>
                          <a:sym typeface="Calibri"/>
                        </a:defRPr>
                      </a:pPr>
                      <a:r>
                        <a:t>Consider prednisone 1 mg/kg/day or equivalent</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B42"/>
                        </a:buClr>
                        <a:buSzPct val="100000"/>
                        <a:buChar char="•"/>
                        <a:defRPr sz="2600" b="1">
                          <a:solidFill>
                            <a:srgbClr val="00538A"/>
                          </a:solidFill>
                          <a:latin typeface="+mj-lt"/>
                          <a:ea typeface="+mj-ea"/>
                          <a:cs typeface="+mj-cs"/>
                          <a:sym typeface="Calibri"/>
                        </a:defRPr>
                      </a:pPr>
                      <a:r>
                        <a:rPr dirty="0"/>
                        <a:t>CONSULT A DERMATOLOGIST</a:t>
                      </a:r>
                    </a:p>
                    <a:p>
                      <a:pPr marL="228600" indent="-228600" algn="l">
                        <a:buClr>
                          <a:srgbClr val="C95B42"/>
                        </a:buClr>
                        <a:buSzPct val="100000"/>
                        <a:buChar char="•"/>
                        <a:defRPr sz="2600" b="1">
                          <a:solidFill>
                            <a:srgbClr val="00538A"/>
                          </a:solidFill>
                          <a:latin typeface="+mj-lt"/>
                          <a:ea typeface="+mj-ea"/>
                          <a:cs typeface="+mj-cs"/>
                          <a:sym typeface="Calibri"/>
                        </a:defRPr>
                      </a:pPr>
                      <a:r>
                        <a:rPr dirty="0"/>
                        <a:t>Admission or emergency evaluation depending on clinical features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654" name="2-mac-rash.png" descr="2-mac-rash.png"/>
          <p:cNvPicPr>
            <a:picLocks noChangeAspect="1"/>
          </p:cNvPicPr>
          <p:nvPr/>
        </p:nvPicPr>
        <p:blipFill>
          <a:blip r:embed="rId7"/>
          <a:stretch>
            <a:fillRect/>
          </a:stretch>
        </p:blipFill>
        <p:spPr>
          <a:xfrm>
            <a:off x="41706" y="76668"/>
            <a:ext cx="4343401" cy="3949701"/>
          </a:xfrm>
          <a:prstGeom prst="rect">
            <a:avLst/>
          </a:prstGeom>
          <a:ln w="12700">
            <a:miter lim="400000"/>
          </a:ln>
        </p:spPr>
      </p:pic>
      <p:sp>
        <p:nvSpPr>
          <p:cNvPr id="655" name="Callout"/>
          <p:cNvSpPr/>
          <p:nvPr/>
        </p:nvSpPr>
        <p:spPr>
          <a:xfrm>
            <a:off x="15077744" y="1026211"/>
            <a:ext cx="9102726" cy="9043692"/>
          </a:xfrm>
          <a:custGeom>
            <a:avLst/>
            <a:gdLst/>
            <a:ahLst/>
            <a:cxnLst>
              <a:cxn ang="0">
                <a:pos x="wd2" y="hd2"/>
              </a:cxn>
              <a:cxn ang="5400000">
                <a:pos x="wd2" y="hd2"/>
              </a:cxn>
              <a:cxn ang="10800000">
                <a:pos x="wd2" y="hd2"/>
              </a:cxn>
              <a:cxn ang="16200000">
                <a:pos x="wd2" y="hd2"/>
              </a:cxn>
            </a:cxnLst>
            <a:rect l="0" t="0" r="r" b="b"/>
            <a:pathLst>
              <a:path w="21600" h="21600" extrusionOk="0">
                <a:moveTo>
                  <a:pt x="440" y="0"/>
                </a:moveTo>
                <a:cubicBezTo>
                  <a:pt x="197" y="0"/>
                  <a:pt x="0" y="190"/>
                  <a:pt x="0" y="424"/>
                </a:cubicBezTo>
                <a:lnTo>
                  <a:pt x="0" y="19254"/>
                </a:lnTo>
                <a:cubicBezTo>
                  <a:pt x="0" y="19488"/>
                  <a:pt x="197" y="19678"/>
                  <a:pt x="440" y="19678"/>
                </a:cubicBezTo>
                <a:lnTo>
                  <a:pt x="16758" y="19678"/>
                </a:lnTo>
                <a:lnTo>
                  <a:pt x="17638" y="21600"/>
                </a:lnTo>
                <a:lnTo>
                  <a:pt x="18517" y="19678"/>
                </a:lnTo>
                <a:lnTo>
                  <a:pt x="21160" y="19678"/>
                </a:lnTo>
                <a:cubicBezTo>
                  <a:pt x="21403" y="19678"/>
                  <a:pt x="21600" y="19488"/>
                  <a:pt x="21600" y="19254"/>
                </a:cubicBezTo>
                <a:lnTo>
                  <a:pt x="21600" y="424"/>
                </a:lnTo>
                <a:cubicBezTo>
                  <a:pt x="21600" y="190"/>
                  <a:pt x="21403" y="0"/>
                  <a:pt x="21160" y="0"/>
                </a:cubicBezTo>
                <a:lnTo>
                  <a:pt x="440"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56" name="Dr.png" descr="Dr.png"/>
          <p:cNvPicPr>
            <a:picLocks noChangeAspect="1"/>
          </p:cNvPicPr>
          <p:nvPr/>
        </p:nvPicPr>
        <p:blipFill>
          <a:blip r:embed="rId8"/>
          <a:stretch>
            <a:fillRect/>
          </a:stretch>
        </p:blipFill>
        <p:spPr>
          <a:xfrm>
            <a:off x="22778139" y="9281025"/>
            <a:ext cx="1275446" cy="4210006"/>
          </a:xfrm>
          <a:prstGeom prst="rect">
            <a:avLst/>
          </a:prstGeom>
          <a:ln w="12700">
            <a:miter lim="400000"/>
          </a:ln>
        </p:spPr>
      </p:pic>
      <p:sp>
        <p:nvSpPr>
          <p:cNvPr id="657" name="Be aware of potential SCARs, delayed type IV hypersensitivity reactions to drugs3.…"/>
          <p:cNvSpPr txBox="1"/>
          <p:nvPr/>
        </p:nvSpPr>
        <p:spPr>
          <a:xfrm>
            <a:off x="15544457" y="1026211"/>
            <a:ext cx="7563361" cy="4813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600"/>
              </a:spcBef>
              <a:defRPr sz="2700">
                <a:solidFill>
                  <a:srgbClr val="FFFFFF"/>
                </a:solidFill>
              </a:defRPr>
            </a:pPr>
            <a:r>
              <a:rPr dirty="0"/>
              <a:t>Be aware of potential SCARs, delayed type IV hypersensitivity reactions to drugs</a:t>
            </a:r>
            <a:r>
              <a:rPr baseline="31999" dirty="0"/>
              <a:t>3.</a:t>
            </a:r>
            <a:r>
              <a:rPr dirty="0"/>
              <a:t> </a:t>
            </a:r>
          </a:p>
          <a:p>
            <a:pPr algn="l">
              <a:spcBef>
                <a:spcPts val="600"/>
              </a:spcBef>
              <a:defRPr sz="2700" b="0">
                <a:solidFill>
                  <a:srgbClr val="FFFFFF"/>
                </a:solidFill>
              </a:defRPr>
            </a:pPr>
            <a:r>
              <a:rPr dirty="0"/>
              <a:t>Urgently consult a dermatologist in case of: </a:t>
            </a:r>
          </a:p>
          <a:p>
            <a:pPr marL="317500" indent="-317500" algn="l">
              <a:spcBef>
                <a:spcPts val="600"/>
              </a:spcBef>
              <a:buClr>
                <a:srgbClr val="FFFFFF"/>
              </a:buClr>
              <a:buSzPct val="125000"/>
              <a:buChar char="•"/>
              <a:defRPr sz="2700" b="0">
                <a:solidFill>
                  <a:srgbClr val="FFFFFF"/>
                </a:solidFill>
              </a:defRPr>
            </a:pPr>
            <a:r>
              <a:rPr dirty="0"/>
              <a:t>blisters</a:t>
            </a:r>
          </a:p>
          <a:p>
            <a:pPr marL="317500" indent="-317500" algn="l">
              <a:spcBef>
                <a:spcPts val="600"/>
              </a:spcBef>
              <a:buClr>
                <a:srgbClr val="FFFFFF"/>
              </a:buClr>
              <a:buSzPct val="125000"/>
              <a:buChar char="•"/>
              <a:defRPr sz="2700" b="0">
                <a:solidFill>
                  <a:srgbClr val="FFFFFF"/>
                </a:solidFill>
              </a:defRPr>
            </a:pPr>
            <a:r>
              <a:rPr dirty="0"/>
              <a:t>skin tenderness</a:t>
            </a:r>
          </a:p>
          <a:p>
            <a:pPr marL="317500" indent="-317500" algn="l">
              <a:spcBef>
                <a:spcPts val="600"/>
              </a:spcBef>
              <a:buClr>
                <a:srgbClr val="FFFFFF"/>
              </a:buClr>
              <a:buSzPct val="125000"/>
              <a:buChar char="•"/>
              <a:defRPr sz="2700" b="0">
                <a:solidFill>
                  <a:srgbClr val="FFFFFF"/>
                </a:solidFill>
              </a:defRPr>
            </a:pPr>
            <a:r>
              <a:rPr dirty="0"/>
              <a:t>mucous membrane involvement</a:t>
            </a:r>
          </a:p>
          <a:p>
            <a:pPr marL="317500" indent="-317500" algn="l">
              <a:spcBef>
                <a:spcPts val="600"/>
              </a:spcBef>
              <a:buClr>
                <a:srgbClr val="FFFFFF"/>
              </a:buClr>
              <a:buSzPct val="125000"/>
              <a:buChar char="•"/>
              <a:defRPr sz="2700" b="0">
                <a:solidFill>
                  <a:srgbClr val="FFFFFF"/>
                </a:solidFill>
              </a:defRPr>
            </a:pPr>
            <a:r>
              <a:rPr dirty="0"/>
              <a:t>rapid progression, turning dusky (grey or purple overtones)</a:t>
            </a:r>
          </a:p>
          <a:p>
            <a:pPr marL="317500" indent="-317500" algn="l">
              <a:spcBef>
                <a:spcPts val="600"/>
              </a:spcBef>
              <a:buClr>
                <a:srgbClr val="FFFFFF"/>
              </a:buClr>
              <a:buSzPct val="125000"/>
              <a:buChar char="•"/>
              <a:defRPr sz="2700" b="0">
                <a:solidFill>
                  <a:srgbClr val="FFFFFF"/>
                </a:solidFill>
              </a:defRPr>
            </a:pPr>
            <a:r>
              <a:rPr dirty="0"/>
              <a:t>skin sloughing</a:t>
            </a:r>
          </a:p>
        </p:txBody>
      </p:sp>
      <p:sp>
        <p:nvSpPr>
          <p:cNvPr id="658" name="Consult a dermatologist if a SCAR is suspected…"/>
          <p:cNvSpPr txBox="1"/>
          <p:nvPr/>
        </p:nvSpPr>
        <p:spPr>
          <a:xfrm>
            <a:off x="15544457" y="5577390"/>
            <a:ext cx="7563361" cy="3264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600"/>
              </a:spcBef>
              <a:defRPr sz="2700">
                <a:solidFill>
                  <a:srgbClr val="FFFFFF"/>
                </a:solidFill>
              </a:defRPr>
            </a:pPr>
            <a:r>
              <a:t>Consult a dermatologist if a SCAR is suspected</a:t>
            </a:r>
          </a:p>
          <a:p>
            <a:pPr marL="423291" indent="-423291" algn="l">
              <a:spcBef>
                <a:spcPts val="600"/>
              </a:spcBef>
              <a:buClr>
                <a:srgbClr val="FFFFFF"/>
              </a:buClr>
              <a:buSzPct val="125000"/>
              <a:buChar char="•"/>
              <a:defRPr sz="2700" b="0">
                <a:solidFill>
                  <a:srgbClr val="FFFFFF"/>
                </a:solidFill>
              </a:defRPr>
            </a:pPr>
            <a:r>
              <a:t>a skin AE necessitates changes to the cancer treatment</a:t>
            </a:r>
          </a:p>
          <a:p>
            <a:pPr marL="423291" indent="-423291" algn="l">
              <a:spcBef>
                <a:spcPts val="600"/>
              </a:spcBef>
              <a:buClr>
                <a:srgbClr val="FFFFFF"/>
              </a:buClr>
              <a:buSzPct val="125000"/>
              <a:buChar char="•"/>
              <a:defRPr sz="2700" b="0">
                <a:solidFill>
                  <a:srgbClr val="FFFFFF"/>
                </a:solidFill>
              </a:defRPr>
            </a:pPr>
            <a:r>
              <a:t>a grade 2 skin AE does not respond to intervention </a:t>
            </a:r>
          </a:p>
          <a:p>
            <a:pPr marL="423291" indent="-423291" algn="l">
              <a:spcBef>
                <a:spcPts val="600"/>
              </a:spcBef>
              <a:buClr>
                <a:srgbClr val="FFFFFF"/>
              </a:buClr>
              <a:buSzPct val="125000"/>
              <a:buChar char="•"/>
              <a:defRPr sz="2700" b="0">
                <a:solidFill>
                  <a:srgbClr val="FFFFFF"/>
                </a:solidFill>
              </a:defRPr>
            </a:pPr>
            <a:r>
              <a:t>any grade 3 skin AE occurs</a:t>
            </a:r>
          </a:p>
          <a:p>
            <a:pPr marL="423291" indent="-423291" algn="l">
              <a:spcBef>
                <a:spcPts val="600"/>
              </a:spcBef>
              <a:buClr>
                <a:srgbClr val="FFFFFF"/>
              </a:buClr>
              <a:buSzPct val="125000"/>
              <a:buChar char="•"/>
              <a:defRPr sz="2700" b="0">
                <a:solidFill>
                  <a:srgbClr val="FFFFFF"/>
                </a:solidFill>
              </a:defRPr>
            </a:pPr>
            <a:r>
              <a:t>you are uncomfortable treating the skin AE yourself</a:t>
            </a:r>
          </a:p>
        </p:txBody>
      </p:sp>
      <p:sp>
        <p:nvSpPr>
          <p:cNvPr id="659" name="MACULOPAPULAR RASH1,2"/>
          <p:cNvSpPr txBox="1"/>
          <p:nvPr/>
        </p:nvSpPr>
        <p:spPr>
          <a:xfrm>
            <a:off x="4584700" y="1625599"/>
            <a:ext cx="12599855"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200">
                <a:solidFill>
                  <a:srgbClr val="00538A"/>
                </a:solidFill>
              </a:defRPr>
            </a:pPr>
            <a:r>
              <a:rPr dirty="0"/>
              <a:t>MACULOPAPULAR RASH</a:t>
            </a:r>
            <a:r>
              <a:rPr baseline="31999" dirty="0"/>
              <a:t>1,2</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62" name="PREVENTION AND MANAGEMENT OF"/>
          <p:cNvSpPr txBox="1"/>
          <p:nvPr/>
        </p:nvSpPr>
        <p:spPr>
          <a:xfrm>
            <a:off x="4590627" y="6603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dirty="0">
                <a:solidFill>
                  <a:srgbClr val="3B3735"/>
                </a:solidFill>
              </a:rPr>
              <a:t>PREVENTION AND MANAGEMENT OF </a:t>
            </a:r>
          </a:p>
        </p:txBody>
      </p:sp>
      <p:sp>
        <p:nvSpPr>
          <p:cNvPr id="663" name="*NSAIDs are contraindicated in patients with liver cirrhosis, due to risk of bleeding and renal failure."/>
          <p:cNvSpPr txBox="1"/>
          <p:nvPr/>
        </p:nvSpPr>
        <p:spPr>
          <a:xfrm>
            <a:off x="375799" y="11778068"/>
            <a:ext cx="18812029" cy="402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400" b="0">
                <a:solidFill>
                  <a:srgbClr val="3B3735"/>
                </a:solidFill>
              </a:defRPr>
            </a:lvl1pPr>
          </a:lstStyle>
          <a:p>
            <a:r>
              <a:rPr dirty="0"/>
              <a:t>*NSAIDs are contraindicated in patients with liver cirrhosis, due to risk of bleeding and renal failure.</a:t>
            </a:r>
          </a:p>
        </p:txBody>
      </p:sp>
      <p:pic>
        <p:nvPicPr>
          <p:cNvPr id="664" name="1-pap-rash.png" descr="1-pap-rash.png"/>
          <p:cNvPicPr>
            <a:picLocks noChangeAspect="1"/>
          </p:cNvPicPr>
          <p:nvPr/>
        </p:nvPicPr>
        <p:blipFill>
          <a:blip r:embed="rId3"/>
          <a:stretch>
            <a:fillRect/>
          </a:stretch>
        </p:blipFill>
        <p:spPr>
          <a:xfrm>
            <a:off x="32083306" y="-547340"/>
            <a:ext cx="4343401" cy="3949701"/>
          </a:xfrm>
          <a:prstGeom prst="rect">
            <a:avLst/>
          </a:prstGeom>
          <a:ln w="12700">
            <a:miter lim="400000"/>
          </a:ln>
        </p:spPr>
      </p:pic>
      <p:graphicFrame>
        <p:nvGraphicFramePr>
          <p:cNvPr id="665" name="Table"/>
          <p:cNvGraphicFramePr/>
          <p:nvPr>
            <p:extLst>
              <p:ext uri="{D42A27DB-BD31-4B8C-83A1-F6EECF244321}">
                <p14:modId xmlns:p14="http://schemas.microsoft.com/office/powerpoint/2010/main" val="3425134505"/>
              </p:ext>
            </p:extLst>
          </p:nvPr>
        </p:nvGraphicFramePr>
        <p:xfrm>
          <a:off x="500909" y="4098286"/>
          <a:ext cx="18986634" cy="7607863"/>
        </p:xfrm>
        <a:graphic>
          <a:graphicData uri="http://schemas.openxmlformats.org/drawingml/2006/table">
            <a:tbl>
              <a:tblPr firstRow="1" bandRow="1">
                <a:tableStyleId>{4C3C2611-4C71-4FC5-86AE-919BDF0F9419}</a:tableStyleId>
              </a:tblPr>
              <a:tblGrid>
                <a:gridCol w="9406234">
                  <a:extLst>
                    <a:ext uri="{9D8B030D-6E8A-4147-A177-3AD203B41FA5}">
                      <a16:colId xmlns:a16="http://schemas.microsoft.com/office/drawing/2014/main" val="20000"/>
                    </a:ext>
                  </a:extLst>
                </a:gridCol>
                <a:gridCol w="2742057">
                  <a:extLst>
                    <a:ext uri="{9D8B030D-6E8A-4147-A177-3AD203B41FA5}">
                      <a16:colId xmlns:a16="http://schemas.microsoft.com/office/drawing/2014/main" val="20001"/>
                    </a:ext>
                  </a:extLst>
                </a:gridCol>
                <a:gridCol w="3625247">
                  <a:extLst>
                    <a:ext uri="{9D8B030D-6E8A-4147-A177-3AD203B41FA5}">
                      <a16:colId xmlns:a16="http://schemas.microsoft.com/office/drawing/2014/main" val="20002"/>
                    </a:ext>
                  </a:extLst>
                </a:gridCol>
                <a:gridCol w="3213096">
                  <a:extLst>
                    <a:ext uri="{9D8B030D-6E8A-4147-A177-3AD203B41FA5}">
                      <a16:colId xmlns:a16="http://schemas.microsoft.com/office/drawing/2014/main" val="20003"/>
                    </a:ext>
                  </a:extLst>
                </a:gridCol>
              </a:tblGrid>
              <a:tr h="670462">
                <a:tc>
                  <a:txBody>
                    <a:bodyPr/>
                    <a:lstStyle/>
                    <a:p>
                      <a:pPr defTabSz="914400">
                        <a:defRPr sz="1800" b="0">
                          <a:solidFill>
                            <a:srgbClr val="000000"/>
                          </a:solidFill>
                        </a:defRPr>
                      </a:pPr>
                      <a:r>
                        <a:rPr sz="2800" b="1">
                          <a:solidFill>
                            <a:srgbClr val="FFFFFF"/>
                          </a:solidFill>
                          <a:latin typeface="+mj-lt"/>
                          <a:ea typeface="+mj-ea"/>
                          <a:cs typeface="+mj-cs"/>
                          <a:sym typeface="Calibri"/>
                        </a:rPr>
                        <a:t>Prevention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6937401">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a:t>Consider establishing a connection with the dermatologist</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Skin exam and activity assessment when possible</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Treat pre-existing conditions (fungal disease [athlete’s foot], dermatitis, callosities)</a:t>
                      </a:r>
                    </a:p>
                    <a:p>
                      <a:pPr marL="228600" indent="-228600" algn="l">
                        <a:buClr>
                          <a:srgbClr val="C9583E"/>
                        </a:buClr>
                        <a:buSzPct val="100000"/>
                        <a:buChar char="•"/>
                        <a:defRPr sz="2600" b="1">
                          <a:solidFill>
                            <a:schemeClr val="accent1">
                              <a:hueOff val="114395"/>
                              <a:lumOff val="-24975"/>
                            </a:schemeClr>
                          </a:solidFill>
                          <a:latin typeface="+mj-lt"/>
                          <a:ea typeface="+mj-ea"/>
                          <a:cs typeface="+mj-cs"/>
                          <a:sym typeface="Calibri"/>
                        </a:defRPr>
                      </a:pPr>
                      <a:r>
                        <a:rPr dirty="0" err="1"/>
                        <a:t>Minimise</a:t>
                      </a:r>
                      <a:r>
                        <a:rPr dirty="0"/>
                        <a:t> skin dryness</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Bathe and shower in lukewarm water </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Use fragrance-free, mild soap for sensitive skin</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Use bland emollient (ointment or cream)</a:t>
                      </a:r>
                    </a:p>
                    <a:p>
                      <a:pPr marL="342900" indent="-342900" algn="l">
                        <a:buClr>
                          <a:srgbClr val="BC5E46"/>
                        </a:buClr>
                        <a:buSzPct val="116000"/>
                        <a:buChar char="•"/>
                        <a:defRPr sz="2600" b="1">
                          <a:solidFill>
                            <a:schemeClr val="accent1">
                              <a:hueOff val="114395"/>
                              <a:lumOff val="-24975"/>
                            </a:schemeClr>
                          </a:solidFill>
                          <a:latin typeface="+mj-lt"/>
                          <a:ea typeface="+mj-ea"/>
                          <a:cs typeface="+mj-cs"/>
                          <a:sym typeface="Calibri"/>
                        </a:defRPr>
                      </a:pPr>
                      <a:r>
                        <a:rPr dirty="0"/>
                        <a:t>Urea cream</a:t>
                      </a:r>
                    </a:p>
                    <a:p>
                      <a:pPr marL="343958" indent="-343958" algn="l">
                        <a:buClr>
                          <a:srgbClr val="BC5E46"/>
                        </a:buClr>
                        <a:buSzPct val="100000"/>
                        <a:buChar char="•"/>
                        <a:defRPr sz="2600" b="1">
                          <a:solidFill>
                            <a:schemeClr val="accent1">
                              <a:hueOff val="114395"/>
                              <a:lumOff val="-24975"/>
                            </a:schemeClr>
                          </a:solidFill>
                          <a:latin typeface="+mj-lt"/>
                          <a:ea typeface="+mj-ea"/>
                          <a:cs typeface="+mj-cs"/>
                          <a:sym typeface="Calibri"/>
                        </a:defRPr>
                      </a:pPr>
                      <a:r>
                        <a:rPr dirty="0"/>
                        <a:t>Avoid repetitive tasks or vigorous exercise </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Vaseline with gloves for hand-oriented tasks (e.g. gardening)</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Lubricate feet in anticipation of activity</a:t>
                      </a:r>
                    </a:p>
                    <a:p>
                      <a:pPr marL="4826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Well-fitting shoes and socks (avoid cotton socks during significant activity; consider athletic shoes and socks)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198120" indent="-198120" algn="l">
                        <a:buClr>
                          <a:srgbClr val="C9583E"/>
                        </a:buClr>
                        <a:buSzPct val="100000"/>
                        <a:buChar char="•"/>
                        <a:defRPr sz="2600" b="1">
                          <a:solidFill>
                            <a:srgbClr val="00538A"/>
                          </a:solidFill>
                          <a:latin typeface="+mj-lt"/>
                          <a:ea typeface="+mj-ea"/>
                          <a:cs typeface="+mj-cs"/>
                          <a:sym typeface="Calibri"/>
                        </a:defRPr>
                      </a:pPr>
                      <a:r>
                        <a:t>Urea 20–40% cream on calluses or hyperkeratotic areas</a:t>
                      </a:r>
                    </a:p>
                    <a:p>
                      <a:pPr marL="198120" indent="-198120" algn="l">
                        <a:buClr>
                          <a:srgbClr val="C9583E"/>
                        </a:buClr>
                        <a:buSzPct val="100000"/>
                        <a:buChar char="•"/>
                        <a:defRPr sz="2600" b="1">
                          <a:solidFill>
                            <a:srgbClr val="00538A"/>
                          </a:solidFill>
                          <a:latin typeface="+mj-lt"/>
                          <a:ea typeface="+mj-ea"/>
                          <a:cs typeface="+mj-cs"/>
                          <a:sym typeface="Calibri"/>
                        </a:defRPr>
                      </a:pPr>
                      <a:r>
                        <a:t>Super-potent topical steroids ointment</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As for grade 1</a:t>
                      </a:r>
                    </a:p>
                    <a:p>
                      <a:pPr marL="228600" indent="-228600" algn="l">
                        <a:buClr>
                          <a:srgbClr val="C9583E"/>
                        </a:buClr>
                        <a:buSzPct val="100000"/>
                        <a:buChar char="•"/>
                        <a:defRPr sz="2600" b="1">
                          <a:solidFill>
                            <a:srgbClr val="00538A"/>
                          </a:solidFill>
                          <a:latin typeface="+mj-lt"/>
                          <a:ea typeface="+mj-ea"/>
                          <a:cs typeface="+mj-cs"/>
                          <a:sym typeface="Calibri"/>
                        </a:defRPr>
                      </a:pPr>
                      <a:r>
                        <a:t>Consider dose interruption/reduction</a:t>
                      </a:r>
                    </a:p>
                    <a:p>
                      <a:pPr marL="228600" indent="-228600" algn="l">
                        <a:buClr>
                          <a:srgbClr val="C9583E"/>
                        </a:buClr>
                        <a:buSzPct val="100000"/>
                        <a:buChar char="•"/>
                        <a:defRPr sz="2600" b="1">
                          <a:solidFill>
                            <a:srgbClr val="00538A"/>
                          </a:solidFill>
                          <a:latin typeface="+mj-lt"/>
                          <a:ea typeface="+mj-ea"/>
                          <a:cs typeface="+mj-cs"/>
                          <a:sym typeface="Calibri"/>
                        </a:defRPr>
                      </a:pPr>
                      <a:r>
                        <a:t>Pain management (topical or systemic as needed)*</a:t>
                      </a:r>
                    </a:p>
                    <a:p>
                      <a:pPr marL="228600" indent="-228600" algn="l">
                        <a:buClr>
                          <a:srgbClr val="C9583E"/>
                        </a:buClr>
                        <a:buSzPct val="100000"/>
                        <a:buChar char="•"/>
                        <a:defRPr sz="2600" b="1">
                          <a:solidFill>
                            <a:srgbClr val="00538A"/>
                          </a:solidFill>
                          <a:latin typeface="+mj-lt"/>
                          <a:ea typeface="+mj-ea"/>
                          <a:cs typeface="+mj-cs"/>
                          <a:sym typeface="Calibri"/>
                        </a:defRPr>
                      </a:pPr>
                      <a:r>
                        <a:t>Topical antibiotics or wound care (or both) for blisters and erosions</a:t>
                      </a:r>
                    </a:p>
                    <a:p>
                      <a:pPr marL="228600" indent="-228600" algn="l">
                        <a:buClr>
                          <a:srgbClr val="C9583E"/>
                        </a:buClr>
                        <a:buSzPct val="100000"/>
                        <a:buChar char="•"/>
                        <a:defRPr sz="2600" b="1">
                          <a:solidFill>
                            <a:srgbClr val="00538A"/>
                          </a:solidFill>
                          <a:latin typeface="+mj-lt"/>
                          <a:ea typeface="+mj-ea"/>
                          <a:cs typeface="+mj-cs"/>
                          <a:sym typeface="Calibri"/>
                        </a:defRPr>
                      </a:pPr>
                      <a:r>
                        <a:t>CONSULT DERMATOLOGIST when the AE does not respond to intervention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940"/>
                        </a:buClr>
                        <a:buSzPct val="100000"/>
                        <a:buChar char="•"/>
                        <a:defRPr sz="2600" b="1">
                          <a:solidFill>
                            <a:srgbClr val="00538A"/>
                          </a:solidFill>
                          <a:latin typeface="+mj-lt"/>
                          <a:ea typeface="+mj-ea"/>
                          <a:cs typeface="+mj-cs"/>
                          <a:sym typeface="Calibri"/>
                        </a:defRPr>
                      </a:pPr>
                      <a:r>
                        <a:rPr dirty="0"/>
                        <a:t>CONSULT A DERMATOLOGIST</a:t>
                      </a:r>
                    </a:p>
                    <a:p>
                      <a:pPr marL="228600" indent="-228600" algn="l">
                        <a:buClr>
                          <a:srgbClr val="C95940"/>
                        </a:buClr>
                        <a:buSzPct val="100000"/>
                        <a:buChar char="•"/>
                        <a:defRPr sz="2600" b="1">
                          <a:solidFill>
                            <a:srgbClr val="00538A"/>
                          </a:solidFill>
                          <a:latin typeface="+mj-lt"/>
                          <a:ea typeface="+mj-ea"/>
                          <a:cs typeface="+mj-cs"/>
                          <a:sym typeface="Calibri"/>
                        </a:defRPr>
                      </a:pPr>
                      <a:r>
                        <a:rPr dirty="0"/>
                        <a:t>As for grade 2</a:t>
                      </a:r>
                    </a:p>
                    <a:p>
                      <a:pPr marL="228600" indent="-228600" algn="l">
                        <a:buClr>
                          <a:srgbClr val="C95940"/>
                        </a:buClr>
                        <a:buSzPct val="100000"/>
                        <a:buChar char="•"/>
                        <a:defRPr sz="2600" b="1">
                          <a:solidFill>
                            <a:srgbClr val="00538A"/>
                          </a:solidFill>
                          <a:latin typeface="+mj-lt"/>
                          <a:ea typeface="+mj-ea"/>
                          <a:cs typeface="+mj-cs"/>
                          <a:sym typeface="Calibri"/>
                        </a:defRPr>
                      </a:pPr>
                      <a:r>
                        <a:rPr dirty="0"/>
                        <a:t>Interrupt targeted therapy</a:t>
                      </a:r>
                    </a:p>
                    <a:p>
                      <a:pPr marL="228600" indent="-228600" algn="l">
                        <a:buClr>
                          <a:srgbClr val="C95940"/>
                        </a:buClr>
                        <a:buSzPct val="100000"/>
                        <a:buChar char="•"/>
                        <a:defRPr sz="2600" b="1">
                          <a:solidFill>
                            <a:srgbClr val="00538A"/>
                          </a:solidFill>
                          <a:latin typeface="+mj-lt"/>
                          <a:ea typeface="+mj-ea"/>
                          <a:cs typeface="+mj-cs"/>
                          <a:sym typeface="Calibri"/>
                        </a:defRPr>
                      </a:pPr>
                      <a:r>
                        <a:rPr dirty="0"/>
                        <a:t>Consider dose reduction on reinstitution</a:t>
                      </a:r>
                    </a:p>
                    <a:p>
                      <a:pPr marL="228600" indent="-228600" algn="l">
                        <a:buClr>
                          <a:srgbClr val="C95940"/>
                        </a:buClr>
                        <a:buSzPct val="100000"/>
                        <a:buChar char="•"/>
                        <a:defRPr sz="2600" b="1">
                          <a:solidFill>
                            <a:srgbClr val="00538A"/>
                          </a:solidFill>
                          <a:latin typeface="+mj-lt"/>
                          <a:ea typeface="+mj-ea"/>
                          <a:cs typeface="+mj-cs"/>
                          <a:sym typeface="Calibri"/>
                        </a:defRPr>
                      </a:pPr>
                      <a:r>
                        <a:rPr dirty="0"/>
                        <a:t>Potential need for oral analgesic*</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666" name="3-hfsr.png" descr="3-hfsr.png"/>
          <p:cNvPicPr>
            <a:picLocks noChangeAspect="1"/>
          </p:cNvPicPr>
          <p:nvPr/>
        </p:nvPicPr>
        <p:blipFill>
          <a:blip r:embed="rId4"/>
          <a:stretch>
            <a:fillRect/>
          </a:stretch>
        </p:blipFill>
        <p:spPr>
          <a:xfrm>
            <a:off x="65892" y="76668"/>
            <a:ext cx="4343401" cy="3949701"/>
          </a:xfrm>
          <a:prstGeom prst="rect">
            <a:avLst/>
          </a:prstGeom>
          <a:ln w="12700">
            <a:miter lim="400000"/>
          </a:ln>
        </p:spPr>
      </p:pic>
      <p:sp>
        <p:nvSpPr>
          <p:cNvPr id="667" name="Callout"/>
          <p:cNvSpPr/>
          <p:nvPr/>
        </p:nvSpPr>
        <p:spPr>
          <a:xfrm>
            <a:off x="19633849" y="1016000"/>
            <a:ext cx="4546601" cy="8679253"/>
          </a:xfrm>
          <a:custGeom>
            <a:avLst/>
            <a:gdLst/>
            <a:ahLst/>
            <a:cxnLst>
              <a:cxn ang="0">
                <a:pos x="wd2" y="hd2"/>
              </a:cxn>
              <a:cxn ang="5400000">
                <a:pos x="wd2" y="hd2"/>
              </a:cxn>
              <a:cxn ang="10800000">
                <a:pos x="wd2" y="hd2"/>
              </a:cxn>
              <a:cxn ang="16200000">
                <a:pos x="wd2" y="hd2"/>
              </a:cxn>
            </a:cxnLst>
            <a:rect l="0" t="0" r="r" b="b"/>
            <a:pathLst>
              <a:path w="21600" h="21600" extrusionOk="0">
                <a:moveTo>
                  <a:pt x="881" y="0"/>
                </a:moveTo>
                <a:cubicBezTo>
                  <a:pt x="394" y="0"/>
                  <a:pt x="0" y="198"/>
                  <a:pt x="0" y="442"/>
                </a:cubicBezTo>
                <a:lnTo>
                  <a:pt x="0" y="19156"/>
                </a:lnTo>
                <a:cubicBezTo>
                  <a:pt x="0" y="19400"/>
                  <a:pt x="394" y="19597"/>
                  <a:pt x="881" y="19597"/>
                </a:cubicBezTo>
                <a:lnTo>
                  <a:pt x="11907" y="19597"/>
                </a:lnTo>
                <a:lnTo>
                  <a:pt x="13668" y="21600"/>
                </a:lnTo>
                <a:lnTo>
                  <a:pt x="15427" y="19597"/>
                </a:lnTo>
                <a:lnTo>
                  <a:pt x="20719" y="19597"/>
                </a:lnTo>
                <a:cubicBezTo>
                  <a:pt x="21206" y="19597"/>
                  <a:pt x="21600" y="19400"/>
                  <a:pt x="21600" y="19156"/>
                </a:cubicBezTo>
                <a:lnTo>
                  <a:pt x="21600" y="442"/>
                </a:lnTo>
                <a:cubicBezTo>
                  <a:pt x="21600" y="198"/>
                  <a:pt x="21206" y="0"/>
                  <a:pt x="20719" y="0"/>
                </a:cubicBezTo>
                <a:lnTo>
                  <a:pt x="881"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68" name="Dr.png" descr="Dr.png"/>
          <p:cNvPicPr>
            <a:picLocks noChangeAspect="1"/>
          </p:cNvPicPr>
          <p:nvPr/>
        </p:nvPicPr>
        <p:blipFill>
          <a:blip r:embed="rId5"/>
          <a:stretch>
            <a:fillRect/>
          </a:stretch>
        </p:blipFill>
        <p:spPr>
          <a:xfrm>
            <a:off x="22778139" y="9281025"/>
            <a:ext cx="1275446" cy="4210006"/>
          </a:xfrm>
          <a:prstGeom prst="rect">
            <a:avLst/>
          </a:prstGeom>
          <a:ln w="12700">
            <a:miter lim="400000"/>
          </a:ln>
        </p:spPr>
      </p:pic>
      <p:sp>
        <p:nvSpPr>
          <p:cNvPr id="669" name="Practical tips…"/>
          <p:cNvSpPr txBox="1"/>
          <p:nvPr/>
        </p:nvSpPr>
        <p:spPr>
          <a:xfrm>
            <a:off x="19735465" y="1226249"/>
            <a:ext cx="4343401" cy="3717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rPr dirty="0"/>
              <a:t>Practical tips</a:t>
            </a:r>
          </a:p>
          <a:p>
            <a:pPr marL="317500" indent="-317500" algn="l">
              <a:buSzPct val="125000"/>
              <a:buChar char="•"/>
              <a:defRPr sz="2400" b="0">
                <a:solidFill>
                  <a:srgbClr val="FFFFFF"/>
                </a:solidFill>
              </a:defRPr>
            </a:pPr>
            <a:r>
              <a:rPr dirty="0"/>
              <a:t>Avoiding heat and friction is key to preventing HFSR</a:t>
            </a:r>
          </a:p>
          <a:p>
            <a:pPr marL="317500" indent="-317500" algn="l">
              <a:buSzPct val="125000"/>
              <a:buChar char="•"/>
              <a:defRPr sz="2400" b="0">
                <a:solidFill>
                  <a:srgbClr val="FFFFFF"/>
                </a:solidFill>
              </a:defRPr>
            </a:pPr>
            <a:r>
              <a:rPr dirty="0"/>
              <a:t>Use of pumice, pedicures etc. is NOT recommended after starting therapy</a:t>
            </a:r>
          </a:p>
          <a:p>
            <a:pPr marL="317500" indent="-317500" algn="l">
              <a:buSzPct val="125000"/>
              <a:buChar char="•"/>
              <a:defRPr sz="2400" b="0">
                <a:solidFill>
                  <a:srgbClr val="FFFFFF"/>
                </a:solidFill>
              </a:defRPr>
            </a:pPr>
            <a:r>
              <a:rPr dirty="0"/>
              <a:t>NSAIDs are </a:t>
            </a:r>
            <a:r>
              <a:rPr b="1" dirty="0"/>
              <a:t>contraindicated</a:t>
            </a:r>
            <a:r>
              <a:rPr dirty="0"/>
              <a:t> in patients with liver cirrhosis, due to risk of bleeding and renal failure</a:t>
            </a:r>
          </a:p>
        </p:txBody>
      </p:sp>
      <p:sp>
        <p:nvSpPr>
          <p:cNvPr id="670" name="Consult a dermatologist if:…"/>
          <p:cNvSpPr txBox="1"/>
          <p:nvPr/>
        </p:nvSpPr>
        <p:spPr>
          <a:xfrm>
            <a:off x="19735465" y="5231911"/>
            <a:ext cx="4343401" cy="3349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t>Consult a dermatologist if:</a:t>
            </a:r>
          </a:p>
          <a:p>
            <a:pPr marL="317500" indent="-317500" algn="l">
              <a:buSzPct val="125000"/>
              <a:buChar char="•"/>
              <a:defRPr sz="2400" b="0">
                <a:solidFill>
                  <a:srgbClr val="FFFFFF"/>
                </a:solidFill>
              </a:defRPr>
            </a:pPr>
            <a:r>
              <a:t>the skin AE necessitates changes to the cancer treatment</a:t>
            </a:r>
          </a:p>
          <a:p>
            <a:pPr marL="317500" indent="-317500" algn="l">
              <a:buSzPct val="125000"/>
              <a:buChar char="•"/>
              <a:defRPr sz="2400" b="0">
                <a:solidFill>
                  <a:srgbClr val="FFFFFF"/>
                </a:solidFill>
              </a:defRPr>
            </a:pPr>
            <a:r>
              <a:t>a grade 2 skin AE does not respond to intervention </a:t>
            </a:r>
          </a:p>
          <a:p>
            <a:pPr marL="317500" indent="-317500" algn="l">
              <a:buSzPct val="125000"/>
              <a:buChar char="•"/>
              <a:defRPr sz="2400" b="0">
                <a:solidFill>
                  <a:srgbClr val="FFFFFF"/>
                </a:solidFill>
              </a:defRPr>
            </a:pPr>
            <a:r>
              <a:t>any grade 3 skin AE occurs</a:t>
            </a:r>
          </a:p>
          <a:p>
            <a:pPr marL="317500" indent="-317500" algn="l">
              <a:buSzPct val="125000"/>
              <a:buChar char="•"/>
              <a:defRPr sz="2400" b="0">
                <a:solidFill>
                  <a:srgbClr val="FFFFFF"/>
                </a:solidFill>
              </a:defRPr>
            </a:pPr>
            <a:r>
              <a:t>you are uncomfortable treating the skin AE yourself</a:t>
            </a:r>
          </a:p>
        </p:txBody>
      </p:sp>
      <p:sp>
        <p:nvSpPr>
          <p:cNvPr id="671" name="HFSR"/>
          <p:cNvSpPr txBox="1"/>
          <p:nvPr/>
        </p:nvSpPr>
        <p:spPr>
          <a:xfrm>
            <a:off x="4584700" y="16255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chemeClr val="accent1">
                    <a:hueOff val="114395"/>
                    <a:lumOff val="-24975"/>
                  </a:schemeClr>
                </a:solidFill>
              </a:defRPr>
            </a:lvl1pPr>
          </a:lstStyle>
          <a:p>
            <a:r>
              <a:rPr dirty="0"/>
              <a:t>HFSR</a:t>
            </a:r>
          </a:p>
        </p:txBody>
      </p:sp>
      <p:sp>
        <p:nvSpPr>
          <p:cNvPr id="672" name="AE, adverse event; HFSR, hand–foot skin reaction; NSAID, non-steroidal anti-inflammatory drug…"/>
          <p:cNvSpPr txBox="1"/>
          <p:nvPr/>
        </p:nvSpPr>
        <p:spPr>
          <a:xfrm>
            <a:off x="431800" y="12503741"/>
            <a:ext cx="2128359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solidFill>
                  <a:srgbClr val="3A3736"/>
                </a:solidFill>
              </a:rPr>
              <a:t>AE, adverse event; HFSR, hand–foot skin reaction; NSAID, non-steroidal anti-inflammatory drug</a:t>
            </a:r>
          </a:p>
          <a:p>
            <a:pPr algn="l">
              <a:defRPr sz="2200" b="0">
                <a:solidFill>
                  <a:srgbClr val="3B3735"/>
                </a:solidFill>
              </a:defRPr>
            </a:pPr>
            <a:r>
              <a:rPr dirty="0">
                <a:solidFill>
                  <a:srgbClr val="3A3736"/>
                </a:solidFill>
              </a:rPr>
              <a:t>These recommendations are based on review of the literature and expert experience.1.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Grothey A et al. Oncologist. 2014;19:669-80</a:t>
            </a:r>
            <a:r>
              <a:rPr dirty="0">
                <a:solidFill>
                  <a:srgbClr val="3A3736"/>
                </a:solidFill>
              </a:rPr>
              <a:t>. 2.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Lacouture ME, et al. Oncologist. 2008;13:1001-11</a:t>
            </a:r>
            <a:r>
              <a:rPr dirty="0">
                <a:solidFill>
                  <a:srgbClr val="3A3736"/>
                </a:solidFill>
              </a:rPr>
              <a:t>. 3.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McLellan B, et al. Ann Oncol. 2015;26:2017-26</a:t>
            </a:r>
            <a:r>
              <a:rPr dirty="0">
                <a:solidFill>
                  <a:srgbClr val="3A3736"/>
                </a:solidFill>
              </a:rPr>
              <a:t>. Image courtesy of Dr Nicole </a:t>
            </a:r>
            <a:r>
              <a:rPr dirty="0" err="1">
                <a:solidFill>
                  <a:srgbClr val="3A3736"/>
                </a:solidFill>
              </a:rPr>
              <a:t>LeBoeuf</a:t>
            </a:r>
            <a:endParaRPr dirty="0">
              <a:solidFill>
                <a:srgbClr val="3A3736"/>
              </a:solidFill>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75" name="PREVENTION AND MANAGEMENT"/>
          <p:cNvSpPr txBox="1"/>
          <p:nvPr/>
        </p:nvSpPr>
        <p:spPr>
          <a:xfrm>
            <a:off x="4590627" y="6603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dirty="0">
                <a:solidFill>
                  <a:srgbClr val="3B3735"/>
                </a:solidFill>
              </a:rPr>
              <a:t>PREVENTION AND MANAGEMENT</a:t>
            </a:r>
          </a:p>
        </p:txBody>
      </p:sp>
      <p:sp>
        <p:nvSpPr>
          <p:cNvPr id="676" name="AE, adverse event…"/>
          <p:cNvSpPr txBox="1"/>
          <p:nvPr/>
        </p:nvSpPr>
        <p:spPr>
          <a:xfrm>
            <a:off x="431800" y="12503741"/>
            <a:ext cx="1881202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a:t>
            </a:r>
          </a:p>
          <a:p>
            <a:pPr algn="l">
              <a:defRPr sz="2200" b="0">
                <a:solidFill>
                  <a:srgbClr val="3B3735"/>
                </a:solidFill>
              </a:defRPr>
            </a:pPr>
            <a:r>
              <a:rPr dirty="0"/>
              <a:t>These recommendations are based on review of the literature and expert experience.</a:t>
            </a:r>
          </a:p>
          <a:p>
            <a:pPr algn="l">
              <a:defRPr sz="2200" b="0">
                <a:solidFill>
                  <a:srgbClr val="3B3735"/>
                </a:solidFill>
              </a:defRPr>
            </a:pPr>
            <a:r>
              <a:rPr dirty="0"/>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Lacouture ME, et al. Support Care Cancer. 2011;19:1079-95</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Potthoff K, et al. Ann Oncol. 2011;22:524-35</a:t>
            </a:r>
            <a:r>
              <a:rPr dirty="0">
                <a:solidFill>
                  <a:srgbClr val="3A3736"/>
                </a:solidFill>
              </a:rPr>
              <a:t>.</a:t>
            </a:r>
          </a:p>
        </p:txBody>
      </p:sp>
      <p:pic>
        <p:nvPicPr>
          <p:cNvPr id="677" name="1-pap-rash.png" descr="1-pap-rash.png"/>
          <p:cNvPicPr>
            <a:picLocks noChangeAspect="1"/>
          </p:cNvPicPr>
          <p:nvPr/>
        </p:nvPicPr>
        <p:blipFill>
          <a:blip r:embed="rId5"/>
          <a:stretch>
            <a:fillRect/>
          </a:stretch>
        </p:blipFill>
        <p:spPr>
          <a:xfrm>
            <a:off x="32083306" y="-547340"/>
            <a:ext cx="4343401" cy="3949701"/>
          </a:xfrm>
          <a:prstGeom prst="rect">
            <a:avLst/>
          </a:prstGeom>
          <a:ln w="12700">
            <a:miter lim="400000"/>
          </a:ln>
        </p:spPr>
      </p:pic>
      <p:graphicFrame>
        <p:nvGraphicFramePr>
          <p:cNvPr id="678" name="Table"/>
          <p:cNvGraphicFramePr/>
          <p:nvPr/>
        </p:nvGraphicFramePr>
        <p:xfrm>
          <a:off x="500909" y="4098286"/>
          <a:ext cx="18986634" cy="5161626"/>
        </p:xfrm>
        <a:graphic>
          <a:graphicData uri="http://schemas.openxmlformats.org/drawingml/2006/table">
            <a:tbl>
              <a:tblPr firstRow="1" bandRow="1">
                <a:tableStyleId>{4C3C2611-4C71-4FC5-86AE-919BDF0F9419}</a:tableStyleId>
              </a:tblPr>
              <a:tblGrid>
                <a:gridCol w="5166415">
                  <a:extLst>
                    <a:ext uri="{9D8B030D-6E8A-4147-A177-3AD203B41FA5}">
                      <a16:colId xmlns:a16="http://schemas.microsoft.com/office/drawing/2014/main" val="20000"/>
                    </a:ext>
                  </a:extLst>
                </a:gridCol>
                <a:gridCol w="4246695">
                  <a:extLst>
                    <a:ext uri="{9D8B030D-6E8A-4147-A177-3AD203B41FA5}">
                      <a16:colId xmlns:a16="http://schemas.microsoft.com/office/drawing/2014/main" val="20001"/>
                    </a:ext>
                  </a:extLst>
                </a:gridCol>
                <a:gridCol w="5188702">
                  <a:extLst>
                    <a:ext uri="{9D8B030D-6E8A-4147-A177-3AD203B41FA5}">
                      <a16:colId xmlns:a16="http://schemas.microsoft.com/office/drawing/2014/main" val="20002"/>
                    </a:ext>
                  </a:extLst>
                </a:gridCol>
                <a:gridCol w="4384822">
                  <a:extLst>
                    <a:ext uri="{9D8B030D-6E8A-4147-A177-3AD203B41FA5}">
                      <a16:colId xmlns:a16="http://schemas.microsoft.com/office/drawing/2014/main" val="20003"/>
                    </a:ext>
                  </a:extLst>
                </a:gridCol>
              </a:tblGrid>
              <a:tr h="466184">
                <a:tc>
                  <a:txBody>
                    <a:bodyPr/>
                    <a:lstStyle/>
                    <a:p>
                      <a:pPr defTabSz="914400">
                        <a:defRPr sz="1800" b="0">
                          <a:solidFill>
                            <a:srgbClr val="000000"/>
                          </a:solidFill>
                        </a:defRPr>
                      </a:pPr>
                      <a:r>
                        <a:rPr sz="2800" b="1">
                          <a:solidFill>
                            <a:srgbClr val="FFFFFF"/>
                          </a:solidFill>
                          <a:latin typeface="+mj-lt"/>
                          <a:ea typeface="+mj-ea"/>
                          <a:cs typeface="+mj-cs"/>
                          <a:sym typeface="Calibri"/>
                        </a:rPr>
                        <a:t>Prevention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4633306">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err="1"/>
                        <a:t>Minimise</a:t>
                      </a:r>
                      <a:r>
                        <a:rPr dirty="0"/>
                        <a:t> skin dryness</a:t>
                      </a:r>
                    </a:p>
                    <a:p>
                      <a:pPr marL="482600" lvl="3" indent="-228600" algn="l">
                        <a:buClr>
                          <a:srgbClr val="D16F5A"/>
                        </a:buClr>
                        <a:buSzPct val="50000"/>
                        <a:buChar char="✦"/>
                        <a:defRPr sz="2600">
                          <a:solidFill>
                            <a:schemeClr val="accent1">
                              <a:hueOff val="114395"/>
                              <a:lumOff val="-24975"/>
                            </a:schemeClr>
                          </a:solidFill>
                          <a:latin typeface="+mj-lt"/>
                          <a:ea typeface="+mj-ea"/>
                          <a:cs typeface="+mj-cs"/>
                          <a:sym typeface="Calibri"/>
                        </a:defRPr>
                      </a:pPr>
                      <a:r>
                        <a:rPr dirty="0"/>
                        <a:t>Bathe and shower in lukewarm water </a:t>
                      </a:r>
                    </a:p>
                    <a:p>
                      <a:pPr marL="482600" lvl="3" indent="-228600" algn="l">
                        <a:buClr>
                          <a:srgbClr val="D16F5A"/>
                        </a:buClr>
                        <a:buSzPct val="50000"/>
                        <a:buChar char="✦"/>
                        <a:defRPr sz="2600">
                          <a:solidFill>
                            <a:schemeClr val="accent1">
                              <a:hueOff val="114395"/>
                              <a:lumOff val="-24975"/>
                            </a:schemeClr>
                          </a:solidFill>
                          <a:latin typeface="+mj-lt"/>
                          <a:ea typeface="+mj-ea"/>
                          <a:cs typeface="+mj-cs"/>
                          <a:sym typeface="Calibri"/>
                        </a:defRPr>
                      </a:pPr>
                      <a:r>
                        <a:rPr dirty="0"/>
                        <a:t>Use fragrance-free, mild soap for sensitive skin</a:t>
                      </a:r>
                    </a:p>
                    <a:p>
                      <a:pPr marL="482600" lvl="3" indent="-228600" algn="l">
                        <a:buClr>
                          <a:srgbClr val="D16F5A"/>
                        </a:buClr>
                        <a:buSzPct val="50000"/>
                        <a:buChar char="✦"/>
                        <a:defRPr sz="2600">
                          <a:solidFill>
                            <a:schemeClr val="accent1">
                              <a:hueOff val="114395"/>
                              <a:lumOff val="-24975"/>
                            </a:schemeClr>
                          </a:solidFill>
                          <a:latin typeface="+mj-lt"/>
                          <a:ea typeface="+mj-ea"/>
                          <a:cs typeface="+mj-cs"/>
                          <a:sym typeface="Calibri"/>
                        </a:defRPr>
                      </a:pPr>
                      <a:r>
                        <a:rPr dirty="0"/>
                        <a:t>Use bland emollient (ointment or cream)</a:t>
                      </a:r>
                    </a:p>
                    <a:p>
                      <a:pPr marL="228600" indent="-228600" algn="l">
                        <a:buClr>
                          <a:srgbClr val="C9583E"/>
                        </a:buClr>
                        <a:buSzPct val="100000"/>
                        <a:buChar char="•"/>
                        <a:defRPr sz="2600" b="1">
                          <a:solidFill>
                            <a:srgbClr val="00538A"/>
                          </a:solidFill>
                          <a:latin typeface="+mj-lt"/>
                          <a:ea typeface="+mj-ea"/>
                          <a:cs typeface="+mj-cs"/>
                          <a:sym typeface="Calibri"/>
                        </a:defRPr>
                      </a:pPr>
                      <a:r>
                        <a:rPr dirty="0"/>
                        <a:t>Consider establishing a connection with a dermatologist</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Topical therapy (menthol, pramoxine, doxepin, etc.)</a:t>
                      </a:r>
                    </a:p>
                    <a:p>
                      <a:pPr marL="228600" indent="-228600" algn="l">
                        <a:buClr>
                          <a:srgbClr val="C9583E"/>
                        </a:buClr>
                        <a:buSzPct val="100000"/>
                        <a:buChar char="•"/>
                        <a:defRPr sz="2600" b="1">
                          <a:solidFill>
                            <a:srgbClr val="00538A"/>
                          </a:solidFill>
                          <a:latin typeface="+mj-lt"/>
                          <a:ea typeface="+mj-ea"/>
                          <a:cs typeface="+mj-cs"/>
                          <a:sym typeface="Calibri"/>
                        </a:defRPr>
                      </a:pPr>
                      <a:r>
                        <a:t>Consider topical corticosteroid</a:t>
                      </a:r>
                    </a:p>
                    <a:p>
                      <a:pPr marL="228600" indent="-228600" algn="l">
                        <a:buClr>
                          <a:srgbClr val="C9583E"/>
                        </a:buClr>
                        <a:buSzPct val="100000"/>
                        <a:buChar char="•"/>
                        <a:defRPr sz="2600" b="1">
                          <a:solidFill>
                            <a:srgbClr val="00538A"/>
                          </a:solidFill>
                          <a:latin typeface="+mj-lt"/>
                          <a:ea typeface="+mj-ea"/>
                          <a:cs typeface="+mj-cs"/>
                          <a:sym typeface="Calibri"/>
                        </a:defRPr>
                      </a:pPr>
                      <a:r>
                        <a:t>Consider oral antihistamine (sedating at bedtime and non-sedating during the day)</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F6A54"/>
                        </a:buClr>
                        <a:buSzPct val="100000"/>
                        <a:buChar char="•"/>
                        <a:defRPr sz="2600" b="1">
                          <a:solidFill>
                            <a:srgbClr val="00538A"/>
                          </a:solidFill>
                          <a:latin typeface="+mj-lt"/>
                          <a:ea typeface="+mj-ea"/>
                          <a:cs typeface="+mj-cs"/>
                          <a:sym typeface="Calibri"/>
                        </a:defRPr>
                      </a:pPr>
                      <a:r>
                        <a:t>Maximise oral antihistamine dose (sedating at bedtime and non-sedating during the day)</a:t>
                      </a:r>
                    </a:p>
                    <a:p>
                      <a:pPr marL="228600" indent="-228600" algn="l">
                        <a:buClr>
                          <a:srgbClr val="CF6A54"/>
                        </a:buClr>
                        <a:buSzPct val="100000"/>
                        <a:buChar char="•"/>
                        <a:defRPr sz="2600" b="1">
                          <a:solidFill>
                            <a:srgbClr val="00538A"/>
                          </a:solidFill>
                          <a:latin typeface="+mj-lt"/>
                          <a:ea typeface="+mj-ea"/>
                          <a:cs typeface="+mj-cs"/>
                          <a:sym typeface="Calibri"/>
                        </a:defRPr>
                      </a:pPr>
                      <a:r>
                        <a:t>Consider topical corticosteroid</a:t>
                      </a:r>
                    </a:p>
                    <a:p>
                      <a:pPr marL="228600" indent="-228600" algn="l">
                        <a:buClr>
                          <a:srgbClr val="CF6A54"/>
                        </a:buClr>
                        <a:buSzPct val="100000"/>
                        <a:buChar char="•"/>
                        <a:defRPr sz="2600" b="1">
                          <a:solidFill>
                            <a:srgbClr val="00538A"/>
                          </a:solidFill>
                          <a:latin typeface="+mj-lt"/>
                          <a:ea typeface="+mj-ea"/>
                          <a:cs typeface="+mj-cs"/>
                          <a:sym typeface="Calibri"/>
                        </a:defRPr>
                      </a:pPr>
                      <a:r>
                        <a:t>Evaluate for reversible causes of itch (iron deficiency, thyroid dysfunction, etc.)</a:t>
                      </a:r>
                    </a:p>
                    <a:p>
                      <a:pPr marL="228600" indent="-228600" algn="l">
                        <a:buClr>
                          <a:srgbClr val="CF6A54"/>
                        </a:buClr>
                        <a:buSzPct val="100000"/>
                        <a:buChar char="•"/>
                        <a:defRPr sz="2600" b="1">
                          <a:solidFill>
                            <a:srgbClr val="00538A"/>
                          </a:solidFill>
                          <a:latin typeface="+mj-lt"/>
                          <a:ea typeface="+mj-ea"/>
                          <a:cs typeface="+mj-cs"/>
                          <a:sym typeface="Calibri"/>
                        </a:defRPr>
                      </a:pPr>
                      <a:r>
                        <a:t>CONSULT DERMATOLOGIST when the AE does not respond to intervention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940"/>
                        </a:buClr>
                        <a:buSzPct val="100000"/>
                        <a:buChar char="•"/>
                        <a:defRPr sz="2600" b="1">
                          <a:solidFill>
                            <a:srgbClr val="00538A"/>
                          </a:solidFill>
                          <a:latin typeface="+mj-lt"/>
                          <a:ea typeface="+mj-ea"/>
                          <a:cs typeface="+mj-cs"/>
                          <a:sym typeface="Calibri"/>
                        </a:defRPr>
                      </a:pPr>
                      <a:r>
                        <a:rPr dirty="0"/>
                        <a:t>CONSULT A DERMATOLOGIST</a:t>
                      </a:r>
                    </a:p>
                    <a:p>
                      <a:pPr marL="228600" indent="-228600" algn="l">
                        <a:buClr>
                          <a:srgbClr val="C95940"/>
                        </a:buClr>
                        <a:buSzPct val="100000"/>
                        <a:buChar char="•"/>
                        <a:defRPr sz="2600" b="1">
                          <a:solidFill>
                            <a:srgbClr val="00538A"/>
                          </a:solidFill>
                          <a:latin typeface="+mj-lt"/>
                          <a:ea typeface="+mj-ea"/>
                          <a:cs typeface="+mj-cs"/>
                          <a:sym typeface="Calibri"/>
                        </a:defRPr>
                      </a:pPr>
                      <a:r>
                        <a:rPr dirty="0"/>
                        <a:t>Consider oral corticosteroid (short term)</a:t>
                      </a:r>
                    </a:p>
                    <a:p>
                      <a:pPr marL="228600" indent="-228600" algn="l">
                        <a:buClr>
                          <a:srgbClr val="C95940"/>
                        </a:buClr>
                        <a:buSzPct val="100000"/>
                        <a:buChar char="•"/>
                        <a:defRPr sz="2600" b="1">
                          <a:solidFill>
                            <a:srgbClr val="00538A"/>
                          </a:solidFill>
                          <a:latin typeface="+mj-lt"/>
                          <a:ea typeface="+mj-ea"/>
                          <a:cs typeface="+mj-cs"/>
                          <a:sym typeface="Calibri"/>
                        </a:defRPr>
                      </a:pPr>
                      <a:r>
                        <a:rPr dirty="0"/>
                        <a:t>Consider oral gabapentin or pregabalin</a:t>
                      </a:r>
                    </a:p>
                    <a:p>
                      <a:pPr marL="228600" indent="-228600" algn="l">
                        <a:buClr>
                          <a:srgbClr val="C95940"/>
                        </a:buClr>
                        <a:buSzPct val="100000"/>
                        <a:buChar char="•"/>
                        <a:defRPr sz="2600" b="1">
                          <a:solidFill>
                            <a:srgbClr val="00538A"/>
                          </a:solidFill>
                          <a:latin typeface="+mj-lt"/>
                          <a:ea typeface="+mj-ea"/>
                          <a:cs typeface="+mj-cs"/>
                          <a:sym typeface="Calibri"/>
                        </a:defRPr>
                      </a:pPr>
                      <a:r>
                        <a:rPr dirty="0"/>
                        <a:t>Consider non-steroid agents (e.g. sertraline, mirtazapine, doxepin, </a:t>
                      </a:r>
                      <a:r>
                        <a:rPr dirty="0" err="1"/>
                        <a:t>aprepitant</a:t>
                      </a:r>
                      <a:r>
                        <a:rPr dirty="0"/>
                        <a:t>)</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679" name="4-pruritus.png" descr="4-pruritus.png"/>
          <p:cNvPicPr>
            <a:picLocks noChangeAspect="1"/>
          </p:cNvPicPr>
          <p:nvPr/>
        </p:nvPicPr>
        <p:blipFill>
          <a:blip r:embed="rId6"/>
          <a:stretch>
            <a:fillRect/>
          </a:stretch>
        </p:blipFill>
        <p:spPr>
          <a:xfrm>
            <a:off x="184109" y="49021"/>
            <a:ext cx="4343401" cy="3949701"/>
          </a:xfrm>
          <a:prstGeom prst="rect">
            <a:avLst/>
          </a:prstGeom>
          <a:ln w="12700">
            <a:miter lim="400000"/>
          </a:ln>
        </p:spPr>
      </p:pic>
      <p:sp>
        <p:nvSpPr>
          <p:cNvPr id="680" name="Callout"/>
          <p:cNvSpPr/>
          <p:nvPr/>
        </p:nvSpPr>
        <p:spPr>
          <a:xfrm>
            <a:off x="19837241" y="4069600"/>
            <a:ext cx="3705623" cy="6026548"/>
          </a:xfrm>
          <a:custGeom>
            <a:avLst/>
            <a:gdLst/>
            <a:ahLst/>
            <a:cxnLst>
              <a:cxn ang="0">
                <a:pos x="wd2" y="hd2"/>
              </a:cxn>
              <a:cxn ang="5400000">
                <a:pos x="wd2" y="hd2"/>
              </a:cxn>
              <a:cxn ang="10800000">
                <a:pos x="wd2" y="hd2"/>
              </a:cxn>
              <a:cxn ang="16200000">
                <a:pos x="wd2" y="hd2"/>
              </a:cxn>
            </a:cxnLst>
            <a:rect l="0" t="0" r="r" b="b"/>
            <a:pathLst>
              <a:path w="21600" h="21600" extrusionOk="0">
                <a:moveTo>
                  <a:pt x="1080" y="0"/>
                </a:moveTo>
                <a:cubicBezTo>
                  <a:pt x="484" y="0"/>
                  <a:pt x="0" y="298"/>
                  <a:pt x="0" y="664"/>
                </a:cubicBezTo>
                <a:lnTo>
                  <a:pt x="0" y="17924"/>
                </a:lnTo>
                <a:cubicBezTo>
                  <a:pt x="0" y="18291"/>
                  <a:pt x="484" y="18589"/>
                  <a:pt x="1080" y="18589"/>
                </a:cubicBezTo>
                <a:lnTo>
                  <a:pt x="9707" y="18589"/>
                </a:lnTo>
                <a:lnTo>
                  <a:pt x="11868" y="21600"/>
                </a:lnTo>
                <a:lnTo>
                  <a:pt x="14026" y="18589"/>
                </a:lnTo>
                <a:lnTo>
                  <a:pt x="20520" y="18589"/>
                </a:lnTo>
                <a:cubicBezTo>
                  <a:pt x="21116" y="18589"/>
                  <a:pt x="21600" y="18291"/>
                  <a:pt x="21600" y="17924"/>
                </a:cubicBezTo>
                <a:lnTo>
                  <a:pt x="21600" y="664"/>
                </a:lnTo>
                <a:cubicBezTo>
                  <a:pt x="21600" y="298"/>
                  <a:pt x="21116" y="0"/>
                  <a:pt x="20520" y="0"/>
                </a:cubicBezTo>
                <a:lnTo>
                  <a:pt x="1080"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81" name="Dr.png" descr="Dr.png"/>
          <p:cNvPicPr>
            <a:picLocks noChangeAspect="1"/>
          </p:cNvPicPr>
          <p:nvPr/>
        </p:nvPicPr>
        <p:blipFill>
          <a:blip r:embed="rId7"/>
          <a:stretch>
            <a:fillRect/>
          </a:stretch>
        </p:blipFill>
        <p:spPr>
          <a:xfrm>
            <a:off x="22349021" y="9379915"/>
            <a:ext cx="1100189" cy="3631514"/>
          </a:xfrm>
          <a:prstGeom prst="rect">
            <a:avLst/>
          </a:prstGeom>
          <a:ln w="12700">
            <a:miter lim="400000"/>
          </a:ln>
        </p:spPr>
      </p:pic>
      <p:sp>
        <p:nvSpPr>
          <p:cNvPr id="682" name="Consult a dermatologist if:…"/>
          <p:cNvSpPr txBox="1"/>
          <p:nvPr/>
        </p:nvSpPr>
        <p:spPr>
          <a:xfrm>
            <a:off x="19969015" y="4421066"/>
            <a:ext cx="3442076" cy="4453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rPr dirty="0"/>
              <a:t>Consult a dermatologist if:</a:t>
            </a:r>
          </a:p>
          <a:p>
            <a:pPr marL="317500" indent="-317500" algn="l">
              <a:buSzPct val="125000"/>
              <a:buChar char="•"/>
              <a:defRPr sz="2400" b="0">
                <a:solidFill>
                  <a:srgbClr val="FFFFFF"/>
                </a:solidFill>
              </a:defRPr>
            </a:pPr>
            <a:r>
              <a:rPr dirty="0"/>
              <a:t>the skin AE necessitates changes to the cancer treatment</a:t>
            </a:r>
          </a:p>
          <a:p>
            <a:pPr marL="317500" indent="-317500" algn="l">
              <a:buSzPct val="125000"/>
              <a:buChar char="•"/>
              <a:defRPr sz="2400" b="0">
                <a:solidFill>
                  <a:srgbClr val="FFFFFF"/>
                </a:solidFill>
              </a:defRPr>
            </a:pPr>
            <a:r>
              <a:rPr dirty="0"/>
              <a:t>a grade 2 skin AE does not respond to intervention </a:t>
            </a:r>
          </a:p>
          <a:p>
            <a:pPr marL="317500" indent="-317500" algn="l">
              <a:buSzPct val="125000"/>
              <a:buChar char="•"/>
              <a:defRPr sz="2400" b="0">
                <a:solidFill>
                  <a:srgbClr val="FFFFFF"/>
                </a:solidFill>
              </a:defRPr>
            </a:pPr>
            <a:r>
              <a:rPr dirty="0"/>
              <a:t>any grade 3 skin AE occurs</a:t>
            </a:r>
          </a:p>
          <a:p>
            <a:pPr marL="317500" indent="-317500" algn="l">
              <a:buSzPct val="125000"/>
              <a:buChar char="•"/>
              <a:defRPr sz="2400" b="0">
                <a:solidFill>
                  <a:srgbClr val="FFFFFF"/>
                </a:solidFill>
              </a:defRPr>
            </a:pPr>
            <a:r>
              <a:rPr dirty="0"/>
              <a:t>you are uncomfortable treating the skin AE yourself</a:t>
            </a:r>
          </a:p>
        </p:txBody>
      </p:sp>
      <p:sp>
        <p:nvSpPr>
          <p:cNvPr id="683" name="PRURITUS"/>
          <p:cNvSpPr txBox="1"/>
          <p:nvPr/>
        </p:nvSpPr>
        <p:spPr>
          <a:xfrm>
            <a:off x="4590627" y="16255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PRURITUS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p:cNvSpPr txBox="1">
            <a:spLocks noGrp="1"/>
          </p:cNvSpPr>
          <p:nvPr>
            <p:ph type="ctrTitle"/>
          </p:nvPr>
        </p:nvSpPr>
        <p:spPr>
          <a:xfrm>
            <a:off x="1778000" y="1675500"/>
            <a:ext cx="20828000" cy="4648201"/>
          </a:xfrm>
          <a:prstGeom prst="rect">
            <a:avLst/>
          </a:prstGeom>
        </p:spPr>
        <p:txBody>
          <a:bodyPr/>
          <a:lstStyle/>
          <a:p>
            <a:endParaRPr/>
          </a:p>
        </p:txBody>
      </p:sp>
      <p:sp>
        <p:nvSpPr>
          <p:cNvPr id="203" name="Body"/>
          <p:cNvSpPr txBox="1">
            <a:spLocks noGrp="1"/>
          </p:cNvSpPr>
          <p:nvPr>
            <p:ph type="subTitle" sz="quarter" idx="1"/>
          </p:nvPr>
        </p:nvSpPr>
        <p:spPr>
          <a:xfrm>
            <a:off x="1778000" y="6450700"/>
            <a:ext cx="20828000" cy="1587501"/>
          </a:xfrm>
          <a:prstGeom prst="rect">
            <a:avLst/>
          </a:prstGeom>
        </p:spPr>
        <p:txBody>
          <a:bodyPr/>
          <a:lstStyle/>
          <a:p>
            <a:endParaRPr/>
          </a:p>
        </p:txBody>
      </p:sp>
      <p:pic>
        <p:nvPicPr>
          <p:cNvPr id="20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05" name="WHAT WILL YOU LEARN?"/>
          <p:cNvSpPr txBox="1"/>
          <p:nvPr/>
        </p:nvSpPr>
        <p:spPr>
          <a:xfrm>
            <a:off x="1078507" y="660399"/>
            <a:ext cx="9406088"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7200" b="0">
                <a:solidFill>
                  <a:srgbClr val="3B3735"/>
                </a:solidFill>
              </a:defRPr>
            </a:pPr>
            <a:r>
              <a:rPr dirty="0"/>
              <a:t>WHAT WILL </a:t>
            </a:r>
            <a:r>
              <a:rPr b="1" dirty="0">
                <a:solidFill>
                  <a:srgbClr val="00538A"/>
                </a:solidFill>
              </a:rPr>
              <a:t>YOU LEARN?</a:t>
            </a:r>
          </a:p>
        </p:txBody>
      </p:sp>
      <p:sp>
        <p:nvSpPr>
          <p:cNvPr id="206" name="Understand skin toxicities associated with targeted therapy in GI and liver cancers"/>
          <p:cNvSpPr txBox="1"/>
          <p:nvPr/>
        </p:nvSpPr>
        <p:spPr>
          <a:xfrm>
            <a:off x="4436057" y="3021700"/>
            <a:ext cx="14925340" cy="208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200">
                <a:solidFill>
                  <a:srgbClr val="00538A"/>
                </a:solidFill>
              </a:defRPr>
            </a:pPr>
            <a:r>
              <a:rPr dirty="0"/>
              <a:t>Understand </a:t>
            </a:r>
            <a:r>
              <a:rPr dirty="0">
                <a:solidFill>
                  <a:srgbClr val="3B3735"/>
                </a:solidFill>
              </a:rPr>
              <a:t>skin toxicities associated with targeted therapy in GI and liver cancers</a:t>
            </a:r>
            <a:endParaRPr dirty="0">
              <a:solidFill>
                <a:srgbClr val="000000"/>
              </a:solidFill>
              <a:latin typeface="Times"/>
              <a:ea typeface="Times"/>
              <a:cs typeface="Times"/>
              <a:sym typeface="Times"/>
            </a:endParaRPr>
          </a:p>
        </p:txBody>
      </p:sp>
      <p:sp>
        <p:nvSpPr>
          <p:cNvPr id="207" name="Know how to prevent and manage skin toxicities associated with targeted therapies in GI and liver cancers"/>
          <p:cNvSpPr txBox="1"/>
          <p:nvPr/>
        </p:nvSpPr>
        <p:spPr>
          <a:xfrm>
            <a:off x="4436057" y="6203050"/>
            <a:ext cx="14925340" cy="208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200">
                <a:solidFill>
                  <a:srgbClr val="00538A"/>
                </a:solidFill>
              </a:defRPr>
            </a:pPr>
            <a:r>
              <a:t>Know how to prevent and manage</a:t>
            </a:r>
            <a:r>
              <a:rPr>
                <a:solidFill>
                  <a:srgbClr val="3B3735"/>
                </a:solidFill>
              </a:rPr>
              <a:t> skin toxicities associated with targeted therapies in GI and liver cancers</a:t>
            </a:r>
            <a:endParaRPr>
              <a:solidFill>
                <a:srgbClr val="000000"/>
              </a:solidFill>
              <a:latin typeface="Times"/>
              <a:ea typeface="Times"/>
              <a:cs typeface="Times"/>
              <a:sym typeface="Times"/>
            </a:endParaRPr>
          </a:p>
        </p:txBody>
      </p:sp>
      <p:sp>
        <p:nvSpPr>
          <p:cNvPr id="208" name="Be able to involve a multidisciplinary team in the prevention, diagnosis, and management of skin toxicities associated with targeted therapy in GI and liver cancers"/>
          <p:cNvSpPr txBox="1"/>
          <p:nvPr/>
        </p:nvSpPr>
        <p:spPr>
          <a:xfrm>
            <a:off x="4455676" y="9384400"/>
            <a:ext cx="15472648" cy="274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200">
                <a:solidFill>
                  <a:srgbClr val="00538A"/>
                </a:solidFill>
              </a:defRPr>
            </a:pPr>
            <a:r>
              <a:rPr>
                <a:solidFill>
                  <a:srgbClr val="3B3735"/>
                </a:solidFill>
              </a:rPr>
              <a:t>Be able to </a:t>
            </a:r>
            <a:r>
              <a:t>involve a multidisciplinary team</a:t>
            </a:r>
            <a:r>
              <a:rPr>
                <a:solidFill>
                  <a:srgbClr val="3B3735"/>
                </a:solidFill>
              </a:rPr>
              <a:t> in the prevention, diagnosis, and management of skin toxicities associated with targeted therapy in GI and liver cancers</a:t>
            </a:r>
            <a:endParaRPr>
              <a:solidFill>
                <a:srgbClr val="3B3735"/>
              </a:solidFill>
              <a:latin typeface="Times"/>
              <a:ea typeface="Times"/>
              <a:cs typeface="Times"/>
              <a:sym typeface="Times"/>
            </a:endParaRPr>
          </a:p>
        </p:txBody>
      </p:sp>
      <p:sp>
        <p:nvSpPr>
          <p:cNvPr id="209" name="GI, gastrointestinal"/>
          <p:cNvSpPr txBox="1"/>
          <p:nvPr/>
        </p:nvSpPr>
        <p:spPr>
          <a:xfrm>
            <a:off x="431800" y="13119099"/>
            <a:ext cx="2238450"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spcBef>
                <a:spcPts val="5900"/>
              </a:spcBef>
              <a:defRPr sz="2200" b="0">
                <a:solidFill>
                  <a:srgbClr val="3B3735"/>
                </a:solidFill>
              </a:defRPr>
            </a:lvl1pPr>
          </a:lstStyle>
          <a:p>
            <a:r>
              <a:rPr dirty="0"/>
              <a:t>GI, gastrointestinal</a:t>
            </a:r>
          </a:p>
        </p:txBody>
      </p:sp>
      <p:pic>
        <p:nvPicPr>
          <p:cNvPr id="210" name="light-bulb.png" descr="light-bulb.png"/>
          <p:cNvPicPr>
            <a:picLocks noChangeAspect="1"/>
          </p:cNvPicPr>
          <p:nvPr/>
        </p:nvPicPr>
        <p:blipFill>
          <a:blip r:embed="rId3"/>
          <a:stretch>
            <a:fillRect/>
          </a:stretch>
        </p:blipFill>
        <p:spPr>
          <a:xfrm>
            <a:off x="528746" y="2212016"/>
            <a:ext cx="3527773" cy="2486240"/>
          </a:xfrm>
          <a:prstGeom prst="rect">
            <a:avLst/>
          </a:prstGeom>
          <a:ln w="12700">
            <a:miter lim="400000"/>
          </a:ln>
        </p:spPr>
      </p:pic>
      <p:pic>
        <p:nvPicPr>
          <p:cNvPr id="211" name="jigsaw.png" descr="jigsaw.png"/>
          <p:cNvPicPr>
            <a:picLocks noChangeAspect="1"/>
          </p:cNvPicPr>
          <p:nvPr/>
        </p:nvPicPr>
        <p:blipFill>
          <a:blip r:embed="rId4"/>
          <a:stretch>
            <a:fillRect/>
          </a:stretch>
        </p:blipFill>
        <p:spPr>
          <a:xfrm>
            <a:off x="208673" y="8827863"/>
            <a:ext cx="4233015" cy="2983268"/>
          </a:xfrm>
          <a:prstGeom prst="rect">
            <a:avLst/>
          </a:prstGeom>
          <a:ln w="12700">
            <a:miter lim="400000"/>
          </a:ln>
        </p:spPr>
      </p:pic>
      <p:pic>
        <p:nvPicPr>
          <p:cNvPr id="212" name="brain-connected.png" descr="brain-connected.png"/>
          <p:cNvPicPr>
            <a:picLocks noChangeAspect="1"/>
          </p:cNvPicPr>
          <p:nvPr/>
        </p:nvPicPr>
        <p:blipFill>
          <a:blip r:embed="rId5"/>
          <a:stretch>
            <a:fillRect/>
          </a:stretch>
        </p:blipFill>
        <p:spPr>
          <a:xfrm>
            <a:off x="157001" y="5315563"/>
            <a:ext cx="4107759" cy="2894993"/>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86" name="PREVENTION AND MANAGEMENT OF"/>
          <p:cNvSpPr txBox="1"/>
          <p:nvPr/>
        </p:nvSpPr>
        <p:spPr>
          <a:xfrm>
            <a:off x="4590627" y="6603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dirty="0">
                <a:solidFill>
                  <a:srgbClr val="3B3735"/>
                </a:solidFill>
              </a:rPr>
              <a:t>PREVENTION AND MANAGEMENT OF</a:t>
            </a:r>
          </a:p>
        </p:txBody>
      </p:sp>
      <p:sp>
        <p:nvSpPr>
          <p:cNvPr id="687" name="AE, adverse event; NSAID, non-steroidal anti-inflammatory drug; SPF, sun protection factor; UVA, ultraviolet A; UVB, ultraviolet B…"/>
          <p:cNvSpPr txBox="1"/>
          <p:nvPr/>
        </p:nvSpPr>
        <p:spPr>
          <a:xfrm>
            <a:off x="431800" y="12503741"/>
            <a:ext cx="1881202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NSAID, non-steroidal anti-inflammatory drug; SPF, sun protection factor; UVA, ultraviolet A; UVB, ultraviolet B</a:t>
            </a:r>
          </a:p>
          <a:p>
            <a:pPr algn="l">
              <a:defRPr sz="2200" b="0">
                <a:solidFill>
                  <a:srgbClr val="3B3735"/>
                </a:solidFill>
              </a:defRPr>
            </a:pPr>
            <a:r>
              <a:rPr dirty="0"/>
              <a:t>These recommendations are based on review of the literature and expert experience.</a:t>
            </a:r>
          </a:p>
          <a:p>
            <a:pPr marL="333375" indent="-333375" algn="l">
              <a:buSzPct val="100000"/>
              <a:buAutoNum type="arabicPeriod"/>
              <a:defRPr sz="2200" b="0">
                <a:solidFill>
                  <a:srgbClr val="3B3735"/>
                </a:solidFill>
              </a:defRPr>
            </a:pP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Beech J, et al. Future Oncol. 2018;14:2531-41</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Sinha R, et al. Br J Dermatol. 2012;167:987-94</a:t>
            </a:r>
            <a:r>
              <a:rPr dirty="0">
                <a:solidFill>
                  <a:srgbClr val="3A3736"/>
                </a:solidFill>
              </a:rPr>
              <a:t>. Image courtesy of Dr Nicole </a:t>
            </a:r>
            <a:r>
              <a:rPr dirty="0" err="1">
                <a:solidFill>
                  <a:srgbClr val="3A3736"/>
                </a:solidFill>
              </a:rPr>
              <a:t>LeBoeuf</a:t>
            </a:r>
            <a:endParaRPr dirty="0">
              <a:solidFill>
                <a:srgbClr val="3A3736"/>
              </a:solidFill>
            </a:endParaRPr>
          </a:p>
        </p:txBody>
      </p:sp>
      <p:pic>
        <p:nvPicPr>
          <p:cNvPr id="688" name="1-pap-rash.png" descr="1-pap-rash.png"/>
          <p:cNvPicPr>
            <a:picLocks noChangeAspect="1"/>
          </p:cNvPicPr>
          <p:nvPr/>
        </p:nvPicPr>
        <p:blipFill>
          <a:blip r:embed="rId5"/>
          <a:stretch>
            <a:fillRect/>
          </a:stretch>
        </p:blipFill>
        <p:spPr>
          <a:xfrm>
            <a:off x="32083306" y="-547340"/>
            <a:ext cx="4343401" cy="3949701"/>
          </a:xfrm>
          <a:prstGeom prst="rect">
            <a:avLst/>
          </a:prstGeom>
          <a:ln w="12700">
            <a:miter lim="400000"/>
          </a:ln>
        </p:spPr>
      </p:pic>
      <p:graphicFrame>
        <p:nvGraphicFramePr>
          <p:cNvPr id="689" name="Table"/>
          <p:cNvGraphicFramePr/>
          <p:nvPr/>
        </p:nvGraphicFramePr>
        <p:xfrm>
          <a:off x="754909" y="4920653"/>
          <a:ext cx="18583818" cy="5697526"/>
        </p:xfrm>
        <a:graphic>
          <a:graphicData uri="http://schemas.openxmlformats.org/drawingml/2006/table">
            <a:tbl>
              <a:tblPr firstRow="1" bandRow="1">
                <a:tableStyleId>{4C3C2611-4C71-4FC5-86AE-919BDF0F9419}</a:tableStyleId>
              </a:tblPr>
              <a:tblGrid>
                <a:gridCol w="5596989">
                  <a:extLst>
                    <a:ext uri="{9D8B030D-6E8A-4147-A177-3AD203B41FA5}">
                      <a16:colId xmlns:a16="http://schemas.microsoft.com/office/drawing/2014/main" val="20000"/>
                    </a:ext>
                  </a:extLst>
                </a:gridCol>
                <a:gridCol w="3959964">
                  <a:extLst>
                    <a:ext uri="{9D8B030D-6E8A-4147-A177-3AD203B41FA5}">
                      <a16:colId xmlns:a16="http://schemas.microsoft.com/office/drawing/2014/main" val="20001"/>
                    </a:ext>
                  </a:extLst>
                </a:gridCol>
                <a:gridCol w="4524331">
                  <a:extLst>
                    <a:ext uri="{9D8B030D-6E8A-4147-A177-3AD203B41FA5}">
                      <a16:colId xmlns:a16="http://schemas.microsoft.com/office/drawing/2014/main" val="20002"/>
                    </a:ext>
                  </a:extLst>
                </a:gridCol>
                <a:gridCol w="4502534">
                  <a:extLst>
                    <a:ext uri="{9D8B030D-6E8A-4147-A177-3AD203B41FA5}">
                      <a16:colId xmlns:a16="http://schemas.microsoft.com/office/drawing/2014/main" val="20003"/>
                    </a:ext>
                  </a:extLst>
                </a:gridCol>
              </a:tblGrid>
              <a:tr h="520104">
                <a:tc>
                  <a:txBody>
                    <a:bodyPr/>
                    <a:lstStyle/>
                    <a:p>
                      <a:pPr defTabSz="914400">
                        <a:defRPr sz="1800" b="0">
                          <a:solidFill>
                            <a:srgbClr val="000000"/>
                          </a:solidFill>
                        </a:defRPr>
                      </a:pPr>
                      <a:r>
                        <a:rPr sz="2800" b="1">
                          <a:solidFill>
                            <a:srgbClr val="FFFFFF"/>
                          </a:solidFill>
                          <a:latin typeface="+mj-lt"/>
                          <a:ea typeface="+mj-ea"/>
                          <a:cs typeface="+mj-cs"/>
                          <a:sym typeface="Calibri"/>
                        </a:rPr>
                        <a:t>Prevention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169206">
                <a:tc>
                  <a:txBody>
                    <a:bodyPr/>
                    <a:lstStyle/>
                    <a:p>
                      <a:pPr marL="228600" indent="-228600" algn="l">
                        <a:buClr>
                          <a:srgbClr val="CD654D"/>
                        </a:buClr>
                        <a:buSzPct val="100000"/>
                        <a:buChar char="•"/>
                        <a:defRPr sz="2600" b="1">
                          <a:solidFill>
                            <a:srgbClr val="00538A"/>
                          </a:solidFill>
                          <a:latin typeface="+mj-lt"/>
                          <a:ea typeface="+mj-ea"/>
                          <a:cs typeface="+mj-cs"/>
                          <a:sym typeface="Calibri"/>
                        </a:defRPr>
                      </a:pPr>
                      <a:r>
                        <a:t>Avoid UV radiation</a:t>
                      </a:r>
                    </a:p>
                    <a:p>
                      <a:pPr marL="482600" indent="-228600" algn="l">
                        <a:buClr>
                          <a:srgbClr val="CD654D"/>
                        </a:buClr>
                        <a:buSzPct val="50000"/>
                        <a:buChar char="✦"/>
                        <a:defRPr sz="2600">
                          <a:solidFill>
                            <a:schemeClr val="accent1">
                              <a:hueOff val="114395"/>
                              <a:lumOff val="-24975"/>
                            </a:schemeClr>
                          </a:solidFill>
                          <a:latin typeface="+mj-lt"/>
                          <a:ea typeface="+mj-ea"/>
                          <a:cs typeface="+mj-cs"/>
                          <a:sym typeface="Calibri"/>
                        </a:defRPr>
                      </a:pPr>
                      <a:r>
                        <a:t>Use broad-spectrum (UVA and UVB) sunscreen (SPF 30+) and lip balm, under all weather conditions; reapply every 2 hours when outdoors</a:t>
                      </a:r>
                    </a:p>
                    <a:p>
                      <a:pPr marL="482600" indent="-228600" algn="l">
                        <a:buClr>
                          <a:srgbClr val="CD654D"/>
                        </a:buClr>
                        <a:buSzPct val="50000"/>
                        <a:buChar char="✦"/>
                        <a:defRPr sz="2600">
                          <a:solidFill>
                            <a:schemeClr val="accent1">
                              <a:hueOff val="114395"/>
                              <a:lumOff val="-24975"/>
                            </a:schemeClr>
                          </a:solidFill>
                          <a:latin typeface="+mj-lt"/>
                          <a:ea typeface="+mj-ea"/>
                          <a:cs typeface="+mj-cs"/>
                          <a:sym typeface="Calibri"/>
                        </a:defRPr>
                      </a:pPr>
                      <a:r>
                        <a:t>Avoid midday sun (10 am–2 pm)</a:t>
                      </a:r>
                    </a:p>
                    <a:p>
                      <a:pPr marL="482600" indent="-228600" algn="l">
                        <a:buClr>
                          <a:srgbClr val="CD654D"/>
                        </a:buClr>
                        <a:buSzPct val="50000"/>
                        <a:buChar char="✦"/>
                        <a:defRPr sz="2600">
                          <a:solidFill>
                            <a:schemeClr val="accent1">
                              <a:hueOff val="114395"/>
                              <a:lumOff val="-24975"/>
                            </a:schemeClr>
                          </a:solidFill>
                          <a:latin typeface="+mj-lt"/>
                          <a:ea typeface="+mj-ea"/>
                          <a:cs typeface="+mj-cs"/>
                          <a:sym typeface="Calibri"/>
                        </a:defRPr>
                      </a:pPr>
                      <a:r>
                        <a:t>Wear sun-protective clothing (hats, long sleeves)</a:t>
                      </a:r>
                    </a:p>
                    <a:p>
                      <a:pPr marL="482600" indent="-228600" algn="l">
                        <a:buClr>
                          <a:srgbClr val="CD654D"/>
                        </a:buClr>
                        <a:buSzPct val="50000"/>
                        <a:buChar char="✦"/>
                        <a:defRPr sz="2600">
                          <a:solidFill>
                            <a:schemeClr val="accent1">
                              <a:hueOff val="114395"/>
                              <a:lumOff val="-24975"/>
                            </a:schemeClr>
                          </a:solidFill>
                          <a:latin typeface="+mj-lt"/>
                          <a:ea typeface="+mj-ea"/>
                          <a:cs typeface="+mj-cs"/>
                          <a:sym typeface="Calibri"/>
                        </a:defRPr>
                      </a:pPr>
                      <a:r>
                        <a:t>Wear sunglasses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F6A54"/>
                        </a:buClr>
                        <a:buSzPct val="100000"/>
                        <a:buChar char="•"/>
                        <a:defRPr sz="2600" b="1">
                          <a:solidFill>
                            <a:srgbClr val="00538A"/>
                          </a:solidFill>
                          <a:latin typeface="+mj-lt"/>
                          <a:ea typeface="+mj-ea"/>
                          <a:cs typeface="+mj-cs"/>
                          <a:sym typeface="Calibri"/>
                        </a:defRPr>
                      </a:pPr>
                      <a:r>
                        <a:rPr dirty="0"/>
                        <a:t>Cooling gels or compresses</a:t>
                      </a:r>
                    </a:p>
                    <a:p>
                      <a:pPr marL="228600" indent="-228600" algn="l">
                        <a:buClr>
                          <a:srgbClr val="CF6A54"/>
                        </a:buClr>
                        <a:buSzPct val="100000"/>
                        <a:buChar char="•"/>
                        <a:defRPr sz="2600" b="1">
                          <a:solidFill>
                            <a:srgbClr val="00538A"/>
                          </a:solidFill>
                          <a:latin typeface="+mj-lt"/>
                          <a:ea typeface="+mj-ea"/>
                          <a:cs typeface="+mj-cs"/>
                          <a:sym typeface="Calibri"/>
                        </a:defRPr>
                      </a:pPr>
                      <a:r>
                        <a:rPr dirty="0"/>
                        <a:t>Analgesia if required</a:t>
                      </a:r>
                    </a:p>
                    <a:p>
                      <a:pPr marL="228600" indent="-228600" algn="l">
                        <a:buClr>
                          <a:srgbClr val="CF6A54"/>
                        </a:buClr>
                        <a:buSzPct val="100000"/>
                        <a:buChar char="•"/>
                        <a:defRPr sz="2600" b="1">
                          <a:solidFill>
                            <a:srgbClr val="00538A"/>
                          </a:solidFill>
                          <a:latin typeface="+mj-lt"/>
                          <a:ea typeface="+mj-ea"/>
                          <a:cs typeface="+mj-cs"/>
                          <a:sym typeface="Calibri"/>
                        </a:defRPr>
                      </a:pPr>
                      <a:r>
                        <a:rPr dirty="0"/>
                        <a:t>Consider topical steroid</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Topical corticosteroid</a:t>
                      </a:r>
                    </a:p>
                    <a:p>
                      <a:pPr marL="228600" indent="-228600" algn="l">
                        <a:buClr>
                          <a:srgbClr val="C9583E"/>
                        </a:buClr>
                        <a:buSzPct val="100000"/>
                        <a:buChar char="•"/>
                        <a:defRPr sz="2600" b="1">
                          <a:solidFill>
                            <a:srgbClr val="00538A"/>
                          </a:solidFill>
                          <a:latin typeface="+mj-lt"/>
                          <a:ea typeface="+mj-ea"/>
                          <a:cs typeface="+mj-cs"/>
                          <a:sym typeface="Calibri"/>
                        </a:defRPr>
                      </a:pPr>
                      <a:r>
                        <a:t>Antihistamines in case of itch</a:t>
                      </a:r>
                    </a:p>
                    <a:p>
                      <a:pPr marL="228600" indent="-228600" algn="l">
                        <a:buClr>
                          <a:srgbClr val="C9583E"/>
                        </a:buClr>
                        <a:buSzPct val="100000"/>
                        <a:buChar char="•"/>
                        <a:defRPr sz="2600" b="1">
                          <a:solidFill>
                            <a:srgbClr val="00538A"/>
                          </a:solidFill>
                          <a:latin typeface="+mj-lt"/>
                          <a:ea typeface="+mj-ea"/>
                          <a:cs typeface="+mj-cs"/>
                          <a:sym typeface="Calibri"/>
                        </a:defRPr>
                      </a:pPr>
                      <a:r>
                        <a:t>CONSULT DERMATOLOGIST when the AE does not respond to intervention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F6953"/>
                        </a:buClr>
                        <a:buSzPct val="100000"/>
                        <a:buChar char="•"/>
                        <a:defRPr sz="2600" b="1">
                          <a:solidFill>
                            <a:srgbClr val="00538A"/>
                          </a:solidFill>
                          <a:latin typeface="+mj-lt"/>
                          <a:ea typeface="+mj-ea"/>
                          <a:cs typeface="+mj-cs"/>
                          <a:sym typeface="Calibri"/>
                        </a:defRPr>
                      </a:pPr>
                      <a:r>
                        <a:rPr dirty="0"/>
                        <a:t>CONSULT DERMATOLOGIST</a:t>
                      </a:r>
                    </a:p>
                    <a:p>
                      <a:pPr marL="228600" indent="-228600" algn="l">
                        <a:buClr>
                          <a:srgbClr val="CF6953"/>
                        </a:buClr>
                        <a:buSzPct val="100000"/>
                        <a:buChar char="•"/>
                        <a:defRPr sz="2600" b="1">
                          <a:solidFill>
                            <a:srgbClr val="00538A"/>
                          </a:solidFill>
                          <a:latin typeface="+mj-lt"/>
                          <a:ea typeface="+mj-ea"/>
                          <a:cs typeface="+mj-cs"/>
                          <a:sym typeface="Calibri"/>
                        </a:defRPr>
                      </a:pPr>
                      <a:r>
                        <a:rPr dirty="0"/>
                        <a:t>As for grade 2</a:t>
                      </a:r>
                    </a:p>
                    <a:p>
                      <a:pPr marL="228600" indent="-228600" algn="l">
                        <a:buClr>
                          <a:srgbClr val="CF6953"/>
                        </a:buClr>
                        <a:buSzPct val="100000"/>
                        <a:buChar char="•"/>
                        <a:defRPr sz="2600" b="1">
                          <a:solidFill>
                            <a:srgbClr val="00538A"/>
                          </a:solidFill>
                          <a:latin typeface="+mj-lt"/>
                          <a:ea typeface="+mj-ea"/>
                          <a:cs typeface="+mj-cs"/>
                          <a:sym typeface="Calibri"/>
                        </a:defRPr>
                      </a:pPr>
                      <a:r>
                        <a:rPr dirty="0"/>
                        <a:t>Oral corticosteroid</a:t>
                      </a:r>
                    </a:p>
                    <a:p>
                      <a:pPr marL="228600" indent="-228600" algn="l">
                        <a:buClr>
                          <a:srgbClr val="CF6953"/>
                        </a:buClr>
                        <a:buSzPct val="100000"/>
                        <a:buChar char="•"/>
                        <a:defRPr sz="2600" b="1">
                          <a:solidFill>
                            <a:srgbClr val="00538A"/>
                          </a:solidFill>
                          <a:latin typeface="+mj-lt"/>
                          <a:ea typeface="+mj-ea"/>
                          <a:cs typeface="+mj-cs"/>
                          <a:sym typeface="Calibri"/>
                        </a:defRPr>
                      </a:pPr>
                      <a:r>
                        <a:rPr dirty="0"/>
                        <a:t>Oral analgesic (NSAIDs* or narcotics) </a:t>
                      </a:r>
                    </a:p>
                    <a:p>
                      <a:pPr marL="228600" indent="-228600" algn="l">
                        <a:buClr>
                          <a:srgbClr val="CF6953"/>
                        </a:buClr>
                        <a:buSzPct val="100000"/>
                        <a:buChar char="•"/>
                        <a:defRPr sz="2600" b="1">
                          <a:solidFill>
                            <a:srgbClr val="00538A"/>
                          </a:solidFill>
                          <a:latin typeface="+mj-lt"/>
                          <a:ea typeface="+mj-ea"/>
                          <a:cs typeface="+mj-cs"/>
                          <a:sym typeface="Calibri"/>
                        </a:defRPr>
                      </a:pPr>
                      <a:r>
                        <a:rPr dirty="0"/>
                        <a:t>Wound care, ointment-based emollient</a:t>
                      </a:r>
                    </a:p>
                    <a:p>
                      <a:pPr marL="228600" indent="-228600" algn="l">
                        <a:buClr>
                          <a:srgbClr val="CF6953"/>
                        </a:buClr>
                        <a:buSzPct val="100000"/>
                        <a:buChar char="•"/>
                        <a:defRPr sz="2600" b="1">
                          <a:solidFill>
                            <a:srgbClr val="00538A"/>
                          </a:solidFill>
                          <a:latin typeface="+mj-lt"/>
                          <a:ea typeface="+mj-ea"/>
                          <a:cs typeface="+mj-cs"/>
                          <a:sym typeface="Calibri"/>
                        </a:defRPr>
                      </a:pPr>
                      <a:r>
                        <a:rPr dirty="0"/>
                        <a:t>Add antibiotic ointment if there are signs of a secondary infection </a:t>
                      </a:r>
                      <a:br>
                        <a:rPr dirty="0"/>
                      </a:br>
                      <a:r>
                        <a:rPr dirty="0"/>
                        <a:t>(mupirocin ointment)</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690" name="5-photo.png" descr="5-photo.png"/>
          <p:cNvPicPr>
            <a:picLocks noChangeAspect="1"/>
          </p:cNvPicPr>
          <p:nvPr/>
        </p:nvPicPr>
        <p:blipFill>
          <a:blip r:embed="rId6"/>
          <a:stretch>
            <a:fillRect/>
          </a:stretch>
        </p:blipFill>
        <p:spPr>
          <a:xfrm>
            <a:off x="51088" y="76668"/>
            <a:ext cx="4343401" cy="3949701"/>
          </a:xfrm>
          <a:prstGeom prst="rect">
            <a:avLst/>
          </a:prstGeom>
          <a:ln w="12700">
            <a:miter lim="400000"/>
          </a:ln>
        </p:spPr>
      </p:pic>
      <p:sp>
        <p:nvSpPr>
          <p:cNvPr id="691" name="Callout"/>
          <p:cNvSpPr/>
          <p:nvPr/>
        </p:nvSpPr>
        <p:spPr>
          <a:xfrm>
            <a:off x="19633865" y="1955800"/>
            <a:ext cx="4546601" cy="7688722"/>
          </a:xfrm>
          <a:custGeom>
            <a:avLst/>
            <a:gdLst/>
            <a:ahLst/>
            <a:cxnLst>
              <a:cxn ang="0">
                <a:pos x="wd2" y="hd2"/>
              </a:cxn>
              <a:cxn ang="5400000">
                <a:pos x="wd2" y="hd2"/>
              </a:cxn>
              <a:cxn ang="10800000">
                <a:pos x="wd2" y="hd2"/>
              </a:cxn>
              <a:cxn ang="16200000">
                <a:pos x="wd2" y="hd2"/>
              </a:cxn>
            </a:cxnLst>
            <a:rect l="0" t="0" r="r" b="b"/>
            <a:pathLst>
              <a:path w="21600" h="21600" extrusionOk="0">
                <a:moveTo>
                  <a:pt x="881" y="0"/>
                </a:moveTo>
                <a:cubicBezTo>
                  <a:pt x="394" y="0"/>
                  <a:pt x="0" y="221"/>
                  <a:pt x="0" y="493"/>
                </a:cubicBezTo>
                <a:lnTo>
                  <a:pt x="0" y="18872"/>
                </a:lnTo>
                <a:cubicBezTo>
                  <a:pt x="0" y="19145"/>
                  <a:pt x="394" y="19365"/>
                  <a:pt x="881" y="19365"/>
                </a:cubicBezTo>
                <a:lnTo>
                  <a:pt x="11907" y="19365"/>
                </a:lnTo>
                <a:lnTo>
                  <a:pt x="13668" y="21600"/>
                </a:lnTo>
                <a:lnTo>
                  <a:pt x="15427" y="19365"/>
                </a:lnTo>
                <a:lnTo>
                  <a:pt x="20719" y="19365"/>
                </a:lnTo>
                <a:cubicBezTo>
                  <a:pt x="21206" y="19365"/>
                  <a:pt x="21600" y="19145"/>
                  <a:pt x="21600" y="18872"/>
                </a:cubicBezTo>
                <a:lnTo>
                  <a:pt x="21600" y="493"/>
                </a:lnTo>
                <a:cubicBezTo>
                  <a:pt x="21600" y="221"/>
                  <a:pt x="21206" y="0"/>
                  <a:pt x="20719" y="0"/>
                </a:cubicBezTo>
                <a:lnTo>
                  <a:pt x="881"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92" name="Dr.png" descr="Dr.png"/>
          <p:cNvPicPr>
            <a:picLocks noChangeAspect="1"/>
          </p:cNvPicPr>
          <p:nvPr/>
        </p:nvPicPr>
        <p:blipFill>
          <a:blip r:embed="rId7"/>
          <a:stretch>
            <a:fillRect/>
          </a:stretch>
        </p:blipFill>
        <p:spPr>
          <a:xfrm>
            <a:off x="22778139" y="9281025"/>
            <a:ext cx="1275446" cy="4210006"/>
          </a:xfrm>
          <a:prstGeom prst="rect">
            <a:avLst/>
          </a:prstGeom>
          <a:ln w="12700">
            <a:miter lim="400000"/>
          </a:ln>
        </p:spPr>
      </p:pic>
      <p:sp>
        <p:nvSpPr>
          <p:cNvPr id="693" name="Practical tips…"/>
          <p:cNvSpPr txBox="1"/>
          <p:nvPr/>
        </p:nvSpPr>
        <p:spPr>
          <a:xfrm>
            <a:off x="19735465" y="2250425"/>
            <a:ext cx="4343401" cy="2612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rPr dirty="0"/>
              <a:t>Practical tips</a:t>
            </a:r>
          </a:p>
          <a:p>
            <a:pPr marL="317500" indent="-317500" algn="l">
              <a:buSzPct val="125000"/>
              <a:buChar char="•"/>
              <a:defRPr sz="2400" b="0">
                <a:solidFill>
                  <a:srgbClr val="FFFFFF"/>
                </a:solidFill>
              </a:defRPr>
            </a:pPr>
            <a:r>
              <a:rPr dirty="0"/>
              <a:t>Make patients aware that UVA penetrates window glass</a:t>
            </a:r>
          </a:p>
          <a:p>
            <a:pPr marL="317500" indent="-317500" algn="l">
              <a:buSzPct val="125000"/>
              <a:buChar char="•"/>
              <a:defRPr sz="2400" b="0">
                <a:solidFill>
                  <a:srgbClr val="FFFFFF"/>
                </a:solidFill>
              </a:defRPr>
            </a:pPr>
            <a:r>
              <a:rPr dirty="0"/>
              <a:t>NSAIDs are </a:t>
            </a:r>
            <a:r>
              <a:rPr b="1" dirty="0"/>
              <a:t>contraindicated</a:t>
            </a:r>
            <a:r>
              <a:rPr dirty="0"/>
              <a:t> in patients with liver cirrhosis, due to risk of bleeding and renal failure</a:t>
            </a:r>
          </a:p>
        </p:txBody>
      </p:sp>
      <p:sp>
        <p:nvSpPr>
          <p:cNvPr id="694" name="Consult a dermatologist if:…"/>
          <p:cNvSpPr txBox="1"/>
          <p:nvPr/>
        </p:nvSpPr>
        <p:spPr>
          <a:xfrm>
            <a:off x="19735465" y="5183485"/>
            <a:ext cx="4343401" cy="3349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t>Consult a dermatologist if:</a:t>
            </a:r>
          </a:p>
          <a:p>
            <a:pPr marL="317500" indent="-317500" algn="l">
              <a:buSzPct val="125000"/>
              <a:buChar char="•"/>
              <a:defRPr sz="2400" b="0">
                <a:solidFill>
                  <a:srgbClr val="FFFFFF"/>
                </a:solidFill>
              </a:defRPr>
            </a:pPr>
            <a:r>
              <a:t>the skin AE necessitates changes to the cancer treatment</a:t>
            </a:r>
          </a:p>
          <a:p>
            <a:pPr marL="317500" indent="-317500" algn="l">
              <a:buSzPct val="125000"/>
              <a:buChar char="•"/>
              <a:defRPr sz="2400" b="0">
                <a:solidFill>
                  <a:srgbClr val="FFFFFF"/>
                </a:solidFill>
              </a:defRPr>
            </a:pPr>
            <a:r>
              <a:t>a grade 2 skin AE does not respond to intervention </a:t>
            </a:r>
          </a:p>
          <a:p>
            <a:pPr marL="317500" indent="-317500" algn="l">
              <a:buSzPct val="125000"/>
              <a:buChar char="•"/>
              <a:defRPr sz="2400" b="0">
                <a:solidFill>
                  <a:srgbClr val="FFFFFF"/>
                </a:solidFill>
              </a:defRPr>
            </a:pPr>
            <a:r>
              <a:t>any grade 3 skin AE occurs</a:t>
            </a:r>
          </a:p>
          <a:p>
            <a:pPr marL="317500" indent="-317500" algn="l">
              <a:buSzPct val="125000"/>
              <a:buChar char="•"/>
              <a:defRPr sz="2400" b="0">
                <a:solidFill>
                  <a:srgbClr val="FFFFFF"/>
                </a:solidFill>
              </a:defRPr>
            </a:pPr>
            <a:r>
              <a:t>you are uncomfortable treating the skin AE yourself</a:t>
            </a:r>
          </a:p>
        </p:txBody>
      </p:sp>
      <p:sp>
        <p:nvSpPr>
          <p:cNvPr id="695" name="PHOTOSENSITIVITY"/>
          <p:cNvSpPr txBox="1"/>
          <p:nvPr/>
        </p:nvSpPr>
        <p:spPr>
          <a:xfrm>
            <a:off x="4590627" y="16255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PHOTOSENSITIVITY</a:t>
            </a:r>
          </a:p>
        </p:txBody>
      </p:sp>
      <p:sp>
        <p:nvSpPr>
          <p:cNvPr id="696" name="*NSAIDs are contraindicated in patients with liver cirrhosis, due to risk of bleeding and renal failure."/>
          <p:cNvSpPr txBox="1"/>
          <p:nvPr/>
        </p:nvSpPr>
        <p:spPr>
          <a:xfrm>
            <a:off x="690500" y="10922379"/>
            <a:ext cx="18812030" cy="402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400" b="0">
                <a:solidFill>
                  <a:srgbClr val="3B3735"/>
                </a:solidFill>
              </a:defRPr>
            </a:lvl1pPr>
          </a:lstStyle>
          <a:p>
            <a:r>
              <a:rPr dirty="0"/>
              <a:t>*NSAIDs are contraindicated in patients with liver cirrhosis, due to risk of bleeding and renal failure.</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99" name="PREVENTION AND MANAGEMENT OF"/>
          <p:cNvSpPr txBox="1"/>
          <p:nvPr/>
        </p:nvSpPr>
        <p:spPr>
          <a:xfrm>
            <a:off x="4590627" y="6603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PREVENTION AND MANAGEMENT OF</a:t>
            </a:r>
          </a:p>
        </p:txBody>
      </p:sp>
      <p:sp>
        <p:nvSpPr>
          <p:cNvPr id="700" name="NSAIDs are contraindicated in patients with liver cirrhosis, due to risk of bleeding and renal failure."/>
          <p:cNvSpPr txBox="1"/>
          <p:nvPr/>
        </p:nvSpPr>
        <p:spPr>
          <a:xfrm>
            <a:off x="691604" y="11374973"/>
            <a:ext cx="18812030" cy="402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291041" indent="-291041" algn="l">
              <a:buSzPct val="125000"/>
              <a:buChar char="*"/>
              <a:defRPr sz="2400" b="0">
                <a:solidFill>
                  <a:srgbClr val="3B3735"/>
                </a:solidFill>
              </a:defRPr>
            </a:lvl1pPr>
          </a:lstStyle>
          <a:p>
            <a:r>
              <a:t>NSAIDs are contraindicated in patients with liver cirrhosis, due to risk of bleeding and renal failure.</a:t>
            </a:r>
          </a:p>
        </p:txBody>
      </p:sp>
      <p:pic>
        <p:nvPicPr>
          <p:cNvPr id="701" name="1-pap-rash.png" descr="1-pap-rash.png"/>
          <p:cNvPicPr>
            <a:picLocks noChangeAspect="1"/>
          </p:cNvPicPr>
          <p:nvPr/>
        </p:nvPicPr>
        <p:blipFill>
          <a:blip r:embed="rId3"/>
          <a:stretch>
            <a:fillRect/>
          </a:stretch>
        </p:blipFill>
        <p:spPr>
          <a:xfrm>
            <a:off x="32083306" y="-547340"/>
            <a:ext cx="4343401" cy="3949701"/>
          </a:xfrm>
          <a:prstGeom prst="rect">
            <a:avLst/>
          </a:prstGeom>
          <a:ln w="12700">
            <a:miter lim="400000"/>
          </a:ln>
        </p:spPr>
      </p:pic>
      <p:graphicFrame>
        <p:nvGraphicFramePr>
          <p:cNvPr id="702" name="Table"/>
          <p:cNvGraphicFramePr/>
          <p:nvPr/>
        </p:nvGraphicFramePr>
        <p:xfrm>
          <a:off x="729509" y="4435445"/>
          <a:ext cx="18583819" cy="6706121"/>
        </p:xfrm>
        <a:graphic>
          <a:graphicData uri="http://schemas.openxmlformats.org/drawingml/2006/table">
            <a:tbl>
              <a:tblPr firstRow="1" bandRow="1">
                <a:tableStyleId>{4C3C2611-4C71-4FC5-86AE-919BDF0F9419}</a:tableStyleId>
              </a:tblPr>
              <a:tblGrid>
                <a:gridCol w="5596989">
                  <a:extLst>
                    <a:ext uri="{9D8B030D-6E8A-4147-A177-3AD203B41FA5}">
                      <a16:colId xmlns:a16="http://schemas.microsoft.com/office/drawing/2014/main" val="20000"/>
                    </a:ext>
                  </a:extLst>
                </a:gridCol>
                <a:gridCol w="4379086">
                  <a:extLst>
                    <a:ext uri="{9D8B030D-6E8A-4147-A177-3AD203B41FA5}">
                      <a16:colId xmlns:a16="http://schemas.microsoft.com/office/drawing/2014/main" val="20001"/>
                    </a:ext>
                  </a:extLst>
                </a:gridCol>
                <a:gridCol w="4052293">
                  <a:extLst>
                    <a:ext uri="{9D8B030D-6E8A-4147-A177-3AD203B41FA5}">
                      <a16:colId xmlns:a16="http://schemas.microsoft.com/office/drawing/2014/main" val="20002"/>
                    </a:ext>
                  </a:extLst>
                </a:gridCol>
                <a:gridCol w="4555451">
                  <a:extLst>
                    <a:ext uri="{9D8B030D-6E8A-4147-A177-3AD203B41FA5}">
                      <a16:colId xmlns:a16="http://schemas.microsoft.com/office/drawing/2014/main" val="20003"/>
                    </a:ext>
                  </a:extLst>
                </a:gridCol>
              </a:tblGrid>
              <a:tr h="613058">
                <a:tc>
                  <a:txBody>
                    <a:bodyPr/>
                    <a:lstStyle/>
                    <a:p>
                      <a:pPr defTabSz="914400">
                        <a:defRPr sz="1800" b="0">
                          <a:solidFill>
                            <a:srgbClr val="000000"/>
                          </a:solidFill>
                        </a:defRPr>
                      </a:pPr>
                      <a:r>
                        <a:rPr sz="2800" b="1">
                          <a:solidFill>
                            <a:srgbClr val="FFFFFF"/>
                          </a:solidFill>
                          <a:latin typeface="+mj-lt"/>
                          <a:ea typeface="+mj-ea"/>
                          <a:cs typeface="+mj-cs"/>
                          <a:sym typeface="Calibri"/>
                        </a:rPr>
                        <a:t>Prevention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6093063">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Wear shoes with a wide toe box</a:t>
                      </a:r>
                    </a:p>
                    <a:p>
                      <a:pPr marL="228600" indent="-228600" algn="l">
                        <a:buClr>
                          <a:srgbClr val="C9583E"/>
                        </a:buClr>
                        <a:buSzPct val="100000"/>
                        <a:buChar char="•"/>
                        <a:defRPr sz="2600" b="1">
                          <a:solidFill>
                            <a:srgbClr val="00538A"/>
                          </a:solidFill>
                          <a:latin typeface="+mj-lt"/>
                          <a:ea typeface="+mj-ea"/>
                          <a:cs typeface="+mj-cs"/>
                          <a:sym typeface="Calibri"/>
                        </a:defRPr>
                      </a:pPr>
                      <a:r>
                        <a:t>Avoid sharp angles on nails when trimming</a:t>
                      </a:r>
                    </a:p>
                    <a:p>
                      <a:pPr marL="228600" indent="-228600" algn="l">
                        <a:buClr>
                          <a:srgbClr val="C9583E"/>
                        </a:buClr>
                        <a:buSzPct val="100000"/>
                        <a:buChar char="•"/>
                        <a:defRPr sz="2600" b="1">
                          <a:solidFill>
                            <a:srgbClr val="00538A"/>
                          </a:solidFill>
                          <a:latin typeface="+mj-lt"/>
                          <a:ea typeface="+mj-ea"/>
                          <a:cs typeface="+mj-cs"/>
                          <a:sym typeface="Calibri"/>
                        </a:defRPr>
                      </a:pPr>
                      <a:r>
                        <a:t>Consider establishing a connection with a dermatologist</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a:t>Consider dilute vinegar soaks or povidone-iodine-based ointments</a:t>
                      </a:r>
                    </a:p>
                    <a:p>
                      <a:pPr marL="228600" indent="-228600" algn="l">
                        <a:buClr>
                          <a:srgbClr val="C9583E"/>
                        </a:buClr>
                        <a:buSzPct val="100000"/>
                        <a:buChar char="•"/>
                        <a:defRPr sz="2600" b="1">
                          <a:solidFill>
                            <a:srgbClr val="00538A"/>
                          </a:solidFill>
                          <a:latin typeface="+mj-lt"/>
                          <a:ea typeface="+mj-ea"/>
                          <a:cs typeface="+mj-cs"/>
                          <a:sym typeface="Calibri"/>
                        </a:defRPr>
                      </a:pPr>
                      <a:r>
                        <a:rPr dirty="0"/>
                        <a:t>High-potency topical corticosteroid</a:t>
                      </a:r>
                    </a:p>
                    <a:p>
                      <a:pPr marL="228600" indent="-228600" algn="l">
                        <a:buClr>
                          <a:srgbClr val="C9583E"/>
                        </a:buClr>
                        <a:buSzPct val="100000"/>
                        <a:buChar char="•"/>
                        <a:defRPr sz="2600" b="1">
                          <a:solidFill>
                            <a:srgbClr val="00538A"/>
                          </a:solidFill>
                          <a:latin typeface="+mj-lt"/>
                          <a:ea typeface="+mj-ea"/>
                          <a:cs typeface="+mj-cs"/>
                          <a:sym typeface="Calibri"/>
                        </a:defRPr>
                      </a:pPr>
                      <a:r>
                        <a:rPr dirty="0"/>
                        <a:t>Tape to pull lateral nail fold away </a:t>
                      </a:r>
                    </a:p>
                    <a:p>
                      <a:pPr marL="228600" indent="-228600" algn="l">
                        <a:buClr>
                          <a:srgbClr val="C9583E"/>
                        </a:buClr>
                        <a:buSzPct val="100000"/>
                        <a:buChar char="•"/>
                        <a:defRPr sz="2600" b="1">
                          <a:solidFill>
                            <a:srgbClr val="00538A"/>
                          </a:solidFill>
                          <a:latin typeface="+mj-lt"/>
                          <a:ea typeface="+mj-ea"/>
                          <a:cs typeface="+mj-cs"/>
                          <a:sym typeface="Calibri"/>
                        </a:defRPr>
                      </a:pPr>
                      <a:r>
                        <a:rPr dirty="0"/>
                        <a:t>Culture if there is pus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As for grade 1</a:t>
                      </a:r>
                    </a:p>
                    <a:p>
                      <a:pPr marL="228600" indent="-228600" algn="l">
                        <a:buClr>
                          <a:srgbClr val="C9583E"/>
                        </a:buClr>
                        <a:buSzPct val="100000"/>
                        <a:buChar char="•"/>
                        <a:defRPr sz="2600" b="1">
                          <a:solidFill>
                            <a:srgbClr val="00538A"/>
                          </a:solidFill>
                          <a:latin typeface="+mj-lt"/>
                          <a:ea typeface="+mj-ea"/>
                          <a:cs typeface="+mj-cs"/>
                          <a:sym typeface="Calibri"/>
                        </a:defRPr>
                      </a:pPr>
                      <a:r>
                        <a:t>Oral antibiotics (tetracyclines first line, otherwise based on culture</a:t>
                      </a:r>
                    </a:p>
                    <a:p>
                      <a:pPr marL="228600" indent="-228600" algn="l">
                        <a:buClr>
                          <a:srgbClr val="C9583E"/>
                        </a:buClr>
                        <a:buSzPct val="100000"/>
                        <a:buChar char="•"/>
                        <a:defRPr sz="2600" b="1">
                          <a:solidFill>
                            <a:srgbClr val="00538A"/>
                          </a:solidFill>
                          <a:latin typeface="+mj-lt"/>
                          <a:ea typeface="+mj-ea"/>
                          <a:cs typeface="+mj-cs"/>
                          <a:sym typeface="Calibri"/>
                        </a:defRPr>
                      </a:pPr>
                      <a:r>
                        <a:t>Consider topical or oral analgesic (or both)*</a:t>
                      </a:r>
                    </a:p>
                    <a:p>
                      <a:pPr marL="228600" indent="-228600" algn="l">
                        <a:buClr>
                          <a:srgbClr val="C9583E"/>
                        </a:buClr>
                        <a:buSzPct val="100000"/>
                        <a:buChar char="•"/>
                        <a:defRPr sz="2600" b="1">
                          <a:solidFill>
                            <a:srgbClr val="00538A"/>
                          </a:solidFill>
                          <a:latin typeface="+mj-lt"/>
                          <a:ea typeface="+mj-ea"/>
                          <a:cs typeface="+mj-cs"/>
                          <a:sym typeface="Calibri"/>
                        </a:defRPr>
                      </a:pPr>
                      <a:r>
                        <a:t>CONSULT DERMATOLOGIST when the AE does not respond to intervention or is complicated by granulation tissue in need of therapy</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a:t>CONSULT DERMATOLOGIST</a:t>
                      </a:r>
                    </a:p>
                    <a:p>
                      <a:pPr marL="228600" indent="-228600" algn="l">
                        <a:buClr>
                          <a:srgbClr val="C9583E"/>
                        </a:buClr>
                        <a:buSzPct val="100000"/>
                        <a:buChar char="•"/>
                        <a:defRPr sz="2600" b="1">
                          <a:solidFill>
                            <a:srgbClr val="00538A"/>
                          </a:solidFill>
                          <a:latin typeface="+mj-lt"/>
                          <a:ea typeface="+mj-ea"/>
                          <a:cs typeface="+mj-cs"/>
                          <a:sym typeface="Calibri"/>
                        </a:defRPr>
                      </a:pPr>
                      <a:r>
                        <a:rPr dirty="0"/>
                        <a:t>Continue systemic antibiotics</a:t>
                      </a:r>
                    </a:p>
                    <a:p>
                      <a:pPr marL="228600" indent="-228600" algn="l">
                        <a:buClr>
                          <a:srgbClr val="C9583E"/>
                        </a:buClr>
                        <a:buSzPct val="100000"/>
                        <a:buChar char="•"/>
                        <a:defRPr sz="2600" b="1">
                          <a:solidFill>
                            <a:srgbClr val="00538A"/>
                          </a:solidFill>
                          <a:latin typeface="+mj-lt"/>
                          <a:ea typeface="+mj-ea"/>
                          <a:cs typeface="+mj-cs"/>
                          <a:sym typeface="Calibri"/>
                        </a:defRPr>
                      </a:pPr>
                      <a:r>
                        <a:rPr dirty="0"/>
                        <a:t>Consider nail avulsion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703" name="6-paronychia.png" descr="6-paronychia.png"/>
          <p:cNvPicPr>
            <a:picLocks noChangeAspect="1"/>
          </p:cNvPicPr>
          <p:nvPr/>
        </p:nvPicPr>
        <p:blipFill>
          <a:blip r:embed="rId4"/>
          <a:stretch>
            <a:fillRect/>
          </a:stretch>
        </p:blipFill>
        <p:spPr>
          <a:xfrm>
            <a:off x="224685" y="201540"/>
            <a:ext cx="4343401" cy="3949701"/>
          </a:xfrm>
          <a:prstGeom prst="rect">
            <a:avLst/>
          </a:prstGeom>
          <a:ln w="12700">
            <a:miter lim="400000"/>
          </a:ln>
        </p:spPr>
      </p:pic>
      <p:sp>
        <p:nvSpPr>
          <p:cNvPr id="704" name="Callout"/>
          <p:cNvSpPr/>
          <p:nvPr/>
        </p:nvSpPr>
        <p:spPr>
          <a:xfrm>
            <a:off x="19463439" y="4445473"/>
            <a:ext cx="4717258" cy="5650310"/>
          </a:xfrm>
          <a:custGeom>
            <a:avLst/>
            <a:gdLst/>
            <a:ahLst/>
            <a:cxnLst>
              <a:cxn ang="0">
                <a:pos x="wd2" y="hd2"/>
              </a:cxn>
              <a:cxn ang="5400000">
                <a:pos x="wd2" y="hd2"/>
              </a:cxn>
              <a:cxn ang="10800000">
                <a:pos x="wd2" y="hd2"/>
              </a:cxn>
              <a:cxn ang="16200000">
                <a:pos x="wd2" y="hd2"/>
              </a:cxn>
            </a:cxnLst>
            <a:rect l="0" t="0" r="r" b="b"/>
            <a:pathLst>
              <a:path w="21600" h="21600" extrusionOk="0">
                <a:moveTo>
                  <a:pt x="849" y="0"/>
                </a:moveTo>
                <a:cubicBezTo>
                  <a:pt x="380" y="0"/>
                  <a:pt x="0" y="317"/>
                  <a:pt x="0" y="709"/>
                </a:cubicBezTo>
                <a:lnTo>
                  <a:pt x="0" y="17681"/>
                </a:lnTo>
                <a:cubicBezTo>
                  <a:pt x="0" y="18072"/>
                  <a:pt x="380" y="18390"/>
                  <a:pt x="849" y="18390"/>
                </a:cubicBezTo>
                <a:lnTo>
                  <a:pt x="12256" y="18390"/>
                </a:lnTo>
                <a:lnTo>
                  <a:pt x="13953" y="21600"/>
                </a:lnTo>
                <a:lnTo>
                  <a:pt x="15650" y="18390"/>
                </a:lnTo>
                <a:lnTo>
                  <a:pt x="20751" y="18390"/>
                </a:lnTo>
                <a:cubicBezTo>
                  <a:pt x="21220" y="18390"/>
                  <a:pt x="21600" y="18072"/>
                  <a:pt x="21600" y="17681"/>
                </a:cubicBezTo>
                <a:lnTo>
                  <a:pt x="21600" y="709"/>
                </a:lnTo>
                <a:cubicBezTo>
                  <a:pt x="21600" y="317"/>
                  <a:pt x="21220" y="0"/>
                  <a:pt x="20751" y="0"/>
                </a:cubicBezTo>
                <a:lnTo>
                  <a:pt x="849"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705" name="Dr.png" descr="Dr.png"/>
          <p:cNvPicPr>
            <a:picLocks noChangeAspect="1"/>
          </p:cNvPicPr>
          <p:nvPr/>
        </p:nvPicPr>
        <p:blipFill>
          <a:blip r:embed="rId5"/>
          <a:stretch>
            <a:fillRect/>
          </a:stretch>
        </p:blipFill>
        <p:spPr>
          <a:xfrm>
            <a:off x="22472584" y="9787775"/>
            <a:ext cx="976625" cy="3223654"/>
          </a:xfrm>
          <a:prstGeom prst="rect">
            <a:avLst/>
          </a:prstGeom>
          <a:ln w="12700">
            <a:miter lim="400000"/>
          </a:ln>
        </p:spPr>
      </p:pic>
      <p:sp>
        <p:nvSpPr>
          <p:cNvPr id="706" name="Consult a dermatologist if:…"/>
          <p:cNvSpPr txBox="1"/>
          <p:nvPr/>
        </p:nvSpPr>
        <p:spPr>
          <a:xfrm>
            <a:off x="19650368" y="4631035"/>
            <a:ext cx="4343401" cy="4453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rPr dirty="0"/>
              <a:t>Consult a dermatologist if:</a:t>
            </a:r>
          </a:p>
          <a:p>
            <a:pPr marL="317500" indent="-317500" algn="l">
              <a:buSzPct val="125000"/>
              <a:buChar char="•"/>
              <a:defRPr sz="2400" b="0">
                <a:solidFill>
                  <a:srgbClr val="FFFFFF"/>
                </a:solidFill>
              </a:defRPr>
            </a:pPr>
            <a:r>
              <a:rPr dirty="0"/>
              <a:t>the skin AE necessitates changes to the cancer treatment</a:t>
            </a:r>
          </a:p>
          <a:p>
            <a:pPr marL="317500" indent="-317500" algn="l">
              <a:buSzPct val="125000"/>
              <a:buChar char="•"/>
              <a:defRPr sz="2400" b="0">
                <a:solidFill>
                  <a:srgbClr val="FFFFFF"/>
                </a:solidFill>
              </a:defRPr>
            </a:pPr>
            <a:r>
              <a:rPr dirty="0"/>
              <a:t>a grade 2 skin AE does not respond to intervention </a:t>
            </a:r>
          </a:p>
          <a:p>
            <a:pPr marL="317500" indent="-317500" algn="l">
              <a:buSzPct val="125000"/>
              <a:buChar char="•"/>
              <a:defRPr sz="2400" b="0">
                <a:solidFill>
                  <a:srgbClr val="FFFFFF"/>
                </a:solidFill>
              </a:defRPr>
            </a:pPr>
            <a:r>
              <a:rPr dirty="0"/>
              <a:t>grade 2 paronychia is complicated by granulation tissue in need of therapy</a:t>
            </a:r>
          </a:p>
          <a:p>
            <a:pPr marL="317500" indent="-317500" algn="l">
              <a:buSzPct val="125000"/>
              <a:buChar char="•"/>
              <a:defRPr sz="2400" b="0">
                <a:solidFill>
                  <a:srgbClr val="FFFFFF"/>
                </a:solidFill>
              </a:defRPr>
            </a:pPr>
            <a:r>
              <a:rPr dirty="0"/>
              <a:t>any grade 3 skin AE occurs</a:t>
            </a:r>
          </a:p>
          <a:p>
            <a:pPr marL="317500" indent="-317500" algn="l">
              <a:buSzPct val="125000"/>
              <a:buChar char="•"/>
              <a:defRPr sz="2400" b="0">
                <a:solidFill>
                  <a:srgbClr val="FFFFFF"/>
                </a:solidFill>
              </a:defRPr>
            </a:pPr>
            <a:r>
              <a:rPr dirty="0"/>
              <a:t>you are uncomfortable treating the skin AE yourself</a:t>
            </a:r>
          </a:p>
        </p:txBody>
      </p:sp>
      <p:pic>
        <p:nvPicPr>
          <p:cNvPr id="707" name="nails.png" descr="nails.png"/>
          <p:cNvPicPr>
            <a:picLocks noChangeAspect="1"/>
          </p:cNvPicPr>
          <p:nvPr/>
        </p:nvPicPr>
        <p:blipFill>
          <a:blip r:embed="rId6"/>
          <a:stretch>
            <a:fillRect/>
          </a:stretch>
        </p:blipFill>
        <p:spPr>
          <a:xfrm>
            <a:off x="6512967" y="8717620"/>
            <a:ext cx="3914049" cy="1517299"/>
          </a:xfrm>
          <a:prstGeom prst="rect">
            <a:avLst/>
          </a:prstGeom>
          <a:ln w="12700">
            <a:miter lim="400000"/>
          </a:ln>
        </p:spPr>
      </p:pic>
      <p:sp>
        <p:nvSpPr>
          <p:cNvPr id="708" name="PARONYCHIA"/>
          <p:cNvSpPr txBox="1"/>
          <p:nvPr/>
        </p:nvSpPr>
        <p:spPr>
          <a:xfrm>
            <a:off x="4590627" y="16255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PARONYCHIA</a:t>
            </a:r>
          </a:p>
        </p:txBody>
      </p:sp>
      <p:sp>
        <p:nvSpPr>
          <p:cNvPr id="709" name="AE, adverse event; NSAID, non-steroidal anti-inflammatory drug…"/>
          <p:cNvSpPr txBox="1"/>
          <p:nvPr/>
        </p:nvSpPr>
        <p:spPr>
          <a:xfrm>
            <a:off x="431800" y="11879460"/>
            <a:ext cx="22283329" cy="1817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NSAID, non-steroidal anti-inflammatory drug</a:t>
            </a:r>
          </a:p>
          <a:p>
            <a:pPr algn="l">
              <a:defRPr sz="2200" b="0">
                <a:solidFill>
                  <a:srgbClr val="3B3735"/>
                </a:solidFill>
              </a:defRPr>
            </a:pPr>
            <a:r>
              <a:rPr dirty="0"/>
              <a:t>These recommendations are based on review of the literature and expert experience.</a:t>
            </a:r>
          </a:p>
          <a:p>
            <a:pPr algn="l">
              <a:defRPr sz="2200" b="0">
                <a:solidFill>
                  <a:srgbClr val="3B3735"/>
                </a:solidFill>
              </a:defRPr>
            </a:pPr>
            <a:r>
              <a:rPr dirty="0">
                <a:solidFill>
                  <a:srgbClr val="3A3736"/>
                </a:solidFill>
              </a:rPr>
              <a:t>1. </a:t>
            </a:r>
            <a:r>
              <a:rPr u="sng" dirty="0">
                <a:solidFill>
                  <a:srgbClr val="3A3736"/>
                </a:solidFill>
                <a:hlinkClick r:id="rId7">
                  <a:extLst>
                    <a:ext uri="{A12FA001-AC4F-418D-AE19-62706E023703}">
                      <ahyp:hlinkClr xmlns:ahyp="http://schemas.microsoft.com/office/drawing/2018/hyperlinkcolor" val="tx"/>
                    </a:ext>
                  </a:extLst>
                </a:hlinkClick>
              </a:rPr>
              <a:t>Beech J, et al. Future Oncol. 2018;14:2531-41</a:t>
            </a:r>
            <a:r>
              <a:rPr dirty="0">
                <a:solidFill>
                  <a:srgbClr val="3A3736"/>
                </a:solidFill>
              </a:rPr>
              <a:t>. 2. </a:t>
            </a:r>
            <a:r>
              <a:rPr u="sng" dirty="0">
                <a:solidFill>
                  <a:srgbClr val="3A3736"/>
                </a:solidFill>
                <a:hlinkClick r:id="rId8">
                  <a:extLst>
                    <a:ext uri="{A12FA001-AC4F-418D-AE19-62706E023703}">
                      <ahyp:hlinkClr xmlns:ahyp="http://schemas.microsoft.com/office/drawing/2018/hyperlinkcolor" val="tx"/>
                    </a:ext>
                  </a:extLst>
                </a:hlinkClick>
              </a:rPr>
              <a:t>Haneke E. Dermatol Res Pract. 2012;2012:783924</a:t>
            </a:r>
            <a:r>
              <a:rPr dirty="0">
                <a:solidFill>
                  <a:srgbClr val="3A3736"/>
                </a:solidFill>
              </a:rPr>
              <a:t>. 3.  </a:t>
            </a:r>
            <a:r>
              <a:rPr u="sng" dirty="0">
                <a:solidFill>
                  <a:srgbClr val="3A3736"/>
                </a:solidFill>
                <a:hlinkClick r:id="rId9">
                  <a:extLst>
                    <a:ext uri="{A12FA001-AC4F-418D-AE19-62706E023703}">
                      <ahyp:hlinkClr xmlns:ahyp="http://schemas.microsoft.com/office/drawing/2018/hyperlinkcolor" val="tx"/>
                    </a:ext>
                  </a:extLst>
                </a:hlinkClick>
              </a:rPr>
              <a:t>Lacouture ME, et al. Support Care Cancer. 2011;19:1079-95</a:t>
            </a:r>
            <a:r>
              <a:rPr dirty="0">
                <a:solidFill>
                  <a:srgbClr val="3A3736"/>
                </a:solidFill>
              </a:rPr>
              <a:t>. 4. </a:t>
            </a:r>
            <a:r>
              <a:rPr u="sng" dirty="0">
                <a:solidFill>
                  <a:srgbClr val="3A3736"/>
                </a:solidFill>
                <a:hlinkClick r:id="rId10">
                  <a:extLst>
                    <a:ext uri="{A12FA001-AC4F-418D-AE19-62706E023703}">
                      <ahyp:hlinkClr xmlns:ahyp="http://schemas.microsoft.com/office/drawing/2018/hyperlinkcolor" val="tx"/>
                    </a:ext>
                  </a:extLst>
                </a:hlinkClick>
              </a:rPr>
              <a:t>Potthoff K, et al. Ann Oncol. 2011;22:524-35</a:t>
            </a:r>
            <a:r>
              <a:rPr dirty="0">
                <a:solidFill>
                  <a:srgbClr val="3A3736"/>
                </a:solidFill>
              </a:rPr>
              <a:t>. 5. </a:t>
            </a:r>
            <a:r>
              <a:rPr u="sng" dirty="0">
                <a:solidFill>
                  <a:srgbClr val="3A3736"/>
                </a:solidFill>
                <a:hlinkClick r:id="rId11">
                  <a:extLst>
                    <a:ext uri="{A12FA001-AC4F-418D-AE19-62706E023703}">
                      <ahyp:hlinkClr xmlns:ahyp="http://schemas.microsoft.com/office/drawing/2018/hyperlinkcolor" val="tx"/>
                    </a:ext>
                  </a:extLst>
                </a:hlinkClick>
              </a:rPr>
              <a:t>Sollena P, et al. Drugs Context. 2019; 8:212613.</a:t>
            </a:r>
            <a:endParaRPr u="sng" dirty="0">
              <a:solidFill>
                <a:srgbClr val="3A3736"/>
              </a:solidFill>
            </a:endParaRPr>
          </a:p>
          <a:p>
            <a:pPr algn="l">
              <a:defRPr sz="2200" b="0">
                <a:solidFill>
                  <a:srgbClr val="514F4F"/>
                </a:solidFill>
              </a:defRPr>
            </a:pPr>
            <a:r>
              <a:rPr u="sng" dirty="0">
                <a:solidFill>
                  <a:srgbClr val="3A3736"/>
                </a:solidFill>
              </a:rPr>
              <a:t>Image from </a:t>
            </a:r>
            <a:r>
              <a:rPr u="sng" dirty="0" err="1">
                <a:solidFill>
                  <a:srgbClr val="3A3736"/>
                </a:solidFill>
              </a:rPr>
              <a:t>Lacouture</a:t>
            </a:r>
            <a:r>
              <a:rPr u="sng" dirty="0">
                <a:solidFill>
                  <a:srgbClr val="3A3736"/>
                </a:solidFill>
              </a:rPr>
              <a:t> ME, et al. Clin Colorectal Cancer. 2018:17:85-96.</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12" name="PREVENTION AND MANAGEMENT OF"/>
          <p:cNvSpPr txBox="1"/>
          <p:nvPr/>
        </p:nvSpPr>
        <p:spPr>
          <a:xfrm>
            <a:off x="4590627" y="6603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PREVENTION AND MANAGEMENT OF</a:t>
            </a:r>
          </a:p>
        </p:txBody>
      </p:sp>
      <p:sp>
        <p:nvSpPr>
          <p:cNvPr id="713" name="AE, adverse event…"/>
          <p:cNvSpPr txBox="1"/>
          <p:nvPr/>
        </p:nvSpPr>
        <p:spPr>
          <a:xfrm>
            <a:off x="431800" y="12130866"/>
            <a:ext cx="18812029" cy="1462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a:t>
            </a:r>
          </a:p>
          <a:p>
            <a:pPr algn="l">
              <a:defRPr sz="2200" b="0">
                <a:solidFill>
                  <a:srgbClr val="3B3735"/>
                </a:solidFill>
              </a:defRPr>
            </a:pPr>
            <a:r>
              <a:rPr dirty="0"/>
              <a:t>These recommendations are based on review of the literature and expert experience. </a:t>
            </a:r>
          </a:p>
          <a:p>
            <a:pPr algn="l">
              <a:defRPr sz="2200" b="0">
                <a:solidFill>
                  <a:srgbClr val="3B3735"/>
                </a:solidFill>
              </a:defRPr>
            </a:pPr>
            <a:r>
              <a:rPr dirty="0">
                <a:solidFill>
                  <a:srgbClr val="3A3736"/>
                </a:solidFill>
              </a:rPr>
              <a:t>1.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Lacouture ME, et al. Support Care Cancer. 2011;19:1079-95</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Rossi A, et al. J Cosmet Dermatol. 2017;16:537-41.</a:t>
            </a:r>
          </a:p>
          <a:p>
            <a:pPr algn="l">
              <a:defRPr sz="2200" b="0">
                <a:solidFill>
                  <a:srgbClr val="3B3735"/>
                </a:solidFill>
              </a:defRPr>
            </a:pPr>
            <a:r>
              <a:rPr dirty="0">
                <a:solidFill>
                  <a:srgbClr val="3A3736"/>
                </a:solidFill>
              </a:rPr>
              <a:t>Image from Kinoshita T, et al. Front Oncol. 2019;9:733.</a:t>
            </a:r>
          </a:p>
        </p:txBody>
      </p:sp>
      <p:pic>
        <p:nvPicPr>
          <p:cNvPr id="714" name="1-pap-rash.png" descr="1-pap-rash.png"/>
          <p:cNvPicPr>
            <a:picLocks noChangeAspect="1"/>
          </p:cNvPicPr>
          <p:nvPr/>
        </p:nvPicPr>
        <p:blipFill>
          <a:blip r:embed="rId5"/>
          <a:stretch>
            <a:fillRect/>
          </a:stretch>
        </p:blipFill>
        <p:spPr>
          <a:xfrm>
            <a:off x="32083306" y="-547340"/>
            <a:ext cx="4343401" cy="3949701"/>
          </a:xfrm>
          <a:prstGeom prst="rect">
            <a:avLst/>
          </a:prstGeom>
          <a:ln w="12700">
            <a:miter lim="400000"/>
          </a:ln>
        </p:spPr>
      </p:pic>
      <p:graphicFrame>
        <p:nvGraphicFramePr>
          <p:cNvPr id="715" name="Table"/>
          <p:cNvGraphicFramePr/>
          <p:nvPr>
            <p:extLst>
              <p:ext uri="{D42A27DB-BD31-4B8C-83A1-F6EECF244321}">
                <p14:modId xmlns:p14="http://schemas.microsoft.com/office/powerpoint/2010/main" val="1192491129"/>
              </p:ext>
            </p:extLst>
          </p:nvPr>
        </p:nvGraphicFramePr>
        <p:xfrm>
          <a:off x="1593109" y="4956275"/>
          <a:ext cx="13563548" cy="4526481"/>
        </p:xfrm>
        <a:graphic>
          <a:graphicData uri="http://schemas.openxmlformats.org/drawingml/2006/table">
            <a:tbl>
              <a:tblPr firstRow="1" bandRow="1">
                <a:tableStyleId>{4C3C2611-4C71-4FC5-86AE-919BDF0F9419}</a:tableStyleId>
              </a:tblPr>
              <a:tblGrid>
                <a:gridCol w="5411479">
                  <a:extLst>
                    <a:ext uri="{9D8B030D-6E8A-4147-A177-3AD203B41FA5}">
                      <a16:colId xmlns:a16="http://schemas.microsoft.com/office/drawing/2014/main" val="20000"/>
                    </a:ext>
                  </a:extLst>
                </a:gridCol>
                <a:gridCol w="4010809">
                  <a:extLst>
                    <a:ext uri="{9D8B030D-6E8A-4147-A177-3AD203B41FA5}">
                      <a16:colId xmlns:a16="http://schemas.microsoft.com/office/drawing/2014/main" val="20001"/>
                    </a:ext>
                  </a:extLst>
                </a:gridCol>
                <a:gridCol w="4141260">
                  <a:extLst>
                    <a:ext uri="{9D8B030D-6E8A-4147-A177-3AD203B41FA5}">
                      <a16:colId xmlns:a16="http://schemas.microsoft.com/office/drawing/2014/main" val="20002"/>
                    </a:ext>
                  </a:extLst>
                </a:gridCol>
              </a:tblGrid>
              <a:tr h="523039">
                <a:tc>
                  <a:txBody>
                    <a:bodyPr/>
                    <a:lstStyle/>
                    <a:p>
                      <a:pPr defTabSz="914400">
                        <a:defRPr sz="1800" b="0">
                          <a:solidFill>
                            <a:srgbClr val="000000"/>
                          </a:solidFill>
                        </a:defRPr>
                      </a:pPr>
                      <a:r>
                        <a:rPr sz="2800" b="1">
                          <a:solidFill>
                            <a:srgbClr val="FFFFFF"/>
                          </a:solidFill>
                          <a:latin typeface="+mj-lt"/>
                          <a:ea typeface="+mj-ea"/>
                          <a:cs typeface="+mj-cs"/>
                          <a:sym typeface="Calibri"/>
                        </a:rPr>
                        <a:t>Prevention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3998161">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a:t>Minoxidil twice daily</a:t>
                      </a:r>
                    </a:p>
                    <a:p>
                      <a:pPr marL="228600" indent="-228600" algn="l">
                        <a:buClr>
                          <a:srgbClr val="C9583E"/>
                        </a:buClr>
                        <a:buSzPct val="100000"/>
                        <a:buChar char="•"/>
                        <a:defRPr sz="2600" b="1">
                          <a:solidFill>
                            <a:schemeClr val="accent1">
                              <a:hueOff val="114395"/>
                              <a:lumOff val="-24975"/>
                            </a:schemeClr>
                          </a:solidFill>
                          <a:latin typeface="+mj-lt"/>
                          <a:ea typeface="+mj-ea"/>
                          <a:cs typeface="+mj-cs"/>
                          <a:sym typeface="Calibri"/>
                        </a:defRPr>
                      </a:pPr>
                      <a:r>
                        <a:rPr dirty="0"/>
                        <a:t>Gentle hair care</a:t>
                      </a:r>
                    </a:p>
                    <a:p>
                      <a:pPr marL="597958" indent="-343958" algn="l">
                        <a:buClr>
                          <a:srgbClr val="C9583E"/>
                        </a:buClr>
                        <a:buSzPct val="50000"/>
                        <a:buChar char="✦"/>
                        <a:defRPr sz="2600" b="1">
                          <a:solidFill>
                            <a:schemeClr val="accent1">
                              <a:hueOff val="114395"/>
                              <a:lumOff val="-24975"/>
                            </a:schemeClr>
                          </a:solidFill>
                          <a:latin typeface="+mj-lt"/>
                          <a:ea typeface="+mj-ea"/>
                          <a:cs typeface="+mj-cs"/>
                          <a:sym typeface="Calibri"/>
                        </a:defRPr>
                      </a:pPr>
                      <a:r>
                        <a:rPr dirty="0"/>
                        <a:t>Avoid excessive processing (combing, blow-drying, </a:t>
                      </a:r>
                      <a:r>
                        <a:rPr dirty="0" err="1"/>
                        <a:t>colouring</a:t>
                      </a:r>
                      <a:r>
                        <a:rPr dirty="0"/>
                        <a:t>, etc.)</a:t>
                      </a:r>
                    </a:p>
                    <a:p>
                      <a:pPr marL="228600" indent="-228600" algn="l">
                        <a:buClr>
                          <a:srgbClr val="C9583E"/>
                        </a:buClr>
                        <a:buSzPct val="100000"/>
                        <a:buChar char="•"/>
                        <a:defRPr sz="2600" b="1">
                          <a:solidFill>
                            <a:srgbClr val="00538A"/>
                          </a:solidFill>
                          <a:latin typeface="+mj-lt"/>
                          <a:ea typeface="+mj-ea"/>
                          <a:cs typeface="+mj-cs"/>
                          <a:sym typeface="Calibri"/>
                        </a:defRPr>
                      </a:pPr>
                      <a:r>
                        <a:rPr dirty="0"/>
                        <a:t>UV protection (hats, sunscreen in areas of sparse hair)</a:t>
                      </a:r>
                    </a:p>
                    <a:p>
                      <a:pPr marL="228600" indent="-228600" algn="l">
                        <a:buClr>
                          <a:srgbClr val="C9583E"/>
                        </a:buClr>
                        <a:buSzPct val="100000"/>
                        <a:buChar char="•"/>
                        <a:defRPr sz="2600" b="1">
                          <a:solidFill>
                            <a:srgbClr val="00538A"/>
                          </a:solidFill>
                          <a:latin typeface="+mj-lt"/>
                          <a:ea typeface="+mj-ea"/>
                          <a:cs typeface="+mj-cs"/>
                          <a:sym typeface="Calibri"/>
                        </a:defRPr>
                      </a:pPr>
                      <a:r>
                        <a:rPr dirty="0"/>
                        <a:t>Consider establishing a connection with a dermatologist</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chemeClr val="accent1">
                              <a:hueOff val="114395"/>
                              <a:lumOff val="-24975"/>
                            </a:schemeClr>
                          </a:solidFill>
                          <a:latin typeface="+mj-lt"/>
                          <a:ea typeface="+mj-ea"/>
                          <a:cs typeface="+mj-cs"/>
                          <a:sym typeface="Calibri"/>
                        </a:defRPr>
                      </a:pPr>
                      <a:r>
                        <a:rPr dirty="0"/>
                        <a:t>Scalp inflammation: </a:t>
                      </a:r>
                    </a:p>
                    <a:p>
                      <a:pPr marL="597958" indent="-343958" algn="l">
                        <a:buClr>
                          <a:srgbClr val="C9583E"/>
                        </a:buClr>
                        <a:buSzPct val="50000"/>
                        <a:buChar char="✦"/>
                        <a:defRPr sz="2600" b="1">
                          <a:solidFill>
                            <a:schemeClr val="accent1">
                              <a:hueOff val="114395"/>
                              <a:lumOff val="-24975"/>
                            </a:schemeClr>
                          </a:solidFill>
                          <a:latin typeface="+mj-lt"/>
                          <a:ea typeface="+mj-ea"/>
                          <a:cs typeface="+mj-cs"/>
                          <a:sym typeface="Calibri"/>
                        </a:defRPr>
                      </a:pPr>
                      <a:r>
                        <a:rPr dirty="0"/>
                        <a:t>Class 1 topical steroid</a:t>
                      </a:r>
                    </a:p>
                    <a:p>
                      <a:pPr marL="597958" indent="-343958" algn="l">
                        <a:buClr>
                          <a:srgbClr val="C9583E"/>
                        </a:buClr>
                        <a:buSzPct val="50000"/>
                        <a:buChar char="✦"/>
                        <a:defRPr sz="2600" b="1">
                          <a:solidFill>
                            <a:schemeClr val="accent1">
                              <a:hueOff val="114395"/>
                              <a:lumOff val="-24975"/>
                            </a:schemeClr>
                          </a:solidFill>
                          <a:latin typeface="+mj-lt"/>
                          <a:ea typeface="+mj-ea"/>
                          <a:cs typeface="+mj-cs"/>
                          <a:sym typeface="Calibri"/>
                        </a:defRPr>
                      </a:pPr>
                      <a:r>
                        <a:rPr dirty="0"/>
                        <a:t>Anti-dandruff shampoo</a:t>
                      </a:r>
                    </a:p>
                    <a:p>
                      <a:pPr marL="228600" indent="-228600" algn="l">
                        <a:buClr>
                          <a:srgbClr val="C9583E"/>
                        </a:buClr>
                        <a:buSzPct val="100000"/>
                        <a:buChar char="•"/>
                        <a:defRPr sz="2600" b="1">
                          <a:solidFill>
                            <a:schemeClr val="accent1">
                              <a:hueOff val="114395"/>
                              <a:lumOff val="-24975"/>
                            </a:schemeClr>
                          </a:solidFill>
                          <a:latin typeface="+mj-lt"/>
                          <a:ea typeface="+mj-ea"/>
                          <a:cs typeface="+mj-cs"/>
                          <a:sym typeface="Calibri"/>
                        </a:defRPr>
                      </a:pPr>
                      <a:r>
                        <a:rPr dirty="0"/>
                        <a:t>Signs of secondary infection: topical or oral antibiotics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a:t>As for grade 1</a:t>
                      </a:r>
                    </a:p>
                    <a:p>
                      <a:pPr marL="228600" indent="-228600" algn="l">
                        <a:buClr>
                          <a:srgbClr val="C9583E"/>
                        </a:buClr>
                        <a:buSzPct val="100000"/>
                        <a:buChar char="•"/>
                        <a:defRPr sz="2600" b="1">
                          <a:solidFill>
                            <a:srgbClr val="00538A"/>
                          </a:solidFill>
                          <a:latin typeface="+mj-lt"/>
                          <a:ea typeface="+mj-ea"/>
                          <a:cs typeface="+mj-cs"/>
                          <a:sym typeface="Calibri"/>
                        </a:defRPr>
                      </a:pPr>
                      <a:r>
                        <a:rPr dirty="0"/>
                        <a:t>CONSULT DERMATOLOGIST when the AE does not respond to intervention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716" name="7-alopecia.png" descr="7-alopecia.png"/>
          <p:cNvPicPr>
            <a:picLocks noChangeAspect="1"/>
          </p:cNvPicPr>
          <p:nvPr/>
        </p:nvPicPr>
        <p:blipFill>
          <a:blip r:embed="rId6"/>
          <a:stretch>
            <a:fillRect/>
          </a:stretch>
        </p:blipFill>
        <p:spPr>
          <a:xfrm>
            <a:off x="51723" y="201540"/>
            <a:ext cx="4343401" cy="3949701"/>
          </a:xfrm>
          <a:prstGeom prst="rect">
            <a:avLst/>
          </a:prstGeom>
          <a:ln w="12700">
            <a:miter lim="400000"/>
          </a:ln>
        </p:spPr>
      </p:pic>
      <p:sp>
        <p:nvSpPr>
          <p:cNvPr id="717" name="Callout"/>
          <p:cNvSpPr/>
          <p:nvPr/>
        </p:nvSpPr>
        <p:spPr>
          <a:xfrm>
            <a:off x="15402890" y="4874591"/>
            <a:ext cx="8626079" cy="5385992"/>
          </a:xfrm>
          <a:custGeom>
            <a:avLst/>
            <a:gdLst/>
            <a:ahLst/>
            <a:cxnLst>
              <a:cxn ang="0">
                <a:pos x="wd2" y="hd2"/>
              </a:cxn>
              <a:cxn ang="5400000">
                <a:pos x="wd2" y="hd2"/>
              </a:cxn>
              <a:cxn ang="10800000">
                <a:pos x="wd2" y="hd2"/>
              </a:cxn>
              <a:cxn ang="16200000">
                <a:pos x="wd2" y="hd2"/>
              </a:cxn>
            </a:cxnLst>
            <a:rect l="0" t="0" r="r" b="b"/>
            <a:pathLst>
              <a:path w="21600" h="21600" extrusionOk="0">
                <a:moveTo>
                  <a:pt x="464" y="0"/>
                </a:moveTo>
                <a:cubicBezTo>
                  <a:pt x="208" y="0"/>
                  <a:pt x="0" y="333"/>
                  <a:pt x="0" y="743"/>
                </a:cubicBezTo>
                <a:lnTo>
                  <a:pt x="0" y="17489"/>
                </a:lnTo>
                <a:cubicBezTo>
                  <a:pt x="0" y="17899"/>
                  <a:pt x="208" y="18232"/>
                  <a:pt x="464" y="18232"/>
                </a:cubicBezTo>
                <a:lnTo>
                  <a:pt x="16491" y="18232"/>
                </a:lnTo>
                <a:lnTo>
                  <a:pt x="17419" y="21600"/>
                </a:lnTo>
                <a:lnTo>
                  <a:pt x="18346" y="18232"/>
                </a:lnTo>
                <a:lnTo>
                  <a:pt x="21136" y="18232"/>
                </a:lnTo>
                <a:cubicBezTo>
                  <a:pt x="21392" y="18232"/>
                  <a:pt x="21600" y="17899"/>
                  <a:pt x="21600" y="17489"/>
                </a:cubicBezTo>
                <a:lnTo>
                  <a:pt x="21600" y="743"/>
                </a:lnTo>
                <a:cubicBezTo>
                  <a:pt x="21600" y="333"/>
                  <a:pt x="21392" y="0"/>
                  <a:pt x="21136" y="0"/>
                </a:cubicBezTo>
                <a:lnTo>
                  <a:pt x="464"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718" name="Dr.png" descr="Dr.png"/>
          <p:cNvPicPr>
            <a:picLocks noChangeAspect="1"/>
          </p:cNvPicPr>
          <p:nvPr/>
        </p:nvPicPr>
        <p:blipFill>
          <a:blip r:embed="rId7"/>
          <a:stretch>
            <a:fillRect/>
          </a:stretch>
        </p:blipFill>
        <p:spPr>
          <a:xfrm>
            <a:off x="22550959" y="9657580"/>
            <a:ext cx="1100189" cy="3631514"/>
          </a:xfrm>
          <a:prstGeom prst="rect">
            <a:avLst/>
          </a:prstGeom>
          <a:ln w="12700">
            <a:miter lim="400000"/>
          </a:ln>
        </p:spPr>
      </p:pic>
      <p:sp>
        <p:nvSpPr>
          <p:cNvPr id="719" name="Practical tip:…"/>
          <p:cNvSpPr txBox="1"/>
          <p:nvPr/>
        </p:nvSpPr>
        <p:spPr>
          <a:xfrm>
            <a:off x="16011258" y="5186920"/>
            <a:ext cx="7409346" cy="3703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rPr sz="2600" dirty="0"/>
              <a:t>Practical tip:</a:t>
            </a:r>
          </a:p>
          <a:p>
            <a:pPr marL="317500" indent="-317500" algn="l">
              <a:buSzPct val="125000"/>
              <a:buChar char="•"/>
              <a:defRPr sz="2400" b="0">
                <a:solidFill>
                  <a:srgbClr val="FFFFFF"/>
                </a:solidFill>
              </a:defRPr>
            </a:pPr>
            <a:r>
              <a:rPr sz="2600" dirty="0"/>
              <a:t>Treating inflammation early limits irreversible scarring alopecia</a:t>
            </a:r>
          </a:p>
          <a:p>
            <a:pPr algn="l">
              <a:defRPr sz="2400" b="0">
                <a:solidFill>
                  <a:srgbClr val="FFFFFF"/>
                </a:solidFill>
              </a:defRPr>
            </a:pPr>
            <a:endParaRPr sz="2600" dirty="0"/>
          </a:p>
          <a:p>
            <a:pPr algn="l">
              <a:defRPr sz="2400">
                <a:solidFill>
                  <a:srgbClr val="FFFFFF"/>
                </a:solidFill>
              </a:defRPr>
            </a:pPr>
            <a:r>
              <a:rPr sz="2600" dirty="0"/>
              <a:t>Consult a dermatologist if:</a:t>
            </a:r>
          </a:p>
          <a:p>
            <a:pPr marL="317500" indent="-317500" algn="l">
              <a:buSzPct val="125000"/>
              <a:buChar char="•"/>
              <a:defRPr sz="2400" b="0">
                <a:solidFill>
                  <a:srgbClr val="FFFFFF"/>
                </a:solidFill>
              </a:defRPr>
            </a:pPr>
            <a:r>
              <a:rPr sz="2600" dirty="0"/>
              <a:t>the skin AE necessitates changes to the cancer treatment</a:t>
            </a:r>
          </a:p>
          <a:p>
            <a:pPr marL="317500" indent="-317500" algn="l">
              <a:buSzPct val="125000"/>
              <a:buChar char="•"/>
              <a:defRPr sz="2400" b="0">
                <a:solidFill>
                  <a:srgbClr val="FFFFFF"/>
                </a:solidFill>
              </a:defRPr>
            </a:pPr>
            <a:r>
              <a:rPr sz="2600" dirty="0"/>
              <a:t>a grade 2 skin AE does not respond to intervention </a:t>
            </a:r>
          </a:p>
          <a:p>
            <a:pPr marL="317500" indent="-317500" algn="l">
              <a:buSzPct val="125000"/>
              <a:buChar char="•"/>
              <a:defRPr sz="2400" b="0">
                <a:solidFill>
                  <a:srgbClr val="FFFFFF"/>
                </a:solidFill>
              </a:defRPr>
            </a:pPr>
            <a:r>
              <a:rPr sz="2600" dirty="0"/>
              <a:t>you are uncomfortable treating the skin AE yourself</a:t>
            </a:r>
          </a:p>
        </p:txBody>
      </p:sp>
      <p:sp>
        <p:nvSpPr>
          <p:cNvPr id="720" name="ALOPECIA"/>
          <p:cNvSpPr txBox="1"/>
          <p:nvPr/>
        </p:nvSpPr>
        <p:spPr>
          <a:xfrm>
            <a:off x="4590627" y="16255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ALOPECIA</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23" name="PREVENTION AND MANAGEMENT OF"/>
          <p:cNvSpPr txBox="1"/>
          <p:nvPr/>
        </p:nvSpPr>
        <p:spPr>
          <a:xfrm>
            <a:off x="4590627" y="6603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PREVENTION AND MANAGEMENT OF</a:t>
            </a:r>
          </a:p>
        </p:txBody>
      </p:sp>
      <p:sp>
        <p:nvSpPr>
          <p:cNvPr id="724" name="*Based on the SWISH-study protocol, a phase 2 study investigating the efficacy of dexamethasone mouthwash for everolimus-related stomatitis prevention in hormone receptor-positive metastatic breast cancer.1…"/>
          <p:cNvSpPr txBox="1"/>
          <p:nvPr/>
        </p:nvSpPr>
        <p:spPr>
          <a:xfrm>
            <a:off x="453929" y="10684669"/>
            <a:ext cx="20501367" cy="1139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b="0">
                <a:solidFill>
                  <a:srgbClr val="3B3735"/>
                </a:solidFill>
              </a:defRPr>
            </a:pPr>
            <a:r>
              <a:rPr dirty="0"/>
              <a:t>*Based on the SWISH-study protocol, a phase 2 study investigating the efficacy of dexamethasone mouthwash for </a:t>
            </a:r>
            <a:r>
              <a:rPr dirty="0" err="1"/>
              <a:t>everolimus</a:t>
            </a:r>
            <a:r>
              <a:rPr dirty="0"/>
              <a:t>-related stomatitis prevention in hormone receptor-positive metastatic breast cancer.</a:t>
            </a:r>
            <a:r>
              <a:rPr baseline="31999" dirty="0"/>
              <a:t>1 </a:t>
            </a:r>
          </a:p>
          <a:p>
            <a:pPr algn="l">
              <a:defRPr sz="2400" b="0">
                <a:solidFill>
                  <a:srgbClr val="3B3735"/>
                </a:solidFill>
              </a:defRPr>
            </a:pPr>
            <a:r>
              <a:rPr dirty="0"/>
              <a:t>** NSAIDs are contraindicated in patients with liver cirrhosis, due to risk of bleeding and renal failure.</a:t>
            </a:r>
          </a:p>
        </p:txBody>
      </p:sp>
      <p:pic>
        <p:nvPicPr>
          <p:cNvPr id="725" name="1-pap-rash.png" descr="1-pap-rash.png"/>
          <p:cNvPicPr>
            <a:picLocks noChangeAspect="1"/>
          </p:cNvPicPr>
          <p:nvPr/>
        </p:nvPicPr>
        <p:blipFill>
          <a:blip r:embed="rId3"/>
          <a:stretch>
            <a:fillRect/>
          </a:stretch>
        </p:blipFill>
        <p:spPr>
          <a:xfrm>
            <a:off x="32083306" y="-547340"/>
            <a:ext cx="4343401" cy="3949701"/>
          </a:xfrm>
          <a:prstGeom prst="rect">
            <a:avLst/>
          </a:prstGeom>
          <a:ln w="12700">
            <a:miter lim="400000"/>
          </a:ln>
        </p:spPr>
      </p:pic>
      <p:graphicFrame>
        <p:nvGraphicFramePr>
          <p:cNvPr id="726" name="Table"/>
          <p:cNvGraphicFramePr/>
          <p:nvPr/>
        </p:nvGraphicFramePr>
        <p:xfrm>
          <a:off x="500909" y="4503379"/>
          <a:ext cx="23382179" cy="6022900"/>
        </p:xfrm>
        <a:graphic>
          <a:graphicData uri="http://schemas.openxmlformats.org/drawingml/2006/table">
            <a:tbl>
              <a:tblPr firstRow="1" bandRow="1">
                <a:tableStyleId>{4C3C2611-4C71-4FC5-86AE-919BDF0F9419}</a:tableStyleId>
              </a:tblPr>
              <a:tblGrid>
                <a:gridCol w="6280459">
                  <a:extLst>
                    <a:ext uri="{9D8B030D-6E8A-4147-A177-3AD203B41FA5}">
                      <a16:colId xmlns:a16="http://schemas.microsoft.com/office/drawing/2014/main" val="20000"/>
                    </a:ext>
                  </a:extLst>
                </a:gridCol>
                <a:gridCol w="3951185">
                  <a:extLst>
                    <a:ext uri="{9D8B030D-6E8A-4147-A177-3AD203B41FA5}">
                      <a16:colId xmlns:a16="http://schemas.microsoft.com/office/drawing/2014/main" val="20001"/>
                    </a:ext>
                  </a:extLst>
                </a:gridCol>
                <a:gridCol w="5416237">
                  <a:extLst>
                    <a:ext uri="{9D8B030D-6E8A-4147-A177-3AD203B41FA5}">
                      <a16:colId xmlns:a16="http://schemas.microsoft.com/office/drawing/2014/main" val="20002"/>
                    </a:ext>
                  </a:extLst>
                </a:gridCol>
                <a:gridCol w="3875509">
                  <a:extLst>
                    <a:ext uri="{9D8B030D-6E8A-4147-A177-3AD203B41FA5}">
                      <a16:colId xmlns:a16="http://schemas.microsoft.com/office/drawing/2014/main" val="20003"/>
                    </a:ext>
                  </a:extLst>
                </a:gridCol>
                <a:gridCol w="3858789">
                  <a:extLst>
                    <a:ext uri="{9D8B030D-6E8A-4147-A177-3AD203B41FA5}">
                      <a16:colId xmlns:a16="http://schemas.microsoft.com/office/drawing/2014/main" val="20004"/>
                    </a:ext>
                  </a:extLst>
                </a:gridCol>
              </a:tblGrid>
              <a:tr h="612393">
                <a:tc>
                  <a:txBody>
                    <a:bodyPr/>
                    <a:lstStyle/>
                    <a:p>
                      <a:pPr defTabSz="914400">
                        <a:defRPr sz="1800" b="0">
                          <a:solidFill>
                            <a:srgbClr val="000000"/>
                          </a:solidFill>
                        </a:defRPr>
                      </a:pPr>
                      <a:r>
                        <a:rPr sz="2800" b="1">
                          <a:solidFill>
                            <a:srgbClr val="FFFFFF"/>
                          </a:solidFill>
                          <a:latin typeface="+mj-lt"/>
                          <a:ea typeface="+mj-ea"/>
                          <a:cs typeface="+mj-cs"/>
                          <a:sym typeface="Calibri"/>
                        </a:rPr>
                        <a:t>Prevention</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3</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Grade 4</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410507">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a:t>Practice good oral hygiene using of a soft toothbrush or swab after each meal and before going to sleep</a:t>
                      </a:r>
                    </a:p>
                    <a:p>
                      <a:pPr marL="228600" indent="-228600" algn="l">
                        <a:buClr>
                          <a:srgbClr val="C9583E"/>
                        </a:buClr>
                        <a:buSzPct val="100000"/>
                        <a:buChar char="•"/>
                        <a:defRPr sz="2600" b="1">
                          <a:solidFill>
                            <a:srgbClr val="00538A"/>
                          </a:solidFill>
                          <a:latin typeface="+mj-lt"/>
                          <a:ea typeface="+mj-ea"/>
                          <a:cs typeface="+mj-cs"/>
                          <a:sym typeface="Calibri"/>
                        </a:defRPr>
                      </a:pPr>
                      <a:r>
                        <a:rPr dirty="0"/>
                        <a:t>Avoid foods that cause symptoms</a:t>
                      </a:r>
                    </a:p>
                    <a:p>
                      <a:pPr marL="228600" indent="-228600" algn="l">
                        <a:buClr>
                          <a:srgbClr val="C9583E"/>
                        </a:buClr>
                        <a:buSzPct val="100000"/>
                        <a:buChar char="•"/>
                        <a:defRPr sz="2600" b="1">
                          <a:solidFill>
                            <a:srgbClr val="00538A"/>
                          </a:solidFill>
                          <a:latin typeface="+mj-lt"/>
                          <a:ea typeface="+mj-ea"/>
                          <a:cs typeface="+mj-cs"/>
                          <a:sym typeface="Calibri"/>
                        </a:defRPr>
                      </a:pPr>
                      <a:r>
                        <a:rPr dirty="0"/>
                        <a:t>Consider alcohol-free dexamethasone oral solution 0.5 mg/5 mL 4 times daily (swish for 2 minutes and spit)</a:t>
                      </a:r>
                      <a:r>
                        <a:rPr baseline="31999" dirty="0"/>
                        <a:t>1</a:t>
                      </a:r>
                      <a:r>
                        <a:rPr dirty="0"/>
                        <a:t>* </a:t>
                      </a:r>
                    </a:p>
                    <a:p>
                      <a:pPr marL="228600" indent="-228600" algn="l">
                        <a:buClr>
                          <a:srgbClr val="C9583E"/>
                        </a:buClr>
                        <a:buSzPct val="100000"/>
                        <a:buChar char="•"/>
                        <a:defRPr sz="2600" b="1">
                          <a:solidFill>
                            <a:srgbClr val="00538A"/>
                          </a:solidFill>
                          <a:latin typeface="+mj-lt"/>
                          <a:ea typeface="+mj-ea"/>
                          <a:cs typeface="+mj-cs"/>
                          <a:sym typeface="Calibri"/>
                        </a:defRPr>
                      </a:pPr>
                      <a:r>
                        <a:rPr dirty="0"/>
                        <a:t>Consider establishing a connection with a dermatologist</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E664F"/>
                        </a:buClr>
                        <a:buSzPct val="100000"/>
                        <a:buChar char="•"/>
                        <a:defRPr sz="2600" b="1">
                          <a:solidFill>
                            <a:srgbClr val="00538A"/>
                          </a:solidFill>
                          <a:latin typeface="+mj-lt"/>
                          <a:ea typeface="+mj-ea"/>
                          <a:cs typeface="+mj-cs"/>
                          <a:sym typeface="Calibri"/>
                        </a:defRPr>
                      </a:pPr>
                      <a:r>
                        <a:t>Mouthwash (saline- or chlorhexidine-based)</a:t>
                      </a:r>
                    </a:p>
                    <a:p>
                      <a:pPr marL="228600" indent="-228600" algn="l">
                        <a:buClr>
                          <a:srgbClr val="CE664F"/>
                        </a:buClr>
                        <a:buSzPct val="100000"/>
                        <a:buChar char="•"/>
                        <a:defRPr sz="2600" b="1">
                          <a:solidFill>
                            <a:srgbClr val="00538A"/>
                          </a:solidFill>
                          <a:latin typeface="+mj-lt"/>
                          <a:ea typeface="+mj-ea"/>
                          <a:cs typeface="+mj-cs"/>
                          <a:sym typeface="Calibri"/>
                        </a:defRPr>
                      </a:pPr>
                      <a:r>
                        <a:t>Topical steroids (swish and spit or topical application)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Increase the frequency of mouthwash</a:t>
                      </a:r>
                    </a:p>
                    <a:p>
                      <a:pPr marL="228600" indent="-228600" algn="l">
                        <a:buClr>
                          <a:srgbClr val="C9583E"/>
                        </a:buClr>
                        <a:buSzPct val="100000"/>
                        <a:buChar char="•"/>
                        <a:defRPr sz="2600" b="1">
                          <a:solidFill>
                            <a:srgbClr val="00538A"/>
                          </a:solidFill>
                          <a:latin typeface="+mj-lt"/>
                          <a:ea typeface="+mj-ea"/>
                          <a:cs typeface="+mj-cs"/>
                          <a:sym typeface="Calibri"/>
                        </a:defRPr>
                      </a:pPr>
                      <a:r>
                        <a:t>Dietary modification (e.g. avoid hot, spicy, or acidic food and drinks)</a:t>
                      </a:r>
                    </a:p>
                    <a:p>
                      <a:pPr marL="228600" indent="-228600" algn="l">
                        <a:buClr>
                          <a:srgbClr val="C9583E"/>
                        </a:buClr>
                        <a:buSzPct val="100000"/>
                        <a:buChar char="•"/>
                        <a:defRPr sz="2600" b="1">
                          <a:solidFill>
                            <a:srgbClr val="00538A"/>
                          </a:solidFill>
                          <a:latin typeface="+mj-lt"/>
                          <a:ea typeface="+mj-ea"/>
                          <a:cs typeface="+mj-cs"/>
                          <a:sym typeface="Calibri"/>
                        </a:defRPr>
                      </a:pPr>
                      <a:r>
                        <a:t>Use antiseptic and analgesic mouthwashes for symptomatic relief</a:t>
                      </a:r>
                    </a:p>
                    <a:p>
                      <a:pPr marL="228600" indent="-228600" algn="l">
                        <a:buClr>
                          <a:srgbClr val="C9583E"/>
                        </a:buClr>
                        <a:buSzPct val="100000"/>
                        <a:buChar char="•"/>
                        <a:defRPr sz="2600" b="1">
                          <a:solidFill>
                            <a:srgbClr val="00538A"/>
                          </a:solidFill>
                          <a:latin typeface="+mj-lt"/>
                          <a:ea typeface="+mj-ea"/>
                          <a:cs typeface="+mj-cs"/>
                          <a:sym typeface="Calibri"/>
                        </a:defRPr>
                      </a:pPr>
                      <a:r>
                        <a:t>Consider topical or systemic anti-inflammatory and analgesic drugs**</a:t>
                      </a:r>
                    </a:p>
                    <a:p>
                      <a:pPr marL="228600" indent="-228600" algn="l">
                        <a:buClr>
                          <a:srgbClr val="C9583E"/>
                        </a:buClr>
                        <a:buSzPct val="100000"/>
                        <a:buChar char="•"/>
                        <a:defRPr sz="2600" b="1">
                          <a:solidFill>
                            <a:srgbClr val="00538A"/>
                          </a:solidFill>
                          <a:latin typeface="+mj-lt"/>
                          <a:ea typeface="+mj-ea"/>
                          <a:cs typeface="+mj-cs"/>
                          <a:sym typeface="Calibri"/>
                        </a:defRPr>
                      </a:pPr>
                      <a:r>
                        <a:t>CONSULT DERMATOLOGIST when the AE does not respond to intervention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t>CONSULT DERMATOLOGIST</a:t>
                      </a:r>
                    </a:p>
                    <a:p>
                      <a:pPr marL="228600" indent="-228600" algn="l">
                        <a:buClr>
                          <a:srgbClr val="C9583E"/>
                        </a:buClr>
                        <a:buSzPct val="100000"/>
                        <a:buChar char="•"/>
                        <a:defRPr sz="2600" b="1">
                          <a:solidFill>
                            <a:srgbClr val="00538A"/>
                          </a:solidFill>
                          <a:latin typeface="+mj-lt"/>
                          <a:ea typeface="+mj-ea"/>
                          <a:cs typeface="+mj-cs"/>
                          <a:sym typeface="Calibri"/>
                        </a:defRPr>
                      </a:pPr>
                      <a:r>
                        <a:t>As grade 2</a:t>
                      </a:r>
                    </a:p>
                    <a:p>
                      <a:pPr marL="228600" indent="-228600" algn="l">
                        <a:buClr>
                          <a:srgbClr val="C9583E"/>
                        </a:buClr>
                        <a:buSzPct val="100000"/>
                        <a:buChar char="•"/>
                        <a:defRPr sz="2600" b="1">
                          <a:solidFill>
                            <a:srgbClr val="00538A"/>
                          </a:solidFill>
                          <a:latin typeface="+mj-lt"/>
                          <a:ea typeface="+mj-ea"/>
                          <a:cs typeface="+mj-cs"/>
                          <a:sym typeface="Calibri"/>
                        </a:defRPr>
                      </a:pPr>
                      <a:r>
                        <a:t>Consider non-oral nutrition </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a:t>Requires tube feeding, analgesic**, systemic antibiotic or antifungal treatment, or </a:t>
                      </a:r>
                      <a:r>
                        <a:rPr dirty="0" err="1"/>
                        <a:t>hospitalisation</a:t>
                      </a:r>
                      <a:endParaRPr dirty="0"/>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727" name="8-stomatitis.png" descr="8-stomatitis.png"/>
          <p:cNvPicPr>
            <a:picLocks noChangeAspect="1"/>
          </p:cNvPicPr>
          <p:nvPr/>
        </p:nvPicPr>
        <p:blipFill>
          <a:blip r:embed="rId4"/>
          <a:stretch>
            <a:fillRect/>
          </a:stretch>
        </p:blipFill>
        <p:spPr>
          <a:xfrm>
            <a:off x="134662" y="76668"/>
            <a:ext cx="4343401" cy="3949701"/>
          </a:xfrm>
          <a:prstGeom prst="rect">
            <a:avLst/>
          </a:prstGeom>
          <a:ln w="12700">
            <a:miter lim="400000"/>
          </a:ln>
        </p:spPr>
      </p:pic>
      <p:sp>
        <p:nvSpPr>
          <p:cNvPr id="728" name="Callout"/>
          <p:cNvSpPr/>
          <p:nvPr/>
        </p:nvSpPr>
        <p:spPr>
          <a:xfrm>
            <a:off x="10228010" y="1659313"/>
            <a:ext cx="12478545" cy="2687638"/>
          </a:xfrm>
          <a:custGeom>
            <a:avLst/>
            <a:gdLst/>
            <a:ahLst/>
            <a:cxnLst>
              <a:cxn ang="0">
                <a:pos x="wd2" y="hd2"/>
              </a:cxn>
              <a:cxn ang="5400000">
                <a:pos x="wd2" y="hd2"/>
              </a:cxn>
              <a:cxn ang="10800000">
                <a:pos x="wd2" y="hd2"/>
              </a:cxn>
              <a:cxn ang="16200000">
                <a:pos x="wd2" y="hd2"/>
              </a:cxn>
            </a:cxnLst>
            <a:rect l="0" t="0" r="r" b="b"/>
            <a:pathLst>
              <a:path w="21600" h="21600" extrusionOk="0">
                <a:moveTo>
                  <a:pt x="321" y="0"/>
                </a:moveTo>
                <a:cubicBezTo>
                  <a:pt x="144" y="0"/>
                  <a:pt x="0" y="667"/>
                  <a:pt x="0" y="1490"/>
                </a:cubicBezTo>
                <a:lnTo>
                  <a:pt x="0" y="20110"/>
                </a:lnTo>
                <a:cubicBezTo>
                  <a:pt x="0" y="20933"/>
                  <a:pt x="144" y="21600"/>
                  <a:pt x="321" y="21600"/>
                </a:cubicBezTo>
                <a:lnTo>
                  <a:pt x="20328" y="21600"/>
                </a:lnTo>
                <a:cubicBezTo>
                  <a:pt x="20506" y="21600"/>
                  <a:pt x="20649" y="20933"/>
                  <a:pt x="20649" y="20110"/>
                </a:cubicBezTo>
                <a:lnTo>
                  <a:pt x="20649" y="7457"/>
                </a:lnTo>
                <a:lnTo>
                  <a:pt x="21600" y="4478"/>
                </a:lnTo>
                <a:lnTo>
                  <a:pt x="20649" y="1502"/>
                </a:lnTo>
                <a:lnTo>
                  <a:pt x="20649" y="1490"/>
                </a:lnTo>
                <a:cubicBezTo>
                  <a:pt x="20649" y="667"/>
                  <a:pt x="20506" y="0"/>
                  <a:pt x="20328" y="0"/>
                </a:cubicBezTo>
                <a:lnTo>
                  <a:pt x="321"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729" name="Dr.png" descr="Dr.png"/>
          <p:cNvPicPr>
            <a:picLocks noChangeAspect="1"/>
          </p:cNvPicPr>
          <p:nvPr/>
        </p:nvPicPr>
        <p:blipFill>
          <a:blip r:embed="rId5"/>
          <a:stretch>
            <a:fillRect/>
          </a:stretch>
        </p:blipFill>
        <p:spPr>
          <a:xfrm>
            <a:off x="22852071" y="1661274"/>
            <a:ext cx="813048" cy="2683716"/>
          </a:xfrm>
          <a:prstGeom prst="rect">
            <a:avLst/>
          </a:prstGeom>
          <a:ln w="12700">
            <a:miter lim="400000"/>
          </a:ln>
        </p:spPr>
      </p:pic>
      <p:sp>
        <p:nvSpPr>
          <p:cNvPr id="730" name="Practical tip:…"/>
          <p:cNvSpPr txBox="1"/>
          <p:nvPr/>
        </p:nvSpPr>
        <p:spPr>
          <a:xfrm>
            <a:off x="10699475" y="1947370"/>
            <a:ext cx="4013810" cy="1875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rPr dirty="0"/>
              <a:t>Practical tip:</a:t>
            </a:r>
          </a:p>
          <a:p>
            <a:pPr marL="317500" indent="-317500" algn="l">
              <a:buSzPct val="125000"/>
              <a:buChar char="•"/>
              <a:defRPr sz="2400">
                <a:solidFill>
                  <a:srgbClr val="FFFFFF"/>
                </a:solidFill>
              </a:defRPr>
            </a:pPr>
            <a:r>
              <a:rPr dirty="0"/>
              <a:t>NSAIDs are contraindicated in patients with liver cirrhosis, due to risk of bleeding and renal failure</a:t>
            </a:r>
          </a:p>
        </p:txBody>
      </p:sp>
      <p:sp>
        <p:nvSpPr>
          <p:cNvPr id="731" name="Consult a dermatologist if:…"/>
          <p:cNvSpPr txBox="1"/>
          <p:nvPr/>
        </p:nvSpPr>
        <p:spPr>
          <a:xfrm>
            <a:off x="14969858" y="1881067"/>
            <a:ext cx="7563361" cy="2244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t>Consult a dermatologist if:</a:t>
            </a:r>
          </a:p>
          <a:p>
            <a:pPr marL="317500" indent="-317500" algn="l">
              <a:buSzPct val="125000"/>
              <a:buChar char="•"/>
              <a:defRPr sz="2400">
                <a:solidFill>
                  <a:srgbClr val="FFFFFF"/>
                </a:solidFill>
              </a:defRPr>
            </a:pPr>
            <a:r>
              <a:t>the skin AE necessitates changes to the cancer treatment</a:t>
            </a:r>
          </a:p>
          <a:p>
            <a:pPr marL="317500" indent="-317500" algn="l">
              <a:buSzPct val="125000"/>
              <a:buChar char="•"/>
              <a:defRPr sz="2400">
                <a:solidFill>
                  <a:srgbClr val="FFFFFF"/>
                </a:solidFill>
              </a:defRPr>
            </a:pPr>
            <a:r>
              <a:t>a grade 2 skin AE does not respond to intervention </a:t>
            </a:r>
          </a:p>
          <a:p>
            <a:pPr marL="317500" indent="-317500" algn="l">
              <a:buSzPct val="125000"/>
              <a:buChar char="•"/>
              <a:defRPr sz="2400">
                <a:solidFill>
                  <a:srgbClr val="FFFFFF"/>
                </a:solidFill>
              </a:defRPr>
            </a:pPr>
            <a:r>
              <a:t>any grade 3 skin AE occurs</a:t>
            </a:r>
          </a:p>
          <a:p>
            <a:pPr marL="317500" indent="-317500" algn="l">
              <a:buSzPct val="125000"/>
              <a:buChar char="•"/>
              <a:defRPr sz="2400">
                <a:solidFill>
                  <a:srgbClr val="FFFFFF"/>
                </a:solidFill>
              </a:defRPr>
            </a:pPr>
            <a:r>
              <a:t>you are uncomfortable treating the skin AE yourself</a:t>
            </a:r>
          </a:p>
        </p:txBody>
      </p:sp>
      <p:sp>
        <p:nvSpPr>
          <p:cNvPr id="732" name="STOMATITIS"/>
          <p:cNvSpPr txBox="1"/>
          <p:nvPr/>
        </p:nvSpPr>
        <p:spPr>
          <a:xfrm>
            <a:off x="4584700" y="16255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STOMATITIS</a:t>
            </a:r>
          </a:p>
        </p:txBody>
      </p:sp>
      <p:sp>
        <p:nvSpPr>
          <p:cNvPr id="733" name="AE, adverse event; NSAID, non-steroidal anti-inflammatory drug…"/>
          <p:cNvSpPr txBox="1"/>
          <p:nvPr/>
        </p:nvSpPr>
        <p:spPr>
          <a:xfrm>
            <a:off x="431800" y="12128500"/>
            <a:ext cx="20501366" cy="1462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NSAID, non-steroidal anti-inflammatory drug</a:t>
            </a:r>
          </a:p>
          <a:p>
            <a:pPr algn="l">
              <a:defRPr sz="2200" b="0">
                <a:solidFill>
                  <a:srgbClr val="3B3735"/>
                </a:solidFill>
              </a:defRPr>
            </a:pPr>
            <a:r>
              <a:rPr dirty="0"/>
              <a:t>These recommendations are based on review of the literature and expert experience.</a:t>
            </a:r>
            <a:br>
              <a:rPr dirty="0"/>
            </a:br>
            <a:r>
              <a:rPr dirty="0">
                <a:solidFill>
                  <a:srgbClr val="3A3736"/>
                </a:solidFill>
              </a:rPr>
              <a:t>1.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Rugo HS, et al. Lancet Oncol. 2017;18:654-62</a:t>
            </a:r>
            <a:r>
              <a:rPr dirty="0">
                <a:solidFill>
                  <a:srgbClr val="3A3736"/>
                </a:solidFill>
              </a:rPr>
              <a:t>. 2.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De Wit M, et al. Support Care Cancer. 2014;22:837-46</a:t>
            </a:r>
            <a:r>
              <a:rPr dirty="0">
                <a:solidFill>
                  <a:srgbClr val="3A3736"/>
                </a:solidFill>
              </a:rPr>
              <a:t>. 3.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Krishnamoorthy SK, et al. Therap Adv Gastroenterol. 2015;8:285-97</a:t>
            </a:r>
            <a:r>
              <a:rPr dirty="0">
                <a:solidFill>
                  <a:srgbClr val="3A3736"/>
                </a:solidFill>
              </a:rPr>
              <a:t>.</a:t>
            </a:r>
            <a:br>
              <a:rPr dirty="0">
                <a:solidFill>
                  <a:srgbClr val="3A3736"/>
                </a:solidFill>
              </a:rPr>
            </a:br>
            <a:r>
              <a:rPr dirty="0">
                <a:solidFill>
                  <a:srgbClr val="3A3736"/>
                </a:solidFill>
              </a:rPr>
              <a:t>Image from </a:t>
            </a:r>
            <a:r>
              <a:rPr dirty="0" err="1">
                <a:solidFill>
                  <a:srgbClr val="3A3736"/>
                </a:solidFill>
              </a:rPr>
              <a:t>Lacouture</a:t>
            </a:r>
            <a:r>
              <a:rPr dirty="0">
                <a:solidFill>
                  <a:srgbClr val="3A3736"/>
                </a:solidFill>
              </a:rPr>
              <a:t> ME, et al. Support Care Cancer 2011;19:1079-95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36" name="PREVENTION AND MANAGEMENT OF"/>
          <p:cNvSpPr txBox="1"/>
          <p:nvPr/>
        </p:nvSpPr>
        <p:spPr>
          <a:xfrm>
            <a:off x="4590627" y="6603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dirty="0">
                <a:solidFill>
                  <a:srgbClr val="3B3735"/>
                </a:solidFill>
              </a:rPr>
              <a:t>PREVENTION AND MANAGEMENT OF</a:t>
            </a:r>
          </a:p>
        </p:txBody>
      </p:sp>
      <p:sp>
        <p:nvSpPr>
          <p:cNvPr id="737" name="AE, adverse event; SPF, sun protection factor; UVA, ultraviolet A; UVB, ultraviolet B…"/>
          <p:cNvSpPr txBox="1"/>
          <p:nvPr/>
        </p:nvSpPr>
        <p:spPr>
          <a:xfrm>
            <a:off x="431800" y="12503741"/>
            <a:ext cx="2050136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SPF, sun protection factor; UVA, ultraviolet A; UVB, ultraviolet B</a:t>
            </a:r>
          </a:p>
          <a:p>
            <a:pPr algn="l">
              <a:defRPr sz="2200" b="0">
                <a:solidFill>
                  <a:srgbClr val="3B3735"/>
                </a:solidFill>
              </a:defRPr>
            </a:pPr>
            <a:r>
              <a:rPr dirty="0"/>
              <a:t>1. </a:t>
            </a:r>
            <a:r>
              <a:rPr dirty="0" err="1"/>
              <a:t>Braftovi</a:t>
            </a:r>
            <a:r>
              <a:rPr dirty="0"/>
              <a:t> (</a:t>
            </a:r>
            <a:r>
              <a:rPr dirty="0" err="1"/>
              <a:t>encorafenib</a:t>
            </a:r>
            <a:r>
              <a:rPr dirty="0"/>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a:t>
            </a:r>
            <a:br>
              <a:rPr dirty="0"/>
            </a:br>
            <a:r>
              <a:rPr dirty="0"/>
              <a:t>Image from Aslam AM, Patel AN. BMJ. 2016;352:i1513.</a:t>
            </a:r>
          </a:p>
        </p:txBody>
      </p:sp>
      <p:pic>
        <p:nvPicPr>
          <p:cNvPr id="738" name="1-pap-rash.png" descr="1-pap-rash.png"/>
          <p:cNvPicPr>
            <a:picLocks noChangeAspect="1"/>
          </p:cNvPicPr>
          <p:nvPr/>
        </p:nvPicPr>
        <p:blipFill>
          <a:blip r:embed="rId4"/>
          <a:stretch>
            <a:fillRect/>
          </a:stretch>
        </p:blipFill>
        <p:spPr>
          <a:xfrm>
            <a:off x="32083306" y="-547340"/>
            <a:ext cx="4343401" cy="3949701"/>
          </a:xfrm>
          <a:prstGeom prst="rect">
            <a:avLst/>
          </a:prstGeom>
          <a:ln w="12700">
            <a:miter lim="400000"/>
          </a:ln>
        </p:spPr>
      </p:pic>
      <p:graphicFrame>
        <p:nvGraphicFramePr>
          <p:cNvPr id="739" name="Table"/>
          <p:cNvGraphicFramePr/>
          <p:nvPr>
            <p:extLst>
              <p:ext uri="{D42A27DB-BD31-4B8C-83A1-F6EECF244321}">
                <p14:modId xmlns:p14="http://schemas.microsoft.com/office/powerpoint/2010/main" val="3899134638"/>
              </p:ext>
            </p:extLst>
          </p:nvPr>
        </p:nvGraphicFramePr>
        <p:xfrm>
          <a:off x="1800283" y="4503379"/>
          <a:ext cx="13616031" cy="6022900"/>
        </p:xfrm>
        <a:graphic>
          <a:graphicData uri="http://schemas.openxmlformats.org/drawingml/2006/table">
            <a:tbl>
              <a:tblPr firstRow="1" bandRow="1">
                <a:tableStyleId>{4C3C2611-4C71-4FC5-86AE-919BDF0F9419}</a:tableStyleId>
              </a:tblPr>
              <a:tblGrid>
                <a:gridCol w="10018521">
                  <a:extLst>
                    <a:ext uri="{9D8B030D-6E8A-4147-A177-3AD203B41FA5}">
                      <a16:colId xmlns:a16="http://schemas.microsoft.com/office/drawing/2014/main" val="20000"/>
                    </a:ext>
                  </a:extLst>
                </a:gridCol>
                <a:gridCol w="3597510">
                  <a:extLst>
                    <a:ext uri="{9D8B030D-6E8A-4147-A177-3AD203B41FA5}">
                      <a16:colId xmlns:a16="http://schemas.microsoft.com/office/drawing/2014/main" val="20001"/>
                    </a:ext>
                  </a:extLst>
                </a:gridCol>
              </a:tblGrid>
              <a:tr h="612393">
                <a:tc>
                  <a:txBody>
                    <a:bodyPr/>
                    <a:lstStyle/>
                    <a:p>
                      <a:pPr defTabSz="914400">
                        <a:defRPr sz="1800" b="0">
                          <a:solidFill>
                            <a:srgbClr val="000000"/>
                          </a:solidFill>
                        </a:defRPr>
                      </a:pPr>
                      <a:r>
                        <a:rPr sz="2800" b="1">
                          <a:solidFill>
                            <a:srgbClr val="FFFFFF"/>
                          </a:solidFill>
                          <a:latin typeface="+mj-lt"/>
                          <a:ea typeface="+mj-ea"/>
                          <a:cs typeface="+mj-cs"/>
                          <a:sym typeface="Calibri"/>
                        </a:rPr>
                        <a:t>Prevention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Management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410507">
                <a:tc>
                  <a:txBody>
                    <a:bodyPr/>
                    <a:lstStyle/>
                    <a:p>
                      <a:pPr marL="228600" indent="-228600" algn="l">
                        <a:buClr>
                          <a:srgbClr val="C9583E"/>
                        </a:buClr>
                        <a:buSzPct val="100000"/>
                        <a:buChar char="•"/>
                        <a:defRPr sz="2600" b="1">
                          <a:solidFill>
                            <a:srgbClr val="00538A"/>
                          </a:solidFill>
                          <a:latin typeface="+mj-lt"/>
                          <a:ea typeface="+mj-ea"/>
                          <a:cs typeface="+mj-cs"/>
                          <a:sym typeface="Calibri"/>
                        </a:defRPr>
                      </a:pPr>
                      <a:r>
                        <a:rPr dirty="0"/>
                        <a:t>Avoid UV radiation</a:t>
                      </a:r>
                    </a:p>
                    <a:p>
                      <a:pPr marL="444600" lvl="1"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Use broad-spectrum (UVA or UVB) sunscreen (SPF 30+) and lip balm under all weather conditions; reapply every 2 hours when outdoors</a:t>
                      </a:r>
                    </a:p>
                    <a:p>
                      <a:pPr marL="444600" lvl="1"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Avoid midday sun (10 am–2 pm)</a:t>
                      </a:r>
                    </a:p>
                    <a:p>
                      <a:pPr marL="444600" lvl="1"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Wear sun-protective clothing (hats, long sleeves)</a:t>
                      </a:r>
                    </a:p>
                    <a:p>
                      <a:pPr marL="228600" indent="-228600" algn="l">
                        <a:buClr>
                          <a:srgbClr val="C9583E"/>
                        </a:buClr>
                        <a:buSzPct val="100000"/>
                        <a:buChar char="•"/>
                        <a:defRPr sz="2600" b="1">
                          <a:solidFill>
                            <a:srgbClr val="00538A"/>
                          </a:solidFill>
                          <a:latin typeface="+mj-lt"/>
                          <a:ea typeface="+mj-ea"/>
                          <a:cs typeface="+mj-cs"/>
                          <a:sym typeface="Calibri"/>
                        </a:defRPr>
                      </a:pPr>
                      <a:r>
                        <a:rPr dirty="0"/>
                        <a:t>Consider establishing a connection with a dermatologist</a:t>
                      </a:r>
                    </a:p>
                    <a:p>
                      <a:pPr marL="446400" indent="-228600" algn="l">
                        <a:buClr>
                          <a:srgbClr val="C9583E"/>
                        </a:buClr>
                        <a:buSzPct val="50000"/>
                        <a:buChar char="✦"/>
                        <a:defRPr sz="2600">
                          <a:solidFill>
                            <a:schemeClr val="accent1">
                              <a:hueOff val="114395"/>
                              <a:lumOff val="-24975"/>
                            </a:schemeClr>
                          </a:solidFill>
                          <a:latin typeface="+mj-lt"/>
                          <a:ea typeface="+mj-ea"/>
                          <a:cs typeface="+mj-cs"/>
                          <a:sym typeface="Calibri"/>
                        </a:defRPr>
                      </a:pPr>
                      <a:r>
                        <a:rPr dirty="0"/>
                        <a:t>Perform dermatologic evaluations before starting, every 2 months during treatment, and for up to 6 months after discontinuation</a:t>
                      </a:r>
                      <a:r>
                        <a:rPr baseline="31999" dirty="0"/>
                        <a:t>1</a:t>
                      </a:r>
                    </a:p>
                    <a:p>
                      <a:pPr marL="228600" indent="-228600" algn="l">
                        <a:buClr>
                          <a:srgbClr val="C9583E"/>
                        </a:buClr>
                        <a:buSzPct val="100000"/>
                        <a:buChar char="•"/>
                        <a:defRPr sz="2600" b="1">
                          <a:solidFill>
                            <a:srgbClr val="00538A"/>
                          </a:solidFill>
                          <a:latin typeface="+mj-lt"/>
                          <a:ea typeface="+mj-ea"/>
                          <a:cs typeface="+mj-cs"/>
                          <a:sym typeface="Calibri"/>
                        </a:defRPr>
                      </a:pPr>
                      <a:r>
                        <a:rPr dirty="0"/>
                        <a:t>Advise patients to </a:t>
                      </a:r>
                      <a:r>
                        <a:rPr sz="2600" b="0" i="0" u="none" strike="noStrike" cap="none" spc="0" baseline="0" dirty="0">
                          <a:solidFill>
                            <a:schemeClr val="accent1">
                              <a:hueOff val="114395"/>
                              <a:lumOff val="-24975"/>
                            </a:schemeClr>
                          </a:solidFill>
                          <a:uFillTx/>
                          <a:latin typeface="+mj-lt"/>
                          <a:ea typeface="+mj-ea"/>
                          <a:cs typeface="+mj-cs"/>
                          <a:sym typeface="Helvetica Neue Light"/>
                        </a:rPr>
                        <a:t>contact</a:t>
                      </a:r>
                      <a:r>
                        <a:rPr dirty="0"/>
                        <a:t> their healthcare provider immediately for change in or development of new skin lesions</a:t>
                      </a:r>
                      <a:r>
                        <a:rPr baseline="31999" dirty="0"/>
                        <a:t>1</a:t>
                      </a:r>
                    </a:p>
                  </a:txBody>
                  <a:tcPr marL="720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198120" indent="-198120" algn="l">
                        <a:buClr>
                          <a:srgbClr val="C9583E"/>
                        </a:buClr>
                        <a:buSzPct val="100000"/>
                        <a:buChar char="•"/>
                        <a:defRPr sz="2600" b="1">
                          <a:solidFill>
                            <a:srgbClr val="00538A"/>
                          </a:solidFill>
                          <a:latin typeface="+mj-lt"/>
                          <a:ea typeface="+mj-ea"/>
                          <a:cs typeface="+mj-cs"/>
                          <a:sym typeface="Calibri"/>
                        </a:defRPr>
                      </a:pPr>
                      <a:r>
                        <a:rPr dirty="0"/>
                        <a:t>CONSULT DERMATOLOGIST</a:t>
                      </a:r>
                    </a:p>
                    <a:p>
                      <a:pPr marL="198120" indent="-198120" algn="l">
                        <a:buClr>
                          <a:srgbClr val="C9583E"/>
                        </a:buClr>
                        <a:buSzPct val="100000"/>
                        <a:buChar char="•"/>
                        <a:defRPr sz="2600" b="1">
                          <a:solidFill>
                            <a:srgbClr val="00538A"/>
                          </a:solidFill>
                          <a:latin typeface="+mj-lt"/>
                          <a:ea typeface="+mj-ea"/>
                          <a:cs typeface="+mj-cs"/>
                          <a:sym typeface="Calibri"/>
                        </a:defRPr>
                      </a:pPr>
                      <a:r>
                        <a:rPr dirty="0"/>
                        <a:t>Manage suspicious skin lesions with excision and </a:t>
                      </a:r>
                      <a:r>
                        <a:rPr dirty="0" err="1"/>
                        <a:t>dermatopathologic</a:t>
                      </a:r>
                      <a:r>
                        <a:rPr dirty="0"/>
                        <a:t> evaluation</a:t>
                      </a:r>
                      <a:r>
                        <a:rPr baseline="31999" dirty="0"/>
                        <a:t>1</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740" name="9-cut.png" descr="9-cut.png"/>
          <p:cNvPicPr>
            <a:picLocks noChangeAspect="1"/>
          </p:cNvPicPr>
          <p:nvPr/>
        </p:nvPicPr>
        <p:blipFill>
          <a:blip r:embed="rId5"/>
          <a:stretch>
            <a:fillRect/>
          </a:stretch>
        </p:blipFill>
        <p:spPr>
          <a:xfrm>
            <a:off x="107016" y="181592"/>
            <a:ext cx="4343401" cy="3949701"/>
          </a:xfrm>
          <a:prstGeom prst="rect">
            <a:avLst/>
          </a:prstGeom>
          <a:ln w="12700">
            <a:miter lim="400000"/>
          </a:ln>
        </p:spPr>
      </p:pic>
      <p:sp>
        <p:nvSpPr>
          <p:cNvPr id="741" name="Callout"/>
          <p:cNvSpPr/>
          <p:nvPr/>
        </p:nvSpPr>
        <p:spPr>
          <a:xfrm>
            <a:off x="15568262" y="4480878"/>
            <a:ext cx="6850063" cy="4546204"/>
          </a:xfrm>
          <a:custGeom>
            <a:avLst/>
            <a:gdLst/>
            <a:ahLst/>
            <a:cxnLst>
              <a:cxn ang="0">
                <a:pos x="wd2" y="hd2"/>
              </a:cxn>
              <a:cxn ang="5400000">
                <a:pos x="wd2" y="hd2"/>
              </a:cxn>
              <a:cxn ang="10800000">
                <a:pos x="wd2" y="hd2"/>
              </a:cxn>
              <a:cxn ang="16200000">
                <a:pos x="wd2" y="hd2"/>
              </a:cxn>
            </a:cxnLst>
            <a:rect l="0" t="0" r="r" b="b"/>
            <a:pathLst>
              <a:path w="21600" h="21600" extrusionOk="0">
                <a:moveTo>
                  <a:pt x="584" y="0"/>
                </a:moveTo>
                <a:cubicBezTo>
                  <a:pt x="262" y="0"/>
                  <a:pt x="0" y="394"/>
                  <a:pt x="0" y="881"/>
                </a:cubicBezTo>
                <a:lnTo>
                  <a:pt x="0" y="20719"/>
                </a:lnTo>
                <a:cubicBezTo>
                  <a:pt x="0" y="21206"/>
                  <a:pt x="262" y="21600"/>
                  <a:pt x="584" y="21600"/>
                </a:cubicBezTo>
                <a:lnTo>
                  <a:pt x="18942" y="21600"/>
                </a:lnTo>
                <a:cubicBezTo>
                  <a:pt x="19265" y="21600"/>
                  <a:pt x="19526" y="21206"/>
                  <a:pt x="19526" y="20719"/>
                </a:cubicBezTo>
                <a:lnTo>
                  <a:pt x="19526" y="10463"/>
                </a:lnTo>
                <a:lnTo>
                  <a:pt x="21600" y="8702"/>
                </a:lnTo>
                <a:lnTo>
                  <a:pt x="19526" y="6943"/>
                </a:lnTo>
                <a:lnTo>
                  <a:pt x="19526" y="881"/>
                </a:lnTo>
                <a:cubicBezTo>
                  <a:pt x="19526" y="394"/>
                  <a:pt x="19265" y="0"/>
                  <a:pt x="18942" y="0"/>
                </a:cubicBezTo>
                <a:lnTo>
                  <a:pt x="584"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742" name="Dr.png" descr="Dr.png"/>
          <p:cNvPicPr>
            <a:picLocks noChangeAspect="1"/>
          </p:cNvPicPr>
          <p:nvPr/>
        </p:nvPicPr>
        <p:blipFill>
          <a:blip r:embed="rId6"/>
          <a:stretch>
            <a:fillRect/>
          </a:stretch>
        </p:blipFill>
        <p:spPr>
          <a:xfrm>
            <a:off x="22424749" y="5631301"/>
            <a:ext cx="1631717" cy="5385991"/>
          </a:xfrm>
          <a:prstGeom prst="rect">
            <a:avLst/>
          </a:prstGeom>
          <a:ln w="12700">
            <a:miter lim="400000"/>
          </a:ln>
        </p:spPr>
      </p:pic>
      <p:sp>
        <p:nvSpPr>
          <p:cNvPr id="743" name="Consult a dermatologist if:…"/>
          <p:cNvSpPr txBox="1"/>
          <p:nvPr/>
        </p:nvSpPr>
        <p:spPr>
          <a:xfrm>
            <a:off x="16363658" y="4975983"/>
            <a:ext cx="4601648" cy="2903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solidFill>
                  <a:srgbClr val="FFFFFF"/>
                </a:solidFill>
              </a:defRPr>
            </a:pPr>
            <a:r>
              <a:rPr sz="2600" dirty="0"/>
              <a:t>Consult a dermatologist if:</a:t>
            </a:r>
          </a:p>
          <a:p>
            <a:pPr marL="317500" indent="-317500" algn="l">
              <a:buSzPct val="125000"/>
              <a:buChar char="•"/>
              <a:defRPr sz="2400" b="0">
                <a:solidFill>
                  <a:srgbClr val="FFFFFF"/>
                </a:solidFill>
              </a:defRPr>
            </a:pPr>
            <a:r>
              <a:rPr sz="2600" dirty="0"/>
              <a:t>the skin AE necessitates changes to the cancer treatment</a:t>
            </a:r>
          </a:p>
          <a:p>
            <a:pPr marL="317500" indent="-317500" algn="l">
              <a:buSzPct val="125000"/>
              <a:buChar char="•"/>
              <a:defRPr sz="2400" b="0">
                <a:solidFill>
                  <a:srgbClr val="FFFFFF"/>
                </a:solidFill>
              </a:defRPr>
            </a:pPr>
            <a:r>
              <a:rPr sz="2600" dirty="0"/>
              <a:t>Any grade 3 skin AE occurs</a:t>
            </a:r>
          </a:p>
          <a:p>
            <a:pPr marL="317500" indent="-317500" algn="l">
              <a:buSzPct val="125000"/>
              <a:buChar char="•"/>
              <a:defRPr sz="2400" b="0">
                <a:solidFill>
                  <a:srgbClr val="FFFFFF"/>
                </a:solidFill>
              </a:defRPr>
            </a:pPr>
            <a:r>
              <a:rPr sz="2600" dirty="0"/>
              <a:t>you are uncomfortable treating the skin AE yourself</a:t>
            </a:r>
          </a:p>
        </p:txBody>
      </p:sp>
      <p:sp>
        <p:nvSpPr>
          <p:cNvPr id="744" name="CUTANEOUS MALIGNANCIES"/>
          <p:cNvSpPr txBox="1"/>
          <p:nvPr/>
        </p:nvSpPr>
        <p:spPr>
          <a:xfrm>
            <a:off x="4590627" y="1625599"/>
            <a:ext cx="163022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CUTANEOUS MALIGNANCIES</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47" name="EGFR INHIBITORS IN GI AND LIVER CANCERS"/>
          <p:cNvSpPr txBox="1"/>
          <p:nvPr/>
        </p:nvSpPr>
        <p:spPr>
          <a:xfrm>
            <a:off x="1130300" y="1625599"/>
            <a:ext cx="21313687"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EGFR INHIBITORS IN GI AND LIVER CANCERS</a:t>
            </a:r>
          </a:p>
        </p:txBody>
      </p:sp>
      <p:sp>
        <p:nvSpPr>
          <p:cNvPr id="748" name="Management of skin toxicities may involve dose adjustments as defined in each drug's Prescribing Information."/>
          <p:cNvSpPr txBox="1"/>
          <p:nvPr/>
        </p:nvSpPr>
        <p:spPr>
          <a:xfrm>
            <a:off x="1130300" y="2809101"/>
            <a:ext cx="21383024" cy="549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500"/>
              </a:spcBef>
              <a:defRPr sz="3500">
                <a:solidFill>
                  <a:srgbClr val="3B3735"/>
                </a:solidFill>
              </a:defRPr>
            </a:lvl1pPr>
          </a:lstStyle>
          <a:p>
            <a:r>
              <a:rPr dirty="0"/>
              <a:t>Management of skin toxicities may involve dose adjustments as defined in each drug's Prescribing Information.</a:t>
            </a:r>
          </a:p>
        </p:txBody>
      </p:sp>
      <p:sp>
        <p:nvSpPr>
          <p:cNvPr id="749" name="AE, adverse event, EGFR, epidermal growth factor receptor; GI, gastrointestinal. 1. Erbitux (cetuximab) Prescribing Information. 2. Tarceva (erlotinib) Prescribing Information. 3. Vectibix (panitumumab) Prescribing Information."/>
          <p:cNvSpPr txBox="1"/>
          <p:nvPr/>
        </p:nvSpPr>
        <p:spPr>
          <a:xfrm>
            <a:off x="431800" y="12838117"/>
            <a:ext cx="18302829"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EGFR, epidermal growth factor receptor; GI, gastrointestinal.</a:t>
            </a:r>
            <a:br>
              <a:rPr dirty="0"/>
            </a:br>
            <a:r>
              <a:rPr dirty="0"/>
              <a:t>1. Erbitux (cetuximab</a:t>
            </a:r>
            <a:r>
              <a:rPr dirty="0">
                <a:solidFill>
                  <a:srgbClr val="3A3736"/>
                </a:solidFill>
              </a:rPr>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dirty="0" err="1">
                <a:solidFill>
                  <a:srgbClr val="3A3736"/>
                </a:solidFill>
              </a:rPr>
              <a:t>Tarceva</a:t>
            </a:r>
            <a:r>
              <a:rPr dirty="0">
                <a:solidFill>
                  <a:srgbClr val="3A3736"/>
                </a:solidFill>
              </a:rPr>
              <a:t> (erlotinib)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Vectibix</a:t>
            </a:r>
            <a:r>
              <a:rPr dirty="0">
                <a:solidFill>
                  <a:srgbClr val="3A3736"/>
                </a:solidFill>
              </a:rPr>
              <a:t> (panitumumab)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a:t>
            </a:r>
          </a:p>
        </p:txBody>
      </p:sp>
      <p:graphicFrame>
        <p:nvGraphicFramePr>
          <p:cNvPr id="750" name="Table"/>
          <p:cNvGraphicFramePr/>
          <p:nvPr>
            <p:extLst>
              <p:ext uri="{D42A27DB-BD31-4B8C-83A1-F6EECF244321}">
                <p14:modId xmlns:p14="http://schemas.microsoft.com/office/powerpoint/2010/main" val="4281686918"/>
              </p:ext>
            </p:extLst>
          </p:nvPr>
        </p:nvGraphicFramePr>
        <p:xfrm>
          <a:off x="1049810" y="3524811"/>
          <a:ext cx="21474666" cy="8317406"/>
        </p:xfrm>
        <a:graphic>
          <a:graphicData uri="http://schemas.openxmlformats.org/drawingml/2006/table">
            <a:tbl>
              <a:tblPr firstRow="1" firstCol="1" bandRow="1">
                <a:tableStyleId>{4C3C2611-4C71-4FC5-86AE-919BDF0F9419}</a:tableStyleId>
              </a:tblPr>
              <a:tblGrid>
                <a:gridCol w="2735073">
                  <a:extLst>
                    <a:ext uri="{9D8B030D-6E8A-4147-A177-3AD203B41FA5}">
                      <a16:colId xmlns:a16="http://schemas.microsoft.com/office/drawing/2014/main" val="20000"/>
                    </a:ext>
                  </a:extLst>
                </a:gridCol>
                <a:gridCol w="4241375">
                  <a:extLst>
                    <a:ext uri="{9D8B030D-6E8A-4147-A177-3AD203B41FA5}">
                      <a16:colId xmlns:a16="http://schemas.microsoft.com/office/drawing/2014/main" val="20001"/>
                    </a:ext>
                  </a:extLst>
                </a:gridCol>
                <a:gridCol w="4405982">
                  <a:extLst>
                    <a:ext uri="{9D8B030D-6E8A-4147-A177-3AD203B41FA5}">
                      <a16:colId xmlns:a16="http://schemas.microsoft.com/office/drawing/2014/main" val="20002"/>
                    </a:ext>
                  </a:extLst>
                </a:gridCol>
                <a:gridCol w="4666634">
                  <a:extLst>
                    <a:ext uri="{9D8B030D-6E8A-4147-A177-3AD203B41FA5}">
                      <a16:colId xmlns:a16="http://schemas.microsoft.com/office/drawing/2014/main" val="20003"/>
                    </a:ext>
                  </a:extLst>
                </a:gridCol>
                <a:gridCol w="5425602">
                  <a:extLst>
                    <a:ext uri="{9D8B030D-6E8A-4147-A177-3AD203B41FA5}">
                      <a16:colId xmlns:a16="http://schemas.microsoft.com/office/drawing/2014/main" val="20004"/>
                    </a:ext>
                  </a:extLst>
                </a:gridCol>
              </a:tblGrid>
              <a:tr h="2059553">
                <a:tc>
                  <a:txBody>
                    <a:bodyPr/>
                    <a:lstStyle/>
                    <a:p>
                      <a:pPr>
                        <a:defRPr sz="1800" b="0">
                          <a:solidFill>
                            <a:srgbClr val="000000"/>
                          </a:solidFill>
                        </a:defRPr>
                      </a:pPr>
                      <a:r>
                        <a:rPr sz="2400" b="1" dirty="0">
                          <a:solidFill>
                            <a:srgbClr val="FFFFFF"/>
                          </a:solidFill>
                          <a:latin typeface="+mj-lt"/>
                          <a:ea typeface="+mj-ea"/>
                          <a:cs typeface="+mj-cs"/>
                          <a:sym typeface="Calibri"/>
                        </a:rPr>
                        <a:t>EGFR inhibitor</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gridSpan="3">
                  <a:txBody>
                    <a:bodyPr/>
                    <a:lstStyle/>
                    <a:p>
                      <a:pPr>
                        <a:defRPr sz="1800" b="0">
                          <a:solidFill>
                            <a:srgbClr val="000000"/>
                          </a:solidFill>
                        </a:defRPr>
                      </a:pPr>
                      <a:r>
                        <a:rPr sz="2400" b="1">
                          <a:solidFill>
                            <a:srgbClr val="FFFFFF"/>
                          </a:solidFill>
                          <a:latin typeface="+mj-lt"/>
                          <a:ea typeface="+mj-ea"/>
                          <a:cs typeface="+mj-cs"/>
                          <a:sym typeface="Calibri"/>
                        </a:rPr>
                        <a:t>Dose modification 
for skin toxicity</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a:defRPr sz="1800" b="0">
                          <a:solidFill>
                            <a:srgbClr val="000000"/>
                          </a:solidFill>
                        </a:defRPr>
                      </a:pPr>
                      <a:r>
                        <a:rPr sz="2400" b="1">
                          <a:solidFill>
                            <a:srgbClr val="FFFFFF"/>
                          </a:solidFill>
                          <a:latin typeface="+mj-lt"/>
                          <a:ea typeface="+mj-ea"/>
                          <a:cs typeface="+mj-cs"/>
                          <a:sym typeface="Calibri"/>
                        </a:rPr>
                        <a:t>Discontinuation 
for skin toxicity</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076618">
                <a:tc>
                  <a:txBody>
                    <a:bodyPr/>
                    <a:lstStyle/>
                    <a:p>
                      <a:pPr>
                        <a:defRPr>
                          <a:latin typeface="+mj-lt"/>
                          <a:ea typeface="+mj-ea"/>
                          <a:cs typeface="+mj-cs"/>
                          <a:sym typeface="Calibri"/>
                        </a:defRPr>
                      </a:pPr>
                      <a:r>
                        <a:t>cetuximab</a:t>
                      </a:r>
                      <a:r>
                        <a:rPr baseline="31999"/>
                        <a:t>1</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indent="127000" algn="l">
                        <a:defRPr b="1">
                          <a:solidFill>
                            <a:srgbClr val="00538A"/>
                          </a:solidFill>
                          <a:latin typeface="+mj-lt"/>
                          <a:ea typeface="+mj-ea"/>
                          <a:cs typeface="+mj-cs"/>
                          <a:sym typeface="Calibri"/>
                        </a:defRPr>
                      </a:pPr>
                      <a:r>
                        <a:rPr dirty="0"/>
                        <a:t>1st occurrence, grade 3 or 4 </a:t>
                      </a:r>
                    </a:p>
                    <a:p>
                      <a:pPr indent="127000" algn="l">
                        <a:defRPr b="1">
                          <a:solidFill>
                            <a:srgbClr val="00538A"/>
                          </a:solidFill>
                          <a:latin typeface="+mj-lt"/>
                          <a:ea typeface="+mj-ea"/>
                          <a:cs typeface="+mj-cs"/>
                          <a:sym typeface="Calibri"/>
                        </a:defRPr>
                      </a:pPr>
                      <a:r>
                        <a:rPr dirty="0"/>
                        <a:t>•Delay infusion 1–2 weeks</a:t>
                      </a:r>
                    </a:p>
                    <a:p>
                      <a:pPr indent="127000" algn="l">
                        <a:defRPr b="1">
                          <a:solidFill>
                            <a:srgbClr val="00538A"/>
                          </a:solidFill>
                          <a:latin typeface="+mj-lt"/>
                          <a:ea typeface="+mj-ea"/>
                          <a:cs typeface="+mj-cs"/>
                          <a:sym typeface="Calibri"/>
                        </a:defRPr>
                      </a:pPr>
                      <a:r>
                        <a:rPr dirty="0"/>
                        <a:t>•Upon improvement continue</a:t>
                      </a:r>
                      <a:endParaRPr lang="en-GB" dirty="0"/>
                    </a:p>
                    <a:p>
                      <a:pPr indent="127000" algn="l">
                        <a:defRPr b="1">
                          <a:solidFill>
                            <a:srgbClr val="00538A"/>
                          </a:solidFill>
                          <a:latin typeface="+mj-lt"/>
                          <a:ea typeface="+mj-ea"/>
                          <a:cs typeface="+mj-cs"/>
                          <a:sym typeface="Calibri"/>
                        </a:defRPr>
                      </a:pPr>
                      <a:r>
                        <a:rPr lang="en-GB" sz="2400" b="1" i="0" u="none" strike="noStrike" cap="none" spc="0" baseline="0" dirty="0">
                          <a:solidFill>
                            <a:srgbClr val="00538A"/>
                          </a:solidFill>
                          <a:uFillTx/>
                          <a:latin typeface="+mj-lt"/>
                          <a:ea typeface="Helvetica Neue"/>
                          <a:cs typeface="Helvetica Neue"/>
                          <a:sym typeface="Calibri"/>
                        </a:rPr>
                        <a:t>at 250 mg/m</a:t>
                      </a:r>
                      <a:r>
                        <a:rPr lang="en-GB" sz="2400" b="1" i="0" u="none" strike="noStrike" cap="none" spc="0" baseline="31999" dirty="0">
                          <a:solidFill>
                            <a:srgbClr val="00538A"/>
                          </a:solidFill>
                          <a:uFillTx/>
                          <a:latin typeface="+mj-lt"/>
                          <a:ea typeface="Helvetica Neue"/>
                          <a:cs typeface="Helvetica Neue"/>
                          <a:sym typeface="Calibri"/>
                        </a:rPr>
                        <a:t>2</a:t>
                      </a:r>
                      <a:endParaRPr baseline="31999" dirty="0">
                        <a:latin typeface="+mj-lt"/>
                      </a:endParaRP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a:defRPr b="1">
                          <a:solidFill>
                            <a:srgbClr val="00538A"/>
                          </a:solidFill>
                          <a:latin typeface="+mj-lt"/>
                          <a:ea typeface="+mj-ea"/>
                          <a:cs typeface="+mj-cs"/>
                          <a:sym typeface="Calibri"/>
                        </a:defRPr>
                      </a:pPr>
                      <a:r>
                        <a:rPr dirty="0"/>
                        <a:t>2nd occurrence, grade 3 or 4</a:t>
                      </a:r>
                    </a:p>
                    <a:p>
                      <a:pPr algn="l">
                        <a:defRPr b="1">
                          <a:solidFill>
                            <a:srgbClr val="00538A"/>
                          </a:solidFill>
                          <a:latin typeface="+mj-lt"/>
                          <a:ea typeface="+mj-ea"/>
                          <a:cs typeface="+mj-cs"/>
                          <a:sym typeface="Calibri"/>
                        </a:defRPr>
                      </a:pPr>
                      <a:r>
                        <a:rPr dirty="0"/>
                        <a:t>•Delay infusion 1–2 weeks</a:t>
                      </a:r>
                    </a:p>
                    <a:p>
                      <a:pPr algn="l">
                        <a:defRPr b="1">
                          <a:solidFill>
                            <a:srgbClr val="00538A"/>
                          </a:solidFill>
                          <a:latin typeface="+mj-lt"/>
                          <a:ea typeface="+mj-ea"/>
                          <a:cs typeface="+mj-cs"/>
                          <a:sym typeface="Calibri"/>
                        </a:defRPr>
                      </a:pPr>
                      <a:r>
                        <a:rPr dirty="0"/>
                        <a:t>•Upon improvement continue at 200 mg/m</a:t>
                      </a:r>
                      <a:r>
                        <a:rPr baseline="31999" dirty="0"/>
                        <a:t>2</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a:defRPr b="1">
                          <a:solidFill>
                            <a:srgbClr val="00538A"/>
                          </a:solidFill>
                          <a:latin typeface="+mj-lt"/>
                          <a:ea typeface="+mj-ea"/>
                          <a:cs typeface="+mj-cs"/>
                          <a:sym typeface="Calibri"/>
                        </a:defRPr>
                      </a:pPr>
                      <a:r>
                        <a:t>3rd occurrence, grade 3 or 4</a:t>
                      </a:r>
                    </a:p>
                    <a:p>
                      <a:pPr algn="l">
                        <a:defRPr b="1">
                          <a:solidFill>
                            <a:srgbClr val="00538A"/>
                          </a:solidFill>
                          <a:latin typeface="+mj-lt"/>
                          <a:ea typeface="+mj-ea"/>
                          <a:cs typeface="+mj-cs"/>
                          <a:sym typeface="Calibri"/>
                        </a:defRPr>
                      </a:pPr>
                      <a:r>
                        <a:t>•Delay infusion 1–2 weeks</a:t>
                      </a:r>
                    </a:p>
                    <a:p>
                      <a:pPr algn="l">
                        <a:defRPr b="1">
                          <a:solidFill>
                            <a:srgbClr val="00538A"/>
                          </a:solidFill>
                          <a:latin typeface="+mj-lt"/>
                          <a:ea typeface="+mj-ea"/>
                          <a:cs typeface="+mj-cs"/>
                          <a:sym typeface="Calibri"/>
                        </a:defRPr>
                      </a:pPr>
                      <a:r>
                        <a:t>•Upon improvement continue at 150 mg/m</a:t>
                      </a:r>
                      <a:r>
                        <a:rPr baseline="31999"/>
                        <a:t>2</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a:defRPr sz="1800"/>
                      </a:pPr>
                      <a:r>
                        <a:rPr sz="2400" b="1">
                          <a:solidFill>
                            <a:srgbClr val="00538A"/>
                          </a:solidFill>
                          <a:latin typeface="+mj-lt"/>
                          <a:ea typeface="+mj-ea"/>
                          <a:cs typeface="+mj-cs"/>
                          <a:sym typeface="Calibri"/>
                        </a:rPr>
                        <a:t>•No improvement of a grade 3 or 4 AE upon delaying infusion for 1–2 weeks
•4th occurrence of a grade 3 or 4 AE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2112026">
                <a:tc>
                  <a:txBody>
                    <a:bodyPr/>
                    <a:lstStyle/>
                    <a:p>
                      <a:pPr>
                        <a:defRPr>
                          <a:latin typeface="+mj-lt"/>
                          <a:ea typeface="+mj-ea"/>
                          <a:cs typeface="+mj-cs"/>
                          <a:sym typeface="Calibri"/>
                        </a:defRPr>
                      </a:pPr>
                      <a:r>
                        <a:t>erlotinib</a:t>
                      </a:r>
                      <a:r>
                        <a:rPr baseline="31999"/>
                        <a:t>2</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3">
                  <a:txBody>
                    <a:bodyPr/>
                    <a:lstStyle/>
                    <a:p>
                      <a:pPr algn="l">
                        <a:defRPr sz="1800"/>
                      </a:pPr>
                      <a:r>
                        <a:rPr sz="2400" b="1" dirty="0">
                          <a:solidFill>
                            <a:srgbClr val="00538A"/>
                          </a:solidFill>
                          <a:latin typeface="+mj-lt"/>
                          <a:ea typeface="+mj-ea"/>
                          <a:cs typeface="+mj-cs"/>
                          <a:sym typeface="Calibri"/>
                        </a:rPr>
                        <a:t>Severe rash not responsive to medical management
•Withhold drug until rash is resolved to baseline level or grade ≤ 1
•Reduce dose by 50 mg when restarting therapy</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algn="l">
                        <a:defRPr sz="1800"/>
                      </a:pPr>
                      <a:r>
                        <a:rPr sz="2400" b="1">
                          <a:solidFill>
                            <a:srgbClr val="00538A"/>
                          </a:solidFill>
                          <a:latin typeface="+mj-lt"/>
                          <a:ea typeface="+mj-ea"/>
                          <a:cs typeface="+mj-cs"/>
                          <a:sym typeface="Calibri"/>
                        </a:rPr>
                        <a:t>Severe bullous, blistering, or exfoliating skin conditions</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2"/>
                  </a:ext>
                </a:extLst>
              </a:tr>
              <a:tr h="2069209">
                <a:tc>
                  <a:txBody>
                    <a:bodyPr/>
                    <a:lstStyle/>
                    <a:p>
                      <a:pPr>
                        <a:defRPr>
                          <a:latin typeface="+mj-lt"/>
                          <a:ea typeface="+mj-ea"/>
                          <a:cs typeface="+mj-cs"/>
                          <a:sym typeface="Calibri"/>
                        </a:defRPr>
                      </a:pPr>
                      <a:r>
                        <a:t>panitumumab</a:t>
                      </a:r>
                      <a:r>
                        <a:rPr baseline="31999"/>
                        <a:t>3</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1800"/>
                      </a:pPr>
                      <a:r>
                        <a:rPr sz="2400" b="1">
                          <a:solidFill>
                            <a:srgbClr val="00538A"/>
                          </a:solidFill>
                          <a:latin typeface="+mj-lt"/>
                          <a:ea typeface="+mj-ea"/>
                          <a:cs typeface="+mj-cs"/>
                          <a:sym typeface="Calibri"/>
                        </a:rPr>
                        <a:t>1st occurrence, grade 3
•Withhold 1 or 2 doses
•Upon improvement to grade  &lt; 3 resume at original dose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a:defRPr sz="1800"/>
                      </a:pPr>
                      <a:r>
                        <a:rPr sz="2400" b="1">
                          <a:solidFill>
                            <a:srgbClr val="00538A"/>
                          </a:solidFill>
                          <a:latin typeface="+mj-lt"/>
                          <a:ea typeface="+mj-ea"/>
                          <a:cs typeface="+mj-cs"/>
                          <a:sym typeface="Calibri"/>
                        </a:rPr>
                        <a:t>2nd occurrence, grade 3
•Withhold 1 or 2 doses
•Upon improvement to grade &lt; 3 resume at 80% of original dose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a:defRPr sz="1800"/>
                      </a:pPr>
                      <a:r>
                        <a:rPr sz="2400" b="1" dirty="0">
                          <a:solidFill>
                            <a:srgbClr val="00538A"/>
                          </a:solidFill>
                          <a:latin typeface="+mj-lt"/>
                          <a:ea typeface="+mj-ea"/>
                          <a:cs typeface="+mj-cs"/>
                          <a:sym typeface="Calibri"/>
                        </a:rPr>
                        <a:t>3rd occurrence, grade 3
•Withhold 1 or 2 doses
•Upon improvement to grade &lt; 3 resume at 60% of original dose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a:defRPr sz="1800"/>
                      </a:pPr>
                      <a:r>
                        <a:rPr sz="2400" b="1" dirty="0">
                          <a:solidFill>
                            <a:srgbClr val="00538A"/>
                          </a:solidFill>
                          <a:latin typeface="+mj-lt"/>
                          <a:ea typeface="+mj-ea"/>
                          <a:cs typeface="+mj-cs"/>
                          <a:sym typeface="Calibri"/>
                        </a:rPr>
                        <a:t>•4th occurrence of a grade 3 AE
•Grade 3 AE that does not improve after withholding 1 or 2 doses
•Grade 4 AE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3"/>
                  </a:ext>
                </a:extLst>
              </a:tr>
            </a:tbl>
          </a:graphicData>
        </a:graphic>
      </p:graphicFrame>
      <p:sp>
        <p:nvSpPr>
          <p:cNvPr id="751" name="DOSE REDUCTIONS AND DRUG HOLIDAYS"/>
          <p:cNvSpPr txBox="1"/>
          <p:nvPr/>
        </p:nvSpPr>
        <p:spPr>
          <a:xfrm>
            <a:off x="1130300" y="660399"/>
            <a:ext cx="1764044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DOSE REDUCTIONS AND DRUG HOLIDAYS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54" name="MKIS IN GI AND/OR LIVER CANCERS"/>
          <p:cNvSpPr txBox="1"/>
          <p:nvPr/>
        </p:nvSpPr>
        <p:spPr>
          <a:xfrm>
            <a:off x="1130300" y="1529001"/>
            <a:ext cx="1753484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err="1"/>
              <a:t>MKI</a:t>
            </a:r>
            <a:r>
              <a:rPr lang="en-GB" dirty="0"/>
              <a:t>s</a:t>
            </a:r>
            <a:r>
              <a:rPr dirty="0"/>
              <a:t> IN GI AND/OR LIVER CANCERS</a:t>
            </a:r>
          </a:p>
        </p:txBody>
      </p:sp>
      <p:sp>
        <p:nvSpPr>
          <p:cNvPr id="755" name="AE, adverse event; GI, gastrointestinal; HFSR, hand–foot skin reaction; MKI, multiple kinase inhibitor 1. Nexavar (sorafenib) Prescribing Information. 2. Sutent (sunitinib) Prescribing Information. 3. Stivarga (regorafenib) Prescribing Information. 4. Lenvima (lenvatinib) Prescribing Information. 5. Cabometyx (cabozantinib) Prescribing Information. 6. Ayvakit (avapritinib) Prescribing Information."/>
          <p:cNvSpPr txBox="1"/>
          <p:nvPr/>
        </p:nvSpPr>
        <p:spPr>
          <a:xfrm>
            <a:off x="431800" y="12599144"/>
            <a:ext cx="22750840" cy="927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AE, adverse event; GI, gastrointestinal; HFSR, hand–foot skin reaction; MKI, multiple kinase inhibitor</a:t>
            </a:r>
            <a:br>
              <a:rPr dirty="0"/>
            </a:br>
            <a:r>
              <a:rPr dirty="0">
                <a:solidFill>
                  <a:srgbClr val="3A3736"/>
                </a:solidFill>
              </a:rPr>
              <a:t>1. </a:t>
            </a:r>
            <a:r>
              <a:rPr dirty="0" err="1">
                <a:solidFill>
                  <a:srgbClr val="3A3736"/>
                </a:solidFill>
              </a:rPr>
              <a:t>Nexavar</a:t>
            </a:r>
            <a:r>
              <a:rPr dirty="0">
                <a:solidFill>
                  <a:srgbClr val="3A3736"/>
                </a:solidFill>
              </a:rPr>
              <a:t> (sorafenib)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dirty="0" err="1">
                <a:solidFill>
                  <a:srgbClr val="3A3736"/>
                </a:solidFill>
              </a:rPr>
              <a:t>Sutent</a:t>
            </a:r>
            <a:r>
              <a:rPr dirty="0">
                <a:solidFill>
                  <a:srgbClr val="3A3736"/>
                </a:solidFill>
              </a:rPr>
              <a:t> (sunitinib)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Stivarga</a:t>
            </a:r>
            <a:r>
              <a:rPr dirty="0">
                <a:solidFill>
                  <a:srgbClr val="3A3736"/>
                </a:solidFill>
              </a:rPr>
              <a:t> (regorafenib)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4. </a:t>
            </a:r>
            <a:r>
              <a:rPr dirty="0" err="1">
                <a:solidFill>
                  <a:srgbClr val="3A3736"/>
                </a:solidFill>
              </a:rPr>
              <a:t>Lenvima</a:t>
            </a:r>
            <a:r>
              <a:rPr dirty="0">
                <a:solidFill>
                  <a:srgbClr val="3A3736"/>
                </a:solidFill>
              </a:rPr>
              <a:t> (</a:t>
            </a:r>
            <a:r>
              <a:rPr dirty="0" err="1">
                <a:solidFill>
                  <a:srgbClr val="3A3736"/>
                </a:solidFill>
              </a:rPr>
              <a:t>lenvatinib</a:t>
            </a:r>
            <a:r>
              <a:rPr dirty="0">
                <a:solidFill>
                  <a:srgbClr val="3A3736"/>
                </a:solidFill>
              </a:rPr>
              <a:t>)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Prescribing Information</a:t>
            </a:r>
            <a:r>
              <a:rPr dirty="0">
                <a:solidFill>
                  <a:srgbClr val="3A3736"/>
                </a:solidFill>
              </a:rPr>
              <a:t>. 5. </a:t>
            </a:r>
            <a:r>
              <a:rPr dirty="0" err="1">
                <a:solidFill>
                  <a:srgbClr val="3A3736"/>
                </a:solidFill>
              </a:rPr>
              <a:t>Cabometyx</a:t>
            </a:r>
            <a:r>
              <a:rPr dirty="0">
                <a:solidFill>
                  <a:srgbClr val="3A3736"/>
                </a:solidFill>
              </a:rPr>
              <a:t> (</a:t>
            </a:r>
            <a:r>
              <a:rPr dirty="0" err="1">
                <a:solidFill>
                  <a:srgbClr val="3A3736"/>
                </a:solidFill>
              </a:rPr>
              <a:t>cabozantinib</a:t>
            </a:r>
            <a:r>
              <a:rPr dirty="0">
                <a:solidFill>
                  <a:srgbClr val="3A3736"/>
                </a:solidFill>
              </a:rPr>
              <a:t>) </a:t>
            </a:r>
            <a:r>
              <a:rPr u="sng" dirty="0">
                <a:solidFill>
                  <a:srgbClr val="3A3736"/>
                </a:solidFill>
                <a:uFill>
                  <a:solidFill>
                    <a:srgbClr val="4F4D50"/>
                  </a:solidFill>
                </a:uFill>
                <a:hlinkClick r:id="rId7">
                  <a:extLst>
                    <a:ext uri="{A12FA001-AC4F-418D-AE19-62706E023703}">
                      <ahyp:hlinkClr xmlns:ahyp="http://schemas.microsoft.com/office/drawing/2018/hyperlinkcolor" val="tx"/>
                    </a:ext>
                  </a:extLst>
                </a:hlinkClick>
              </a:rPr>
              <a:t>Prescribing Information</a:t>
            </a:r>
            <a:r>
              <a:rPr dirty="0">
                <a:solidFill>
                  <a:srgbClr val="3A3736"/>
                </a:solidFill>
              </a:rPr>
              <a:t>. 6. </a:t>
            </a:r>
            <a:r>
              <a:rPr dirty="0" err="1">
                <a:solidFill>
                  <a:srgbClr val="3A3736"/>
                </a:solidFill>
              </a:rPr>
              <a:t>Ayvakit</a:t>
            </a:r>
            <a:r>
              <a:rPr dirty="0">
                <a:solidFill>
                  <a:srgbClr val="3A3736"/>
                </a:solidFill>
              </a:rPr>
              <a:t> (</a:t>
            </a:r>
            <a:r>
              <a:rPr dirty="0" err="1">
                <a:solidFill>
                  <a:srgbClr val="3A3736"/>
                </a:solidFill>
              </a:rPr>
              <a:t>avapritinib</a:t>
            </a:r>
            <a:r>
              <a:rPr dirty="0">
                <a:solidFill>
                  <a:srgbClr val="3A3736"/>
                </a:solidFill>
              </a:rPr>
              <a:t>) </a:t>
            </a:r>
            <a:r>
              <a:rPr u="sng" dirty="0">
                <a:solidFill>
                  <a:srgbClr val="3A3736"/>
                </a:solidFill>
                <a:uFill>
                  <a:solidFill>
                    <a:srgbClr val="4F4D50"/>
                  </a:solidFill>
                </a:uFill>
                <a:hlinkClick r:id="rId8">
                  <a:extLst>
                    <a:ext uri="{A12FA001-AC4F-418D-AE19-62706E023703}">
                      <ahyp:hlinkClr xmlns:ahyp="http://schemas.microsoft.com/office/drawing/2018/hyperlinkcolor" val="tx"/>
                    </a:ext>
                  </a:extLst>
                </a:hlinkClick>
              </a:rPr>
              <a:t>Prescribing Information</a:t>
            </a:r>
            <a:r>
              <a:rPr dirty="0">
                <a:solidFill>
                  <a:srgbClr val="3A3736"/>
                </a:solidFill>
              </a:rPr>
              <a:t>.</a:t>
            </a:r>
          </a:p>
        </p:txBody>
      </p:sp>
      <p:graphicFrame>
        <p:nvGraphicFramePr>
          <p:cNvPr id="756" name="Table"/>
          <p:cNvGraphicFramePr/>
          <p:nvPr>
            <p:extLst>
              <p:ext uri="{D42A27DB-BD31-4B8C-83A1-F6EECF244321}">
                <p14:modId xmlns:p14="http://schemas.microsoft.com/office/powerpoint/2010/main" val="3016714908"/>
              </p:ext>
            </p:extLst>
          </p:nvPr>
        </p:nvGraphicFramePr>
        <p:xfrm>
          <a:off x="611263" y="2745670"/>
          <a:ext cx="22712737" cy="9720886"/>
        </p:xfrm>
        <a:graphic>
          <a:graphicData uri="http://schemas.openxmlformats.org/drawingml/2006/table">
            <a:tbl>
              <a:tblPr firstRow="1" firstCol="1" bandRow="1">
                <a:tableStyleId>{4C3C2611-4C71-4FC5-86AE-919BDF0F9419}</a:tableStyleId>
              </a:tblPr>
              <a:tblGrid>
                <a:gridCol w="2313195">
                  <a:extLst>
                    <a:ext uri="{9D8B030D-6E8A-4147-A177-3AD203B41FA5}">
                      <a16:colId xmlns:a16="http://schemas.microsoft.com/office/drawing/2014/main" val="20000"/>
                    </a:ext>
                  </a:extLst>
                </a:gridCol>
                <a:gridCol w="4978842">
                  <a:extLst>
                    <a:ext uri="{9D8B030D-6E8A-4147-A177-3AD203B41FA5}">
                      <a16:colId xmlns:a16="http://schemas.microsoft.com/office/drawing/2014/main" val="20001"/>
                    </a:ext>
                  </a:extLst>
                </a:gridCol>
                <a:gridCol w="4009191">
                  <a:extLst>
                    <a:ext uri="{9D8B030D-6E8A-4147-A177-3AD203B41FA5}">
                      <a16:colId xmlns:a16="http://schemas.microsoft.com/office/drawing/2014/main" val="20002"/>
                    </a:ext>
                  </a:extLst>
                </a:gridCol>
                <a:gridCol w="6741958">
                  <a:extLst>
                    <a:ext uri="{9D8B030D-6E8A-4147-A177-3AD203B41FA5}">
                      <a16:colId xmlns:a16="http://schemas.microsoft.com/office/drawing/2014/main" val="20003"/>
                    </a:ext>
                  </a:extLst>
                </a:gridCol>
                <a:gridCol w="4669551">
                  <a:extLst>
                    <a:ext uri="{9D8B030D-6E8A-4147-A177-3AD203B41FA5}">
                      <a16:colId xmlns:a16="http://schemas.microsoft.com/office/drawing/2014/main" val="20004"/>
                    </a:ext>
                  </a:extLst>
                </a:gridCol>
              </a:tblGrid>
              <a:tr h="790342">
                <a:tc>
                  <a:txBody>
                    <a:bodyPr/>
                    <a:lstStyle/>
                    <a:p>
                      <a:pPr>
                        <a:defRPr sz="1800" b="0">
                          <a:solidFill>
                            <a:srgbClr val="000000"/>
                          </a:solidFill>
                        </a:defRPr>
                      </a:pPr>
                      <a:r>
                        <a:rPr sz="1900" b="1" dirty="0">
                          <a:solidFill>
                            <a:srgbClr val="FFFFFF"/>
                          </a:solidFill>
                          <a:latin typeface="+mj-lt"/>
                          <a:ea typeface="+mj-ea"/>
                          <a:cs typeface="+mj-cs"/>
                          <a:sym typeface="Calibri"/>
                        </a:rPr>
                        <a:t>MKI</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gridSpan="3">
                  <a:txBody>
                    <a:bodyPr/>
                    <a:lstStyle/>
                    <a:p>
                      <a:pPr>
                        <a:defRPr sz="1800" b="0">
                          <a:solidFill>
                            <a:srgbClr val="000000"/>
                          </a:solidFill>
                        </a:defRPr>
                      </a:pPr>
                      <a:r>
                        <a:rPr sz="1900" b="1">
                          <a:solidFill>
                            <a:srgbClr val="FFFFFF"/>
                          </a:solidFill>
                          <a:latin typeface="+mj-lt"/>
                          <a:ea typeface="+mj-ea"/>
                          <a:cs typeface="+mj-cs"/>
                          <a:sym typeface="Calibri"/>
                        </a:rPr>
                        <a:t>Dose modification 
for skin toxicity</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a:defRPr sz="1800" b="0">
                          <a:solidFill>
                            <a:srgbClr val="000000"/>
                          </a:solidFill>
                        </a:defRPr>
                      </a:pPr>
                      <a:r>
                        <a:rPr sz="1900" b="1">
                          <a:solidFill>
                            <a:srgbClr val="FFFFFF"/>
                          </a:solidFill>
                          <a:latin typeface="+mj-lt"/>
                          <a:ea typeface="+mj-ea"/>
                          <a:cs typeface="+mj-cs"/>
                          <a:sym typeface="Calibri"/>
                        </a:rPr>
                        <a:t>Discontinuation 
for skin toxicity</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1121357">
                <a:tc rowSpan="2">
                  <a:txBody>
                    <a:bodyPr/>
                    <a:lstStyle/>
                    <a:p>
                      <a:pPr>
                        <a:defRPr sz="1900">
                          <a:latin typeface="+mj-lt"/>
                          <a:ea typeface="+mj-ea"/>
                          <a:cs typeface="+mj-cs"/>
                          <a:sym typeface="Calibri"/>
                        </a:defRPr>
                      </a:pPr>
                      <a:r>
                        <a:rPr dirty="0"/>
                        <a:t>sorafenib</a:t>
                      </a:r>
                      <a:r>
                        <a:rPr baseline="31999" dirty="0"/>
                        <a:t>1</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2">
                  <a:txBody>
                    <a:bodyPr/>
                    <a:lstStyle/>
                    <a:p>
                      <a:pPr algn="l">
                        <a:defRPr sz="1900" b="1">
                          <a:solidFill>
                            <a:srgbClr val="00538A"/>
                          </a:solidFill>
                          <a:latin typeface="+mj-lt"/>
                          <a:ea typeface="+mj-ea"/>
                          <a:cs typeface="+mj-cs"/>
                          <a:sym typeface="Calibri"/>
                        </a:defRPr>
                      </a:pPr>
                      <a:r>
                        <a:rPr dirty="0"/>
                        <a:t>Grade 2, 1</a:t>
                      </a:r>
                      <a:r>
                        <a:rPr baseline="31999" dirty="0"/>
                        <a:t>st</a:t>
                      </a:r>
                      <a:r>
                        <a:rPr dirty="0"/>
                        <a:t> occurrence and no improvement in ≤ 7 days of topical treatment, or 2</a:t>
                      </a:r>
                      <a:r>
                        <a:rPr baseline="31999" dirty="0"/>
                        <a:t>nd</a:t>
                      </a:r>
                      <a:r>
                        <a:rPr dirty="0"/>
                        <a:t> or 3</a:t>
                      </a:r>
                      <a:r>
                        <a:rPr baseline="31999" dirty="0"/>
                        <a:t>rd</a:t>
                      </a:r>
                      <a:r>
                        <a:rPr dirty="0"/>
                        <a:t> occurrence: interrupt until grade is ≤ 1 and resume at a dose reduced by 1 level</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a:txBody>
                    <a:bodyPr/>
                    <a:lstStyle/>
                    <a:p>
                      <a:pPr algn="l">
                        <a:defRPr sz="1900" b="1">
                          <a:solidFill>
                            <a:srgbClr val="00538A"/>
                          </a:solidFill>
                          <a:latin typeface="+mj-lt"/>
                          <a:ea typeface="+mj-ea"/>
                          <a:cs typeface="+mj-cs"/>
                          <a:sym typeface="Calibri"/>
                        </a:defRPr>
                      </a:pPr>
                      <a:r>
                        <a:rPr dirty="0"/>
                        <a:t>Grade 3, 1</a:t>
                      </a:r>
                      <a:r>
                        <a:rPr baseline="31999" dirty="0"/>
                        <a:t>st</a:t>
                      </a:r>
                      <a:r>
                        <a:rPr dirty="0"/>
                        <a:t> or 2</a:t>
                      </a:r>
                      <a:r>
                        <a:rPr baseline="31999" dirty="0"/>
                        <a:t>nd</a:t>
                      </a:r>
                      <a:r>
                        <a:rPr dirty="0"/>
                        <a:t> occurrence: interrupt until grade is ≤ 1 and resume at a dose reduced by 1 level</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rowSpan="2">
                  <a:txBody>
                    <a:bodyPr/>
                    <a:lstStyle/>
                    <a:p>
                      <a:pPr algn="l">
                        <a:defRPr sz="1900" b="1">
                          <a:solidFill>
                            <a:srgbClr val="00538A"/>
                          </a:solidFill>
                          <a:latin typeface="+mj-lt"/>
                          <a:ea typeface="+mj-ea"/>
                          <a:cs typeface="+mj-cs"/>
                          <a:sym typeface="Calibri"/>
                        </a:defRPr>
                      </a:pPr>
                      <a:r>
                        <a:t>• 4</a:t>
                      </a:r>
                      <a:r>
                        <a:rPr baseline="31999"/>
                        <a:t>th</a:t>
                      </a:r>
                      <a:r>
                        <a:t> occurrence of a grade 2 AE</a:t>
                      </a:r>
                    </a:p>
                    <a:p>
                      <a:pPr algn="l">
                        <a:defRPr sz="1900" b="1">
                          <a:solidFill>
                            <a:srgbClr val="00538A"/>
                          </a:solidFill>
                          <a:latin typeface="+mj-lt"/>
                          <a:ea typeface="+mj-ea"/>
                          <a:cs typeface="+mj-cs"/>
                          <a:sym typeface="Calibri"/>
                        </a:defRPr>
                      </a:pPr>
                      <a:r>
                        <a:t>• 3</a:t>
                      </a:r>
                      <a:r>
                        <a:rPr baseline="31999"/>
                        <a:t>rd</a:t>
                      </a:r>
                      <a:r>
                        <a:t> occurrence of a grade 3 AE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790558">
                <a:tc vMerge="1">
                  <a:txBody>
                    <a:bodyPr/>
                    <a:lstStyle/>
                    <a:p>
                      <a:endParaRPr lang="en-US"/>
                    </a:p>
                  </a:txBody>
                  <a:tcPr/>
                </a:tc>
                <a:tc gridSpan="3">
                  <a:txBody>
                    <a:bodyPr/>
                    <a:lstStyle/>
                    <a:p>
                      <a:pPr algn="l">
                        <a:defRPr sz="1800"/>
                      </a:pPr>
                      <a:r>
                        <a:rPr sz="1900" b="1" dirty="0">
                          <a:solidFill>
                            <a:srgbClr val="00538A"/>
                          </a:solidFill>
                          <a:latin typeface="+mj-lt"/>
                          <a:ea typeface="+mj-ea"/>
                          <a:cs typeface="+mj-cs"/>
                          <a:sym typeface="Calibri"/>
                        </a:rPr>
                        <a:t>After improvement to grade ≤ 1 and ≥ 28 days of treatment at a reduced dose, the dose may be increased 1 level</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825656">
                <a:tc>
                  <a:txBody>
                    <a:bodyPr/>
                    <a:lstStyle/>
                    <a:p>
                      <a:pPr>
                        <a:defRPr sz="1900">
                          <a:latin typeface="+mj-lt"/>
                          <a:ea typeface="+mj-ea"/>
                          <a:cs typeface="+mj-cs"/>
                          <a:sym typeface="Calibri"/>
                        </a:defRPr>
                      </a:pPr>
                      <a:r>
                        <a:t>sunitinib</a:t>
                      </a:r>
                      <a:r>
                        <a:rPr baseline="31999"/>
                        <a:t>2</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4">
                  <a:txBody>
                    <a:bodyPr/>
                    <a:lstStyle/>
                    <a:p>
                      <a:pPr algn="l">
                        <a:defRPr sz="1800"/>
                      </a:pPr>
                      <a:r>
                        <a:rPr sz="1900" b="1" dirty="0">
                          <a:solidFill>
                            <a:srgbClr val="00538A"/>
                          </a:solidFill>
                          <a:latin typeface="+mj-lt"/>
                          <a:ea typeface="+mj-ea"/>
                          <a:cs typeface="+mj-cs"/>
                          <a:sym typeface="Calibri"/>
                        </a:rPr>
                        <a:t>Interrupt or modify dose by 12.5 mg increments or decrements according to individual safety and tolerability</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98199">
                <a:tc>
                  <a:txBody>
                    <a:bodyPr/>
                    <a:lstStyle/>
                    <a:p>
                      <a:pPr>
                        <a:defRPr sz="1900">
                          <a:latin typeface="+mj-lt"/>
                          <a:ea typeface="+mj-ea"/>
                          <a:cs typeface="+mj-cs"/>
                          <a:sym typeface="Calibri"/>
                        </a:defRPr>
                      </a:pPr>
                      <a:r>
                        <a:t>regorafenib</a:t>
                      </a:r>
                      <a:r>
                        <a:rPr baseline="31999"/>
                        <a:t>3</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1800"/>
                      </a:pPr>
                      <a:r>
                        <a:rPr sz="1900" b="1">
                          <a:solidFill>
                            <a:srgbClr val="00538A"/>
                          </a:solidFill>
                          <a:latin typeface="+mj-lt"/>
                          <a:ea typeface="+mj-ea"/>
                          <a:cs typeface="+mj-cs"/>
                          <a:sym typeface="Calibri"/>
                        </a:rPr>
                        <a:t>Interrupt treatment for 
• a grade 2 HFSR that is recurrent or does • not improve in &lt; 7 days, despite dose reduction
≥ 7 days for a grade 3 HFSR
any grade 3 or 4 AE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a:defRPr sz="1900" b="1">
                          <a:solidFill>
                            <a:srgbClr val="00538A"/>
                          </a:solidFill>
                          <a:latin typeface="+mj-lt"/>
                          <a:ea typeface="+mj-ea"/>
                          <a:cs typeface="+mj-cs"/>
                          <a:sym typeface="Calibri"/>
                        </a:defRPr>
                      </a:pPr>
                      <a:r>
                        <a:rPr dirty="0"/>
                        <a:t>Reduce dose to 120 mg </a:t>
                      </a:r>
                    </a:p>
                    <a:p>
                      <a:pPr algn="l">
                        <a:defRPr sz="1900" b="1">
                          <a:solidFill>
                            <a:srgbClr val="00538A"/>
                          </a:solidFill>
                          <a:latin typeface="+mj-lt"/>
                          <a:ea typeface="+mj-ea"/>
                          <a:cs typeface="+mj-cs"/>
                          <a:sym typeface="Calibri"/>
                        </a:defRPr>
                      </a:pPr>
                      <a:r>
                        <a:rPr dirty="0"/>
                        <a:t>• upon 1</a:t>
                      </a:r>
                      <a:r>
                        <a:rPr baseline="31999" dirty="0"/>
                        <a:t>st</a:t>
                      </a:r>
                      <a:r>
                        <a:rPr dirty="0"/>
                        <a:t> occurrence of a grade 2 HFSR</a:t>
                      </a:r>
                    </a:p>
                    <a:p>
                      <a:pPr algn="l">
                        <a:defRPr sz="1900" b="1">
                          <a:solidFill>
                            <a:srgbClr val="00538A"/>
                          </a:solidFill>
                          <a:latin typeface="+mj-lt"/>
                          <a:ea typeface="+mj-ea"/>
                          <a:cs typeface="+mj-cs"/>
                          <a:sym typeface="Calibri"/>
                        </a:defRPr>
                      </a:pPr>
                      <a:r>
                        <a:rPr dirty="0"/>
                        <a:t>• after recovery of a grade 3 or 4 AE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a:defRPr sz="1800"/>
                      </a:pPr>
                      <a:r>
                        <a:rPr sz="1900" b="1" dirty="0">
                          <a:solidFill>
                            <a:srgbClr val="00538A"/>
                          </a:solidFill>
                          <a:latin typeface="+mj-lt"/>
                          <a:ea typeface="+mj-ea"/>
                          <a:cs typeface="+mj-cs"/>
                          <a:sym typeface="Calibri"/>
                        </a:rPr>
                        <a:t>Reduce dose to 80 mg 
• upon recurrence of a grade 2 HFSR at the 120 mg dose 
• after recovery of a grade 3 or 4 AE at the 120 mg dose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a:defRPr sz="1800"/>
                      </a:pPr>
                      <a:r>
                        <a:rPr sz="1900" b="1">
                          <a:solidFill>
                            <a:srgbClr val="00538A"/>
                          </a:solidFill>
                          <a:latin typeface="+mj-lt"/>
                          <a:ea typeface="+mj-ea"/>
                          <a:cs typeface="+mj-cs"/>
                          <a:sym typeface="Calibri"/>
                        </a:rPr>
                        <a:t>• Failure to tolerate 80 mg dose 
• Grade 4 AE; resume only if the potential benefit outweighs the risks</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4"/>
                  </a:ext>
                </a:extLst>
              </a:tr>
              <a:tr h="716750">
                <a:tc rowSpan="2">
                  <a:txBody>
                    <a:bodyPr/>
                    <a:lstStyle/>
                    <a:p>
                      <a:pPr>
                        <a:defRPr sz="1900">
                          <a:latin typeface="+mj-lt"/>
                          <a:ea typeface="+mj-ea"/>
                          <a:cs typeface="+mj-cs"/>
                          <a:sym typeface="Calibri"/>
                        </a:defRPr>
                      </a:pPr>
                      <a:r>
                        <a:t>lenvatinib</a:t>
                      </a:r>
                      <a:r>
                        <a:rPr baseline="31999"/>
                        <a:t>4</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4">
                  <a:txBody>
                    <a:bodyPr/>
                    <a:lstStyle/>
                    <a:p>
                      <a:pPr algn="l">
                        <a:defRPr sz="1800"/>
                      </a:pPr>
                      <a:r>
                        <a:rPr sz="1900" b="1" dirty="0">
                          <a:solidFill>
                            <a:srgbClr val="00538A"/>
                          </a:solidFill>
                          <a:latin typeface="+mj-lt"/>
                          <a:ea typeface="+mj-ea"/>
                          <a:cs typeface="+mj-cs"/>
                          <a:sym typeface="Calibri"/>
                        </a:rPr>
                        <a:t>No specific recommendations for skin toxicity. The recommendations for ‘other adverse reactions’, including </a:t>
                      </a:r>
                      <a:r>
                        <a:rPr sz="1900" b="1" dirty="0" err="1">
                          <a:solidFill>
                            <a:srgbClr val="00538A"/>
                          </a:solidFill>
                          <a:latin typeface="+mj-lt"/>
                          <a:ea typeface="+mj-ea"/>
                          <a:cs typeface="+mj-cs"/>
                          <a:sym typeface="Calibri"/>
                        </a:rPr>
                        <a:t>diarrhoea</a:t>
                      </a:r>
                      <a:r>
                        <a:rPr sz="1900" b="1" dirty="0">
                          <a:solidFill>
                            <a:srgbClr val="00538A"/>
                          </a:solidFill>
                          <a:latin typeface="+mj-lt"/>
                          <a:ea typeface="+mj-ea"/>
                          <a:cs typeface="+mj-cs"/>
                          <a:sym typeface="Calibri"/>
                        </a:rPr>
                        <a:t>, </a:t>
                      </a:r>
                      <a:r>
                        <a:rPr sz="1900" b="1" dirty="0" err="1">
                          <a:solidFill>
                            <a:srgbClr val="00538A"/>
                          </a:solidFill>
                          <a:latin typeface="+mj-lt"/>
                          <a:ea typeface="+mj-ea"/>
                          <a:cs typeface="+mj-cs"/>
                          <a:sym typeface="Calibri"/>
                        </a:rPr>
                        <a:t>hypocalcaemia</a:t>
                      </a:r>
                      <a:r>
                        <a:rPr sz="1900" b="1" dirty="0">
                          <a:solidFill>
                            <a:srgbClr val="00538A"/>
                          </a:solidFill>
                          <a:latin typeface="+mj-lt"/>
                          <a:ea typeface="+mj-ea"/>
                          <a:cs typeface="+mj-cs"/>
                          <a:sym typeface="Calibri"/>
                        </a:rPr>
                        <a:t> and </a:t>
                      </a:r>
                      <a:r>
                        <a:rPr sz="1900" b="1" dirty="0" err="1">
                          <a:solidFill>
                            <a:srgbClr val="00538A"/>
                          </a:solidFill>
                          <a:latin typeface="+mj-lt"/>
                          <a:ea typeface="+mj-ea"/>
                          <a:cs typeface="+mj-cs"/>
                          <a:sym typeface="Calibri"/>
                        </a:rPr>
                        <a:t>haemorrhagic</a:t>
                      </a:r>
                      <a:r>
                        <a:rPr sz="1900" b="1" dirty="0">
                          <a:solidFill>
                            <a:srgbClr val="00538A"/>
                          </a:solidFill>
                          <a:latin typeface="+mj-lt"/>
                          <a:ea typeface="+mj-ea"/>
                          <a:cs typeface="+mj-cs"/>
                          <a:sym typeface="Calibri"/>
                        </a:rPr>
                        <a:t> events are: </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58442">
                <a:tc vMerge="1">
                  <a:txBody>
                    <a:bodyPr/>
                    <a:lstStyle/>
                    <a:p>
                      <a:endParaRPr lang="en-US"/>
                    </a:p>
                  </a:txBody>
                  <a:tcPr/>
                </a:tc>
                <a:tc gridSpan="3">
                  <a:txBody>
                    <a:bodyPr/>
                    <a:lstStyle/>
                    <a:p>
                      <a:pPr algn="l">
                        <a:defRPr sz="1800"/>
                      </a:pPr>
                      <a:r>
                        <a:rPr sz="1900" b="1" dirty="0">
                          <a:solidFill>
                            <a:srgbClr val="00538A"/>
                          </a:solidFill>
                          <a:latin typeface="+mj-lt"/>
                          <a:ea typeface="+mj-ea"/>
                          <a:cs typeface="+mj-cs"/>
                          <a:sym typeface="Calibri"/>
                        </a:rPr>
                        <a:t>Persistent or intolerable grade 2 or 3 AE
• Withhold until improvement to grade ≤ 1
• Resume at reduced dose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algn="l">
                        <a:defRPr sz="1800"/>
                      </a:pPr>
                      <a:r>
                        <a:rPr sz="1900" b="1">
                          <a:solidFill>
                            <a:srgbClr val="00538A"/>
                          </a:solidFill>
                          <a:latin typeface="+mj-lt"/>
                          <a:ea typeface="+mj-ea"/>
                          <a:cs typeface="+mj-cs"/>
                          <a:sym typeface="Calibri"/>
                        </a:rPr>
                        <a:t>Grade 4 AE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6"/>
                  </a:ext>
                </a:extLst>
              </a:tr>
              <a:tr h="1336307">
                <a:tc>
                  <a:txBody>
                    <a:bodyPr/>
                    <a:lstStyle/>
                    <a:p>
                      <a:pPr>
                        <a:defRPr sz="1900">
                          <a:latin typeface="+mj-lt"/>
                          <a:ea typeface="+mj-ea"/>
                          <a:cs typeface="+mj-cs"/>
                          <a:sym typeface="Calibri"/>
                        </a:defRPr>
                      </a:pPr>
                      <a:r>
                        <a:t>cabozantinib</a:t>
                      </a:r>
                      <a:r>
                        <a:rPr baseline="31999"/>
                        <a:t>5</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1800"/>
                      </a:pPr>
                      <a:r>
                        <a:rPr sz="1900" b="1">
                          <a:solidFill>
                            <a:srgbClr val="00538A"/>
                          </a:solidFill>
                          <a:latin typeface="+mj-lt"/>
                          <a:ea typeface="+mj-ea"/>
                          <a:cs typeface="+mj-cs"/>
                          <a:sym typeface="Calibri"/>
                        </a:rPr>
                        <a:t>Withhold for
• an intolerable grade 2 AE
• a grade 3 or 4 AE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gridSpan="2">
                  <a:txBody>
                    <a:bodyPr/>
                    <a:lstStyle/>
                    <a:p>
                      <a:pPr algn="l">
                        <a:defRPr sz="1800"/>
                      </a:pPr>
                      <a:r>
                        <a:rPr sz="1900" b="1" dirty="0">
                          <a:solidFill>
                            <a:srgbClr val="00538A"/>
                          </a:solidFill>
                          <a:latin typeface="+mj-lt"/>
                          <a:ea typeface="+mj-ea"/>
                          <a:cs typeface="+mj-cs"/>
                          <a:sym typeface="Calibri"/>
                        </a:rPr>
                        <a:t>Upon resolution or improvement to baseline level or grade 1, reduce the daily dose by 20 mg. Patients who were on a 20 mg/day dose remain on that dose.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a:txBody>
                    <a:bodyPr/>
                    <a:lstStyle/>
                    <a:p>
                      <a:pPr algn="l">
                        <a:defRPr sz="1800"/>
                      </a:pPr>
                      <a:r>
                        <a:rPr sz="1900" b="1" dirty="0">
                          <a:solidFill>
                            <a:srgbClr val="00538A"/>
                          </a:solidFill>
                          <a:latin typeface="+mj-lt"/>
                          <a:ea typeface="+mj-ea"/>
                          <a:cs typeface="+mj-cs"/>
                          <a:sym typeface="Calibri"/>
                        </a:rPr>
                        <a:t>Failure to tolerate 20 mg dose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7"/>
                  </a:ext>
                </a:extLst>
              </a:tr>
              <a:tr h="883275">
                <a:tc>
                  <a:txBody>
                    <a:bodyPr/>
                    <a:lstStyle/>
                    <a:p>
                      <a:pPr>
                        <a:defRPr sz="1900">
                          <a:latin typeface="+mj-lt"/>
                          <a:ea typeface="+mj-ea"/>
                          <a:cs typeface="+mj-cs"/>
                          <a:sym typeface="Calibri"/>
                        </a:defRPr>
                      </a:pPr>
                      <a:r>
                        <a:t>avapritinib</a:t>
                      </a:r>
                      <a:r>
                        <a:rPr baseline="31999"/>
                        <a:t>6</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4">
                  <a:txBody>
                    <a:bodyPr/>
                    <a:lstStyle/>
                    <a:p>
                      <a:pPr algn="l">
                        <a:defRPr sz="1800"/>
                      </a:pPr>
                      <a:r>
                        <a:rPr sz="1900" b="1" dirty="0">
                          <a:solidFill>
                            <a:srgbClr val="00538A"/>
                          </a:solidFill>
                          <a:latin typeface="+mj-lt"/>
                          <a:ea typeface="+mj-ea"/>
                          <a:cs typeface="+mj-cs"/>
                          <a:sym typeface="Calibri"/>
                        </a:rPr>
                        <a:t>Withhold for a grade 3 or 4 AE until improvement to grade ≤ 2
Resume at the same dose or a reduced dose, as clinically appropriate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757" name="DOSE REDUCTIONS AND DRUG HOLIDAYS"/>
          <p:cNvSpPr txBox="1"/>
          <p:nvPr/>
        </p:nvSpPr>
        <p:spPr>
          <a:xfrm>
            <a:off x="1130300" y="660399"/>
            <a:ext cx="1594389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dirty="0">
                <a:solidFill>
                  <a:srgbClr val="3B3735"/>
                </a:solidFill>
              </a:rPr>
              <a:t>DOSE REDUCTIONS AND DRUG HOLIDAYS</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60" name="VEGF(R) INHIBITORS IN GI AND LIVER CANCERS"/>
          <p:cNvSpPr txBox="1"/>
          <p:nvPr/>
        </p:nvSpPr>
        <p:spPr>
          <a:xfrm>
            <a:off x="1130300" y="1625599"/>
            <a:ext cx="18806366"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VEGF(R) INHIBITORS IN GI AND LIVER CANCERS</a:t>
            </a:r>
          </a:p>
        </p:txBody>
      </p:sp>
      <p:sp>
        <p:nvSpPr>
          <p:cNvPr id="761" name="GI, gastrointestinal; VEGFR, vascular endothelial growth factor receptor…"/>
          <p:cNvSpPr txBox="1"/>
          <p:nvPr/>
        </p:nvSpPr>
        <p:spPr>
          <a:xfrm>
            <a:off x="431800" y="12838117"/>
            <a:ext cx="22048836"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GI, gastrointestinal; VEGFR, vascular endothelial growth factor receptor</a:t>
            </a:r>
          </a:p>
          <a:p>
            <a:pPr algn="l">
              <a:defRPr sz="2200" b="0">
                <a:solidFill>
                  <a:srgbClr val="3B3735"/>
                </a:solidFill>
              </a:defRPr>
            </a:pPr>
            <a:r>
              <a:rPr dirty="0"/>
              <a:t>1</a:t>
            </a:r>
            <a:r>
              <a:rPr dirty="0">
                <a:solidFill>
                  <a:srgbClr val="3A3736"/>
                </a:solidFill>
              </a:rPr>
              <a:t>. Avastin (bevacizumab)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dirty="0" err="1">
                <a:solidFill>
                  <a:srgbClr val="3A3736"/>
                </a:solidFill>
              </a:rPr>
              <a:t>Zaltrap</a:t>
            </a:r>
            <a:r>
              <a:rPr dirty="0">
                <a:solidFill>
                  <a:srgbClr val="3A3736"/>
                </a:solidFill>
              </a:rPr>
              <a:t> (aflibercept)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Cyramza</a:t>
            </a:r>
            <a:r>
              <a:rPr dirty="0">
                <a:solidFill>
                  <a:srgbClr val="3A3736"/>
                </a:solidFill>
              </a:rPr>
              <a:t> (ramucirumab)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 </a:t>
            </a:r>
          </a:p>
        </p:txBody>
      </p:sp>
      <p:sp>
        <p:nvSpPr>
          <p:cNvPr id="762" name="Discontinue the VEGF(R) inhibitor in patients with wound-healing complications…"/>
          <p:cNvSpPr txBox="1"/>
          <p:nvPr/>
        </p:nvSpPr>
        <p:spPr>
          <a:xfrm>
            <a:off x="2113396" y="4559547"/>
            <a:ext cx="21171309" cy="5303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600"/>
              </a:spcBef>
              <a:defRPr sz="3800">
                <a:solidFill>
                  <a:srgbClr val="00538A"/>
                </a:solidFill>
              </a:defRPr>
            </a:pPr>
            <a:endParaRPr dirty="0"/>
          </a:p>
          <a:p>
            <a:pPr algn="l">
              <a:spcBef>
                <a:spcPts val="600"/>
              </a:spcBef>
              <a:defRPr sz="3800">
                <a:solidFill>
                  <a:srgbClr val="3B3735"/>
                </a:solidFill>
              </a:defRPr>
            </a:pPr>
            <a:r>
              <a:rPr dirty="0"/>
              <a:t>Discontinue the VEGF(R) inhibitor in patients with wound-healing complications</a:t>
            </a:r>
          </a:p>
          <a:p>
            <a:pPr algn="l">
              <a:spcBef>
                <a:spcPts val="600"/>
              </a:spcBef>
              <a:defRPr sz="3800" b="0">
                <a:solidFill>
                  <a:srgbClr val="3B3735"/>
                </a:solidFill>
              </a:defRPr>
            </a:pPr>
            <a:r>
              <a:rPr dirty="0"/>
              <a:t>…that require medical intervention (ramucirumab and bevacizumab)</a:t>
            </a:r>
          </a:p>
          <a:p>
            <a:pPr algn="l">
              <a:spcBef>
                <a:spcPts val="600"/>
              </a:spcBef>
              <a:defRPr sz="3800" b="0">
                <a:solidFill>
                  <a:srgbClr val="3B3735"/>
                </a:solidFill>
              </a:defRPr>
            </a:pPr>
            <a:r>
              <a:rPr dirty="0"/>
              <a:t>…or necrotizing fasciitis (bevacizumab)</a:t>
            </a:r>
          </a:p>
          <a:p>
            <a:pPr marL="228600" indent="-228600" algn="l">
              <a:spcBef>
                <a:spcPts val="600"/>
              </a:spcBef>
              <a:buClr>
                <a:srgbClr val="00538A"/>
              </a:buClr>
              <a:buSzPct val="100000"/>
              <a:buChar char="•"/>
              <a:defRPr sz="3800" b="0">
                <a:solidFill>
                  <a:srgbClr val="3B3735"/>
                </a:solidFill>
              </a:defRPr>
            </a:pPr>
            <a:endParaRPr dirty="0"/>
          </a:p>
          <a:p>
            <a:pPr algn="l">
              <a:spcBef>
                <a:spcPts val="600"/>
              </a:spcBef>
              <a:defRPr sz="3800" b="0">
                <a:solidFill>
                  <a:srgbClr val="3B3735"/>
                </a:solidFill>
              </a:defRPr>
            </a:pPr>
            <a:r>
              <a:rPr b="1" dirty="0"/>
              <a:t>Do not administer the VEGF(R) inhibitor</a:t>
            </a:r>
            <a:r>
              <a:rPr dirty="0"/>
              <a:t> for ≥ 28 days after surgery, until the wound is fully healed</a:t>
            </a:r>
          </a:p>
          <a:p>
            <a:pPr algn="l">
              <a:spcBef>
                <a:spcPts val="600"/>
              </a:spcBef>
              <a:defRPr sz="3800" b="0">
                <a:solidFill>
                  <a:srgbClr val="3B3735"/>
                </a:solidFill>
              </a:defRPr>
            </a:pPr>
            <a:endParaRPr dirty="0"/>
          </a:p>
          <a:p>
            <a:pPr algn="l">
              <a:spcBef>
                <a:spcPts val="600"/>
              </a:spcBef>
              <a:defRPr sz="3800" b="0">
                <a:solidFill>
                  <a:srgbClr val="3B3735"/>
                </a:solidFill>
              </a:defRPr>
            </a:pPr>
            <a:r>
              <a:rPr b="1" dirty="0"/>
              <a:t>Withhold the VEGF(R) inhibitor</a:t>
            </a:r>
            <a:r>
              <a:rPr dirty="0"/>
              <a:t> for ≥ 28 days before elective surgery</a:t>
            </a:r>
          </a:p>
        </p:txBody>
      </p:sp>
      <p:sp>
        <p:nvSpPr>
          <p:cNvPr id="763" name="Shape"/>
          <p:cNvSpPr/>
          <p:nvPr/>
        </p:nvSpPr>
        <p:spPr>
          <a:xfrm>
            <a:off x="1132745" y="5146261"/>
            <a:ext cx="697318" cy="697317"/>
          </a:xfrm>
          <a:custGeom>
            <a:avLst/>
            <a:gdLst/>
            <a:ahLst/>
            <a:cxnLst>
              <a:cxn ang="0">
                <a:pos x="wd2" y="hd2"/>
              </a:cxn>
              <a:cxn ang="5400000">
                <a:pos x="wd2" y="hd2"/>
              </a:cxn>
              <a:cxn ang="10800000">
                <a:pos x="wd2" y="hd2"/>
              </a:cxn>
              <a:cxn ang="16200000">
                <a:pos x="wd2" y="hd2"/>
              </a:cxn>
            </a:cxnLst>
            <a:rect l="0" t="0" r="r" b="b"/>
            <a:pathLst>
              <a:path w="21577" h="21577" extrusionOk="0">
                <a:moveTo>
                  <a:pt x="3398" y="1"/>
                </a:moveTo>
                <a:cubicBezTo>
                  <a:pt x="3368" y="1"/>
                  <a:pt x="3338" y="12"/>
                  <a:pt x="3315" y="35"/>
                </a:cubicBezTo>
                <a:lnTo>
                  <a:pt x="35" y="3315"/>
                </a:lnTo>
                <a:cubicBezTo>
                  <a:pt x="-11" y="3361"/>
                  <a:pt x="-11" y="3434"/>
                  <a:pt x="35" y="3480"/>
                </a:cubicBezTo>
                <a:lnTo>
                  <a:pt x="7290" y="10733"/>
                </a:lnTo>
                <a:cubicBezTo>
                  <a:pt x="7320" y="10764"/>
                  <a:pt x="7320" y="10813"/>
                  <a:pt x="7290" y="10843"/>
                </a:cubicBezTo>
                <a:lnTo>
                  <a:pt x="35" y="18098"/>
                </a:lnTo>
                <a:cubicBezTo>
                  <a:pt x="-11" y="18144"/>
                  <a:pt x="-11" y="18217"/>
                  <a:pt x="35" y="18263"/>
                </a:cubicBezTo>
                <a:lnTo>
                  <a:pt x="3315" y="21543"/>
                </a:lnTo>
                <a:cubicBezTo>
                  <a:pt x="3361" y="21589"/>
                  <a:pt x="3434" y="21589"/>
                  <a:pt x="3480" y="21543"/>
                </a:cubicBezTo>
                <a:lnTo>
                  <a:pt x="10733" y="14288"/>
                </a:lnTo>
                <a:cubicBezTo>
                  <a:pt x="10764" y="14258"/>
                  <a:pt x="10814" y="14258"/>
                  <a:pt x="10845" y="14288"/>
                </a:cubicBezTo>
                <a:lnTo>
                  <a:pt x="18098" y="21543"/>
                </a:lnTo>
                <a:cubicBezTo>
                  <a:pt x="18144" y="21589"/>
                  <a:pt x="18217" y="21589"/>
                  <a:pt x="18263" y="21543"/>
                </a:cubicBezTo>
                <a:lnTo>
                  <a:pt x="21543" y="18263"/>
                </a:lnTo>
                <a:cubicBezTo>
                  <a:pt x="21589" y="18217"/>
                  <a:pt x="21589" y="18144"/>
                  <a:pt x="21543" y="18098"/>
                </a:cubicBezTo>
                <a:lnTo>
                  <a:pt x="14288" y="10845"/>
                </a:lnTo>
                <a:cubicBezTo>
                  <a:pt x="14258" y="10814"/>
                  <a:pt x="14258" y="10764"/>
                  <a:pt x="14288" y="10733"/>
                </a:cubicBezTo>
                <a:lnTo>
                  <a:pt x="21543" y="3480"/>
                </a:lnTo>
                <a:cubicBezTo>
                  <a:pt x="21588" y="3434"/>
                  <a:pt x="21588" y="3360"/>
                  <a:pt x="21543" y="3315"/>
                </a:cubicBezTo>
                <a:lnTo>
                  <a:pt x="18263" y="35"/>
                </a:lnTo>
                <a:cubicBezTo>
                  <a:pt x="18217" y="-11"/>
                  <a:pt x="18144" y="-11"/>
                  <a:pt x="18098" y="35"/>
                </a:cubicBezTo>
                <a:lnTo>
                  <a:pt x="10845" y="7290"/>
                </a:lnTo>
                <a:cubicBezTo>
                  <a:pt x="10814" y="7320"/>
                  <a:pt x="10765" y="7320"/>
                  <a:pt x="10735" y="7290"/>
                </a:cubicBezTo>
                <a:lnTo>
                  <a:pt x="3480" y="35"/>
                </a:lnTo>
                <a:cubicBezTo>
                  <a:pt x="3457" y="12"/>
                  <a:pt x="3428" y="1"/>
                  <a:pt x="3398" y="1"/>
                </a:cubicBez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64" name="The Prescribing Information on each VEGF(R) inhibitor contains warnings about impaired wound healing1–3"/>
          <p:cNvSpPr txBox="1"/>
          <p:nvPr/>
        </p:nvSpPr>
        <p:spPr>
          <a:xfrm>
            <a:off x="1130300" y="2944018"/>
            <a:ext cx="21171308" cy="1861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600"/>
              </a:spcBef>
              <a:defRPr sz="3800">
                <a:solidFill>
                  <a:srgbClr val="00538A"/>
                </a:solidFill>
              </a:defRPr>
            </a:pPr>
            <a:r>
              <a:rPr dirty="0"/>
              <a:t>The Prescribing Information on each VEGF(R) inhibitor contains warnings about impaired wound healing</a:t>
            </a:r>
            <a:r>
              <a:rPr baseline="31999" dirty="0"/>
              <a:t>1–3</a:t>
            </a:r>
          </a:p>
        </p:txBody>
      </p:sp>
      <p:sp>
        <p:nvSpPr>
          <p:cNvPr id="765" name="Shape"/>
          <p:cNvSpPr/>
          <p:nvPr/>
        </p:nvSpPr>
        <p:spPr>
          <a:xfrm>
            <a:off x="1132745" y="7786088"/>
            <a:ext cx="697318" cy="697318"/>
          </a:xfrm>
          <a:custGeom>
            <a:avLst/>
            <a:gdLst/>
            <a:ahLst/>
            <a:cxnLst>
              <a:cxn ang="0">
                <a:pos x="wd2" y="hd2"/>
              </a:cxn>
              <a:cxn ang="5400000">
                <a:pos x="wd2" y="hd2"/>
              </a:cxn>
              <a:cxn ang="10800000">
                <a:pos x="wd2" y="hd2"/>
              </a:cxn>
              <a:cxn ang="16200000">
                <a:pos x="wd2" y="hd2"/>
              </a:cxn>
            </a:cxnLst>
            <a:rect l="0" t="0" r="r" b="b"/>
            <a:pathLst>
              <a:path w="21577" h="21577" extrusionOk="0">
                <a:moveTo>
                  <a:pt x="3398" y="1"/>
                </a:moveTo>
                <a:cubicBezTo>
                  <a:pt x="3368" y="1"/>
                  <a:pt x="3338" y="12"/>
                  <a:pt x="3315" y="35"/>
                </a:cubicBezTo>
                <a:lnTo>
                  <a:pt x="35" y="3315"/>
                </a:lnTo>
                <a:cubicBezTo>
                  <a:pt x="-11" y="3361"/>
                  <a:pt x="-11" y="3434"/>
                  <a:pt x="35" y="3480"/>
                </a:cubicBezTo>
                <a:lnTo>
                  <a:pt x="7290" y="10733"/>
                </a:lnTo>
                <a:cubicBezTo>
                  <a:pt x="7320" y="10764"/>
                  <a:pt x="7320" y="10813"/>
                  <a:pt x="7290" y="10843"/>
                </a:cubicBezTo>
                <a:lnTo>
                  <a:pt x="35" y="18098"/>
                </a:lnTo>
                <a:cubicBezTo>
                  <a:pt x="-11" y="18144"/>
                  <a:pt x="-11" y="18217"/>
                  <a:pt x="35" y="18263"/>
                </a:cubicBezTo>
                <a:lnTo>
                  <a:pt x="3315" y="21543"/>
                </a:lnTo>
                <a:cubicBezTo>
                  <a:pt x="3361" y="21589"/>
                  <a:pt x="3434" y="21589"/>
                  <a:pt x="3480" y="21543"/>
                </a:cubicBezTo>
                <a:lnTo>
                  <a:pt x="10733" y="14288"/>
                </a:lnTo>
                <a:cubicBezTo>
                  <a:pt x="10764" y="14258"/>
                  <a:pt x="10814" y="14258"/>
                  <a:pt x="10845" y="14288"/>
                </a:cubicBezTo>
                <a:lnTo>
                  <a:pt x="18098" y="21543"/>
                </a:lnTo>
                <a:cubicBezTo>
                  <a:pt x="18144" y="21589"/>
                  <a:pt x="18217" y="21589"/>
                  <a:pt x="18263" y="21543"/>
                </a:cubicBezTo>
                <a:lnTo>
                  <a:pt x="21543" y="18263"/>
                </a:lnTo>
                <a:cubicBezTo>
                  <a:pt x="21589" y="18217"/>
                  <a:pt x="21589" y="18144"/>
                  <a:pt x="21543" y="18098"/>
                </a:cubicBezTo>
                <a:lnTo>
                  <a:pt x="14288" y="10845"/>
                </a:lnTo>
                <a:cubicBezTo>
                  <a:pt x="14258" y="10814"/>
                  <a:pt x="14258" y="10764"/>
                  <a:pt x="14288" y="10733"/>
                </a:cubicBezTo>
                <a:lnTo>
                  <a:pt x="21543" y="3480"/>
                </a:lnTo>
                <a:cubicBezTo>
                  <a:pt x="21588" y="3434"/>
                  <a:pt x="21588" y="3360"/>
                  <a:pt x="21543" y="3315"/>
                </a:cubicBezTo>
                <a:lnTo>
                  <a:pt x="18263" y="35"/>
                </a:lnTo>
                <a:cubicBezTo>
                  <a:pt x="18217" y="-11"/>
                  <a:pt x="18144" y="-11"/>
                  <a:pt x="18098" y="35"/>
                </a:cubicBezTo>
                <a:lnTo>
                  <a:pt x="10845" y="7290"/>
                </a:lnTo>
                <a:cubicBezTo>
                  <a:pt x="10814" y="7320"/>
                  <a:pt x="10765" y="7320"/>
                  <a:pt x="10735" y="7290"/>
                </a:cubicBezTo>
                <a:lnTo>
                  <a:pt x="3480" y="35"/>
                </a:lnTo>
                <a:cubicBezTo>
                  <a:pt x="3457" y="12"/>
                  <a:pt x="3428" y="1"/>
                  <a:pt x="3398" y="1"/>
                </a:cubicBez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66" name="Shape"/>
          <p:cNvSpPr/>
          <p:nvPr/>
        </p:nvSpPr>
        <p:spPr>
          <a:xfrm>
            <a:off x="1132745" y="9250137"/>
            <a:ext cx="697318" cy="697318"/>
          </a:xfrm>
          <a:custGeom>
            <a:avLst/>
            <a:gdLst/>
            <a:ahLst/>
            <a:cxnLst>
              <a:cxn ang="0">
                <a:pos x="wd2" y="hd2"/>
              </a:cxn>
              <a:cxn ang="5400000">
                <a:pos x="wd2" y="hd2"/>
              </a:cxn>
              <a:cxn ang="10800000">
                <a:pos x="wd2" y="hd2"/>
              </a:cxn>
              <a:cxn ang="16200000">
                <a:pos x="wd2" y="hd2"/>
              </a:cxn>
            </a:cxnLst>
            <a:rect l="0" t="0" r="r" b="b"/>
            <a:pathLst>
              <a:path w="21577" h="21577" extrusionOk="0">
                <a:moveTo>
                  <a:pt x="3398" y="1"/>
                </a:moveTo>
                <a:cubicBezTo>
                  <a:pt x="3368" y="1"/>
                  <a:pt x="3338" y="12"/>
                  <a:pt x="3315" y="35"/>
                </a:cubicBezTo>
                <a:lnTo>
                  <a:pt x="35" y="3315"/>
                </a:lnTo>
                <a:cubicBezTo>
                  <a:pt x="-11" y="3361"/>
                  <a:pt x="-11" y="3434"/>
                  <a:pt x="35" y="3480"/>
                </a:cubicBezTo>
                <a:lnTo>
                  <a:pt x="7290" y="10733"/>
                </a:lnTo>
                <a:cubicBezTo>
                  <a:pt x="7320" y="10764"/>
                  <a:pt x="7320" y="10813"/>
                  <a:pt x="7290" y="10843"/>
                </a:cubicBezTo>
                <a:lnTo>
                  <a:pt x="35" y="18098"/>
                </a:lnTo>
                <a:cubicBezTo>
                  <a:pt x="-11" y="18144"/>
                  <a:pt x="-11" y="18217"/>
                  <a:pt x="35" y="18263"/>
                </a:cubicBezTo>
                <a:lnTo>
                  <a:pt x="3315" y="21543"/>
                </a:lnTo>
                <a:cubicBezTo>
                  <a:pt x="3361" y="21589"/>
                  <a:pt x="3434" y="21589"/>
                  <a:pt x="3480" y="21543"/>
                </a:cubicBezTo>
                <a:lnTo>
                  <a:pt x="10733" y="14288"/>
                </a:lnTo>
                <a:cubicBezTo>
                  <a:pt x="10764" y="14258"/>
                  <a:pt x="10814" y="14258"/>
                  <a:pt x="10845" y="14288"/>
                </a:cubicBezTo>
                <a:lnTo>
                  <a:pt x="18098" y="21543"/>
                </a:lnTo>
                <a:cubicBezTo>
                  <a:pt x="18144" y="21589"/>
                  <a:pt x="18217" y="21589"/>
                  <a:pt x="18263" y="21543"/>
                </a:cubicBezTo>
                <a:lnTo>
                  <a:pt x="21543" y="18263"/>
                </a:lnTo>
                <a:cubicBezTo>
                  <a:pt x="21589" y="18217"/>
                  <a:pt x="21589" y="18144"/>
                  <a:pt x="21543" y="18098"/>
                </a:cubicBezTo>
                <a:lnTo>
                  <a:pt x="14288" y="10845"/>
                </a:lnTo>
                <a:cubicBezTo>
                  <a:pt x="14258" y="10814"/>
                  <a:pt x="14258" y="10764"/>
                  <a:pt x="14288" y="10733"/>
                </a:cubicBezTo>
                <a:lnTo>
                  <a:pt x="21543" y="3480"/>
                </a:lnTo>
                <a:cubicBezTo>
                  <a:pt x="21588" y="3434"/>
                  <a:pt x="21588" y="3360"/>
                  <a:pt x="21543" y="3315"/>
                </a:cubicBezTo>
                <a:lnTo>
                  <a:pt x="18263" y="35"/>
                </a:lnTo>
                <a:cubicBezTo>
                  <a:pt x="18217" y="-11"/>
                  <a:pt x="18144" y="-11"/>
                  <a:pt x="18098" y="35"/>
                </a:cubicBezTo>
                <a:lnTo>
                  <a:pt x="10845" y="7290"/>
                </a:lnTo>
                <a:cubicBezTo>
                  <a:pt x="10814" y="7320"/>
                  <a:pt x="10765" y="7320"/>
                  <a:pt x="10735" y="7290"/>
                </a:cubicBezTo>
                <a:lnTo>
                  <a:pt x="3480" y="35"/>
                </a:lnTo>
                <a:cubicBezTo>
                  <a:pt x="3457" y="12"/>
                  <a:pt x="3428" y="1"/>
                  <a:pt x="3398" y="1"/>
                </a:cubicBez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67" name="DOSE REDUCTIONS AND DRUG HOLIDAYS"/>
          <p:cNvSpPr txBox="1"/>
          <p:nvPr/>
        </p:nvSpPr>
        <p:spPr>
          <a:xfrm>
            <a:off x="1130300" y="660399"/>
            <a:ext cx="18806366"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DOSE REDUCTIONS AND DRUG HOLIDAYS</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70" name="DOSE REDUCTIONS AND DRUG HOLIDAYS"/>
          <p:cNvSpPr txBox="1"/>
          <p:nvPr/>
        </p:nvSpPr>
        <p:spPr>
          <a:xfrm>
            <a:off x="1130300" y="660399"/>
            <a:ext cx="1986482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DOSE REDUCTIONS AND DRUG HOLIDAYS</a:t>
            </a:r>
          </a:p>
        </p:txBody>
      </p:sp>
      <p:sp>
        <p:nvSpPr>
          <p:cNvPr id="771" name="AE, adverse event, BCR–ABL, Philadelphia translocation; FDA, U.S. Food and Drug Admninstration; GI, gastrointestinal; TKI, tyrosine kinase inhibitor…"/>
          <p:cNvSpPr txBox="1"/>
          <p:nvPr/>
        </p:nvSpPr>
        <p:spPr>
          <a:xfrm>
            <a:off x="431800" y="12838117"/>
            <a:ext cx="18241825"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BCR–ABL, Philadelphia translocation; FDA, U.S. Food and Drug </a:t>
            </a:r>
            <a:r>
              <a:rPr dirty="0" err="1"/>
              <a:t>Admninstration</a:t>
            </a:r>
            <a:r>
              <a:rPr dirty="0"/>
              <a:t>; GI, gastrointestinal; TKI, tyrosine kinase inhibitor</a:t>
            </a:r>
          </a:p>
          <a:p>
            <a:pPr algn="l">
              <a:defRPr sz="2200" b="0">
                <a:solidFill>
                  <a:srgbClr val="3B3735"/>
                </a:solidFill>
              </a:defRPr>
            </a:pPr>
            <a:r>
              <a:rPr dirty="0">
                <a:solidFill>
                  <a:srgbClr val="3A3736"/>
                </a:solidFill>
              </a:rPr>
              <a:t>1. Gleevec (imatinib)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 2. </a:t>
            </a:r>
            <a:r>
              <a:rPr dirty="0" err="1">
                <a:solidFill>
                  <a:srgbClr val="3A3736"/>
                </a:solidFill>
              </a:rPr>
              <a:t>Tasigna</a:t>
            </a:r>
            <a:r>
              <a:rPr dirty="0">
                <a:solidFill>
                  <a:srgbClr val="3A3736"/>
                </a:solidFill>
              </a:rPr>
              <a:t> (nilotinib)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Prescribing Information</a:t>
            </a:r>
            <a:r>
              <a:rPr dirty="0">
                <a:solidFill>
                  <a:srgbClr val="3A3736"/>
                </a:solidFill>
              </a:rPr>
              <a:t>. 3. </a:t>
            </a:r>
            <a:r>
              <a:rPr dirty="0" err="1">
                <a:solidFill>
                  <a:srgbClr val="3A3736"/>
                </a:solidFill>
              </a:rPr>
              <a:t>Sprycel</a:t>
            </a:r>
            <a:r>
              <a:rPr dirty="0">
                <a:solidFill>
                  <a:srgbClr val="3A3736"/>
                </a:solidFill>
              </a:rPr>
              <a:t> (</a:t>
            </a:r>
            <a:r>
              <a:rPr dirty="0" err="1">
                <a:solidFill>
                  <a:srgbClr val="3A3736"/>
                </a:solidFill>
              </a:rPr>
              <a:t>dasatinib</a:t>
            </a:r>
            <a:r>
              <a:rPr dirty="0">
                <a:solidFill>
                  <a:srgbClr val="3A3736"/>
                </a:solidFill>
              </a:rPr>
              <a:t>)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Prescribing Information</a:t>
            </a:r>
            <a:r>
              <a:rPr dirty="0">
                <a:solidFill>
                  <a:srgbClr val="3A3736"/>
                </a:solidFill>
              </a:rPr>
              <a:t>.</a:t>
            </a:r>
          </a:p>
        </p:txBody>
      </p:sp>
      <p:graphicFrame>
        <p:nvGraphicFramePr>
          <p:cNvPr id="772" name="Table"/>
          <p:cNvGraphicFramePr/>
          <p:nvPr>
            <p:extLst>
              <p:ext uri="{D42A27DB-BD31-4B8C-83A1-F6EECF244321}">
                <p14:modId xmlns:p14="http://schemas.microsoft.com/office/powerpoint/2010/main" val="466989036"/>
              </p:ext>
            </p:extLst>
          </p:nvPr>
        </p:nvGraphicFramePr>
        <p:xfrm>
          <a:off x="1244551" y="3183467"/>
          <a:ext cx="17389992" cy="8317406"/>
        </p:xfrm>
        <a:graphic>
          <a:graphicData uri="http://schemas.openxmlformats.org/drawingml/2006/table">
            <a:tbl>
              <a:tblPr firstRow="1" firstCol="1" bandRow="1">
                <a:tableStyleId>{4C3C2611-4C71-4FC5-86AE-919BDF0F9419}</a:tableStyleId>
              </a:tblPr>
              <a:tblGrid>
                <a:gridCol w="2253325">
                  <a:extLst>
                    <a:ext uri="{9D8B030D-6E8A-4147-A177-3AD203B41FA5}">
                      <a16:colId xmlns:a16="http://schemas.microsoft.com/office/drawing/2014/main" val="20000"/>
                    </a:ext>
                  </a:extLst>
                </a:gridCol>
                <a:gridCol w="15136667">
                  <a:extLst>
                    <a:ext uri="{9D8B030D-6E8A-4147-A177-3AD203B41FA5}">
                      <a16:colId xmlns:a16="http://schemas.microsoft.com/office/drawing/2014/main" val="20001"/>
                    </a:ext>
                  </a:extLst>
                </a:gridCol>
              </a:tblGrid>
              <a:tr h="2059553">
                <a:tc>
                  <a:txBody>
                    <a:bodyPr/>
                    <a:lstStyle/>
                    <a:p>
                      <a:pPr>
                        <a:defRPr sz="1800" b="0">
                          <a:solidFill>
                            <a:srgbClr val="000000"/>
                          </a:solidFill>
                        </a:defRPr>
                      </a:pPr>
                      <a:r>
                        <a:rPr sz="2600" b="1">
                          <a:solidFill>
                            <a:srgbClr val="FFFFFF"/>
                          </a:solidFill>
                          <a:latin typeface="+mj-lt"/>
                          <a:ea typeface="+mj-ea"/>
                          <a:cs typeface="+mj-cs"/>
                          <a:sym typeface="Calibri"/>
                        </a:rPr>
                        <a:t>BCR–ABL TKI</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600" b="1" dirty="0">
                          <a:solidFill>
                            <a:srgbClr val="FFFFFF"/>
                          </a:solidFill>
                          <a:latin typeface="+mj-lt"/>
                          <a:ea typeface="+mj-ea"/>
                          <a:cs typeface="+mj-cs"/>
                          <a:sym typeface="Calibri"/>
                        </a:rPr>
                        <a:t>Dose modification 
for skin toxicity</a:t>
                      </a:r>
                    </a:p>
                  </a:txBody>
                  <a:tcPr marL="50800" marR="50800" marT="50800" marB="50800" anchor="ctr" horzOverflow="overflow">
                    <a:lnL w="38100">
                      <a:solidFill>
                        <a:srgbClr val="FFFFFF"/>
                      </a:solidFill>
                      <a:miter lim="400000"/>
                    </a:lnL>
                    <a:lnR w="127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2076618">
                <a:tc>
                  <a:txBody>
                    <a:bodyPr/>
                    <a:lstStyle/>
                    <a:p>
                      <a:pPr>
                        <a:defRPr sz="2600">
                          <a:latin typeface="+mj-lt"/>
                          <a:ea typeface="+mj-ea"/>
                          <a:cs typeface="+mj-cs"/>
                          <a:sym typeface="Calibri"/>
                        </a:defRPr>
                      </a:pPr>
                      <a:r>
                        <a:t>imatinib</a:t>
                      </a:r>
                      <a:r>
                        <a:rPr baseline="31999"/>
                        <a:t>1</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2600" b="1">
                          <a:solidFill>
                            <a:srgbClr val="00538A"/>
                          </a:solidFill>
                          <a:latin typeface="+mj-lt"/>
                          <a:ea typeface="+mj-ea"/>
                          <a:cs typeface="+mj-cs"/>
                          <a:sym typeface="Calibri"/>
                        </a:defRPr>
                      </a:pPr>
                      <a:r>
                        <a:t>Severe AE </a:t>
                      </a:r>
                    </a:p>
                    <a:p>
                      <a:pPr algn="l">
                        <a:defRPr sz="2600" b="1">
                          <a:solidFill>
                            <a:srgbClr val="00538A"/>
                          </a:solidFill>
                          <a:latin typeface="+mj-lt"/>
                          <a:ea typeface="+mj-ea"/>
                          <a:cs typeface="+mj-cs"/>
                          <a:sym typeface="Calibri"/>
                        </a:defRPr>
                      </a:pPr>
                      <a:r>
                        <a:t>• </a:t>
                      </a:r>
                      <a:r>
                        <a:rPr b="0"/>
                        <a:t>Withhold until the event has resolved</a:t>
                      </a:r>
                    </a:p>
                    <a:p>
                      <a:pPr algn="l">
                        <a:defRPr sz="2600">
                          <a:solidFill>
                            <a:srgbClr val="00538A"/>
                          </a:solidFill>
                          <a:latin typeface="+mj-lt"/>
                          <a:ea typeface="+mj-ea"/>
                          <a:cs typeface="+mj-cs"/>
                          <a:sym typeface="Calibri"/>
                        </a:defRPr>
                      </a:pPr>
                      <a:r>
                        <a:t>• When the AE is resolved, treatment can be resumed as appropriate depending on the initial severity of the event</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2112026">
                <a:tc>
                  <a:txBody>
                    <a:bodyPr/>
                    <a:lstStyle/>
                    <a:p>
                      <a:pPr>
                        <a:defRPr sz="2600">
                          <a:latin typeface="+mj-lt"/>
                          <a:ea typeface="+mj-ea"/>
                          <a:cs typeface="+mj-cs"/>
                          <a:sym typeface="Calibri"/>
                        </a:defRPr>
                      </a:pPr>
                      <a:r>
                        <a:t>nilotinib</a:t>
                      </a:r>
                      <a:r>
                        <a:rPr baseline="31999"/>
                        <a:t>2</a:t>
                      </a:r>
                      <a:r>
                        <a:t>*</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2600" b="1">
                          <a:solidFill>
                            <a:srgbClr val="00538A"/>
                          </a:solidFill>
                          <a:latin typeface="+mj-lt"/>
                          <a:ea typeface="+mj-ea"/>
                          <a:cs typeface="+mj-cs"/>
                          <a:sym typeface="Calibri"/>
                        </a:defRPr>
                      </a:pPr>
                      <a:r>
                        <a:t>Moderate or severe AE</a:t>
                      </a:r>
                    </a:p>
                    <a:p>
                      <a:pPr algn="l">
                        <a:defRPr sz="2600" b="1">
                          <a:solidFill>
                            <a:srgbClr val="00538A"/>
                          </a:solidFill>
                          <a:latin typeface="+mj-lt"/>
                          <a:ea typeface="+mj-ea"/>
                          <a:cs typeface="+mj-cs"/>
                          <a:sym typeface="Calibri"/>
                        </a:defRPr>
                      </a:pPr>
                      <a:r>
                        <a:t>•  </a:t>
                      </a:r>
                      <a:r>
                        <a:rPr b="0"/>
                        <a:t>Withhold until the event has resolved</a:t>
                      </a:r>
                    </a:p>
                    <a:p>
                      <a:pPr algn="l">
                        <a:defRPr sz="2600">
                          <a:solidFill>
                            <a:srgbClr val="00538A"/>
                          </a:solidFill>
                          <a:latin typeface="+mj-lt"/>
                          <a:ea typeface="+mj-ea"/>
                          <a:cs typeface="+mj-cs"/>
                          <a:sym typeface="Calibri"/>
                        </a:defRPr>
                      </a:pPr>
                      <a:r>
                        <a:t>•  Consider resuming at a reduced dose</a:t>
                      </a:r>
                    </a:p>
                    <a:p>
                      <a:pPr algn="l">
                        <a:defRPr sz="2600">
                          <a:solidFill>
                            <a:srgbClr val="00538A"/>
                          </a:solidFill>
                          <a:latin typeface="+mj-lt"/>
                          <a:ea typeface="+mj-ea"/>
                          <a:cs typeface="+mj-cs"/>
                          <a:sym typeface="Calibri"/>
                        </a:defRPr>
                      </a:pPr>
                      <a:r>
                        <a:t>•  If clinically appropriate, consider re-escalation to the original dose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2"/>
                  </a:ext>
                </a:extLst>
              </a:tr>
              <a:tr h="2069209">
                <a:tc>
                  <a:txBody>
                    <a:bodyPr/>
                    <a:lstStyle/>
                    <a:p>
                      <a:pPr>
                        <a:defRPr sz="2600">
                          <a:latin typeface="+mj-lt"/>
                          <a:ea typeface="+mj-ea"/>
                          <a:cs typeface="+mj-cs"/>
                          <a:sym typeface="Calibri"/>
                        </a:defRPr>
                      </a:pPr>
                      <a:r>
                        <a:t>dasatinib</a:t>
                      </a:r>
                      <a:r>
                        <a:rPr baseline="31999"/>
                        <a:t>3</a:t>
                      </a:r>
                      <a:r>
                        <a:t>*</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2600" b="1">
                          <a:solidFill>
                            <a:srgbClr val="00538A"/>
                          </a:solidFill>
                          <a:latin typeface="+mj-lt"/>
                          <a:ea typeface="+mj-ea"/>
                          <a:cs typeface="+mj-cs"/>
                          <a:sym typeface="Calibri"/>
                        </a:defRPr>
                      </a:pPr>
                      <a:r>
                        <a:rPr dirty="0"/>
                        <a:t>Severe AE</a:t>
                      </a:r>
                    </a:p>
                    <a:p>
                      <a:pPr algn="l">
                        <a:defRPr sz="2600" b="1">
                          <a:solidFill>
                            <a:srgbClr val="00538A"/>
                          </a:solidFill>
                          <a:latin typeface="+mj-lt"/>
                          <a:ea typeface="+mj-ea"/>
                          <a:cs typeface="+mj-cs"/>
                          <a:sym typeface="Calibri"/>
                        </a:defRPr>
                      </a:pPr>
                      <a:r>
                        <a:rPr dirty="0"/>
                        <a:t>•</a:t>
                      </a:r>
                      <a:r>
                        <a:rPr b="0" dirty="0"/>
                        <a:t>  Withhold until the event has resolved or improved</a:t>
                      </a:r>
                    </a:p>
                    <a:p>
                      <a:pPr algn="l">
                        <a:defRPr sz="2600">
                          <a:solidFill>
                            <a:srgbClr val="00538A"/>
                          </a:solidFill>
                          <a:latin typeface="+mj-lt"/>
                          <a:ea typeface="+mj-ea"/>
                          <a:cs typeface="+mj-cs"/>
                          <a:sym typeface="Calibri"/>
                        </a:defRPr>
                      </a:pPr>
                      <a:r>
                        <a:rPr dirty="0"/>
                        <a:t>•  Resume as appropriate at a reduced dose, depending on the severity and recurrence of the event</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3"/>
                  </a:ext>
                </a:extLst>
              </a:tr>
            </a:tbl>
          </a:graphicData>
        </a:graphic>
      </p:graphicFrame>
      <p:sp>
        <p:nvSpPr>
          <p:cNvPr id="773" name="BCR–ABL TKIS IN GI AND LIVER CANCERS"/>
          <p:cNvSpPr txBox="1"/>
          <p:nvPr/>
        </p:nvSpPr>
        <p:spPr>
          <a:xfrm>
            <a:off x="1130300" y="1529001"/>
            <a:ext cx="1824182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rPr dirty="0"/>
              <a:t>BCR–</a:t>
            </a:r>
            <a:r>
              <a:rPr dirty="0" err="1"/>
              <a:t>ABL</a:t>
            </a:r>
            <a:r>
              <a:rPr dirty="0"/>
              <a:t> </a:t>
            </a:r>
            <a:r>
              <a:rPr dirty="0" err="1"/>
              <a:t>TKI</a:t>
            </a:r>
            <a:r>
              <a:rPr lang="en-GB" dirty="0"/>
              <a:t>s</a:t>
            </a:r>
            <a:r>
              <a:rPr dirty="0"/>
              <a:t> IN GI AND LIVER CANCERS</a:t>
            </a:r>
          </a:p>
        </p:txBody>
      </p:sp>
      <p:sp>
        <p:nvSpPr>
          <p:cNvPr id="774" name="*Not FDA approved for use in GI or liver cancers. Dose modification advice for other indications is shown (as stated in the Prescribing Information)."/>
          <p:cNvSpPr txBox="1"/>
          <p:nvPr/>
        </p:nvSpPr>
        <p:spPr>
          <a:xfrm>
            <a:off x="1215565" y="11675192"/>
            <a:ext cx="18431901" cy="402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400" b="0">
                <a:solidFill>
                  <a:srgbClr val="3B3735"/>
                </a:solidFill>
              </a:defRPr>
            </a:lvl1pPr>
          </a:lstStyle>
          <a:p>
            <a:r>
              <a:rPr dirty="0"/>
              <a:t>*Not FDA approved for use in GI or liver cancers. Dose modification advice for other indications is shown (as stated in the Prescribing Information).</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77" name="DOSE REDUCTIONS AND DRUG HOLIDAYS"/>
          <p:cNvSpPr txBox="1"/>
          <p:nvPr/>
        </p:nvSpPr>
        <p:spPr>
          <a:xfrm>
            <a:off x="1130300" y="660399"/>
            <a:ext cx="1804087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dirty="0">
                <a:solidFill>
                  <a:srgbClr val="3B3735"/>
                </a:solidFill>
              </a:rPr>
              <a:t>DOSE REDUCTIONS AND DRUG HOLIDAYS</a:t>
            </a:r>
          </a:p>
        </p:txBody>
      </p:sp>
      <p:sp>
        <p:nvSpPr>
          <p:cNvPr id="778" name="AE, adverse event; BRAF, v-raf murine sarcoma viral oncogene homolog B1; GI, gastrointestinal, HFSR, hand–foot skin reaction…"/>
          <p:cNvSpPr txBox="1"/>
          <p:nvPr/>
        </p:nvSpPr>
        <p:spPr>
          <a:xfrm>
            <a:off x="431800" y="12838117"/>
            <a:ext cx="16303664"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solidFill>
                  <a:srgbClr val="3B3735"/>
                </a:solidFill>
              </a:defRPr>
            </a:pPr>
            <a:r>
              <a:rPr dirty="0"/>
              <a:t>AE, adverse event; BRAF, v-</a:t>
            </a:r>
            <a:r>
              <a:rPr dirty="0" err="1"/>
              <a:t>raf</a:t>
            </a:r>
            <a:r>
              <a:rPr dirty="0"/>
              <a:t> murine sarcoma viral oncogene homolog B1; GI, gastrointestinal, HFSR, hand–foot skin reaction</a:t>
            </a:r>
          </a:p>
          <a:p>
            <a:pPr algn="l">
              <a:defRPr sz="2200" b="0">
                <a:solidFill>
                  <a:srgbClr val="3B3735"/>
                </a:solidFill>
              </a:defRPr>
            </a:pPr>
            <a:r>
              <a:rPr dirty="0"/>
              <a:t>1. </a:t>
            </a:r>
            <a:r>
              <a:rPr dirty="0" err="1"/>
              <a:t>Braftovi</a:t>
            </a:r>
            <a:r>
              <a:rPr dirty="0"/>
              <a:t> (</a:t>
            </a:r>
            <a:r>
              <a:rPr dirty="0" err="1"/>
              <a:t>encorafenib</a:t>
            </a:r>
            <a:r>
              <a:rPr dirty="0"/>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Prescribing Information</a:t>
            </a:r>
            <a:r>
              <a:rPr dirty="0">
                <a:solidFill>
                  <a:srgbClr val="3A3736"/>
                </a:solidFill>
              </a:rPr>
              <a:t>.</a:t>
            </a:r>
          </a:p>
        </p:txBody>
      </p:sp>
      <p:graphicFrame>
        <p:nvGraphicFramePr>
          <p:cNvPr id="779" name="Table"/>
          <p:cNvGraphicFramePr/>
          <p:nvPr>
            <p:extLst>
              <p:ext uri="{D42A27DB-BD31-4B8C-83A1-F6EECF244321}">
                <p14:modId xmlns:p14="http://schemas.microsoft.com/office/powerpoint/2010/main" val="1647003653"/>
              </p:ext>
            </p:extLst>
          </p:nvPr>
        </p:nvGraphicFramePr>
        <p:xfrm>
          <a:off x="1244829" y="3160643"/>
          <a:ext cx="21123273" cy="8270204"/>
        </p:xfrm>
        <a:graphic>
          <a:graphicData uri="http://schemas.openxmlformats.org/drawingml/2006/table">
            <a:tbl>
              <a:tblPr firstRow="1" firstCol="1" bandRow="1">
                <a:tableStyleId>{4C3C2611-4C71-4FC5-86AE-919BDF0F9419}</a:tableStyleId>
              </a:tblPr>
              <a:tblGrid>
                <a:gridCol w="2525300">
                  <a:extLst>
                    <a:ext uri="{9D8B030D-6E8A-4147-A177-3AD203B41FA5}">
                      <a16:colId xmlns:a16="http://schemas.microsoft.com/office/drawing/2014/main" val="20000"/>
                    </a:ext>
                  </a:extLst>
                </a:gridCol>
                <a:gridCol w="4446169">
                  <a:extLst>
                    <a:ext uri="{9D8B030D-6E8A-4147-A177-3AD203B41FA5}">
                      <a16:colId xmlns:a16="http://schemas.microsoft.com/office/drawing/2014/main" val="20001"/>
                    </a:ext>
                  </a:extLst>
                </a:gridCol>
                <a:gridCol w="4397896">
                  <a:extLst>
                    <a:ext uri="{9D8B030D-6E8A-4147-A177-3AD203B41FA5}">
                      <a16:colId xmlns:a16="http://schemas.microsoft.com/office/drawing/2014/main" val="20002"/>
                    </a:ext>
                  </a:extLst>
                </a:gridCol>
                <a:gridCol w="4190981">
                  <a:extLst>
                    <a:ext uri="{9D8B030D-6E8A-4147-A177-3AD203B41FA5}">
                      <a16:colId xmlns:a16="http://schemas.microsoft.com/office/drawing/2014/main" val="20003"/>
                    </a:ext>
                  </a:extLst>
                </a:gridCol>
                <a:gridCol w="5562927">
                  <a:extLst>
                    <a:ext uri="{9D8B030D-6E8A-4147-A177-3AD203B41FA5}">
                      <a16:colId xmlns:a16="http://schemas.microsoft.com/office/drawing/2014/main" val="20004"/>
                    </a:ext>
                  </a:extLst>
                </a:gridCol>
              </a:tblGrid>
              <a:tr h="1089068">
                <a:tc>
                  <a:txBody>
                    <a:bodyPr/>
                    <a:lstStyle/>
                    <a:p>
                      <a:pPr>
                        <a:defRPr sz="1800" b="0">
                          <a:solidFill>
                            <a:srgbClr val="000000"/>
                          </a:solidFill>
                        </a:defRPr>
                      </a:pPr>
                      <a:r>
                        <a:rPr sz="2500" b="1">
                          <a:solidFill>
                            <a:srgbClr val="FFFFFF"/>
                          </a:solidFill>
                          <a:latin typeface="+mj-lt"/>
                          <a:ea typeface="+mj-ea"/>
                          <a:cs typeface="+mj-cs"/>
                          <a:sym typeface="Calibri"/>
                        </a:rPr>
                        <a:t>BRAF inhibitor</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gridSpan="3">
                  <a:txBody>
                    <a:bodyPr/>
                    <a:lstStyle/>
                    <a:p>
                      <a:pPr>
                        <a:defRPr sz="1800" b="0">
                          <a:solidFill>
                            <a:srgbClr val="000000"/>
                          </a:solidFill>
                        </a:defRPr>
                      </a:pPr>
                      <a:r>
                        <a:rPr sz="2500" b="1">
                          <a:solidFill>
                            <a:srgbClr val="FFFFFF"/>
                          </a:solidFill>
                          <a:latin typeface="+mj-lt"/>
                          <a:ea typeface="+mj-ea"/>
                          <a:cs typeface="+mj-cs"/>
                          <a:sym typeface="Calibri"/>
                        </a:rPr>
                        <a:t>Dose modification 
for skin toxicity</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a:defRPr sz="1800" b="0">
                          <a:solidFill>
                            <a:srgbClr val="000000"/>
                          </a:solidFill>
                        </a:defRPr>
                      </a:pPr>
                      <a:r>
                        <a:rPr sz="2500" b="1">
                          <a:solidFill>
                            <a:srgbClr val="FFFFFF"/>
                          </a:solidFill>
                          <a:latin typeface="+mj-lt"/>
                          <a:ea typeface="+mj-ea"/>
                          <a:cs typeface="+mj-cs"/>
                          <a:sym typeface="Calibri"/>
                        </a:rPr>
                        <a:t>Discontinuation  for skin toxicity</a:t>
                      </a:r>
                    </a:p>
                  </a:txBody>
                  <a:tcPr anchor="ctr" horzOverflow="overflow">
                    <a:lnL w="38100">
                      <a:solidFill>
                        <a:srgbClr val="FFFFFF"/>
                      </a:solidFill>
                      <a:miter lim="400000"/>
                    </a:lnL>
                    <a:lnR w="127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1372507">
                <a:tc rowSpan="4">
                  <a:txBody>
                    <a:bodyPr/>
                    <a:lstStyle/>
                    <a:p>
                      <a:pPr>
                        <a:defRPr sz="2500">
                          <a:latin typeface="+mj-lt"/>
                          <a:ea typeface="+mj-ea"/>
                          <a:cs typeface="+mj-cs"/>
                          <a:sym typeface="Calibri"/>
                        </a:defRPr>
                      </a:pPr>
                      <a:r>
                        <a:t>encorafenib (combined with cetuximab)</a:t>
                      </a:r>
                      <a:r>
                        <a:rPr baseline="31999"/>
                        <a:t>1</a:t>
                      </a:r>
                    </a:p>
                  </a:txBody>
                  <a:tcPr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3">
                  <a:txBody>
                    <a:bodyPr/>
                    <a:lstStyle/>
                    <a:p>
                      <a:pPr algn="l">
                        <a:defRPr sz="2500" b="1">
                          <a:solidFill>
                            <a:srgbClr val="00538A"/>
                          </a:solidFill>
                          <a:latin typeface="+mj-lt"/>
                          <a:ea typeface="+mj-ea"/>
                          <a:cs typeface="+mj-cs"/>
                          <a:sym typeface="Calibri"/>
                        </a:defRPr>
                      </a:pPr>
                      <a:r>
                        <a:rPr dirty="0"/>
                        <a:t>Dermatologic AE (not HFSR)</a:t>
                      </a:r>
                    </a:p>
                    <a:p>
                      <a:pPr marL="330729" indent="-330729" algn="l">
                        <a:buSzPct val="100000"/>
                        <a:buChar char="•"/>
                        <a:defRPr sz="2500" b="1">
                          <a:solidFill>
                            <a:srgbClr val="00538A"/>
                          </a:solidFill>
                          <a:latin typeface="+mj-lt"/>
                          <a:ea typeface="+mj-ea"/>
                          <a:cs typeface="+mj-cs"/>
                          <a:sym typeface="Calibri"/>
                        </a:defRPr>
                      </a:pPr>
                      <a:r>
                        <a:rPr dirty="0"/>
                        <a:t>Grade 2 that does not improve in &lt; 2 weeks</a:t>
                      </a:r>
                    </a:p>
                    <a:p>
                      <a:pPr marL="584729" indent="-330729" algn="l">
                        <a:buSzPct val="50000"/>
                        <a:buChar char="✦"/>
                        <a:defRPr sz="2500" b="1">
                          <a:solidFill>
                            <a:srgbClr val="00538A"/>
                          </a:solidFill>
                          <a:latin typeface="+mj-lt"/>
                          <a:ea typeface="+mj-ea"/>
                          <a:cs typeface="+mj-cs"/>
                          <a:sym typeface="Calibri"/>
                        </a:defRPr>
                      </a:pPr>
                      <a:r>
                        <a:rPr dirty="0"/>
                        <a:t>Withhold until grade is ≤ 1</a:t>
                      </a:r>
                    </a:p>
                    <a:p>
                      <a:pPr marL="584729" lvl="1" indent="-330729" algn="l">
                        <a:buSzPct val="50000"/>
                        <a:buChar char="✦"/>
                        <a:defRPr sz="2500" b="1">
                          <a:solidFill>
                            <a:srgbClr val="00538A"/>
                          </a:solidFill>
                          <a:latin typeface="+mj-lt"/>
                          <a:ea typeface="+mj-ea"/>
                          <a:cs typeface="+mj-cs"/>
                          <a:sym typeface="Calibri"/>
                        </a:defRPr>
                      </a:pPr>
                      <a:r>
                        <a:rPr dirty="0"/>
                        <a:t>Resume at same dose</a:t>
                      </a:r>
                    </a:p>
                    <a:p>
                      <a:pPr marL="330729" lvl="1" indent="-330729" algn="l">
                        <a:buSzPct val="100000"/>
                        <a:buChar char="•"/>
                        <a:defRPr sz="2500" b="1">
                          <a:solidFill>
                            <a:srgbClr val="00538A"/>
                          </a:solidFill>
                          <a:latin typeface="+mj-lt"/>
                          <a:ea typeface="+mj-ea"/>
                          <a:cs typeface="+mj-cs"/>
                          <a:sym typeface="Calibri"/>
                        </a:defRPr>
                      </a:pPr>
                      <a:r>
                        <a:rPr dirty="0"/>
                        <a:t>Grade 3: withhold until grade is ≤ 1</a:t>
                      </a:r>
                    </a:p>
                    <a:p>
                      <a:pPr marL="584729" indent="-330729" algn="l">
                        <a:buSzPct val="50000"/>
                        <a:buChar char="✦"/>
                        <a:defRPr sz="2500" b="1">
                          <a:solidFill>
                            <a:srgbClr val="00538A"/>
                          </a:solidFill>
                          <a:latin typeface="+mj-lt"/>
                          <a:ea typeface="+mj-ea"/>
                          <a:cs typeface="+mj-cs"/>
                          <a:sym typeface="Calibri"/>
                        </a:defRPr>
                      </a:pPr>
                      <a:r>
                        <a:rPr dirty="0"/>
                        <a:t>1</a:t>
                      </a:r>
                      <a:r>
                        <a:rPr baseline="31999" dirty="0"/>
                        <a:t>st</a:t>
                      </a:r>
                      <a:r>
                        <a:rPr dirty="0"/>
                        <a:t> occurrence:  resume at same dose </a:t>
                      </a:r>
                    </a:p>
                    <a:p>
                      <a:pPr marL="584729" lvl="1" indent="-330729" algn="l">
                        <a:buSzPct val="50000"/>
                        <a:buChar char="✦"/>
                        <a:defRPr sz="2500" b="1">
                          <a:solidFill>
                            <a:srgbClr val="00538A"/>
                          </a:solidFill>
                          <a:latin typeface="+mj-lt"/>
                          <a:ea typeface="+mj-ea"/>
                          <a:cs typeface="+mj-cs"/>
                          <a:sym typeface="Calibri"/>
                        </a:defRPr>
                      </a:pPr>
                      <a:r>
                        <a:rPr dirty="0"/>
                        <a:t>Recurrent: reduce dose</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rowSpan="3">
                  <a:txBody>
                    <a:bodyPr/>
                    <a:lstStyle/>
                    <a:p>
                      <a:pPr algn="l">
                        <a:defRPr sz="2500" b="1">
                          <a:solidFill>
                            <a:srgbClr val="00538A"/>
                          </a:solidFill>
                          <a:latin typeface="+mj-lt"/>
                          <a:ea typeface="+mj-ea"/>
                          <a:cs typeface="+mj-cs"/>
                          <a:sym typeface="Calibri"/>
                        </a:defRPr>
                      </a:pPr>
                      <a:r>
                        <a:t>Recurrent grade 2 or 1</a:t>
                      </a:r>
                      <a:r>
                        <a:rPr baseline="31999"/>
                        <a:t>st</a:t>
                      </a:r>
                      <a:r>
                        <a:t> occurrence of grade 3 HFSR</a:t>
                      </a:r>
                    </a:p>
                    <a:p>
                      <a:pPr marL="330729" indent="-330729" algn="l">
                        <a:buSzPct val="100000"/>
                        <a:buChar char="•"/>
                        <a:defRPr sz="2500" b="1">
                          <a:solidFill>
                            <a:srgbClr val="00538A"/>
                          </a:solidFill>
                          <a:latin typeface="+mj-lt"/>
                          <a:ea typeface="+mj-ea"/>
                          <a:cs typeface="+mj-cs"/>
                          <a:sym typeface="Calibri"/>
                        </a:defRPr>
                      </a:pPr>
                      <a:r>
                        <a:t>Withhold for ≤ 4 weeks</a:t>
                      </a:r>
                    </a:p>
                    <a:p>
                      <a:pPr marL="330729" indent="-330729" algn="l">
                        <a:buSzPct val="100000"/>
                        <a:buChar char="•"/>
                        <a:defRPr sz="2500" b="1">
                          <a:solidFill>
                            <a:srgbClr val="00538A"/>
                          </a:solidFill>
                          <a:latin typeface="+mj-lt"/>
                          <a:ea typeface="+mj-ea"/>
                          <a:cs typeface="+mj-cs"/>
                          <a:sym typeface="Calibri"/>
                        </a:defRPr>
                      </a:pPr>
                      <a:r>
                        <a:t>Resume at reduced dose if improvement to grade ≤ 1 or baseline level</a:t>
                      </a:r>
                    </a:p>
                    <a:p>
                      <a:pPr algn="l">
                        <a:defRPr sz="2500" b="1">
                          <a:solidFill>
                            <a:srgbClr val="00538A"/>
                          </a:solidFill>
                          <a:latin typeface="+mj-lt"/>
                          <a:ea typeface="+mj-ea"/>
                          <a:cs typeface="+mj-cs"/>
                          <a:sym typeface="Calibri"/>
                        </a:defRPr>
                      </a:pPr>
                      <a:endParaRPr/>
                    </a:p>
                    <a:p>
                      <a:pPr algn="l">
                        <a:defRPr sz="2500" b="1">
                          <a:solidFill>
                            <a:srgbClr val="00538A"/>
                          </a:solidFill>
                          <a:latin typeface="+mj-lt"/>
                          <a:ea typeface="+mj-ea"/>
                          <a:cs typeface="+mj-cs"/>
                          <a:sym typeface="Calibri"/>
                        </a:defRPr>
                      </a:pPr>
                      <a:r>
                        <a:t>Consider this approach or discontinuation for a 1</a:t>
                      </a:r>
                      <a:r>
                        <a:rPr baseline="31999"/>
                        <a:t>st</a:t>
                      </a:r>
                      <a:r>
                        <a:t> occurrence of grade 4 HFSR</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rowSpan="3">
                  <a:txBody>
                    <a:bodyPr/>
                    <a:lstStyle/>
                    <a:p>
                      <a:pPr algn="l">
                        <a:defRPr sz="2500" b="1">
                          <a:solidFill>
                            <a:srgbClr val="00538A"/>
                          </a:solidFill>
                          <a:latin typeface="+mj-lt"/>
                          <a:ea typeface="+mj-ea"/>
                          <a:cs typeface="+mj-cs"/>
                          <a:sym typeface="Calibri"/>
                        </a:defRPr>
                      </a:pPr>
                      <a:r>
                        <a:t>Dose modification</a:t>
                      </a:r>
                    </a:p>
                    <a:p>
                      <a:pPr marL="330729" indent="-330729" algn="l">
                        <a:buSzPct val="100000"/>
                        <a:buChar char="•"/>
                        <a:defRPr sz="2500" b="1">
                          <a:solidFill>
                            <a:srgbClr val="00538A"/>
                          </a:solidFill>
                          <a:latin typeface="+mj-lt"/>
                          <a:ea typeface="+mj-ea"/>
                          <a:cs typeface="+mj-cs"/>
                          <a:sym typeface="Calibri"/>
                        </a:defRPr>
                      </a:pPr>
                      <a:r>
                        <a:t>1</a:t>
                      </a:r>
                      <a:r>
                        <a:rPr baseline="31999"/>
                        <a:t>st</a:t>
                      </a:r>
                      <a:r>
                        <a:t> reduction: 225 mg/day </a:t>
                      </a:r>
                    </a:p>
                    <a:p>
                      <a:pPr marL="330729" indent="-330729" algn="l">
                        <a:buSzPct val="100000"/>
                        <a:buChar char="•"/>
                        <a:defRPr sz="2500" b="1">
                          <a:solidFill>
                            <a:srgbClr val="00538A"/>
                          </a:solidFill>
                          <a:latin typeface="+mj-lt"/>
                          <a:ea typeface="+mj-ea"/>
                          <a:cs typeface="+mj-cs"/>
                          <a:sym typeface="Calibri"/>
                        </a:defRPr>
                      </a:pPr>
                      <a:r>
                        <a:t>2</a:t>
                      </a:r>
                      <a:r>
                        <a:rPr baseline="31999"/>
                        <a:t>nd</a:t>
                      </a:r>
                      <a:r>
                        <a:t> reduction: 150 mg/day</a:t>
                      </a:r>
                    </a:p>
                  </a:txBody>
                  <a:tcP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rowSpan="3">
                  <a:txBody>
                    <a:bodyPr/>
                    <a:lstStyle/>
                    <a:p>
                      <a:pPr algn="l">
                        <a:defRPr sz="2500" b="1">
                          <a:solidFill>
                            <a:srgbClr val="00538A"/>
                          </a:solidFill>
                          <a:latin typeface="+mj-lt"/>
                          <a:ea typeface="+mj-ea"/>
                          <a:cs typeface="+mj-cs"/>
                          <a:sym typeface="Calibri"/>
                        </a:defRPr>
                      </a:pPr>
                      <a:r>
                        <a:rPr dirty="0"/>
                        <a:t>If cetuximab is discontinued, discontinue </a:t>
                      </a:r>
                      <a:r>
                        <a:rPr dirty="0" err="1"/>
                        <a:t>encorafenib</a:t>
                      </a:r>
                      <a:endParaRPr dirty="0"/>
                    </a:p>
                    <a:p>
                      <a:pPr algn="l">
                        <a:defRPr sz="2500" b="1">
                          <a:solidFill>
                            <a:srgbClr val="00538A"/>
                          </a:solidFill>
                          <a:latin typeface="+mj-lt"/>
                          <a:ea typeface="+mj-ea"/>
                          <a:cs typeface="+mj-cs"/>
                          <a:sym typeface="Calibri"/>
                        </a:defRPr>
                      </a:pPr>
                      <a:endParaRPr dirty="0"/>
                    </a:p>
                    <a:p>
                      <a:pPr algn="l">
                        <a:defRPr sz="2500" b="1">
                          <a:solidFill>
                            <a:srgbClr val="00538A"/>
                          </a:solidFill>
                          <a:latin typeface="+mj-lt"/>
                          <a:ea typeface="+mj-ea"/>
                          <a:cs typeface="+mj-cs"/>
                          <a:sym typeface="Calibri"/>
                        </a:defRPr>
                      </a:pPr>
                      <a:r>
                        <a:rPr dirty="0"/>
                        <a:t>Permanently discontinue:</a:t>
                      </a:r>
                    </a:p>
                    <a:p>
                      <a:pPr marL="330729" indent="-330729" algn="l">
                        <a:buSzPct val="100000"/>
                        <a:buChar char="•"/>
                        <a:defRPr sz="2500" b="1">
                          <a:solidFill>
                            <a:srgbClr val="00538A"/>
                          </a:solidFill>
                          <a:latin typeface="+mj-lt"/>
                          <a:ea typeface="+mj-ea"/>
                          <a:cs typeface="+mj-cs"/>
                          <a:sym typeface="Calibri"/>
                        </a:defRPr>
                      </a:pPr>
                      <a:r>
                        <a:rPr dirty="0"/>
                        <a:t>if patient is unable to tolerate 150 mg/day</a:t>
                      </a:r>
                    </a:p>
                    <a:p>
                      <a:pPr marL="330729" indent="-330729" algn="l">
                        <a:buSzPct val="100000"/>
                        <a:buChar char="•"/>
                        <a:defRPr sz="2500" b="1">
                          <a:solidFill>
                            <a:srgbClr val="00538A"/>
                          </a:solidFill>
                          <a:latin typeface="+mj-lt"/>
                          <a:ea typeface="+mj-ea"/>
                          <a:cs typeface="+mj-cs"/>
                          <a:sym typeface="Calibri"/>
                        </a:defRPr>
                      </a:pPr>
                      <a:r>
                        <a:rPr dirty="0"/>
                        <a:t>for grade 4 AEs other than HFSR</a:t>
                      </a:r>
                    </a:p>
                    <a:p>
                      <a:pPr marL="330729" indent="-330729" algn="l">
                        <a:buSzPct val="100000"/>
                        <a:buChar char="•"/>
                        <a:defRPr sz="2500" b="1">
                          <a:solidFill>
                            <a:srgbClr val="00538A"/>
                          </a:solidFill>
                          <a:latin typeface="+mj-lt"/>
                          <a:ea typeface="+mj-ea"/>
                          <a:cs typeface="+mj-cs"/>
                          <a:sym typeface="Calibri"/>
                        </a:defRPr>
                      </a:pPr>
                      <a:r>
                        <a:rPr dirty="0"/>
                        <a:t>for recurrent grade 4 HFSR</a:t>
                      </a:r>
                    </a:p>
                    <a:p>
                      <a:pPr marL="330729" indent="-330729" algn="l">
                        <a:buSzPct val="100000"/>
                        <a:buChar char="•"/>
                        <a:defRPr sz="2500" b="1">
                          <a:solidFill>
                            <a:srgbClr val="00538A"/>
                          </a:solidFill>
                          <a:latin typeface="+mj-lt"/>
                          <a:ea typeface="+mj-ea"/>
                          <a:cs typeface="+mj-cs"/>
                          <a:sym typeface="Calibri"/>
                        </a:defRPr>
                      </a:pPr>
                      <a:r>
                        <a:rPr dirty="0"/>
                        <a:t>if no improvement of grade 2 or 3 HFSR after withholding treatment for ≤ 4 weeks</a:t>
                      </a:r>
                    </a:p>
                    <a:p>
                      <a:pPr algn="l">
                        <a:defRPr sz="2500" b="1">
                          <a:solidFill>
                            <a:srgbClr val="00538A"/>
                          </a:solidFill>
                          <a:latin typeface="+mj-lt"/>
                          <a:ea typeface="+mj-ea"/>
                          <a:cs typeface="+mj-cs"/>
                          <a:sym typeface="Calibri"/>
                        </a:defRPr>
                      </a:pPr>
                      <a:endParaRPr dirty="0"/>
                    </a:p>
                    <a:p>
                      <a:pPr algn="l">
                        <a:defRPr sz="2500" b="1">
                          <a:solidFill>
                            <a:srgbClr val="00538A"/>
                          </a:solidFill>
                          <a:latin typeface="+mj-lt"/>
                          <a:ea typeface="+mj-ea"/>
                          <a:cs typeface="+mj-cs"/>
                          <a:sym typeface="Calibri"/>
                        </a:defRPr>
                      </a:pPr>
                      <a:r>
                        <a:rPr dirty="0"/>
                        <a:t>Consider discontinuing</a:t>
                      </a:r>
                    </a:p>
                    <a:p>
                      <a:pPr marL="330729" indent="-330729" algn="l">
                        <a:buSzPct val="100000"/>
                        <a:buChar char="•"/>
                        <a:defRPr sz="2500" b="1">
                          <a:solidFill>
                            <a:srgbClr val="00538A"/>
                          </a:solidFill>
                          <a:latin typeface="+mj-lt"/>
                          <a:ea typeface="+mj-ea"/>
                          <a:cs typeface="+mj-cs"/>
                          <a:sym typeface="Calibri"/>
                        </a:defRPr>
                      </a:pPr>
                      <a:r>
                        <a:rPr dirty="0"/>
                        <a:t>upon 1</a:t>
                      </a:r>
                      <a:r>
                        <a:rPr baseline="31999" dirty="0"/>
                        <a:t>st</a:t>
                      </a:r>
                      <a:r>
                        <a:rPr dirty="0"/>
                        <a:t> occurrence of grade 4 HFSR</a:t>
                      </a:r>
                    </a:p>
                    <a:p>
                      <a:pPr marL="330729" indent="-330729" algn="l">
                        <a:buSzPct val="100000"/>
                        <a:buChar char="•"/>
                        <a:defRPr sz="2500" b="1">
                          <a:solidFill>
                            <a:srgbClr val="00538A"/>
                          </a:solidFill>
                          <a:latin typeface="+mj-lt"/>
                          <a:ea typeface="+mj-ea"/>
                          <a:cs typeface="+mj-cs"/>
                          <a:sym typeface="Calibri"/>
                        </a:defRPr>
                      </a:pPr>
                      <a:r>
                        <a:rPr dirty="0"/>
                        <a:t>for recurrent grade 3 HFSR</a:t>
                      </a:r>
                    </a:p>
                    <a:p>
                      <a:pPr algn="l">
                        <a:defRPr sz="2500" b="1">
                          <a:solidFill>
                            <a:srgbClr val="00538A"/>
                          </a:solidFill>
                          <a:latin typeface="+mj-lt"/>
                          <a:ea typeface="+mj-ea"/>
                          <a:cs typeface="+mj-cs"/>
                          <a:sym typeface="Calibri"/>
                        </a:defRPr>
                      </a:pPr>
                      <a:endParaRPr dirty="0"/>
                    </a:p>
                  </a:txBody>
                  <a:tcPr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101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8102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896800">
                <a:tc vMerge="1">
                  <a:txBody>
                    <a:bodyPr/>
                    <a:lstStyle/>
                    <a:p>
                      <a:endParaRPr lang="en-US"/>
                    </a:p>
                  </a:txBody>
                  <a:tcPr/>
                </a:tc>
                <a:tc gridSpan="4">
                  <a:txBody>
                    <a:bodyPr/>
                    <a:lstStyle/>
                    <a:p>
                      <a:pPr>
                        <a:defRPr sz="1800"/>
                      </a:pPr>
                      <a:r>
                        <a:rPr sz="2500" b="1" dirty="0">
                          <a:solidFill>
                            <a:srgbClr val="00538A"/>
                          </a:solidFill>
                          <a:latin typeface="+mj-lt"/>
                          <a:ea typeface="+mj-ea"/>
                          <a:cs typeface="+mj-cs"/>
                          <a:sym typeface="Calibri"/>
                        </a:rPr>
                        <a:t>Note: dose modification is not recommended for new primary cutaneous malignancies</a:t>
                      </a:r>
                    </a:p>
                  </a:txBody>
                  <a:tcPr anchor="ctr" horzOverflow="overflow">
                    <a:lnL w="38100">
                      <a:solidFill>
                        <a:schemeClr val="accent1">
                          <a:hueOff val="114395"/>
                          <a:lumOff val="-24975"/>
                        </a:schemeClr>
                      </a:solidFill>
                      <a:miter lim="400000"/>
                    </a:lnL>
                    <a:lnR w="38100">
                      <a:solidFill>
                        <a:srgbClr val="B8B8B8"/>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780" name="BRAF INHIBITORS IN GI AND LIVER CANCERS"/>
          <p:cNvSpPr txBox="1"/>
          <p:nvPr/>
        </p:nvSpPr>
        <p:spPr>
          <a:xfrm>
            <a:off x="1130300" y="1625599"/>
            <a:ext cx="22974054"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BRAF INHIBITORS IN GI AND LIVER CANCERS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chapter-1.png" descr="chapter-1.png"/>
          <p:cNvPicPr>
            <a:picLocks noChangeAspect="1"/>
          </p:cNvPicPr>
          <p:nvPr/>
        </p:nvPicPr>
        <p:blipFill>
          <a:blip r:embed="rId2"/>
          <a:stretch>
            <a:fillRect/>
          </a:stretch>
        </p:blipFill>
        <p:spPr>
          <a:xfrm>
            <a:off x="-1" y="0"/>
            <a:ext cx="24384001" cy="13716001"/>
          </a:xfrm>
          <a:prstGeom prst="rect">
            <a:avLst/>
          </a:prstGeom>
          <a:ln w="12700">
            <a:miter lim="400000"/>
          </a:ln>
        </p:spPr>
      </p:pic>
      <p:sp>
        <p:nvSpPr>
          <p:cNvPr id="215" name="SKIN TOXICITY"/>
          <p:cNvSpPr txBox="1"/>
          <p:nvPr/>
        </p:nvSpPr>
        <p:spPr>
          <a:xfrm>
            <a:off x="699543" y="4400435"/>
            <a:ext cx="13045377" cy="1769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000">
                <a:solidFill>
                  <a:srgbClr val="00538A"/>
                </a:solidFill>
              </a:defRPr>
            </a:lvl1pPr>
          </a:lstStyle>
          <a:p>
            <a:r>
              <a:rPr dirty="0"/>
              <a:t>SKIN TOXICITY</a:t>
            </a:r>
          </a:p>
        </p:txBody>
      </p:sp>
      <p:sp>
        <p:nvSpPr>
          <p:cNvPr id="216" name="ASSOCIATED WITH TARGETED THERAPY"/>
          <p:cNvSpPr txBox="1"/>
          <p:nvPr/>
        </p:nvSpPr>
        <p:spPr>
          <a:xfrm>
            <a:off x="699543" y="6083705"/>
            <a:ext cx="10473123"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ts val="7000"/>
              </a:lnSpc>
              <a:defRPr sz="7200">
                <a:solidFill>
                  <a:srgbClr val="00538A"/>
                </a:solidFill>
              </a:defRPr>
            </a:lvl1pPr>
          </a:lstStyle>
          <a:p>
            <a:r>
              <a:t>ASSOCIATED WITH TARGETED THERAPY</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83" name="DOSING"/>
          <p:cNvSpPr txBox="1"/>
          <p:nvPr/>
        </p:nvSpPr>
        <p:spPr>
          <a:xfrm>
            <a:off x="1130300" y="660399"/>
            <a:ext cx="712326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dirty="0">
                <a:solidFill>
                  <a:srgbClr val="3B3735"/>
                </a:solidFill>
              </a:rPr>
              <a:t>DOSING</a:t>
            </a:r>
          </a:p>
        </p:txBody>
      </p:sp>
      <p:sp>
        <p:nvSpPr>
          <p:cNvPr id="784" name="AE, adverse event; CRC, colorectal cancer; HFSR, hand–foot skin reaction; ORR, overall response rate; TTP, time to progression…"/>
          <p:cNvSpPr txBox="1"/>
          <p:nvPr/>
        </p:nvSpPr>
        <p:spPr>
          <a:xfrm>
            <a:off x="431800" y="12984680"/>
            <a:ext cx="21299373"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800" b="0">
                <a:solidFill>
                  <a:srgbClr val="3B3735"/>
                </a:solidFill>
              </a:defRPr>
            </a:pPr>
            <a:r>
              <a:rPr dirty="0"/>
              <a:t>AE, adverse event; CRC, colorectal cancer; HFSR, hand–foot skin reaction; ORR, overall response rate; TTP, time to progression</a:t>
            </a:r>
          </a:p>
          <a:p>
            <a:pPr algn="l">
              <a:defRPr sz="1800" b="0">
                <a:solidFill>
                  <a:srgbClr val="3B3735"/>
                </a:solidFill>
              </a:defRPr>
            </a:pPr>
            <a:r>
              <a:rPr dirty="0"/>
              <a:t>1</a:t>
            </a:r>
            <a:r>
              <a:rPr dirty="0">
                <a:solidFill>
                  <a:srgbClr val="3A3736"/>
                </a:solidFill>
              </a:rPr>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Bekaii-Saab TS, et al. Lancet Oncol. 2019;20:1070-82</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Argilés G, et al. Ann Oncol. 2019;30 suppl 4:iv135(O-026</a:t>
            </a:r>
            <a:r>
              <a:rPr dirty="0">
                <a:solidFill>
                  <a:srgbClr val="3A3736"/>
                </a:solidFill>
              </a:rPr>
              <a:t>). 3. </a:t>
            </a:r>
            <a:r>
              <a:rPr u="sng" dirty="0">
                <a:solidFill>
                  <a:srgbClr val="3A3736"/>
                </a:solidFill>
                <a:uFill>
                  <a:solidFill>
                    <a:srgbClr val="4F4D50"/>
                  </a:solidFill>
                </a:uFill>
                <a:hlinkClick r:id="rId5">
                  <a:extLst>
                    <a:ext uri="{A12FA001-AC4F-418D-AE19-62706E023703}">
                      <ahyp:hlinkClr xmlns:ahyp="http://schemas.microsoft.com/office/drawing/2018/hyperlinkcolor" val="tx"/>
                    </a:ext>
                  </a:extLst>
                </a:hlinkClick>
              </a:rPr>
              <a:t>Lee JL, et al. Ann Oncol. 2015;26:2300-5</a:t>
            </a:r>
            <a:r>
              <a:rPr dirty="0">
                <a:solidFill>
                  <a:srgbClr val="3A3736"/>
                </a:solidFill>
              </a:rPr>
              <a:t>. 4. </a:t>
            </a:r>
            <a:r>
              <a:rPr u="sng" dirty="0">
                <a:solidFill>
                  <a:srgbClr val="3A3736"/>
                </a:solidFill>
                <a:uFill>
                  <a:solidFill>
                    <a:srgbClr val="4F4D50"/>
                  </a:solidFill>
                </a:uFill>
                <a:hlinkClick r:id="rId6">
                  <a:extLst>
                    <a:ext uri="{A12FA001-AC4F-418D-AE19-62706E023703}">
                      <ahyp:hlinkClr xmlns:ahyp="http://schemas.microsoft.com/office/drawing/2018/hyperlinkcolor" val="tx"/>
                    </a:ext>
                  </a:extLst>
                </a:hlinkClick>
              </a:rPr>
              <a:t>NCCN Guidelines. Colon Cancer. Version 2.2020 (3 March 2020)</a:t>
            </a:r>
            <a:r>
              <a:rPr dirty="0">
                <a:solidFill>
                  <a:srgbClr val="3A3736"/>
                </a:solidFill>
              </a:rPr>
              <a:t>.</a:t>
            </a:r>
          </a:p>
        </p:txBody>
      </p:sp>
      <p:sp>
        <p:nvSpPr>
          <p:cNvPr id="785" name="FLEXIBLE DOSING"/>
          <p:cNvSpPr txBox="1"/>
          <p:nvPr/>
        </p:nvSpPr>
        <p:spPr>
          <a:xfrm>
            <a:off x="1130300" y="1625599"/>
            <a:ext cx="919059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FLEXIBLE DOSING</a:t>
            </a:r>
          </a:p>
        </p:txBody>
      </p:sp>
      <p:graphicFrame>
        <p:nvGraphicFramePr>
          <p:cNvPr id="786" name="Table"/>
          <p:cNvGraphicFramePr/>
          <p:nvPr>
            <p:extLst>
              <p:ext uri="{D42A27DB-BD31-4B8C-83A1-F6EECF244321}">
                <p14:modId xmlns:p14="http://schemas.microsoft.com/office/powerpoint/2010/main" val="994188560"/>
              </p:ext>
            </p:extLst>
          </p:nvPr>
        </p:nvGraphicFramePr>
        <p:xfrm>
          <a:off x="557435" y="2649988"/>
          <a:ext cx="20174215" cy="10060649"/>
        </p:xfrm>
        <a:graphic>
          <a:graphicData uri="http://schemas.openxmlformats.org/drawingml/2006/table">
            <a:tbl>
              <a:tblPr firstRow="1" bandRow="1">
                <a:tableStyleId>{4C3C2611-4C71-4FC5-86AE-919BDF0F9419}</a:tableStyleId>
              </a:tblPr>
              <a:tblGrid>
                <a:gridCol w="15160192">
                  <a:extLst>
                    <a:ext uri="{9D8B030D-6E8A-4147-A177-3AD203B41FA5}">
                      <a16:colId xmlns:a16="http://schemas.microsoft.com/office/drawing/2014/main" val="20000"/>
                    </a:ext>
                  </a:extLst>
                </a:gridCol>
                <a:gridCol w="5014023">
                  <a:extLst>
                    <a:ext uri="{9D8B030D-6E8A-4147-A177-3AD203B41FA5}">
                      <a16:colId xmlns:a16="http://schemas.microsoft.com/office/drawing/2014/main" val="20001"/>
                    </a:ext>
                  </a:extLst>
                </a:gridCol>
              </a:tblGrid>
              <a:tr h="633096">
                <a:tc>
                  <a:txBody>
                    <a:bodyPr/>
                    <a:lstStyle/>
                    <a:p>
                      <a:pPr defTabSz="914400">
                        <a:defRPr sz="1800" b="0">
                          <a:solidFill>
                            <a:srgbClr val="000000"/>
                          </a:solidFill>
                        </a:defRPr>
                      </a:pPr>
                      <a:r>
                        <a:rPr sz="2800" b="1">
                          <a:solidFill>
                            <a:srgbClr val="FFFFFF"/>
                          </a:solidFill>
                          <a:latin typeface="+mj-lt"/>
                          <a:ea typeface="+mj-ea"/>
                          <a:cs typeface="+mj-cs"/>
                          <a:sym typeface="Calibri"/>
                        </a:rPr>
                        <a:t>Regorafenib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j-lt"/>
                          <a:ea typeface="+mj-ea"/>
                          <a:cs typeface="+mj-cs"/>
                          <a:sym typeface="Calibri"/>
                        </a:rPr>
                        <a:t>Sunitinib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4842625">
                <a:tc>
                  <a:txBody>
                    <a:bodyPr/>
                    <a:lstStyle/>
                    <a:p>
                      <a:pPr algn="l">
                        <a:defRPr sz="2600" b="1">
                          <a:solidFill>
                            <a:srgbClr val="00538A"/>
                          </a:solidFill>
                          <a:latin typeface="+mj-lt"/>
                          <a:ea typeface="+mj-ea"/>
                          <a:cs typeface="+mj-cs"/>
                          <a:sym typeface="Calibri"/>
                        </a:defRPr>
                      </a:pPr>
                      <a:r>
                        <a:rPr dirty="0"/>
                        <a:t>ReDOS</a:t>
                      </a:r>
                      <a:r>
                        <a:rPr baseline="31999" dirty="0"/>
                        <a:t>1</a:t>
                      </a:r>
                    </a:p>
                    <a:p>
                      <a:pPr marL="343958" indent="-343958" algn="l">
                        <a:buClr>
                          <a:srgbClr val="C9583E"/>
                        </a:buClr>
                        <a:buSzPct val="100000"/>
                        <a:buChar char="•"/>
                        <a:defRPr sz="2600">
                          <a:solidFill>
                            <a:srgbClr val="00538A"/>
                          </a:solidFill>
                          <a:latin typeface="+mj-lt"/>
                          <a:ea typeface="+mj-ea"/>
                          <a:cs typeface="+mj-cs"/>
                          <a:sym typeface="Calibri"/>
                        </a:defRPr>
                      </a:pPr>
                      <a:r>
                        <a:rPr dirty="0" err="1"/>
                        <a:t>Randomised</a:t>
                      </a:r>
                      <a:r>
                        <a:rPr dirty="0"/>
                        <a:t>, open-label, phase 2 trial in 123 patients with refractory metastatic CRC, comparing:</a:t>
                      </a:r>
                    </a:p>
                    <a:p>
                      <a:pPr marL="720000" lvl="1" indent="-343958" algn="l">
                        <a:buClr>
                          <a:srgbClr val="C9583E"/>
                        </a:buClr>
                        <a:buSzPct val="50000"/>
                        <a:buChar char="✦"/>
                        <a:defRPr sz="2600">
                          <a:solidFill>
                            <a:srgbClr val="00538A"/>
                          </a:solidFill>
                          <a:latin typeface="+mj-lt"/>
                          <a:ea typeface="+mj-ea"/>
                          <a:cs typeface="+mj-cs"/>
                          <a:sym typeface="Calibri"/>
                        </a:defRPr>
                      </a:pPr>
                      <a:r>
                        <a:rPr dirty="0"/>
                        <a:t>standard dose (160 mg/day; 3 weeks on, 1 week off) vs</a:t>
                      </a:r>
                    </a:p>
                    <a:p>
                      <a:pPr marL="720000" lvl="1" indent="-343958" algn="l">
                        <a:buClr>
                          <a:srgbClr val="C9583E"/>
                        </a:buClr>
                        <a:buSzPct val="50000"/>
                        <a:buChar char="✦"/>
                        <a:defRPr sz="2600">
                          <a:solidFill>
                            <a:srgbClr val="00538A"/>
                          </a:solidFill>
                          <a:latin typeface="+mj-lt"/>
                          <a:ea typeface="+mj-ea"/>
                          <a:cs typeface="+mj-cs"/>
                          <a:sym typeface="Calibri"/>
                        </a:defRPr>
                      </a:pPr>
                      <a:r>
                        <a:rPr dirty="0"/>
                        <a:t>dose escalation (80 mg/day in week 1, 120 mg/day in week 2, and 160 mg/day in week 3 if no significant drug-related AEs occurred)</a:t>
                      </a:r>
                    </a:p>
                    <a:p>
                      <a:pPr algn="l">
                        <a:defRPr sz="2600" b="1">
                          <a:solidFill>
                            <a:srgbClr val="00538A"/>
                          </a:solidFill>
                          <a:latin typeface="+mj-lt"/>
                          <a:ea typeface="+mj-ea"/>
                          <a:cs typeface="+mj-cs"/>
                          <a:sym typeface="Calibri"/>
                        </a:defRPr>
                      </a:pPr>
                      <a:r>
                        <a:rPr dirty="0"/>
                        <a:t>Results</a:t>
                      </a:r>
                    </a:p>
                    <a:p>
                      <a:pPr marL="343958" indent="-343958" algn="l">
                        <a:buClr>
                          <a:srgbClr val="C9583E"/>
                        </a:buClr>
                        <a:buSzPct val="100000"/>
                        <a:buChar char="•"/>
                        <a:defRPr sz="2600">
                          <a:solidFill>
                            <a:srgbClr val="00538A"/>
                          </a:solidFill>
                          <a:latin typeface="+mj-lt"/>
                          <a:ea typeface="+mj-ea"/>
                          <a:cs typeface="+mj-cs"/>
                          <a:sym typeface="Calibri"/>
                        </a:defRPr>
                      </a:pPr>
                      <a:r>
                        <a:rPr dirty="0"/>
                        <a:t>More patients started cycle 3 in the dose-escalation group than in the standard-dose group (43% vs 26%; P = 0.043)</a:t>
                      </a:r>
                    </a:p>
                    <a:p>
                      <a:pPr marL="343958" indent="-343958" algn="l">
                        <a:buClr>
                          <a:srgbClr val="C9583E"/>
                        </a:buClr>
                        <a:buSzPct val="100000"/>
                        <a:buChar char="•"/>
                        <a:defRPr sz="2600" b="1">
                          <a:solidFill>
                            <a:srgbClr val="00538A"/>
                          </a:solidFill>
                          <a:latin typeface="+mj-lt"/>
                          <a:ea typeface="+mj-ea"/>
                          <a:cs typeface="+mj-cs"/>
                          <a:sym typeface="Calibri"/>
                        </a:defRPr>
                      </a:pPr>
                      <a:r>
                        <a:rPr dirty="0"/>
                        <a:t>Dose escalation did not appear to </a:t>
                      </a:r>
                      <a:r>
                        <a:rPr dirty="0" err="1"/>
                        <a:t>jeopardise</a:t>
                      </a:r>
                      <a:r>
                        <a:rPr dirty="0"/>
                        <a:t> efficacy</a:t>
                      </a:r>
                    </a:p>
                    <a:p>
                      <a:pPr marL="343958" indent="-343958" algn="l">
                        <a:buClr>
                          <a:srgbClr val="C9583E"/>
                        </a:buClr>
                        <a:buSzPct val="100000"/>
                        <a:buChar char="•"/>
                        <a:defRPr sz="2600" b="1">
                          <a:solidFill>
                            <a:srgbClr val="00538A"/>
                          </a:solidFill>
                          <a:latin typeface="+mj-lt"/>
                          <a:ea typeface="+mj-ea"/>
                          <a:cs typeface="+mj-cs"/>
                          <a:sym typeface="Calibri"/>
                        </a:defRPr>
                      </a:pPr>
                      <a:r>
                        <a:rPr dirty="0"/>
                        <a:t>The most common AEs were the same in each group</a:t>
                      </a:r>
                      <a:endParaRPr b="0" dirty="0"/>
                    </a:p>
                    <a:p>
                      <a:pPr marL="343958" indent="-343958" algn="l">
                        <a:buClr>
                          <a:srgbClr val="C9583E"/>
                        </a:buClr>
                        <a:buSzPct val="100000"/>
                        <a:buChar char="•"/>
                        <a:defRPr sz="2600">
                          <a:solidFill>
                            <a:srgbClr val="00538A"/>
                          </a:solidFill>
                          <a:latin typeface="+mj-lt"/>
                          <a:ea typeface="+mj-ea"/>
                          <a:cs typeface="+mj-cs"/>
                          <a:sym typeface="Calibri"/>
                        </a:defRPr>
                      </a:pPr>
                      <a:r>
                        <a:rPr dirty="0"/>
                        <a:t>The dose-escalation strategy appeared to reduce the severity of some common AEs, including HFSR</a:t>
                      </a:r>
                    </a:p>
                  </a:txBody>
                  <a:tcPr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rowSpan="2">
                  <a:txBody>
                    <a:bodyPr/>
                    <a:lstStyle/>
                    <a:p>
                      <a:pPr algn="l">
                        <a:defRPr sz="2600" b="1">
                          <a:solidFill>
                            <a:srgbClr val="00538A"/>
                          </a:solidFill>
                          <a:latin typeface="+mj-lt"/>
                          <a:ea typeface="+mj-ea"/>
                          <a:cs typeface="+mj-cs"/>
                          <a:sym typeface="Calibri"/>
                        </a:defRPr>
                      </a:pPr>
                      <a:br>
                        <a:rPr dirty="0"/>
                      </a:br>
                      <a:r>
                        <a:rPr dirty="0"/>
                        <a:t>RESTORE</a:t>
                      </a:r>
                      <a:r>
                        <a:rPr baseline="31999" dirty="0"/>
                        <a:t>3</a:t>
                      </a:r>
                    </a:p>
                    <a:p>
                      <a:pPr marL="343958" indent="-343958" algn="l">
                        <a:buClr>
                          <a:srgbClr val="C9583E"/>
                        </a:buClr>
                        <a:buSzPct val="100000"/>
                        <a:buChar char="•"/>
                        <a:defRPr sz="2600" b="1">
                          <a:solidFill>
                            <a:srgbClr val="00538A"/>
                          </a:solidFill>
                          <a:latin typeface="+mj-lt"/>
                          <a:ea typeface="+mj-ea"/>
                          <a:cs typeface="+mj-cs"/>
                          <a:sym typeface="Calibri"/>
                        </a:defRPr>
                      </a:pPr>
                      <a:r>
                        <a:rPr b="0" dirty="0" err="1"/>
                        <a:t>Randomised</a:t>
                      </a:r>
                      <a:r>
                        <a:rPr b="0" dirty="0"/>
                        <a:t>, open-label, phase 2 trial in 74 treatment-naïve patients with clear-cell metastatic RCC, comparing:</a:t>
                      </a:r>
                    </a:p>
                    <a:p>
                      <a:pPr marL="720000" lvl="1" indent="-343958" algn="l">
                        <a:buClr>
                          <a:srgbClr val="C9583E"/>
                        </a:buClr>
                        <a:buSzPct val="50000"/>
                        <a:buChar char="✦"/>
                        <a:defRPr sz="2600" b="1">
                          <a:solidFill>
                            <a:srgbClr val="00538A"/>
                          </a:solidFill>
                          <a:latin typeface="+mj-lt"/>
                          <a:ea typeface="+mj-ea"/>
                          <a:cs typeface="+mj-cs"/>
                          <a:sym typeface="Calibri"/>
                        </a:defRPr>
                      </a:pPr>
                      <a:r>
                        <a:rPr b="0" dirty="0"/>
                        <a:t>standard 4/2 schedule (4 weeks on, 2 weeks off) vs</a:t>
                      </a:r>
                    </a:p>
                    <a:p>
                      <a:pPr marL="720000" lvl="1" indent="-343958" algn="l">
                        <a:buClr>
                          <a:srgbClr val="C9583E"/>
                        </a:buClr>
                        <a:buSzPct val="50000"/>
                        <a:buChar char="✦"/>
                        <a:defRPr sz="2600" b="1">
                          <a:solidFill>
                            <a:srgbClr val="00538A"/>
                          </a:solidFill>
                          <a:latin typeface="+mj-lt"/>
                          <a:ea typeface="+mj-ea"/>
                          <a:cs typeface="+mj-cs"/>
                          <a:sym typeface="Calibri"/>
                        </a:defRPr>
                      </a:pPr>
                      <a:r>
                        <a:rPr b="0" dirty="0"/>
                        <a:t>2/1 schedule (2 weeks on, 1 week off)</a:t>
                      </a:r>
                    </a:p>
                    <a:p>
                      <a:pPr algn="l">
                        <a:defRPr sz="2600" b="1">
                          <a:solidFill>
                            <a:srgbClr val="00538A"/>
                          </a:solidFill>
                          <a:latin typeface="+mj-lt"/>
                          <a:ea typeface="+mj-ea"/>
                          <a:cs typeface="+mj-cs"/>
                          <a:sym typeface="Calibri"/>
                        </a:defRPr>
                      </a:pPr>
                      <a:endParaRPr b="0" dirty="0"/>
                    </a:p>
                    <a:p>
                      <a:pPr algn="l">
                        <a:defRPr sz="2600" b="1">
                          <a:solidFill>
                            <a:srgbClr val="00538A"/>
                          </a:solidFill>
                          <a:latin typeface="+mj-lt"/>
                          <a:ea typeface="+mj-ea"/>
                          <a:cs typeface="+mj-cs"/>
                          <a:sym typeface="Calibri"/>
                        </a:defRPr>
                      </a:pPr>
                      <a:r>
                        <a:rPr dirty="0"/>
                        <a:t>Results</a:t>
                      </a:r>
                    </a:p>
                    <a:p>
                      <a:pPr marL="343958" indent="-343958" algn="l">
                        <a:buClr>
                          <a:srgbClr val="C9583E"/>
                        </a:buClr>
                        <a:buSzPct val="100000"/>
                        <a:buChar char="•"/>
                        <a:defRPr sz="2600">
                          <a:solidFill>
                            <a:srgbClr val="00538A"/>
                          </a:solidFill>
                          <a:latin typeface="+mj-lt"/>
                          <a:ea typeface="+mj-ea"/>
                          <a:cs typeface="+mj-cs"/>
                          <a:sym typeface="Calibri"/>
                        </a:defRPr>
                      </a:pPr>
                      <a:r>
                        <a:rPr dirty="0"/>
                        <a:t>The 2/1 schedule was associated with </a:t>
                      </a:r>
                      <a:r>
                        <a:rPr b="1" dirty="0"/>
                        <a:t>less toxicity and a higher failure-free survival rate </a:t>
                      </a:r>
                      <a:r>
                        <a:rPr dirty="0"/>
                        <a:t>at 6 months than was the 4/2 schedule, without compromising efficacy (ORR and TTP)</a:t>
                      </a:r>
                    </a:p>
                    <a:p>
                      <a:pPr marL="343958" indent="-343958" algn="l">
                        <a:buClr>
                          <a:srgbClr val="C9583E"/>
                        </a:buClr>
                        <a:buSzPct val="100000"/>
                        <a:buChar char="•"/>
                        <a:defRPr sz="2600">
                          <a:solidFill>
                            <a:srgbClr val="00538A"/>
                          </a:solidFill>
                          <a:latin typeface="+mj-lt"/>
                          <a:ea typeface="+mj-ea"/>
                          <a:cs typeface="+mj-cs"/>
                          <a:sym typeface="Calibri"/>
                        </a:defRPr>
                      </a:pPr>
                      <a:r>
                        <a:rPr dirty="0"/>
                        <a:t>Neutropenia and fatigue in particular were less common with the 2/1 schedule</a:t>
                      </a:r>
                    </a:p>
                  </a:txBody>
                  <a:tcP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4584928">
                <a:tc>
                  <a:txBody>
                    <a:bodyPr/>
                    <a:lstStyle/>
                    <a:p>
                      <a:pPr algn="l">
                        <a:defRPr sz="2600" b="1">
                          <a:solidFill>
                            <a:srgbClr val="00538A"/>
                          </a:solidFill>
                          <a:latin typeface="+mj-lt"/>
                          <a:ea typeface="+mj-ea"/>
                          <a:cs typeface="+mj-cs"/>
                          <a:sym typeface="Calibri"/>
                        </a:defRPr>
                      </a:pPr>
                      <a:r>
                        <a:rPr dirty="0"/>
                        <a:t>REARRANGE</a:t>
                      </a:r>
                      <a:r>
                        <a:rPr baseline="31999" dirty="0"/>
                        <a:t>2</a:t>
                      </a:r>
                    </a:p>
                    <a:p>
                      <a:pPr marL="343958" indent="-343958" algn="l">
                        <a:buClr>
                          <a:srgbClr val="C9583E"/>
                        </a:buClr>
                        <a:buSzPct val="100000"/>
                        <a:buChar char="•"/>
                        <a:defRPr sz="2600">
                          <a:solidFill>
                            <a:srgbClr val="00538A"/>
                          </a:solidFill>
                          <a:latin typeface="+mj-lt"/>
                          <a:ea typeface="+mj-ea"/>
                          <a:cs typeface="+mj-cs"/>
                          <a:sym typeface="Calibri"/>
                        </a:defRPr>
                      </a:pPr>
                      <a:r>
                        <a:rPr dirty="0" err="1"/>
                        <a:t>Randomised</a:t>
                      </a:r>
                      <a:r>
                        <a:rPr dirty="0"/>
                        <a:t> phase 2 trial in 299 patients with metastatic CRC, comparing:</a:t>
                      </a:r>
                    </a:p>
                    <a:p>
                      <a:pPr marL="720000" lvl="1" indent="-343958" algn="l">
                        <a:buClr>
                          <a:srgbClr val="C9583E"/>
                        </a:buClr>
                        <a:buSzPct val="50000"/>
                        <a:buChar char="✦"/>
                        <a:defRPr sz="2600">
                          <a:solidFill>
                            <a:srgbClr val="00538A"/>
                          </a:solidFill>
                          <a:latin typeface="+mj-lt"/>
                          <a:ea typeface="+mj-ea"/>
                          <a:cs typeface="+mj-cs"/>
                          <a:sym typeface="Calibri"/>
                        </a:defRPr>
                      </a:pPr>
                      <a:r>
                        <a:rPr dirty="0"/>
                        <a:t>standard dose (160 mg/day; 3 weeks on, 1 week off) vs</a:t>
                      </a:r>
                    </a:p>
                    <a:p>
                      <a:pPr marL="720000" lvl="1" indent="-343958" algn="l">
                        <a:buClr>
                          <a:srgbClr val="C9583E"/>
                        </a:buClr>
                        <a:buSzPct val="50000"/>
                        <a:buChar char="✦"/>
                        <a:defRPr sz="2600">
                          <a:solidFill>
                            <a:srgbClr val="00538A"/>
                          </a:solidFill>
                          <a:latin typeface="+mj-lt"/>
                          <a:ea typeface="+mj-ea"/>
                          <a:cs typeface="+mj-cs"/>
                          <a:sym typeface="Calibri"/>
                        </a:defRPr>
                      </a:pPr>
                      <a:r>
                        <a:rPr dirty="0"/>
                        <a:t>reduced dose (120 mg/day; 3 weeks on, 1 week off) vs</a:t>
                      </a:r>
                    </a:p>
                    <a:p>
                      <a:pPr marL="720000" lvl="1" indent="-343958" algn="l">
                        <a:buClr>
                          <a:srgbClr val="C9583E"/>
                        </a:buClr>
                        <a:buSzPct val="50000"/>
                        <a:buChar char="✦"/>
                        <a:defRPr sz="2600">
                          <a:solidFill>
                            <a:srgbClr val="00538A"/>
                          </a:solidFill>
                          <a:latin typeface="+mj-lt"/>
                          <a:ea typeface="+mj-ea"/>
                          <a:cs typeface="+mj-cs"/>
                          <a:sym typeface="Calibri"/>
                        </a:defRPr>
                      </a:pPr>
                      <a:r>
                        <a:rPr dirty="0"/>
                        <a:t>intermittent dosing (160 mg/day; 1 week on, 1 week off)</a:t>
                      </a:r>
                    </a:p>
                    <a:p>
                      <a:pPr lvl="1" indent="0" algn="l">
                        <a:defRPr sz="2600" b="1">
                          <a:solidFill>
                            <a:srgbClr val="00538A"/>
                          </a:solidFill>
                          <a:latin typeface="+mj-lt"/>
                          <a:ea typeface="+mj-ea"/>
                          <a:cs typeface="+mj-cs"/>
                          <a:sym typeface="Calibri"/>
                        </a:defRPr>
                      </a:pPr>
                      <a:r>
                        <a:rPr dirty="0"/>
                        <a:t>Results</a:t>
                      </a:r>
                    </a:p>
                    <a:p>
                      <a:pPr marL="343958" indent="-343958" algn="l">
                        <a:buClr>
                          <a:srgbClr val="C9583E"/>
                        </a:buClr>
                        <a:buSzPct val="100000"/>
                        <a:buChar char="•"/>
                        <a:defRPr sz="2600">
                          <a:solidFill>
                            <a:srgbClr val="00538A"/>
                          </a:solidFill>
                          <a:latin typeface="+mj-lt"/>
                          <a:ea typeface="+mj-ea"/>
                          <a:cs typeface="+mj-cs"/>
                          <a:sym typeface="Calibri"/>
                        </a:defRPr>
                      </a:pPr>
                      <a:r>
                        <a:rPr dirty="0"/>
                        <a:t>There was no difference in survival outcomes</a:t>
                      </a:r>
                    </a:p>
                    <a:p>
                      <a:pPr marL="343958" indent="-343958" algn="l">
                        <a:buClr>
                          <a:srgbClr val="C9583E"/>
                        </a:buClr>
                        <a:buSzPct val="100000"/>
                        <a:buChar char="•"/>
                        <a:defRPr sz="2600">
                          <a:solidFill>
                            <a:srgbClr val="00538A"/>
                          </a:solidFill>
                          <a:latin typeface="+mj-lt"/>
                          <a:ea typeface="+mj-ea"/>
                          <a:cs typeface="+mj-cs"/>
                          <a:sym typeface="Calibri"/>
                        </a:defRPr>
                      </a:pPr>
                      <a:r>
                        <a:rPr dirty="0"/>
                        <a:t>The </a:t>
                      </a:r>
                      <a:r>
                        <a:rPr b="1" dirty="0"/>
                        <a:t>primary endpoint of improving global tolerability in the reduced-dose and intermittent-dosing groups was not met</a:t>
                      </a:r>
                    </a:p>
                    <a:p>
                      <a:pPr marL="343958" indent="-343958" algn="l">
                        <a:buClr>
                          <a:srgbClr val="C9583E"/>
                        </a:buClr>
                        <a:buSzPct val="100000"/>
                        <a:buChar char="•"/>
                        <a:defRPr sz="2600">
                          <a:solidFill>
                            <a:srgbClr val="00538A"/>
                          </a:solidFill>
                          <a:latin typeface="+mj-lt"/>
                          <a:ea typeface="+mj-ea"/>
                          <a:cs typeface="+mj-cs"/>
                          <a:sym typeface="Calibri"/>
                        </a:defRPr>
                      </a:pPr>
                      <a:r>
                        <a:rPr dirty="0"/>
                        <a:t>Flexible dosing resulted in numerical improvement in relevant AEs, including fatigue, HFSR, and hypertension </a:t>
                      </a:r>
                    </a:p>
                  </a:txBody>
                  <a:tcPr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787" name="Callout"/>
          <p:cNvSpPr/>
          <p:nvPr/>
        </p:nvSpPr>
        <p:spPr>
          <a:xfrm>
            <a:off x="20882778" y="539188"/>
            <a:ext cx="3188097" cy="10003632"/>
          </a:xfrm>
          <a:custGeom>
            <a:avLst/>
            <a:gdLst/>
            <a:ahLst/>
            <a:cxnLst>
              <a:cxn ang="0">
                <a:pos x="wd2" y="hd2"/>
              </a:cxn>
              <a:cxn ang="5400000">
                <a:pos x="wd2" y="hd2"/>
              </a:cxn>
              <a:cxn ang="10800000">
                <a:pos x="wd2" y="hd2"/>
              </a:cxn>
              <a:cxn ang="16200000">
                <a:pos x="wd2" y="hd2"/>
              </a:cxn>
            </a:cxnLst>
            <a:rect l="0" t="0" r="r" b="b"/>
            <a:pathLst>
              <a:path w="21600" h="21600" extrusionOk="0">
                <a:moveTo>
                  <a:pt x="1256" y="0"/>
                </a:moveTo>
                <a:cubicBezTo>
                  <a:pt x="562" y="0"/>
                  <a:pt x="0" y="179"/>
                  <a:pt x="0" y="400"/>
                </a:cubicBezTo>
                <a:lnTo>
                  <a:pt x="0" y="19308"/>
                </a:lnTo>
                <a:cubicBezTo>
                  <a:pt x="0" y="19529"/>
                  <a:pt x="562" y="19708"/>
                  <a:pt x="1256" y="19708"/>
                </a:cubicBezTo>
                <a:lnTo>
                  <a:pt x="8484" y="19708"/>
                </a:lnTo>
                <a:lnTo>
                  <a:pt x="10995" y="21600"/>
                </a:lnTo>
                <a:lnTo>
                  <a:pt x="13506" y="19708"/>
                </a:lnTo>
                <a:lnTo>
                  <a:pt x="20344" y="19708"/>
                </a:lnTo>
                <a:cubicBezTo>
                  <a:pt x="21038" y="19708"/>
                  <a:pt x="21600" y="19529"/>
                  <a:pt x="21600" y="19308"/>
                </a:cubicBezTo>
                <a:lnTo>
                  <a:pt x="21600" y="400"/>
                </a:lnTo>
                <a:cubicBezTo>
                  <a:pt x="21600" y="179"/>
                  <a:pt x="21038" y="0"/>
                  <a:pt x="20344" y="0"/>
                </a:cubicBezTo>
                <a:lnTo>
                  <a:pt x="1256" y="0"/>
                </a:lnTo>
                <a:close/>
              </a:path>
            </a:pathLst>
          </a:custGeom>
          <a:solidFill>
            <a:srgbClr val="C958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788" name="Dr.png" descr="Dr.png"/>
          <p:cNvPicPr>
            <a:picLocks noChangeAspect="1"/>
          </p:cNvPicPr>
          <p:nvPr/>
        </p:nvPicPr>
        <p:blipFill>
          <a:blip r:embed="rId7"/>
          <a:stretch>
            <a:fillRect/>
          </a:stretch>
        </p:blipFill>
        <p:spPr>
          <a:xfrm>
            <a:off x="22953502" y="10036012"/>
            <a:ext cx="1033058" cy="3409928"/>
          </a:xfrm>
          <a:prstGeom prst="rect">
            <a:avLst/>
          </a:prstGeom>
          <a:ln w="12700">
            <a:miter lim="400000"/>
          </a:ln>
        </p:spPr>
      </p:pic>
      <p:sp>
        <p:nvSpPr>
          <p:cNvPr id="789" name="Flexible dosing strategies have been studied with regorafenib in CRC and with sunitinib in RCC1–3…"/>
          <p:cNvSpPr txBox="1"/>
          <p:nvPr/>
        </p:nvSpPr>
        <p:spPr>
          <a:xfrm>
            <a:off x="21088937" y="862963"/>
            <a:ext cx="2775780" cy="84742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1900"/>
              </a:spcBef>
              <a:defRPr sz="2600" b="0">
                <a:solidFill>
                  <a:srgbClr val="FFFFFF"/>
                </a:solidFill>
              </a:defRPr>
            </a:pPr>
            <a:r>
              <a:rPr b="1" dirty="0"/>
              <a:t>Flexible dosing </a:t>
            </a:r>
            <a:r>
              <a:rPr dirty="0"/>
              <a:t>strategies have been studied with regorafenib in CRC and with sunitinib in RCC</a:t>
            </a:r>
            <a:r>
              <a:rPr baseline="31999" dirty="0"/>
              <a:t>1–3</a:t>
            </a:r>
            <a:r>
              <a:rPr dirty="0"/>
              <a:t>  </a:t>
            </a:r>
          </a:p>
          <a:p>
            <a:pPr marL="317500" indent="-317500" algn="l">
              <a:spcBef>
                <a:spcPts val="1900"/>
              </a:spcBef>
              <a:buSzPct val="125000"/>
              <a:buChar char="•"/>
              <a:defRPr sz="2600" b="0">
                <a:solidFill>
                  <a:srgbClr val="FFFFFF"/>
                </a:solidFill>
              </a:defRPr>
            </a:pPr>
            <a:r>
              <a:rPr dirty="0"/>
              <a:t>The NCCN guidelines recommend a dose-escalation strategy when using regorafenib for CRC</a:t>
            </a:r>
            <a:r>
              <a:rPr baseline="31999" dirty="0"/>
              <a:t>4</a:t>
            </a:r>
          </a:p>
          <a:p>
            <a:pPr marL="317500" indent="-317500" algn="l">
              <a:spcBef>
                <a:spcPts val="1900"/>
              </a:spcBef>
              <a:buSzPct val="125000"/>
              <a:buChar char="•"/>
              <a:defRPr sz="2600" b="0">
                <a:solidFill>
                  <a:srgbClr val="FFFFFF"/>
                </a:solidFill>
              </a:defRPr>
            </a:pPr>
            <a:r>
              <a:rPr dirty="0"/>
              <a:t>In clinical practice, the data on sunitinib in RCC are extrapolated to GI cancers</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pic>
        <p:nvPicPr>
          <p:cNvPr id="792" name="Skin Toxicities - What Patients Can Do.pdf" descr="Skin Toxicities - What Patients Can Do.pdf"/>
          <p:cNvPicPr>
            <a:picLocks noChangeAspect="1"/>
          </p:cNvPicPr>
          <p:nvPr/>
        </p:nvPicPr>
        <p:blipFill>
          <a:blip r:embed="rId3"/>
          <a:srcRect t="15025" b="9487"/>
          <a:stretch>
            <a:fillRect/>
          </a:stretch>
        </p:blipFill>
        <p:spPr>
          <a:xfrm>
            <a:off x="11609199" y="590748"/>
            <a:ext cx="11999887" cy="12534597"/>
          </a:xfrm>
          <a:prstGeom prst="rect">
            <a:avLst/>
          </a:prstGeom>
          <a:ln w="12700">
            <a:miter lim="400000"/>
          </a:ln>
        </p:spPr>
      </p:pic>
      <p:sp>
        <p:nvSpPr>
          <p:cNvPr id="793" name="WHAT PATIENTS"/>
          <p:cNvSpPr txBox="1"/>
          <p:nvPr/>
        </p:nvSpPr>
        <p:spPr>
          <a:xfrm>
            <a:off x="1130300" y="660399"/>
            <a:ext cx="712326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WHAT PATIENTS</a:t>
            </a:r>
          </a:p>
        </p:txBody>
      </p:sp>
      <p:sp>
        <p:nvSpPr>
          <p:cNvPr id="794" name="CAN DO"/>
          <p:cNvSpPr txBox="1"/>
          <p:nvPr/>
        </p:nvSpPr>
        <p:spPr>
          <a:xfrm>
            <a:off x="1130300" y="1625599"/>
            <a:ext cx="919059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CAN DO</a:t>
            </a:r>
          </a:p>
        </p:txBody>
      </p:sp>
      <p:sp>
        <p:nvSpPr>
          <p:cNvPr id="795" name="Use the link found next to this slide set to download your own version of the leaflet, designed to help patients prevent and manage skin toxicities related to their targeted therapy.…"/>
          <p:cNvSpPr txBox="1"/>
          <p:nvPr/>
        </p:nvSpPr>
        <p:spPr>
          <a:xfrm>
            <a:off x="1130300" y="2857499"/>
            <a:ext cx="7123269" cy="6188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1900"/>
              </a:spcBef>
              <a:defRPr sz="3500" b="0">
                <a:solidFill>
                  <a:srgbClr val="3B3735"/>
                </a:solidFill>
              </a:defRPr>
            </a:pPr>
            <a:r>
              <a:rPr dirty="0"/>
              <a:t>Use the link found next to this slide set to download your own version of the leaflet, designed to help patients prevent and manage skin toxicities related to their targeted therapy.</a:t>
            </a:r>
          </a:p>
          <a:p>
            <a:pPr algn="l">
              <a:spcBef>
                <a:spcPts val="1900"/>
              </a:spcBef>
              <a:defRPr sz="3500" b="0">
                <a:solidFill>
                  <a:srgbClr val="3B3735"/>
                </a:solidFill>
              </a:defRPr>
            </a:pPr>
            <a:endParaRPr dirty="0"/>
          </a:p>
          <a:p>
            <a:pPr algn="l">
              <a:spcBef>
                <a:spcPts val="1900"/>
              </a:spcBef>
              <a:defRPr sz="3500" b="0">
                <a:solidFill>
                  <a:srgbClr val="3B3735"/>
                </a:solidFill>
              </a:defRPr>
            </a:pPr>
            <a:r>
              <a:rPr dirty="0"/>
              <a:t>Fight CRC also provide additional helpful </a:t>
            </a:r>
            <a:r>
              <a:rPr b="1" dirty="0">
                <a:solidFill>
                  <a:srgbClr val="3A3736"/>
                </a:solidFill>
              </a:rPr>
              <a:t>patient resources:</a:t>
            </a:r>
            <a:endParaRPr b="1" dirty="0">
              <a:solidFill>
                <a:srgbClr val="00538A"/>
              </a:solidFill>
            </a:endParaRPr>
          </a:p>
          <a:p>
            <a:pPr algn="l">
              <a:spcBef>
                <a:spcPts val="1900"/>
              </a:spcBef>
              <a:defRPr sz="3500" b="0">
                <a:solidFill>
                  <a:srgbClr val="3B3735"/>
                </a:solidFill>
              </a:defRPr>
            </a:pPr>
            <a:r>
              <a:rPr b="1" u="sng" dirty="0">
                <a:solidFill>
                  <a:srgbClr val="BD5337"/>
                </a:solidFill>
                <a:hlinkClick r:id="rId4">
                  <a:extLst>
                    <a:ext uri="{A12FA001-AC4F-418D-AE19-62706E023703}">
                      <ahyp:hlinkClr xmlns:ahyp="http://schemas.microsoft.com/office/drawing/2018/hyperlinkcolor" val="tx"/>
                    </a:ext>
                  </a:extLst>
                </a:hlinkClick>
              </a:rPr>
              <a:t>https://fightcolorectalcancer.org/resources/skin-toxicity-resources/</a:t>
            </a:r>
            <a:r>
              <a:rPr b="1" dirty="0">
                <a:solidFill>
                  <a:srgbClr val="BD5337"/>
                </a:solidFill>
              </a:rPr>
              <a:t> </a:t>
            </a:r>
          </a:p>
        </p:txBody>
      </p:sp>
      <p:sp>
        <p:nvSpPr>
          <p:cNvPr id="796" name="CRC, colorectal cancer."/>
          <p:cNvSpPr txBox="1"/>
          <p:nvPr/>
        </p:nvSpPr>
        <p:spPr>
          <a:xfrm>
            <a:off x="431800" y="13119099"/>
            <a:ext cx="21299373"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rPr dirty="0"/>
              <a:t>CRC, colorectal cancer.</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99" name="SUMMARY"/>
          <p:cNvSpPr txBox="1"/>
          <p:nvPr/>
        </p:nvSpPr>
        <p:spPr>
          <a:xfrm>
            <a:off x="1130300" y="660399"/>
            <a:ext cx="4268838"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chemeClr val="accent1">
                    <a:hueOff val="114395"/>
                    <a:lumOff val="-24975"/>
                  </a:schemeClr>
                </a:solidFill>
              </a:defRPr>
            </a:lvl1pPr>
          </a:lstStyle>
          <a:p>
            <a:r>
              <a:rPr dirty="0"/>
              <a:t>SUMMARY</a:t>
            </a:r>
          </a:p>
        </p:txBody>
      </p:sp>
      <p:sp>
        <p:nvSpPr>
          <p:cNvPr id="800" name="Effective management of skin toxicities involves a multimodal strategy that…"/>
          <p:cNvSpPr/>
          <p:nvPr/>
        </p:nvSpPr>
        <p:spPr>
          <a:xfrm>
            <a:off x="1156507" y="1904726"/>
            <a:ext cx="10105257" cy="4304095"/>
          </a:xfrm>
          <a:prstGeom prst="rect">
            <a:avLst/>
          </a:prstGeom>
          <a:solidFill>
            <a:srgbClr val="FFFFFF"/>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lstStyle/>
          <a:p>
            <a:pPr marL="396875" indent="-396875" algn="l">
              <a:buSzPct val="125000"/>
              <a:buChar char="•"/>
              <a:defRPr sz="3500" b="0">
                <a:solidFill>
                  <a:srgbClr val="00538A"/>
                </a:solidFill>
              </a:defRPr>
            </a:pPr>
            <a:endParaRPr dirty="0"/>
          </a:p>
          <a:p>
            <a:pPr algn="l">
              <a:defRPr sz="3500" b="0" cap="all">
                <a:solidFill>
                  <a:srgbClr val="00538A"/>
                </a:solidFill>
              </a:defRPr>
            </a:pPr>
            <a:r>
              <a:rPr sz="3400" dirty="0"/>
              <a:t>Effective management of skin toxicities involves a </a:t>
            </a:r>
            <a:r>
              <a:rPr sz="3400" b="1" dirty="0"/>
              <a:t>multimodal strategy</a:t>
            </a:r>
            <a:r>
              <a:rPr sz="3400" dirty="0"/>
              <a:t> that </a:t>
            </a:r>
          </a:p>
          <a:p>
            <a:pPr algn="l">
              <a:defRPr sz="3500" b="0" cap="all">
                <a:solidFill>
                  <a:srgbClr val="00538A"/>
                </a:solidFill>
              </a:defRPr>
            </a:pPr>
            <a:r>
              <a:rPr sz="3400" dirty="0"/>
              <a:t>includes:</a:t>
            </a:r>
          </a:p>
          <a:p>
            <a:pPr marL="651891" indent="-423291" algn="l">
              <a:buClr>
                <a:srgbClr val="CD5B41"/>
              </a:buClr>
              <a:buSzPct val="125000"/>
              <a:buChar char="•"/>
              <a:defRPr sz="3500" b="0">
                <a:solidFill>
                  <a:srgbClr val="00538A"/>
                </a:solidFill>
              </a:defRPr>
            </a:pPr>
            <a:r>
              <a:rPr sz="3400" dirty="0"/>
              <a:t>patient education</a:t>
            </a:r>
          </a:p>
          <a:p>
            <a:pPr marL="651891" indent="-423291" algn="l">
              <a:buClr>
                <a:srgbClr val="CD5B41"/>
              </a:buClr>
              <a:buSzPct val="125000"/>
              <a:buChar char="•"/>
              <a:defRPr sz="3500" b="0">
                <a:solidFill>
                  <a:srgbClr val="00538A"/>
                </a:solidFill>
              </a:defRPr>
            </a:pPr>
            <a:r>
              <a:rPr sz="3400" dirty="0"/>
              <a:t>prophylactic and supportive care</a:t>
            </a:r>
          </a:p>
          <a:p>
            <a:pPr marL="651891" indent="-423291" algn="l">
              <a:buClr>
                <a:srgbClr val="CD5B41"/>
              </a:buClr>
              <a:buSzPct val="125000"/>
              <a:buChar char="•"/>
              <a:defRPr sz="3500" b="0">
                <a:solidFill>
                  <a:srgbClr val="00538A"/>
                </a:solidFill>
              </a:defRPr>
            </a:pPr>
            <a:r>
              <a:rPr sz="3400" dirty="0"/>
              <a:t>dose modification (including flexible dosing)</a:t>
            </a:r>
            <a:endParaRPr sz="3400" dirty="0">
              <a:latin typeface="Times"/>
              <a:ea typeface="Times"/>
              <a:cs typeface="Times"/>
              <a:sym typeface="Times"/>
            </a:endParaRPr>
          </a:p>
        </p:txBody>
      </p:sp>
      <p:sp>
        <p:nvSpPr>
          <p:cNvPr id="801" name="Management…"/>
          <p:cNvSpPr/>
          <p:nvPr/>
        </p:nvSpPr>
        <p:spPr>
          <a:xfrm>
            <a:off x="11960183" y="1904726"/>
            <a:ext cx="10105257" cy="4304095"/>
          </a:xfrm>
          <a:prstGeom prst="rect">
            <a:avLst/>
          </a:prstGeom>
          <a:solidFill>
            <a:srgbClr val="FFFFFF"/>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lstStyle/>
          <a:p>
            <a:pPr marL="396875" indent="-396875" algn="l">
              <a:buSzPct val="125000"/>
              <a:buChar char="•"/>
              <a:defRPr sz="3500" b="0">
                <a:solidFill>
                  <a:srgbClr val="00538A"/>
                </a:solidFill>
              </a:defRPr>
            </a:pPr>
            <a:endParaRPr sz="3400" dirty="0"/>
          </a:p>
          <a:p>
            <a:pPr algn="l">
              <a:defRPr sz="3500" cap="all">
                <a:solidFill>
                  <a:srgbClr val="00538A"/>
                </a:solidFill>
              </a:defRPr>
            </a:pPr>
            <a:r>
              <a:rPr sz="3400" dirty="0"/>
              <a:t>Management</a:t>
            </a:r>
          </a:p>
          <a:p>
            <a:pPr marL="651891" indent="-423291" algn="l">
              <a:buClr>
                <a:srgbClr val="CE5B41"/>
              </a:buClr>
              <a:buSzPct val="125000"/>
              <a:buChar char="•"/>
              <a:defRPr sz="3500" b="0">
                <a:solidFill>
                  <a:srgbClr val="00538A"/>
                </a:solidFill>
              </a:defRPr>
            </a:pPr>
            <a:r>
              <a:rPr sz="3400" dirty="0"/>
              <a:t>Management of low-grade toxicity is similar to prophylactic measures</a:t>
            </a:r>
          </a:p>
          <a:p>
            <a:pPr marL="651891" indent="-423291" algn="l">
              <a:buClr>
                <a:srgbClr val="CE5B41"/>
              </a:buClr>
              <a:buSzPct val="125000"/>
              <a:buChar char="•"/>
              <a:defRPr sz="3500" b="0">
                <a:solidFill>
                  <a:srgbClr val="00538A"/>
                </a:solidFill>
              </a:defRPr>
            </a:pPr>
            <a:r>
              <a:rPr sz="3400" dirty="0"/>
              <a:t>Management of high-grade toxicity depends on the type of toxicity and the grade</a:t>
            </a:r>
            <a:endParaRPr sz="3400" dirty="0">
              <a:latin typeface="Times"/>
              <a:ea typeface="Times"/>
              <a:cs typeface="Times"/>
              <a:sym typeface="Times"/>
            </a:endParaRPr>
          </a:p>
        </p:txBody>
      </p:sp>
      <p:sp>
        <p:nvSpPr>
          <p:cNvPr id="802" name="AE, adverse event."/>
          <p:cNvSpPr txBox="1"/>
          <p:nvPr/>
        </p:nvSpPr>
        <p:spPr>
          <a:xfrm>
            <a:off x="490538" y="12939464"/>
            <a:ext cx="23824188" cy="751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rPr dirty="0"/>
              <a:t>AE, adverse event.</a:t>
            </a:r>
          </a:p>
        </p:txBody>
      </p:sp>
      <p:sp>
        <p:nvSpPr>
          <p:cNvPr id="803" name="For all patients treated with targeted therapies, prophylactic measures include:…"/>
          <p:cNvSpPr/>
          <p:nvPr/>
        </p:nvSpPr>
        <p:spPr>
          <a:xfrm>
            <a:off x="1156507" y="6675509"/>
            <a:ext cx="10105257" cy="4304095"/>
          </a:xfrm>
          <a:prstGeom prst="rect">
            <a:avLst/>
          </a:prstGeom>
          <a:solidFill>
            <a:srgbClr val="FFFFFF"/>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lstStyle/>
          <a:p>
            <a:pPr marL="396875" indent="-396875" algn="l">
              <a:buSzPct val="125000"/>
              <a:buChar char="•"/>
              <a:defRPr sz="3500" b="0">
                <a:solidFill>
                  <a:srgbClr val="00538A"/>
                </a:solidFill>
              </a:defRPr>
            </a:pPr>
            <a:endParaRPr dirty="0"/>
          </a:p>
          <a:p>
            <a:pPr algn="l">
              <a:defRPr sz="3500" b="0" cap="all">
                <a:solidFill>
                  <a:srgbClr val="00538A"/>
                </a:solidFill>
              </a:defRPr>
            </a:pPr>
            <a:r>
              <a:rPr sz="3400" dirty="0"/>
              <a:t>For all patients treated with targeted therapies, prophylactic measures include:</a:t>
            </a:r>
          </a:p>
          <a:p>
            <a:pPr marL="651891" indent="-423291" algn="l">
              <a:buClr>
                <a:srgbClr val="CD5B41"/>
              </a:buClr>
              <a:buSzPct val="125000"/>
              <a:buChar char="•"/>
              <a:defRPr sz="3500" b="0">
                <a:solidFill>
                  <a:srgbClr val="00538A"/>
                </a:solidFill>
              </a:defRPr>
            </a:pPr>
            <a:r>
              <a:rPr sz="3400" dirty="0"/>
              <a:t>using broad-spectrum sunscreen</a:t>
            </a:r>
          </a:p>
          <a:p>
            <a:pPr marL="651891" indent="-423291" algn="l">
              <a:buClr>
                <a:srgbClr val="CD5B41"/>
              </a:buClr>
              <a:buSzPct val="125000"/>
              <a:buChar char="•"/>
              <a:defRPr sz="3500" b="0">
                <a:solidFill>
                  <a:srgbClr val="00538A"/>
                </a:solidFill>
              </a:defRPr>
            </a:pPr>
            <a:r>
              <a:rPr sz="3400" dirty="0"/>
              <a:t>avoiding sun exposure</a:t>
            </a:r>
          </a:p>
          <a:p>
            <a:pPr marL="651891" indent="-423291" algn="l">
              <a:buClr>
                <a:srgbClr val="CD5B41"/>
              </a:buClr>
              <a:buSzPct val="125000"/>
              <a:buChar char="•"/>
              <a:defRPr sz="3500" b="0">
                <a:solidFill>
                  <a:srgbClr val="00538A"/>
                </a:solidFill>
              </a:defRPr>
            </a:pPr>
            <a:r>
              <a:rPr sz="3400" dirty="0"/>
              <a:t>using skin </a:t>
            </a:r>
            <a:r>
              <a:rPr sz="3400" dirty="0" err="1"/>
              <a:t>moisturisers</a:t>
            </a:r>
            <a:endParaRPr sz="3400" dirty="0"/>
          </a:p>
          <a:p>
            <a:pPr marL="651891" indent="-423291" algn="l">
              <a:buClr>
                <a:srgbClr val="CD5B41"/>
              </a:buClr>
              <a:buSzPct val="125000"/>
              <a:buChar char="•"/>
              <a:defRPr sz="3500" b="0">
                <a:solidFill>
                  <a:srgbClr val="00538A"/>
                </a:solidFill>
              </a:defRPr>
            </a:pPr>
            <a:r>
              <a:rPr sz="3400" dirty="0"/>
              <a:t>nail and oral care</a:t>
            </a:r>
            <a:endParaRPr sz="3400" dirty="0">
              <a:latin typeface="Times"/>
              <a:ea typeface="Times"/>
              <a:cs typeface="Times"/>
              <a:sym typeface="Times"/>
            </a:endParaRPr>
          </a:p>
        </p:txBody>
      </p:sp>
      <p:sp>
        <p:nvSpPr>
          <p:cNvPr id="804" name="Consult a dermatologist if:…"/>
          <p:cNvSpPr/>
          <p:nvPr/>
        </p:nvSpPr>
        <p:spPr>
          <a:xfrm>
            <a:off x="11960183" y="6675509"/>
            <a:ext cx="10105257" cy="4304095"/>
          </a:xfrm>
          <a:prstGeom prst="rect">
            <a:avLst/>
          </a:prstGeom>
          <a:solidFill>
            <a:srgbClr val="FFFFFF"/>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lstStyle/>
          <a:p>
            <a:pPr marL="396875" indent="-396875" algn="l">
              <a:buSzPct val="125000"/>
              <a:buChar char="•"/>
              <a:defRPr sz="3500" b="0">
                <a:solidFill>
                  <a:srgbClr val="00538A"/>
                </a:solidFill>
              </a:defRPr>
            </a:pPr>
            <a:endParaRPr dirty="0"/>
          </a:p>
          <a:p>
            <a:pPr algn="l">
              <a:defRPr sz="3500" cap="all">
                <a:solidFill>
                  <a:srgbClr val="00538A"/>
                </a:solidFill>
              </a:defRPr>
            </a:pPr>
            <a:r>
              <a:rPr sz="3400" dirty="0"/>
              <a:t>Consult a dermatologist if:</a:t>
            </a:r>
          </a:p>
          <a:p>
            <a:pPr marL="651891" indent="-423291" algn="l">
              <a:buClr>
                <a:srgbClr val="CE5B41"/>
              </a:buClr>
              <a:buSzPct val="125000"/>
              <a:buChar char="•"/>
              <a:defRPr sz="3500" b="0">
                <a:solidFill>
                  <a:srgbClr val="00538A"/>
                </a:solidFill>
              </a:defRPr>
            </a:pPr>
            <a:r>
              <a:rPr sz="3400" dirty="0"/>
              <a:t>the skin AE necessitates changes to the cancer treatment</a:t>
            </a:r>
          </a:p>
          <a:p>
            <a:pPr marL="651891" indent="-423291" algn="l">
              <a:buClr>
                <a:srgbClr val="CE5B41"/>
              </a:buClr>
              <a:buSzPct val="125000"/>
              <a:buChar char="•"/>
              <a:defRPr sz="3500" b="0">
                <a:solidFill>
                  <a:srgbClr val="00538A"/>
                </a:solidFill>
              </a:defRPr>
            </a:pPr>
            <a:r>
              <a:rPr sz="3400" dirty="0"/>
              <a:t>a grade 2 skin AE does not respond to intervention </a:t>
            </a:r>
          </a:p>
          <a:p>
            <a:pPr marL="651891" indent="-423291" algn="l">
              <a:buClr>
                <a:srgbClr val="CE5B41"/>
              </a:buClr>
              <a:buSzPct val="125000"/>
              <a:buChar char="•"/>
              <a:defRPr sz="3500" b="0">
                <a:solidFill>
                  <a:srgbClr val="00538A"/>
                </a:solidFill>
              </a:defRPr>
            </a:pPr>
            <a:r>
              <a:rPr sz="3400" dirty="0"/>
              <a:t>any grade 3 skin AE occurs</a:t>
            </a:r>
          </a:p>
          <a:p>
            <a:pPr marL="651891" indent="-423291" algn="l">
              <a:buClr>
                <a:srgbClr val="CE5B41"/>
              </a:buClr>
              <a:buSzPct val="125000"/>
              <a:buChar char="•"/>
              <a:defRPr sz="3500" b="0">
                <a:solidFill>
                  <a:srgbClr val="00538A"/>
                </a:solidFill>
              </a:defRPr>
            </a:pPr>
            <a:r>
              <a:rPr sz="3400" dirty="0"/>
              <a:t>you are uncomfortable treating the skin AE yourself</a:t>
            </a:r>
            <a:endParaRPr sz="3400" dirty="0">
              <a:latin typeface="Times"/>
              <a:ea typeface="Times"/>
              <a:cs typeface="Times"/>
              <a:sym typeface="Times"/>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 name="chapter-3.png" descr="chapter-3.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807" name="SKIN TOXICITY"/>
          <p:cNvSpPr txBox="1"/>
          <p:nvPr/>
        </p:nvSpPr>
        <p:spPr>
          <a:xfrm>
            <a:off x="699543" y="4400435"/>
            <a:ext cx="13045377" cy="1769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000">
                <a:solidFill>
                  <a:srgbClr val="00538A"/>
                </a:solidFill>
              </a:defRPr>
            </a:lvl1pPr>
          </a:lstStyle>
          <a:p>
            <a:r>
              <a:t>SKIN TOXICITY</a:t>
            </a:r>
          </a:p>
        </p:txBody>
      </p:sp>
      <p:sp>
        <p:nvSpPr>
          <p:cNvPr id="808" name="MULTIDISCIPLINARY APPROACH TO PREVENTION AND MANAGEMENT"/>
          <p:cNvSpPr txBox="1"/>
          <p:nvPr/>
        </p:nvSpPr>
        <p:spPr>
          <a:xfrm>
            <a:off x="750027" y="5967354"/>
            <a:ext cx="12053425" cy="281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ts val="7000"/>
              </a:lnSpc>
              <a:defRPr sz="7200">
                <a:solidFill>
                  <a:srgbClr val="00538A"/>
                </a:solidFill>
              </a:defRPr>
            </a:lvl1pPr>
          </a:lstStyle>
          <a:p>
            <a:r>
              <a:rPr dirty="0"/>
              <a:t>MULTIDISCIPLINARY APPROACH TO PREVENTION AND MANAGEMENT</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11" name="LEARNING OBJECTIVE"/>
          <p:cNvSpPr txBox="1"/>
          <p:nvPr/>
        </p:nvSpPr>
        <p:spPr>
          <a:xfrm>
            <a:off x="1130300" y="660399"/>
            <a:ext cx="811887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a:solidFill>
                  <a:srgbClr val="3B3735"/>
                </a:solidFill>
              </a:defRPr>
            </a:lvl1pPr>
          </a:lstStyle>
          <a:p>
            <a:r>
              <a:rPr dirty="0"/>
              <a:t>LEARNING OBJECTIVE</a:t>
            </a:r>
          </a:p>
        </p:txBody>
      </p:sp>
      <p:sp>
        <p:nvSpPr>
          <p:cNvPr id="812" name="be able to involve a multidisciplinary team in the prevention, diagnosis, and management of skin toxicities associated with targeted therapy in GI and liver cancers"/>
          <p:cNvSpPr txBox="1"/>
          <p:nvPr/>
        </p:nvSpPr>
        <p:spPr>
          <a:xfrm>
            <a:off x="1219200" y="1698106"/>
            <a:ext cx="20472515" cy="2686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ts val="5000"/>
              </a:lnSpc>
              <a:defRPr sz="5400" cap="all">
                <a:solidFill>
                  <a:srgbClr val="00538A"/>
                </a:solidFill>
              </a:defRPr>
            </a:lvl1pPr>
          </a:lstStyle>
          <a:p>
            <a:r>
              <a:rPr dirty="0"/>
              <a:t>be able to involve a multidisciplinary team in the prevention, diagnosis, and management of skin toxicities associated with targeted therapy in GI and liver cancers</a:t>
            </a:r>
          </a:p>
        </p:txBody>
      </p:sp>
      <p:sp>
        <p:nvSpPr>
          <p:cNvPr id="813" name="Rectangle"/>
          <p:cNvSpPr/>
          <p:nvPr/>
        </p:nvSpPr>
        <p:spPr>
          <a:xfrm>
            <a:off x="1309864" y="4442574"/>
            <a:ext cx="9426693" cy="6340092"/>
          </a:xfrm>
          <a:prstGeom prst="rect">
            <a:avLst/>
          </a:prstGeom>
          <a:ln w="76200">
            <a:solidFill>
              <a:srgbClr val="00538A"/>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14" name="WHAT"/>
          <p:cNvSpPr txBox="1"/>
          <p:nvPr/>
        </p:nvSpPr>
        <p:spPr>
          <a:xfrm>
            <a:off x="1837109" y="4737967"/>
            <a:ext cx="1869989"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400">
                <a:solidFill>
                  <a:srgbClr val="00538A"/>
                </a:solidFill>
              </a:defRPr>
            </a:lvl1pPr>
          </a:lstStyle>
          <a:p>
            <a:r>
              <a:t>WHAT</a:t>
            </a:r>
          </a:p>
        </p:txBody>
      </p:sp>
      <p:sp>
        <p:nvSpPr>
          <p:cNvPr id="815" name="WILL YOU LEARN?"/>
          <p:cNvSpPr txBox="1"/>
          <p:nvPr/>
        </p:nvSpPr>
        <p:spPr>
          <a:xfrm>
            <a:off x="1828968" y="5411558"/>
            <a:ext cx="5135576"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400" b="0">
                <a:solidFill>
                  <a:srgbClr val="3B3735"/>
                </a:solidFill>
              </a:defRPr>
            </a:lvl1pPr>
          </a:lstStyle>
          <a:p>
            <a:r>
              <a:t>WILL YOU LEARN?</a:t>
            </a:r>
          </a:p>
        </p:txBody>
      </p:sp>
      <p:sp>
        <p:nvSpPr>
          <p:cNvPr id="816" name="In this case-based section you will learn about the role of a multidisciplinary team in the prevention, diagnosis, and management of skin toxicities"/>
          <p:cNvSpPr txBox="1"/>
          <p:nvPr/>
        </p:nvSpPr>
        <p:spPr>
          <a:xfrm>
            <a:off x="1841779" y="6277657"/>
            <a:ext cx="8362863" cy="30402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22020" indent="-422020" algn="l">
              <a:buClr>
                <a:srgbClr val="BB5E47"/>
              </a:buClr>
              <a:buSzPct val="100000"/>
              <a:buChar char="•"/>
              <a:defRPr sz="3900">
                <a:solidFill>
                  <a:srgbClr val="3B3735"/>
                </a:solidFill>
              </a:defRPr>
            </a:lvl1pPr>
          </a:lstStyle>
          <a:p>
            <a:r>
              <a:rPr dirty="0"/>
              <a:t>In this case-based section you will learn about the role of a multidisciplinary team in the prevention, diagnosis, and management of skin toxicities</a:t>
            </a:r>
          </a:p>
        </p:txBody>
      </p:sp>
      <p:sp>
        <p:nvSpPr>
          <p:cNvPr id="817" name="Shape"/>
          <p:cNvSpPr/>
          <p:nvPr/>
        </p:nvSpPr>
        <p:spPr>
          <a:xfrm>
            <a:off x="11175744" y="4443919"/>
            <a:ext cx="10791061" cy="63374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478" y="21600"/>
                </a:lnTo>
                <a:lnTo>
                  <a:pt x="21600" y="10778"/>
                </a:lnTo>
                <a:lnTo>
                  <a:pt x="17462" y="39"/>
                </a:lnTo>
                <a:lnTo>
                  <a:pt x="0" y="0"/>
                </a:lnTo>
                <a:close/>
              </a:path>
            </a:pathLst>
          </a:custGeom>
          <a:ln w="76200">
            <a:solidFill>
              <a:srgbClr val="00538A"/>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18" name="WHY"/>
          <p:cNvSpPr txBox="1"/>
          <p:nvPr/>
        </p:nvSpPr>
        <p:spPr>
          <a:xfrm>
            <a:off x="11650705" y="4737967"/>
            <a:ext cx="1524746"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400">
                <a:solidFill>
                  <a:srgbClr val="00538A"/>
                </a:solidFill>
              </a:defRPr>
            </a:lvl1pPr>
          </a:lstStyle>
          <a:p>
            <a:r>
              <a:t>WHY</a:t>
            </a:r>
          </a:p>
        </p:txBody>
      </p:sp>
      <p:sp>
        <p:nvSpPr>
          <p:cNvPr id="819" name="IS THIS IMPORTANT?"/>
          <p:cNvSpPr txBox="1"/>
          <p:nvPr/>
        </p:nvSpPr>
        <p:spPr>
          <a:xfrm>
            <a:off x="11682637" y="5411558"/>
            <a:ext cx="5866917"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400" b="0">
                <a:solidFill>
                  <a:srgbClr val="3B3735"/>
                </a:solidFill>
              </a:defRPr>
            </a:lvl1pPr>
          </a:lstStyle>
          <a:p>
            <a:r>
              <a:t>IS THIS IMPORTANT?</a:t>
            </a:r>
          </a:p>
        </p:txBody>
      </p:sp>
      <p:sp>
        <p:nvSpPr>
          <p:cNvPr id="820" name="When each member of the multidisciplinary team participates in prevention, diagnosis, and management, skin toxicities can be more effectively prevented and managed and diagnosed earlier"/>
          <p:cNvSpPr txBox="1"/>
          <p:nvPr/>
        </p:nvSpPr>
        <p:spPr>
          <a:xfrm>
            <a:off x="11748554" y="6349959"/>
            <a:ext cx="8118873" cy="3649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22030" indent="-422030" algn="l">
              <a:buClr>
                <a:srgbClr val="BB5E47"/>
              </a:buClr>
              <a:buSzPct val="100000"/>
              <a:buChar char="•"/>
              <a:defRPr sz="3900">
                <a:solidFill>
                  <a:srgbClr val="3B3735"/>
                </a:solidFill>
              </a:defRPr>
            </a:lvl1pPr>
          </a:lstStyle>
          <a:p>
            <a:r>
              <a:t>When each member of the multidisciplinary team participates in prevention, diagnosis, and management, skin toxicities can be more effectively prevented and managed and diagnosed earlier</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23" name="HCC patient case – part 1"/>
          <p:cNvSpPr txBox="1"/>
          <p:nvPr/>
        </p:nvSpPr>
        <p:spPr>
          <a:xfrm>
            <a:off x="1130300" y="660399"/>
            <a:ext cx="12977890"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cap="all">
                <a:solidFill>
                  <a:srgbClr val="3B3735"/>
                </a:solidFill>
              </a:defRPr>
            </a:lvl1pPr>
          </a:lstStyle>
          <a:p>
            <a:pPr>
              <a:defRPr b="1">
                <a:solidFill>
                  <a:srgbClr val="00538A"/>
                </a:solidFill>
              </a:defRPr>
            </a:pPr>
            <a:r>
              <a:rPr b="0">
                <a:solidFill>
                  <a:srgbClr val="3B3735"/>
                </a:solidFill>
              </a:rPr>
              <a:t>HCC patient case – part 1</a:t>
            </a:r>
          </a:p>
        </p:txBody>
      </p:sp>
      <p:sp>
        <p:nvSpPr>
          <p:cNvPr id="824" name="Mr Graham"/>
          <p:cNvSpPr txBox="1"/>
          <p:nvPr/>
        </p:nvSpPr>
        <p:spPr>
          <a:xfrm>
            <a:off x="1130300" y="1625599"/>
            <a:ext cx="919059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cap="all">
                <a:solidFill>
                  <a:srgbClr val="00538A"/>
                </a:solidFill>
              </a:defRPr>
            </a:lvl1pPr>
          </a:lstStyle>
          <a:p>
            <a:r>
              <a:rPr dirty="0" err="1"/>
              <a:t>Mr</a:t>
            </a:r>
            <a:r>
              <a:rPr dirty="0"/>
              <a:t> Graham</a:t>
            </a:r>
          </a:p>
        </p:txBody>
      </p:sp>
      <p:sp>
        <p:nvSpPr>
          <p:cNvPr id="825" name="Rectangle"/>
          <p:cNvSpPr/>
          <p:nvPr/>
        </p:nvSpPr>
        <p:spPr>
          <a:xfrm>
            <a:off x="16541898"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826" name="connect.png" descr="connect.png"/>
          <p:cNvPicPr>
            <a:picLocks noChangeAspect="1"/>
          </p:cNvPicPr>
          <p:nvPr/>
        </p:nvPicPr>
        <p:blipFill>
          <a:blip r:embed="rId3"/>
          <a:stretch>
            <a:fillRect/>
          </a:stretch>
        </p:blipFill>
        <p:spPr>
          <a:xfrm>
            <a:off x="20780165" y="3203540"/>
            <a:ext cx="1877534" cy="1805028"/>
          </a:xfrm>
          <a:prstGeom prst="rect">
            <a:avLst/>
          </a:prstGeom>
          <a:ln w="12700">
            <a:miter lim="400000"/>
          </a:ln>
        </p:spPr>
      </p:pic>
      <p:sp>
        <p:nvSpPr>
          <p:cNvPr id="827" name="Multidisciplinary team decision"/>
          <p:cNvSpPr txBox="1"/>
          <p:nvPr/>
        </p:nvSpPr>
        <p:spPr>
          <a:xfrm>
            <a:off x="16803513" y="3672676"/>
            <a:ext cx="4829619"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0" cap="all">
                <a:solidFill>
                  <a:srgbClr val="00538A"/>
                </a:solidFill>
              </a:defRPr>
            </a:lvl1pPr>
          </a:lstStyle>
          <a:p>
            <a:r>
              <a:t>Multidisciplinary team decision</a:t>
            </a:r>
            <a:endParaRPr sz="1200">
              <a:latin typeface="Times"/>
              <a:ea typeface="Times"/>
              <a:cs typeface="Times"/>
              <a:sym typeface="Times"/>
            </a:endParaRPr>
          </a:p>
        </p:txBody>
      </p:sp>
      <p:sp>
        <p:nvSpPr>
          <p:cNvPr id="828" name="Consult a dermatologist before starting regorafenib…"/>
          <p:cNvSpPr txBox="1"/>
          <p:nvPr/>
        </p:nvSpPr>
        <p:spPr>
          <a:xfrm>
            <a:off x="16536499" y="4990863"/>
            <a:ext cx="6078994" cy="792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Consult a dermatologist before starting regorafenib</a:t>
            </a:r>
          </a:p>
          <a:p>
            <a:pPr marL="651891" indent="-423291" algn="l">
              <a:buClr>
                <a:srgbClr val="CD5B41"/>
              </a:buClr>
              <a:buSzPct val="125000"/>
              <a:buChar char="•"/>
              <a:defRPr sz="3500" b="0">
                <a:solidFill>
                  <a:srgbClr val="00538A"/>
                </a:solidFill>
              </a:defRPr>
            </a:pPr>
            <a:r>
              <a:t>Discuss with the patient whether to start regorafenib at a full dose or at a reduced dose</a:t>
            </a:r>
          </a:p>
          <a:p>
            <a:pPr marL="651891" indent="-423291" algn="l">
              <a:buClr>
                <a:srgbClr val="CD5B41"/>
              </a:buClr>
              <a:buSzPct val="125000"/>
              <a:buChar char="•"/>
              <a:defRPr sz="3500" b="0">
                <a:solidFill>
                  <a:srgbClr val="00538A"/>
                </a:solidFill>
              </a:defRPr>
            </a:pPr>
            <a:r>
              <a:t>Educate on prevention, including gentle skin care, minimizing skin dryness and avoiding heat and friction</a:t>
            </a:r>
          </a:p>
          <a:p>
            <a:pPr marL="651891" indent="-423291" algn="l">
              <a:buClr>
                <a:srgbClr val="CD5B41"/>
              </a:buClr>
              <a:buSzPct val="125000"/>
              <a:buChar char="•"/>
              <a:defRPr sz="3500" b="0">
                <a:solidFill>
                  <a:srgbClr val="00538A"/>
                </a:solidFill>
              </a:defRPr>
            </a:pPr>
            <a:r>
              <a:t>Prescribe urea cream for pre-emptive use and a topical corticosteroid for use with the first signs of HFSR</a:t>
            </a:r>
            <a:endParaRPr sz="1200">
              <a:latin typeface="Times"/>
              <a:ea typeface="Times"/>
              <a:cs typeface="Times"/>
              <a:sym typeface="Times"/>
            </a:endParaRPr>
          </a:p>
        </p:txBody>
      </p:sp>
      <p:sp>
        <p:nvSpPr>
          <p:cNvPr id="829" name="Rectangle"/>
          <p:cNvSpPr/>
          <p:nvPr/>
        </p:nvSpPr>
        <p:spPr>
          <a:xfrm>
            <a:off x="8994470"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830" name="challenge.png" descr="challenge.png"/>
          <p:cNvPicPr>
            <a:picLocks noChangeAspect="1"/>
          </p:cNvPicPr>
          <p:nvPr/>
        </p:nvPicPr>
        <p:blipFill>
          <a:blip r:embed="rId4"/>
          <a:srcRect t="1930" b="1930"/>
          <a:stretch>
            <a:fillRect/>
          </a:stretch>
        </p:blipFill>
        <p:spPr>
          <a:xfrm>
            <a:off x="13639136" y="3344762"/>
            <a:ext cx="1426806" cy="1371706"/>
          </a:xfrm>
          <a:prstGeom prst="rect">
            <a:avLst/>
          </a:prstGeom>
          <a:ln w="12700">
            <a:miter lim="400000"/>
          </a:ln>
        </p:spPr>
      </p:pic>
      <p:sp>
        <p:nvSpPr>
          <p:cNvPr id="831" name="Clinical…"/>
          <p:cNvSpPr txBox="1"/>
          <p:nvPr/>
        </p:nvSpPr>
        <p:spPr>
          <a:xfrm>
            <a:off x="9256085" y="3672676"/>
            <a:ext cx="4829619"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500" b="0" cap="all">
                <a:solidFill>
                  <a:srgbClr val="00538A"/>
                </a:solidFill>
              </a:defRPr>
            </a:pPr>
            <a:r>
              <a:t>Clinical </a:t>
            </a:r>
          </a:p>
          <a:p>
            <a:pPr algn="l">
              <a:defRPr sz="3500" b="0" cap="all">
                <a:solidFill>
                  <a:srgbClr val="00538A"/>
                </a:solidFill>
              </a:defRPr>
            </a:pPr>
            <a:r>
              <a:t>challenge</a:t>
            </a:r>
            <a:endParaRPr sz="1200">
              <a:latin typeface="Times"/>
              <a:ea typeface="Times"/>
              <a:cs typeface="Times"/>
              <a:sym typeface="Times"/>
            </a:endParaRPr>
          </a:p>
        </p:txBody>
      </p:sp>
      <p:sp>
        <p:nvSpPr>
          <p:cNvPr id="832" name="How can we prevent the occurrence of HFSR during 2nd-line treatment with regorafenib?"/>
          <p:cNvSpPr txBox="1"/>
          <p:nvPr/>
        </p:nvSpPr>
        <p:spPr>
          <a:xfrm>
            <a:off x="9009069" y="5032671"/>
            <a:ext cx="6405861" cy="246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651891" indent="-423291" algn="l">
              <a:buClr>
                <a:srgbClr val="CD5B41"/>
              </a:buClr>
              <a:buSzPct val="125000"/>
              <a:buChar char="•"/>
              <a:defRPr sz="3500" b="0">
                <a:solidFill>
                  <a:srgbClr val="00538A"/>
                </a:solidFill>
              </a:defRPr>
            </a:lvl1pPr>
          </a:lstStyle>
          <a:p>
            <a:r>
              <a:t>How can we prevent the occurrence of HFSR during 2nd-line treatment with regorafenib?</a:t>
            </a:r>
            <a:endParaRPr sz="1200">
              <a:latin typeface="Times"/>
              <a:ea typeface="Times"/>
              <a:cs typeface="Times"/>
              <a:sym typeface="Times"/>
            </a:endParaRPr>
          </a:p>
        </p:txBody>
      </p:sp>
      <p:sp>
        <p:nvSpPr>
          <p:cNvPr id="833" name="Rectangle"/>
          <p:cNvSpPr/>
          <p:nvPr/>
        </p:nvSpPr>
        <p:spPr>
          <a:xfrm>
            <a:off x="1427041"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34" name="Patient"/>
          <p:cNvSpPr txBox="1"/>
          <p:nvPr/>
        </p:nvSpPr>
        <p:spPr>
          <a:xfrm>
            <a:off x="1708656" y="3693304"/>
            <a:ext cx="4829618"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0" cap="all">
                <a:solidFill>
                  <a:srgbClr val="00538A"/>
                </a:solidFill>
              </a:defRPr>
            </a:lvl1pPr>
          </a:lstStyle>
          <a:p>
            <a:r>
              <a:rPr dirty="0"/>
              <a:t>Patient</a:t>
            </a:r>
            <a:endParaRPr sz="1200" dirty="0">
              <a:latin typeface="Times"/>
              <a:ea typeface="Times"/>
              <a:cs typeface="Times"/>
              <a:sym typeface="Times"/>
            </a:endParaRPr>
          </a:p>
        </p:txBody>
      </p:sp>
      <p:sp>
        <p:nvSpPr>
          <p:cNvPr id="835" name="63-year old Mr Graham is diagnosed with HCC…"/>
          <p:cNvSpPr txBox="1"/>
          <p:nvPr/>
        </p:nvSpPr>
        <p:spPr>
          <a:xfrm>
            <a:off x="1441641" y="5003800"/>
            <a:ext cx="6405861" cy="574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rPr dirty="0"/>
              <a:t>63-year old </a:t>
            </a:r>
            <a:r>
              <a:rPr dirty="0" err="1"/>
              <a:t>Mr</a:t>
            </a:r>
            <a:r>
              <a:rPr dirty="0"/>
              <a:t> Graham is diagnosed with HCC</a:t>
            </a:r>
          </a:p>
          <a:p>
            <a:pPr marL="651891" indent="-423291" algn="l">
              <a:buClr>
                <a:srgbClr val="CD5B41"/>
              </a:buClr>
              <a:buSzPct val="125000"/>
              <a:buChar char="•"/>
              <a:defRPr sz="3500" b="0">
                <a:solidFill>
                  <a:srgbClr val="00538A"/>
                </a:solidFill>
              </a:defRPr>
            </a:pPr>
            <a:r>
              <a:rPr dirty="0"/>
              <a:t>After progressing on locoregional therapy, he received sorafenib for 9 months at full dose, with one dose modification for HFSR</a:t>
            </a:r>
          </a:p>
          <a:p>
            <a:pPr marL="651891" indent="-423291" algn="l">
              <a:buClr>
                <a:srgbClr val="CD5B41"/>
              </a:buClr>
              <a:buSzPct val="125000"/>
              <a:buChar char="•"/>
              <a:defRPr sz="3500" b="0">
                <a:solidFill>
                  <a:srgbClr val="00538A"/>
                </a:solidFill>
              </a:defRPr>
            </a:pPr>
            <a:r>
              <a:rPr dirty="0" err="1"/>
              <a:t>Mr</a:t>
            </a:r>
            <a:r>
              <a:rPr dirty="0"/>
              <a:t> Graham has now progressed on sorafenib and is about to start regorafenib</a:t>
            </a:r>
            <a:endParaRPr sz="1200" dirty="0">
              <a:latin typeface="Times"/>
              <a:ea typeface="Times"/>
              <a:cs typeface="Times"/>
              <a:sym typeface="Times"/>
            </a:endParaRPr>
          </a:p>
        </p:txBody>
      </p:sp>
      <p:sp>
        <p:nvSpPr>
          <p:cNvPr id="836" name="HCC, hepatocellular carcinoma; HFSR, hand–foot skin reaction."/>
          <p:cNvSpPr txBox="1"/>
          <p:nvPr/>
        </p:nvSpPr>
        <p:spPr>
          <a:xfrm>
            <a:off x="431800" y="13119099"/>
            <a:ext cx="21299373"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rPr dirty="0"/>
              <a:t> HCC, hepatocellular carcinoma; HFSR, hand–foot skin reaction.</a:t>
            </a:r>
          </a:p>
        </p:txBody>
      </p:sp>
      <p:pic>
        <p:nvPicPr>
          <p:cNvPr id="837" name="patient.png" descr="patient.png"/>
          <p:cNvPicPr>
            <a:picLocks noChangeAspect="1"/>
          </p:cNvPicPr>
          <p:nvPr/>
        </p:nvPicPr>
        <p:blipFill>
          <a:blip r:embed="rId5"/>
          <a:stretch>
            <a:fillRect/>
          </a:stretch>
        </p:blipFill>
        <p:spPr>
          <a:xfrm>
            <a:off x="6012250" y="3387328"/>
            <a:ext cx="1286468" cy="1286468"/>
          </a:xfrm>
          <a:prstGeom prst="rect">
            <a:avLst/>
          </a:prstGeom>
          <a:ln w="12700">
            <a:miter lim="400000"/>
          </a:ln>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40" name="HCC patient case – part 2"/>
          <p:cNvSpPr txBox="1"/>
          <p:nvPr/>
        </p:nvSpPr>
        <p:spPr>
          <a:xfrm>
            <a:off x="1130300" y="660399"/>
            <a:ext cx="12977890"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cap="all">
                <a:solidFill>
                  <a:srgbClr val="3B3735"/>
                </a:solidFill>
              </a:defRPr>
            </a:lvl1pPr>
          </a:lstStyle>
          <a:p>
            <a:pPr>
              <a:defRPr b="1">
                <a:solidFill>
                  <a:srgbClr val="00538A"/>
                </a:solidFill>
              </a:defRPr>
            </a:pPr>
            <a:r>
              <a:rPr b="0">
                <a:solidFill>
                  <a:srgbClr val="3B3735"/>
                </a:solidFill>
              </a:rPr>
              <a:t>HCC patient case – part 2</a:t>
            </a:r>
          </a:p>
        </p:txBody>
      </p:sp>
      <p:sp>
        <p:nvSpPr>
          <p:cNvPr id="841" name="Mr Graham"/>
          <p:cNvSpPr txBox="1"/>
          <p:nvPr/>
        </p:nvSpPr>
        <p:spPr>
          <a:xfrm>
            <a:off x="1130300" y="1625599"/>
            <a:ext cx="919059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cap="all">
                <a:solidFill>
                  <a:srgbClr val="00538A"/>
                </a:solidFill>
              </a:defRPr>
            </a:lvl1pPr>
          </a:lstStyle>
          <a:p>
            <a:r>
              <a:t>Mr Graham</a:t>
            </a:r>
          </a:p>
        </p:txBody>
      </p:sp>
      <p:sp>
        <p:nvSpPr>
          <p:cNvPr id="842" name="Rectangle"/>
          <p:cNvSpPr/>
          <p:nvPr/>
        </p:nvSpPr>
        <p:spPr>
          <a:xfrm>
            <a:off x="16541898"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843" name="connect.png" descr="connect.png"/>
          <p:cNvPicPr>
            <a:picLocks noChangeAspect="1"/>
          </p:cNvPicPr>
          <p:nvPr/>
        </p:nvPicPr>
        <p:blipFill>
          <a:blip r:embed="rId3"/>
          <a:stretch>
            <a:fillRect/>
          </a:stretch>
        </p:blipFill>
        <p:spPr>
          <a:xfrm>
            <a:off x="20780165" y="3203540"/>
            <a:ext cx="1877534" cy="1805028"/>
          </a:xfrm>
          <a:prstGeom prst="rect">
            <a:avLst/>
          </a:prstGeom>
          <a:ln w="12700">
            <a:miter lim="400000"/>
          </a:ln>
        </p:spPr>
      </p:pic>
      <p:sp>
        <p:nvSpPr>
          <p:cNvPr id="844" name="Multidisciplinary team decision"/>
          <p:cNvSpPr txBox="1"/>
          <p:nvPr/>
        </p:nvSpPr>
        <p:spPr>
          <a:xfrm>
            <a:off x="16803513" y="3672676"/>
            <a:ext cx="4829619"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0" cap="all">
                <a:solidFill>
                  <a:srgbClr val="00538A"/>
                </a:solidFill>
              </a:defRPr>
            </a:lvl1pPr>
          </a:lstStyle>
          <a:p>
            <a:r>
              <a:t>Multidisciplinary team decision</a:t>
            </a:r>
            <a:endParaRPr sz="1200">
              <a:latin typeface="Times"/>
              <a:ea typeface="Times"/>
              <a:cs typeface="Times"/>
              <a:sym typeface="Times"/>
            </a:endParaRPr>
          </a:p>
        </p:txBody>
      </p:sp>
      <p:sp>
        <p:nvSpPr>
          <p:cNvPr id="845" name="Reinforce education on preventative measures, as the symptoms started after increased physical activity…"/>
          <p:cNvSpPr txBox="1"/>
          <p:nvPr/>
        </p:nvSpPr>
        <p:spPr>
          <a:xfrm>
            <a:off x="16536499" y="5122281"/>
            <a:ext cx="5967178" cy="683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Reinforce education on preventative measures, as the symptoms started after increased physical activity</a:t>
            </a:r>
          </a:p>
          <a:p>
            <a:pPr marL="651891" indent="-423291" algn="l">
              <a:buClr>
                <a:srgbClr val="CD5B41"/>
              </a:buClr>
              <a:buSzPct val="125000"/>
              <a:buChar char="•"/>
              <a:defRPr sz="3500" b="0">
                <a:solidFill>
                  <a:srgbClr val="00538A"/>
                </a:solidFill>
              </a:defRPr>
            </a:pPr>
            <a:r>
              <a:t>Reduce the dose of regorafenib and escalate to highest tolerated dose when the HFSR resolves to grade  &lt; 1</a:t>
            </a:r>
          </a:p>
          <a:p>
            <a:pPr marL="651891" indent="-423291" algn="l">
              <a:buClr>
                <a:srgbClr val="CD5B41"/>
              </a:buClr>
              <a:buSzPct val="125000"/>
              <a:buChar char="•"/>
              <a:defRPr sz="3500" b="0">
                <a:solidFill>
                  <a:srgbClr val="00538A"/>
                </a:solidFill>
              </a:defRPr>
            </a:pPr>
            <a:r>
              <a:t>Consult a dermatologist for further treatment and guidance</a:t>
            </a:r>
            <a:endParaRPr sz="1200">
              <a:latin typeface="Times"/>
              <a:ea typeface="Times"/>
              <a:cs typeface="Times"/>
              <a:sym typeface="Times"/>
            </a:endParaRPr>
          </a:p>
        </p:txBody>
      </p:sp>
      <p:sp>
        <p:nvSpPr>
          <p:cNvPr id="846" name="Rectangle"/>
          <p:cNvSpPr/>
          <p:nvPr/>
        </p:nvSpPr>
        <p:spPr>
          <a:xfrm>
            <a:off x="8994470"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847" name="challenge.png" descr="challenge.png"/>
          <p:cNvPicPr>
            <a:picLocks noChangeAspect="1"/>
          </p:cNvPicPr>
          <p:nvPr/>
        </p:nvPicPr>
        <p:blipFill>
          <a:blip r:embed="rId4"/>
          <a:srcRect t="1930" b="1930"/>
          <a:stretch>
            <a:fillRect/>
          </a:stretch>
        </p:blipFill>
        <p:spPr>
          <a:xfrm>
            <a:off x="13639136" y="3344762"/>
            <a:ext cx="1426806" cy="1371706"/>
          </a:xfrm>
          <a:prstGeom prst="rect">
            <a:avLst/>
          </a:prstGeom>
          <a:ln w="12700">
            <a:miter lim="400000"/>
          </a:ln>
        </p:spPr>
      </p:pic>
      <p:sp>
        <p:nvSpPr>
          <p:cNvPr id="848" name="Clinical…"/>
          <p:cNvSpPr txBox="1"/>
          <p:nvPr/>
        </p:nvSpPr>
        <p:spPr>
          <a:xfrm>
            <a:off x="9256085" y="3672676"/>
            <a:ext cx="4829619"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500" b="0" cap="all">
                <a:solidFill>
                  <a:srgbClr val="00538A"/>
                </a:solidFill>
              </a:defRPr>
            </a:pPr>
            <a:r>
              <a:t>Clinical </a:t>
            </a:r>
          </a:p>
          <a:p>
            <a:pPr algn="l">
              <a:defRPr sz="3500" b="0" cap="all">
                <a:solidFill>
                  <a:srgbClr val="00538A"/>
                </a:solidFill>
              </a:defRPr>
            </a:pPr>
            <a:r>
              <a:t>challenge</a:t>
            </a:r>
            <a:endParaRPr sz="1200">
              <a:latin typeface="Times"/>
              <a:ea typeface="Times"/>
              <a:cs typeface="Times"/>
              <a:sym typeface="Times"/>
            </a:endParaRPr>
          </a:p>
        </p:txBody>
      </p:sp>
      <p:sp>
        <p:nvSpPr>
          <p:cNvPr id="849" name="Why did the patient develop HFSR now?…"/>
          <p:cNvSpPr txBox="1"/>
          <p:nvPr/>
        </p:nvSpPr>
        <p:spPr>
          <a:xfrm>
            <a:off x="9009069" y="5151270"/>
            <a:ext cx="6405861" cy="300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Why did the patient develop HFSR now?</a:t>
            </a:r>
          </a:p>
          <a:p>
            <a:pPr marL="651891" indent="-423291" algn="l">
              <a:buClr>
                <a:srgbClr val="CD5B41"/>
              </a:buClr>
              <a:buSzPct val="125000"/>
              <a:buChar char="•"/>
              <a:defRPr sz="3500" b="0">
                <a:solidFill>
                  <a:srgbClr val="00538A"/>
                </a:solidFill>
              </a:defRPr>
            </a:pPr>
            <a:r>
              <a:t>Should regorafenib be stopped or should the dose be changed?</a:t>
            </a:r>
            <a:endParaRPr sz="1200">
              <a:latin typeface="Times"/>
              <a:ea typeface="Times"/>
              <a:cs typeface="Times"/>
              <a:sym typeface="Times"/>
            </a:endParaRPr>
          </a:p>
        </p:txBody>
      </p:sp>
      <p:sp>
        <p:nvSpPr>
          <p:cNvPr id="850" name="Rectangle"/>
          <p:cNvSpPr/>
          <p:nvPr/>
        </p:nvSpPr>
        <p:spPr>
          <a:xfrm>
            <a:off x="1427041"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51" name="Patient"/>
          <p:cNvSpPr txBox="1"/>
          <p:nvPr/>
        </p:nvSpPr>
        <p:spPr>
          <a:xfrm>
            <a:off x="1708656" y="3693304"/>
            <a:ext cx="4829618"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0" cap="all">
                <a:solidFill>
                  <a:srgbClr val="00538A"/>
                </a:solidFill>
              </a:defRPr>
            </a:lvl1pPr>
          </a:lstStyle>
          <a:p>
            <a:r>
              <a:t>Patient</a:t>
            </a:r>
            <a:endParaRPr sz="1200">
              <a:latin typeface="Times"/>
              <a:ea typeface="Times"/>
              <a:cs typeface="Times"/>
              <a:sym typeface="Times"/>
            </a:endParaRPr>
          </a:p>
        </p:txBody>
      </p:sp>
      <p:sp>
        <p:nvSpPr>
          <p:cNvPr id="852" name="After 6 months of treatment with regorafenib, Mr Graham develops severe HFSR"/>
          <p:cNvSpPr txBox="1"/>
          <p:nvPr/>
        </p:nvSpPr>
        <p:spPr>
          <a:xfrm>
            <a:off x="1441641" y="5122951"/>
            <a:ext cx="6405861" cy="1917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651891" indent="-423291" algn="l">
              <a:buClr>
                <a:srgbClr val="CD5B41"/>
              </a:buClr>
              <a:buSzPct val="125000"/>
              <a:buChar char="•"/>
              <a:defRPr sz="3500" b="0">
                <a:solidFill>
                  <a:srgbClr val="00538A"/>
                </a:solidFill>
              </a:defRPr>
            </a:lvl1pPr>
          </a:lstStyle>
          <a:p>
            <a:r>
              <a:t>After 6 months of treatment with regorafenib, Mr Graham develops severe HFSR</a:t>
            </a:r>
            <a:endParaRPr sz="1200">
              <a:latin typeface="Times"/>
              <a:ea typeface="Times"/>
              <a:cs typeface="Times"/>
              <a:sym typeface="Times"/>
            </a:endParaRPr>
          </a:p>
        </p:txBody>
      </p:sp>
      <p:sp>
        <p:nvSpPr>
          <p:cNvPr id="853" name="HFSR, hand–foot skin reaction."/>
          <p:cNvSpPr txBox="1"/>
          <p:nvPr/>
        </p:nvSpPr>
        <p:spPr>
          <a:xfrm>
            <a:off x="431800" y="13119099"/>
            <a:ext cx="21299373"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t>HFSR, hand–foot skin reaction.</a:t>
            </a:r>
          </a:p>
        </p:txBody>
      </p:sp>
      <p:pic>
        <p:nvPicPr>
          <p:cNvPr id="854" name="patient.png" descr="patient.png"/>
          <p:cNvPicPr>
            <a:picLocks noChangeAspect="1"/>
          </p:cNvPicPr>
          <p:nvPr/>
        </p:nvPicPr>
        <p:blipFill>
          <a:blip r:embed="rId5"/>
          <a:stretch>
            <a:fillRect/>
          </a:stretch>
        </p:blipFill>
        <p:spPr>
          <a:xfrm>
            <a:off x="6012250" y="3387328"/>
            <a:ext cx="1286468" cy="1286468"/>
          </a:xfrm>
          <a:prstGeom prst="rect">
            <a:avLst/>
          </a:prstGeom>
          <a:ln w="12700">
            <a:miter lim="400000"/>
          </a:ln>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57" name="GI CANCER patient case – part 1"/>
          <p:cNvSpPr txBox="1"/>
          <p:nvPr/>
        </p:nvSpPr>
        <p:spPr>
          <a:xfrm>
            <a:off x="1130300" y="563801"/>
            <a:ext cx="151003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200" b="0" cap="all">
                <a:solidFill>
                  <a:srgbClr val="3B3735"/>
                </a:solidFill>
              </a:defRPr>
            </a:lvl1pPr>
          </a:lstStyle>
          <a:p>
            <a:pPr>
              <a:defRPr b="1">
                <a:solidFill>
                  <a:srgbClr val="00538A"/>
                </a:solidFill>
              </a:defRPr>
            </a:pPr>
            <a:r>
              <a:rPr b="0" dirty="0">
                <a:solidFill>
                  <a:srgbClr val="3B3735"/>
                </a:solidFill>
              </a:rPr>
              <a:t>GI CANCER patient case – part 1</a:t>
            </a:r>
          </a:p>
        </p:txBody>
      </p:sp>
      <p:sp>
        <p:nvSpPr>
          <p:cNvPr id="858" name="MS WILLIAMS"/>
          <p:cNvSpPr txBox="1"/>
          <p:nvPr/>
        </p:nvSpPr>
        <p:spPr>
          <a:xfrm>
            <a:off x="1130300" y="1625599"/>
            <a:ext cx="919059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cap="all">
                <a:solidFill>
                  <a:srgbClr val="00538A"/>
                </a:solidFill>
              </a:defRPr>
            </a:lvl1pPr>
          </a:lstStyle>
          <a:p>
            <a:r>
              <a:t>MS WILLIAMS</a:t>
            </a:r>
          </a:p>
        </p:txBody>
      </p:sp>
      <p:sp>
        <p:nvSpPr>
          <p:cNvPr id="859" name="Rectangle"/>
          <p:cNvSpPr/>
          <p:nvPr/>
        </p:nvSpPr>
        <p:spPr>
          <a:xfrm>
            <a:off x="16541898"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860" name="connect.png" descr="connect.png"/>
          <p:cNvPicPr>
            <a:picLocks noChangeAspect="1"/>
          </p:cNvPicPr>
          <p:nvPr/>
        </p:nvPicPr>
        <p:blipFill>
          <a:blip r:embed="rId3"/>
          <a:stretch>
            <a:fillRect/>
          </a:stretch>
        </p:blipFill>
        <p:spPr>
          <a:xfrm>
            <a:off x="20780165" y="3203540"/>
            <a:ext cx="1877534" cy="1805028"/>
          </a:xfrm>
          <a:prstGeom prst="rect">
            <a:avLst/>
          </a:prstGeom>
          <a:ln w="12700">
            <a:miter lim="400000"/>
          </a:ln>
        </p:spPr>
      </p:pic>
      <p:sp>
        <p:nvSpPr>
          <p:cNvPr id="861" name="Multidisciplinary team decision"/>
          <p:cNvSpPr txBox="1"/>
          <p:nvPr/>
        </p:nvSpPr>
        <p:spPr>
          <a:xfrm>
            <a:off x="16803513" y="3672676"/>
            <a:ext cx="4829619"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0" cap="all">
                <a:solidFill>
                  <a:srgbClr val="00538A"/>
                </a:solidFill>
              </a:defRPr>
            </a:lvl1pPr>
          </a:lstStyle>
          <a:p>
            <a:r>
              <a:t>Multidisciplinary team decision</a:t>
            </a:r>
            <a:endParaRPr sz="1200">
              <a:latin typeface="Times"/>
              <a:ea typeface="Times"/>
              <a:cs typeface="Times"/>
              <a:sym typeface="Times"/>
            </a:endParaRPr>
          </a:p>
        </p:txBody>
      </p:sp>
      <p:sp>
        <p:nvSpPr>
          <p:cNvPr id="862" name="Educate the patient on minimizing skin dryness and avoiding UV radiation…"/>
          <p:cNvSpPr txBox="1"/>
          <p:nvPr/>
        </p:nvSpPr>
        <p:spPr>
          <a:xfrm>
            <a:off x="16536499" y="5322720"/>
            <a:ext cx="6041919" cy="46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Educate the patient on minimizing skin dryness and avoiding UV radiation</a:t>
            </a:r>
          </a:p>
          <a:p>
            <a:pPr marL="651891" indent="-423291" algn="l">
              <a:buClr>
                <a:srgbClr val="CD5B41"/>
              </a:buClr>
              <a:buSzPct val="125000"/>
              <a:buChar char="•"/>
              <a:defRPr sz="3500" b="0">
                <a:solidFill>
                  <a:srgbClr val="00538A"/>
                </a:solidFill>
              </a:defRPr>
            </a:pPr>
            <a:r>
              <a:t>Start topical corticosteroids</a:t>
            </a:r>
          </a:p>
          <a:p>
            <a:pPr marL="651891" indent="-423291" algn="l">
              <a:buClr>
                <a:srgbClr val="CD5B41"/>
              </a:buClr>
              <a:buSzPct val="125000"/>
              <a:buChar char="•"/>
              <a:defRPr sz="3500" b="0">
                <a:solidFill>
                  <a:srgbClr val="00538A"/>
                </a:solidFill>
              </a:defRPr>
            </a:pPr>
            <a:r>
              <a:t>As the patient is so worried, the team decides prophylactic oral antibiotics are indicated as well</a:t>
            </a:r>
            <a:endParaRPr sz="1200">
              <a:latin typeface="Times"/>
              <a:ea typeface="Times"/>
              <a:cs typeface="Times"/>
              <a:sym typeface="Times"/>
            </a:endParaRPr>
          </a:p>
        </p:txBody>
      </p:sp>
      <p:sp>
        <p:nvSpPr>
          <p:cNvPr id="863" name="Rectangle"/>
          <p:cNvSpPr/>
          <p:nvPr/>
        </p:nvSpPr>
        <p:spPr>
          <a:xfrm>
            <a:off x="8994470"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864" name="challenge.png" descr="challenge.png"/>
          <p:cNvPicPr>
            <a:picLocks noChangeAspect="1"/>
          </p:cNvPicPr>
          <p:nvPr/>
        </p:nvPicPr>
        <p:blipFill>
          <a:blip r:embed="rId4"/>
          <a:srcRect t="1930" b="1930"/>
          <a:stretch>
            <a:fillRect/>
          </a:stretch>
        </p:blipFill>
        <p:spPr>
          <a:xfrm>
            <a:off x="13639136" y="3344762"/>
            <a:ext cx="1426806" cy="1371706"/>
          </a:xfrm>
          <a:prstGeom prst="rect">
            <a:avLst/>
          </a:prstGeom>
          <a:ln w="12700">
            <a:miter lim="400000"/>
          </a:ln>
        </p:spPr>
      </p:pic>
      <p:sp>
        <p:nvSpPr>
          <p:cNvPr id="865" name="Clinical…"/>
          <p:cNvSpPr txBox="1"/>
          <p:nvPr/>
        </p:nvSpPr>
        <p:spPr>
          <a:xfrm>
            <a:off x="9256085" y="3672676"/>
            <a:ext cx="4829619"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500" b="0" cap="all">
                <a:solidFill>
                  <a:srgbClr val="00538A"/>
                </a:solidFill>
              </a:defRPr>
            </a:pPr>
            <a:r>
              <a:t>Clinical </a:t>
            </a:r>
          </a:p>
          <a:p>
            <a:pPr algn="l">
              <a:defRPr sz="3500" b="0" cap="all">
                <a:solidFill>
                  <a:srgbClr val="00538A"/>
                </a:solidFill>
              </a:defRPr>
            </a:pPr>
            <a:r>
              <a:t>challenge</a:t>
            </a:r>
            <a:endParaRPr sz="1200">
              <a:latin typeface="Times"/>
              <a:ea typeface="Times"/>
              <a:cs typeface="Times"/>
              <a:sym typeface="Times"/>
            </a:endParaRPr>
          </a:p>
        </p:txBody>
      </p:sp>
      <p:sp>
        <p:nvSpPr>
          <p:cNvPr id="866" name="Ms Williams works in sales and does not want people to know she has cancer. Therefore, she is very worried about the possibility of getting a treatment-related rash…"/>
          <p:cNvSpPr txBox="1"/>
          <p:nvPr/>
        </p:nvSpPr>
        <p:spPr>
          <a:xfrm>
            <a:off x="8969070" y="5249212"/>
            <a:ext cx="6041919" cy="574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Ms Williams works in sales and does not want people to know she has cancer. Therefore, she is very worried about the possibility of getting a treatment-related rash</a:t>
            </a:r>
          </a:p>
          <a:p>
            <a:pPr marL="651891" indent="-423291" algn="l">
              <a:buClr>
                <a:srgbClr val="CD5B41"/>
              </a:buClr>
              <a:buSzPct val="125000"/>
              <a:buChar char="•"/>
              <a:defRPr sz="3500" b="0">
                <a:solidFill>
                  <a:srgbClr val="00538A"/>
                </a:solidFill>
              </a:defRPr>
            </a:pPr>
            <a:r>
              <a:t>What can we do to help prevent papulopustular rash?</a:t>
            </a:r>
            <a:endParaRPr sz="1200">
              <a:latin typeface="Times"/>
              <a:ea typeface="Times"/>
              <a:cs typeface="Times"/>
              <a:sym typeface="Times"/>
            </a:endParaRPr>
          </a:p>
        </p:txBody>
      </p:sp>
      <p:sp>
        <p:nvSpPr>
          <p:cNvPr id="867" name="Rectangle"/>
          <p:cNvSpPr/>
          <p:nvPr/>
        </p:nvSpPr>
        <p:spPr>
          <a:xfrm>
            <a:off x="1427041"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68" name="Patient"/>
          <p:cNvSpPr txBox="1"/>
          <p:nvPr/>
        </p:nvSpPr>
        <p:spPr>
          <a:xfrm>
            <a:off x="1708656" y="3693304"/>
            <a:ext cx="4829618"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0" cap="all">
                <a:solidFill>
                  <a:srgbClr val="00538A"/>
                </a:solidFill>
              </a:defRPr>
            </a:lvl1pPr>
          </a:lstStyle>
          <a:p>
            <a:r>
              <a:t>Patient</a:t>
            </a:r>
            <a:endParaRPr sz="1200">
              <a:latin typeface="Times"/>
              <a:ea typeface="Times"/>
              <a:cs typeface="Times"/>
              <a:sym typeface="Times"/>
            </a:endParaRPr>
          </a:p>
        </p:txBody>
      </p:sp>
      <p:sp>
        <p:nvSpPr>
          <p:cNvPr id="869" name="55-year old Ms Williams is diagnosed with RAS wild type, microsatellite stable, left-sided mCRC with a heavy disease burden, including bi-lobar liver metastases, lung metastases and lymphadenopathy…"/>
          <p:cNvSpPr txBox="1"/>
          <p:nvPr/>
        </p:nvSpPr>
        <p:spPr>
          <a:xfrm>
            <a:off x="1421641" y="5187621"/>
            <a:ext cx="6405861" cy="491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55-year old Ms Williams is diagnosed with RAS wild type, microsatellite stable, left-sided mCRC with a heavy disease burden, including bi-lobar liver metastases, lung metastases and lymphadenopathy</a:t>
            </a:r>
          </a:p>
          <a:p>
            <a:pPr marL="651891" indent="-423291" algn="l">
              <a:buClr>
                <a:srgbClr val="CD5B41"/>
              </a:buClr>
              <a:buSzPct val="125000"/>
              <a:buChar char="•"/>
              <a:defRPr sz="3500" b="0">
                <a:solidFill>
                  <a:srgbClr val="00538A"/>
                </a:solidFill>
              </a:defRPr>
            </a:pPr>
            <a:r>
              <a:t>She is about to start FOLFOX + cetuximab</a:t>
            </a:r>
          </a:p>
        </p:txBody>
      </p:sp>
      <p:sp>
        <p:nvSpPr>
          <p:cNvPr id="870" name="FOLFOX, leucovorin calcium (calcium folinate), 5-fluorouracil, and oxaliplatin; GI, gastrointestinal; mCRC, metastatic colorectal cancer, UV, ultraviolet."/>
          <p:cNvSpPr txBox="1"/>
          <p:nvPr/>
        </p:nvSpPr>
        <p:spPr>
          <a:xfrm>
            <a:off x="431800" y="13119099"/>
            <a:ext cx="21299373"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t>FOLFOX, leucovorin calcium (calcium folinate), 5-fluorouracil, and oxaliplatin; GI, gastrointestinal; mCRC, metastatic colorectal cancer, UV, ultraviolet.</a:t>
            </a:r>
          </a:p>
        </p:txBody>
      </p:sp>
      <p:pic>
        <p:nvPicPr>
          <p:cNvPr id="871" name="patient.png" descr="patient.png"/>
          <p:cNvPicPr>
            <a:picLocks noChangeAspect="1"/>
          </p:cNvPicPr>
          <p:nvPr/>
        </p:nvPicPr>
        <p:blipFill>
          <a:blip r:embed="rId5"/>
          <a:stretch>
            <a:fillRect/>
          </a:stretch>
        </p:blipFill>
        <p:spPr>
          <a:xfrm>
            <a:off x="6012250" y="3387328"/>
            <a:ext cx="1286468" cy="1286468"/>
          </a:xfrm>
          <a:prstGeom prst="rect">
            <a:avLst/>
          </a:prstGeom>
          <a:ln w="12700">
            <a:miter lim="400000"/>
          </a:ln>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74" name="GI CANCER patient case – part 2"/>
          <p:cNvSpPr txBox="1"/>
          <p:nvPr/>
        </p:nvSpPr>
        <p:spPr>
          <a:xfrm>
            <a:off x="1130299" y="563801"/>
            <a:ext cx="15673213"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200" b="0" cap="all">
                <a:solidFill>
                  <a:srgbClr val="3B3735"/>
                </a:solidFill>
              </a:defRPr>
            </a:lvl1pPr>
          </a:lstStyle>
          <a:p>
            <a:pPr>
              <a:defRPr b="1">
                <a:solidFill>
                  <a:srgbClr val="00538A"/>
                </a:solidFill>
              </a:defRPr>
            </a:pPr>
            <a:r>
              <a:rPr b="0" dirty="0">
                <a:solidFill>
                  <a:srgbClr val="3B3735"/>
                </a:solidFill>
              </a:rPr>
              <a:t>GI CANCER patient case – part 2</a:t>
            </a:r>
          </a:p>
        </p:txBody>
      </p:sp>
      <p:sp>
        <p:nvSpPr>
          <p:cNvPr id="875" name="MS WILLIAMS"/>
          <p:cNvSpPr txBox="1"/>
          <p:nvPr/>
        </p:nvSpPr>
        <p:spPr>
          <a:xfrm>
            <a:off x="1130300" y="1625599"/>
            <a:ext cx="919059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cap="all">
                <a:solidFill>
                  <a:srgbClr val="00538A"/>
                </a:solidFill>
              </a:defRPr>
            </a:lvl1pPr>
          </a:lstStyle>
          <a:p>
            <a:r>
              <a:t>MS WILLIAMS</a:t>
            </a:r>
          </a:p>
        </p:txBody>
      </p:sp>
      <p:sp>
        <p:nvSpPr>
          <p:cNvPr id="876" name="Rectangle"/>
          <p:cNvSpPr/>
          <p:nvPr/>
        </p:nvSpPr>
        <p:spPr>
          <a:xfrm>
            <a:off x="16541898"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877" name="connect.png" descr="connect.png"/>
          <p:cNvPicPr>
            <a:picLocks noChangeAspect="1"/>
          </p:cNvPicPr>
          <p:nvPr/>
        </p:nvPicPr>
        <p:blipFill>
          <a:blip r:embed="rId3"/>
          <a:stretch>
            <a:fillRect/>
          </a:stretch>
        </p:blipFill>
        <p:spPr>
          <a:xfrm>
            <a:off x="20780165" y="3203540"/>
            <a:ext cx="1877534" cy="1805028"/>
          </a:xfrm>
          <a:prstGeom prst="rect">
            <a:avLst/>
          </a:prstGeom>
          <a:ln w="12700">
            <a:miter lim="400000"/>
          </a:ln>
        </p:spPr>
      </p:pic>
      <p:sp>
        <p:nvSpPr>
          <p:cNvPr id="878" name="Multidisciplinary team decision"/>
          <p:cNvSpPr txBox="1"/>
          <p:nvPr/>
        </p:nvSpPr>
        <p:spPr>
          <a:xfrm>
            <a:off x="16803513" y="3672676"/>
            <a:ext cx="4829619"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0" cap="all">
                <a:solidFill>
                  <a:srgbClr val="00538A"/>
                </a:solidFill>
              </a:defRPr>
            </a:lvl1pPr>
          </a:lstStyle>
          <a:p>
            <a:r>
              <a:t>Multidisciplinary team decision</a:t>
            </a:r>
            <a:endParaRPr sz="1200">
              <a:latin typeface="Times"/>
              <a:ea typeface="Times"/>
              <a:cs typeface="Times"/>
              <a:sym typeface="Times"/>
            </a:endParaRPr>
          </a:p>
        </p:txBody>
      </p:sp>
      <p:sp>
        <p:nvSpPr>
          <p:cNvPr id="879" name="Sun exposure can trigger a flare of papulopustular rash, so insufficient sun protection on holiday might have triggered it. Doxycycline-related photosensitivity might also have contributed…"/>
          <p:cNvSpPr txBox="1"/>
          <p:nvPr/>
        </p:nvSpPr>
        <p:spPr>
          <a:xfrm>
            <a:off x="16516498" y="5021364"/>
            <a:ext cx="6239618" cy="792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Sun exposure can trigger a flare of papulopustular rash, so insufficient sun protection on holiday might have triggered it. Doxycycline-related photosensitivity might also have contributed</a:t>
            </a:r>
          </a:p>
          <a:p>
            <a:pPr marL="651891" indent="-423291" algn="l">
              <a:buClr>
                <a:srgbClr val="CD5B41"/>
              </a:buClr>
              <a:buSzPct val="125000"/>
              <a:buChar char="•"/>
              <a:defRPr sz="3500" b="0">
                <a:solidFill>
                  <a:srgbClr val="00538A"/>
                </a:solidFill>
              </a:defRPr>
            </a:pPr>
            <a:r>
              <a:t>She may have developed resistance to the antibiotic</a:t>
            </a:r>
          </a:p>
          <a:p>
            <a:pPr marL="651891" indent="-423291" algn="l">
              <a:buClr>
                <a:srgbClr val="CD5B41"/>
              </a:buClr>
              <a:buSzPct val="125000"/>
              <a:buChar char="•"/>
              <a:defRPr sz="3500" b="0">
                <a:solidFill>
                  <a:srgbClr val="00538A"/>
                </a:solidFill>
              </a:defRPr>
            </a:pPr>
            <a:r>
              <a:t>The team decides to keep the cancer treatment unchanged and refer Ms Williams to the dermatologist for treatment of the rash</a:t>
            </a:r>
            <a:endParaRPr sz="1200">
              <a:latin typeface="Times"/>
              <a:ea typeface="Times"/>
              <a:cs typeface="Times"/>
              <a:sym typeface="Times"/>
            </a:endParaRPr>
          </a:p>
        </p:txBody>
      </p:sp>
      <p:sp>
        <p:nvSpPr>
          <p:cNvPr id="880" name="Rectangle"/>
          <p:cNvSpPr/>
          <p:nvPr/>
        </p:nvSpPr>
        <p:spPr>
          <a:xfrm>
            <a:off x="8994470"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881" name="challenge.png" descr="challenge.png"/>
          <p:cNvPicPr>
            <a:picLocks noChangeAspect="1"/>
          </p:cNvPicPr>
          <p:nvPr/>
        </p:nvPicPr>
        <p:blipFill>
          <a:blip r:embed="rId4"/>
          <a:srcRect t="1930" b="1930"/>
          <a:stretch>
            <a:fillRect/>
          </a:stretch>
        </p:blipFill>
        <p:spPr>
          <a:xfrm>
            <a:off x="13639136" y="3344762"/>
            <a:ext cx="1426806" cy="1371706"/>
          </a:xfrm>
          <a:prstGeom prst="rect">
            <a:avLst/>
          </a:prstGeom>
          <a:ln w="12700">
            <a:miter lim="400000"/>
          </a:ln>
        </p:spPr>
      </p:pic>
      <p:sp>
        <p:nvSpPr>
          <p:cNvPr id="882" name="Clinical…"/>
          <p:cNvSpPr txBox="1"/>
          <p:nvPr/>
        </p:nvSpPr>
        <p:spPr>
          <a:xfrm>
            <a:off x="9256085" y="3672676"/>
            <a:ext cx="4829619"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500" b="0" cap="all">
                <a:solidFill>
                  <a:srgbClr val="00538A"/>
                </a:solidFill>
              </a:defRPr>
            </a:pPr>
            <a:r>
              <a:t>Clinical </a:t>
            </a:r>
          </a:p>
          <a:p>
            <a:pPr algn="l">
              <a:defRPr sz="3500" b="0" cap="all">
                <a:solidFill>
                  <a:srgbClr val="00538A"/>
                </a:solidFill>
              </a:defRPr>
            </a:pPr>
            <a:r>
              <a:t>challenge</a:t>
            </a:r>
            <a:endParaRPr sz="1200">
              <a:latin typeface="Times"/>
              <a:ea typeface="Times"/>
              <a:cs typeface="Times"/>
              <a:sym typeface="Times"/>
            </a:endParaRPr>
          </a:p>
        </p:txBody>
      </p:sp>
      <p:sp>
        <p:nvSpPr>
          <p:cNvPr id="883" name="Why did the patient develop rash now?…"/>
          <p:cNvSpPr txBox="1"/>
          <p:nvPr/>
        </p:nvSpPr>
        <p:spPr>
          <a:xfrm>
            <a:off x="9009069" y="5050261"/>
            <a:ext cx="6405861" cy="246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Why did the patient develop rash now?</a:t>
            </a:r>
          </a:p>
          <a:p>
            <a:pPr marL="651891" indent="-423291" algn="l">
              <a:buClr>
                <a:srgbClr val="CD5B41"/>
              </a:buClr>
              <a:buSzPct val="125000"/>
              <a:buChar char="•"/>
              <a:defRPr sz="3500" b="0">
                <a:solidFill>
                  <a:srgbClr val="00538A"/>
                </a:solidFill>
              </a:defRPr>
            </a:pPr>
            <a:r>
              <a:t>How should the rash be treated?</a:t>
            </a:r>
            <a:endParaRPr sz="1200">
              <a:latin typeface="Times"/>
              <a:ea typeface="Times"/>
              <a:cs typeface="Times"/>
              <a:sym typeface="Times"/>
            </a:endParaRPr>
          </a:p>
        </p:txBody>
      </p:sp>
      <p:sp>
        <p:nvSpPr>
          <p:cNvPr id="884" name="Rectangle"/>
          <p:cNvSpPr/>
          <p:nvPr/>
        </p:nvSpPr>
        <p:spPr>
          <a:xfrm>
            <a:off x="1427041"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85" name="Patient"/>
          <p:cNvSpPr txBox="1"/>
          <p:nvPr/>
        </p:nvSpPr>
        <p:spPr>
          <a:xfrm>
            <a:off x="1708656" y="3693304"/>
            <a:ext cx="4829618"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0" cap="all">
                <a:solidFill>
                  <a:srgbClr val="00538A"/>
                </a:solidFill>
              </a:defRPr>
            </a:lvl1pPr>
          </a:lstStyle>
          <a:p>
            <a:r>
              <a:t>Patient</a:t>
            </a:r>
            <a:endParaRPr sz="1200">
              <a:latin typeface="Times"/>
              <a:ea typeface="Times"/>
              <a:cs typeface="Times"/>
              <a:sym typeface="Times"/>
            </a:endParaRPr>
          </a:p>
        </p:txBody>
      </p:sp>
      <p:sp>
        <p:nvSpPr>
          <p:cNvPr id="886" name="6 months later, Ms Williams is responding to treatment very well and is feeling good. She has even been on holiday to the Bahama’s…"/>
          <p:cNvSpPr txBox="1"/>
          <p:nvPr/>
        </p:nvSpPr>
        <p:spPr>
          <a:xfrm>
            <a:off x="1421641" y="5018734"/>
            <a:ext cx="6405861" cy="6010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6 months later, Ms Williams is responding to treatment very well and is feeling good. She has even been on holiday to the Bahama’s</a:t>
            </a:r>
          </a:p>
          <a:p>
            <a:pPr marL="651891" indent="-423291" algn="l">
              <a:buClr>
                <a:srgbClr val="CD5B41"/>
              </a:buClr>
              <a:buSzPct val="125000"/>
              <a:buChar char="•"/>
              <a:defRPr sz="3500" b="0">
                <a:solidFill>
                  <a:srgbClr val="00538A"/>
                </a:solidFill>
              </a:defRPr>
            </a:pPr>
            <a:r>
              <a:t>Despite being compliant with using her prophylactic topical corticosteroids and oral doxycycline, she has developed a grade 1/2 papulopustular rash on her face</a:t>
            </a:r>
          </a:p>
        </p:txBody>
      </p:sp>
      <p:sp>
        <p:nvSpPr>
          <p:cNvPr id="887" name="GI, gastrointestinal."/>
          <p:cNvSpPr txBox="1"/>
          <p:nvPr/>
        </p:nvSpPr>
        <p:spPr>
          <a:xfrm>
            <a:off x="431800" y="13119099"/>
            <a:ext cx="21299373"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t>GI, gastrointestinal.</a:t>
            </a:r>
          </a:p>
        </p:txBody>
      </p:sp>
      <p:pic>
        <p:nvPicPr>
          <p:cNvPr id="888" name="patient.png" descr="patient.png"/>
          <p:cNvPicPr>
            <a:picLocks noChangeAspect="1"/>
          </p:cNvPicPr>
          <p:nvPr/>
        </p:nvPicPr>
        <p:blipFill>
          <a:blip r:embed="rId5"/>
          <a:stretch>
            <a:fillRect/>
          </a:stretch>
        </p:blipFill>
        <p:spPr>
          <a:xfrm>
            <a:off x="6012250" y="3387328"/>
            <a:ext cx="1286468" cy="1286468"/>
          </a:xfrm>
          <a:prstGeom prst="rect">
            <a:avLst/>
          </a:prstGeom>
          <a:ln w="12700">
            <a:miter lim="400000"/>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91" name="SUMMARY"/>
          <p:cNvSpPr txBox="1"/>
          <p:nvPr/>
        </p:nvSpPr>
        <p:spPr>
          <a:xfrm>
            <a:off x="1130300" y="660399"/>
            <a:ext cx="4268838"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chemeClr val="accent1">
                    <a:hueOff val="114395"/>
                    <a:lumOff val="-24975"/>
                  </a:schemeClr>
                </a:solidFill>
              </a:defRPr>
            </a:lvl1pPr>
          </a:lstStyle>
          <a:p>
            <a:r>
              <a:t>SUMMARY</a:t>
            </a:r>
          </a:p>
        </p:txBody>
      </p:sp>
      <p:sp>
        <p:nvSpPr>
          <p:cNvPr id="892" name="When each member of the multidisciplinary team participates in prevention, diagnosis, and management, skin toxicities can be more effectively prevented and managed and diagnosed earlier"/>
          <p:cNvSpPr/>
          <p:nvPr/>
        </p:nvSpPr>
        <p:spPr>
          <a:xfrm>
            <a:off x="7139371" y="2283360"/>
            <a:ext cx="10105258" cy="9710666"/>
          </a:xfrm>
          <a:prstGeom prst="rect">
            <a:avLst/>
          </a:prstGeom>
          <a:solidFill>
            <a:srgbClr val="FFFFFF"/>
          </a:solidFill>
          <a:ln w="50800">
            <a:solidFill>
              <a:srgbClr val="67849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0000" tIns="0" rIns="0" bIns="0"/>
          <a:lstStyle/>
          <a:p>
            <a:pPr marL="396875" indent="-396875" algn="l">
              <a:buSzPct val="125000"/>
              <a:buChar char="•"/>
              <a:defRPr sz="3500" b="0">
                <a:solidFill>
                  <a:srgbClr val="00538A"/>
                </a:solidFill>
              </a:defRPr>
            </a:pPr>
            <a:endParaRPr dirty="0"/>
          </a:p>
          <a:p>
            <a:pPr algn="l">
              <a:defRPr sz="3500" b="0" cap="all">
                <a:solidFill>
                  <a:srgbClr val="00538A"/>
                </a:solidFill>
              </a:defRPr>
            </a:pPr>
            <a:r>
              <a:rPr dirty="0"/>
              <a:t>When each member of the </a:t>
            </a:r>
            <a:r>
              <a:rPr b="1" dirty="0"/>
              <a:t>multidisciplinary team</a:t>
            </a:r>
            <a:r>
              <a:rPr dirty="0"/>
              <a:t> participates in prevention, diagnosis, and management, skin toxicities can be more </a:t>
            </a:r>
            <a:r>
              <a:rPr b="1" dirty="0"/>
              <a:t>effectively prevented and managed and diagnosed earlier</a:t>
            </a:r>
          </a:p>
        </p:txBody>
      </p:sp>
      <p:pic>
        <p:nvPicPr>
          <p:cNvPr id="893" name="jigsaw.png" descr="jigsaw.png"/>
          <p:cNvPicPr>
            <a:picLocks noChangeAspect="1"/>
          </p:cNvPicPr>
          <p:nvPr/>
        </p:nvPicPr>
        <p:blipFill>
          <a:blip r:embed="rId3"/>
          <a:stretch>
            <a:fillRect/>
          </a:stretch>
        </p:blipFill>
        <p:spPr>
          <a:xfrm>
            <a:off x="7197923" y="5276613"/>
            <a:ext cx="9988101" cy="703923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19" name="LEARNING OBJECTIVE"/>
          <p:cNvSpPr txBox="1"/>
          <p:nvPr/>
        </p:nvSpPr>
        <p:spPr>
          <a:xfrm>
            <a:off x="1130300" y="660399"/>
            <a:ext cx="8118872"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a:solidFill>
                  <a:srgbClr val="3B3735"/>
                </a:solidFill>
              </a:defRPr>
            </a:lvl1pPr>
          </a:lstStyle>
          <a:p>
            <a:r>
              <a:rPr dirty="0"/>
              <a:t>LEARNING OBJECTIVE</a:t>
            </a:r>
          </a:p>
        </p:txBody>
      </p:sp>
      <p:sp>
        <p:nvSpPr>
          <p:cNvPr id="220" name="Understand skin toxicity associated with targeted therapy in GI and liver cancers"/>
          <p:cNvSpPr txBox="1"/>
          <p:nvPr/>
        </p:nvSpPr>
        <p:spPr>
          <a:xfrm>
            <a:off x="1130300" y="1620289"/>
            <a:ext cx="18628156" cy="2051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ts val="5000"/>
              </a:lnSpc>
              <a:defRPr sz="5400" cap="all">
                <a:solidFill>
                  <a:srgbClr val="00538A"/>
                </a:solidFill>
              </a:defRPr>
            </a:lvl1pPr>
          </a:lstStyle>
          <a:p>
            <a:r>
              <a:rPr dirty="0"/>
              <a:t>Understand skin toxicity associated with targeted therapy in GI and liver cancers</a:t>
            </a:r>
          </a:p>
        </p:txBody>
      </p:sp>
      <p:sp>
        <p:nvSpPr>
          <p:cNvPr id="221" name="Rectangle"/>
          <p:cNvSpPr/>
          <p:nvPr/>
        </p:nvSpPr>
        <p:spPr>
          <a:xfrm>
            <a:off x="1322564" y="4442574"/>
            <a:ext cx="9426693" cy="6340092"/>
          </a:xfrm>
          <a:prstGeom prst="rect">
            <a:avLst/>
          </a:prstGeom>
          <a:ln w="76200">
            <a:solidFill>
              <a:srgbClr val="00538A"/>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2" name="WHAT"/>
          <p:cNvSpPr txBox="1"/>
          <p:nvPr/>
        </p:nvSpPr>
        <p:spPr>
          <a:xfrm>
            <a:off x="1849809" y="4737967"/>
            <a:ext cx="1869989"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400">
                <a:solidFill>
                  <a:srgbClr val="00538A"/>
                </a:solidFill>
              </a:defRPr>
            </a:lvl1pPr>
          </a:lstStyle>
          <a:p>
            <a:r>
              <a:t>WHAT</a:t>
            </a:r>
          </a:p>
        </p:txBody>
      </p:sp>
      <p:sp>
        <p:nvSpPr>
          <p:cNvPr id="223" name="WILL YOU LEARN?"/>
          <p:cNvSpPr txBox="1"/>
          <p:nvPr/>
        </p:nvSpPr>
        <p:spPr>
          <a:xfrm>
            <a:off x="1841668" y="5411558"/>
            <a:ext cx="5135576"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400" b="0">
                <a:solidFill>
                  <a:srgbClr val="3B3735"/>
                </a:solidFill>
              </a:defRPr>
            </a:lvl1pPr>
          </a:lstStyle>
          <a:p>
            <a:r>
              <a:rPr dirty="0"/>
              <a:t>WILL YOU LEARN?</a:t>
            </a:r>
          </a:p>
        </p:txBody>
      </p:sp>
      <p:sp>
        <p:nvSpPr>
          <p:cNvPr id="224" name="What skin toxicity may occur during treatment with targeted therapy in GI and liver cancers"/>
          <p:cNvSpPr txBox="1"/>
          <p:nvPr/>
        </p:nvSpPr>
        <p:spPr>
          <a:xfrm>
            <a:off x="1854479" y="6605737"/>
            <a:ext cx="8362863" cy="1821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22020" indent="-422020" algn="l">
              <a:buClr>
                <a:srgbClr val="BB5E47"/>
              </a:buClr>
              <a:buSzPct val="100000"/>
              <a:buChar char="•"/>
              <a:defRPr sz="3900">
                <a:solidFill>
                  <a:srgbClr val="3B3735"/>
                </a:solidFill>
              </a:defRPr>
            </a:lvl1pPr>
          </a:lstStyle>
          <a:p>
            <a:r>
              <a:t>What skin toxicity may occur during treatment with targeted therapy in GI and liver cancers</a:t>
            </a:r>
          </a:p>
        </p:txBody>
      </p:sp>
      <p:sp>
        <p:nvSpPr>
          <p:cNvPr id="225" name="Shape"/>
          <p:cNvSpPr/>
          <p:nvPr/>
        </p:nvSpPr>
        <p:spPr>
          <a:xfrm>
            <a:off x="11188444" y="4443919"/>
            <a:ext cx="10791061" cy="63374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478" y="21600"/>
                </a:lnTo>
                <a:lnTo>
                  <a:pt x="21600" y="10778"/>
                </a:lnTo>
                <a:lnTo>
                  <a:pt x="17462" y="39"/>
                </a:lnTo>
                <a:lnTo>
                  <a:pt x="0" y="0"/>
                </a:lnTo>
                <a:close/>
              </a:path>
            </a:pathLst>
          </a:custGeom>
          <a:ln w="76200">
            <a:solidFill>
              <a:srgbClr val="00538A"/>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6" name="WHY"/>
          <p:cNvSpPr txBox="1"/>
          <p:nvPr/>
        </p:nvSpPr>
        <p:spPr>
          <a:xfrm>
            <a:off x="11663405" y="4737967"/>
            <a:ext cx="1524746"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400">
                <a:solidFill>
                  <a:srgbClr val="00538A"/>
                </a:solidFill>
              </a:defRPr>
            </a:lvl1pPr>
          </a:lstStyle>
          <a:p>
            <a:r>
              <a:t>WHY</a:t>
            </a:r>
          </a:p>
        </p:txBody>
      </p:sp>
      <p:sp>
        <p:nvSpPr>
          <p:cNvPr id="227" name="IS THIS IMPORTANT?"/>
          <p:cNvSpPr txBox="1"/>
          <p:nvPr/>
        </p:nvSpPr>
        <p:spPr>
          <a:xfrm>
            <a:off x="11695337" y="5411558"/>
            <a:ext cx="5866917" cy="80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400" b="0">
                <a:solidFill>
                  <a:srgbClr val="3B3735"/>
                </a:solidFill>
              </a:defRPr>
            </a:lvl1pPr>
          </a:lstStyle>
          <a:p>
            <a:r>
              <a:t>IS THIS IMPORTANT?</a:t>
            </a:r>
          </a:p>
        </p:txBody>
      </p:sp>
      <p:sp>
        <p:nvSpPr>
          <p:cNvPr id="228" name="By knowing what skin toxicity to expect, you will be able to:…"/>
          <p:cNvSpPr txBox="1"/>
          <p:nvPr/>
        </p:nvSpPr>
        <p:spPr>
          <a:xfrm>
            <a:off x="11508831" y="6248359"/>
            <a:ext cx="8969895" cy="4259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2030" indent="-422030" algn="l">
              <a:buClr>
                <a:srgbClr val="BB5E47"/>
              </a:buClr>
              <a:buSzPct val="100000"/>
              <a:buChar char="•"/>
              <a:defRPr sz="3900">
                <a:solidFill>
                  <a:srgbClr val="3B3735"/>
                </a:solidFill>
              </a:defRPr>
            </a:pPr>
            <a:r>
              <a:t>By knowing what skin toxicity to expect, you will be able to:</a:t>
            </a:r>
          </a:p>
          <a:p>
            <a:pPr marL="803030" lvl="4" indent="-422030" algn="l">
              <a:buClr>
                <a:srgbClr val="BB5E47"/>
              </a:buClr>
              <a:buSzPct val="50000"/>
              <a:buChar char="✦"/>
              <a:defRPr sz="3900">
                <a:solidFill>
                  <a:srgbClr val="3B3735"/>
                </a:solidFill>
              </a:defRPr>
            </a:pPr>
            <a:r>
              <a:t>better educate patients and carers </a:t>
            </a:r>
          </a:p>
          <a:p>
            <a:pPr marL="803030" lvl="4" indent="-422030" algn="l">
              <a:buClr>
                <a:srgbClr val="BB5E47"/>
              </a:buClr>
              <a:buSzPct val="50000"/>
              <a:buChar char="✦"/>
              <a:defRPr sz="3900">
                <a:solidFill>
                  <a:srgbClr val="3B3735"/>
                </a:solidFill>
              </a:defRPr>
            </a:pPr>
            <a:r>
              <a:t>diagnose and treat skin reactions at an earlier stage</a:t>
            </a:r>
          </a:p>
          <a:p>
            <a:pPr marL="803030" lvl="4" indent="-422030" algn="l">
              <a:buClr>
                <a:srgbClr val="BB5E47"/>
              </a:buClr>
              <a:buSzPct val="50000"/>
              <a:buChar char="✦"/>
              <a:defRPr sz="3900">
                <a:solidFill>
                  <a:srgbClr val="3B3735"/>
                </a:solidFill>
              </a:defRPr>
            </a:pPr>
            <a:r>
              <a:t>maintain an appropriate dose and duration of therapy</a:t>
            </a:r>
          </a:p>
        </p:txBody>
      </p:sp>
      <p:sp>
        <p:nvSpPr>
          <p:cNvPr id="229" name="GI, gastrointestinal"/>
          <p:cNvSpPr txBox="1"/>
          <p:nvPr/>
        </p:nvSpPr>
        <p:spPr>
          <a:xfrm>
            <a:off x="431800" y="13119099"/>
            <a:ext cx="2238450"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spcBef>
                <a:spcPts val="5900"/>
              </a:spcBef>
              <a:defRPr sz="2200" b="0">
                <a:solidFill>
                  <a:srgbClr val="3B3735"/>
                </a:solidFill>
              </a:defRPr>
            </a:lvl1pPr>
          </a:lstStyle>
          <a:p>
            <a:r>
              <a:rPr dirty="0"/>
              <a:t>GI, gastrointestinal</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5" name="title-background.png" descr="title-background.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896" name="SUMMARY"/>
          <p:cNvSpPr txBox="1"/>
          <p:nvPr/>
        </p:nvSpPr>
        <p:spPr>
          <a:xfrm>
            <a:off x="699543" y="4400435"/>
            <a:ext cx="13045377" cy="1769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000">
                <a:solidFill>
                  <a:srgbClr val="00538A"/>
                </a:solidFill>
              </a:defRPr>
            </a:lvl1pPr>
          </a:lstStyle>
          <a:p>
            <a:r>
              <a:t>SUMMARY</a:t>
            </a:r>
          </a:p>
        </p:txBody>
      </p:sp>
      <p:sp>
        <p:nvSpPr>
          <p:cNvPr id="897" name="AND CLOSE"/>
          <p:cNvSpPr txBox="1"/>
          <p:nvPr/>
        </p:nvSpPr>
        <p:spPr>
          <a:xfrm>
            <a:off x="775270" y="6048602"/>
            <a:ext cx="12053425" cy="104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ts val="7000"/>
              </a:lnSpc>
              <a:defRPr sz="7200">
                <a:solidFill>
                  <a:srgbClr val="00538A"/>
                </a:solidFill>
              </a:defRPr>
            </a:lvl1pPr>
          </a:lstStyle>
          <a:p>
            <a:r>
              <a:t>AND CLOSE</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00" name="Thank you for participating in this educational programme on skin toxicities related to targeted therapy in GI and liver oncology…"/>
          <p:cNvSpPr txBox="1"/>
          <p:nvPr/>
        </p:nvSpPr>
        <p:spPr>
          <a:xfrm>
            <a:off x="519087" y="2432130"/>
            <a:ext cx="17267866" cy="80227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058333" lvl="1" indent="-423333" algn="l" defTabSz="457200">
              <a:spcBef>
                <a:spcPts val="1000"/>
              </a:spcBef>
              <a:buClr>
                <a:srgbClr val="BB5E47"/>
              </a:buClr>
              <a:buSzPct val="125000"/>
              <a:buChar char="•"/>
              <a:defRPr sz="3200" b="0">
                <a:solidFill>
                  <a:srgbClr val="3B3735"/>
                </a:solidFill>
              </a:defRPr>
            </a:pPr>
            <a:r>
              <a:rPr dirty="0"/>
              <a:t>Thank you for participating in this educational </a:t>
            </a:r>
            <a:r>
              <a:rPr dirty="0" err="1"/>
              <a:t>programme</a:t>
            </a:r>
            <a:r>
              <a:rPr dirty="0"/>
              <a:t> on skin toxicities related to targeted therapy in GI and liver oncology</a:t>
            </a:r>
          </a:p>
          <a:p>
            <a:pPr marL="1058333" lvl="1" indent="-423333" algn="l" defTabSz="457200">
              <a:spcBef>
                <a:spcPts val="1000"/>
              </a:spcBef>
              <a:buClr>
                <a:srgbClr val="BB5E47"/>
              </a:buClr>
              <a:buSzPct val="125000"/>
              <a:buChar char="•"/>
              <a:defRPr sz="3200" b="0">
                <a:solidFill>
                  <a:srgbClr val="3B3735"/>
                </a:solidFill>
              </a:defRPr>
            </a:pPr>
            <a:r>
              <a:rPr dirty="0"/>
              <a:t>You now understand more about:</a:t>
            </a:r>
          </a:p>
          <a:p>
            <a:pPr marL="1693333" lvl="2" indent="-423333" algn="l" defTabSz="457200">
              <a:spcBef>
                <a:spcPts val="1000"/>
              </a:spcBef>
              <a:buClr>
                <a:srgbClr val="BB5E47"/>
              </a:buClr>
              <a:buSzPct val="50000"/>
              <a:buChar char="✦"/>
              <a:defRPr sz="3200" b="0">
                <a:solidFill>
                  <a:srgbClr val="3B3735"/>
                </a:solidFill>
              </a:defRPr>
            </a:pPr>
            <a:r>
              <a:rPr dirty="0"/>
              <a:t>the skin toxicity associated with targeted therapy in GI and liver cancers</a:t>
            </a:r>
          </a:p>
          <a:p>
            <a:pPr marL="1693333" lvl="2" indent="-423333" algn="l" defTabSz="457200">
              <a:spcBef>
                <a:spcPts val="1000"/>
              </a:spcBef>
              <a:buClr>
                <a:srgbClr val="BB5E47"/>
              </a:buClr>
              <a:buSzPct val="50000"/>
              <a:buChar char="✦"/>
              <a:defRPr sz="3200" b="0">
                <a:solidFill>
                  <a:srgbClr val="3B3735"/>
                </a:solidFill>
              </a:defRPr>
            </a:pPr>
            <a:r>
              <a:rPr dirty="0"/>
              <a:t>preventing and managing skin toxicities associated with targeted therapies in GI and liver cancers</a:t>
            </a:r>
          </a:p>
          <a:p>
            <a:pPr marL="1693333" lvl="2" indent="-423333" algn="l" defTabSz="457200">
              <a:spcBef>
                <a:spcPts val="1000"/>
              </a:spcBef>
              <a:buClr>
                <a:srgbClr val="BB5E47"/>
              </a:buClr>
              <a:buSzPct val="50000"/>
              <a:buChar char="✦"/>
              <a:defRPr sz="3200" b="0">
                <a:solidFill>
                  <a:srgbClr val="3B3735"/>
                </a:solidFill>
              </a:defRPr>
            </a:pPr>
            <a:r>
              <a:rPr dirty="0"/>
              <a:t>involving a multidisciplinary team in the prevention, diagnosis, and management of skin toxicities associated with targeted therapy in GI and liver cancers</a:t>
            </a:r>
          </a:p>
          <a:p>
            <a:pPr marL="1058333" lvl="1" indent="-423333" algn="l" defTabSz="457200">
              <a:spcBef>
                <a:spcPts val="1000"/>
              </a:spcBef>
              <a:buClr>
                <a:srgbClr val="BB5E47"/>
              </a:buClr>
              <a:buSzPct val="125000"/>
              <a:buChar char="•"/>
              <a:defRPr sz="3200" b="0">
                <a:solidFill>
                  <a:srgbClr val="3B3735"/>
                </a:solidFill>
              </a:defRPr>
            </a:pPr>
            <a:r>
              <a:rPr dirty="0"/>
              <a:t>We hope you have found this educational </a:t>
            </a:r>
            <a:r>
              <a:rPr dirty="0" err="1"/>
              <a:t>programme</a:t>
            </a:r>
            <a:r>
              <a:rPr dirty="0"/>
              <a:t> useful for your daily practice</a:t>
            </a:r>
          </a:p>
          <a:p>
            <a:pPr marL="1058333" lvl="1" indent="-423333" algn="l" defTabSz="457200">
              <a:spcBef>
                <a:spcPts val="1000"/>
              </a:spcBef>
              <a:buClr>
                <a:srgbClr val="BB5E47"/>
              </a:buClr>
              <a:buSzPct val="125000"/>
              <a:buChar char="•"/>
              <a:defRPr sz="3200" b="0">
                <a:solidFill>
                  <a:srgbClr val="3B3735"/>
                </a:solidFill>
              </a:defRPr>
            </a:pPr>
            <a:r>
              <a:rPr dirty="0"/>
              <a:t>Throughout the slide set, there are links to additional information and resources</a:t>
            </a:r>
          </a:p>
          <a:p>
            <a:pPr marL="1693333" lvl="2" indent="-423333" algn="l" defTabSz="457200">
              <a:spcBef>
                <a:spcPts val="1000"/>
              </a:spcBef>
              <a:buClr>
                <a:srgbClr val="BB5E47"/>
              </a:buClr>
              <a:buSzPct val="50000"/>
              <a:buChar char="✦"/>
              <a:defRPr sz="3200" b="0">
                <a:solidFill>
                  <a:srgbClr val="3B3735"/>
                </a:solidFill>
              </a:defRPr>
            </a:pPr>
            <a:r>
              <a:rPr dirty="0"/>
              <a:t>If you wish, you can revisit either resource at any time and dig deeper into a specific topic</a:t>
            </a:r>
          </a:p>
          <a:p>
            <a:pPr marL="1693333" lvl="2" indent="-423333" algn="l" defTabSz="457200">
              <a:spcBef>
                <a:spcPts val="1000"/>
              </a:spcBef>
              <a:buClr>
                <a:srgbClr val="BB5E47"/>
              </a:buClr>
              <a:buSzPct val="50000"/>
              <a:buChar char="✦"/>
              <a:defRPr sz="3200" b="0">
                <a:solidFill>
                  <a:srgbClr val="3B3735"/>
                </a:solidFill>
              </a:defRPr>
            </a:pPr>
            <a:r>
              <a:rPr dirty="0"/>
              <a:t>On </a:t>
            </a:r>
            <a:r>
              <a:rPr b="1" u="sng" dirty="0">
                <a:solidFill>
                  <a:srgbClr val="BD5337"/>
                </a:solidFill>
                <a:hlinkClick r:id="rId3">
                  <a:extLst>
                    <a:ext uri="{A12FA001-AC4F-418D-AE19-62706E023703}">
                      <ahyp:hlinkClr xmlns:ahyp="http://schemas.microsoft.com/office/drawing/2018/hyperlinkcolor" val="tx"/>
                    </a:ext>
                  </a:extLst>
                </a:hlinkClick>
              </a:rPr>
              <a:t>ESMO OncologyPRO</a:t>
            </a:r>
            <a:r>
              <a:rPr dirty="0">
                <a:solidFill>
                  <a:srgbClr val="BD5337"/>
                </a:solidFill>
              </a:rPr>
              <a:t> </a:t>
            </a:r>
            <a:r>
              <a:rPr dirty="0"/>
              <a:t>you will find more information about </a:t>
            </a:r>
            <a:r>
              <a:rPr b="1" u="sng" dirty="0">
                <a:solidFill>
                  <a:srgbClr val="BD5337"/>
                </a:solidFill>
                <a:hlinkClick r:id="rId4">
                  <a:extLst>
                    <a:ext uri="{A12FA001-AC4F-418D-AE19-62706E023703}">
                      <ahyp:hlinkClr xmlns:ahyp="http://schemas.microsoft.com/office/drawing/2018/hyperlinkcolor" val="tx"/>
                    </a:ext>
                  </a:extLst>
                </a:hlinkClick>
              </a:rPr>
              <a:t>MKI-related skin toxicities</a:t>
            </a:r>
          </a:p>
          <a:p>
            <a:pPr marL="423291" indent="-423291" algn="l" defTabSz="457200">
              <a:buClr>
                <a:srgbClr val="BB5E47"/>
              </a:buClr>
              <a:buSzPct val="125000"/>
              <a:buChar char="•"/>
              <a:defRPr sz="3200" b="0">
                <a:solidFill>
                  <a:srgbClr val="3B3735"/>
                </a:solidFill>
              </a:defRPr>
            </a:pPr>
            <a:endParaRPr dirty="0">
              <a:solidFill>
                <a:srgbClr val="000000"/>
              </a:solidFill>
            </a:endParaRPr>
          </a:p>
          <a:p>
            <a:pPr marL="423291" indent="-423291" algn="l">
              <a:buClr>
                <a:srgbClr val="BB5E47"/>
              </a:buClr>
              <a:buSzPct val="125000"/>
              <a:buChar char="•"/>
              <a:defRPr sz="3200" b="0">
                <a:solidFill>
                  <a:srgbClr val="3B3735"/>
                </a:solidFill>
              </a:defRPr>
            </a:pPr>
            <a:endParaRPr dirty="0">
              <a:solidFill>
                <a:srgbClr val="000000"/>
              </a:solidFill>
            </a:endParaRPr>
          </a:p>
        </p:txBody>
      </p:sp>
      <p:sp>
        <p:nvSpPr>
          <p:cNvPr id="901" name="BEFORE YOU GO…"/>
          <p:cNvSpPr txBox="1"/>
          <p:nvPr/>
        </p:nvSpPr>
        <p:spPr>
          <a:xfrm>
            <a:off x="1135046" y="659615"/>
            <a:ext cx="6986142" cy="1017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rgbClr val="2C5182"/>
                </a:solidFill>
              </a:defRPr>
            </a:lvl1pPr>
          </a:lstStyle>
          <a:p>
            <a:r>
              <a:t>BEFORE YOU GO…</a:t>
            </a:r>
          </a:p>
        </p:txBody>
      </p:sp>
      <p:sp>
        <p:nvSpPr>
          <p:cNvPr id="902" name="ESMO, European Society for Medical Oncology; GI, gastrointestinal; MKI, multiple kinase inhibitor"/>
          <p:cNvSpPr txBox="1"/>
          <p:nvPr/>
        </p:nvSpPr>
        <p:spPr>
          <a:xfrm>
            <a:off x="431800" y="13119099"/>
            <a:ext cx="11117585"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2200" b="0">
                <a:solidFill>
                  <a:srgbClr val="3B3735"/>
                </a:solidFill>
              </a:defRPr>
            </a:lvl1pPr>
          </a:lstStyle>
          <a:p>
            <a:r>
              <a:rPr dirty="0"/>
              <a:t>ESMO, European Society for Medical Oncology; GI, gastrointestinal; MKI, multiple kinase inhibitor</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06" name="Please visit the accredited e-learning at COR2ED Checkpoint to further explore:…"/>
          <p:cNvSpPr txBox="1"/>
          <p:nvPr/>
        </p:nvSpPr>
        <p:spPr>
          <a:xfrm>
            <a:off x="557345" y="2783816"/>
            <a:ext cx="17267866" cy="5047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058333" lvl="1" indent="-423333" algn="l" defTabSz="457200">
              <a:spcBef>
                <a:spcPts val="1000"/>
              </a:spcBef>
              <a:buClr>
                <a:srgbClr val="BB5E47"/>
              </a:buClr>
              <a:buSzPct val="125000"/>
              <a:buChar char="•"/>
              <a:defRPr sz="3200" b="0">
                <a:solidFill>
                  <a:srgbClr val="3B3735"/>
                </a:solidFill>
              </a:defRPr>
            </a:pPr>
            <a:r>
              <a:rPr dirty="0"/>
              <a:t>Please visit the </a:t>
            </a:r>
            <a:r>
              <a:rPr b="1" u="sng" dirty="0">
                <a:solidFill>
                  <a:srgbClr val="BD5337"/>
                </a:solidFill>
                <a:hlinkClick r:id="rId3">
                  <a:extLst>
                    <a:ext uri="{A12FA001-AC4F-418D-AE19-62706E023703}">
                      <ahyp:hlinkClr xmlns:ahyp="http://schemas.microsoft.com/office/drawing/2018/hyperlinkcolor" val="tx"/>
                    </a:ext>
                  </a:extLst>
                </a:hlinkClick>
              </a:rPr>
              <a:t>accredited e-learning at COR2ED Checkpoint</a:t>
            </a:r>
            <a:r>
              <a:rPr dirty="0">
                <a:solidFill>
                  <a:srgbClr val="BD5337"/>
                </a:solidFill>
              </a:rPr>
              <a:t> </a:t>
            </a:r>
            <a:r>
              <a:rPr dirty="0"/>
              <a:t>to further explore:</a:t>
            </a:r>
          </a:p>
          <a:p>
            <a:pPr marL="1693333" lvl="2" indent="-423333" algn="l" defTabSz="457200">
              <a:spcBef>
                <a:spcPts val="1000"/>
              </a:spcBef>
              <a:buClr>
                <a:srgbClr val="BB5E47"/>
              </a:buClr>
              <a:buSzPct val="50000"/>
              <a:buChar char="✦"/>
              <a:defRPr sz="3200" b="0">
                <a:solidFill>
                  <a:srgbClr val="3B3735"/>
                </a:solidFill>
              </a:defRPr>
            </a:pPr>
            <a:r>
              <a:rPr dirty="0"/>
              <a:t>the skin toxicity associated with targeted therapy in GI and liver cancers</a:t>
            </a:r>
          </a:p>
          <a:p>
            <a:pPr marL="1693333" lvl="2" indent="-423333" algn="l" defTabSz="457200">
              <a:spcBef>
                <a:spcPts val="1000"/>
              </a:spcBef>
              <a:buClr>
                <a:srgbClr val="BB5E47"/>
              </a:buClr>
              <a:buSzPct val="50000"/>
              <a:buChar char="✦"/>
              <a:defRPr sz="3200" b="0">
                <a:solidFill>
                  <a:srgbClr val="3B3735"/>
                </a:solidFill>
              </a:defRPr>
            </a:pPr>
            <a:r>
              <a:rPr dirty="0"/>
              <a:t>the prevention and management of skin toxicities associated with targeted therapies in GI and liver cancers</a:t>
            </a:r>
          </a:p>
          <a:p>
            <a:pPr marL="1693333" lvl="2" indent="-423333" algn="l" defTabSz="457200">
              <a:spcBef>
                <a:spcPts val="1000"/>
              </a:spcBef>
              <a:buClr>
                <a:srgbClr val="BB5E47"/>
              </a:buClr>
              <a:buSzPct val="50000"/>
              <a:buChar char="✦"/>
              <a:defRPr sz="3200" b="0">
                <a:solidFill>
                  <a:srgbClr val="3B3735"/>
                </a:solidFill>
              </a:defRPr>
            </a:pPr>
            <a:r>
              <a:rPr dirty="0"/>
              <a:t>involvement of a multidisciplinary team in the prevention, diagnosis, and management of skin toxicities associated with targeted therapy in GI and liver cancers</a:t>
            </a:r>
          </a:p>
          <a:p>
            <a:pPr marL="1058333" lvl="1" indent="-423333" algn="l" defTabSz="457200">
              <a:spcBef>
                <a:spcPts val="1000"/>
              </a:spcBef>
              <a:buClr>
                <a:srgbClr val="BB5E47"/>
              </a:buClr>
              <a:buSzPct val="125000"/>
              <a:buChar char="•"/>
              <a:defRPr sz="3200" b="0">
                <a:solidFill>
                  <a:srgbClr val="3B3735"/>
                </a:solidFill>
              </a:defRPr>
            </a:pPr>
            <a:r>
              <a:rPr dirty="0"/>
              <a:t>You can complete an assessment at the end of the e-learning and apply for your CME credit or MOC point.</a:t>
            </a:r>
            <a:endParaRPr dirty="0">
              <a:solidFill>
                <a:srgbClr val="000000"/>
              </a:solidFill>
            </a:endParaRPr>
          </a:p>
          <a:p>
            <a:pPr marL="423291" indent="-423291" algn="l">
              <a:buClr>
                <a:srgbClr val="BB5E47"/>
              </a:buClr>
              <a:buSzPct val="125000"/>
              <a:buChar char="•"/>
              <a:defRPr sz="3200" b="0">
                <a:solidFill>
                  <a:srgbClr val="3B3735"/>
                </a:solidFill>
              </a:defRPr>
            </a:pPr>
            <a:endParaRPr dirty="0">
              <a:solidFill>
                <a:srgbClr val="000000"/>
              </a:solidFill>
            </a:endParaRPr>
          </a:p>
        </p:txBody>
      </p:sp>
      <p:sp>
        <p:nvSpPr>
          <p:cNvPr id="907" name="THANK YOU"/>
          <p:cNvSpPr txBox="1"/>
          <p:nvPr/>
        </p:nvSpPr>
        <p:spPr>
          <a:xfrm>
            <a:off x="1135046" y="659615"/>
            <a:ext cx="4663084" cy="1017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rgbClr val="2C5182"/>
                </a:solidFill>
              </a:defRPr>
            </a:lvl1pPr>
          </a:lstStyle>
          <a:p>
            <a:r>
              <a:t>THANK YOU</a:t>
            </a:r>
          </a:p>
        </p:txBody>
      </p:sp>
      <p:sp>
        <p:nvSpPr>
          <p:cNvPr id="908" name="CME, continuing medical education; GI, gastrointestinal; MOC, Maintenance of Certification"/>
          <p:cNvSpPr txBox="1"/>
          <p:nvPr/>
        </p:nvSpPr>
        <p:spPr>
          <a:xfrm>
            <a:off x="431800" y="13119099"/>
            <a:ext cx="10457694"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2200" b="0">
                <a:solidFill>
                  <a:srgbClr val="3B3735"/>
                </a:solidFill>
              </a:defRPr>
            </a:lvl1pPr>
          </a:lstStyle>
          <a:p>
            <a:r>
              <a:rPr dirty="0"/>
              <a:t>CME, continuing medical education; GI, gastrointestinal; MOC, Maintenance of Certification</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 name="title-background.png" descr="title-background.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911" name="ADDITIONAL"/>
          <p:cNvSpPr txBox="1"/>
          <p:nvPr/>
        </p:nvSpPr>
        <p:spPr>
          <a:xfrm>
            <a:off x="699543" y="4400435"/>
            <a:ext cx="13045377" cy="1769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000">
                <a:solidFill>
                  <a:srgbClr val="00538A"/>
                </a:solidFill>
              </a:defRPr>
            </a:lvl1pPr>
          </a:lstStyle>
          <a:p>
            <a:r>
              <a:rPr dirty="0"/>
              <a:t>ADDITIONAL</a:t>
            </a:r>
          </a:p>
        </p:txBody>
      </p:sp>
      <p:sp>
        <p:nvSpPr>
          <p:cNvPr id="912" name="RESOURCES"/>
          <p:cNvSpPr txBox="1"/>
          <p:nvPr/>
        </p:nvSpPr>
        <p:spPr>
          <a:xfrm>
            <a:off x="775270" y="6059516"/>
            <a:ext cx="13533397" cy="1019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ts val="7000"/>
              </a:lnSpc>
              <a:defRPr sz="7200">
                <a:solidFill>
                  <a:srgbClr val="00538A"/>
                </a:solidFill>
              </a:defRPr>
            </a:lvl1pPr>
          </a:lstStyle>
          <a:p>
            <a:r>
              <a:rPr dirty="0"/>
              <a:t>RESOURCES</a:t>
            </a:r>
            <a:r>
              <a:rPr lang="en-GB" dirty="0"/>
              <a:t> AND INFORMATION</a:t>
            </a:r>
            <a:endParaRPr dirty="0"/>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15" name="Fight Colorectal Cancer offers a variety of resources dedicated to educating patients and caregivers on skin toxicities such as Hand Foot Skin Reaction, Hand Foot Syndrome, and EGFR rash. All resources are reviewed by members of Fight CRC’s distinguished medical advisory board. Find access to these resources at https://fightcolorectalcancer.org/resources/skin-toxicity-resources/…"/>
          <p:cNvSpPr txBox="1"/>
          <p:nvPr/>
        </p:nvSpPr>
        <p:spPr>
          <a:xfrm>
            <a:off x="531314" y="3213291"/>
            <a:ext cx="11117585" cy="7873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058333" lvl="1" indent="-423333" algn="l" defTabSz="457200">
              <a:spcBef>
                <a:spcPts val="1000"/>
              </a:spcBef>
              <a:buClr>
                <a:srgbClr val="BB5E47"/>
              </a:buClr>
              <a:buSzPct val="125000"/>
              <a:buChar char="•"/>
              <a:defRPr sz="3200" b="0">
                <a:solidFill>
                  <a:srgbClr val="3B3735"/>
                </a:solidFill>
              </a:defRPr>
            </a:pPr>
            <a:r>
              <a:rPr dirty="0"/>
              <a:t>Fight Colorectal Cancer offers a variety of resources dedicated to educating patients and caregivers on skin toxicities such as Hand Foot Skin Reaction, Hand Foot Syndrome, and EGFR rash. All resources are reviewed by members of Fight CRC’s distinguished medical advisory board. Find access to these resources at </a:t>
            </a:r>
            <a:r>
              <a:rPr b="1" u="sng" dirty="0">
                <a:solidFill>
                  <a:srgbClr val="BD5337"/>
                </a:solidFill>
                <a:hlinkClick r:id="rId3">
                  <a:extLst>
                    <a:ext uri="{A12FA001-AC4F-418D-AE19-62706E023703}">
                      <ahyp:hlinkClr xmlns:ahyp="http://schemas.microsoft.com/office/drawing/2018/hyperlinkcolor" val="tx"/>
                    </a:ext>
                  </a:extLst>
                </a:hlinkClick>
              </a:rPr>
              <a:t>https://fightcolorectalcancer.org/resources/skin-toxicity-resources/</a:t>
            </a:r>
            <a:r>
              <a:rPr b="1" dirty="0">
                <a:solidFill>
                  <a:srgbClr val="BD5337"/>
                </a:solidFill>
              </a:rPr>
              <a:t> </a:t>
            </a:r>
          </a:p>
          <a:p>
            <a:pPr marL="1693333" lvl="2" indent="-423333" algn="l" defTabSz="457200">
              <a:spcBef>
                <a:spcPts val="1000"/>
              </a:spcBef>
              <a:buClr>
                <a:srgbClr val="BB5E47"/>
              </a:buClr>
              <a:buSzPct val="50000"/>
              <a:buChar char="✦"/>
              <a:defRPr sz="3200" b="0">
                <a:solidFill>
                  <a:srgbClr val="3B3735"/>
                </a:solidFill>
              </a:defRPr>
            </a:pPr>
            <a:r>
              <a:rPr b="1" u="sng" dirty="0">
                <a:solidFill>
                  <a:srgbClr val="BD5337"/>
                </a:solidFill>
                <a:hlinkClick r:id="rId4">
                  <a:extLst>
                    <a:ext uri="{A12FA001-AC4F-418D-AE19-62706E023703}">
                      <ahyp:hlinkClr xmlns:ahyp="http://schemas.microsoft.com/office/drawing/2018/hyperlinkcolor" val="tx"/>
                    </a:ext>
                  </a:extLst>
                </a:hlinkClick>
              </a:rPr>
              <a:t>Skin Toxicity Mini Magazine</a:t>
            </a:r>
            <a:r>
              <a:rPr dirty="0"/>
              <a:t>: offered in print or online</a:t>
            </a:r>
          </a:p>
          <a:p>
            <a:pPr marL="1693333" lvl="2" indent="-423333" algn="l" defTabSz="457200">
              <a:spcBef>
                <a:spcPts val="1000"/>
              </a:spcBef>
              <a:buClr>
                <a:srgbClr val="BB5E47"/>
              </a:buClr>
              <a:buSzPct val="50000"/>
              <a:buChar char="✦"/>
              <a:defRPr sz="3200" b="0">
                <a:solidFill>
                  <a:srgbClr val="3B3735"/>
                </a:solidFill>
              </a:defRPr>
            </a:pPr>
            <a:r>
              <a:rPr dirty="0"/>
              <a:t>Patient testimonies: watch videos of patients detailing their experiences with side effects of the skin</a:t>
            </a:r>
          </a:p>
          <a:p>
            <a:pPr marL="1693333" lvl="2" indent="-423333" algn="l" defTabSz="457200">
              <a:spcBef>
                <a:spcPts val="1000"/>
              </a:spcBef>
              <a:buClr>
                <a:srgbClr val="BB5E47"/>
              </a:buClr>
              <a:buSzPct val="50000"/>
              <a:buChar char="✦"/>
              <a:defRPr sz="3200" b="0">
                <a:solidFill>
                  <a:srgbClr val="3B3735"/>
                </a:solidFill>
              </a:defRPr>
            </a:pPr>
            <a:r>
              <a:rPr dirty="0"/>
              <a:t>Expert videos: watch videos of experts in the field discussing skin toxicities in lay terminology</a:t>
            </a:r>
          </a:p>
          <a:p>
            <a:pPr algn="l" defTabSz="457200">
              <a:defRPr sz="3200" b="0">
                <a:solidFill>
                  <a:srgbClr val="3B3735"/>
                </a:solidFill>
              </a:defRPr>
            </a:pPr>
            <a:endParaRPr dirty="0">
              <a:solidFill>
                <a:srgbClr val="000000"/>
              </a:solidFill>
            </a:endParaRPr>
          </a:p>
          <a:p>
            <a:pPr marL="423291" indent="-423291" algn="l">
              <a:buClr>
                <a:srgbClr val="BB5E47"/>
              </a:buClr>
              <a:buSzPct val="125000"/>
              <a:buChar char="•"/>
              <a:defRPr sz="3200" b="0">
                <a:solidFill>
                  <a:srgbClr val="3B3735"/>
                </a:solidFill>
              </a:defRPr>
            </a:pPr>
            <a:endParaRPr dirty="0">
              <a:solidFill>
                <a:srgbClr val="000000"/>
              </a:solidFill>
            </a:endParaRPr>
          </a:p>
        </p:txBody>
      </p:sp>
      <p:sp>
        <p:nvSpPr>
          <p:cNvPr id="916" name="ESMO, European Society for Medical Oncology; GI, gastrointestinal; MKI, multiple kinase inhibitor"/>
          <p:cNvSpPr txBox="1"/>
          <p:nvPr/>
        </p:nvSpPr>
        <p:spPr>
          <a:xfrm>
            <a:off x="431800" y="13119099"/>
            <a:ext cx="11117585"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2200" b="0">
                <a:solidFill>
                  <a:srgbClr val="3B3735"/>
                </a:solidFill>
              </a:defRPr>
            </a:lvl1pPr>
          </a:lstStyle>
          <a:p>
            <a:r>
              <a:rPr dirty="0"/>
              <a:t>ESMO, European Society for Medical Oncology; GI, gastrointestinal; MKI, multiple kinase inhibitor</a:t>
            </a:r>
          </a:p>
        </p:txBody>
      </p:sp>
      <p:pic>
        <p:nvPicPr>
          <p:cNvPr id="917" name="skin-tox-leaflet.png" descr="skin-tox-leaflet.png"/>
          <p:cNvPicPr>
            <a:picLocks noChangeAspect="1"/>
          </p:cNvPicPr>
          <p:nvPr/>
        </p:nvPicPr>
        <p:blipFill>
          <a:blip r:embed="rId5"/>
          <a:stretch>
            <a:fillRect/>
          </a:stretch>
        </p:blipFill>
        <p:spPr>
          <a:xfrm>
            <a:off x="14063988" y="1978172"/>
            <a:ext cx="6057901" cy="9334501"/>
          </a:xfrm>
          <a:prstGeom prst="rect">
            <a:avLst/>
          </a:prstGeom>
          <a:ln w="12700">
            <a:miter lim="400000"/>
          </a:ln>
          <a:effectLst>
            <a:outerShdw blurRad="254000" dist="127000" dir="5400000" rotWithShape="0">
              <a:srgbClr val="000000">
                <a:alpha val="70000"/>
              </a:srgbClr>
            </a:outerShdw>
          </a:effectLst>
        </p:spPr>
      </p:pic>
      <p:sp>
        <p:nvSpPr>
          <p:cNvPr id="918" name="WHAT PATIENTS"/>
          <p:cNvSpPr txBox="1"/>
          <p:nvPr/>
        </p:nvSpPr>
        <p:spPr>
          <a:xfrm>
            <a:off x="1130300" y="660399"/>
            <a:ext cx="712326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WHAT PATIENTS</a:t>
            </a:r>
          </a:p>
        </p:txBody>
      </p:sp>
      <p:sp>
        <p:nvSpPr>
          <p:cNvPr id="919" name="CAN DO"/>
          <p:cNvSpPr txBox="1"/>
          <p:nvPr/>
        </p:nvSpPr>
        <p:spPr>
          <a:xfrm>
            <a:off x="1130300" y="1625599"/>
            <a:ext cx="919059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CAN DO</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22" name="ABIM, American Board of Internal Medicine…"/>
          <p:cNvSpPr txBox="1"/>
          <p:nvPr/>
        </p:nvSpPr>
        <p:spPr>
          <a:xfrm>
            <a:off x="177922" y="1950872"/>
            <a:ext cx="12107999" cy="13550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058333" lvl="1" indent="-423333" algn="l" defTabSz="457200">
              <a:lnSpc>
                <a:spcPts val="3000"/>
              </a:lnSpc>
              <a:buClr>
                <a:srgbClr val="BB5E47"/>
              </a:buClr>
              <a:buSzPct val="125000"/>
              <a:buChar char="•"/>
              <a:defRPr sz="3200" b="0">
                <a:solidFill>
                  <a:srgbClr val="3B3735"/>
                </a:solidFill>
              </a:defRPr>
            </a:pPr>
            <a:r>
              <a:rPr b="1" dirty="0"/>
              <a:t>ABIM</a:t>
            </a:r>
            <a:r>
              <a:rPr dirty="0"/>
              <a:t>, American Board of Internal Medicine</a:t>
            </a:r>
          </a:p>
          <a:p>
            <a:pPr marL="1058333" lvl="1" indent="-423333" algn="l" defTabSz="457200">
              <a:lnSpc>
                <a:spcPts val="3000"/>
              </a:lnSpc>
              <a:buClr>
                <a:srgbClr val="BB5E47"/>
              </a:buClr>
              <a:buSzPct val="125000"/>
              <a:buChar char="•"/>
              <a:defRPr sz="3200" b="0">
                <a:solidFill>
                  <a:srgbClr val="3B3735"/>
                </a:solidFill>
              </a:defRPr>
            </a:pPr>
            <a:r>
              <a:rPr b="1" dirty="0"/>
              <a:t>ACCME</a:t>
            </a:r>
            <a:r>
              <a:rPr dirty="0"/>
              <a:t>, Accreditation Council for Continuing Medical Education</a:t>
            </a:r>
          </a:p>
          <a:p>
            <a:pPr marL="1058333" lvl="1" indent="-423333" algn="l" defTabSz="457200">
              <a:lnSpc>
                <a:spcPts val="3000"/>
              </a:lnSpc>
              <a:buClr>
                <a:srgbClr val="BB5E47"/>
              </a:buClr>
              <a:buSzPct val="125000"/>
              <a:buChar char="•"/>
              <a:defRPr sz="3200" b="0">
                <a:solidFill>
                  <a:srgbClr val="3B3735"/>
                </a:solidFill>
              </a:defRPr>
            </a:pPr>
            <a:r>
              <a:rPr b="1" dirty="0"/>
              <a:t>ADL</a:t>
            </a:r>
            <a:r>
              <a:rPr dirty="0"/>
              <a:t>, activities of daily living</a:t>
            </a:r>
          </a:p>
          <a:p>
            <a:pPr marL="1058333" lvl="1" indent="-423333" algn="l" defTabSz="457200">
              <a:lnSpc>
                <a:spcPts val="3000"/>
              </a:lnSpc>
              <a:buClr>
                <a:srgbClr val="BB5E47"/>
              </a:buClr>
              <a:buSzPct val="125000"/>
              <a:buChar char="•"/>
              <a:defRPr sz="3200" b="0">
                <a:solidFill>
                  <a:srgbClr val="3B3735"/>
                </a:solidFill>
              </a:defRPr>
            </a:pPr>
            <a:r>
              <a:rPr b="1" dirty="0"/>
              <a:t>AE</a:t>
            </a:r>
            <a:r>
              <a:rPr dirty="0"/>
              <a:t>, adverse event</a:t>
            </a:r>
          </a:p>
          <a:p>
            <a:pPr marL="1058333" lvl="1" indent="-423333" algn="l" defTabSz="457200">
              <a:lnSpc>
                <a:spcPts val="3000"/>
              </a:lnSpc>
              <a:buClr>
                <a:srgbClr val="BB5E47"/>
              </a:buClr>
              <a:buSzPct val="125000"/>
              <a:buChar char="•"/>
              <a:defRPr sz="3200" b="0">
                <a:solidFill>
                  <a:srgbClr val="3B3735"/>
                </a:solidFill>
              </a:defRPr>
            </a:pPr>
            <a:r>
              <a:rPr b="1" dirty="0"/>
              <a:t>AGA</a:t>
            </a:r>
            <a:r>
              <a:rPr dirty="0"/>
              <a:t>, American Gastroenterology Association</a:t>
            </a:r>
          </a:p>
          <a:p>
            <a:pPr marL="1058333" lvl="1" indent="-423333" algn="l" defTabSz="457200">
              <a:lnSpc>
                <a:spcPts val="3000"/>
              </a:lnSpc>
              <a:buClr>
                <a:srgbClr val="BB5E47"/>
              </a:buClr>
              <a:buSzPct val="125000"/>
              <a:buChar char="•"/>
              <a:defRPr sz="3200" b="0">
                <a:solidFill>
                  <a:srgbClr val="3B3735"/>
                </a:solidFill>
              </a:defRPr>
            </a:pPr>
            <a:r>
              <a:rPr b="1" dirty="0"/>
              <a:t>AMA</a:t>
            </a:r>
            <a:r>
              <a:rPr dirty="0"/>
              <a:t>, American Medical Association</a:t>
            </a:r>
          </a:p>
          <a:p>
            <a:pPr marL="1058333" lvl="1" indent="-423333" algn="l" defTabSz="457200">
              <a:lnSpc>
                <a:spcPts val="3000"/>
              </a:lnSpc>
              <a:buClr>
                <a:srgbClr val="BB5E47"/>
              </a:buClr>
              <a:buSzPct val="125000"/>
              <a:buChar char="•"/>
              <a:defRPr sz="3200" b="0">
                <a:solidFill>
                  <a:srgbClr val="3B3735"/>
                </a:solidFill>
              </a:defRPr>
            </a:pPr>
            <a:r>
              <a:rPr b="1" dirty="0"/>
              <a:t>ASCO</a:t>
            </a:r>
            <a:r>
              <a:rPr dirty="0"/>
              <a:t>, American Society of Clinical Oncology</a:t>
            </a:r>
          </a:p>
          <a:p>
            <a:pPr marL="1058333" lvl="1" indent="-423333" algn="l" defTabSz="457200">
              <a:lnSpc>
                <a:spcPts val="3000"/>
              </a:lnSpc>
              <a:buClr>
                <a:srgbClr val="BB5E47"/>
              </a:buClr>
              <a:buSzPct val="125000"/>
              <a:buChar char="•"/>
              <a:defRPr sz="3200" b="0">
                <a:solidFill>
                  <a:srgbClr val="3B3735"/>
                </a:solidFill>
              </a:defRPr>
            </a:pPr>
            <a:r>
              <a:rPr b="1" dirty="0"/>
              <a:t>AST,</a:t>
            </a:r>
            <a:r>
              <a:rPr dirty="0"/>
              <a:t> American Society of Transplantation</a:t>
            </a:r>
          </a:p>
          <a:p>
            <a:pPr marL="1058333" lvl="1" indent="-423333" algn="l" defTabSz="457200">
              <a:lnSpc>
                <a:spcPts val="3000"/>
              </a:lnSpc>
              <a:buClr>
                <a:srgbClr val="BB5E47"/>
              </a:buClr>
              <a:buSzPct val="125000"/>
              <a:buChar char="•"/>
              <a:defRPr sz="3200" b="0">
                <a:solidFill>
                  <a:srgbClr val="3B3735"/>
                </a:solidFill>
              </a:defRPr>
            </a:pPr>
            <a:r>
              <a:rPr b="1" dirty="0"/>
              <a:t>BCR–ABL</a:t>
            </a:r>
            <a:r>
              <a:rPr dirty="0"/>
              <a:t>, Philadelphia translocation</a:t>
            </a:r>
          </a:p>
          <a:p>
            <a:pPr marL="1058333" lvl="1" indent="-423333" algn="l" defTabSz="457200">
              <a:lnSpc>
                <a:spcPts val="3000"/>
              </a:lnSpc>
              <a:buClr>
                <a:srgbClr val="BB5E47"/>
              </a:buClr>
              <a:buSzPct val="125000"/>
              <a:buChar char="•"/>
              <a:defRPr sz="3200" b="0">
                <a:solidFill>
                  <a:srgbClr val="3B3735"/>
                </a:solidFill>
              </a:defRPr>
            </a:pPr>
            <a:r>
              <a:rPr b="1" dirty="0"/>
              <a:t>BRAF</a:t>
            </a:r>
            <a:r>
              <a:rPr dirty="0"/>
              <a:t>, v-</a:t>
            </a:r>
            <a:r>
              <a:rPr dirty="0" err="1"/>
              <a:t>raf</a:t>
            </a:r>
            <a:r>
              <a:rPr dirty="0"/>
              <a:t> murine sarcoma viral oncogene homolog B1</a:t>
            </a:r>
          </a:p>
          <a:p>
            <a:pPr marL="1058333" lvl="1" indent="-423333" algn="l" defTabSz="457200">
              <a:lnSpc>
                <a:spcPts val="3000"/>
              </a:lnSpc>
              <a:buClr>
                <a:srgbClr val="BB5E47"/>
              </a:buClr>
              <a:buSzPct val="125000"/>
              <a:buChar char="•"/>
              <a:defRPr sz="3200" b="0">
                <a:solidFill>
                  <a:srgbClr val="3B3735"/>
                </a:solidFill>
              </a:defRPr>
            </a:pPr>
            <a:r>
              <a:rPr b="1" dirty="0"/>
              <a:t>BSA</a:t>
            </a:r>
            <a:r>
              <a:rPr dirty="0"/>
              <a:t>, body surface area</a:t>
            </a:r>
          </a:p>
          <a:p>
            <a:pPr marL="1058333" lvl="1" indent="-423333" algn="l" defTabSz="457200">
              <a:lnSpc>
                <a:spcPts val="3000"/>
              </a:lnSpc>
              <a:buClr>
                <a:srgbClr val="BB5E47"/>
              </a:buClr>
              <a:buSzPct val="125000"/>
              <a:buChar char="•"/>
              <a:defRPr sz="3200" b="0">
                <a:solidFill>
                  <a:srgbClr val="3B3735"/>
                </a:solidFill>
              </a:defRPr>
            </a:pPr>
            <a:r>
              <a:rPr b="1" dirty="0"/>
              <a:t>CME</a:t>
            </a:r>
            <a:r>
              <a:rPr dirty="0"/>
              <a:t>, continuing medical education</a:t>
            </a:r>
          </a:p>
          <a:p>
            <a:pPr marL="1058333" lvl="1" indent="-423333" algn="l" defTabSz="457200">
              <a:lnSpc>
                <a:spcPts val="3000"/>
              </a:lnSpc>
              <a:buClr>
                <a:srgbClr val="BB5E47"/>
              </a:buClr>
              <a:buSzPct val="125000"/>
              <a:buChar char="•"/>
              <a:defRPr sz="3200" b="0">
                <a:solidFill>
                  <a:srgbClr val="3B3735"/>
                </a:solidFill>
              </a:defRPr>
            </a:pPr>
            <a:r>
              <a:rPr b="1" dirty="0"/>
              <a:t>CRC</a:t>
            </a:r>
            <a:r>
              <a:rPr dirty="0"/>
              <a:t>, colorectal cancer</a:t>
            </a:r>
          </a:p>
          <a:p>
            <a:pPr marL="1058333" lvl="1" indent="-423333" algn="l" defTabSz="457200">
              <a:lnSpc>
                <a:spcPts val="3000"/>
              </a:lnSpc>
              <a:buClr>
                <a:srgbClr val="BB5E47"/>
              </a:buClr>
              <a:buSzPct val="125000"/>
              <a:buChar char="•"/>
              <a:defRPr sz="3200" b="0">
                <a:solidFill>
                  <a:srgbClr val="3B3735"/>
                </a:solidFill>
              </a:defRPr>
            </a:pPr>
            <a:r>
              <a:rPr b="1" dirty="0"/>
              <a:t>CTCAE</a:t>
            </a:r>
            <a:r>
              <a:rPr dirty="0"/>
              <a:t>, Common Terminology Criteria for Adverse Events</a:t>
            </a:r>
          </a:p>
          <a:p>
            <a:pPr marL="1058333" lvl="1" indent="-423333" algn="l" defTabSz="457200">
              <a:lnSpc>
                <a:spcPts val="3000"/>
              </a:lnSpc>
              <a:buClr>
                <a:srgbClr val="BB5E47"/>
              </a:buClr>
              <a:buSzPct val="125000"/>
              <a:buChar char="•"/>
              <a:defRPr sz="3200" b="0">
                <a:solidFill>
                  <a:srgbClr val="3B3735"/>
                </a:solidFill>
              </a:defRPr>
            </a:pPr>
            <a:r>
              <a:rPr b="1" dirty="0"/>
              <a:t>EACCME</a:t>
            </a:r>
            <a:r>
              <a:rPr dirty="0"/>
              <a:t>, European Accreditation Council for Continuing Medical Education</a:t>
            </a:r>
          </a:p>
          <a:p>
            <a:pPr marL="1058333" lvl="1" indent="-423333" algn="l" defTabSz="457200">
              <a:lnSpc>
                <a:spcPts val="3000"/>
              </a:lnSpc>
              <a:buClr>
                <a:srgbClr val="BB5E47"/>
              </a:buClr>
              <a:buSzPct val="125000"/>
              <a:buChar char="•"/>
              <a:defRPr sz="3200" b="0">
                <a:solidFill>
                  <a:srgbClr val="3B3735"/>
                </a:solidFill>
              </a:defRPr>
            </a:pPr>
            <a:r>
              <a:rPr b="1" dirty="0"/>
              <a:t>EGFR</a:t>
            </a:r>
            <a:r>
              <a:rPr dirty="0"/>
              <a:t>, epidermal growth factor receptor</a:t>
            </a:r>
          </a:p>
          <a:p>
            <a:pPr marL="1058333" lvl="1" indent="-423333" algn="l" defTabSz="457200">
              <a:lnSpc>
                <a:spcPts val="3000"/>
              </a:lnSpc>
              <a:buClr>
                <a:srgbClr val="BB5E47"/>
              </a:buClr>
              <a:buSzPct val="125000"/>
              <a:buChar char="•"/>
              <a:defRPr sz="3200" b="0">
                <a:solidFill>
                  <a:srgbClr val="3B3735"/>
                </a:solidFill>
              </a:defRPr>
            </a:pPr>
            <a:r>
              <a:rPr b="1" dirty="0"/>
              <a:t>ERK</a:t>
            </a:r>
            <a:r>
              <a:rPr dirty="0"/>
              <a:t>, Extracellular signal-regulated kinase</a:t>
            </a:r>
          </a:p>
          <a:p>
            <a:pPr marL="1058333" lvl="1" indent="-423333" algn="l" defTabSz="457200">
              <a:lnSpc>
                <a:spcPts val="3000"/>
              </a:lnSpc>
              <a:buClr>
                <a:srgbClr val="BB5E47"/>
              </a:buClr>
              <a:buSzPct val="125000"/>
              <a:buChar char="•"/>
              <a:defRPr sz="3200" b="0">
                <a:solidFill>
                  <a:srgbClr val="3B3735"/>
                </a:solidFill>
              </a:defRPr>
            </a:pPr>
            <a:r>
              <a:rPr b="1" dirty="0"/>
              <a:t>ESMO,</a:t>
            </a:r>
            <a:r>
              <a:rPr dirty="0"/>
              <a:t> European Society for Medical Oncology</a:t>
            </a:r>
          </a:p>
          <a:p>
            <a:pPr marL="1058333" lvl="1" indent="-423333" algn="l" defTabSz="457200">
              <a:lnSpc>
                <a:spcPts val="3000"/>
              </a:lnSpc>
              <a:buClr>
                <a:srgbClr val="BB5E47"/>
              </a:buClr>
              <a:buSzPct val="125000"/>
              <a:buChar char="•"/>
              <a:defRPr sz="3200" b="0">
                <a:solidFill>
                  <a:srgbClr val="3B3735"/>
                </a:solidFill>
              </a:defRPr>
            </a:pPr>
            <a:r>
              <a:rPr b="1" dirty="0"/>
              <a:t>FDA</a:t>
            </a:r>
            <a:r>
              <a:rPr dirty="0"/>
              <a:t>, U.S. Food and Drug </a:t>
            </a:r>
            <a:r>
              <a:rPr dirty="0" err="1"/>
              <a:t>Admninstration</a:t>
            </a:r>
            <a:endParaRPr dirty="0"/>
          </a:p>
          <a:p>
            <a:pPr marL="1058333" lvl="1" indent="-423333" algn="l" defTabSz="457200">
              <a:lnSpc>
                <a:spcPts val="3000"/>
              </a:lnSpc>
              <a:buClr>
                <a:srgbClr val="BB5E47"/>
              </a:buClr>
              <a:buSzPct val="125000"/>
              <a:buChar char="•"/>
              <a:defRPr sz="3200" b="0">
                <a:solidFill>
                  <a:srgbClr val="3B3735"/>
                </a:solidFill>
              </a:defRPr>
            </a:pPr>
            <a:r>
              <a:rPr b="1" dirty="0"/>
              <a:t>Flt3</a:t>
            </a:r>
            <a:r>
              <a:rPr dirty="0"/>
              <a:t>, </a:t>
            </a:r>
            <a:r>
              <a:rPr dirty="0" err="1"/>
              <a:t>fms</a:t>
            </a:r>
            <a:r>
              <a:rPr dirty="0"/>
              <a:t>-related tyrosine kinase receptor 3</a:t>
            </a:r>
          </a:p>
          <a:p>
            <a:pPr marL="1058333" lvl="1" indent="-423333" algn="l" defTabSz="457200">
              <a:lnSpc>
                <a:spcPts val="3000"/>
              </a:lnSpc>
              <a:buClr>
                <a:srgbClr val="BB5E47"/>
              </a:buClr>
              <a:buSzPct val="125000"/>
              <a:buChar char="•"/>
              <a:defRPr sz="3200" b="0">
                <a:solidFill>
                  <a:srgbClr val="3B3735"/>
                </a:solidFill>
              </a:defRPr>
            </a:pPr>
            <a:r>
              <a:rPr b="1" dirty="0"/>
              <a:t>FOLFIRI</a:t>
            </a:r>
            <a:r>
              <a:rPr dirty="0"/>
              <a:t>, leucovorin calcium (calcium folinate), 5-fluorouracil, and irinotecan</a:t>
            </a:r>
          </a:p>
          <a:p>
            <a:pPr marL="1058333" lvl="1" indent="-423333" algn="l" defTabSz="457200">
              <a:lnSpc>
                <a:spcPts val="3000"/>
              </a:lnSpc>
              <a:buClr>
                <a:srgbClr val="BB5E47"/>
              </a:buClr>
              <a:buSzPct val="125000"/>
              <a:buChar char="•"/>
              <a:defRPr sz="3200" b="0">
                <a:solidFill>
                  <a:srgbClr val="3B3735"/>
                </a:solidFill>
              </a:defRPr>
            </a:pPr>
            <a:r>
              <a:rPr b="1" dirty="0"/>
              <a:t>FOLFOX</a:t>
            </a:r>
            <a:r>
              <a:rPr dirty="0"/>
              <a:t>, leucovorin calcium (calcium folinate), 5-fluorouracil, and oxaliplatin</a:t>
            </a:r>
          </a:p>
          <a:p>
            <a:pPr marL="1058333" lvl="1" indent="-423333" algn="l" defTabSz="457200">
              <a:lnSpc>
                <a:spcPts val="3000"/>
              </a:lnSpc>
              <a:buClr>
                <a:srgbClr val="BB5E47"/>
              </a:buClr>
              <a:buSzPct val="125000"/>
              <a:buChar char="•"/>
              <a:defRPr sz="3200" b="0">
                <a:solidFill>
                  <a:srgbClr val="3B3735"/>
                </a:solidFill>
              </a:defRPr>
            </a:pPr>
            <a:r>
              <a:rPr b="1" dirty="0"/>
              <a:t>GI</a:t>
            </a:r>
            <a:r>
              <a:rPr dirty="0"/>
              <a:t>, gastrointestinal</a:t>
            </a:r>
          </a:p>
          <a:p>
            <a:pPr marL="1058333" lvl="1" indent="-423333" algn="l" defTabSz="457200">
              <a:lnSpc>
                <a:spcPts val="3000"/>
              </a:lnSpc>
              <a:buClr>
                <a:srgbClr val="BB5E47"/>
              </a:buClr>
              <a:buSzPct val="125000"/>
              <a:buChar char="•"/>
              <a:defRPr sz="3200" b="0">
                <a:solidFill>
                  <a:srgbClr val="3B3735"/>
                </a:solidFill>
              </a:defRPr>
            </a:pPr>
            <a:r>
              <a:rPr b="1" dirty="0"/>
              <a:t>GIST</a:t>
            </a:r>
            <a:r>
              <a:rPr dirty="0"/>
              <a:t>, gastrointestinal stromal tumor</a:t>
            </a:r>
          </a:p>
          <a:p>
            <a:pPr marL="1058333" lvl="1" indent="-423333" algn="l" defTabSz="457200">
              <a:lnSpc>
                <a:spcPts val="3000"/>
              </a:lnSpc>
              <a:buClr>
                <a:srgbClr val="BB5E47"/>
              </a:buClr>
              <a:buSzPct val="125000"/>
              <a:buChar char="•"/>
              <a:defRPr sz="3200" b="0">
                <a:solidFill>
                  <a:srgbClr val="3B3735"/>
                </a:solidFill>
              </a:defRPr>
            </a:pPr>
            <a:r>
              <a:rPr b="1" dirty="0"/>
              <a:t>HCC</a:t>
            </a:r>
            <a:r>
              <a:rPr dirty="0"/>
              <a:t>, hepatocellular carcinoma</a:t>
            </a:r>
          </a:p>
          <a:p>
            <a:pPr marL="1058333" lvl="1" indent="-423333" algn="l" defTabSz="457200">
              <a:lnSpc>
                <a:spcPts val="3000"/>
              </a:lnSpc>
              <a:buClr>
                <a:srgbClr val="BB5E47"/>
              </a:buClr>
              <a:buSzPct val="125000"/>
              <a:buChar char="•"/>
              <a:defRPr sz="3200" b="0">
                <a:solidFill>
                  <a:srgbClr val="3B3735"/>
                </a:solidFill>
              </a:defRPr>
            </a:pPr>
            <a:r>
              <a:rPr b="1" dirty="0"/>
              <a:t>HFS,</a:t>
            </a:r>
            <a:r>
              <a:rPr dirty="0"/>
              <a:t> hand–foot syndrome</a:t>
            </a:r>
          </a:p>
          <a:p>
            <a:pPr marL="1058333" lvl="1" indent="-423333" algn="l" defTabSz="457200">
              <a:lnSpc>
                <a:spcPts val="3000"/>
              </a:lnSpc>
              <a:buClr>
                <a:srgbClr val="BB5E47"/>
              </a:buClr>
              <a:buSzPct val="125000"/>
              <a:buChar char="•"/>
              <a:defRPr sz="3200" b="0">
                <a:solidFill>
                  <a:srgbClr val="3B3735"/>
                </a:solidFill>
              </a:defRPr>
            </a:pPr>
            <a:r>
              <a:rPr b="1" dirty="0"/>
              <a:t>HFSR</a:t>
            </a:r>
            <a:r>
              <a:rPr dirty="0"/>
              <a:t>, hand–foot skin reaction</a:t>
            </a:r>
          </a:p>
          <a:p>
            <a:pPr algn="l" defTabSz="457200">
              <a:spcBef>
                <a:spcPts val="1000"/>
              </a:spcBef>
              <a:defRPr sz="3200" b="0">
                <a:solidFill>
                  <a:srgbClr val="3B3735"/>
                </a:solidFill>
              </a:defRPr>
            </a:pPr>
            <a:endParaRPr dirty="0"/>
          </a:p>
          <a:p>
            <a:pPr marL="423291" indent="-423291" algn="l" defTabSz="457200">
              <a:buClr>
                <a:srgbClr val="BB5E47"/>
              </a:buClr>
              <a:buSzPct val="125000"/>
              <a:buChar char="•"/>
              <a:defRPr sz="3200" b="0">
                <a:solidFill>
                  <a:srgbClr val="3B3735"/>
                </a:solidFill>
              </a:defRPr>
            </a:pPr>
            <a:endParaRPr dirty="0">
              <a:solidFill>
                <a:srgbClr val="000000"/>
              </a:solidFill>
            </a:endParaRPr>
          </a:p>
          <a:p>
            <a:pPr marL="423291" indent="-423291" algn="l">
              <a:buClr>
                <a:srgbClr val="BB5E47"/>
              </a:buClr>
              <a:buSzPct val="125000"/>
              <a:buChar char="•"/>
              <a:defRPr sz="3200" b="0">
                <a:solidFill>
                  <a:srgbClr val="3B3735"/>
                </a:solidFill>
              </a:defRPr>
            </a:pPr>
            <a:endParaRPr dirty="0">
              <a:solidFill>
                <a:srgbClr val="000000"/>
              </a:solidFill>
            </a:endParaRPr>
          </a:p>
        </p:txBody>
      </p:sp>
      <p:sp>
        <p:nvSpPr>
          <p:cNvPr id="923" name="abbreviationS"/>
          <p:cNvSpPr txBox="1"/>
          <p:nvPr/>
        </p:nvSpPr>
        <p:spPr>
          <a:xfrm>
            <a:off x="1130300" y="660399"/>
            <a:ext cx="6079778"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cap="all">
                <a:solidFill>
                  <a:srgbClr val="3B3735"/>
                </a:solidFill>
              </a:defRPr>
            </a:lvl1pPr>
          </a:lstStyle>
          <a:p>
            <a:r>
              <a:t>abbreviationS</a:t>
            </a:r>
          </a:p>
        </p:txBody>
      </p:sp>
      <p:sp>
        <p:nvSpPr>
          <p:cNvPr id="924" name="HR, hazard ratio…"/>
          <p:cNvSpPr txBox="1"/>
          <p:nvPr/>
        </p:nvSpPr>
        <p:spPr>
          <a:xfrm>
            <a:off x="12092258" y="1726058"/>
            <a:ext cx="12107998" cy="12788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058333" lvl="1" indent="-423333" algn="l" defTabSz="457200">
              <a:lnSpc>
                <a:spcPts val="3000"/>
              </a:lnSpc>
              <a:buClr>
                <a:srgbClr val="BB5E47"/>
              </a:buClr>
              <a:buSzPct val="125000"/>
              <a:buChar char="•"/>
              <a:defRPr sz="3200" b="0">
                <a:solidFill>
                  <a:srgbClr val="3B3735"/>
                </a:solidFill>
              </a:defRPr>
            </a:pPr>
            <a:r>
              <a:rPr b="1"/>
              <a:t>HR</a:t>
            </a:r>
            <a:r>
              <a:t>, hazard ratio</a:t>
            </a:r>
          </a:p>
          <a:p>
            <a:pPr marL="1058333" lvl="1" indent="-423333" algn="l" defTabSz="457200">
              <a:lnSpc>
                <a:spcPts val="3000"/>
              </a:lnSpc>
              <a:buClr>
                <a:srgbClr val="BB5E47"/>
              </a:buClr>
              <a:buSzPct val="125000"/>
              <a:buChar char="•"/>
              <a:defRPr sz="3200" b="0">
                <a:solidFill>
                  <a:srgbClr val="3B3735"/>
                </a:solidFill>
              </a:defRPr>
            </a:pPr>
            <a:r>
              <a:rPr b="1"/>
              <a:t>MASCC</a:t>
            </a:r>
            <a:r>
              <a:t>, Multinational Association for Supportive Care in Cancer</a:t>
            </a:r>
          </a:p>
          <a:p>
            <a:pPr marL="1058333" lvl="1" indent="-423333" algn="l" defTabSz="457200">
              <a:lnSpc>
                <a:spcPts val="3000"/>
              </a:lnSpc>
              <a:buClr>
                <a:srgbClr val="BB5E47"/>
              </a:buClr>
              <a:buSzPct val="125000"/>
              <a:buChar char="•"/>
              <a:defRPr sz="3200" b="0">
                <a:solidFill>
                  <a:srgbClr val="3B3735"/>
                </a:solidFill>
              </a:defRPr>
            </a:pPr>
            <a:r>
              <a:rPr b="1"/>
              <a:t>mCRC</a:t>
            </a:r>
            <a:r>
              <a:t>, metastatic colorectal cancer</a:t>
            </a:r>
          </a:p>
          <a:p>
            <a:pPr marL="1058333" lvl="1" indent="-423333" algn="l" defTabSz="457200">
              <a:lnSpc>
                <a:spcPts val="3000"/>
              </a:lnSpc>
              <a:buClr>
                <a:srgbClr val="BB5E47"/>
              </a:buClr>
              <a:buSzPct val="125000"/>
              <a:buChar char="•"/>
              <a:defRPr sz="3200" b="0">
                <a:solidFill>
                  <a:srgbClr val="3B3735"/>
                </a:solidFill>
              </a:defRPr>
            </a:pPr>
            <a:r>
              <a:rPr b="1"/>
              <a:t>MESTT</a:t>
            </a:r>
            <a:r>
              <a:t>, MASCC EGFR inhibitor Skin Toxicity Tool</a:t>
            </a:r>
          </a:p>
          <a:p>
            <a:pPr marL="1058333" lvl="1" indent="-423333" algn="l" defTabSz="457200">
              <a:lnSpc>
                <a:spcPts val="3000"/>
              </a:lnSpc>
              <a:buClr>
                <a:srgbClr val="BB5E47"/>
              </a:buClr>
              <a:buSzPct val="125000"/>
              <a:buChar char="•"/>
              <a:defRPr sz="3200" b="0">
                <a:solidFill>
                  <a:srgbClr val="3B3735"/>
                </a:solidFill>
              </a:defRPr>
            </a:pPr>
            <a:r>
              <a:rPr b="1"/>
              <a:t>MKI</a:t>
            </a:r>
            <a:r>
              <a:t>, multiple kinase inhibitor</a:t>
            </a:r>
          </a:p>
          <a:p>
            <a:pPr marL="1058333" lvl="1" indent="-423333" algn="l" defTabSz="457200">
              <a:lnSpc>
                <a:spcPts val="3000"/>
              </a:lnSpc>
              <a:buClr>
                <a:srgbClr val="BB5E47"/>
              </a:buClr>
              <a:buSzPct val="125000"/>
              <a:buChar char="•"/>
              <a:defRPr sz="3200" b="0">
                <a:solidFill>
                  <a:srgbClr val="3B3735"/>
                </a:solidFill>
              </a:defRPr>
            </a:pPr>
            <a:r>
              <a:rPr b="1"/>
              <a:t>MOC</a:t>
            </a:r>
            <a:r>
              <a:t>, Maintenance of Certification</a:t>
            </a:r>
          </a:p>
          <a:p>
            <a:pPr marL="1058333" lvl="1" indent="-423333" algn="l" defTabSz="457200">
              <a:lnSpc>
                <a:spcPts val="3000"/>
              </a:lnSpc>
              <a:buClr>
                <a:srgbClr val="BB5E47"/>
              </a:buClr>
              <a:buSzPct val="125000"/>
              <a:buChar char="•"/>
              <a:defRPr sz="3200" b="0">
                <a:solidFill>
                  <a:srgbClr val="3B3735"/>
                </a:solidFill>
              </a:defRPr>
            </a:pPr>
            <a:r>
              <a:rPr b="1"/>
              <a:t>NA</a:t>
            </a:r>
            <a:r>
              <a:t>, not applicable</a:t>
            </a:r>
          </a:p>
          <a:p>
            <a:pPr marL="1058333" lvl="1" indent="-423333" algn="l" defTabSz="457200">
              <a:lnSpc>
                <a:spcPts val="3000"/>
              </a:lnSpc>
              <a:buClr>
                <a:srgbClr val="BB5E47"/>
              </a:buClr>
              <a:buSzPct val="125000"/>
              <a:buChar char="•"/>
              <a:defRPr sz="3200" b="0">
                <a:solidFill>
                  <a:srgbClr val="3B3735"/>
                </a:solidFill>
              </a:defRPr>
            </a:pPr>
            <a:r>
              <a:rPr b="1"/>
              <a:t>NCCN</a:t>
            </a:r>
            <a:r>
              <a:t>, U.S. National Comprehensive Cancer Network</a:t>
            </a:r>
          </a:p>
          <a:p>
            <a:pPr marL="1058333" lvl="1" indent="-423333" algn="l" defTabSz="457200">
              <a:lnSpc>
                <a:spcPts val="3000"/>
              </a:lnSpc>
              <a:buClr>
                <a:srgbClr val="BB5E47"/>
              </a:buClr>
              <a:buSzPct val="125000"/>
              <a:buChar char="•"/>
              <a:defRPr sz="3200" b="0">
                <a:solidFill>
                  <a:srgbClr val="3B3735"/>
                </a:solidFill>
              </a:defRPr>
            </a:pPr>
            <a:r>
              <a:rPr b="1"/>
              <a:t>NSAID</a:t>
            </a:r>
            <a:r>
              <a:t>, non-steroidal anti-inflammatory drug</a:t>
            </a:r>
          </a:p>
          <a:p>
            <a:pPr marL="1058333" lvl="1" indent="-423333" algn="l" defTabSz="457200">
              <a:lnSpc>
                <a:spcPts val="3000"/>
              </a:lnSpc>
              <a:buClr>
                <a:srgbClr val="BB5E47"/>
              </a:buClr>
              <a:buSzPct val="125000"/>
              <a:buChar char="•"/>
              <a:defRPr sz="3200" b="0">
                <a:solidFill>
                  <a:srgbClr val="3B3735"/>
                </a:solidFill>
              </a:defRPr>
            </a:pPr>
            <a:r>
              <a:rPr b="1"/>
              <a:t>ONS</a:t>
            </a:r>
            <a:r>
              <a:t>, Oncology Nursing Society</a:t>
            </a:r>
          </a:p>
          <a:p>
            <a:pPr marL="1058333" lvl="1" indent="-423333" algn="l" defTabSz="457200">
              <a:lnSpc>
                <a:spcPts val="3000"/>
              </a:lnSpc>
              <a:buClr>
                <a:srgbClr val="BB5E47"/>
              </a:buClr>
              <a:buSzPct val="125000"/>
              <a:buChar char="•"/>
              <a:defRPr sz="3200" b="0">
                <a:solidFill>
                  <a:srgbClr val="3B3735"/>
                </a:solidFill>
              </a:defRPr>
            </a:pPr>
            <a:r>
              <a:rPr b="1"/>
              <a:t>ORR</a:t>
            </a:r>
            <a:r>
              <a:t>, overall response rate</a:t>
            </a:r>
          </a:p>
          <a:p>
            <a:pPr marL="1058333" lvl="1" indent="-423333" algn="l" defTabSz="457200">
              <a:lnSpc>
                <a:spcPts val="3000"/>
              </a:lnSpc>
              <a:buClr>
                <a:srgbClr val="BB5E47"/>
              </a:buClr>
              <a:buSzPct val="125000"/>
              <a:buChar char="•"/>
              <a:defRPr sz="3200" b="0">
                <a:solidFill>
                  <a:srgbClr val="3B3735"/>
                </a:solidFill>
              </a:defRPr>
            </a:pPr>
            <a:r>
              <a:rPr b="1"/>
              <a:t>OS</a:t>
            </a:r>
            <a:r>
              <a:t>, overall survival</a:t>
            </a:r>
          </a:p>
          <a:p>
            <a:pPr marL="1058333" lvl="1" indent="-423333" algn="l" defTabSz="457200">
              <a:lnSpc>
                <a:spcPts val="3000"/>
              </a:lnSpc>
              <a:buClr>
                <a:srgbClr val="BB5E47"/>
              </a:buClr>
              <a:buSzPct val="125000"/>
              <a:buChar char="•"/>
              <a:defRPr sz="3200" b="0">
                <a:solidFill>
                  <a:srgbClr val="3B3735"/>
                </a:solidFill>
              </a:defRPr>
            </a:pPr>
            <a:r>
              <a:rPr b="1"/>
              <a:t>PARP</a:t>
            </a:r>
            <a:r>
              <a:t>, poly ADP ribose polymerase</a:t>
            </a:r>
          </a:p>
          <a:p>
            <a:pPr marL="1058333" lvl="1" indent="-423333" algn="l" defTabSz="457200">
              <a:lnSpc>
                <a:spcPts val="3000"/>
              </a:lnSpc>
              <a:buClr>
                <a:srgbClr val="BB5E47"/>
              </a:buClr>
              <a:buSzPct val="125000"/>
              <a:buChar char="•"/>
              <a:defRPr sz="3200" b="0">
                <a:solidFill>
                  <a:srgbClr val="3B3735"/>
                </a:solidFill>
              </a:defRPr>
            </a:pPr>
            <a:r>
              <a:rPr b="1"/>
              <a:t>PCOS</a:t>
            </a:r>
            <a:r>
              <a:t>, polycystic ovary syndrome</a:t>
            </a:r>
          </a:p>
          <a:p>
            <a:pPr marL="1058333" lvl="1" indent="-423333" algn="l" defTabSz="457200">
              <a:lnSpc>
                <a:spcPts val="3000"/>
              </a:lnSpc>
              <a:buClr>
                <a:srgbClr val="BB5E47"/>
              </a:buClr>
              <a:buSzPct val="125000"/>
              <a:buChar char="•"/>
              <a:defRPr sz="3200" b="0">
                <a:solidFill>
                  <a:srgbClr val="3B3735"/>
                </a:solidFill>
              </a:defRPr>
            </a:pPr>
            <a:r>
              <a:rPr b="1"/>
              <a:t>PDGF(R)</a:t>
            </a:r>
            <a:r>
              <a:t>, platelet-derived growth factor (receptor)</a:t>
            </a:r>
          </a:p>
          <a:p>
            <a:pPr marL="1058333" lvl="1" indent="-423333" algn="l" defTabSz="457200">
              <a:lnSpc>
                <a:spcPts val="3000"/>
              </a:lnSpc>
              <a:buClr>
                <a:srgbClr val="BB5E47"/>
              </a:buClr>
              <a:buSzPct val="125000"/>
              <a:buChar char="•"/>
              <a:defRPr sz="3200" b="0">
                <a:solidFill>
                  <a:srgbClr val="3B3735"/>
                </a:solidFill>
              </a:defRPr>
            </a:pPr>
            <a:r>
              <a:rPr b="1"/>
              <a:t>PFS</a:t>
            </a:r>
            <a:r>
              <a:t>, progression-free survival</a:t>
            </a:r>
          </a:p>
          <a:p>
            <a:pPr marL="1058333" lvl="1" indent="-423333" algn="l" defTabSz="457200">
              <a:lnSpc>
                <a:spcPts val="3000"/>
              </a:lnSpc>
              <a:buClr>
                <a:srgbClr val="BB5E47"/>
              </a:buClr>
              <a:buSzPct val="125000"/>
              <a:buChar char="•"/>
              <a:defRPr sz="3200" b="0">
                <a:solidFill>
                  <a:srgbClr val="3B3735"/>
                </a:solidFill>
              </a:defRPr>
            </a:pPr>
            <a:r>
              <a:rPr b="1"/>
              <a:t>PRA</a:t>
            </a:r>
            <a:r>
              <a:t>, Physician's Recognition Award </a:t>
            </a:r>
          </a:p>
          <a:p>
            <a:pPr marL="1058333" lvl="1" indent="-423333" algn="l" defTabSz="457200">
              <a:lnSpc>
                <a:spcPts val="3000"/>
              </a:lnSpc>
              <a:buClr>
                <a:srgbClr val="BB5E47"/>
              </a:buClr>
              <a:buSzPct val="125000"/>
              <a:buChar char="•"/>
              <a:defRPr sz="3200" b="0">
                <a:solidFill>
                  <a:srgbClr val="3B3735"/>
                </a:solidFill>
              </a:defRPr>
            </a:pPr>
            <a:r>
              <a:rPr b="1"/>
              <a:t>RCC</a:t>
            </a:r>
            <a:r>
              <a:t>, renal cell carcinoma</a:t>
            </a:r>
          </a:p>
          <a:p>
            <a:pPr marL="1058333" lvl="1" indent="-423333" algn="l" defTabSz="457200">
              <a:lnSpc>
                <a:spcPts val="3000"/>
              </a:lnSpc>
              <a:buClr>
                <a:srgbClr val="BB5E47"/>
              </a:buClr>
              <a:buSzPct val="125000"/>
              <a:buChar char="•"/>
              <a:defRPr sz="3200" b="0">
                <a:solidFill>
                  <a:srgbClr val="3B3735"/>
                </a:solidFill>
              </a:defRPr>
            </a:pPr>
            <a:r>
              <a:rPr b="1"/>
              <a:t>SCAR</a:t>
            </a:r>
            <a:r>
              <a:t>, severe cutaneous adverse reaction </a:t>
            </a:r>
          </a:p>
          <a:p>
            <a:pPr marL="1058333" lvl="1" indent="-423333" algn="l" defTabSz="457200">
              <a:lnSpc>
                <a:spcPts val="3000"/>
              </a:lnSpc>
              <a:buClr>
                <a:srgbClr val="BB5E47"/>
              </a:buClr>
              <a:buSzPct val="125000"/>
              <a:buChar char="•"/>
              <a:defRPr sz="3200" b="0">
                <a:solidFill>
                  <a:srgbClr val="3B3735"/>
                </a:solidFill>
              </a:defRPr>
            </a:pPr>
            <a:r>
              <a:rPr b="1"/>
              <a:t>SPF,</a:t>
            </a:r>
            <a:r>
              <a:t> sun protection factor</a:t>
            </a:r>
          </a:p>
          <a:p>
            <a:pPr marL="1058333" lvl="1" indent="-423333" algn="l" defTabSz="457200">
              <a:lnSpc>
                <a:spcPts val="3000"/>
              </a:lnSpc>
              <a:buClr>
                <a:srgbClr val="BB5E47"/>
              </a:buClr>
              <a:buSzPct val="125000"/>
              <a:buChar char="•"/>
              <a:defRPr sz="3200" b="0">
                <a:solidFill>
                  <a:srgbClr val="3B3735"/>
                </a:solidFill>
              </a:defRPr>
            </a:pPr>
            <a:r>
              <a:rPr b="1"/>
              <a:t>Th</a:t>
            </a:r>
            <a:r>
              <a:t>, T helper cell</a:t>
            </a:r>
          </a:p>
          <a:p>
            <a:pPr marL="1058333" lvl="1" indent="-423333" algn="l" defTabSz="457200">
              <a:lnSpc>
                <a:spcPts val="3000"/>
              </a:lnSpc>
              <a:buClr>
                <a:srgbClr val="BB5E47"/>
              </a:buClr>
              <a:buSzPct val="125000"/>
              <a:buChar char="•"/>
              <a:defRPr sz="3200" b="0">
                <a:solidFill>
                  <a:srgbClr val="3B3735"/>
                </a:solidFill>
              </a:defRPr>
            </a:pPr>
            <a:r>
              <a:rPr b="1"/>
              <a:t>TKI,</a:t>
            </a:r>
            <a:r>
              <a:t> tyrosine kinase inhibitor</a:t>
            </a:r>
          </a:p>
          <a:p>
            <a:pPr marL="1058333" lvl="1" indent="-423333" algn="l" defTabSz="457200">
              <a:lnSpc>
                <a:spcPts val="3000"/>
              </a:lnSpc>
              <a:buClr>
                <a:srgbClr val="BB5E47"/>
              </a:buClr>
              <a:buSzPct val="125000"/>
              <a:buChar char="•"/>
              <a:defRPr sz="3200" b="0">
                <a:solidFill>
                  <a:srgbClr val="3B3735"/>
                </a:solidFill>
              </a:defRPr>
            </a:pPr>
            <a:r>
              <a:rPr b="1"/>
              <a:t>TTP,</a:t>
            </a:r>
            <a:r>
              <a:t> time to progression</a:t>
            </a:r>
          </a:p>
          <a:p>
            <a:pPr marL="1058333" lvl="1" indent="-423333" algn="l" defTabSz="457200">
              <a:lnSpc>
                <a:spcPts val="3000"/>
              </a:lnSpc>
              <a:buClr>
                <a:srgbClr val="BB5E47"/>
              </a:buClr>
              <a:buSzPct val="125000"/>
              <a:buChar char="•"/>
              <a:defRPr sz="3200" b="0">
                <a:solidFill>
                  <a:srgbClr val="3B3735"/>
                </a:solidFill>
              </a:defRPr>
            </a:pPr>
            <a:r>
              <a:rPr b="1"/>
              <a:t>UEMS,</a:t>
            </a:r>
            <a:r>
              <a:t> Union of European Medical Specialists</a:t>
            </a:r>
          </a:p>
          <a:p>
            <a:pPr marL="1058333" lvl="1" indent="-423333" algn="l" defTabSz="457200">
              <a:lnSpc>
                <a:spcPts val="3000"/>
              </a:lnSpc>
              <a:buClr>
                <a:srgbClr val="BB5E47"/>
              </a:buClr>
              <a:buSzPct val="125000"/>
              <a:buChar char="•"/>
              <a:defRPr sz="3200" b="0">
                <a:solidFill>
                  <a:srgbClr val="3B3735"/>
                </a:solidFill>
              </a:defRPr>
            </a:pPr>
            <a:r>
              <a:rPr b="1"/>
              <a:t>UVA,</a:t>
            </a:r>
            <a:r>
              <a:t> ultraviolet A</a:t>
            </a:r>
          </a:p>
          <a:p>
            <a:pPr marL="1058333" lvl="1" indent="-423333" algn="l" defTabSz="457200">
              <a:lnSpc>
                <a:spcPts val="3000"/>
              </a:lnSpc>
              <a:buClr>
                <a:srgbClr val="BB5E47"/>
              </a:buClr>
              <a:buSzPct val="125000"/>
              <a:buChar char="•"/>
              <a:defRPr sz="3200" b="0">
                <a:solidFill>
                  <a:srgbClr val="3B3735"/>
                </a:solidFill>
              </a:defRPr>
            </a:pPr>
            <a:r>
              <a:rPr b="1"/>
              <a:t>UVB,</a:t>
            </a:r>
            <a:r>
              <a:t> ultraviolet B</a:t>
            </a:r>
          </a:p>
          <a:p>
            <a:pPr marL="1058333" lvl="1" indent="-423333" algn="l" defTabSz="457200">
              <a:lnSpc>
                <a:spcPts val="3000"/>
              </a:lnSpc>
              <a:buClr>
                <a:srgbClr val="BB5E47"/>
              </a:buClr>
              <a:buSzPct val="125000"/>
              <a:buChar char="•"/>
              <a:defRPr sz="3200" b="0">
                <a:solidFill>
                  <a:srgbClr val="3B3735"/>
                </a:solidFill>
              </a:defRPr>
            </a:pPr>
            <a:r>
              <a:rPr b="1"/>
              <a:t>VEGFR,</a:t>
            </a:r>
            <a:r>
              <a:t> vascular endothelial growth factor receptor</a:t>
            </a:r>
          </a:p>
          <a:p>
            <a:pPr marL="1058333" lvl="1" indent="-423333" algn="l" defTabSz="457200">
              <a:lnSpc>
                <a:spcPts val="3000"/>
              </a:lnSpc>
              <a:buClr>
                <a:srgbClr val="BB5E47"/>
              </a:buClr>
              <a:buSzPct val="125000"/>
              <a:buChar char="•"/>
              <a:defRPr sz="3200" b="0">
                <a:solidFill>
                  <a:srgbClr val="3B3735"/>
                </a:solidFill>
              </a:defRPr>
            </a:pPr>
            <a:r>
              <a:rPr b="1"/>
              <a:t>WHO, </a:t>
            </a:r>
            <a:r>
              <a:t>World Health Organization</a:t>
            </a:r>
          </a:p>
          <a:p>
            <a:pPr algn="l" defTabSz="457200">
              <a:spcBef>
                <a:spcPts val="1000"/>
              </a:spcBef>
              <a:defRPr sz="3200" b="0">
                <a:solidFill>
                  <a:srgbClr val="3B3735"/>
                </a:solidFill>
              </a:defRPr>
            </a:pPr>
            <a:endParaRPr/>
          </a:p>
          <a:p>
            <a:pPr marL="423291" indent="-423291" algn="l" defTabSz="457200">
              <a:buClr>
                <a:srgbClr val="BB5E47"/>
              </a:buClr>
              <a:buSzPct val="125000"/>
              <a:buChar char="•"/>
              <a:defRPr sz="3200" b="0">
                <a:solidFill>
                  <a:srgbClr val="3B3735"/>
                </a:solidFill>
              </a:defRPr>
            </a:pPr>
            <a:endParaRPr>
              <a:solidFill>
                <a:srgbClr val="000000"/>
              </a:solidFill>
            </a:endParaRPr>
          </a:p>
          <a:p>
            <a:pPr marL="423291" indent="-423291" algn="l">
              <a:buClr>
                <a:srgbClr val="BB5E47"/>
              </a:buClr>
              <a:buSzPct val="125000"/>
              <a:buChar char="•"/>
              <a:defRPr sz="3200" b="0">
                <a:solidFill>
                  <a:srgbClr val="3B3735"/>
                </a:solidFill>
              </a:defRPr>
            </a:pPr>
            <a:endParaRPr>
              <a:solidFill>
                <a:srgbClr val="000000"/>
              </a:solidFill>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27" name="Alloo A, et al. Br J Dermatol. 2015;173:574-7.…"/>
          <p:cNvSpPr txBox="1"/>
          <p:nvPr/>
        </p:nvSpPr>
        <p:spPr>
          <a:xfrm>
            <a:off x="253649" y="1531890"/>
            <a:ext cx="12107998" cy="1231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058333" lvl="1" indent="-423333" algn="l" defTabSz="457200">
              <a:lnSpc>
                <a:spcPts val="3000"/>
              </a:lnSpc>
              <a:buClr>
                <a:srgbClr val="BB5E47"/>
              </a:buClr>
              <a:buSzPct val="125000"/>
              <a:buChar char="•"/>
              <a:defRPr sz="3200" b="0">
                <a:solidFill>
                  <a:srgbClr val="3B3735"/>
                </a:solidFill>
              </a:defRPr>
            </a:pPr>
            <a:endParaRPr b="1"/>
          </a:p>
          <a:p>
            <a:pPr marL="1058333" lvl="1" indent="-423333" algn="l" defTabSz="457200">
              <a:lnSpc>
                <a:spcPts val="3000"/>
              </a:lnSpc>
              <a:buClr>
                <a:srgbClr val="BB5E47"/>
              </a:buClr>
              <a:buSzPct val="125000"/>
              <a:buChar char="•"/>
              <a:defRPr sz="3200" b="0">
                <a:solidFill>
                  <a:srgbClr val="3B3735"/>
                </a:solidFill>
              </a:defRPr>
            </a:pPr>
            <a:r>
              <a:t>Alloo A, et al. Br J Dermatol. 2015;173:574-7.</a:t>
            </a:r>
          </a:p>
          <a:p>
            <a:pPr marL="1058333" lvl="1" indent="-423333" algn="l" defTabSz="457200">
              <a:lnSpc>
                <a:spcPts val="3000"/>
              </a:lnSpc>
              <a:buClr>
                <a:srgbClr val="BB5E47"/>
              </a:buClr>
              <a:buSzPct val="125000"/>
              <a:buChar char="•"/>
              <a:defRPr sz="3200" b="0">
                <a:solidFill>
                  <a:srgbClr val="3B3735"/>
                </a:solidFill>
              </a:defRPr>
            </a:pPr>
            <a:r>
              <a:t>Argilés G, et al. Ann Oncol. 2019;30 suppl 4:iv135(O-026).</a:t>
            </a:r>
          </a:p>
          <a:p>
            <a:pPr marL="1058333" lvl="1" indent="-423333" algn="l" defTabSz="457200">
              <a:lnSpc>
                <a:spcPts val="3000"/>
              </a:lnSpc>
              <a:buClr>
                <a:srgbClr val="BB5E47"/>
              </a:buClr>
              <a:buSzPct val="125000"/>
              <a:buChar char="•"/>
              <a:defRPr sz="3200" b="0">
                <a:solidFill>
                  <a:srgbClr val="3B3735"/>
                </a:solidFill>
              </a:defRPr>
            </a:pPr>
            <a:r>
              <a:t>Avastin (bevacizumab) Prescribing Information.</a:t>
            </a:r>
          </a:p>
          <a:p>
            <a:pPr marL="1058333" lvl="1" indent="-423333" algn="l" defTabSz="457200">
              <a:lnSpc>
                <a:spcPts val="3000"/>
              </a:lnSpc>
              <a:buClr>
                <a:srgbClr val="BB5E47"/>
              </a:buClr>
              <a:buSzPct val="125000"/>
              <a:buChar char="•"/>
              <a:defRPr sz="3200" b="0">
                <a:solidFill>
                  <a:srgbClr val="3B3735"/>
                </a:solidFill>
              </a:defRPr>
            </a:pPr>
            <a:r>
              <a:t>Ayvakit (avapritinib) Prescribing Information.</a:t>
            </a:r>
          </a:p>
          <a:p>
            <a:pPr marL="1058333" lvl="1" indent="-423333" algn="l" defTabSz="457200">
              <a:lnSpc>
                <a:spcPts val="3000"/>
              </a:lnSpc>
              <a:buClr>
                <a:srgbClr val="BB5E47"/>
              </a:buClr>
              <a:buSzPct val="125000"/>
              <a:buChar char="•"/>
              <a:defRPr sz="3200" b="0">
                <a:solidFill>
                  <a:srgbClr val="3B3735"/>
                </a:solidFill>
              </a:defRPr>
            </a:pPr>
            <a:r>
              <a:t>Beech J, et al. Future Oncol. 2018;14:2531-41. </a:t>
            </a:r>
          </a:p>
          <a:p>
            <a:pPr marL="1058333" lvl="1" indent="-423333" algn="l" defTabSz="457200">
              <a:lnSpc>
                <a:spcPts val="3000"/>
              </a:lnSpc>
              <a:buClr>
                <a:srgbClr val="BB5E47"/>
              </a:buClr>
              <a:buSzPct val="125000"/>
              <a:buChar char="•"/>
              <a:defRPr sz="3200" b="0">
                <a:solidFill>
                  <a:srgbClr val="3B3735"/>
                </a:solidFill>
              </a:defRPr>
            </a:pPr>
            <a:r>
              <a:t>Bekaii-Saab TS, et al. Lancet Oncol. 2019;20:1070-82.</a:t>
            </a:r>
          </a:p>
          <a:p>
            <a:pPr marL="1058333" lvl="1" indent="-423333" algn="l" defTabSz="457200">
              <a:lnSpc>
                <a:spcPts val="3000"/>
              </a:lnSpc>
              <a:buClr>
                <a:srgbClr val="BB5E47"/>
              </a:buClr>
              <a:buSzPct val="125000"/>
              <a:buChar char="•"/>
              <a:defRPr sz="3200" b="0">
                <a:solidFill>
                  <a:srgbClr val="3B3735"/>
                </a:solidFill>
              </a:defRPr>
            </a:pPr>
            <a:r>
              <a:t>Bellón T. Drug Saf. 2019;42:973-92.</a:t>
            </a:r>
          </a:p>
          <a:p>
            <a:pPr marL="1058333" lvl="1" indent="-423333" algn="l" defTabSz="457200">
              <a:lnSpc>
                <a:spcPts val="3000"/>
              </a:lnSpc>
              <a:buClr>
                <a:srgbClr val="BB5E47"/>
              </a:buClr>
              <a:buSzPct val="125000"/>
              <a:buChar char="•"/>
              <a:defRPr sz="3200" b="0">
                <a:solidFill>
                  <a:srgbClr val="3B3735"/>
                </a:solidFill>
              </a:defRPr>
            </a:pPr>
            <a:r>
              <a:t>Belum VR, et al. Curr Oncol Rep. 2013;15:249-59.</a:t>
            </a:r>
          </a:p>
          <a:p>
            <a:pPr marL="1058333" lvl="1" indent="-423333" algn="l" defTabSz="457200">
              <a:lnSpc>
                <a:spcPts val="3000"/>
              </a:lnSpc>
              <a:buClr>
                <a:srgbClr val="BB5E47"/>
              </a:buClr>
              <a:buSzPct val="125000"/>
              <a:buChar char="•"/>
              <a:defRPr sz="3200" b="0">
                <a:solidFill>
                  <a:srgbClr val="3B3735"/>
                </a:solidFill>
              </a:defRPr>
            </a:pPr>
            <a:r>
              <a:t>Blay J-Y, et al. Lancet Oncol. 2015;16:550-60.</a:t>
            </a:r>
          </a:p>
          <a:p>
            <a:pPr marL="1058333" lvl="1" indent="-423333" algn="l" defTabSz="457200">
              <a:lnSpc>
                <a:spcPts val="3000"/>
              </a:lnSpc>
              <a:buClr>
                <a:srgbClr val="BB5E47"/>
              </a:buClr>
              <a:buSzPct val="125000"/>
              <a:buChar char="•"/>
              <a:defRPr sz="3200" b="0">
                <a:solidFill>
                  <a:srgbClr val="3B3735"/>
                </a:solidFill>
              </a:defRPr>
            </a:pPr>
            <a:r>
              <a:t>Boers-Doets CB, et al. Future Oncol. 2013;9:1883-92.</a:t>
            </a:r>
          </a:p>
          <a:p>
            <a:pPr marL="1058333" lvl="1" indent="-423333" algn="l" defTabSz="457200">
              <a:lnSpc>
                <a:spcPts val="3000"/>
              </a:lnSpc>
              <a:buClr>
                <a:srgbClr val="BB5E47"/>
              </a:buClr>
              <a:buSzPct val="125000"/>
              <a:buChar char="•"/>
              <a:defRPr sz="3200" b="0">
                <a:solidFill>
                  <a:srgbClr val="3B3735"/>
                </a:solidFill>
              </a:defRPr>
            </a:pPr>
            <a:r>
              <a:t>Boers-Doets CB, et al. Oncologist. 2012;17:135-44.</a:t>
            </a:r>
          </a:p>
          <a:p>
            <a:pPr marL="1058333" lvl="1" indent="-423333" algn="l" defTabSz="457200">
              <a:lnSpc>
                <a:spcPts val="3000"/>
              </a:lnSpc>
              <a:buClr>
                <a:srgbClr val="BB5E47"/>
              </a:buClr>
              <a:buSzPct val="125000"/>
              <a:buChar char="•"/>
              <a:defRPr sz="3200" b="0">
                <a:solidFill>
                  <a:srgbClr val="3B3735"/>
                </a:solidFill>
              </a:defRPr>
            </a:pPr>
            <a:r>
              <a:t>Bolognia JL, et al. Glucocorticosteroids. Dermatology. 3rd ed. 2012. Ch 125, 2075-88.</a:t>
            </a:r>
          </a:p>
          <a:p>
            <a:pPr marL="1058333" lvl="1" indent="-423333" algn="l" defTabSz="457200">
              <a:lnSpc>
                <a:spcPts val="3000"/>
              </a:lnSpc>
              <a:buClr>
                <a:srgbClr val="BB5E47"/>
              </a:buClr>
              <a:buSzPct val="125000"/>
              <a:buChar char="•"/>
              <a:defRPr sz="3200" b="0">
                <a:solidFill>
                  <a:srgbClr val="3B3735"/>
                </a:solidFill>
              </a:defRPr>
            </a:pPr>
            <a:r>
              <a:t>Borovicka JH, et al. Arch Dermatol. 2011;147:1403-9.</a:t>
            </a:r>
          </a:p>
          <a:p>
            <a:pPr marL="1058333" lvl="1" indent="-423333" algn="l" defTabSz="457200">
              <a:lnSpc>
                <a:spcPts val="3000"/>
              </a:lnSpc>
              <a:buClr>
                <a:srgbClr val="BB5E47"/>
              </a:buClr>
              <a:buSzPct val="125000"/>
              <a:buChar char="•"/>
              <a:defRPr sz="3200" b="0">
                <a:solidFill>
                  <a:srgbClr val="3B3735"/>
                </a:solidFill>
              </a:defRPr>
            </a:pPr>
            <a:r>
              <a:t>Braftovi (encorafenib) Prescribing Information.</a:t>
            </a:r>
          </a:p>
          <a:p>
            <a:pPr marL="1058333" lvl="1" indent="-423333" algn="l" defTabSz="457200">
              <a:lnSpc>
                <a:spcPts val="3000"/>
              </a:lnSpc>
              <a:buClr>
                <a:srgbClr val="BB5E47"/>
              </a:buClr>
              <a:buSzPct val="125000"/>
              <a:buChar char="•"/>
              <a:defRPr sz="3200" b="0">
                <a:solidFill>
                  <a:srgbClr val="3B3735"/>
                </a:solidFill>
              </a:defRPr>
            </a:pPr>
            <a:r>
              <a:t>Brönnimann M, Yawalkar N. Curr Opin Allergy Clin Immunol. 2005;5:317-21.</a:t>
            </a:r>
          </a:p>
          <a:p>
            <a:pPr marL="1058333" lvl="1" indent="-423333" algn="l" defTabSz="457200">
              <a:lnSpc>
                <a:spcPts val="3000"/>
              </a:lnSpc>
              <a:buClr>
                <a:srgbClr val="BB5E47"/>
              </a:buClr>
              <a:buSzPct val="125000"/>
              <a:buChar char="•"/>
              <a:defRPr sz="3200" b="0">
                <a:solidFill>
                  <a:srgbClr val="3B3735"/>
                </a:solidFill>
              </a:defRPr>
            </a:pPr>
            <a:r>
              <a:t>Bruix J, et al. J Clin Oncol. 2018;36 suppl 4:412.</a:t>
            </a:r>
          </a:p>
          <a:p>
            <a:pPr marL="1058333" lvl="1" indent="-423333" algn="l" defTabSz="457200">
              <a:lnSpc>
                <a:spcPts val="3000"/>
              </a:lnSpc>
              <a:buClr>
                <a:srgbClr val="BB5E47"/>
              </a:buClr>
              <a:buSzPct val="125000"/>
              <a:buChar char="•"/>
              <a:defRPr sz="3200" b="0">
                <a:solidFill>
                  <a:srgbClr val="3B3735"/>
                </a:solidFill>
              </a:defRPr>
            </a:pPr>
            <a:r>
              <a:t>Cabometyx (cabozantinib) Prescribing Information.</a:t>
            </a:r>
          </a:p>
          <a:p>
            <a:pPr marL="1058333" lvl="1" indent="-423333" algn="l" defTabSz="457200">
              <a:lnSpc>
                <a:spcPts val="3000"/>
              </a:lnSpc>
              <a:buClr>
                <a:srgbClr val="BB5E47"/>
              </a:buClr>
              <a:buSzPct val="125000"/>
              <a:buChar char="•"/>
              <a:defRPr sz="3200" b="0">
                <a:solidFill>
                  <a:srgbClr val="3B3735"/>
                </a:solidFill>
              </a:defRPr>
            </a:pPr>
            <a:r>
              <a:t>Chanprapaph K, et al. Am J Clin Dermatol. 2016;17:387-402.</a:t>
            </a:r>
          </a:p>
          <a:p>
            <a:pPr marL="1058333" lvl="1" indent="-423333" algn="l" defTabSz="457200">
              <a:lnSpc>
                <a:spcPts val="3000"/>
              </a:lnSpc>
              <a:buClr>
                <a:srgbClr val="BB5E47"/>
              </a:buClr>
              <a:buSzPct val="125000"/>
              <a:buChar char="•"/>
              <a:defRPr sz="3200" b="0">
                <a:solidFill>
                  <a:srgbClr val="3B3735"/>
                </a:solidFill>
              </a:defRPr>
            </a:pPr>
            <a:r>
              <a:t>Cheng A-L, et al. Oral presentation at ESMO Asia 2019. Ann Oncol. 2019;30 suppl 9:ix183-202.</a:t>
            </a:r>
          </a:p>
          <a:p>
            <a:pPr marL="1058333" lvl="1" indent="-423333" algn="l" defTabSz="457200">
              <a:lnSpc>
                <a:spcPts val="3000"/>
              </a:lnSpc>
              <a:buClr>
                <a:srgbClr val="BB5E47"/>
              </a:buClr>
              <a:buSzPct val="125000"/>
              <a:buChar char="•"/>
              <a:defRPr sz="3200" b="0">
                <a:solidFill>
                  <a:srgbClr val="3B3735"/>
                </a:solidFill>
              </a:defRPr>
            </a:pPr>
            <a:r>
              <a:t>Cyramza (ramucirumab) Prescribing Information.</a:t>
            </a:r>
          </a:p>
          <a:p>
            <a:pPr marL="1058333" lvl="1" indent="-423333" algn="l" defTabSz="457200">
              <a:lnSpc>
                <a:spcPts val="3000"/>
              </a:lnSpc>
              <a:buClr>
                <a:srgbClr val="BB5E47"/>
              </a:buClr>
              <a:buSzPct val="125000"/>
              <a:buChar char="•"/>
              <a:defRPr sz="3200" b="0">
                <a:solidFill>
                  <a:srgbClr val="3B3735"/>
                </a:solidFill>
              </a:defRPr>
            </a:pPr>
            <a:r>
              <a:t>De Wit M, et al. Support Care Cancer. 2014;22:837-46.</a:t>
            </a:r>
          </a:p>
          <a:p>
            <a:pPr marL="1058333" lvl="1" indent="-423333" algn="l" defTabSz="457200">
              <a:lnSpc>
                <a:spcPts val="3000"/>
              </a:lnSpc>
              <a:buClr>
                <a:srgbClr val="BB5E47"/>
              </a:buClr>
              <a:buSzPct val="125000"/>
              <a:buChar char="•"/>
              <a:defRPr sz="3200" b="0">
                <a:solidFill>
                  <a:srgbClr val="3B3735"/>
                </a:solidFill>
              </a:defRPr>
            </a:pPr>
            <a:r>
              <a:t>Ely JW, Stone MS. Am Fam Physician. 2010;81:726-34.</a:t>
            </a:r>
          </a:p>
          <a:p>
            <a:pPr marL="1058333" lvl="1" indent="-423333" algn="l" defTabSz="457200">
              <a:lnSpc>
                <a:spcPts val="3000"/>
              </a:lnSpc>
              <a:buClr>
                <a:srgbClr val="BB5E47"/>
              </a:buClr>
              <a:buSzPct val="125000"/>
              <a:buChar char="•"/>
              <a:defRPr sz="3200" b="0">
                <a:solidFill>
                  <a:srgbClr val="3B3735"/>
                </a:solidFill>
              </a:defRPr>
            </a:pPr>
            <a:r>
              <a:t>Erbitux (cetuximab) Prescribing Information.</a:t>
            </a:r>
          </a:p>
          <a:p>
            <a:pPr marL="1058333" lvl="1" indent="-423333" algn="l" defTabSz="457200">
              <a:lnSpc>
                <a:spcPts val="3000"/>
              </a:lnSpc>
              <a:buClr>
                <a:srgbClr val="BB5E47"/>
              </a:buClr>
              <a:buSzPct val="125000"/>
              <a:buChar char="•"/>
              <a:defRPr sz="3200" b="0">
                <a:solidFill>
                  <a:srgbClr val="3B3735"/>
                </a:solidFill>
              </a:defRPr>
            </a:pPr>
            <a:r>
              <a:t>Etienne G, et al. N Engl J Med. 2002;347:446.</a:t>
            </a:r>
          </a:p>
          <a:p>
            <a:pPr marL="1058333" lvl="1" indent="-423333" algn="l" defTabSz="457200">
              <a:lnSpc>
                <a:spcPts val="3000"/>
              </a:lnSpc>
              <a:buClr>
                <a:srgbClr val="BB5E47"/>
              </a:buClr>
              <a:buSzPct val="125000"/>
              <a:buChar char="•"/>
              <a:defRPr sz="3200" b="0">
                <a:solidFill>
                  <a:srgbClr val="3B3735"/>
                </a:solidFill>
              </a:defRPr>
            </a:pPr>
            <a:r>
              <a:t>Ference JD, Last AR. Am Fam Physician. 2009;79:135-40.</a:t>
            </a:r>
          </a:p>
          <a:p>
            <a:pPr marL="1058333" lvl="1" indent="-423333" algn="l" defTabSz="457200">
              <a:lnSpc>
                <a:spcPts val="3000"/>
              </a:lnSpc>
              <a:buClr>
                <a:srgbClr val="BB5E47"/>
              </a:buClr>
              <a:buSzPct val="125000"/>
              <a:buChar char="•"/>
              <a:defRPr sz="3200" b="0">
                <a:solidFill>
                  <a:srgbClr val="3B3735"/>
                </a:solidFill>
              </a:defRPr>
            </a:pPr>
            <a:r>
              <a:t>Gleevec (imatinib) Prescribing Information.</a:t>
            </a:r>
          </a:p>
          <a:p>
            <a:pPr marL="1058333" lvl="1" indent="-423333" algn="l" defTabSz="457200">
              <a:lnSpc>
                <a:spcPts val="3000"/>
              </a:lnSpc>
              <a:buClr>
                <a:srgbClr val="BB5E47"/>
              </a:buClr>
              <a:buSzPct val="125000"/>
              <a:buChar char="•"/>
              <a:defRPr sz="3200" b="0">
                <a:solidFill>
                  <a:srgbClr val="3B3735"/>
                </a:solidFill>
              </a:defRPr>
            </a:pPr>
            <a:r>
              <a:t>Gomez P, Lacouture ME. Oncologist. 2011;16:1508-19.</a:t>
            </a:r>
          </a:p>
        </p:txBody>
      </p:sp>
      <p:sp>
        <p:nvSpPr>
          <p:cNvPr id="928" name="REFERENCES"/>
          <p:cNvSpPr txBox="1"/>
          <p:nvPr/>
        </p:nvSpPr>
        <p:spPr>
          <a:xfrm>
            <a:off x="1130300" y="660399"/>
            <a:ext cx="4802386"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cap="all">
                <a:solidFill>
                  <a:srgbClr val="3B3735"/>
                </a:solidFill>
              </a:defRPr>
            </a:lvl1pPr>
          </a:lstStyle>
          <a:p>
            <a:r>
              <a:t>REFERENCES</a:t>
            </a:r>
          </a:p>
        </p:txBody>
      </p:sp>
      <p:sp>
        <p:nvSpPr>
          <p:cNvPr id="929" name="Gomez P, Lacouture ME. Oncologist. 2011;16:1508-19.…"/>
          <p:cNvSpPr txBox="1"/>
          <p:nvPr/>
        </p:nvSpPr>
        <p:spPr>
          <a:xfrm>
            <a:off x="12117499" y="1580482"/>
            <a:ext cx="12107999" cy="12927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ts val="3000"/>
              </a:lnSpc>
              <a:defRPr sz="3200" b="0">
                <a:solidFill>
                  <a:srgbClr val="3B3735"/>
                </a:solidFill>
              </a:defRPr>
            </a:pPr>
            <a:endParaRPr/>
          </a:p>
          <a:p>
            <a:pPr marL="1058333" lvl="1" indent="-423333" algn="l" defTabSz="457200">
              <a:lnSpc>
                <a:spcPts val="3000"/>
              </a:lnSpc>
              <a:buClr>
                <a:srgbClr val="BB5E47"/>
              </a:buClr>
              <a:buSzPct val="125000"/>
              <a:buChar char="•"/>
              <a:defRPr sz="3200" b="0">
                <a:solidFill>
                  <a:srgbClr val="3B3735"/>
                </a:solidFill>
              </a:defRPr>
            </a:pPr>
            <a:r>
              <a:t>Gomez P, Lacouture ME. Oncologist. 2011;16:1508-19.</a:t>
            </a:r>
          </a:p>
          <a:p>
            <a:pPr marL="1058333" lvl="1" indent="-423333" algn="l" defTabSz="457200">
              <a:lnSpc>
                <a:spcPts val="3000"/>
              </a:lnSpc>
              <a:buClr>
                <a:srgbClr val="BB5E47"/>
              </a:buClr>
              <a:buSzPct val="125000"/>
              <a:buChar char="•"/>
              <a:defRPr sz="3200" b="0">
                <a:solidFill>
                  <a:srgbClr val="3B3735"/>
                </a:solidFill>
              </a:defRPr>
            </a:pPr>
            <a:r>
              <a:t>Gordon CR, et al. Ann Plast Surg. 2009;62:707-9.</a:t>
            </a:r>
          </a:p>
          <a:p>
            <a:pPr marL="1058333" lvl="1" indent="-423333" algn="l" defTabSz="457200">
              <a:lnSpc>
                <a:spcPts val="3000"/>
              </a:lnSpc>
              <a:buClr>
                <a:srgbClr val="BB5E47"/>
              </a:buClr>
              <a:buSzPct val="125000"/>
              <a:buChar char="•"/>
              <a:defRPr sz="3200" b="0">
                <a:solidFill>
                  <a:srgbClr val="3B3735"/>
                </a:solidFill>
              </a:defRPr>
            </a:pPr>
            <a:r>
              <a:t>Grothey A et al. Oncologist. 2014;19:669-80. </a:t>
            </a:r>
          </a:p>
          <a:p>
            <a:pPr marL="1058333" lvl="1" indent="-423333" algn="l" defTabSz="457200">
              <a:lnSpc>
                <a:spcPts val="3000"/>
              </a:lnSpc>
              <a:buClr>
                <a:srgbClr val="BB5E47"/>
              </a:buClr>
              <a:buSzPct val="125000"/>
              <a:buChar char="•"/>
              <a:defRPr sz="3200" b="0">
                <a:solidFill>
                  <a:srgbClr val="3B3735"/>
                </a:solidFill>
              </a:defRPr>
            </a:pPr>
            <a:r>
              <a:t>Grothey A, et al. Poster presented at ASCO Annual Meeting I, 2013. J Clin Oncol. 2013;31:15 suppl.3637.</a:t>
            </a:r>
          </a:p>
          <a:p>
            <a:pPr marL="1058333" lvl="1" indent="-423333" algn="l" defTabSz="457200">
              <a:lnSpc>
                <a:spcPts val="3000"/>
              </a:lnSpc>
              <a:buClr>
                <a:srgbClr val="BB5E47"/>
              </a:buClr>
              <a:buSzPct val="125000"/>
              <a:buChar char="•"/>
              <a:defRPr sz="3200" b="0">
                <a:solidFill>
                  <a:srgbClr val="3B3735"/>
                </a:solidFill>
              </a:defRPr>
            </a:pPr>
            <a:r>
              <a:t>Guztmer R, et al. Dtsch Arztebl Int. 2012;109:133-40.</a:t>
            </a:r>
          </a:p>
          <a:p>
            <a:pPr marL="1058333" lvl="1" indent="-423333" algn="l" defTabSz="457200">
              <a:lnSpc>
                <a:spcPts val="3000"/>
              </a:lnSpc>
              <a:buClr>
                <a:srgbClr val="BB5E47"/>
              </a:buClr>
              <a:buSzPct val="125000"/>
              <a:buChar char="•"/>
              <a:defRPr sz="3200" b="0">
                <a:solidFill>
                  <a:srgbClr val="3B3735"/>
                </a:solidFill>
              </a:defRPr>
            </a:pPr>
            <a:r>
              <a:t>Haneke E. Dermatol Res Pract. 2012;2012:783924.  </a:t>
            </a:r>
          </a:p>
          <a:p>
            <a:pPr marL="1058333" lvl="1" indent="-423333" algn="l" defTabSz="457200">
              <a:lnSpc>
                <a:spcPts val="3000"/>
              </a:lnSpc>
              <a:buClr>
                <a:srgbClr val="BB5E47"/>
              </a:buClr>
              <a:buSzPct val="125000"/>
              <a:buChar char="•"/>
              <a:defRPr sz="3200" b="0">
                <a:solidFill>
                  <a:srgbClr val="3B3735"/>
                </a:solidFill>
              </a:defRPr>
            </a:pPr>
            <a:r>
              <a:t>Hiraoka A, et al. Cancer Med. 2019;8:3719-28.  </a:t>
            </a:r>
          </a:p>
          <a:p>
            <a:pPr marL="1058333" lvl="1" indent="-423333" algn="l" defTabSz="457200">
              <a:lnSpc>
                <a:spcPts val="3000"/>
              </a:lnSpc>
              <a:buClr>
                <a:srgbClr val="BB5E47"/>
              </a:buClr>
              <a:buSzPct val="125000"/>
              <a:buChar char="•"/>
              <a:defRPr sz="3200" b="0">
                <a:solidFill>
                  <a:srgbClr val="3B3735"/>
                </a:solidFill>
              </a:defRPr>
            </a:pPr>
            <a:r>
              <a:t>Hofheinz R-D, et al. Oncologist. 2016;21:1483-91</a:t>
            </a:r>
          </a:p>
          <a:p>
            <a:pPr marL="1058333" lvl="1" indent="-423333" algn="l" defTabSz="457200">
              <a:lnSpc>
                <a:spcPts val="3000"/>
              </a:lnSpc>
              <a:buClr>
                <a:srgbClr val="BB5E47"/>
              </a:buClr>
              <a:buSzPct val="125000"/>
              <a:buChar char="•"/>
              <a:defRPr sz="3200" b="0">
                <a:solidFill>
                  <a:srgbClr val="3B3735"/>
                </a:solidFill>
              </a:defRPr>
            </a:pPr>
            <a:r>
              <a:t>Jonker DJ, et al. N Engl J Med. 2007;357:2040-8.  </a:t>
            </a:r>
          </a:p>
          <a:p>
            <a:pPr marL="1058333" lvl="1" indent="-423333" algn="l" defTabSz="457200">
              <a:lnSpc>
                <a:spcPts val="3000"/>
              </a:lnSpc>
              <a:buClr>
                <a:srgbClr val="BB5E47"/>
              </a:buClr>
              <a:buSzPct val="125000"/>
              <a:buChar char="•"/>
              <a:defRPr sz="3200" b="0">
                <a:solidFill>
                  <a:srgbClr val="3B3735"/>
                </a:solidFill>
              </a:defRPr>
            </a:pPr>
            <a:r>
              <a:t>Joshi SS, et al. Cancer. 2010;116:3916-23.</a:t>
            </a:r>
          </a:p>
          <a:p>
            <a:pPr marL="1058333" lvl="1" indent="-423333" algn="l" defTabSz="457200">
              <a:lnSpc>
                <a:spcPts val="3000"/>
              </a:lnSpc>
              <a:buClr>
                <a:srgbClr val="BB5E47"/>
              </a:buClr>
              <a:buSzPct val="125000"/>
              <a:buChar char="•"/>
              <a:defRPr sz="3200" b="0">
                <a:solidFill>
                  <a:srgbClr val="3B3735"/>
                </a:solidFill>
              </a:defRPr>
            </a:pPr>
            <a:r>
              <a:t>Klufa J, et al. Sci Transl Med. 2019;11:eaax2693.</a:t>
            </a:r>
          </a:p>
          <a:p>
            <a:pPr marL="1058333" lvl="1" indent="-423333" algn="l" defTabSz="457200">
              <a:lnSpc>
                <a:spcPts val="3000"/>
              </a:lnSpc>
              <a:buClr>
                <a:srgbClr val="BB5E47"/>
              </a:buClr>
              <a:buSzPct val="125000"/>
              <a:buChar char="•"/>
              <a:defRPr sz="3200" b="0">
                <a:solidFill>
                  <a:srgbClr val="3B3735"/>
                </a:solidFill>
              </a:defRPr>
            </a:pPr>
            <a:r>
              <a:t>Kopetz S, et al. N Engl J Med. 2019;381:1632-1643.</a:t>
            </a:r>
          </a:p>
          <a:p>
            <a:pPr marL="1058333" lvl="1" indent="-423333" algn="l" defTabSz="457200">
              <a:lnSpc>
                <a:spcPts val="3000"/>
              </a:lnSpc>
              <a:buClr>
                <a:srgbClr val="BB5E47"/>
              </a:buClr>
              <a:buSzPct val="125000"/>
              <a:buChar char="•"/>
              <a:defRPr sz="3200" b="0">
                <a:solidFill>
                  <a:srgbClr val="3B3735"/>
                </a:solidFill>
              </a:defRPr>
            </a:pPr>
            <a:r>
              <a:t>Krishnamoorthy SK, et al. Therap Adv Gastroenterol. 2015;8:285-97.</a:t>
            </a:r>
          </a:p>
          <a:p>
            <a:pPr marL="1058333" lvl="1" indent="-423333" algn="l" defTabSz="457200">
              <a:lnSpc>
                <a:spcPts val="3000"/>
              </a:lnSpc>
              <a:buClr>
                <a:srgbClr val="BB5E47"/>
              </a:buClr>
              <a:buSzPct val="125000"/>
              <a:buChar char="•"/>
              <a:defRPr sz="3200" b="0">
                <a:solidFill>
                  <a:srgbClr val="3B3735"/>
                </a:solidFill>
              </a:defRPr>
            </a:pPr>
            <a:r>
              <a:t>Lacouture ME, et al. Clin Colorectal Cancer. 2018;17: 85-96.</a:t>
            </a:r>
          </a:p>
          <a:p>
            <a:pPr marL="1058333" lvl="1" indent="-423333" algn="l" defTabSz="457200">
              <a:lnSpc>
                <a:spcPts val="3000"/>
              </a:lnSpc>
              <a:buClr>
                <a:srgbClr val="BB5E47"/>
              </a:buClr>
              <a:buSzPct val="125000"/>
              <a:buChar char="•"/>
              <a:defRPr sz="3200" b="0">
                <a:solidFill>
                  <a:srgbClr val="3B3735"/>
                </a:solidFill>
              </a:defRPr>
            </a:pPr>
            <a:r>
              <a:t>Lacouture ME, et al. J Clin Oncol. 2010;28:1351-7.</a:t>
            </a:r>
          </a:p>
          <a:p>
            <a:pPr marL="1058333" lvl="1" indent="-423333" algn="l" defTabSz="457200">
              <a:lnSpc>
                <a:spcPts val="3000"/>
              </a:lnSpc>
              <a:buClr>
                <a:srgbClr val="BB5E47"/>
              </a:buClr>
              <a:buSzPct val="125000"/>
              <a:buChar char="•"/>
              <a:defRPr sz="3200" b="0">
                <a:solidFill>
                  <a:srgbClr val="3B3735"/>
                </a:solidFill>
              </a:defRPr>
            </a:pPr>
            <a:r>
              <a:t>Lacouture ME, et al. Oncologist. 2008;13:1001-11.</a:t>
            </a:r>
          </a:p>
          <a:p>
            <a:pPr marL="1058333" lvl="1" indent="-423333" algn="l" defTabSz="457200">
              <a:lnSpc>
                <a:spcPts val="3000"/>
              </a:lnSpc>
              <a:buClr>
                <a:srgbClr val="BB5E47"/>
              </a:buClr>
              <a:buSzPct val="125000"/>
              <a:buChar char="•"/>
              <a:defRPr sz="3200" b="0">
                <a:solidFill>
                  <a:srgbClr val="3B3735"/>
                </a:solidFill>
              </a:defRPr>
            </a:pPr>
            <a:r>
              <a:t>Lacouture ME, et al. Support Care Cancer. 2010;18:509-22.</a:t>
            </a:r>
          </a:p>
          <a:p>
            <a:pPr marL="1058333" lvl="1" indent="-423333" algn="l" defTabSz="457200">
              <a:lnSpc>
                <a:spcPts val="3000"/>
              </a:lnSpc>
              <a:buClr>
                <a:srgbClr val="BB5E47"/>
              </a:buClr>
              <a:buSzPct val="125000"/>
              <a:buChar char="•"/>
              <a:defRPr sz="3200" b="0">
                <a:solidFill>
                  <a:srgbClr val="3B3735"/>
                </a:solidFill>
              </a:defRPr>
            </a:pPr>
            <a:r>
              <a:t>Lacouture ME, et al. Support Care Cancer. 2011;19:1079-95.</a:t>
            </a:r>
          </a:p>
          <a:p>
            <a:pPr marL="1058333" lvl="1" indent="-423333" algn="l" defTabSz="457200">
              <a:lnSpc>
                <a:spcPts val="3000"/>
              </a:lnSpc>
              <a:buClr>
                <a:srgbClr val="BB5E47"/>
              </a:buClr>
              <a:buSzPct val="125000"/>
              <a:buChar char="•"/>
              <a:defRPr sz="3200" b="0">
                <a:solidFill>
                  <a:srgbClr val="3B3735"/>
                </a:solidFill>
              </a:defRPr>
            </a:pPr>
            <a:r>
              <a:t>Lee JL, et al. Ann Oncol. 2015;26:2300-5.</a:t>
            </a:r>
          </a:p>
          <a:p>
            <a:pPr marL="1058333" lvl="1" indent="-423333" algn="l" defTabSz="457200">
              <a:lnSpc>
                <a:spcPts val="3000"/>
              </a:lnSpc>
              <a:buClr>
                <a:srgbClr val="BB5E47"/>
              </a:buClr>
              <a:buSzPct val="125000"/>
              <a:buChar char="•"/>
              <a:defRPr sz="3200" b="0">
                <a:solidFill>
                  <a:srgbClr val="3B3735"/>
                </a:solidFill>
              </a:defRPr>
            </a:pPr>
            <a:r>
              <a:t>Lenvima (lenvatinib) Prescribing Information.</a:t>
            </a:r>
          </a:p>
          <a:p>
            <a:pPr marL="1058333" lvl="1" indent="-423333" algn="l" defTabSz="457200">
              <a:lnSpc>
                <a:spcPts val="3000"/>
              </a:lnSpc>
              <a:buClr>
                <a:srgbClr val="BB5E47"/>
              </a:buClr>
              <a:buSzPct val="125000"/>
              <a:buChar char="•"/>
              <a:defRPr sz="3200" b="0">
                <a:solidFill>
                  <a:srgbClr val="3B3735"/>
                </a:solidFill>
              </a:defRPr>
            </a:pPr>
            <a:r>
              <a:t>Manchen E, et al. J Support Oncol. 2011;9:13-23.</a:t>
            </a:r>
          </a:p>
          <a:p>
            <a:pPr marL="1058333" lvl="1" indent="-423333" algn="l" defTabSz="457200">
              <a:lnSpc>
                <a:spcPts val="3000"/>
              </a:lnSpc>
              <a:buClr>
                <a:srgbClr val="BB5E47"/>
              </a:buClr>
              <a:buSzPct val="125000"/>
              <a:buChar char="•"/>
              <a:defRPr sz="3200" b="0">
                <a:solidFill>
                  <a:srgbClr val="3B3735"/>
                </a:solidFill>
              </a:defRPr>
            </a:pPr>
            <a:r>
              <a:t>McLellan B, et al. Ann Oncol. 2015;26:2017-26</a:t>
            </a:r>
          </a:p>
          <a:p>
            <a:pPr marL="1058333" lvl="1" indent="-423333" algn="l" defTabSz="457200">
              <a:lnSpc>
                <a:spcPts val="3000"/>
              </a:lnSpc>
              <a:buClr>
                <a:srgbClr val="BB5E47"/>
              </a:buClr>
              <a:buSzPct val="125000"/>
              <a:buChar char="•"/>
              <a:defRPr sz="3200" b="0">
                <a:solidFill>
                  <a:srgbClr val="3B3735"/>
                </a:solidFill>
              </a:defRPr>
            </a:pPr>
            <a:r>
              <a:t>McLellan B, Kerr H. Dermatol Ther. 2011;24:396-400.</a:t>
            </a:r>
          </a:p>
          <a:p>
            <a:pPr marL="1058333" lvl="1" indent="-423333" algn="l" defTabSz="457200">
              <a:lnSpc>
                <a:spcPts val="3000"/>
              </a:lnSpc>
              <a:buClr>
                <a:srgbClr val="BB5E47"/>
              </a:buClr>
              <a:buSzPct val="125000"/>
              <a:buChar char="•"/>
              <a:defRPr sz="3200" b="0">
                <a:solidFill>
                  <a:srgbClr val="3B3735"/>
                </a:solidFill>
              </a:defRPr>
            </a:pPr>
            <a:r>
              <a:t>National Cancer Institute. Cancer Therapy Evaluation Program. Common Terminology Criteria for Adverse Events v5.0. 27 November 2017. (Accessed 31 January 2020.).</a:t>
            </a:r>
          </a:p>
          <a:p>
            <a:pPr marL="1058333" lvl="1" indent="-423333" algn="l" defTabSz="457200">
              <a:lnSpc>
                <a:spcPts val="3000"/>
              </a:lnSpc>
              <a:buClr>
                <a:srgbClr val="BB5E47"/>
              </a:buClr>
              <a:buSzPct val="125000"/>
              <a:buChar char="•"/>
              <a:defRPr sz="3200" b="0">
                <a:solidFill>
                  <a:srgbClr val="3B3735"/>
                </a:solidFill>
              </a:defRPr>
            </a:pPr>
            <a:r>
              <a:t>NCCN Guidelines. Colon Cancer. Version 2.2020 (3 March 2020).</a:t>
            </a:r>
          </a:p>
          <a:p>
            <a:pPr marL="423291" indent="-423291" algn="l" defTabSz="457200">
              <a:buClr>
                <a:srgbClr val="BB5E47"/>
              </a:buClr>
              <a:buSzPct val="125000"/>
              <a:buChar char="•"/>
              <a:defRPr sz="3200" b="0">
                <a:solidFill>
                  <a:srgbClr val="3B3735"/>
                </a:solidFill>
              </a:defRPr>
            </a:pPr>
            <a:endParaRPr>
              <a:solidFill>
                <a:srgbClr val="000000"/>
              </a:solidFill>
            </a:endParaRPr>
          </a:p>
          <a:p>
            <a:pPr marL="423291" indent="-423291" algn="l">
              <a:buClr>
                <a:srgbClr val="BB5E47"/>
              </a:buClr>
              <a:buSzPct val="125000"/>
              <a:buChar char="•"/>
              <a:defRPr sz="3200" b="0">
                <a:solidFill>
                  <a:srgbClr val="3B3735"/>
                </a:solidFill>
              </a:defRPr>
            </a:pPr>
            <a:endParaRPr>
              <a:solidFill>
                <a:srgbClr val="000000"/>
              </a:solidFill>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32" name="REFERENCES CONTINUED"/>
          <p:cNvSpPr txBox="1"/>
          <p:nvPr/>
        </p:nvSpPr>
        <p:spPr>
          <a:xfrm>
            <a:off x="1130300" y="660399"/>
            <a:ext cx="954628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cap="all">
                <a:solidFill>
                  <a:srgbClr val="3B3735"/>
                </a:solidFill>
              </a:defRPr>
            </a:lvl1pPr>
          </a:lstStyle>
          <a:p>
            <a:r>
              <a:rPr dirty="0"/>
              <a:t>REFERENCES CONTINUED</a:t>
            </a:r>
          </a:p>
        </p:txBody>
      </p:sp>
      <p:sp>
        <p:nvSpPr>
          <p:cNvPr id="933" name="NCCN Guidelines. Colon Cancer. Version 2.2020 (3 March 2020).…"/>
          <p:cNvSpPr txBox="1"/>
          <p:nvPr/>
        </p:nvSpPr>
        <p:spPr>
          <a:xfrm>
            <a:off x="329376" y="1918096"/>
            <a:ext cx="12107998" cy="9879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058333" lvl="1" indent="-423333" algn="l" defTabSz="457200">
              <a:lnSpc>
                <a:spcPts val="3000"/>
              </a:lnSpc>
              <a:buClr>
                <a:srgbClr val="BB5E47"/>
              </a:buClr>
              <a:buSzPct val="125000"/>
              <a:buChar char="•"/>
              <a:defRPr sz="3200" b="0">
                <a:solidFill>
                  <a:srgbClr val="3B3735"/>
                </a:solidFill>
              </a:defRPr>
            </a:pPr>
            <a:r>
              <a:rPr dirty="0"/>
              <a:t>NCCN Guidelines. Colon Cancer. Version 2.2020 (3 March 2020).</a:t>
            </a:r>
          </a:p>
          <a:p>
            <a:pPr marL="1058333" lvl="1" indent="-423333" algn="l" defTabSz="457200">
              <a:lnSpc>
                <a:spcPts val="3000"/>
              </a:lnSpc>
              <a:buClr>
                <a:srgbClr val="BB5E47"/>
              </a:buClr>
              <a:buSzPct val="125000"/>
              <a:buChar char="•"/>
              <a:defRPr sz="3200" b="0">
                <a:solidFill>
                  <a:srgbClr val="3B3735"/>
                </a:solidFill>
              </a:defRPr>
            </a:pPr>
            <a:r>
              <a:rPr dirty="0" err="1"/>
              <a:t>Nexavar</a:t>
            </a:r>
            <a:r>
              <a:rPr dirty="0"/>
              <a:t> (sorafenib) Prescribing Information.</a:t>
            </a:r>
          </a:p>
          <a:p>
            <a:pPr marL="1058333" lvl="1" indent="-423333" algn="l" defTabSz="457200">
              <a:lnSpc>
                <a:spcPts val="3000"/>
              </a:lnSpc>
              <a:buClr>
                <a:srgbClr val="BB5E47"/>
              </a:buClr>
              <a:buSzPct val="125000"/>
              <a:buChar char="•"/>
              <a:defRPr sz="3200" b="0">
                <a:solidFill>
                  <a:srgbClr val="3B3735"/>
                </a:solidFill>
              </a:defRPr>
            </a:pPr>
            <a:r>
              <a:rPr dirty="0" err="1"/>
              <a:t>Potthoff</a:t>
            </a:r>
            <a:r>
              <a:rPr dirty="0"/>
              <a:t> K, et al. Ann Oncol. 2011;22:524-35.</a:t>
            </a:r>
          </a:p>
          <a:p>
            <a:pPr marL="1058333" lvl="1" indent="-423333" algn="l" defTabSz="457200">
              <a:lnSpc>
                <a:spcPts val="3000"/>
              </a:lnSpc>
              <a:buClr>
                <a:srgbClr val="BB5E47"/>
              </a:buClr>
              <a:buSzPct val="125000"/>
              <a:buChar char="•"/>
              <a:defRPr sz="3200" b="0">
                <a:solidFill>
                  <a:srgbClr val="3B3735"/>
                </a:solidFill>
              </a:defRPr>
            </a:pPr>
            <a:r>
              <a:rPr dirty="0" err="1"/>
              <a:t>Puzanov</a:t>
            </a:r>
            <a:r>
              <a:rPr dirty="0"/>
              <a:t> I, et al. J Clin Oncol. 2011;29 suppl 15:e21113</a:t>
            </a:r>
          </a:p>
          <a:p>
            <a:pPr marL="1058333" lvl="1" indent="-423333" algn="l" defTabSz="457200">
              <a:lnSpc>
                <a:spcPts val="3000"/>
              </a:lnSpc>
              <a:buClr>
                <a:srgbClr val="BB5E47"/>
              </a:buClr>
              <a:buSzPct val="125000"/>
              <a:buChar char="•"/>
              <a:defRPr sz="3200" b="0">
                <a:solidFill>
                  <a:srgbClr val="3B3735"/>
                </a:solidFill>
              </a:defRPr>
            </a:pPr>
            <a:r>
              <a:rPr dirty="0"/>
              <a:t>Robert C, et al. Semin Oncol. 2012;39:227-40.</a:t>
            </a:r>
          </a:p>
          <a:p>
            <a:pPr marL="1058333" lvl="1" indent="-423333" algn="l" defTabSz="457200">
              <a:lnSpc>
                <a:spcPts val="3000"/>
              </a:lnSpc>
              <a:buClr>
                <a:srgbClr val="BB5E47"/>
              </a:buClr>
              <a:buSzPct val="125000"/>
              <a:buChar char="•"/>
              <a:defRPr sz="3200" b="0">
                <a:solidFill>
                  <a:srgbClr val="3B3735"/>
                </a:solidFill>
              </a:defRPr>
            </a:pPr>
            <a:r>
              <a:rPr dirty="0"/>
              <a:t>Rossi A, et al. J </a:t>
            </a:r>
            <a:r>
              <a:rPr dirty="0" err="1"/>
              <a:t>Cosmet</a:t>
            </a:r>
            <a:r>
              <a:rPr dirty="0"/>
              <a:t> Dermatol. 2017;16:537-41</a:t>
            </a:r>
          </a:p>
          <a:p>
            <a:pPr marL="1058333" lvl="1" indent="-423333" algn="l" defTabSz="457200">
              <a:lnSpc>
                <a:spcPts val="3000"/>
              </a:lnSpc>
              <a:buClr>
                <a:srgbClr val="BB5E47"/>
              </a:buClr>
              <a:buSzPct val="125000"/>
              <a:buChar char="•"/>
              <a:defRPr sz="3200" b="0">
                <a:solidFill>
                  <a:srgbClr val="3B3735"/>
                </a:solidFill>
              </a:defRPr>
            </a:pPr>
            <a:r>
              <a:rPr dirty="0" err="1"/>
              <a:t>Rugo</a:t>
            </a:r>
            <a:r>
              <a:rPr dirty="0"/>
              <a:t> HS, et al. Lancet Oncol. 2017;18:654-62.</a:t>
            </a:r>
          </a:p>
          <a:p>
            <a:pPr marL="1058333" lvl="1" indent="-423333" algn="l" defTabSz="457200">
              <a:lnSpc>
                <a:spcPts val="3000"/>
              </a:lnSpc>
              <a:buClr>
                <a:srgbClr val="BB5E47"/>
              </a:buClr>
              <a:buSzPct val="125000"/>
              <a:buChar char="•"/>
              <a:defRPr sz="3200" b="0">
                <a:solidFill>
                  <a:srgbClr val="3B3735"/>
                </a:solidFill>
              </a:defRPr>
            </a:pPr>
            <a:r>
              <a:rPr dirty="0"/>
              <a:t>Scott LC, et al. Sarcoma. 2005;9:157-60.</a:t>
            </a:r>
          </a:p>
          <a:p>
            <a:pPr marL="1058333" lvl="1" indent="-423333" algn="l" defTabSz="457200">
              <a:lnSpc>
                <a:spcPts val="3000"/>
              </a:lnSpc>
              <a:buClr>
                <a:srgbClr val="BB5E47"/>
              </a:buClr>
              <a:buSzPct val="125000"/>
              <a:buChar char="•"/>
              <a:defRPr sz="3200" b="0">
                <a:solidFill>
                  <a:srgbClr val="3B3735"/>
                </a:solidFill>
              </a:defRPr>
            </a:pPr>
            <a:r>
              <a:rPr dirty="0" err="1"/>
              <a:t>Segaert</a:t>
            </a:r>
            <a:r>
              <a:rPr dirty="0"/>
              <a:t> S, et al. Eur J Cancer. 2009;45 suppl 1:295-308.</a:t>
            </a:r>
          </a:p>
          <a:p>
            <a:pPr marL="1058333" lvl="1" indent="-423333" algn="l" defTabSz="457200">
              <a:lnSpc>
                <a:spcPts val="3000"/>
              </a:lnSpc>
              <a:buClr>
                <a:srgbClr val="BB5E47"/>
              </a:buClr>
              <a:buSzPct val="125000"/>
              <a:buChar char="•"/>
              <a:defRPr sz="3200" b="0">
                <a:solidFill>
                  <a:srgbClr val="3B3735"/>
                </a:solidFill>
              </a:defRPr>
            </a:pPr>
            <a:r>
              <a:rPr dirty="0"/>
              <a:t>Sinha R, et al. Br J Dermatol. 2012;167:987-94.</a:t>
            </a:r>
          </a:p>
          <a:p>
            <a:pPr marL="1058333" lvl="1" indent="-423333" algn="l" defTabSz="457200">
              <a:lnSpc>
                <a:spcPts val="3000"/>
              </a:lnSpc>
              <a:buClr>
                <a:srgbClr val="BB5E47"/>
              </a:buClr>
              <a:buSzPct val="125000"/>
              <a:buChar char="•"/>
              <a:defRPr sz="3200" b="0">
                <a:solidFill>
                  <a:srgbClr val="3B3735"/>
                </a:solidFill>
              </a:defRPr>
            </a:pPr>
            <a:r>
              <a:rPr dirty="0" err="1"/>
              <a:t>Sollena</a:t>
            </a:r>
            <a:r>
              <a:rPr dirty="0"/>
              <a:t> P, et al. Drugs Context. 2019; 8:212613.</a:t>
            </a:r>
          </a:p>
          <a:p>
            <a:pPr marL="1058333" lvl="1" indent="-423333" algn="l" defTabSz="457200">
              <a:lnSpc>
                <a:spcPts val="3000"/>
              </a:lnSpc>
              <a:buClr>
                <a:srgbClr val="BB5E47"/>
              </a:buClr>
              <a:buSzPct val="125000"/>
              <a:buChar char="•"/>
              <a:defRPr sz="3200" b="0">
                <a:solidFill>
                  <a:srgbClr val="3B3735"/>
                </a:solidFill>
              </a:defRPr>
            </a:pPr>
            <a:r>
              <a:rPr dirty="0" err="1"/>
              <a:t>Sprycel</a:t>
            </a:r>
            <a:r>
              <a:rPr dirty="0"/>
              <a:t> (</a:t>
            </a:r>
            <a:r>
              <a:rPr dirty="0" err="1"/>
              <a:t>dasatinib</a:t>
            </a:r>
            <a:r>
              <a:rPr dirty="0"/>
              <a:t>) Prescribing Information.</a:t>
            </a:r>
          </a:p>
          <a:p>
            <a:pPr marL="1058333" lvl="1" indent="-423333" algn="l" defTabSz="457200">
              <a:lnSpc>
                <a:spcPts val="3000"/>
              </a:lnSpc>
              <a:buClr>
                <a:srgbClr val="BB5E47"/>
              </a:buClr>
              <a:buSzPct val="125000"/>
              <a:buChar char="•"/>
              <a:defRPr sz="3200" b="0">
                <a:solidFill>
                  <a:srgbClr val="3B3735"/>
                </a:solidFill>
              </a:defRPr>
            </a:pPr>
            <a:r>
              <a:rPr dirty="0" err="1"/>
              <a:t>Stivarga</a:t>
            </a:r>
            <a:r>
              <a:rPr dirty="0"/>
              <a:t> (regorafenib) Prescribing</a:t>
            </a:r>
          </a:p>
          <a:p>
            <a:pPr marL="1058333" lvl="1" indent="-423333" algn="l" defTabSz="457200">
              <a:lnSpc>
                <a:spcPts val="3000"/>
              </a:lnSpc>
              <a:buClr>
                <a:srgbClr val="BB5E47"/>
              </a:buClr>
              <a:buSzPct val="125000"/>
              <a:buChar char="•"/>
              <a:defRPr sz="3200" b="0">
                <a:solidFill>
                  <a:srgbClr val="3B3735"/>
                </a:solidFill>
              </a:defRPr>
            </a:pPr>
            <a:r>
              <a:rPr dirty="0" err="1"/>
              <a:t>Sutent</a:t>
            </a:r>
            <a:r>
              <a:rPr dirty="0"/>
              <a:t> (sunitinib) Prescribing Information.</a:t>
            </a:r>
          </a:p>
          <a:p>
            <a:pPr marL="1058333" lvl="1" indent="-423333" algn="l" defTabSz="457200">
              <a:lnSpc>
                <a:spcPts val="3000"/>
              </a:lnSpc>
              <a:buClr>
                <a:srgbClr val="BB5E47"/>
              </a:buClr>
              <a:buSzPct val="125000"/>
              <a:buChar char="•"/>
              <a:defRPr sz="3200" b="0">
                <a:solidFill>
                  <a:srgbClr val="3B3735"/>
                </a:solidFill>
              </a:defRPr>
            </a:pPr>
            <a:r>
              <a:rPr dirty="0"/>
              <a:t>Tang N, Ratner D. Dermatol Surg. 2016;42 suppl 1:S40-8.</a:t>
            </a:r>
          </a:p>
          <a:p>
            <a:pPr marL="1058333" lvl="1" indent="-423333" algn="l" defTabSz="457200">
              <a:lnSpc>
                <a:spcPts val="3000"/>
              </a:lnSpc>
              <a:buClr>
                <a:srgbClr val="BB5E47"/>
              </a:buClr>
              <a:buSzPct val="125000"/>
              <a:buChar char="•"/>
              <a:defRPr sz="3200" b="0">
                <a:solidFill>
                  <a:srgbClr val="3B3735"/>
                </a:solidFill>
              </a:defRPr>
            </a:pPr>
            <a:r>
              <a:rPr dirty="0" err="1"/>
              <a:t>Tarceva</a:t>
            </a:r>
            <a:r>
              <a:rPr dirty="0"/>
              <a:t> (erlotinib) Prescribing Information.</a:t>
            </a:r>
          </a:p>
          <a:p>
            <a:pPr marL="1058333" lvl="1" indent="-423333" algn="l" defTabSz="457200">
              <a:lnSpc>
                <a:spcPts val="3000"/>
              </a:lnSpc>
              <a:buClr>
                <a:srgbClr val="BB5E47"/>
              </a:buClr>
              <a:buSzPct val="125000"/>
              <a:buChar char="•"/>
              <a:defRPr sz="3200" b="0">
                <a:solidFill>
                  <a:srgbClr val="3B3735"/>
                </a:solidFill>
              </a:defRPr>
            </a:pPr>
            <a:r>
              <a:rPr dirty="0" err="1"/>
              <a:t>Tasigna</a:t>
            </a:r>
            <a:r>
              <a:rPr dirty="0"/>
              <a:t> (nilotinib) Prescribing Information.</a:t>
            </a:r>
          </a:p>
          <a:p>
            <a:pPr marL="1058333" lvl="1" indent="-423333" algn="l" defTabSz="457200">
              <a:lnSpc>
                <a:spcPts val="3000"/>
              </a:lnSpc>
              <a:buClr>
                <a:srgbClr val="BB5E47"/>
              </a:buClr>
              <a:buSzPct val="125000"/>
              <a:buChar char="•"/>
              <a:defRPr sz="3200" b="0">
                <a:solidFill>
                  <a:srgbClr val="3B3735"/>
                </a:solidFill>
              </a:defRPr>
            </a:pPr>
            <a:r>
              <a:rPr dirty="0" err="1"/>
              <a:t>Vectibix</a:t>
            </a:r>
            <a:r>
              <a:rPr dirty="0"/>
              <a:t> (panitumumab) Prescribing Information.</a:t>
            </a:r>
          </a:p>
          <a:p>
            <a:pPr marL="1058333" lvl="1" indent="-423333" algn="l" defTabSz="457200">
              <a:lnSpc>
                <a:spcPts val="3000"/>
              </a:lnSpc>
              <a:buClr>
                <a:srgbClr val="BB5E47"/>
              </a:buClr>
              <a:buSzPct val="125000"/>
              <a:buChar char="•"/>
              <a:defRPr sz="3200" b="0">
                <a:solidFill>
                  <a:srgbClr val="3B3735"/>
                </a:solidFill>
              </a:defRPr>
            </a:pPr>
            <a:r>
              <a:rPr dirty="0"/>
              <a:t>Wang P, et al. Expert Rev Gastroenterol Hepatol. 2018;12:1-8.</a:t>
            </a:r>
          </a:p>
          <a:p>
            <a:pPr marL="1058333" lvl="1" indent="-423333" algn="l" defTabSz="457200">
              <a:lnSpc>
                <a:spcPts val="3000"/>
              </a:lnSpc>
              <a:buClr>
                <a:srgbClr val="BB5E47"/>
              </a:buClr>
              <a:buSzPct val="125000"/>
              <a:buChar char="•"/>
              <a:defRPr sz="3200" b="0">
                <a:solidFill>
                  <a:srgbClr val="3B3735"/>
                </a:solidFill>
              </a:defRPr>
            </a:pPr>
            <a:r>
              <a:rPr dirty="0" err="1"/>
              <a:t>Widakowich</a:t>
            </a:r>
            <a:r>
              <a:rPr dirty="0"/>
              <a:t> C, et al. Oncologist. 2007;12;1443-55.</a:t>
            </a:r>
          </a:p>
          <a:p>
            <a:pPr marL="1058333" lvl="1" indent="-423333" algn="l" defTabSz="457200">
              <a:lnSpc>
                <a:spcPts val="3000"/>
              </a:lnSpc>
              <a:buClr>
                <a:srgbClr val="BB5E47"/>
              </a:buClr>
              <a:buSzPct val="125000"/>
              <a:buChar char="•"/>
              <a:defRPr sz="3200" b="0">
                <a:solidFill>
                  <a:srgbClr val="3B3735"/>
                </a:solidFill>
              </a:defRPr>
            </a:pPr>
            <a:r>
              <a:rPr dirty="0" err="1"/>
              <a:t>Wozel</a:t>
            </a:r>
            <a:r>
              <a:rPr dirty="0"/>
              <a:t> G, et al. J </a:t>
            </a:r>
            <a:r>
              <a:rPr dirty="0" err="1"/>
              <a:t>Dtsch</a:t>
            </a:r>
            <a:r>
              <a:rPr dirty="0"/>
              <a:t> Dermatol </a:t>
            </a:r>
            <a:r>
              <a:rPr dirty="0" err="1"/>
              <a:t>Ges</a:t>
            </a:r>
            <a:r>
              <a:rPr dirty="0"/>
              <a:t>. 2010;8:243-9.</a:t>
            </a:r>
          </a:p>
          <a:p>
            <a:pPr marL="1058333" lvl="1" indent="-423333" algn="l" defTabSz="457200">
              <a:lnSpc>
                <a:spcPts val="3000"/>
              </a:lnSpc>
              <a:buClr>
                <a:srgbClr val="BB5E47"/>
              </a:buClr>
              <a:buSzPct val="125000"/>
              <a:buChar char="•"/>
              <a:defRPr sz="3200" b="0">
                <a:solidFill>
                  <a:srgbClr val="3B3735"/>
                </a:solidFill>
              </a:defRPr>
            </a:pPr>
            <a:r>
              <a:rPr dirty="0" err="1"/>
              <a:t>Zaltrap</a:t>
            </a:r>
            <a:r>
              <a:rPr dirty="0"/>
              <a:t> (aflibercept) Prescribing Information.</a:t>
            </a:r>
          </a:p>
          <a:p>
            <a:pPr marL="423291" indent="-423291" algn="l" defTabSz="457200">
              <a:buClr>
                <a:srgbClr val="BB5E47"/>
              </a:buClr>
              <a:buSzPct val="125000"/>
              <a:buChar char="•"/>
              <a:defRPr sz="3200" b="0">
                <a:solidFill>
                  <a:srgbClr val="3B3735"/>
                </a:solidFill>
              </a:defRPr>
            </a:pPr>
            <a:endParaRPr dirty="0">
              <a:solidFill>
                <a:srgbClr val="000000"/>
              </a:solidFill>
            </a:endParaRPr>
          </a:p>
          <a:p>
            <a:pPr marL="423291" indent="-423291" algn="l">
              <a:buClr>
                <a:srgbClr val="BB5E47"/>
              </a:buClr>
              <a:buSzPct val="125000"/>
              <a:buChar char="•"/>
              <a:defRPr sz="3200" b="0">
                <a:solidFill>
                  <a:srgbClr val="3B3735"/>
                </a:solidFill>
              </a:defRPr>
            </a:pPr>
            <a:endParaRPr dirty="0">
              <a:solidFill>
                <a:srgbClr val="000000"/>
              </a:solidFill>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Title"/>
          <p:cNvSpPr txBox="1">
            <a:spLocks noGrp="1"/>
          </p:cNvSpPr>
          <p:nvPr>
            <p:ph type="title"/>
          </p:nvPr>
        </p:nvSpPr>
        <p:spPr>
          <a:prstGeom prst="rect">
            <a:avLst/>
          </a:prstGeom>
        </p:spPr>
        <p:txBody>
          <a:bodyPr/>
          <a:lstStyle/>
          <a:p>
            <a:endParaRPr/>
          </a:p>
        </p:txBody>
      </p:sp>
      <p:sp>
        <p:nvSpPr>
          <p:cNvPr id="936" name="Body"/>
          <p:cNvSpPr txBox="1">
            <a:spLocks noGrp="1"/>
          </p:cNvSpPr>
          <p:nvPr>
            <p:ph type="body" sz="quarter" idx="1"/>
          </p:nvPr>
        </p:nvSpPr>
        <p:spPr>
          <a:prstGeom prst="rect">
            <a:avLst/>
          </a:prstGeom>
        </p:spPr>
        <p:txBody>
          <a:bodyPr/>
          <a:lstStyle/>
          <a:p>
            <a:endParaRPr/>
          </a:p>
        </p:txBody>
      </p:sp>
      <p:pic>
        <p:nvPicPr>
          <p:cNvPr id="93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38" name="COR2ED CHECKPOINT"/>
          <p:cNvSpPr txBox="1"/>
          <p:nvPr/>
        </p:nvSpPr>
        <p:spPr>
          <a:xfrm>
            <a:off x="1130300" y="660399"/>
            <a:ext cx="817468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a:solidFill>
                  <a:srgbClr val="3B3735"/>
                </a:solidFill>
              </a:defRPr>
            </a:lvl1pPr>
          </a:lstStyle>
          <a:p>
            <a:r>
              <a:t>COR2ED CHECKPOINT</a:t>
            </a:r>
          </a:p>
        </p:txBody>
      </p:sp>
      <p:pic>
        <p:nvPicPr>
          <p:cNvPr id="939" name="logos.png" descr="logos.png"/>
          <p:cNvPicPr>
            <a:picLocks noChangeAspect="1"/>
          </p:cNvPicPr>
          <p:nvPr/>
        </p:nvPicPr>
        <p:blipFill>
          <a:blip r:embed="rId3"/>
          <a:srcRect l="41940"/>
          <a:stretch>
            <a:fillRect/>
          </a:stretch>
        </p:blipFill>
        <p:spPr>
          <a:xfrm>
            <a:off x="10171556" y="0"/>
            <a:ext cx="14157152" cy="13716000"/>
          </a:xfrm>
          <a:prstGeom prst="rect">
            <a:avLst/>
          </a:prstGeom>
          <a:ln w="12700">
            <a:miter lim="400000"/>
          </a:ln>
        </p:spPr>
      </p:pic>
      <p:sp>
        <p:nvSpPr>
          <p:cNvPr id="940" name="COR2ED Checkpoint, made available on https://checkpoint.cor2ed.com and organised by COR2ED, is accredited by the European Accreditation Council for Continuing Medical Education (EACCME) to provide the following CME activity for medical specialists.…"/>
          <p:cNvSpPr txBox="1"/>
          <p:nvPr/>
        </p:nvSpPr>
        <p:spPr>
          <a:xfrm>
            <a:off x="1130300" y="2334123"/>
            <a:ext cx="14157325" cy="8494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200">
                <a:solidFill>
                  <a:srgbClr val="C21721"/>
                </a:solidFill>
              </a:defRPr>
            </a:pPr>
            <a:r>
              <a:rPr dirty="0">
                <a:solidFill>
                  <a:srgbClr val="3A3635"/>
                </a:solidFill>
              </a:rPr>
              <a:t>COR2ED Checkpoint,</a:t>
            </a:r>
            <a:r>
              <a:rPr dirty="0">
                <a:solidFill>
                  <a:srgbClr val="C05C40"/>
                </a:solidFill>
              </a:rPr>
              <a:t> </a:t>
            </a:r>
            <a:r>
              <a:rPr b="0" dirty="0">
                <a:solidFill>
                  <a:srgbClr val="3B3735"/>
                </a:solidFill>
              </a:rPr>
              <a:t>made available on </a:t>
            </a:r>
            <a:r>
              <a:rPr u="sng" dirty="0">
                <a:solidFill>
                  <a:srgbClr val="BD5337"/>
                </a:solidFill>
                <a:hlinkClick r:id="rId4">
                  <a:extLst>
                    <a:ext uri="{A12FA001-AC4F-418D-AE19-62706E023703}">
                      <ahyp:hlinkClr xmlns:ahyp="http://schemas.microsoft.com/office/drawing/2018/hyperlinkcolor" val="tx"/>
                    </a:ext>
                  </a:extLst>
                </a:hlinkClick>
              </a:rPr>
              <a:t>https://checkpoint.cor2ed.com</a:t>
            </a:r>
            <a:r>
              <a:rPr b="0" dirty="0">
                <a:solidFill>
                  <a:srgbClr val="BD5337"/>
                </a:solidFill>
              </a:rPr>
              <a:t> </a:t>
            </a:r>
            <a:r>
              <a:rPr b="0" dirty="0">
                <a:solidFill>
                  <a:srgbClr val="3B3735"/>
                </a:solidFill>
              </a:rPr>
              <a:t>and </a:t>
            </a:r>
            <a:r>
              <a:rPr b="0" dirty="0" err="1">
                <a:solidFill>
                  <a:srgbClr val="3B3735"/>
                </a:solidFill>
              </a:rPr>
              <a:t>organised</a:t>
            </a:r>
            <a:r>
              <a:rPr b="0" dirty="0">
                <a:solidFill>
                  <a:srgbClr val="3B3735"/>
                </a:solidFill>
              </a:rPr>
              <a:t> by COR2ED, is accredited by the European Accreditation Council for Continuing Medical Education (EACCME) to provide the following CME activity for medical specialists.</a:t>
            </a:r>
          </a:p>
          <a:p>
            <a:pPr algn="l">
              <a:spcBef>
                <a:spcPts val="500"/>
              </a:spcBef>
              <a:defRPr sz="3200">
                <a:solidFill>
                  <a:srgbClr val="C21721"/>
                </a:solidFill>
              </a:defRPr>
            </a:pPr>
            <a:endParaRPr b="0" dirty="0">
              <a:solidFill>
                <a:srgbClr val="3B3735"/>
              </a:solidFill>
            </a:endParaRPr>
          </a:p>
          <a:p>
            <a:pPr algn="l">
              <a:spcBef>
                <a:spcPts val="500"/>
              </a:spcBef>
              <a:defRPr sz="3200" b="0">
                <a:solidFill>
                  <a:srgbClr val="3B3735"/>
                </a:solidFill>
              </a:defRPr>
            </a:pPr>
            <a:r>
              <a:rPr dirty="0"/>
              <a:t>Each medical specialist should claim only those credits that he/she actually spent in the educational activity. The EACCME is an institution of the European Union</a:t>
            </a:r>
          </a:p>
          <a:p>
            <a:pPr algn="l">
              <a:spcBef>
                <a:spcPts val="500"/>
              </a:spcBef>
              <a:defRPr sz="3200" b="0">
                <a:solidFill>
                  <a:srgbClr val="3B3735"/>
                </a:solidFill>
              </a:defRPr>
            </a:pPr>
            <a:r>
              <a:rPr dirty="0"/>
              <a:t>of Medical Specialists (UEMS). Only those e-learning materials that are displayed on the UEMS-EACCME website have formally been accredited.</a:t>
            </a:r>
          </a:p>
          <a:p>
            <a:pPr algn="l">
              <a:spcBef>
                <a:spcPts val="500"/>
              </a:spcBef>
              <a:defRPr sz="3200" b="0">
                <a:solidFill>
                  <a:srgbClr val="3B3735"/>
                </a:solidFill>
              </a:defRPr>
            </a:pPr>
            <a:endParaRPr dirty="0"/>
          </a:p>
          <a:p>
            <a:pPr algn="l">
              <a:spcBef>
                <a:spcPts val="500"/>
              </a:spcBef>
              <a:defRPr sz="3200" b="0">
                <a:solidFill>
                  <a:srgbClr val="3B3735"/>
                </a:solidFill>
              </a:defRPr>
            </a:pPr>
            <a:r>
              <a:rPr dirty="0"/>
              <a:t>Through an agreement between the European Union of Medical Specialists (UEMS) and the American Medical Association (AMA), physicians may convert EACCME credits to an equivalent number of AMA PRA Category 1 </a:t>
            </a:r>
            <a:r>
              <a:rPr dirty="0" err="1"/>
              <a:t>Credits</a:t>
            </a:r>
            <a:r>
              <a:rPr baseline="31999" dirty="0" err="1"/>
              <a:t>TM</a:t>
            </a:r>
            <a:r>
              <a:rPr dirty="0"/>
              <a:t>. </a:t>
            </a:r>
          </a:p>
          <a:p>
            <a:pPr algn="l">
              <a:spcBef>
                <a:spcPts val="500"/>
              </a:spcBef>
              <a:defRPr sz="3200" b="0">
                <a:solidFill>
                  <a:srgbClr val="3B3735"/>
                </a:solidFill>
              </a:defRPr>
            </a:pPr>
            <a:endParaRPr dirty="0"/>
          </a:p>
          <a:p>
            <a:pPr algn="l">
              <a:spcBef>
                <a:spcPts val="500"/>
              </a:spcBef>
              <a:defRPr sz="3200" b="0">
                <a:solidFill>
                  <a:srgbClr val="3B3735"/>
                </a:solidFill>
              </a:defRPr>
            </a:pPr>
            <a:r>
              <a:rPr dirty="0"/>
              <a:t>Information on the process to convert EACCME credit to AMA credit can be found </a:t>
            </a:r>
          </a:p>
          <a:p>
            <a:pPr algn="l">
              <a:spcBef>
                <a:spcPts val="500"/>
              </a:spcBef>
              <a:defRPr sz="3200" b="0">
                <a:solidFill>
                  <a:srgbClr val="3B3735"/>
                </a:solidFill>
              </a:defRPr>
            </a:pPr>
            <a:r>
              <a:rPr dirty="0"/>
              <a:t>at </a:t>
            </a:r>
            <a:r>
              <a:rPr b="1" u="sng" dirty="0">
                <a:solidFill>
                  <a:srgbClr val="BD5337"/>
                </a:solidFill>
                <a:hlinkClick r:id="rId5">
                  <a:extLst>
                    <a:ext uri="{A12FA001-AC4F-418D-AE19-62706E023703}">
                      <ahyp:hlinkClr xmlns:ahyp="http://schemas.microsoft.com/office/drawing/2018/hyperlinkcolor" val="tx"/>
                    </a:ext>
                  </a:extLst>
                </a:hlinkClick>
              </a:rPr>
              <a:t>www.ama-assn.org/education/earn-credit-participation-international-activities</a:t>
            </a:r>
          </a:p>
        </p:txBody>
      </p:sp>
      <p:sp>
        <p:nvSpPr>
          <p:cNvPr id="941" name="AMA, American Medical Association; CME, continuing medical education; EACCME, European Accreditation Council for Continuing Medical Education; PRA, Physician's Recognition Award; UEMS, Union of European Medical Specialists"/>
          <p:cNvSpPr txBox="1"/>
          <p:nvPr/>
        </p:nvSpPr>
        <p:spPr>
          <a:xfrm>
            <a:off x="490538" y="12672764"/>
            <a:ext cx="17120977" cy="1106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rPr dirty="0"/>
              <a:t>AMA, American Medical Association; CME, continuing medical education; EACCME, European Accreditation Council for Continuing Medical Education; PRA, Physician's Recognition Award; UEMS, Union of European Medical Specialists</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Title"/>
          <p:cNvSpPr txBox="1">
            <a:spLocks noGrp="1"/>
          </p:cNvSpPr>
          <p:nvPr>
            <p:ph type="title"/>
          </p:nvPr>
        </p:nvSpPr>
        <p:spPr>
          <a:prstGeom prst="rect">
            <a:avLst/>
          </a:prstGeom>
        </p:spPr>
        <p:txBody>
          <a:bodyPr/>
          <a:lstStyle/>
          <a:p>
            <a:endParaRPr/>
          </a:p>
        </p:txBody>
      </p:sp>
      <p:sp>
        <p:nvSpPr>
          <p:cNvPr id="944" name="Body"/>
          <p:cNvSpPr txBox="1">
            <a:spLocks noGrp="1"/>
          </p:cNvSpPr>
          <p:nvPr>
            <p:ph type="body" sz="quarter" idx="1"/>
          </p:nvPr>
        </p:nvSpPr>
        <p:spPr>
          <a:prstGeom prst="rect">
            <a:avLst/>
          </a:prstGeom>
        </p:spPr>
        <p:txBody>
          <a:bodyPr/>
          <a:lstStyle/>
          <a:p>
            <a:endParaRPr/>
          </a:p>
        </p:txBody>
      </p:sp>
      <p:pic>
        <p:nvPicPr>
          <p:cNvPr id="94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46" name="EUROPEAN ACCREDITATION COUNCIL FOR CONTINUING MEDICAL EDUCATION (EACCME) CREDIT"/>
          <p:cNvSpPr txBox="1"/>
          <p:nvPr/>
        </p:nvSpPr>
        <p:spPr>
          <a:xfrm>
            <a:off x="1130300" y="525432"/>
            <a:ext cx="2036134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a:solidFill>
                  <a:srgbClr val="3B3735"/>
                </a:solidFill>
              </a:defRPr>
            </a:lvl1pPr>
          </a:lstStyle>
          <a:p>
            <a:r>
              <a:rPr dirty="0"/>
              <a:t>EUROPEAN ACCREDITATION COUNCIL FOR </a:t>
            </a:r>
            <a:endParaRPr lang="en-GB" dirty="0"/>
          </a:p>
          <a:p>
            <a:r>
              <a:rPr dirty="0"/>
              <a:t>CONTINUING MEDICAL EDUCATION (EACCME) CREDIT</a:t>
            </a:r>
          </a:p>
        </p:txBody>
      </p:sp>
      <p:sp>
        <p:nvSpPr>
          <p:cNvPr id="947" name="COR2ED Checkpoint, made available on https://checkpoint.cor2ed.com and organised by COR2ED, is accredited by the European Accreditation Council for Continuing Medical Education (EACCME) to provide the following CME activity for medical specialists.…"/>
          <p:cNvSpPr txBox="1"/>
          <p:nvPr/>
        </p:nvSpPr>
        <p:spPr>
          <a:xfrm>
            <a:off x="1130300" y="3221424"/>
            <a:ext cx="16113622" cy="7885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200">
                <a:solidFill>
                  <a:srgbClr val="C21721"/>
                </a:solidFill>
              </a:defRPr>
            </a:pPr>
            <a:r>
              <a:rPr b="0" dirty="0">
                <a:solidFill>
                  <a:srgbClr val="3B3735"/>
                </a:solidFill>
              </a:rPr>
              <a:t>COR2ED Checkpoint, made available on</a:t>
            </a:r>
            <a:r>
              <a:rPr dirty="0">
                <a:solidFill>
                  <a:srgbClr val="2A974E"/>
                </a:solidFill>
              </a:rPr>
              <a:t> </a:t>
            </a:r>
            <a:r>
              <a:rPr u="sng" dirty="0">
                <a:solidFill>
                  <a:srgbClr val="BD5337"/>
                </a:solidFill>
                <a:hlinkClick r:id="rId3">
                  <a:extLst>
                    <a:ext uri="{A12FA001-AC4F-418D-AE19-62706E023703}">
                      <ahyp:hlinkClr xmlns:ahyp="http://schemas.microsoft.com/office/drawing/2018/hyperlinkcolor" val="tx"/>
                    </a:ext>
                  </a:extLst>
                </a:hlinkClick>
              </a:rPr>
              <a:t>https://checkpoint.cor2ed.com</a:t>
            </a:r>
            <a:r>
              <a:rPr dirty="0">
                <a:solidFill>
                  <a:srgbClr val="BD5337"/>
                </a:solidFill>
              </a:rPr>
              <a:t> </a:t>
            </a:r>
            <a:r>
              <a:rPr b="0" dirty="0">
                <a:solidFill>
                  <a:srgbClr val="3B3735"/>
                </a:solidFill>
              </a:rPr>
              <a:t>and </a:t>
            </a:r>
            <a:r>
              <a:rPr b="0" dirty="0" err="1">
                <a:solidFill>
                  <a:srgbClr val="3B3735"/>
                </a:solidFill>
              </a:rPr>
              <a:t>organised</a:t>
            </a:r>
            <a:r>
              <a:rPr b="0" dirty="0">
                <a:solidFill>
                  <a:srgbClr val="3B3735"/>
                </a:solidFill>
              </a:rPr>
              <a:t> by COR2ED, is accredited by the European Accreditation Council for Continuing Medical Education (EACCME) to provide the following CME activity for medical specialists.</a:t>
            </a:r>
          </a:p>
          <a:p>
            <a:pPr algn="l">
              <a:spcBef>
                <a:spcPts val="500"/>
              </a:spcBef>
              <a:defRPr sz="3200" b="0">
                <a:solidFill>
                  <a:srgbClr val="3B3735"/>
                </a:solidFill>
              </a:defRPr>
            </a:pPr>
            <a:endParaRPr b="0" dirty="0">
              <a:solidFill>
                <a:srgbClr val="3B3735"/>
              </a:solidFill>
            </a:endParaRPr>
          </a:p>
          <a:p>
            <a:pPr algn="l">
              <a:spcBef>
                <a:spcPts val="500"/>
              </a:spcBef>
              <a:defRPr sz="3200" b="0">
                <a:solidFill>
                  <a:srgbClr val="3B3735"/>
                </a:solidFill>
              </a:defRPr>
            </a:pPr>
            <a:r>
              <a:rPr dirty="0"/>
              <a:t>Each medical specialist should claim only those credits that he/she actually spent in the educational activity. The EACCME is an institution of the European Union of Medical Specialists (UEMS). Only those e-learning materials that are displayed on the UEMS-EACCME website have formally been accredited.</a:t>
            </a:r>
          </a:p>
          <a:p>
            <a:pPr algn="l">
              <a:spcBef>
                <a:spcPts val="500"/>
              </a:spcBef>
              <a:defRPr sz="3200" b="0">
                <a:solidFill>
                  <a:srgbClr val="3B3735"/>
                </a:solidFill>
              </a:defRPr>
            </a:pPr>
            <a:endParaRPr dirty="0"/>
          </a:p>
          <a:p>
            <a:pPr algn="l">
              <a:spcBef>
                <a:spcPts val="500"/>
              </a:spcBef>
              <a:defRPr sz="3200" b="0">
                <a:solidFill>
                  <a:srgbClr val="3B3735"/>
                </a:solidFill>
              </a:defRPr>
            </a:pPr>
            <a:r>
              <a:rPr dirty="0"/>
              <a:t>Through an agreement between the European Union of Medical Specialists (UEMS) and the American Medical Association (AMA), physicians may convert EACCME credits to an equivalent number of AMA PRA Category 1 </a:t>
            </a:r>
            <a:r>
              <a:rPr dirty="0" err="1"/>
              <a:t>CreditsTM</a:t>
            </a:r>
            <a:r>
              <a:rPr dirty="0"/>
              <a:t>. </a:t>
            </a:r>
          </a:p>
          <a:p>
            <a:pPr algn="l">
              <a:spcBef>
                <a:spcPts val="500"/>
              </a:spcBef>
              <a:defRPr sz="3200" b="0">
                <a:solidFill>
                  <a:srgbClr val="3B3735"/>
                </a:solidFill>
              </a:defRPr>
            </a:pPr>
            <a:endParaRPr dirty="0"/>
          </a:p>
          <a:p>
            <a:pPr algn="l">
              <a:spcBef>
                <a:spcPts val="500"/>
              </a:spcBef>
              <a:defRPr sz="3200" b="0">
                <a:solidFill>
                  <a:srgbClr val="3B3735"/>
                </a:solidFill>
              </a:defRPr>
            </a:pPr>
            <a:r>
              <a:rPr dirty="0"/>
              <a:t>Information on the process to convert EACCME credit to AMA credit can be found </a:t>
            </a:r>
            <a:endParaRPr dirty="0">
              <a:solidFill>
                <a:srgbClr val="2A974E"/>
              </a:solidFill>
            </a:endParaRPr>
          </a:p>
          <a:p>
            <a:pPr algn="l">
              <a:spcBef>
                <a:spcPts val="500"/>
              </a:spcBef>
              <a:defRPr sz="3200">
                <a:solidFill>
                  <a:srgbClr val="C21721"/>
                </a:solidFill>
              </a:defRPr>
            </a:pPr>
            <a:r>
              <a:rPr b="0" dirty="0">
                <a:solidFill>
                  <a:srgbClr val="474341"/>
                </a:solidFill>
              </a:rPr>
              <a:t>at</a:t>
            </a:r>
            <a:r>
              <a:rPr dirty="0">
                <a:solidFill>
                  <a:srgbClr val="2A974E"/>
                </a:solidFill>
              </a:rPr>
              <a:t> </a:t>
            </a:r>
            <a:r>
              <a:rPr u="sng" dirty="0">
                <a:solidFill>
                  <a:srgbClr val="BD5337"/>
                </a:solidFill>
                <a:hlinkClick r:id="rId4">
                  <a:extLst>
                    <a:ext uri="{A12FA001-AC4F-418D-AE19-62706E023703}">
                      <ahyp:hlinkClr xmlns:ahyp="http://schemas.microsoft.com/office/drawing/2018/hyperlinkcolor" val="tx"/>
                    </a:ext>
                  </a:extLst>
                </a:hlinkClick>
              </a:rPr>
              <a:t>www.ama-assn.org/education/earn-credit-participation-international-activities</a:t>
            </a:r>
          </a:p>
        </p:txBody>
      </p:sp>
      <p:pic>
        <p:nvPicPr>
          <p:cNvPr id="948" name="eaccme.png" descr="eaccme.png"/>
          <p:cNvPicPr>
            <a:picLocks noChangeAspect="1"/>
          </p:cNvPicPr>
          <p:nvPr/>
        </p:nvPicPr>
        <p:blipFill>
          <a:blip r:embed="rId5"/>
          <a:stretch>
            <a:fillRect/>
          </a:stretch>
        </p:blipFill>
        <p:spPr>
          <a:xfrm>
            <a:off x="20567650" y="10198100"/>
            <a:ext cx="3517900" cy="3073400"/>
          </a:xfrm>
          <a:prstGeom prst="rect">
            <a:avLst/>
          </a:prstGeom>
          <a:ln w="12700">
            <a:miter lim="400000"/>
          </a:ln>
        </p:spPr>
      </p:pic>
      <p:sp>
        <p:nvSpPr>
          <p:cNvPr id="949" name="AMA, American Medical Association; CME, continuing medical education; EACCME, European Accreditation Council for Continuing Medical Education; PRA, Physician's Recognition Award; UEMS, Union of European Medical Specialists"/>
          <p:cNvSpPr txBox="1"/>
          <p:nvPr/>
        </p:nvSpPr>
        <p:spPr>
          <a:xfrm>
            <a:off x="490538" y="12672764"/>
            <a:ext cx="19060192" cy="1106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rPr dirty="0"/>
              <a:t>AMA, American Medical Association; CME, continuing medical education; EACCME, European Accreditation Council for Continuing Medical Education; PRA, Physician's Recognition Award; UEMS, Union of European Medical Specialists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32" name="ADVERSE EVENTS"/>
          <p:cNvSpPr txBox="1"/>
          <p:nvPr/>
        </p:nvSpPr>
        <p:spPr>
          <a:xfrm>
            <a:off x="1130300" y="660399"/>
            <a:ext cx="6581627"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0">
                <a:solidFill>
                  <a:srgbClr val="3B3735"/>
                </a:solidFill>
              </a:defRPr>
            </a:lvl1pPr>
          </a:lstStyle>
          <a:p>
            <a:r>
              <a:t>ADVERSE EVENTS</a:t>
            </a:r>
          </a:p>
        </p:txBody>
      </p:sp>
      <p:sp>
        <p:nvSpPr>
          <p:cNvPr id="233" name="ARE MOST COMMONLY GRADED USING THE CTCAE"/>
          <p:cNvSpPr txBox="1"/>
          <p:nvPr/>
        </p:nvSpPr>
        <p:spPr>
          <a:xfrm>
            <a:off x="1130300" y="1625599"/>
            <a:ext cx="19448413"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a:solidFill>
                  <a:srgbClr val="00538A"/>
                </a:solidFill>
              </a:defRPr>
            </a:lvl1pPr>
          </a:lstStyle>
          <a:p>
            <a:r>
              <a:rPr dirty="0"/>
              <a:t>ARE MOST COMMONLY GRADED USING THE CTCAE</a:t>
            </a:r>
          </a:p>
        </p:txBody>
      </p:sp>
      <p:sp>
        <p:nvSpPr>
          <p:cNvPr id="234" name="Rectangle"/>
          <p:cNvSpPr/>
          <p:nvPr/>
        </p:nvSpPr>
        <p:spPr>
          <a:xfrm>
            <a:off x="383138" y="5487907"/>
            <a:ext cx="4383579" cy="6328365"/>
          </a:xfrm>
          <a:prstGeom prst="rect">
            <a:avLst/>
          </a:prstGeom>
          <a:solidFill>
            <a:srgbClr val="00538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5" name="AEs are defined as any unfavourable and unintended sign, symptom, or disease temporally associated with the use of a medical treatment or procedure that may or may not be considered related to the medical treatment or procedure…"/>
          <p:cNvSpPr txBox="1"/>
          <p:nvPr/>
        </p:nvSpPr>
        <p:spPr>
          <a:xfrm>
            <a:off x="1130300" y="2742743"/>
            <a:ext cx="22454596" cy="1662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3291" indent="-423291" algn="l">
              <a:spcBef>
                <a:spcPts val="1300"/>
              </a:spcBef>
              <a:buClr>
                <a:srgbClr val="BB5E47"/>
              </a:buClr>
              <a:buSzPct val="100000"/>
              <a:buChar char="•"/>
              <a:defRPr sz="3200" b="0">
                <a:solidFill>
                  <a:srgbClr val="3B3735"/>
                </a:solidFill>
              </a:defRPr>
            </a:pPr>
            <a:r>
              <a:rPr b="1" dirty="0"/>
              <a:t>AEs are defined as </a:t>
            </a:r>
            <a:r>
              <a:rPr dirty="0"/>
              <a:t>any </a:t>
            </a:r>
            <a:r>
              <a:rPr dirty="0" err="1"/>
              <a:t>unfavourable</a:t>
            </a:r>
            <a:r>
              <a:rPr dirty="0"/>
              <a:t> and unintended sign, symptom, or disease temporally associated with the use of a medical treatment or procedure that may or may not be considered related to the medical treatment or procedure</a:t>
            </a:r>
            <a:endParaRPr baseline="31999" dirty="0"/>
          </a:p>
          <a:p>
            <a:pPr marL="423291" indent="-423291" algn="l">
              <a:spcBef>
                <a:spcPts val="1300"/>
              </a:spcBef>
              <a:buClr>
                <a:srgbClr val="BB5E47"/>
              </a:buClr>
              <a:buSzPct val="100000"/>
              <a:buChar char="•"/>
              <a:defRPr sz="3200" b="0">
                <a:solidFill>
                  <a:srgbClr val="3B3735"/>
                </a:solidFill>
              </a:defRPr>
            </a:pPr>
            <a:r>
              <a:rPr dirty="0"/>
              <a:t>The Common Terminology Criteria for Adverse Events (CTCAE) are used to grade AEs</a:t>
            </a:r>
          </a:p>
        </p:txBody>
      </p:sp>
      <p:sp>
        <p:nvSpPr>
          <p:cNvPr id="236" name="AE, adverse event; CTCAE, Common Terminology Criteria for Adverse Events; ADL, activities of daily living…"/>
          <p:cNvSpPr txBox="1"/>
          <p:nvPr/>
        </p:nvSpPr>
        <p:spPr>
          <a:xfrm>
            <a:off x="431800" y="12838117"/>
            <a:ext cx="19296949"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200" b="0">
                <a:solidFill>
                  <a:srgbClr val="3B3735"/>
                </a:solidFill>
              </a:defRPr>
            </a:pPr>
            <a:r>
              <a:rPr dirty="0"/>
              <a:t>AE, adverse event; CTCAE, Common Terminology Criteria for Adverse Events; ADL, activities of daily living</a:t>
            </a:r>
          </a:p>
          <a:p>
            <a:pPr algn="l">
              <a:defRPr sz="2200" b="0">
                <a:solidFill>
                  <a:srgbClr val="3B3735"/>
                </a:solidFill>
              </a:defRPr>
            </a:pPr>
            <a:r>
              <a:rPr dirty="0"/>
              <a:t>National Cancer Institute. Cancer Therapy Evaluation Program.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Common Terminology Criteria for Adverse Events v5.0.</a:t>
            </a:r>
            <a:r>
              <a:rPr dirty="0">
                <a:solidFill>
                  <a:srgbClr val="3A3736"/>
                </a:solidFill>
              </a:rPr>
              <a:t> </a:t>
            </a:r>
            <a:r>
              <a:rPr u="sng" dirty="0">
                <a:solidFill>
                  <a:srgbClr val="3A3736"/>
                </a:solidFill>
              </a:rPr>
              <a:t> </a:t>
            </a:r>
            <a:r>
              <a:rPr dirty="0"/>
              <a:t>27 November 2017. (Accessed 31 January 2020.)</a:t>
            </a:r>
          </a:p>
        </p:txBody>
      </p:sp>
      <p:sp>
        <p:nvSpPr>
          <p:cNvPr id="237" name="Rectangle"/>
          <p:cNvSpPr/>
          <p:nvPr/>
        </p:nvSpPr>
        <p:spPr>
          <a:xfrm>
            <a:off x="5186602" y="5487907"/>
            <a:ext cx="4383579" cy="6328365"/>
          </a:xfrm>
          <a:prstGeom prst="rect">
            <a:avLst/>
          </a:prstGeom>
          <a:solidFill>
            <a:srgbClr val="00538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8" name="Rectangle"/>
          <p:cNvSpPr/>
          <p:nvPr/>
        </p:nvSpPr>
        <p:spPr>
          <a:xfrm>
            <a:off x="9996829" y="5487907"/>
            <a:ext cx="4383579" cy="6328365"/>
          </a:xfrm>
          <a:prstGeom prst="rect">
            <a:avLst/>
          </a:prstGeom>
          <a:solidFill>
            <a:srgbClr val="00538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9" name="Rectangle"/>
          <p:cNvSpPr/>
          <p:nvPr/>
        </p:nvSpPr>
        <p:spPr>
          <a:xfrm>
            <a:off x="14807057" y="5487907"/>
            <a:ext cx="4383579" cy="6328365"/>
          </a:xfrm>
          <a:prstGeom prst="rect">
            <a:avLst/>
          </a:prstGeom>
          <a:solidFill>
            <a:srgbClr val="00538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0" name="Rectangle"/>
          <p:cNvSpPr/>
          <p:nvPr/>
        </p:nvSpPr>
        <p:spPr>
          <a:xfrm>
            <a:off x="19617283" y="5487907"/>
            <a:ext cx="4383579" cy="6328365"/>
          </a:xfrm>
          <a:prstGeom prst="rect">
            <a:avLst/>
          </a:prstGeom>
          <a:solidFill>
            <a:srgbClr val="00538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1" name="GRADE 1…"/>
          <p:cNvSpPr txBox="1"/>
          <p:nvPr/>
        </p:nvSpPr>
        <p:spPr>
          <a:xfrm>
            <a:off x="1395801" y="5889956"/>
            <a:ext cx="1939064" cy="974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700">
                <a:solidFill>
                  <a:srgbClr val="FFFFFF"/>
                </a:solidFill>
              </a:defRPr>
            </a:pPr>
            <a:r>
              <a:t>GRADE 1</a:t>
            </a:r>
          </a:p>
          <a:p>
            <a:pPr>
              <a:defRPr sz="2400">
                <a:solidFill>
                  <a:srgbClr val="FFFFFF"/>
                </a:solidFill>
              </a:defRPr>
            </a:pPr>
            <a:r>
              <a:t>Mild</a:t>
            </a:r>
          </a:p>
        </p:txBody>
      </p:sp>
      <p:sp>
        <p:nvSpPr>
          <p:cNvPr id="242" name="GRADE 2…"/>
          <p:cNvSpPr txBox="1"/>
          <p:nvPr/>
        </p:nvSpPr>
        <p:spPr>
          <a:xfrm>
            <a:off x="6375591" y="5889956"/>
            <a:ext cx="1939064" cy="974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3700">
                <a:solidFill>
                  <a:srgbClr val="FFFFFF"/>
                </a:solidFill>
              </a:defRPr>
            </a:pPr>
            <a:r>
              <a:t>GRADE 2</a:t>
            </a:r>
          </a:p>
          <a:p>
            <a:pPr>
              <a:defRPr sz="2400">
                <a:solidFill>
                  <a:srgbClr val="FFFFFF"/>
                </a:solidFill>
              </a:defRPr>
            </a:pPr>
            <a:r>
              <a:t>Moderate</a:t>
            </a:r>
          </a:p>
        </p:txBody>
      </p:sp>
      <p:sp>
        <p:nvSpPr>
          <p:cNvPr id="243" name="Asymptomatic or mild symptoms…"/>
          <p:cNvSpPr txBox="1"/>
          <p:nvPr/>
        </p:nvSpPr>
        <p:spPr>
          <a:xfrm>
            <a:off x="872434" y="6988654"/>
            <a:ext cx="3404987" cy="2797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spcBef>
                <a:spcPts val="1000"/>
              </a:spcBef>
              <a:buClr>
                <a:srgbClr val="FFFFFF"/>
              </a:buClr>
              <a:buSzPct val="100000"/>
              <a:buChar char="•"/>
              <a:defRPr sz="2600" b="0">
                <a:solidFill>
                  <a:srgbClr val="FFFFFF"/>
                </a:solidFill>
              </a:defRPr>
            </a:pPr>
            <a:r>
              <a:rPr dirty="0"/>
              <a:t>Asymptomatic or mild symptoms</a:t>
            </a:r>
          </a:p>
          <a:p>
            <a:pPr marL="228600" indent="-228600" algn="l">
              <a:spcBef>
                <a:spcPts val="1000"/>
              </a:spcBef>
              <a:buClr>
                <a:srgbClr val="FFFFFF"/>
              </a:buClr>
              <a:buSzPct val="100000"/>
              <a:buChar char="•"/>
              <a:defRPr sz="2600" b="0">
                <a:solidFill>
                  <a:srgbClr val="FFFFFF"/>
                </a:solidFill>
              </a:defRPr>
            </a:pPr>
            <a:r>
              <a:rPr dirty="0"/>
              <a:t>Clinical or diagnostic observations only</a:t>
            </a:r>
          </a:p>
          <a:p>
            <a:pPr marL="228600" indent="-228600" algn="l">
              <a:spcBef>
                <a:spcPts val="1000"/>
              </a:spcBef>
              <a:buClr>
                <a:srgbClr val="FFFFFF"/>
              </a:buClr>
              <a:buSzPct val="100000"/>
              <a:buChar char="•"/>
              <a:defRPr sz="2600" b="0">
                <a:solidFill>
                  <a:srgbClr val="FFFFFF"/>
                </a:solidFill>
              </a:defRPr>
            </a:pPr>
            <a:r>
              <a:rPr dirty="0"/>
              <a:t>Intervention not indicated</a:t>
            </a:r>
          </a:p>
        </p:txBody>
      </p:sp>
      <p:sp>
        <p:nvSpPr>
          <p:cNvPr id="244" name="Limiting age- appropriate instrumental activities of daily living (ADL)*…"/>
          <p:cNvSpPr txBox="1"/>
          <p:nvPr/>
        </p:nvSpPr>
        <p:spPr>
          <a:xfrm>
            <a:off x="5665754" y="6956904"/>
            <a:ext cx="3667407" cy="3089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spcBef>
                <a:spcPts val="1000"/>
              </a:spcBef>
              <a:buClr>
                <a:srgbClr val="FFFFFF"/>
              </a:buClr>
              <a:buSzPct val="100000"/>
              <a:buChar char="•"/>
              <a:defRPr sz="2600" b="0">
                <a:solidFill>
                  <a:srgbClr val="FFFFFF"/>
                </a:solidFill>
              </a:defRPr>
            </a:pPr>
            <a:r>
              <a:t>Limiting age- appropriate instrumental activities of daily living (ADL)* </a:t>
            </a:r>
          </a:p>
          <a:p>
            <a:pPr marL="228600" indent="-228600" algn="l">
              <a:spcBef>
                <a:spcPts val="1000"/>
              </a:spcBef>
              <a:buClr>
                <a:srgbClr val="FFFFFF"/>
              </a:buClr>
              <a:buSzPct val="100000"/>
              <a:buChar char="•"/>
              <a:defRPr sz="2600" b="0">
                <a:solidFill>
                  <a:srgbClr val="FFFFFF"/>
                </a:solidFill>
              </a:defRPr>
            </a:pPr>
            <a:r>
              <a:t>Minimal, local, or non-invasive intervention indicated </a:t>
            </a:r>
          </a:p>
        </p:txBody>
      </p:sp>
      <p:sp>
        <p:nvSpPr>
          <p:cNvPr id="245" name="GRADE 3…"/>
          <p:cNvSpPr txBox="1"/>
          <p:nvPr/>
        </p:nvSpPr>
        <p:spPr>
          <a:xfrm>
            <a:off x="10233849" y="5889956"/>
            <a:ext cx="3909539" cy="1710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700">
                <a:solidFill>
                  <a:srgbClr val="FFFFFF"/>
                </a:solidFill>
              </a:defRPr>
            </a:pPr>
            <a:r>
              <a:t>GRADE 3</a:t>
            </a:r>
          </a:p>
          <a:p>
            <a:pPr>
              <a:defRPr sz="2400">
                <a:solidFill>
                  <a:srgbClr val="FFFFFF"/>
                </a:solidFill>
              </a:defRPr>
            </a:pPr>
            <a:r>
              <a:t>Severe or medically significant, but not immediately life-threatening</a:t>
            </a:r>
          </a:p>
        </p:txBody>
      </p:sp>
      <p:sp>
        <p:nvSpPr>
          <p:cNvPr id="246" name="Limiting self-care ADL**…"/>
          <p:cNvSpPr txBox="1"/>
          <p:nvPr/>
        </p:nvSpPr>
        <p:spPr>
          <a:xfrm>
            <a:off x="10409531" y="7924435"/>
            <a:ext cx="3803689" cy="1959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spcBef>
                <a:spcPts val="1000"/>
              </a:spcBef>
              <a:buClr>
                <a:srgbClr val="FFFFFF"/>
              </a:buClr>
              <a:buSzPct val="100000"/>
              <a:buChar char="•"/>
              <a:defRPr sz="2600" b="0">
                <a:solidFill>
                  <a:srgbClr val="FFFFFF"/>
                </a:solidFill>
              </a:defRPr>
            </a:pPr>
            <a:r>
              <a:t>Limiting self-care ADL**</a:t>
            </a:r>
          </a:p>
          <a:p>
            <a:pPr marL="228600" indent="-228600" algn="l">
              <a:spcBef>
                <a:spcPts val="1000"/>
              </a:spcBef>
              <a:buClr>
                <a:srgbClr val="FFFFFF"/>
              </a:buClr>
              <a:buSzPct val="100000"/>
              <a:buChar char="•"/>
              <a:defRPr sz="2600" b="0">
                <a:solidFill>
                  <a:srgbClr val="FFFFFF"/>
                </a:solidFill>
              </a:defRPr>
            </a:pPr>
            <a:r>
              <a:t>Disabling</a:t>
            </a:r>
          </a:p>
          <a:p>
            <a:pPr marL="228600" indent="-228600" algn="l">
              <a:spcBef>
                <a:spcPts val="1000"/>
              </a:spcBef>
              <a:buClr>
                <a:srgbClr val="FFFFFF"/>
              </a:buClr>
              <a:buSzPct val="100000"/>
              <a:buChar char="•"/>
              <a:defRPr sz="2600" b="0">
                <a:solidFill>
                  <a:srgbClr val="FFFFFF"/>
                </a:solidFill>
              </a:defRPr>
            </a:pPr>
            <a:r>
              <a:t>(Prolongation of) hospitalisation indicated</a:t>
            </a:r>
          </a:p>
        </p:txBody>
      </p:sp>
      <p:sp>
        <p:nvSpPr>
          <p:cNvPr id="247" name="GRADE 4…"/>
          <p:cNvSpPr txBox="1"/>
          <p:nvPr/>
        </p:nvSpPr>
        <p:spPr>
          <a:xfrm>
            <a:off x="14916411" y="5706870"/>
            <a:ext cx="3909538" cy="1710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700">
                <a:solidFill>
                  <a:srgbClr val="FFFFFF"/>
                </a:solidFill>
              </a:defRPr>
            </a:pPr>
            <a:r>
              <a:rPr dirty="0"/>
              <a:t>GRADE 4</a:t>
            </a:r>
          </a:p>
          <a:p>
            <a:pPr>
              <a:defRPr sz="2400">
                <a:solidFill>
                  <a:srgbClr val="FFFFFF"/>
                </a:solidFill>
              </a:defRPr>
            </a:pPr>
            <a:r>
              <a:rPr dirty="0"/>
              <a:t>Life-threatening consequences</a:t>
            </a:r>
          </a:p>
        </p:txBody>
      </p:sp>
      <p:sp>
        <p:nvSpPr>
          <p:cNvPr id="248" name="Urgent intervention indicated"/>
          <p:cNvSpPr txBox="1"/>
          <p:nvPr/>
        </p:nvSpPr>
        <p:spPr>
          <a:xfrm>
            <a:off x="15166833" y="7655249"/>
            <a:ext cx="3664025" cy="866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228600" indent="-228600" algn="l">
              <a:spcBef>
                <a:spcPts val="1000"/>
              </a:spcBef>
              <a:buClr>
                <a:srgbClr val="FFFFFF"/>
              </a:buClr>
              <a:buSzPct val="100000"/>
              <a:buChar char="•"/>
              <a:defRPr sz="2600" b="0">
                <a:solidFill>
                  <a:srgbClr val="FFFFFF"/>
                </a:solidFill>
              </a:defRPr>
            </a:lvl1pPr>
          </a:lstStyle>
          <a:p>
            <a:r>
              <a:t>Urgent intervention indicated</a:t>
            </a:r>
          </a:p>
        </p:txBody>
      </p:sp>
      <p:sp>
        <p:nvSpPr>
          <p:cNvPr id="249" name="GRADE 4…"/>
          <p:cNvSpPr txBox="1"/>
          <p:nvPr/>
        </p:nvSpPr>
        <p:spPr>
          <a:xfrm>
            <a:off x="19854302" y="5889956"/>
            <a:ext cx="3909539" cy="1410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700">
                <a:solidFill>
                  <a:srgbClr val="FFFFFF"/>
                </a:solidFill>
              </a:defRPr>
            </a:pPr>
            <a:r>
              <a:rPr dirty="0"/>
              <a:t>GRADE </a:t>
            </a:r>
            <a:r>
              <a:rPr lang="en-GB" dirty="0"/>
              <a:t>5</a:t>
            </a:r>
            <a:endParaRPr dirty="0"/>
          </a:p>
          <a:p>
            <a:pPr>
              <a:defRPr sz="3100">
                <a:solidFill>
                  <a:srgbClr val="FFFFFF"/>
                </a:solidFill>
              </a:defRPr>
            </a:pPr>
            <a:r>
              <a:rPr sz="2400" dirty="0"/>
              <a:t>Death related to AE</a:t>
            </a:r>
          </a:p>
          <a:p>
            <a:pPr>
              <a:defRPr sz="2400">
                <a:solidFill>
                  <a:srgbClr val="3B3735"/>
                </a:solidFill>
              </a:defRPr>
            </a:pPr>
            <a:endParaRPr dirty="0"/>
          </a:p>
        </p:txBody>
      </p:sp>
      <p:sp>
        <p:nvSpPr>
          <p:cNvPr id="250" name="*Instrumental ADL are preparing meals, shopping for groceries or clothes, using the telephone, managing money, etc. **Self-care ADL are bathing, dressing and undressing, feeding self, using the toilet, taking medications, and not being bedridden."/>
          <p:cNvSpPr txBox="1"/>
          <p:nvPr/>
        </p:nvSpPr>
        <p:spPr>
          <a:xfrm>
            <a:off x="264213" y="12121322"/>
            <a:ext cx="14703811" cy="751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200" b="0">
                <a:solidFill>
                  <a:srgbClr val="3B3735"/>
                </a:solidFill>
              </a:defRPr>
            </a:pPr>
            <a:r>
              <a:rPr dirty="0"/>
              <a:t>*Instrumental ADL are preparing meals, shopping for groceries or clothes, using the telephone, managing money, etc.</a:t>
            </a:r>
            <a:br>
              <a:rPr dirty="0"/>
            </a:br>
            <a:r>
              <a:rPr dirty="0"/>
              <a:t>**Self-care ADL are bathing, dressing and undressing, feeding self, using the toilet, taking medications, and not being bedridden. </a:t>
            </a:r>
          </a:p>
        </p:txBody>
      </p:sp>
      <p:sp>
        <p:nvSpPr>
          <p:cNvPr id="251" name="Version 5.0 was published in November 2017 by the U.S. Department of Health and Human Services"/>
          <p:cNvSpPr txBox="1"/>
          <p:nvPr/>
        </p:nvSpPr>
        <p:spPr>
          <a:xfrm>
            <a:off x="1477638" y="4505404"/>
            <a:ext cx="17074381"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423291" indent="-423291" algn="l">
              <a:spcBef>
                <a:spcPts val="1300"/>
              </a:spcBef>
              <a:buClr>
                <a:srgbClr val="BB5E47"/>
              </a:buClr>
              <a:buSzPct val="50000"/>
              <a:buChar char="✦"/>
              <a:defRPr sz="3200" b="0">
                <a:solidFill>
                  <a:srgbClr val="3B3735"/>
                </a:solidFill>
              </a:defRPr>
            </a:lvl1pPr>
          </a:lstStyle>
          <a:p>
            <a:r>
              <a:rPr dirty="0"/>
              <a:t>Version 5.0 was published in November 2017 by the U.S. Department of Health and Human Services </a:t>
            </a:r>
          </a:p>
        </p:txBody>
      </p:sp>
      <p:pic>
        <p:nvPicPr>
          <p:cNvPr id="252" name="death.png" descr="death.png"/>
          <p:cNvPicPr>
            <a:picLocks noChangeAspect="1"/>
          </p:cNvPicPr>
          <p:nvPr/>
        </p:nvPicPr>
        <p:blipFill>
          <a:blip r:embed="rId4"/>
          <a:stretch>
            <a:fillRect/>
          </a:stretch>
        </p:blipFill>
        <p:spPr>
          <a:xfrm>
            <a:off x="20957528" y="9476336"/>
            <a:ext cx="1703089" cy="2135980"/>
          </a:xfrm>
          <a:prstGeom prst="rect">
            <a:avLst/>
          </a:prstGeom>
          <a:ln w="12700">
            <a:miter lim="400000"/>
          </a:ln>
        </p:spPr>
      </p:pic>
      <p:pic>
        <p:nvPicPr>
          <p:cNvPr id="253" name="monitor.png" descr="monitor.png"/>
          <p:cNvPicPr>
            <a:picLocks noChangeAspect="1"/>
          </p:cNvPicPr>
          <p:nvPr/>
        </p:nvPicPr>
        <p:blipFill>
          <a:blip r:embed="rId5"/>
          <a:stretch>
            <a:fillRect/>
          </a:stretch>
        </p:blipFill>
        <p:spPr>
          <a:xfrm>
            <a:off x="15958078" y="9239015"/>
            <a:ext cx="1914345" cy="2400935"/>
          </a:xfrm>
          <a:prstGeom prst="rect">
            <a:avLst/>
          </a:prstGeom>
          <a:ln w="12700">
            <a:miter lim="400000"/>
          </a:ln>
        </p:spPr>
      </p:pic>
      <p:pic>
        <p:nvPicPr>
          <p:cNvPr id="254" name="pills.png" descr="pills.png"/>
          <p:cNvPicPr>
            <a:picLocks noChangeAspect="1"/>
          </p:cNvPicPr>
          <p:nvPr/>
        </p:nvPicPr>
        <p:blipFill>
          <a:blip r:embed="rId6"/>
          <a:stretch>
            <a:fillRect/>
          </a:stretch>
        </p:blipFill>
        <p:spPr>
          <a:xfrm>
            <a:off x="6450789" y="9572962"/>
            <a:ext cx="1788667" cy="2243310"/>
          </a:xfrm>
          <a:prstGeom prst="rect">
            <a:avLst/>
          </a:prstGeom>
          <a:ln w="12700">
            <a:miter lim="400000"/>
          </a:ln>
        </p:spPr>
      </p:pic>
      <p:pic>
        <p:nvPicPr>
          <p:cNvPr id="255" name="hospital.png" descr="hospital.png"/>
          <p:cNvPicPr>
            <a:picLocks noChangeAspect="1"/>
          </p:cNvPicPr>
          <p:nvPr/>
        </p:nvPicPr>
        <p:blipFill>
          <a:blip r:embed="rId7"/>
          <a:stretch>
            <a:fillRect/>
          </a:stretch>
        </p:blipFill>
        <p:spPr>
          <a:xfrm>
            <a:off x="11329692" y="9463410"/>
            <a:ext cx="1963366" cy="2462415"/>
          </a:xfrm>
          <a:prstGeom prst="rect">
            <a:avLst/>
          </a:prstGeom>
          <a:ln w="12700">
            <a:miter lim="400000"/>
          </a:ln>
        </p:spPr>
      </p:pic>
      <p:pic>
        <p:nvPicPr>
          <p:cNvPr id="256" name="Dr.png" descr="Dr.png"/>
          <p:cNvPicPr>
            <a:picLocks noChangeAspect="1"/>
          </p:cNvPicPr>
          <p:nvPr/>
        </p:nvPicPr>
        <p:blipFill>
          <a:blip r:embed="rId8"/>
          <a:stretch>
            <a:fillRect/>
          </a:stretch>
        </p:blipFill>
        <p:spPr>
          <a:xfrm>
            <a:off x="1408160" y="9608812"/>
            <a:ext cx="1703089" cy="2135981"/>
          </a:xfrm>
          <a:prstGeom prst="rect">
            <a:avLst/>
          </a:prstGeom>
          <a:ln w="12700">
            <a:miter lim="400000"/>
          </a:ln>
        </p:spPr>
      </p:pic>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 name="Title"/>
          <p:cNvSpPr txBox="1">
            <a:spLocks noGrp="1"/>
          </p:cNvSpPr>
          <p:nvPr>
            <p:ph type="title"/>
          </p:nvPr>
        </p:nvSpPr>
        <p:spPr>
          <a:prstGeom prst="rect">
            <a:avLst/>
          </a:prstGeom>
        </p:spPr>
        <p:txBody>
          <a:bodyPr/>
          <a:lstStyle/>
          <a:p>
            <a:endParaRPr/>
          </a:p>
        </p:txBody>
      </p:sp>
      <p:sp>
        <p:nvSpPr>
          <p:cNvPr id="952" name="Body"/>
          <p:cNvSpPr txBox="1">
            <a:spLocks noGrp="1"/>
          </p:cNvSpPr>
          <p:nvPr>
            <p:ph type="body" sz="quarter" idx="1"/>
          </p:nvPr>
        </p:nvSpPr>
        <p:spPr>
          <a:prstGeom prst="rect">
            <a:avLst/>
          </a:prstGeom>
        </p:spPr>
        <p:txBody>
          <a:bodyPr/>
          <a:lstStyle/>
          <a:p>
            <a:endParaRPr/>
          </a:p>
        </p:txBody>
      </p:sp>
      <p:pic>
        <p:nvPicPr>
          <p:cNvPr id="95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54" name="CME CREDITS AND MAINTENANCE OF CERTIFICATION (MOC) POINTS"/>
          <p:cNvSpPr txBox="1"/>
          <p:nvPr/>
        </p:nvSpPr>
        <p:spPr>
          <a:xfrm>
            <a:off x="1130300" y="99764"/>
            <a:ext cx="21276320" cy="3252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r>
              <a:rPr dirty="0"/>
              <a:t>CME CREDITS AND MAINTENANCE OF CERTIFICATION (MOC) POINTS</a:t>
            </a:r>
          </a:p>
        </p:txBody>
      </p:sp>
      <p:sp>
        <p:nvSpPr>
          <p:cNvPr id="955" name="This activity has been planned and implemented in accordance with the accreditation requirements and policies of the Accreditation Council for Continuing Medical Education (ACCME) through the joint providership of Siyemi Learning and COR2ED. Siyemi Learning is accredited by the ACCME to provide continuing medical education for physicians.…"/>
          <p:cNvSpPr txBox="1"/>
          <p:nvPr/>
        </p:nvSpPr>
        <p:spPr>
          <a:xfrm>
            <a:off x="1206500" y="2773983"/>
            <a:ext cx="16113622" cy="87495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200">
                <a:solidFill>
                  <a:srgbClr val="C21721"/>
                </a:solidFill>
              </a:defRPr>
            </a:pPr>
            <a:r>
              <a:rPr b="0" dirty="0">
                <a:solidFill>
                  <a:srgbClr val="3B3735"/>
                </a:solidFill>
              </a:rPr>
              <a:t>This activity has been planned and implemented in accordance with the accreditation requirements and policies of the Accreditation Council for Continuing Medical Education (ACCME) through the joint </a:t>
            </a:r>
            <a:r>
              <a:rPr b="0" dirty="0" err="1">
                <a:solidFill>
                  <a:srgbClr val="3B3735"/>
                </a:solidFill>
              </a:rPr>
              <a:t>providership</a:t>
            </a:r>
            <a:r>
              <a:rPr b="0" dirty="0">
                <a:solidFill>
                  <a:srgbClr val="3B3735"/>
                </a:solidFill>
              </a:rPr>
              <a:t> of </a:t>
            </a:r>
            <a:r>
              <a:rPr b="0" dirty="0" err="1">
                <a:solidFill>
                  <a:srgbClr val="3B3735"/>
                </a:solidFill>
              </a:rPr>
              <a:t>Siyemi</a:t>
            </a:r>
            <a:r>
              <a:rPr b="0" dirty="0">
                <a:solidFill>
                  <a:srgbClr val="3B3735"/>
                </a:solidFill>
              </a:rPr>
              <a:t> Learning and COR2ED. </a:t>
            </a:r>
            <a:r>
              <a:rPr b="0" dirty="0" err="1">
                <a:solidFill>
                  <a:srgbClr val="3B3735"/>
                </a:solidFill>
              </a:rPr>
              <a:t>Siyemi</a:t>
            </a:r>
            <a:r>
              <a:rPr b="0" dirty="0">
                <a:solidFill>
                  <a:srgbClr val="3B3735"/>
                </a:solidFill>
              </a:rPr>
              <a:t> Learning is accredited by the ACCME to provide continuing medical education for physicians.</a:t>
            </a:r>
          </a:p>
          <a:p>
            <a:pPr algn="l">
              <a:spcBef>
                <a:spcPts val="500"/>
              </a:spcBef>
              <a:defRPr sz="3200">
                <a:solidFill>
                  <a:srgbClr val="C21721"/>
                </a:solidFill>
              </a:defRPr>
            </a:pPr>
            <a:endParaRPr b="0" dirty="0">
              <a:solidFill>
                <a:srgbClr val="3B3735"/>
              </a:solidFill>
            </a:endParaRPr>
          </a:p>
          <a:p>
            <a:pPr algn="l">
              <a:spcBef>
                <a:spcPts val="500"/>
              </a:spcBef>
              <a:defRPr sz="3200">
                <a:solidFill>
                  <a:srgbClr val="C21721"/>
                </a:solidFill>
              </a:defRPr>
            </a:pPr>
            <a:r>
              <a:rPr b="0" dirty="0" err="1">
                <a:solidFill>
                  <a:srgbClr val="3B3735"/>
                </a:solidFill>
              </a:rPr>
              <a:t>Siyemi</a:t>
            </a:r>
            <a:r>
              <a:rPr b="0" dirty="0">
                <a:solidFill>
                  <a:srgbClr val="3B3735"/>
                </a:solidFill>
              </a:rPr>
              <a:t> Learning designates this enduring material for a maximum of 1.5 AMA PRA Category 1 Credit™. Physicians should claim only the credit commensurate with the extent of their participation in the activity.</a:t>
            </a:r>
          </a:p>
          <a:p>
            <a:pPr algn="l">
              <a:spcBef>
                <a:spcPts val="500"/>
              </a:spcBef>
              <a:defRPr sz="3200">
                <a:solidFill>
                  <a:srgbClr val="C21721"/>
                </a:solidFill>
              </a:defRPr>
            </a:pPr>
            <a:endParaRPr b="0" dirty="0">
              <a:solidFill>
                <a:srgbClr val="3B3735"/>
              </a:solidFill>
            </a:endParaRPr>
          </a:p>
          <a:p>
            <a:pPr algn="l">
              <a:spcBef>
                <a:spcPts val="500"/>
              </a:spcBef>
              <a:defRPr sz="3200">
                <a:solidFill>
                  <a:srgbClr val="C21721"/>
                </a:solidFill>
              </a:defRPr>
            </a:pPr>
            <a:r>
              <a:rPr b="0" dirty="0">
                <a:solidFill>
                  <a:srgbClr val="3B3735"/>
                </a:solidFill>
              </a:rPr>
              <a:t>Successful completion of this CME activity, which includes participation in the evaluation component, enables the participant to earn up to 1.5 MOC points in the American Board of Internal Medicine’s (ABIM) maintenance of Certification (MOC) program. Participants will earn MOC points equivalent to the amount of CME credits claimed for the activity. It is the CME activity provider’s responsibility to submit participant completion information to ACCME for the purpose of granting ABIM MOC credit.</a:t>
            </a:r>
          </a:p>
        </p:txBody>
      </p:sp>
      <p:pic>
        <p:nvPicPr>
          <p:cNvPr id="956" name="moc.png" descr="moc.png"/>
          <p:cNvPicPr>
            <a:picLocks noChangeAspect="1"/>
          </p:cNvPicPr>
          <p:nvPr/>
        </p:nvPicPr>
        <p:blipFill>
          <a:blip r:embed="rId3"/>
          <a:stretch>
            <a:fillRect/>
          </a:stretch>
        </p:blipFill>
        <p:spPr>
          <a:xfrm>
            <a:off x="18008600" y="10439400"/>
            <a:ext cx="5842000" cy="2844800"/>
          </a:xfrm>
          <a:prstGeom prst="rect">
            <a:avLst/>
          </a:prstGeom>
          <a:ln w="12700">
            <a:miter lim="400000"/>
          </a:ln>
        </p:spPr>
      </p:pic>
      <p:sp>
        <p:nvSpPr>
          <p:cNvPr id="957" name="ACCME, Accreditation Council for Continuing Medical Education; AMA, American Medical Association; CME, continuing medical education; EACCME, European Accreditation Council for Continuing Medical Education; MOC, Maintenance of Certification; PRA, Physician's Recognition Award; UEMS, Union of European Medical Specialists"/>
          <p:cNvSpPr txBox="1"/>
          <p:nvPr/>
        </p:nvSpPr>
        <p:spPr>
          <a:xfrm>
            <a:off x="431800" y="12509500"/>
            <a:ext cx="17506907" cy="1106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rPr dirty="0"/>
              <a:t>ACCME, Accreditation Council for Continuing Medical Education; AMA, American Medical Association; CME, continuing medical education; EACCME, European Accreditation Council for Continuing Medical Education; MOC, Maintenance of Certification; PRA, Physician's Recognition Award; UEMS, Union of European Medical Specialists</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Title"/>
          <p:cNvSpPr txBox="1">
            <a:spLocks noGrp="1"/>
          </p:cNvSpPr>
          <p:nvPr>
            <p:ph type="title"/>
          </p:nvPr>
        </p:nvSpPr>
        <p:spPr>
          <a:prstGeom prst="rect">
            <a:avLst/>
          </a:prstGeom>
        </p:spPr>
        <p:txBody>
          <a:bodyPr/>
          <a:lstStyle/>
          <a:p>
            <a:endParaRPr/>
          </a:p>
        </p:txBody>
      </p:sp>
      <p:sp>
        <p:nvSpPr>
          <p:cNvPr id="960" name="Body"/>
          <p:cNvSpPr txBox="1">
            <a:spLocks noGrp="1"/>
          </p:cNvSpPr>
          <p:nvPr>
            <p:ph type="body" sz="quarter" idx="1"/>
          </p:nvPr>
        </p:nvSpPr>
        <p:spPr>
          <a:prstGeom prst="rect">
            <a:avLst/>
          </a:prstGeom>
        </p:spPr>
        <p:txBody>
          <a:bodyPr/>
          <a:lstStyle/>
          <a:p>
            <a:endParaRPr/>
          </a:p>
        </p:txBody>
      </p:sp>
      <p:pic>
        <p:nvPicPr>
          <p:cNvPr id="96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62" name="Financial disclosures"/>
          <p:cNvSpPr txBox="1"/>
          <p:nvPr/>
        </p:nvSpPr>
        <p:spPr>
          <a:xfrm>
            <a:off x="1130300" y="660399"/>
            <a:ext cx="21276320"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cap="all">
                <a:solidFill>
                  <a:srgbClr val="3B3735"/>
                </a:solidFill>
              </a:defRPr>
            </a:lvl1pPr>
          </a:lstStyle>
          <a:p>
            <a:r>
              <a:t>Financial disclosures</a:t>
            </a:r>
          </a:p>
        </p:txBody>
      </p:sp>
      <p:sp>
        <p:nvSpPr>
          <p:cNvPr id="963" name="Dr. Catherine Frenette, Scripps Clinic Center for Organ and Cell Transplantation, San Diego, USA…"/>
          <p:cNvSpPr txBox="1"/>
          <p:nvPr/>
        </p:nvSpPr>
        <p:spPr>
          <a:xfrm>
            <a:off x="1130300" y="2082799"/>
            <a:ext cx="16113622" cy="9587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1000"/>
              </a:spcBef>
              <a:defRPr sz="3200">
                <a:solidFill>
                  <a:srgbClr val="C21721"/>
                </a:solidFill>
              </a:defRPr>
            </a:pPr>
            <a:r>
              <a:rPr dirty="0">
                <a:solidFill>
                  <a:srgbClr val="C15E42"/>
                </a:solidFill>
              </a:rPr>
              <a:t>Dr. Catherine </a:t>
            </a:r>
            <a:r>
              <a:rPr dirty="0" err="1">
                <a:solidFill>
                  <a:srgbClr val="C15E42"/>
                </a:solidFill>
              </a:rPr>
              <a:t>Frenette</a:t>
            </a:r>
            <a:r>
              <a:rPr b="0" dirty="0">
                <a:solidFill>
                  <a:srgbClr val="3B3735"/>
                </a:solidFill>
              </a:rPr>
              <a:t>, </a:t>
            </a:r>
            <a:r>
              <a:rPr b="0" i="1" dirty="0">
                <a:solidFill>
                  <a:srgbClr val="3B3735"/>
                </a:solidFill>
              </a:rPr>
              <a:t>Scripps Clinic Center for Organ and Cell Transplantation, San Diego, USA</a:t>
            </a:r>
          </a:p>
          <a:p>
            <a:pPr marL="423333" indent="-423333" algn="l">
              <a:spcBef>
                <a:spcPts val="1000"/>
              </a:spcBef>
              <a:buClr>
                <a:srgbClr val="C15E42"/>
              </a:buClr>
              <a:buSzPct val="100000"/>
              <a:buChar char="•"/>
              <a:defRPr sz="3200">
                <a:solidFill>
                  <a:srgbClr val="C21721"/>
                </a:solidFill>
              </a:defRPr>
            </a:pPr>
            <a:r>
              <a:rPr b="0" dirty="0">
                <a:solidFill>
                  <a:srgbClr val="3B3735"/>
                </a:solidFill>
              </a:rPr>
              <a:t>Received financial support/sponsorship for research support, consultation or speaker fees from the following companies:</a:t>
            </a:r>
          </a:p>
          <a:p>
            <a:pPr marL="1058333" lvl="1" indent="-423333" algn="l">
              <a:spcBef>
                <a:spcPts val="1000"/>
              </a:spcBef>
              <a:buClr>
                <a:srgbClr val="C15E42"/>
              </a:buClr>
              <a:buSzPct val="50000"/>
              <a:buChar char="✦"/>
              <a:defRPr sz="3200">
                <a:solidFill>
                  <a:srgbClr val="C21721"/>
                </a:solidFill>
              </a:defRPr>
            </a:pPr>
            <a:r>
              <a:rPr b="0" dirty="0">
                <a:solidFill>
                  <a:srgbClr val="3B3735"/>
                </a:solidFill>
              </a:rPr>
              <a:t>Bayer</a:t>
            </a:r>
          </a:p>
          <a:p>
            <a:pPr marL="1058333" lvl="1" indent="-423333" algn="l">
              <a:spcBef>
                <a:spcPts val="1000"/>
              </a:spcBef>
              <a:buClr>
                <a:srgbClr val="C15E42"/>
              </a:buClr>
              <a:buSzPct val="50000"/>
              <a:buChar char="✦"/>
              <a:defRPr sz="3200">
                <a:solidFill>
                  <a:srgbClr val="C21721"/>
                </a:solidFill>
              </a:defRPr>
            </a:pPr>
            <a:r>
              <a:rPr b="0" dirty="0">
                <a:solidFill>
                  <a:srgbClr val="3B3735"/>
                </a:solidFill>
              </a:rPr>
              <a:t>Bristol Meyers Squibb</a:t>
            </a:r>
          </a:p>
          <a:p>
            <a:pPr marL="1058333" lvl="1" indent="-423333" algn="l">
              <a:spcBef>
                <a:spcPts val="1000"/>
              </a:spcBef>
              <a:buClr>
                <a:srgbClr val="C15E42"/>
              </a:buClr>
              <a:buSzPct val="50000"/>
              <a:buChar char="✦"/>
              <a:defRPr sz="3200">
                <a:solidFill>
                  <a:srgbClr val="C21721"/>
                </a:solidFill>
              </a:defRPr>
            </a:pPr>
            <a:r>
              <a:rPr b="0" dirty="0">
                <a:solidFill>
                  <a:srgbClr val="3B3735"/>
                </a:solidFill>
              </a:rPr>
              <a:t>Eisai</a:t>
            </a:r>
          </a:p>
          <a:p>
            <a:pPr marL="1058333" lvl="1" indent="-423333" algn="l">
              <a:spcBef>
                <a:spcPts val="1000"/>
              </a:spcBef>
              <a:buClr>
                <a:srgbClr val="C15E42"/>
              </a:buClr>
              <a:buSzPct val="50000"/>
              <a:buChar char="✦"/>
              <a:defRPr sz="3200">
                <a:solidFill>
                  <a:srgbClr val="C21721"/>
                </a:solidFill>
              </a:defRPr>
            </a:pPr>
            <a:r>
              <a:rPr b="0" dirty="0" err="1">
                <a:solidFill>
                  <a:srgbClr val="3B3735"/>
                </a:solidFill>
              </a:rPr>
              <a:t>Exelixis</a:t>
            </a:r>
            <a:endParaRPr b="0" dirty="0">
              <a:solidFill>
                <a:srgbClr val="3B3735"/>
              </a:solidFill>
            </a:endParaRPr>
          </a:p>
          <a:p>
            <a:pPr algn="l">
              <a:spcBef>
                <a:spcPts val="1000"/>
              </a:spcBef>
              <a:buClr>
                <a:srgbClr val="C15E42"/>
              </a:buClr>
              <a:defRPr sz="3200">
                <a:solidFill>
                  <a:srgbClr val="C21721"/>
                </a:solidFill>
              </a:defRPr>
            </a:pPr>
            <a:r>
              <a:rPr dirty="0">
                <a:solidFill>
                  <a:srgbClr val="C15E42"/>
                </a:solidFill>
              </a:rPr>
              <a:t>Dr. Victor Hugo Fonseca de Jesus</a:t>
            </a:r>
            <a:r>
              <a:rPr b="0" dirty="0">
                <a:solidFill>
                  <a:srgbClr val="3B3735"/>
                </a:solidFill>
              </a:rPr>
              <a:t>, </a:t>
            </a:r>
            <a:r>
              <a:rPr b="0" i="1" dirty="0" err="1">
                <a:solidFill>
                  <a:srgbClr val="3B3735"/>
                </a:solidFill>
              </a:rPr>
              <a:t>Carmago</a:t>
            </a:r>
            <a:r>
              <a:rPr b="0" i="1" dirty="0">
                <a:solidFill>
                  <a:srgbClr val="3B3735"/>
                </a:solidFill>
              </a:rPr>
              <a:t> Cancer Center, São Paulo, Brazil</a:t>
            </a:r>
            <a:endParaRPr b="0" dirty="0">
              <a:solidFill>
                <a:srgbClr val="3B3735"/>
              </a:solidFill>
            </a:endParaRPr>
          </a:p>
          <a:p>
            <a:pPr marL="423333" indent="-423333" algn="l">
              <a:spcBef>
                <a:spcPts val="1000"/>
              </a:spcBef>
              <a:buClr>
                <a:srgbClr val="C15E42"/>
              </a:buClr>
              <a:buSzPct val="100000"/>
              <a:buChar char="•"/>
              <a:defRPr sz="3200">
                <a:solidFill>
                  <a:srgbClr val="C21721"/>
                </a:solidFill>
              </a:defRPr>
            </a:pPr>
            <a:r>
              <a:rPr b="0" dirty="0">
                <a:solidFill>
                  <a:srgbClr val="3B3735"/>
                </a:solidFill>
              </a:rPr>
              <a:t>Has no relevant financial relationships to disclose  </a:t>
            </a:r>
          </a:p>
          <a:p>
            <a:pPr algn="l">
              <a:spcBef>
                <a:spcPts val="1000"/>
              </a:spcBef>
              <a:defRPr sz="3200">
                <a:solidFill>
                  <a:srgbClr val="C21721"/>
                </a:solidFill>
              </a:defRPr>
            </a:pPr>
            <a:r>
              <a:rPr dirty="0">
                <a:solidFill>
                  <a:srgbClr val="C15E42"/>
                </a:solidFill>
              </a:rPr>
              <a:t>Natasha Pinheiro</a:t>
            </a:r>
            <a:r>
              <a:rPr b="0" dirty="0">
                <a:solidFill>
                  <a:srgbClr val="3B3735"/>
                </a:solidFill>
              </a:rPr>
              <a:t>, </a:t>
            </a:r>
            <a:r>
              <a:rPr b="0" i="1" dirty="0">
                <a:solidFill>
                  <a:srgbClr val="3B3735"/>
                </a:solidFill>
              </a:rPr>
              <a:t>Memorial Sloan Kettering Cancer Center, New York, USA</a:t>
            </a:r>
          </a:p>
          <a:p>
            <a:pPr marL="423333" indent="-423333" algn="l">
              <a:spcBef>
                <a:spcPts val="1000"/>
              </a:spcBef>
              <a:buClr>
                <a:srgbClr val="C15E42"/>
              </a:buClr>
              <a:buSzPct val="100000"/>
              <a:buChar char="•"/>
              <a:defRPr sz="3200">
                <a:solidFill>
                  <a:srgbClr val="C21721"/>
                </a:solidFill>
              </a:defRPr>
            </a:pPr>
            <a:r>
              <a:rPr b="0" dirty="0">
                <a:solidFill>
                  <a:srgbClr val="3B3735"/>
                </a:solidFill>
              </a:rPr>
              <a:t>Has no relevant financial relationships to disclose </a:t>
            </a:r>
          </a:p>
          <a:p>
            <a:pPr algn="l">
              <a:spcBef>
                <a:spcPts val="1000"/>
              </a:spcBef>
              <a:defRPr sz="3200">
                <a:solidFill>
                  <a:srgbClr val="C21721"/>
                </a:solidFill>
              </a:defRPr>
            </a:pPr>
            <a:r>
              <a:rPr dirty="0">
                <a:solidFill>
                  <a:srgbClr val="C15E42"/>
                </a:solidFill>
              </a:rPr>
              <a:t>Dr. Nicole </a:t>
            </a:r>
            <a:r>
              <a:rPr dirty="0" err="1">
                <a:solidFill>
                  <a:srgbClr val="C15E42"/>
                </a:solidFill>
              </a:rPr>
              <a:t>LeBoeuf</a:t>
            </a:r>
            <a:r>
              <a:rPr dirty="0">
                <a:solidFill>
                  <a:srgbClr val="C15E42"/>
                </a:solidFill>
              </a:rPr>
              <a:t>,</a:t>
            </a:r>
            <a:r>
              <a:rPr b="0" dirty="0">
                <a:solidFill>
                  <a:srgbClr val="3B3735"/>
                </a:solidFill>
              </a:rPr>
              <a:t> </a:t>
            </a:r>
            <a:r>
              <a:rPr b="0" i="1" dirty="0">
                <a:solidFill>
                  <a:srgbClr val="3B3735"/>
                </a:solidFill>
              </a:rPr>
              <a:t>Harvard Medical School, Boston, USA</a:t>
            </a:r>
          </a:p>
          <a:p>
            <a:pPr marL="423333" indent="-423333" algn="l">
              <a:spcBef>
                <a:spcPts val="1000"/>
              </a:spcBef>
              <a:buClr>
                <a:srgbClr val="C15E42"/>
              </a:buClr>
              <a:buSzPct val="100000"/>
              <a:buChar char="•"/>
              <a:defRPr sz="3200">
                <a:solidFill>
                  <a:srgbClr val="C21721"/>
                </a:solidFill>
              </a:defRPr>
            </a:pPr>
            <a:r>
              <a:rPr b="0" dirty="0">
                <a:solidFill>
                  <a:srgbClr val="3B3735"/>
                </a:solidFill>
              </a:rPr>
              <a:t>Received financial support/sponsorship for research support, consultation or speaker fees from the following companies:</a:t>
            </a:r>
          </a:p>
          <a:p>
            <a:pPr marL="1058333" lvl="1" indent="-423333" algn="l">
              <a:spcBef>
                <a:spcPts val="1000"/>
              </a:spcBef>
              <a:buClr>
                <a:srgbClr val="C15E42"/>
              </a:buClr>
              <a:buSzPct val="50000"/>
              <a:buChar char="✦"/>
              <a:defRPr sz="3200">
                <a:solidFill>
                  <a:srgbClr val="C21721"/>
                </a:solidFill>
              </a:defRPr>
            </a:pPr>
            <a:r>
              <a:rPr b="0" dirty="0">
                <a:solidFill>
                  <a:srgbClr val="3B3735"/>
                </a:solidFill>
              </a:rPr>
              <a:t>Bayer</a:t>
            </a:r>
          </a:p>
          <a:p>
            <a:pPr marL="1058333" lvl="1" indent="-423333" algn="l">
              <a:spcBef>
                <a:spcPts val="1000"/>
              </a:spcBef>
              <a:buClr>
                <a:srgbClr val="C15E42"/>
              </a:buClr>
              <a:buSzPct val="50000"/>
              <a:buChar char="✦"/>
              <a:defRPr sz="3200">
                <a:solidFill>
                  <a:srgbClr val="C21721"/>
                </a:solidFill>
              </a:defRPr>
            </a:pPr>
            <a:r>
              <a:rPr b="0" dirty="0">
                <a:solidFill>
                  <a:srgbClr val="3B3735"/>
                </a:solidFill>
              </a:rPr>
              <a:t>Seattle Genetics</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Title"/>
          <p:cNvSpPr txBox="1">
            <a:spLocks noGrp="1"/>
          </p:cNvSpPr>
          <p:nvPr>
            <p:ph type="title"/>
          </p:nvPr>
        </p:nvSpPr>
        <p:spPr>
          <a:prstGeom prst="rect">
            <a:avLst/>
          </a:prstGeom>
        </p:spPr>
        <p:txBody>
          <a:bodyPr/>
          <a:lstStyle/>
          <a:p>
            <a:endParaRPr/>
          </a:p>
        </p:txBody>
      </p:sp>
      <p:sp>
        <p:nvSpPr>
          <p:cNvPr id="966" name="Body"/>
          <p:cNvSpPr txBox="1">
            <a:spLocks noGrp="1"/>
          </p:cNvSpPr>
          <p:nvPr>
            <p:ph type="body" sz="quarter" idx="1"/>
          </p:nvPr>
        </p:nvSpPr>
        <p:spPr>
          <a:prstGeom prst="rect">
            <a:avLst/>
          </a:prstGeom>
        </p:spPr>
        <p:txBody>
          <a:bodyPr/>
          <a:lstStyle/>
          <a:p>
            <a:endParaRPr/>
          </a:p>
        </p:txBody>
      </p:sp>
      <p:pic>
        <p:nvPicPr>
          <p:cNvPr id="96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68" name="Acknowledgment and Disclaimers"/>
          <p:cNvSpPr txBox="1"/>
          <p:nvPr/>
        </p:nvSpPr>
        <p:spPr>
          <a:xfrm>
            <a:off x="1211263" y="36710"/>
            <a:ext cx="21276320" cy="2134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cap="all">
                <a:solidFill>
                  <a:srgbClr val="3B3735"/>
                </a:solidFill>
              </a:defRPr>
            </a:lvl1pPr>
          </a:lstStyle>
          <a:p>
            <a:r>
              <a:rPr dirty="0"/>
              <a:t>Acknowledgment and Disclaimers</a:t>
            </a:r>
          </a:p>
        </p:txBody>
      </p:sp>
      <p:sp>
        <p:nvSpPr>
          <p:cNvPr id="969" name="The full programme is supported through an Independent Educational Grant from Bayer…"/>
          <p:cNvSpPr txBox="1"/>
          <p:nvPr/>
        </p:nvSpPr>
        <p:spPr>
          <a:xfrm>
            <a:off x="1102567" y="2445842"/>
            <a:ext cx="16113622" cy="4977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3333" indent="-423333" algn="l">
              <a:spcBef>
                <a:spcPts val="1000"/>
              </a:spcBef>
              <a:buClr>
                <a:srgbClr val="C15E42"/>
              </a:buClr>
              <a:buSzPct val="100000"/>
              <a:buChar char="•"/>
              <a:defRPr sz="3200">
                <a:solidFill>
                  <a:srgbClr val="C21721"/>
                </a:solidFill>
              </a:defRPr>
            </a:pPr>
            <a:r>
              <a:rPr b="0" dirty="0">
                <a:solidFill>
                  <a:srgbClr val="3B3735"/>
                </a:solidFill>
              </a:rPr>
              <a:t>The full </a:t>
            </a:r>
            <a:r>
              <a:rPr b="0" dirty="0" err="1">
                <a:solidFill>
                  <a:srgbClr val="3B3735"/>
                </a:solidFill>
              </a:rPr>
              <a:t>programme</a:t>
            </a:r>
            <a:r>
              <a:rPr b="0" dirty="0">
                <a:solidFill>
                  <a:srgbClr val="3B3735"/>
                </a:solidFill>
              </a:rPr>
              <a:t> is supported through an Independent Educational Grant from Bayer </a:t>
            </a:r>
          </a:p>
          <a:p>
            <a:pPr marL="423333" indent="-423333" algn="l">
              <a:spcBef>
                <a:spcPts val="1000"/>
              </a:spcBef>
              <a:buClr>
                <a:srgbClr val="C15E42"/>
              </a:buClr>
              <a:buSzPct val="100000"/>
              <a:buChar char="•"/>
              <a:defRPr sz="3200">
                <a:solidFill>
                  <a:srgbClr val="C21721"/>
                </a:solidFill>
              </a:defRPr>
            </a:pPr>
            <a:r>
              <a:rPr b="0" dirty="0">
                <a:solidFill>
                  <a:srgbClr val="3B3735"/>
                </a:solidFill>
              </a:rPr>
              <a:t>The material and content contained within this slide deck are for healthcare professionals only</a:t>
            </a:r>
          </a:p>
          <a:p>
            <a:pPr marL="423333" indent="-423333" algn="l">
              <a:spcBef>
                <a:spcPts val="1000"/>
              </a:spcBef>
              <a:buClr>
                <a:srgbClr val="C15E42"/>
              </a:buClr>
              <a:buSzPct val="100000"/>
              <a:buChar char="•"/>
              <a:defRPr sz="3200">
                <a:solidFill>
                  <a:srgbClr val="C21721"/>
                </a:solidFill>
              </a:defRPr>
            </a:pPr>
            <a:r>
              <a:rPr b="0" dirty="0">
                <a:solidFill>
                  <a:srgbClr val="3B3735"/>
                </a:solidFill>
              </a:rPr>
              <a:t>The material is provided for informational and educational purposes only. The information provided is not intended as a substitute for medical professional help, advice, diagnosis, or treatment and may not be applicable to every case or country.</a:t>
            </a:r>
          </a:p>
          <a:p>
            <a:pPr marL="423333" indent="-423333" algn="l">
              <a:spcBef>
                <a:spcPts val="1000"/>
              </a:spcBef>
              <a:buClr>
                <a:srgbClr val="C15E42"/>
              </a:buClr>
              <a:buSzPct val="100000"/>
              <a:buChar char="•"/>
              <a:defRPr sz="3200">
                <a:solidFill>
                  <a:srgbClr val="C21721"/>
                </a:solidFill>
              </a:defRPr>
            </a:pPr>
            <a:r>
              <a:rPr b="0" dirty="0">
                <a:solidFill>
                  <a:srgbClr val="3B3735"/>
                </a:solidFill>
              </a:rPr>
              <a:t>The views of the Scientific Committee responsible for creating this resource are their own personal opinion. They do not necessarily represent the views of the members’ academic or medical institutions or the GI, HCC, or GI NURSES CONNECT groups.</a:t>
            </a:r>
          </a:p>
          <a:p>
            <a:pPr marL="423333" indent="-423333" algn="l">
              <a:spcBef>
                <a:spcPts val="1000"/>
              </a:spcBef>
              <a:buClr>
                <a:srgbClr val="C15E42"/>
              </a:buClr>
              <a:buSzPct val="100000"/>
              <a:buChar char="•"/>
              <a:defRPr sz="3200" i="1">
                <a:solidFill>
                  <a:srgbClr val="C21721"/>
                </a:solidFill>
              </a:defRPr>
            </a:pPr>
            <a:r>
              <a:rPr b="0" dirty="0">
                <a:solidFill>
                  <a:srgbClr val="3B3735"/>
                </a:solidFill>
              </a:rPr>
              <a:t>Content created: September 2020</a:t>
            </a:r>
          </a:p>
        </p:txBody>
      </p:sp>
      <p:sp>
        <p:nvSpPr>
          <p:cNvPr id="970" name="GI, gastrointestinal; HCC, hepatocellular carcinoma"/>
          <p:cNvSpPr txBox="1"/>
          <p:nvPr/>
        </p:nvSpPr>
        <p:spPr>
          <a:xfrm>
            <a:off x="431800" y="13119099"/>
            <a:ext cx="17506907" cy="395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solidFill>
                  <a:srgbClr val="3B3735"/>
                </a:solidFill>
              </a:defRPr>
            </a:lvl1pPr>
          </a:lstStyle>
          <a:p>
            <a:r>
              <a:rPr dirty="0"/>
              <a:t>GI, gastrointestinal; HCC, hepatocellular carcinoma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59" name="RELATED SKIN TOXICITY IN THE TRIAL SETTING"/>
          <p:cNvSpPr txBox="1"/>
          <p:nvPr/>
        </p:nvSpPr>
        <p:spPr>
          <a:xfrm>
            <a:off x="1130300" y="1625599"/>
            <a:ext cx="2197620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a:solidFill>
                  <a:srgbClr val="00538A"/>
                </a:solidFill>
              </a:defRPr>
            </a:lvl1pPr>
          </a:lstStyle>
          <a:p>
            <a:r>
              <a:t>RELATED SKIN TOXICITY IN THE TRIAL SETTING</a:t>
            </a:r>
          </a:p>
        </p:txBody>
      </p:sp>
      <p:sp>
        <p:nvSpPr>
          <p:cNvPr id="260" name="The Multinational Association for Supportive Care in Cancer (MASCC) EGFR Inhibitor Skin Toxicity Tool (MESTT) is a grading system specific for skin toxicity related to EGFR inhibitors1,2…"/>
          <p:cNvSpPr txBox="1"/>
          <p:nvPr/>
        </p:nvSpPr>
        <p:spPr>
          <a:xfrm>
            <a:off x="1130300" y="2876860"/>
            <a:ext cx="22454596" cy="3491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2909" indent="-422909" algn="l">
              <a:spcBef>
                <a:spcPts val="1300"/>
              </a:spcBef>
              <a:buClr>
                <a:srgbClr val="BC5E47"/>
              </a:buClr>
              <a:buSzPct val="100000"/>
              <a:buChar char="•"/>
              <a:defRPr sz="4100" b="0">
                <a:solidFill>
                  <a:srgbClr val="3B3735"/>
                </a:solidFill>
              </a:defRPr>
            </a:pPr>
            <a:r>
              <a:rPr dirty="0"/>
              <a:t>The Multinational Association for Supportive Care in Cancer (MASCC) EGFR Inhibitor Skin Toxicity Tool (MESTT) is a grading system specific for skin toxicity related to EGFR inhibitors</a:t>
            </a:r>
            <a:r>
              <a:rPr baseline="31999" dirty="0"/>
              <a:t>1,2</a:t>
            </a:r>
          </a:p>
          <a:p>
            <a:pPr marL="422909" indent="-422909" algn="l">
              <a:spcBef>
                <a:spcPts val="1300"/>
              </a:spcBef>
              <a:buClr>
                <a:srgbClr val="BC5E47"/>
              </a:buClr>
              <a:buSzPct val="100000"/>
              <a:buChar char="•"/>
              <a:defRPr sz="4100" b="0">
                <a:solidFill>
                  <a:srgbClr val="3B3735"/>
                </a:solidFill>
              </a:defRPr>
            </a:pPr>
            <a:r>
              <a:rPr dirty="0"/>
              <a:t>The complexity of the MESTT makes it unsuitable for routine clinical use,</a:t>
            </a:r>
            <a:r>
              <a:rPr baseline="31999" dirty="0"/>
              <a:t>2</a:t>
            </a:r>
            <a:r>
              <a:rPr dirty="0"/>
              <a:t> but it is relevant in the trial setting </a:t>
            </a:r>
          </a:p>
          <a:p>
            <a:pPr algn="l">
              <a:spcBef>
                <a:spcPts val="1300"/>
              </a:spcBef>
              <a:buClr>
                <a:srgbClr val="00538A"/>
              </a:buClr>
              <a:defRPr sz="4100">
                <a:solidFill>
                  <a:srgbClr val="3B3735"/>
                </a:solidFill>
              </a:defRPr>
            </a:pPr>
            <a:r>
              <a:rPr dirty="0"/>
              <a:t>Grading EGFR-inhibitor related acneiform rash with the MESTT</a:t>
            </a:r>
            <a:r>
              <a:rPr baseline="31999" dirty="0"/>
              <a:t>1</a:t>
            </a:r>
          </a:p>
        </p:txBody>
      </p:sp>
      <p:sp>
        <p:nvSpPr>
          <p:cNvPr id="261" name="EGFR, epidermal growth factor receptor; MESTT, MASCC EGFR inhibitor Skin Toxicity Tool…"/>
          <p:cNvSpPr txBox="1"/>
          <p:nvPr/>
        </p:nvSpPr>
        <p:spPr>
          <a:xfrm>
            <a:off x="431800" y="12838117"/>
            <a:ext cx="13091725"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200" b="0">
                <a:solidFill>
                  <a:srgbClr val="3B3735"/>
                </a:solidFill>
              </a:defRPr>
            </a:pPr>
            <a:r>
              <a:rPr dirty="0"/>
              <a:t>EGFR, epidermal growth factor receptor; MESTT, MASCC EGFR inhibitor Skin Toxicity Tool</a:t>
            </a:r>
          </a:p>
          <a:p>
            <a:pPr algn="l">
              <a:defRPr sz="2200" b="0">
                <a:solidFill>
                  <a:srgbClr val="3B3735"/>
                </a:solidFill>
              </a:defRPr>
            </a:pPr>
            <a:r>
              <a:rPr dirty="0"/>
              <a:t>1</a:t>
            </a:r>
            <a:r>
              <a:rPr dirty="0">
                <a:solidFill>
                  <a:srgbClr val="3A3736"/>
                </a:solidFill>
              </a:rPr>
              <a:t>. </a:t>
            </a:r>
            <a:r>
              <a:rPr u="sng" dirty="0">
                <a:solidFill>
                  <a:srgbClr val="3A3736"/>
                </a:solidFill>
                <a:uFill>
                  <a:solidFill>
                    <a:srgbClr val="4F4D50"/>
                  </a:solidFill>
                </a:uFill>
                <a:hlinkClick r:id="rId3">
                  <a:extLst>
                    <a:ext uri="{A12FA001-AC4F-418D-AE19-62706E023703}">
                      <ahyp:hlinkClr xmlns:ahyp="http://schemas.microsoft.com/office/drawing/2018/hyperlinkcolor" val="tx"/>
                    </a:ext>
                  </a:extLst>
                </a:hlinkClick>
              </a:rPr>
              <a:t>Lacouture ME, et al. Support Care Cancer. 2010;18:509-22</a:t>
            </a:r>
            <a:r>
              <a:rPr dirty="0">
                <a:solidFill>
                  <a:srgbClr val="3A3736"/>
                </a:solidFill>
              </a:rPr>
              <a:t>. 2. </a:t>
            </a:r>
            <a:r>
              <a:rPr u="sng" dirty="0">
                <a:solidFill>
                  <a:srgbClr val="3A3736"/>
                </a:solidFill>
                <a:uFill>
                  <a:solidFill>
                    <a:srgbClr val="4F4D50"/>
                  </a:solidFill>
                </a:uFill>
                <a:hlinkClick r:id="rId4">
                  <a:extLst>
                    <a:ext uri="{A12FA001-AC4F-418D-AE19-62706E023703}">
                      <ahyp:hlinkClr xmlns:ahyp="http://schemas.microsoft.com/office/drawing/2018/hyperlinkcolor" val="tx"/>
                    </a:ext>
                  </a:extLst>
                </a:hlinkClick>
              </a:rPr>
              <a:t>Hofheinz R-D, et al. Oncologist. 2016;21:1483-91</a:t>
            </a:r>
            <a:r>
              <a:rPr dirty="0">
                <a:solidFill>
                  <a:srgbClr val="3A3736"/>
                </a:solidFill>
              </a:rPr>
              <a:t>.</a:t>
            </a:r>
          </a:p>
        </p:txBody>
      </p:sp>
      <p:graphicFrame>
        <p:nvGraphicFramePr>
          <p:cNvPr id="262" name="Table"/>
          <p:cNvGraphicFramePr/>
          <p:nvPr>
            <p:extLst>
              <p:ext uri="{D42A27DB-BD31-4B8C-83A1-F6EECF244321}">
                <p14:modId xmlns:p14="http://schemas.microsoft.com/office/powerpoint/2010/main" val="3054380635"/>
              </p:ext>
            </p:extLst>
          </p:nvPr>
        </p:nvGraphicFramePr>
        <p:xfrm>
          <a:off x="1232730" y="6459068"/>
          <a:ext cx="22316868" cy="5976305"/>
        </p:xfrm>
        <a:graphic>
          <a:graphicData uri="http://schemas.openxmlformats.org/drawingml/2006/table">
            <a:tbl>
              <a:tblPr firstCol="1" bandRow="1">
                <a:tableStyleId>{4C3C2611-4C71-4FC5-86AE-919BDF0F9419}</a:tableStyleId>
              </a:tblPr>
              <a:tblGrid>
                <a:gridCol w="3188124">
                  <a:extLst>
                    <a:ext uri="{9D8B030D-6E8A-4147-A177-3AD203B41FA5}">
                      <a16:colId xmlns:a16="http://schemas.microsoft.com/office/drawing/2014/main" val="20000"/>
                    </a:ext>
                  </a:extLst>
                </a:gridCol>
                <a:gridCol w="3188124">
                  <a:extLst>
                    <a:ext uri="{9D8B030D-6E8A-4147-A177-3AD203B41FA5}">
                      <a16:colId xmlns:a16="http://schemas.microsoft.com/office/drawing/2014/main" val="20001"/>
                    </a:ext>
                  </a:extLst>
                </a:gridCol>
                <a:gridCol w="3188124">
                  <a:extLst>
                    <a:ext uri="{9D8B030D-6E8A-4147-A177-3AD203B41FA5}">
                      <a16:colId xmlns:a16="http://schemas.microsoft.com/office/drawing/2014/main" val="20002"/>
                    </a:ext>
                  </a:extLst>
                </a:gridCol>
                <a:gridCol w="3188124">
                  <a:extLst>
                    <a:ext uri="{9D8B030D-6E8A-4147-A177-3AD203B41FA5}">
                      <a16:colId xmlns:a16="http://schemas.microsoft.com/office/drawing/2014/main" val="20003"/>
                    </a:ext>
                  </a:extLst>
                </a:gridCol>
                <a:gridCol w="3188124">
                  <a:extLst>
                    <a:ext uri="{9D8B030D-6E8A-4147-A177-3AD203B41FA5}">
                      <a16:colId xmlns:a16="http://schemas.microsoft.com/office/drawing/2014/main" val="20004"/>
                    </a:ext>
                  </a:extLst>
                </a:gridCol>
                <a:gridCol w="3188124">
                  <a:extLst>
                    <a:ext uri="{9D8B030D-6E8A-4147-A177-3AD203B41FA5}">
                      <a16:colId xmlns:a16="http://schemas.microsoft.com/office/drawing/2014/main" val="20005"/>
                    </a:ext>
                  </a:extLst>
                </a:gridCol>
                <a:gridCol w="3188124">
                  <a:extLst>
                    <a:ext uri="{9D8B030D-6E8A-4147-A177-3AD203B41FA5}">
                      <a16:colId xmlns:a16="http://schemas.microsoft.com/office/drawing/2014/main" val="20006"/>
                    </a:ext>
                  </a:extLst>
                </a:gridCol>
              </a:tblGrid>
              <a:tr h="965260">
                <a:tc rowSpan="2">
                  <a:txBody>
                    <a:bodyPr/>
                    <a:lstStyle/>
                    <a:p>
                      <a:pPr>
                        <a:defRPr sz="2600">
                          <a:latin typeface="+mj-lt"/>
                          <a:ea typeface="+mj-ea"/>
                          <a:cs typeface="+mj-cs"/>
                          <a:sym typeface="Calibri"/>
                        </a:defRPr>
                      </a:pPr>
                      <a:r>
                        <a:rPr dirty="0"/>
                        <a:t>Acneiform rash, description</a:t>
                      </a:r>
                      <a:endParaRPr b="0" dirty="0"/>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gridSpan="2">
                  <a:txBody>
                    <a:bodyPr/>
                    <a:lstStyle/>
                    <a:p>
                      <a:pPr>
                        <a:defRPr sz="1800"/>
                      </a:pPr>
                      <a:r>
                        <a:rPr sz="2600" b="1">
                          <a:solidFill>
                            <a:srgbClr val="FFFFFF"/>
                          </a:solidFill>
                          <a:latin typeface="+mj-lt"/>
                          <a:ea typeface="+mj-ea"/>
                          <a:cs typeface="+mj-cs"/>
                          <a:sym typeface="Calibri"/>
                        </a:rPr>
                        <a:t>Grade 1   </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gridSpan="2">
                  <a:txBody>
                    <a:bodyPr/>
                    <a:lstStyle/>
                    <a:p>
                      <a:pPr>
                        <a:defRPr sz="1800"/>
                      </a:pPr>
                      <a:r>
                        <a:rPr sz="2600" b="1">
                          <a:solidFill>
                            <a:srgbClr val="FFFFFF"/>
                          </a:solidFill>
                          <a:latin typeface="+mj-lt"/>
                          <a:ea typeface="+mj-ea"/>
                          <a:cs typeface="+mj-cs"/>
                          <a:sym typeface="Calibri"/>
                        </a:rPr>
                        <a:t>Grade 2   </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gridSpan="2">
                  <a:txBody>
                    <a:bodyPr/>
                    <a:lstStyle/>
                    <a:p>
                      <a:pPr>
                        <a:defRPr sz="1800"/>
                      </a:pPr>
                      <a:r>
                        <a:rPr sz="2600" b="1">
                          <a:solidFill>
                            <a:srgbClr val="FFFFFF"/>
                          </a:solidFill>
                          <a:latin typeface="+mj-lt"/>
                          <a:ea typeface="+mj-ea"/>
                          <a:cs typeface="+mj-cs"/>
                          <a:sym typeface="Calibri"/>
                        </a:rPr>
                        <a:t>Grade 3   </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extLst>
                  <a:ext uri="{0D108BD9-81ED-4DB2-BD59-A6C34878D82A}">
                    <a16:rowId xmlns:a16="http://schemas.microsoft.com/office/drawing/2014/main" val="10000"/>
                  </a:ext>
                </a:extLst>
              </a:tr>
              <a:tr h="962032">
                <a:tc vMerge="1">
                  <a:txBody>
                    <a:bodyPr/>
                    <a:lstStyle/>
                    <a:p>
                      <a:endParaRPr lang="en-US"/>
                    </a:p>
                  </a:txBody>
                  <a:tcPr/>
                </a:tc>
                <a:tc>
                  <a:txBody>
                    <a:bodyPr/>
                    <a:lstStyle/>
                    <a:p>
                      <a:pPr>
                        <a:defRPr sz="1800"/>
                      </a:pPr>
                      <a:r>
                        <a:rPr sz="2600" b="1" dirty="0">
                          <a:solidFill>
                            <a:srgbClr val="FFFFFF"/>
                          </a:solidFill>
                          <a:latin typeface="+mj-lt"/>
                          <a:ea typeface="+mj-ea"/>
                          <a:cs typeface="+mj-cs"/>
                          <a:sym typeface="Calibri"/>
                        </a:rPr>
                        <a:t>1A</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j-lt"/>
                          <a:ea typeface="+mj-ea"/>
                          <a:cs typeface="+mj-cs"/>
                          <a:sym typeface="Calibri"/>
                        </a:rPr>
                        <a:t>1B</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j-lt"/>
                          <a:ea typeface="+mj-ea"/>
                          <a:cs typeface="+mj-cs"/>
                          <a:sym typeface="Calibri"/>
                        </a:rPr>
                        <a:t>2A</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j-lt"/>
                          <a:ea typeface="+mj-ea"/>
                          <a:cs typeface="+mj-cs"/>
                          <a:sym typeface="Calibri"/>
                        </a:rPr>
                        <a:t>2B</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j-lt"/>
                          <a:ea typeface="+mj-ea"/>
                          <a:cs typeface="+mj-cs"/>
                          <a:sym typeface="Calibri"/>
                        </a:rPr>
                        <a:t>3A</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j-lt"/>
                          <a:ea typeface="+mj-ea"/>
                          <a:cs typeface="+mj-cs"/>
                          <a:sym typeface="Calibri"/>
                        </a:rPr>
                        <a:t>3B</a:t>
                      </a:r>
                    </a:p>
                  </a:txBody>
                  <a:tcPr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extLst>
                  <a:ext uri="{0D108BD9-81ED-4DB2-BD59-A6C34878D82A}">
                    <a16:rowId xmlns:a16="http://schemas.microsoft.com/office/drawing/2014/main" val="10001"/>
                  </a:ext>
                </a:extLst>
              </a:tr>
              <a:tr h="4049013">
                <a:tc>
                  <a:txBody>
                    <a:bodyPr/>
                    <a:lstStyle/>
                    <a:p>
                      <a:pPr>
                        <a:defRPr sz="1800" b="0">
                          <a:solidFill>
                            <a:srgbClr val="000000"/>
                          </a:solidFill>
                        </a:defRPr>
                      </a:pPr>
                      <a:r>
                        <a:rPr sz="2600" b="1" dirty="0">
                          <a:solidFill>
                            <a:srgbClr val="FFFFFF"/>
                          </a:solidFill>
                          <a:latin typeface="+mj-lt"/>
                          <a:ea typeface="+mj-ea"/>
                          <a:cs typeface="+mj-cs"/>
                          <a:sym typeface="Calibri"/>
                        </a:rPr>
                        <a:t>Papulopustular eruption (grade individually for face, scalp, chest, and back)</a:t>
                      </a:r>
                    </a:p>
                  </a:txBody>
                  <a:tcPr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marL="198120" indent="-198120" algn="l">
                        <a:buSzPct val="100000"/>
                        <a:buChar char="•"/>
                        <a:defRPr sz="2600" b="1">
                          <a:solidFill>
                            <a:srgbClr val="00538A"/>
                          </a:solidFill>
                          <a:latin typeface="+mj-lt"/>
                          <a:ea typeface="+mj-ea"/>
                          <a:cs typeface="+mj-cs"/>
                          <a:sym typeface="Calibri"/>
                        </a:defRPr>
                      </a:pPr>
                      <a:r>
                        <a:rPr dirty="0"/>
                        <a:t>&lt; 5 papules or pustules OR </a:t>
                      </a:r>
                    </a:p>
                    <a:p>
                      <a:pPr marL="198120" indent="-198120" algn="l">
                        <a:buSzPct val="100000"/>
                        <a:buChar char="•"/>
                        <a:defRPr sz="2600" b="1">
                          <a:solidFill>
                            <a:srgbClr val="00538A"/>
                          </a:solidFill>
                          <a:latin typeface="+mj-lt"/>
                          <a:ea typeface="+mj-ea"/>
                          <a:cs typeface="+mj-cs"/>
                          <a:sym typeface="Calibri"/>
                        </a:defRPr>
                      </a:pPr>
                      <a:r>
                        <a:rPr dirty="0"/>
                        <a:t>1 area of erythema or  oedema &lt; 1 cm in size</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j-lt"/>
                          <a:ea typeface="+mj-ea"/>
                          <a:cs typeface="+mj-cs"/>
                          <a:sym typeface="Calibri"/>
                        </a:defRPr>
                      </a:pPr>
                      <a:r>
                        <a:rPr dirty="0"/>
                        <a:t>&lt; 5 papules or pustules OR</a:t>
                      </a:r>
                    </a:p>
                    <a:p>
                      <a:pPr marL="198120" indent="-198120" algn="l">
                        <a:buSzPct val="100000"/>
                        <a:buChar char="•"/>
                        <a:defRPr sz="2600" b="1">
                          <a:solidFill>
                            <a:srgbClr val="00538A"/>
                          </a:solidFill>
                          <a:latin typeface="+mj-lt"/>
                          <a:ea typeface="+mj-ea"/>
                          <a:cs typeface="+mj-cs"/>
                          <a:sym typeface="Calibri"/>
                        </a:defRPr>
                      </a:pPr>
                      <a:r>
                        <a:rPr dirty="0"/>
                        <a:t>1 area of erythema or oedema &lt; 1 cm in size AND pain or pruritus</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j-lt"/>
                          <a:ea typeface="+mj-ea"/>
                          <a:cs typeface="+mj-cs"/>
                          <a:sym typeface="Calibri"/>
                        </a:defRPr>
                      </a:pPr>
                      <a:r>
                        <a:rPr dirty="0"/>
                        <a:t>6–20 papules or pustules OR</a:t>
                      </a:r>
                    </a:p>
                    <a:p>
                      <a:pPr marL="198120" indent="-198120" algn="l">
                        <a:buSzPct val="100000"/>
                        <a:buChar char="•"/>
                        <a:defRPr sz="2600" b="1">
                          <a:solidFill>
                            <a:srgbClr val="00538A"/>
                          </a:solidFill>
                          <a:latin typeface="+mj-lt"/>
                          <a:ea typeface="+mj-ea"/>
                          <a:cs typeface="+mj-cs"/>
                          <a:sym typeface="Calibri"/>
                        </a:defRPr>
                      </a:pPr>
                      <a:r>
                        <a:rPr dirty="0"/>
                        <a:t> 2–5 areas of erythema or oedema &lt; 1 cm in size</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j-lt"/>
                          <a:ea typeface="+mj-ea"/>
                          <a:cs typeface="+mj-cs"/>
                          <a:sym typeface="Calibri"/>
                        </a:defRPr>
                      </a:pPr>
                      <a:r>
                        <a:rPr dirty="0"/>
                        <a:t>6–20 papules or pustules OR</a:t>
                      </a:r>
                    </a:p>
                    <a:p>
                      <a:pPr marL="198120" indent="-198120" algn="l">
                        <a:buSzPct val="100000"/>
                        <a:buChar char="•"/>
                        <a:defRPr sz="2600" b="1">
                          <a:solidFill>
                            <a:srgbClr val="00538A"/>
                          </a:solidFill>
                          <a:latin typeface="+mj-lt"/>
                          <a:ea typeface="+mj-ea"/>
                          <a:cs typeface="+mj-cs"/>
                          <a:sym typeface="Calibri"/>
                        </a:defRPr>
                      </a:pPr>
                      <a:r>
                        <a:rPr dirty="0"/>
                        <a:t>2–5 areas of erythema or oedema &lt; 1 cm in size AND pain, pruritus, or effect on emotions or functioning</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j-lt"/>
                          <a:ea typeface="+mj-ea"/>
                          <a:cs typeface="+mj-cs"/>
                          <a:sym typeface="Calibri"/>
                        </a:defRPr>
                      </a:pPr>
                      <a:r>
                        <a:rPr dirty="0"/>
                        <a:t>&gt; 20 papules or pustules OR</a:t>
                      </a:r>
                    </a:p>
                    <a:p>
                      <a:pPr marL="198120" indent="-198120" algn="l">
                        <a:buSzPct val="100000"/>
                        <a:buChar char="•"/>
                        <a:defRPr sz="2600" b="1">
                          <a:solidFill>
                            <a:srgbClr val="00538A"/>
                          </a:solidFill>
                          <a:latin typeface="+mj-lt"/>
                          <a:ea typeface="+mj-ea"/>
                          <a:cs typeface="+mj-cs"/>
                          <a:sym typeface="Calibri"/>
                        </a:defRPr>
                      </a:pPr>
                      <a:r>
                        <a:rPr dirty="0"/>
                        <a:t>&gt; 5 areas of erythema or oedema &lt; 1 cm in size</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j-lt"/>
                          <a:ea typeface="+mj-ea"/>
                          <a:cs typeface="+mj-cs"/>
                          <a:sym typeface="Calibri"/>
                        </a:defRPr>
                      </a:pPr>
                      <a:r>
                        <a:rPr dirty="0"/>
                        <a:t>&gt; 20 papules or pustules  OR </a:t>
                      </a:r>
                    </a:p>
                    <a:p>
                      <a:pPr marL="198120" indent="-198120" algn="l">
                        <a:buSzPct val="100000"/>
                        <a:buChar char="•"/>
                        <a:defRPr sz="2600" b="1">
                          <a:solidFill>
                            <a:srgbClr val="00538A"/>
                          </a:solidFill>
                          <a:latin typeface="+mj-lt"/>
                          <a:ea typeface="+mj-ea"/>
                          <a:cs typeface="+mj-cs"/>
                          <a:sym typeface="Calibri"/>
                        </a:defRPr>
                      </a:pPr>
                      <a:r>
                        <a:rPr dirty="0"/>
                        <a:t>&gt; 5 areas of erythema or oedema &lt; 1 cm in size AND pain, pruritus, or effect on emotions or functioning</a:t>
                      </a:r>
                    </a:p>
                  </a:txBody>
                  <a:tcP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bl>
          </a:graphicData>
        </a:graphic>
      </p:graphicFrame>
      <p:pic>
        <p:nvPicPr>
          <p:cNvPr id="263" name="microscope.png" descr="microscope.png"/>
          <p:cNvPicPr>
            <a:picLocks noChangeAspect="1"/>
          </p:cNvPicPr>
          <p:nvPr/>
        </p:nvPicPr>
        <p:blipFill>
          <a:blip r:embed="rId5"/>
          <a:stretch>
            <a:fillRect/>
          </a:stretch>
        </p:blipFill>
        <p:spPr>
          <a:xfrm>
            <a:off x="22760962" y="203200"/>
            <a:ext cx="1273789" cy="1308847"/>
          </a:xfrm>
          <a:prstGeom prst="rect">
            <a:avLst/>
          </a:prstGeom>
          <a:ln w="12700">
            <a:miter lim="400000"/>
          </a:ln>
        </p:spPr>
      </p:pic>
      <p:sp>
        <p:nvSpPr>
          <p:cNvPr id="264" name="MESTT CAN BE USED TO GRADE EFGR-INHIBITOR"/>
          <p:cNvSpPr txBox="1"/>
          <p:nvPr/>
        </p:nvSpPr>
        <p:spPr>
          <a:xfrm>
            <a:off x="1130300" y="660399"/>
            <a:ext cx="21976209" cy="10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7200" b="0">
                <a:solidFill>
                  <a:srgbClr val="3B3735"/>
                </a:solidFill>
              </a:defRPr>
            </a:lvl1pPr>
          </a:lstStyle>
          <a:p>
            <a:r>
              <a:rPr dirty="0"/>
              <a:t>MESTT CAN BE USED TO GRADE EFGR-INHIBITOR</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C21721"/>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C21721"/>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TotalTime>
  <Words>17945</Words>
  <Application>Microsoft Office PowerPoint</Application>
  <PresentationFormat>Custom</PresentationFormat>
  <Paragraphs>1849</Paragraphs>
  <Slides>82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Calibri</vt:lpstr>
      <vt:lpstr>Calibri Light</vt:lpstr>
      <vt:lpstr>Helvetica Neue</vt:lpstr>
      <vt:lpstr>Helvetica Neue Light</vt:lpstr>
      <vt:lpstr>Helvetica Neue Medium</vt:lpstr>
      <vt:lpstr>Times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elaine wills</cp:lastModifiedBy>
  <cp:revision>13</cp:revision>
  <dcterms:modified xsi:type="dcterms:W3CDTF">2020-09-09T16:46:38Z</dcterms:modified>
</cp:coreProperties>
</file>