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837" r:id="rId2"/>
    <p:sldId id="838" r:id="rId3"/>
    <p:sldId id="839" r:id="rId4"/>
    <p:sldId id="840" r:id="rId5"/>
    <p:sldId id="841" r:id="rId6"/>
    <p:sldId id="842" r:id="rId7"/>
    <p:sldId id="843" r:id="rId8"/>
    <p:sldId id="844" r:id="rId9"/>
    <p:sldId id="845" r:id="rId10"/>
    <p:sldId id="846" r:id="rId11"/>
    <p:sldId id="847" r:id="rId12"/>
    <p:sldId id="848" r:id="rId13"/>
    <p:sldId id="849" r:id="rId14"/>
    <p:sldId id="850" r:id="rId15"/>
    <p:sldId id="851" r:id="rId16"/>
    <p:sldId id="852" r:id="rId17"/>
    <p:sldId id="853" r:id="rId18"/>
    <p:sldId id="854" r:id="rId19"/>
    <p:sldId id="855" r:id="rId20"/>
    <p:sldId id="856" r:id="rId21"/>
    <p:sldId id="857" r:id="rId22"/>
    <p:sldId id="858" r:id="rId23"/>
    <p:sldId id="859" r:id="rId24"/>
    <p:sldId id="860" r:id="rId25"/>
    <p:sldId id="829" r:id="rId26"/>
    <p:sldId id="808" r:id="rId27"/>
    <p:sldId id="280"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32" userDrawn="1">
          <p15:clr>
            <a:srgbClr val="A4A3A4"/>
          </p15:clr>
        </p15:guide>
        <p15:guide id="2" pos="3424" userDrawn="1">
          <p15:clr>
            <a:srgbClr val="A4A3A4"/>
          </p15:clr>
        </p15:guide>
        <p15:guide id="3" pos="38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750"/>
    <a:srgbClr val="FFA402"/>
    <a:srgbClr val="0432FF"/>
    <a:srgbClr val="E7F5E9"/>
    <a:srgbClr val="CBEBD0"/>
    <a:srgbClr val="03C74F"/>
    <a:srgbClr val="2E7B8E"/>
    <a:srgbClr val="C7573C"/>
    <a:srgbClr val="5D829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93" autoAdjust="0"/>
    <p:restoredTop sz="95610" autoAdjust="0"/>
  </p:normalViewPr>
  <p:slideViewPr>
    <p:cSldViewPr snapToObjects="1">
      <p:cViewPr varScale="1">
        <p:scale>
          <a:sx n="81" d="100"/>
          <a:sy n="81" d="100"/>
        </p:scale>
        <p:origin x="1181" y="72"/>
      </p:cViewPr>
      <p:guideLst>
        <p:guide orient="horz" pos="1232"/>
        <p:guide pos="3424"/>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PD-L1+</c:v>
                </c:pt>
              </c:strCache>
            </c:strRef>
          </c:tx>
          <c:spPr>
            <a:solidFill>
              <a:schemeClr val="accent1"/>
            </a:solidFill>
            <a:ln>
              <a:noFill/>
            </a:ln>
            <a:effectLst/>
          </c:spPr>
          <c:invertIfNegative val="0"/>
          <c:dLbls>
            <c:dLbl>
              <c:idx val="0"/>
              <c:tx>
                <c:rich>
                  <a:bodyPr/>
                  <a:lstStyle/>
                  <a:p>
                    <a:fld id="{9F494C20-D764-904F-AF75-6E212C46A9AB}"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A-F64F-B759-1959DB2C044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67</c:v>
                </c:pt>
              </c:numCache>
            </c:numRef>
          </c:val>
          <c:extLst>
            <c:ext xmlns:c16="http://schemas.microsoft.com/office/drawing/2014/chart" uri="{C3380CC4-5D6E-409C-BE32-E72D297353CC}">
              <c16:uniqueId val="{00000000-9F2A-F64F-B759-1959DB2C044B}"/>
            </c:ext>
          </c:extLst>
        </c:ser>
        <c:ser>
          <c:idx val="1"/>
          <c:order val="1"/>
          <c:tx>
            <c:strRef>
              <c:f>Sheet1!$C$1</c:f>
              <c:strCache>
                <c:ptCount val="1"/>
                <c:pt idx="0">
                  <c:v>PD-L1-</c:v>
                </c:pt>
              </c:strCache>
            </c:strRef>
          </c:tx>
          <c:spPr>
            <a:solidFill>
              <a:schemeClr val="tx2"/>
            </a:solidFill>
            <a:ln>
              <a:noFill/>
            </a:ln>
            <a:effectLst/>
          </c:spPr>
          <c:invertIfNegative val="0"/>
          <c:dLbls>
            <c:dLbl>
              <c:idx val="0"/>
              <c:tx>
                <c:rich>
                  <a:bodyPr/>
                  <a:lstStyle/>
                  <a:p>
                    <a:fld id="{D1D9F016-6D2C-1145-8AA8-FF94611957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F2A-F64F-B759-1959DB2C044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71</c:v>
                </c:pt>
              </c:numCache>
            </c:numRef>
          </c:val>
          <c:extLst>
            <c:ext xmlns:c16="http://schemas.microsoft.com/office/drawing/2014/chart" uri="{C3380CC4-5D6E-409C-BE32-E72D297353CC}">
              <c16:uniqueId val="{00000001-9F2A-F64F-B759-1959DB2C044B}"/>
            </c:ext>
          </c:extLst>
        </c:ser>
        <c:ser>
          <c:idx val="2"/>
          <c:order val="2"/>
          <c:tx>
            <c:strRef>
              <c:f>Sheet1!$D$1</c:f>
              <c:strCache>
                <c:ptCount val="1"/>
                <c:pt idx="0">
                  <c:v>All comers</c:v>
                </c:pt>
              </c:strCache>
            </c:strRef>
          </c:tx>
          <c:spPr>
            <a:solidFill>
              <a:schemeClr val="accent2"/>
            </a:solidFill>
            <a:ln>
              <a:noFill/>
            </a:ln>
            <a:effectLst/>
          </c:spPr>
          <c:invertIfNegative val="0"/>
          <c:dLbls>
            <c:dLbl>
              <c:idx val="0"/>
              <c:tx>
                <c:rich>
                  <a:bodyPr/>
                  <a:lstStyle/>
                  <a:p>
                    <a:fld id="{5FD106D6-31EB-9849-9382-1E42B0D654A2}"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2A-F64F-B759-1959DB2C044B}"/>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66</c:v>
                </c:pt>
              </c:numCache>
            </c:numRef>
          </c:val>
          <c:extLst>
            <c:ext xmlns:c16="http://schemas.microsoft.com/office/drawing/2014/chart" uri="{C3380CC4-5D6E-409C-BE32-E72D297353CC}">
              <c16:uniqueId val="{00000002-9F2A-F64F-B759-1959DB2C044B}"/>
            </c:ext>
          </c:extLst>
        </c:ser>
        <c:dLbls>
          <c:dLblPos val="outEnd"/>
          <c:showLegendKey val="0"/>
          <c:showVal val="1"/>
          <c:showCatName val="0"/>
          <c:showSerName val="0"/>
          <c:showPercent val="0"/>
          <c:showBubbleSize val="0"/>
        </c:dLbls>
        <c:gapWidth val="219"/>
        <c:overlap val="-27"/>
        <c:axId val="321955296"/>
        <c:axId val="321960784"/>
      </c:barChart>
      <c:catAx>
        <c:axId val="321955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21960784"/>
        <c:crosses val="autoZero"/>
        <c:auto val="1"/>
        <c:lblAlgn val="ctr"/>
        <c:lblOffset val="100"/>
        <c:noMultiLvlLbl val="0"/>
      </c:catAx>
      <c:valAx>
        <c:axId val="321960784"/>
        <c:scaling>
          <c:orientation val="minMax"/>
          <c:max val="8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t>Path response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21955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2/22/2020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2/22/2020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fr-FR"/>
          </a:p>
        </p:txBody>
      </p:sp>
      <p:sp>
        <p:nvSpPr>
          <p:cNvPr id="5" name="Slide Number Placeholder 4"/>
          <p:cNvSpPr>
            <a:spLocks noGrp="1"/>
          </p:cNvSpPr>
          <p:nvPr>
            <p:ph type="sldNum" sz="quarter" idx="11"/>
          </p:nvPr>
        </p:nvSpPr>
        <p:spPr/>
        <p:txBody>
          <a:bodyPr/>
          <a:lstStyle/>
          <a:p>
            <a:fld id="{3C53626E-BC0F-674C-9570-A9D62C09EB52}" type="slidenum">
              <a:rPr lang="fr-FR" smtClean="0"/>
              <a:pPr/>
              <a:t>2</a:t>
            </a:fld>
            <a:endParaRPr lang="fr-FR"/>
          </a:p>
        </p:txBody>
      </p:sp>
    </p:spTree>
    <p:extLst>
      <p:ext uri="{BB962C8B-B14F-4D97-AF65-F5344CB8AC3E}">
        <p14:creationId xmlns:p14="http://schemas.microsoft.com/office/powerpoint/2010/main" val="234041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7</a:t>
            </a:fld>
            <a:endParaRPr lang="fr-FR"/>
          </a:p>
        </p:txBody>
      </p:sp>
    </p:spTree>
    <p:extLst>
      <p:ext uri="{BB962C8B-B14F-4D97-AF65-F5344CB8AC3E}">
        <p14:creationId xmlns:p14="http://schemas.microsoft.com/office/powerpoint/2010/main" val="259819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405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1196" y="1974810"/>
            <a:ext cx="7041609" cy="283674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57200" y="1412875"/>
            <a:ext cx="38862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4621089"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10" name="Espace réservé du numéro de diapositive 6">
            <a:extLst>
              <a:ext uri="{FF2B5EF4-FFF2-40B4-BE49-F238E27FC236}">
                <a16:creationId xmlns:a16="http://schemas.microsoft.com/office/drawing/2014/main" id="{CAA43181-B344-E24E-B3D6-3B7DCF316654}"/>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465138"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4621089" y="1412875"/>
            <a:ext cx="3890066"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9" name="Espace réservé du numéro de diapositive 6">
            <a:extLst>
              <a:ext uri="{FF2B5EF4-FFF2-40B4-BE49-F238E27FC236}">
                <a16:creationId xmlns:a16="http://schemas.microsoft.com/office/drawing/2014/main" id="{987B1360-DE32-F74D-9741-CA21A66BE2A7}"/>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465138"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4621089" y="2276872"/>
            <a:ext cx="3890066"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4618810"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468313" y="1412776"/>
            <a:ext cx="3892345" cy="710664"/>
          </a:xfrm>
          <a:prstGeom prst="rect">
            <a:avLst/>
          </a:prstGeom>
        </p:spPr>
        <p:txBody>
          <a:bodyPr lIns="0" tIns="0" rIns="0" bIns="0"/>
          <a:lstStyle>
            <a:lvl1pPr marL="0" indent="0">
              <a:buNone/>
              <a:defRPr sz="2000" b="1" cap="all" spc="100" baseline="0">
                <a:solidFill>
                  <a:schemeClr val="accent1"/>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0"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13" name="Espace réservé du numéro de diapositive 6">
            <a:extLst>
              <a:ext uri="{FF2B5EF4-FFF2-40B4-BE49-F238E27FC236}">
                <a16:creationId xmlns:a16="http://schemas.microsoft.com/office/drawing/2014/main" id="{50439455-C695-5040-9656-A78E65EFDF42}"/>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pic>
        <p:nvPicPr>
          <p:cNvPr id="5" name="Image 27">
            <a:extLst>
              <a:ext uri="{FF2B5EF4-FFF2-40B4-BE49-F238E27FC236}">
                <a16:creationId xmlns:a16="http://schemas.microsoft.com/office/drawing/2014/main" id="{9C7B4148-E10D-4AA3-9345-3AE8401BD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2756" y="17573"/>
            <a:ext cx="5657756" cy="6858000"/>
          </a:xfrm>
          <a:prstGeom prst="rect">
            <a:avLst/>
          </a:prstGeom>
        </p:spPr>
      </p:pic>
      <p:sp>
        <p:nvSpPr>
          <p:cNvPr id="8" name="Titre 1"/>
          <p:cNvSpPr txBox="1">
            <a:spLocks/>
          </p:cNvSpPr>
          <p:nvPr userDrawn="1"/>
        </p:nvSpPr>
        <p:spPr>
          <a:xfrm>
            <a:off x="3121588" y="455574"/>
            <a:ext cx="2656490" cy="1101218"/>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HCC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err="1">
                <a:ln>
                  <a:noFill/>
                </a:ln>
                <a:solidFill>
                  <a:srgbClr val="5D8298"/>
                </a:solidFill>
                <a:effectLst/>
                <a:uLnTx/>
                <a:uFillTx/>
                <a:latin typeface="+mj-lt"/>
                <a:ea typeface="Verdana" panose="020B0604030504040204" pitchFamily="34" charset="0"/>
                <a:cs typeface="PT Sans" charset="-52"/>
              </a:rPr>
              <a:t>Bodenackerstrasse</a:t>
            </a: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600" b="0" i="0" u="none" strike="noStrike" kern="1200" cap="none" spc="0" normalizeH="0" baseline="0" noProof="0" dirty="0">
                <a:ln>
                  <a:noFill/>
                </a:ln>
                <a:solidFill>
                  <a:srgbClr val="5D8298"/>
                </a:solidFill>
                <a:effectLst/>
                <a:uLnTx/>
                <a:uFillTx/>
                <a:latin typeface="+mj-lt"/>
                <a:ea typeface="Verdana" panose="020B0604030504040204" pitchFamily="34" charset="0"/>
                <a:cs typeface="PT Sans" charset="-52"/>
              </a:rPr>
              <a:t>SWITZERLAND</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563" y="531224"/>
            <a:ext cx="2479088" cy="998711"/>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65138" y="1425600"/>
            <a:ext cx="8222400" cy="452368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6"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7" name="Espace réservé du numéro de diapositive 6">
            <a:extLst>
              <a:ext uri="{FF2B5EF4-FFF2-40B4-BE49-F238E27FC236}">
                <a16:creationId xmlns:a16="http://schemas.microsoft.com/office/drawing/2014/main" id="{5C7BE183-1DB8-8E4E-B1EE-8A33A46CF375}"/>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66027304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3"/>
          </p:nvPr>
        </p:nvSpPr>
        <p:spPr>
          <a:xfrm>
            <a:off x="465138" y="6356350"/>
            <a:ext cx="6087600" cy="365125"/>
          </a:xfrm>
          <a:prstGeom prst="rect">
            <a:avLst/>
          </a:prstGeom>
        </p:spPr>
        <p:txBody>
          <a:bodyPr anchor="ctr" anchorCtr="0">
            <a:noAutofit/>
          </a:bodyPr>
          <a:lstStyle>
            <a:lvl1pPr marL="0" indent="0">
              <a:spcBef>
                <a:spcPts val="300"/>
              </a:spcBef>
              <a:buNone/>
              <a:defRPr sz="10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2E4CEF43-C5E1-A540-86D9-CE80EB4CA81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28271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5"/>
          <p:cNvSpPr>
            <a:spLocks noGrp="1"/>
          </p:cNvSpPr>
          <p:nvPr>
            <p:ph sz="quarter" idx="13"/>
          </p:nvPr>
        </p:nvSpPr>
        <p:spPr>
          <a:xfrm>
            <a:off x="465138" y="6356350"/>
            <a:ext cx="6087600" cy="365125"/>
          </a:xfrm>
          <a:prstGeom prst="rect">
            <a:avLst/>
          </a:prstGeom>
        </p:spPr>
        <p:txBody>
          <a:bodyPr anchor="ctr" anchorCtr="0">
            <a:noAutofit/>
          </a:bodyPr>
          <a:lstStyle>
            <a:lvl1pPr marL="0" indent="0">
              <a:spcBef>
                <a:spcPts val="300"/>
              </a:spcBef>
              <a:buNone/>
              <a:defRPr sz="10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
        <p:nvSpPr>
          <p:cNvPr id="6" name="Espace réservé du numéro de diapositive 6">
            <a:extLst>
              <a:ext uri="{FF2B5EF4-FFF2-40B4-BE49-F238E27FC236}">
                <a16:creationId xmlns:a16="http://schemas.microsoft.com/office/drawing/2014/main" id="{53DB5D52-AA1E-0043-A9B2-A5786D5F55A0}"/>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2476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0505FB4-1DB2-4E84-912E-8535378399C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l="5137" t="2340" r="7863" b="3819"/>
          <a:stretch>
            <a:fillRect/>
          </a:stretch>
        </p:blipFill>
        <p:spPr>
          <a:xfrm>
            <a:off x="0" y="0"/>
            <a:ext cx="9154416" cy="6872500"/>
          </a:xfrm>
          <a:custGeom>
            <a:avLst/>
            <a:gdLst>
              <a:gd name="connsiteX0" fmla="*/ 0 w 9154416"/>
              <a:gd name="connsiteY0" fmla="*/ 0 h 6872500"/>
              <a:gd name="connsiteX1" fmla="*/ 9154416 w 9154416"/>
              <a:gd name="connsiteY1" fmla="*/ 0 h 6872500"/>
              <a:gd name="connsiteX2" fmla="*/ 9154416 w 9154416"/>
              <a:gd name="connsiteY2" fmla="*/ 6872500 h 6872500"/>
              <a:gd name="connsiteX3" fmla="*/ 0 w 9154416"/>
              <a:gd name="connsiteY3" fmla="*/ 6872500 h 6872500"/>
            </a:gdLst>
            <a:ahLst/>
            <a:cxnLst>
              <a:cxn ang="0">
                <a:pos x="connsiteX0" y="connsiteY0"/>
              </a:cxn>
              <a:cxn ang="0">
                <a:pos x="connsiteX1" y="connsiteY1"/>
              </a:cxn>
              <a:cxn ang="0">
                <a:pos x="connsiteX2" y="connsiteY2"/>
              </a:cxn>
              <a:cxn ang="0">
                <a:pos x="connsiteX3" y="connsiteY3"/>
              </a:cxn>
            </a:cxnLst>
            <a:rect l="l" t="t" r="r" b="b"/>
            <a:pathLst>
              <a:path w="9154416" h="6872500">
                <a:moveTo>
                  <a:pt x="0" y="0"/>
                </a:moveTo>
                <a:lnTo>
                  <a:pt x="9154416" y="0"/>
                </a:lnTo>
                <a:lnTo>
                  <a:pt x="9154416" y="6872500"/>
                </a:lnTo>
                <a:lnTo>
                  <a:pt x="0" y="6872500"/>
                </a:lnTo>
                <a:close/>
              </a:path>
            </a:pathLst>
          </a:custGeom>
        </p:spPr>
      </p:pic>
      <p:sp>
        <p:nvSpPr>
          <p:cNvPr id="8"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b="1" i="0">
                <a:solidFill>
                  <a:schemeClr val="accent1"/>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2A42A2-EF4E-455C-8113-A552985D93DC}"/>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rcRect l="5137" t="2340" r="7863" b="3819"/>
          <a:stretch>
            <a:fillRect/>
          </a:stretch>
        </p:blipFill>
        <p:spPr>
          <a:xfrm>
            <a:off x="0" y="0"/>
            <a:ext cx="9154416" cy="6872500"/>
          </a:xfrm>
          <a:custGeom>
            <a:avLst/>
            <a:gdLst>
              <a:gd name="connsiteX0" fmla="*/ 0 w 9154416"/>
              <a:gd name="connsiteY0" fmla="*/ 0 h 6872500"/>
              <a:gd name="connsiteX1" fmla="*/ 9154416 w 9154416"/>
              <a:gd name="connsiteY1" fmla="*/ 0 h 6872500"/>
              <a:gd name="connsiteX2" fmla="*/ 9154416 w 9154416"/>
              <a:gd name="connsiteY2" fmla="*/ 6872500 h 6872500"/>
              <a:gd name="connsiteX3" fmla="*/ 0 w 9154416"/>
              <a:gd name="connsiteY3" fmla="*/ 6872500 h 6872500"/>
            </a:gdLst>
            <a:ahLst/>
            <a:cxnLst>
              <a:cxn ang="0">
                <a:pos x="connsiteX0" y="connsiteY0"/>
              </a:cxn>
              <a:cxn ang="0">
                <a:pos x="connsiteX1" y="connsiteY1"/>
              </a:cxn>
              <a:cxn ang="0">
                <a:pos x="connsiteX2" y="connsiteY2"/>
              </a:cxn>
              <a:cxn ang="0">
                <a:pos x="connsiteX3" y="connsiteY3"/>
              </a:cxn>
            </a:cxnLst>
            <a:rect l="l" t="t" r="r" b="b"/>
            <a:pathLst>
              <a:path w="9154416" h="6872500">
                <a:moveTo>
                  <a:pt x="0" y="0"/>
                </a:moveTo>
                <a:lnTo>
                  <a:pt x="9154416" y="0"/>
                </a:lnTo>
                <a:lnTo>
                  <a:pt x="9154416" y="6872500"/>
                </a:lnTo>
                <a:lnTo>
                  <a:pt x="0" y="6872500"/>
                </a:lnTo>
                <a:close/>
              </a:path>
            </a:pathLst>
          </a:custGeom>
        </p:spPr>
      </p:pic>
      <p:sp>
        <p:nvSpPr>
          <p:cNvPr id="5"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accent1"/>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accent1"/>
                </a:solidFill>
                <a:latin typeface="+mj-lt"/>
              </a:defRPr>
            </a:lvl1pPr>
          </a:lstStyle>
          <a:p>
            <a:endParaRPr lang="en-GB" dirty="0"/>
          </a:p>
        </p:txBody>
      </p:sp>
      <p:sp>
        <p:nvSpPr>
          <p:cNvPr id="9" name="Espace réservé du numéro de diapositive 6">
            <a:extLst>
              <a:ext uri="{FF2B5EF4-FFF2-40B4-BE49-F238E27FC236}">
                <a16:creationId xmlns:a16="http://schemas.microsoft.com/office/drawing/2014/main" id="{A58A4CBC-C5D1-FF48-B9F2-D4E34B7F60C7}"/>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4" name="Espace réservé du numéro de diapositive 6">
            <a:extLst>
              <a:ext uri="{FF2B5EF4-FFF2-40B4-BE49-F238E27FC236}">
                <a16:creationId xmlns:a16="http://schemas.microsoft.com/office/drawing/2014/main" id="{E406B87F-BB50-9946-83E0-969E5F9DA7AD}"/>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457200" y="4653136"/>
            <a:ext cx="82296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5" name="Espace réservé du numéro de diapositive 6">
            <a:extLst>
              <a:ext uri="{FF2B5EF4-FFF2-40B4-BE49-F238E27FC236}">
                <a16:creationId xmlns:a16="http://schemas.microsoft.com/office/drawing/2014/main" id="{F19D18E6-965C-CD4C-B3FA-A0F17861F8D8}"/>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465138" y="1425600"/>
            <a:ext cx="82224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6"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7" name="Espace réservé du numéro de diapositive 6">
            <a:extLst>
              <a:ext uri="{FF2B5EF4-FFF2-40B4-BE49-F238E27FC236}">
                <a16:creationId xmlns:a16="http://schemas.microsoft.com/office/drawing/2014/main" id="{63DC8F6A-5129-4C4D-A3AE-05C24A3F476F}"/>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5" name="Espace réservé du numéro de diapositive 6">
            <a:extLst>
              <a:ext uri="{FF2B5EF4-FFF2-40B4-BE49-F238E27FC236}">
                <a16:creationId xmlns:a16="http://schemas.microsoft.com/office/drawing/2014/main" id="{E22D21A6-DE6F-814C-8827-5D886B8B3DD5}"/>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457200" y="1430386"/>
            <a:ext cx="8229600" cy="702470"/>
          </a:xfrm>
          <a:prstGeom prst="rect">
            <a:avLst/>
          </a:prstGeom>
        </p:spPr>
        <p:txBody>
          <a:bodyPr wrap="square" lIns="0" tIns="0" rIns="0" bIns="0" anchor="t"/>
          <a:lstStyle>
            <a:lvl1pPr marL="0" indent="0" algn="l">
              <a:buNone/>
              <a:defRPr sz="2000" b="1" i="0" cap="all" spc="100" baseline="0">
                <a:solidFill>
                  <a:schemeClr val="accent1"/>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465138" y="2132856"/>
            <a:ext cx="82224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464400" y="246565"/>
            <a:ext cx="65556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8"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10" name="Espace réservé du numéro de diapositive 6">
            <a:extLst>
              <a:ext uri="{FF2B5EF4-FFF2-40B4-BE49-F238E27FC236}">
                <a16:creationId xmlns:a16="http://schemas.microsoft.com/office/drawing/2014/main" id="{0D4B1373-17A7-854D-AF58-831225B24A28}"/>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465911" y="239346"/>
            <a:ext cx="6698377"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457200" y="5013176"/>
            <a:ext cx="6707088"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7" name="Content Placeholder 5">
            <a:extLst>
              <a:ext uri="{FF2B5EF4-FFF2-40B4-BE49-F238E27FC236}">
                <a16:creationId xmlns:a16="http://schemas.microsoft.com/office/drawing/2014/main" id="{FB25C0F8-B2D6-4923-9B44-5570EA28A56D}"/>
              </a:ext>
            </a:extLst>
          </p:cNvPr>
          <p:cNvSpPr>
            <a:spLocks noGrp="1"/>
          </p:cNvSpPr>
          <p:nvPr>
            <p:ph sz="quarter" idx="13"/>
          </p:nvPr>
        </p:nvSpPr>
        <p:spPr>
          <a:xfrm>
            <a:off x="465138" y="6217200"/>
            <a:ext cx="7635254" cy="556171"/>
          </a:xfrm>
        </p:spPr>
        <p:txBody>
          <a:bodyPr anchor="ctr" anchorCtr="0">
            <a:noAutofit/>
          </a:bodyPr>
          <a:lstStyle>
            <a:lvl1pPr marL="0" indent="0">
              <a:spcBef>
                <a:spcPts val="300"/>
              </a:spcBef>
              <a:buNone/>
              <a:defRPr sz="1000" spc="-20" baseline="0">
                <a:latin typeface="+mj-lt"/>
                <a:ea typeface="Verdana" panose="020B0604030504040204" pitchFamily="34" charset="0"/>
                <a:cs typeface="Verdana" panose="020B060403050404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6" name="Espace réservé du numéro de diapositive 6">
            <a:extLst>
              <a:ext uri="{FF2B5EF4-FFF2-40B4-BE49-F238E27FC236}">
                <a16:creationId xmlns:a16="http://schemas.microsoft.com/office/drawing/2014/main" id="{E84A54DA-5D64-F542-932A-7EE928A4FDFD}"/>
              </a:ext>
            </a:extLst>
          </p:cNvPr>
          <p:cNvSpPr>
            <a:spLocks noGrp="1"/>
          </p:cNvSpPr>
          <p:nvPr>
            <p:ph type="sldNum" sz="quarter" idx="4"/>
          </p:nvPr>
        </p:nvSpPr>
        <p:spPr>
          <a:xfrm>
            <a:off x="8100392" y="6357600"/>
            <a:ext cx="586408"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465911" y="6126163"/>
            <a:ext cx="82296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464400" y="246565"/>
            <a:ext cx="65556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464400" y="1425600"/>
            <a:ext cx="8222400" cy="44604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8100392" y="6356350"/>
            <a:ext cx="586408"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916228" y="260987"/>
            <a:ext cx="1929328" cy="77723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79" r:id="rId14"/>
    <p:sldLayoutId id="2147483680" r:id="rId15"/>
    <p:sldLayoutId id="2147483688" r:id="rId16"/>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295" userDrawn="1">
          <p15:clr>
            <a:srgbClr val="F26B43"/>
          </p15:clr>
        </p15:guide>
        <p15:guide id="3" pos="5465" userDrawn="1">
          <p15:clr>
            <a:srgbClr val="F26B43"/>
          </p15:clr>
        </p15:guide>
        <p15:guide id="4" orient="horz" pos="2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guconnectinfo" TargetMode="External"/><Relationship Id="rId7" Type="http://schemas.openxmlformats.org/officeDocument/2006/relationships/hyperlink" Target="http://www.guconnect.inf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vimeo.com/channels/guconnect" TargetMode="External"/><Relationship Id="rId5" Type="http://schemas.openxmlformats.org/officeDocument/2006/relationships/hyperlink" Target="mailto:elaine.wills@cor2ed.com?subject=GU%20connect" TargetMode="External"/><Relationship Id="rId4" Type="http://schemas.openxmlformats.org/officeDocument/2006/relationships/hyperlink" Target="https://www.linkedin.com/company/2374247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antoine.lacombe@cor2ed.com" TargetMode="External"/><Relationship Id="rId2" Type="http://schemas.openxmlformats.org/officeDocument/2006/relationships/hyperlink" Target="mailto:froukje.sosef@cor2ed.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38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21A603DC-9333-4F3F-A772-F85CBB10524C}"/>
              </a:ext>
            </a:extLst>
          </p:cNvPr>
          <p:cNvSpPr>
            <a:spLocks noGrp="1"/>
          </p:cNvSpPr>
          <p:nvPr>
            <p:ph type="body" idx="1"/>
          </p:nvPr>
        </p:nvSpPr>
        <p:spPr>
          <a:xfrm>
            <a:off x="457200" y="836575"/>
            <a:ext cx="8229600" cy="702470"/>
          </a:xfrm>
        </p:spPr>
        <p:txBody>
          <a:bodyPr/>
          <a:lstStyle/>
          <a:p>
            <a:r>
              <a:rPr lang="en-GB" dirty="0" err="1"/>
              <a:t>Enfortumab</a:t>
            </a:r>
            <a:r>
              <a:rPr lang="en-GB" dirty="0"/>
              <a:t> </a:t>
            </a:r>
            <a:r>
              <a:rPr lang="en-GB" dirty="0" err="1"/>
              <a:t>vedotin</a:t>
            </a:r>
            <a:r>
              <a:rPr lang="en-GB" dirty="0"/>
              <a:t> + pembrolizumab</a:t>
            </a:r>
          </a:p>
        </p:txBody>
      </p:sp>
      <p:sp>
        <p:nvSpPr>
          <p:cNvPr id="9" name="Content Placeholder 8">
            <a:extLst>
              <a:ext uri="{FF2B5EF4-FFF2-40B4-BE49-F238E27FC236}">
                <a16:creationId xmlns:a16="http://schemas.microsoft.com/office/drawing/2014/main" id="{DA7E1BF4-06C6-CF47-9677-437B09D64DF0}"/>
              </a:ext>
            </a:extLst>
          </p:cNvPr>
          <p:cNvSpPr>
            <a:spLocks noGrp="1"/>
          </p:cNvSpPr>
          <p:nvPr>
            <p:ph sz="quarter" idx="12"/>
          </p:nvPr>
        </p:nvSpPr>
        <p:spPr>
          <a:xfrm>
            <a:off x="465138" y="1412776"/>
            <a:ext cx="8222400" cy="3816424"/>
          </a:xfrm>
        </p:spPr>
        <p:txBody>
          <a:bodyPr/>
          <a:lstStyle/>
          <a:p>
            <a:r>
              <a:rPr lang="en-GB" dirty="0"/>
              <a:t>Median follow up of 10.4 months</a:t>
            </a:r>
          </a:p>
          <a:p>
            <a:pPr lvl="1"/>
            <a:r>
              <a:rPr lang="en-GB" dirty="0"/>
              <a:t>Median DOR not been reached (range: 1.2-12.9+ months)</a:t>
            </a:r>
          </a:p>
          <a:p>
            <a:endParaRPr lang="en-US" dirty="0"/>
          </a:p>
        </p:txBody>
      </p:sp>
      <p:sp>
        <p:nvSpPr>
          <p:cNvPr id="3" name="Title 2">
            <a:extLst>
              <a:ext uri="{FF2B5EF4-FFF2-40B4-BE49-F238E27FC236}">
                <a16:creationId xmlns:a16="http://schemas.microsoft.com/office/drawing/2014/main" id="{8B467488-E941-4BB6-BF3C-283B60AD61A5}"/>
              </a:ext>
            </a:extLst>
          </p:cNvPr>
          <p:cNvSpPr>
            <a:spLocks noGrp="1"/>
          </p:cNvSpPr>
          <p:nvPr>
            <p:ph type="title"/>
          </p:nvPr>
        </p:nvSpPr>
        <p:spPr/>
        <p:txBody>
          <a:bodyPr/>
          <a:lstStyle/>
          <a:p>
            <a:r>
              <a:rPr lang="en-GB"/>
              <a:t>Duration of response</a:t>
            </a:r>
            <a:endParaRPr lang="en-GB" dirty="0"/>
          </a:p>
        </p:txBody>
      </p:sp>
      <p:sp>
        <p:nvSpPr>
          <p:cNvPr id="4" name="Content Placeholder 3">
            <a:extLst>
              <a:ext uri="{FF2B5EF4-FFF2-40B4-BE49-F238E27FC236}">
                <a16:creationId xmlns:a16="http://schemas.microsoft.com/office/drawing/2014/main" id="{1153A12F-E4BB-4FBB-88AA-56FE0424DB78}"/>
              </a:ext>
            </a:extLst>
          </p:cNvPr>
          <p:cNvSpPr>
            <a:spLocks noGrp="1"/>
          </p:cNvSpPr>
          <p:nvPr>
            <p:ph sz="quarter" idx="13"/>
          </p:nvPr>
        </p:nvSpPr>
        <p:spPr/>
        <p:txBody>
          <a:bodyPr/>
          <a:lstStyle/>
          <a:p>
            <a:r>
              <a:rPr lang="en-GB" dirty="0"/>
              <a:t>CI, confidence interval; DOR, duration of response; PD, progressive disease</a:t>
            </a:r>
          </a:p>
          <a:p>
            <a:r>
              <a:rPr lang="en-GB" dirty="0"/>
              <a:t>Rosenberg JE, et al. ASCO GU 2020. Abstract #441 (Oral presentation)</a:t>
            </a:r>
          </a:p>
        </p:txBody>
      </p:sp>
      <p:sp>
        <p:nvSpPr>
          <p:cNvPr id="5" name="Slide Number Placeholder 4">
            <a:extLst>
              <a:ext uri="{FF2B5EF4-FFF2-40B4-BE49-F238E27FC236}">
                <a16:creationId xmlns:a16="http://schemas.microsoft.com/office/drawing/2014/main" id="{3A30C300-FC1C-4EAB-B9E0-D97FB237FAA9}"/>
              </a:ext>
            </a:extLst>
          </p:cNvPr>
          <p:cNvSpPr>
            <a:spLocks noGrp="1"/>
          </p:cNvSpPr>
          <p:nvPr>
            <p:ph type="sldNum" sz="quarter" idx="4"/>
          </p:nvPr>
        </p:nvSpPr>
        <p:spPr/>
        <p:txBody>
          <a:bodyPr/>
          <a:lstStyle/>
          <a:p>
            <a:fld id="{FCE43C0F-8A7B-3A4B-9DB5-B3472E36E833}" type="slidenum">
              <a:rPr lang="en-GB" smtClean="0"/>
              <a:pPr/>
              <a:t>10</a:t>
            </a:fld>
            <a:endParaRPr lang="en-GB" dirty="0"/>
          </a:p>
        </p:txBody>
      </p:sp>
      <p:pic>
        <p:nvPicPr>
          <p:cNvPr id="13" name="Picture 2">
            <a:extLst>
              <a:ext uri="{FF2B5EF4-FFF2-40B4-BE49-F238E27FC236}">
                <a16:creationId xmlns:a16="http://schemas.microsoft.com/office/drawing/2014/main" id="{85956856-7828-4F4D-88CC-678647A94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25" t="14279" r="42125" b="11668"/>
          <a:stretch/>
        </p:blipFill>
        <p:spPr bwMode="auto">
          <a:xfrm>
            <a:off x="251520" y="2232468"/>
            <a:ext cx="4896544" cy="3808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9D74A78F-D330-44E4-B32D-F9D7EBFBDEF3}"/>
              </a:ext>
            </a:extLst>
          </p:cNvPr>
          <p:cNvSpPr txBox="1"/>
          <p:nvPr/>
        </p:nvSpPr>
        <p:spPr>
          <a:xfrm>
            <a:off x="5148064" y="2667445"/>
            <a:ext cx="3816424" cy="2062103"/>
          </a:xfrm>
          <a:prstGeom prst="rect">
            <a:avLst/>
          </a:prstGeom>
          <a:noFill/>
        </p:spPr>
        <p:txBody>
          <a:bodyPr wrap="square" rtlCol="0">
            <a:spAutoFit/>
          </a:bodyPr>
          <a:lstStyle/>
          <a:p>
            <a:pPr marL="317500" lvl="1" indent="-307975">
              <a:buClr>
                <a:srgbClr val="03C750"/>
              </a:buClr>
              <a:buFont typeface="Arial" panose="020B0604020202020204" pitchFamily="34" charset="0"/>
              <a:buChar char="•"/>
            </a:pPr>
            <a:r>
              <a:rPr lang="en-GB" sz="2000" dirty="0">
                <a:solidFill>
                  <a:schemeClr val="tx2"/>
                </a:solidFill>
                <a:latin typeface="Calibri" panose="020F0502020204030204" pitchFamily="34" charset="0"/>
                <a:ea typeface="Aileron" charset="0"/>
                <a:cs typeface="Calibri" panose="020F0502020204030204" pitchFamily="34" charset="0"/>
              </a:rPr>
              <a:t>Of the 33 responders: </a:t>
            </a:r>
          </a:p>
          <a:p>
            <a:pPr marL="603250" lvl="2" indent="-244475">
              <a:buClr>
                <a:srgbClr val="03C750"/>
              </a:buClr>
              <a:buFont typeface="System Font Regular"/>
              <a:buChar char="–"/>
            </a:pPr>
            <a:r>
              <a:rPr lang="en-GB" dirty="0">
                <a:solidFill>
                  <a:schemeClr val="tx2"/>
                </a:solidFill>
                <a:latin typeface="Calibri" panose="020F0502020204030204" pitchFamily="34" charset="0"/>
                <a:ea typeface="Aileron" charset="0"/>
                <a:cs typeface="Calibri" panose="020F0502020204030204" pitchFamily="34" charset="0"/>
              </a:rPr>
              <a:t>18 (55%) had an ongoing </a:t>
            </a:r>
            <a:br>
              <a:rPr lang="en-GB" dirty="0">
                <a:solidFill>
                  <a:schemeClr val="tx2"/>
                </a:solidFill>
                <a:latin typeface="Calibri" panose="020F0502020204030204" pitchFamily="34" charset="0"/>
                <a:ea typeface="Aileron" charset="0"/>
                <a:cs typeface="Calibri" panose="020F0502020204030204" pitchFamily="34" charset="0"/>
              </a:rPr>
            </a:br>
            <a:r>
              <a:rPr lang="en-GB" dirty="0">
                <a:solidFill>
                  <a:schemeClr val="tx2"/>
                </a:solidFill>
                <a:latin typeface="Calibri" panose="020F0502020204030204" pitchFamily="34" charset="0"/>
                <a:ea typeface="Aileron" charset="0"/>
                <a:cs typeface="Calibri" panose="020F0502020204030204" pitchFamily="34" charset="0"/>
              </a:rPr>
              <a:t>response</a:t>
            </a:r>
          </a:p>
          <a:p>
            <a:pPr marL="603250" lvl="2" indent="-244475">
              <a:buClr>
                <a:srgbClr val="03C750"/>
              </a:buClr>
              <a:buFont typeface="System Font Regular"/>
              <a:buChar char="–"/>
            </a:pPr>
            <a:r>
              <a:rPr lang="en-GB" dirty="0">
                <a:solidFill>
                  <a:schemeClr val="tx2"/>
                </a:solidFill>
                <a:latin typeface="Calibri" panose="020F0502020204030204" pitchFamily="34" charset="0"/>
                <a:ea typeface="Aileron" charset="0"/>
                <a:cs typeface="Calibri" panose="020F0502020204030204" pitchFamily="34" charset="0"/>
              </a:rPr>
              <a:t>11 (33%) had progressed </a:t>
            </a:r>
            <a:br>
              <a:rPr lang="en-GB" dirty="0">
                <a:solidFill>
                  <a:schemeClr val="tx2"/>
                </a:solidFill>
                <a:latin typeface="Calibri" panose="020F0502020204030204" pitchFamily="34" charset="0"/>
                <a:ea typeface="Aileron" charset="0"/>
                <a:cs typeface="Calibri" panose="020F0502020204030204" pitchFamily="34" charset="0"/>
              </a:rPr>
            </a:br>
            <a:r>
              <a:rPr lang="en-GB" dirty="0">
                <a:solidFill>
                  <a:schemeClr val="tx2"/>
                </a:solidFill>
                <a:latin typeface="Calibri" panose="020F0502020204030204" pitchFamily="34" charset="0"/>
                <a:ea typeface="Aileron" charset="0"/>
                <a:cs typeface="Calibri" panose="020F0502020204030204" pitchFamily="34" charset="0"/>
              </a:rPr>
              <a:t>or died</a:t>
            </a:r>
          </a:p>
          <a:p>
            <a:pPr marL="603250" lvl="2" indent="-244475">
              <a:buClr>
                <a:srgbClr val="03C750"/>
              </a:buClr>
              <a:buFont typeface="System Font Regular"/>
              <a:buChar char="–"/>
            </a:pPr>
            <a:r>
              <a:rPr lang="en-GB" dirty="0">
                <a:solidFill>
                  <a:schemeClr val="tx2"/>
                </a:solidFill>
                <a:latin typeface="Calibri" panose="020F0502020204030204" pitchFamily="34" charset="0"/>
                <a:ea typeface="Aileron" charset="0"/>
                <a:cs typeface="Calibri" panose="020F0502020204030204" pitchFamily="34" charset="0"/>
              </a:rPr>
              <a:t>4 (12%) started new treatment </a:t>
            </a:r>
            <a:br>
              <a:rPr lang="en-GB" dirty="0">
                <a:solidFill>
                  <a:schemeClr val="tx2"/>
                </a:solidFill>
                <a:latin typeface="Calibri" panose="020F0502020204030204" pitchFamily="34" charset="0"/>
                <a:ea typeface="Aileron" charset="0"/>
                <a:cs typeface="Calibri" panose="020F0502020204030204" pitchFamily="34" charset="0"/>
              </a:rPr>
            </a:br>
            <a:r>
              <a:rPr lang="en-GB" dirty="0">
                <a:solidFill>
                  <a:schemeClr val="tx2"/>
                </a:solidFill>
                <a:latin typeface="Calibri" panose="020F0502020204030204" pitchFamily="34" charset="0"/>
                <a:ea typeface="Aileron" charset="0"/>
                <a:cs typeface="Calibri" panose="020F0502020204030204" pitchFamily="34" charset="0"/>
              </a:rPr>
              <a:t>prior to PD</a:t>
            </a:r>
          </a:p>
        </p:txBody>
      </p:sp>
    </p:spTree>
    <p:extLst>
      <p:ext uri="{BB962C8B-B14F-4D97-AF65-F5344CB8AC3E}">
        <p14:creationId xmlns:p14="http://schemas.microsoft.com/office/powerpoint/2010/main" val="415264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11AD63-7D09-4442-9167-8BD73AD47431}"/>
              </a:ext>
            </a:extLst>
          </p:cNvPr>
          <p:cNvSpPr>
            <a:spLocks noGrp="1"/>
          </p:cNvSpPr>
          <p:nvPr>
            <p:ph type="body" idx="1"/>
          </p:nvPr>
        </p:nvSpPr>
        <p:spPr>
          <a:xfrm>
            <a:off x="457200" y="835200"/>
            <a:ext cx="8229600" cy="702470"/>
          </a:xfrm>
        </p:spPr>
        <p:txBody>
          <a:bodyPr/>
          <a:lstStyle/>
          <a:p>
            <a:r>
              <a:rPr lang="en-GB" dirty="0" err="1"/>
              <a:t>Enfortumab</a:t>
            </a:r>
            <a:r>
              <a:rPr lang="en-GB" dirty="0"/>
              <a:t> </a:t>
            </a:r>
            <a:r>
              <a:rPr lang="en-GB" dirty="0" err="1"/>
              <a:t>vedotin</a:t>
            </a:r>
            <a:r>
              <a:rPr lang="en-GB" dirty="0"/>
              <a:t> + pembrolizumab</a:t>
            </a:r>
          </a:p>
        </p:txBody>
      </p:sp>
      <p:sp>
        <p:nvSpPr>
          <p:cNvPr id="3" name="Title 2">
            <a:extLst>
              <a:ext uri="{FF2B5EF4-FFF2-40B4-BE49-F238E27FC236}">
                <a16:creationId xmlns:a16="http://schemas.microsoft.com/office/drawing/2014/main" id="{634D420E-F8E1-47ED-A8A7-7ED5B05F7853}"/>
              </a:ext>
            </a:extLst>
          </p:cNvPr>
          <p:cNvSpPr>
            <a:spLocks noGrp="1"/>
          </p:cNvSpPr>
          <p:nvPr>
            <p:ph type="title"/>
          </p:nvPr>
        </p:nvSpPr>
        <p:spPr/>
        <p:txBody>
          <a:bodyPr/>
          <a:lstStyle/>
          <a:p>
            <a:r>
              <a:rPr lang="en-GB" dirty="0"/>
              <a:t>Survival data</a:t>
            </a:r>
          </a:p>
        </p:txBody>
      </p:sp>
      <p:sp>
        <p:nvSpPr>
          <p:cNvPr id="7" name="Content Placeholder 6">
            <a:extLst>
              <a:ext uri="{FF2B5EF4-FFF2-40B4-BE49-F238E27FC236}">
                <a16:creationId xmlns:a16="http://schemas.microsoft.com/office/drawing/2014/main" id="{5E180CCF-2200-422F-8347-DF6DF09F287D}"/>
              </a:ext>
            </a:extLst>
          </p:cNvPr>
          <p:cNvSpPr>
            <a:spLocks noGrp="1"/>
          </p:cNvSpPr>
          <p:nvPr>
            <p:ph sz="quarter" idx="13"/>
          </p:nvPr>
        </p:nvSpPr>
        <p:spPr/>
        <p:txBody>
          <a:bodyPr/>
          <a:lstStyle/>
          <a:p>
            <a:r>
              <a:rPr lang="en-GB" dirty="0"/>
              <a:t>CI, confidence interval; OS, overall survival; PFS, progression-free survival</a:t>
            </a:r>
          </a:p>
          <a:p>
            <a:r>
              <a:rPr lang="en-GB" dirty="0"/>
              <a:t>Rosenberg JE, et al. ASCO GU 2020. Abstract #441 (Oral presentation)</a:t>
            </a:r>
          </a:p>
        </p:txBody>
      </p:sp>
      <p:sp>
        <p:nvSpPr>
          <p:cNvPr id="5" name="Slide Number Placeholder 4">
            <a:extLst>
              <a:ext uri="{FF2B5EF4-FFF2-40B4-BE49-F238E27FC236}">
                <a16:creationId xmlns:a16="http://schemas.microsoft.com/office/drawing/2014/main" id="{B77A8765-D314-412D-BFB2-15DE5CE4B524}"/>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8" name="TextBox 7">
            <a:extLst>
              <a:ext uri="{FF2B5EF4-FFF2-40B4-BE49-F238E27FC236}">
                <a16:creationId xmlns:a16="http://schemas.microsoft.com/office/drawing/2014/main" id="{B00CAE48-856A-4976-B46B-086CDEFD0802}"/>
              </a:ext>
            </a:extLst>
          </p:cNvPr>
          <p:cNvSpPr txBox="1"/>
          <p:nvPr/>
        </p:nvSpPr>
        <p:spPr>
          <a:xfrm>
            <a:off x="735907" y="1634919"/>
            <a:ext cx="3024336" cy="400110"/>
          </a:xfrm>
          <a:prstGeom prst="rect">
            <a:avLst/>
          </a:prstGeom>
          <a:noFill/>
        </p:spPr>
        <p:txBody>
          <a:bodyPr wrap="square" rtlCol="0">
            <a:spAutoFit/>
          </a:bodyPr>
          <a:lstStyle/>
          <a:p>
            <a:r>
              <a:rPr lang="en-GB" sz="2000" b="1" dirty="0">
                <a:solidFill>
                  <a:srgbClr val="03C750"/>
                </a:solidFill>
                <a:ea typeface="Aileron" charset="0"/>
                <a:cs typeface="Aileron" charset="0"/>
              </a:rPr>
              <a:t>Progression-free survival</a:t>
            </a:r>
          </a:p>
        </p:txBody>
      </p:sp>
      <p:sp>
        <p:nvSpPr>
          <p:cNvPr id="10" name="TextBox 9">
            <a:extLst>
              <a:ext uri="{FF2B5EF4-FFF2-40B4-BE49-F238E27FC236}">
                <a16:creationId xmlns:a16="http://schemas.microsoft.com/office/drawing/2014/main" id="{22BA96C7-5DD1-4E41-A9B9-35B26FC91EAE}"/>
              </a:ext>
            </a:extLst>
          </p:cNvPr>
          <p:cNvSpPr txBox="1"/>
          <p:nvPr/>
        </p:nvSpPr>
        <p:spPr>
          <a:xfrm>
            <a:off x="4575600" y="1632352"/>
            <a:ext cx="3024336" cy="400110"/>
          </a:xfrm>
          <a:prstGeom prst="rect">
            <a:avLst/>
          </a:prstGeom>
          <a:noFill/>
        </p:spPr>
        <p:txBody>
          <a:bodyPr wrap="square" rtlCol="0">
            <a:spAutoFit/>
          </a:bodyPr>
          <a:lstStyle/>
          <a:p>
            <a:r>
              <a:rPr lang="en-GB" sz="2000" b="1" dirty="0">
                <a:solidFill>
                  <a:srgbClr val="03C750"/>
                </a:solidFill>
                <a:ea typeface="Aileron" charset="0"/>
                <a:cs typeface="Aileron" charset="0"/>
              </a:rPr>
              <a:t>Overall survival</a:t>
            </a:r>
          </a:p>
        </p:txBody>
      </p:sp>
      <p:grpSp>
        <p:nvGrpSpPr>
          <p:cNvPr id="4" name="Group 3">
            <a:extLst>
              <a:ext uri="{FF2B5EF4-FFF2-40B4-BE49-F238E27FC236}">
                <a16:creationId xmlns:a16="http://schemas.microsoft.com/office/drawing/2014/main" id="{F2794C72-D493-4E86-950F-F7A70FDB7C46}"/>
              </a:ext>
            </a:extLst>
          </p:cNvPr>
          <p:cNvGrpSpPr/>
          <p:nvPr/>
        </p:nvGrpSpPr>
        <p:grpSpPr>
          <a:xfrm>
            <a:off x="464400" y="1556792"/>
            <a:ext cx="8222400" cy="4176464"/>
            <a:chOff x="464400" y="1772816"/>
            <a:chExt cx="8222400" cy="4176464"/>
          </a:xfrm>
        </p:grpSpPr>
        <p:sp>
          <p:nvSpPr>
            <p:cNvPr id="9" name="Rectangle 8">
              <a:extLst>
                <a:ext uri="{FF2B5EF4-FFF2-40B4-BE49-F238E27FC236}">
                  <a16:creationId xmlns:a16="http://schemas.microsoft.com/office/drawing/2014/main" id="{B9BA7758-6A07-4169-8BCD-34D4E1EF0D1F}"/>
                </a:ext>
              </a:extLst>
            </p:cNvPr>
            <p:cNvSpPr/>
            <p:nvPr/>
          </p:nvSpPr>
          <p:spPr>
            <a:xfrm>
              <a:off x="464400" y="1772816"/>
              <a:ext cx="8222400" cy="4176464"/>
            </a:xfrm>
            <a:prstGeom prst="rect">
              <a:avLst/>
            </a:prstGeom>
            <a:noFill/>
            <a:ln w="28575">
              <a:solidFill>
                <a:srgbClr val="03C7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2">
              <a:extLst>
                <a:ext uri="{FF2B5EF4-FFF2-40B4-BE49-F238E27FC236}">
                  <a16:creationId xmlns:a16="http://schemas.microsoft.com/office/drawing/2014/main" id="{77839B7C-D888-40B3-962E-17806E546F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43" b="10424"/>
            <a:stretch/>
          </p:blipFill>
          <p:spPr bwMode="auto">
            <a:xfrm>
              <a:off x="651424" y="2358335"/>
              <a:ext cx="7809008" cy="337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573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A89C22-3136-4A53-AA08-276B8E8B85C4}"/>
              </a:ext>
            </a:extLst>
          </p:cNvPr>
          <p:cNvSpPr>
            <a:spLocks noGrp="1"/>
          </p:cNvSpPr>
          <p:nvPr>
            <p:ph sz="quarter" idx="12"/>
          </p:nvPr>
        </p:nvSpPr>
        <p:spPr/>
        <p:txBody>
          <a:bodyPr/>
          <a:lstStyle/>
          <a:p>
            <a:r>
              <a:rPr lang="en-US" b="1" dirty="0">
                <a:solidFill>
                  <a:srgbClr val="03C750"/>
                </a:solidFill>
              </a:rPr>
              <a:t>In first-line cisplatin-ineligible patients, </a:t>
            </a:r>
            <a:r>
              <a:rPr lang="en-US" dirty="0"/>
              <a:t>combination therapy with </a:t>
            </a:r>
            <a:r>
              <a:rPr lang="en-US" b="1" dirty="0" err="1">
                <a:solidFill>
                  <a:srgbClr val="03C750"/>
                </a:solidFill>
              </a:rPr>
              <a:t>enfortumab</a:t>
            </a:r>
            <a:r>
              <a:rPr lang="en-US" b="1" dirty="0">
                <a:solidFill>
                  <a:srgbClr val="03C750"/>
                </a:solidFill>
              </a:rPr>
              <a:t> </a:t>
            </a:r>
            <a:r>
              <a:rPr lang="en-US" b="1" dirty="0" err="1">
                <a:solidFill>
                  <a:srgbClr val="03C750"/>
                </a:solidFill>
              </a:rPr>
              <a:t>vedotin</a:t>
            </a:r>
            <a:r>
              <a:rPr lang="en-US" b="1" dirty="0">
                <a:solidFill>
                  <a:srgbClr val="03C750"/>
                </a:solidFill>
              </a:rPr>
              <a:t> and pembrolizumab shows promising activity </a:t>
            </a:r>
            <a:br>
              <a:rPr lang="en-US" b="1" dirty="0">
                <a:solidFill>
                  <a:srgbClr val="03C750"/>
                </a:solidFill>
              </a:rPr>
            </a:br>
            <a:r>
              <a:rPr lang="en-US" b="1" dirty="0">
                <a:solidFill>
                  <a:srgbClr val="03C750"/>
                </a:solidFill>
              </a:rPr>
              <a:t>and durability</a:t>
            </a:r>
          </a:p>
          <a:p>
            <a:r>
              <a:rPr lang="en-US" b="1" dirty="0">
                <a:solidFill>
                  <a:srgbClr val="03C750"/>
                </a:solidFill>
              </a:rPr>
              <a:t>A high overall response rate was observed</a:t>
            </a:r>
            <a:r>
              <a:rPr lang="en-US" dirty="0"/>
              <a:t>, with 88% of patients having responded at first assessment and responses being evident within 2 months (median) of treatment</a:t>
            </a:r>
          </a:p>
          <a:p>
            <a:r>
              <a:rPr lang="en-US" b="1" dirty="0">
                <a:solidFill>
                  <a:srgbClr val="03C750"/>
                </a:solidFill>
              </a:rPr>
              <a:t>Combination therapy was associated with a manageable safety profile </a:t>
            </a:r>
            <a:r>
              <a:rPr lang="en-US" dirty="0"/>
              <a:t>and no new safety concerns were identified</a:t>
            </a:r>
          </a:p>
          <a:p>
            <a:r>
              <a:rPr lang="en-US" dirty="0"/>
              <a:t>Further evaluation of the </a:t>
            </a:r>
            <a:r>
              <a:rPr lang="en-US" dirty="0" err="1"/>
              <a:t>enfortumab</a:t>
            </a:r>
            <a:r>
              <a:rPr lang="en-US" dirty="0"/>
              <a:t> </a:t>
            </a:r>
            <a:r>
              <a:rPr lang="en-US" dirty="0" err="1"/>
              <a:t>vedotin</a:t>
            </a:r>
            <a:r>
              <a:rPr lang="en-US" dirty="0"/>
              <a:t> and pembrolizumab combination in metastatic UC and muscle-invasive UC is ongoing</a:t>
            </a:r>
            <a:endParaRPr lang="en-GB" dirty="0"/>
          </a:p>
        </p:txBody>
      </p:sp>
      <p:sp>
        <p:nvSpPr>
          <p:cNvPr id="3" name="Title 2">
            <a:extLst>
              <a:ext uri="{FF2B5EF4-FFF2-40B4-BE49-F238E27FC236}">
                <a16:creationId xmlns:a16="http://schemas.microsoft.com/office/drawing/2014/main" id="{2209232B-3C5A-4ECD-B425-A317C4B2BA2B}"/>
              </a:ext>
            </a:extLst>
          </p:cNvPr>
          <p:cNvSpPr>
            <a:spLocks noGrp="1"/>
          </p:cNvSpPr>
          <p:nvPr>
            <p:ph type="title"/>
          </p:nvPr>
        </p:nvSpPr>
        <p:spPr/>
        <p:txBody>
          <a:bodyPr/>
          <a:lstStyle/>
          <a:p>
            <a:r>
              <a:rPr lang="en-GB"/>
              <a:t>conclusions</a:t>
            </a:r>
            <a:endParaRPr lang="en-GB" dirty="0"/>
          </a:p>
        </p:txBody>
      </p:sp>
      <p:sp>
        <p:nvSpPr>
          <p:cNvPr id="6" name="Content Placeholder 8">
            <a:extLst>
              <a:ext uri="{FF2B5EF4-FFF2-40B4-BE49-F238E27FC236}">
                <a16:creationId xmlns:a16="http://schemas.microsoft.com/office/drawing/2014/main" id="{B025F3EB-221D-40AC-9B68-6920721BA4B3}"/>
              </a:ext>
            </a:extLst>
          </p:cNvPr>
          <p:cNvSpPr>
            <a:spLocks noGrp="1"/>
          </p:cNvSpPr>
          <p:nvPr>
            <p:ph sz="quarter" idx="13"/>
          </p:nvPr>
        </p:nvSpPr>
        <p:spPr/>
        <p:txBody>
          <a:bodyPr/>
          <a:lstStyle/>
          <a:p>
            <a:r>
              <a:rPr lang="en-GB" dirty="0"/>
              <a:t>UC, urothelial carcinoma</a:t>
            </a:r>
          </a:p>
          <a:p>
            <a:r>
              <a:rPr lang="en-GB" dirty="0"/>
              <a:t>Rosenberg JE, et al. ASCO GU 2020. Abstract #441 (Oral presentation)</a:t>
            </a:r>
          </a:p>
        </p:txBody>
      </p:sp>
      <p:sp>
        <p:nvSpPr>
          <p:cNvPr id="5" name="Slide Number Placeholder 4">
            <a:extLst>
              <a:ext uri="{FF2B5EF4-FFF2-40B4-BE49-F238E27FC236}">
                <a16:creationId xmlns:a16="http://schemas.microsoft.com/office/drawing/2014/main" id="{62D6A360-2D90-44CE-AF1D-98C27D6B66E1}"/>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56595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BD44DF-A26B-4A21-918C-3EF5D3E23A01}"/>
              </a:ext>
            </a:extLst>
          </p:cNvPr>
          <p:cNvSpPr>
            <a:spLocks noGrp="1"/>
          </p:cNvSpPr>
          <p:nvPr>
            <p:ph type="title"/>
          </p:nvPr>
        </p:nvSpPr>
        <p:spPr/>
        <p:txBody>
          <a:bodyPr>
            <a:normAutofit fontScale="90000"/>
          </a:bodyPr>
          <a:lstStyle/>
          <a:p>
            <a:r>
              <a:rPr lang="en-US" dirty="0"/>
              <a:t>Phase II randomized</a:t>
            </a:r>
            <a:br>
              <a:rPr lang="en-US" dirty="0"/>
            </a:br>
            <a:r>
              <a:rPr lang="en-US" dirty="0"/>
              <a:t>placebo-controlled neoadjuvant trial of </a:t>
            </a:r>
            <a:r>
              <a:rPr lang="en-US" dirty="0" err="1"/>
              <a:t>nintedanib</a:t>
            </a:r>
            <a:r>
              <a:rPr lang="en-US" dirty="0"/>
              <a:t> or placebo with gemcitabine and cisplatin in locally advanced muscle invasive bladder cancer (NEO-BLADE)</a:t>
            </a:r>
            <a:br>
              <a:rPr lang="en-US" dirty="0"/>
            </a:br>
            <a:br>
              <a:rPr lang="en-US" dirty="0"/>
            </a:br>
            <a:r>
              <a:rPr lang="en-GB" sz="2400" cap="none" dirty="0"/>
              <a:t>Hussain SA, et al.</a:t>
            </a:r>
            <a:br>
              <a:rPr lang="en-GB" sz="2400" dirty="0"/>
            </a:br>
            <a:r>
              <a:rPr lang="en-GB" sz="2400" dirty="0"/>
              <a:t>ASCO GU 2020. A</a:t>
            </a:r>
            <a:r>
              <a:rPr lang="en-GB" sz="2400" cap="none" dirty="0"/>
              <a:t>bstract</a:t>
            </a:r>
            <a:r>
              <a:rPr lang="en-GB" sz="2400" dirty="0"/>
              <a:t> #438 (</a:t>
            </a:r>
            <a:r>
              <a:rPr lang="en-GB" sz="2400" cap="none" dirty="0"/>
              <a:t>Oral presentation</a:t>
            </a:r>
            <a:r>
              <a:rPr lang="en-GB" sz="2400" dirty="0"/>
              <a:t>)</a:t>
            </a:r>
          </a:p>
        </p:txBody>
      </p:sp>
      <p:sp>
        <p:nvSpPr>
          <p:cNvPr id="5" name="Slide Number Placeholder 4">
            <a:extLst>
              <a:ext uri="{FF2B5EF4-FFF2-40B4-BE49-F238E27FC236}">
                <a16:creationId xmlns:a16="http://schemas.microsoft.com/office/drawing/2014/main" id="{1B799515-C9B8-4140-8AB7-36C50CB0D60C}"/>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14050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94092-9F77-45F8-95FF-8F1BB2AC0D95}"/>
              </a:ext>
            </a:extLst>
          </p:cNvPr>
          <p:cNvSpPr>
            <a:spLocks noGrp="1"/>
          </p:cNvSpPr>
          <p:nvPr>
            <p:ph sz="quarter" idx="12"/>
          </p:nvPr>
        </p:nvSpPr>
        <p:spPr/>
        <p:txBody>
          <a:bodyPr/>
          <a:lstStyle/>
          <a:p>
            <a:r>
              <a:rPr lang="en-US" b="1" dirty="0">
                <a:solidFill>
                  <a:srgbClr val="03C750"/>
                </a:solidFill>
              </a:rPr>
              <a:t>Neo-adjuvant chemotherapy </a:t>
            </a:r>
            <a:r>
              <a:rPr lang="en-US" dirty="0"/>
              <a:t>(gemcitabine and cisplatin) </a:t>
            </a:r>
            <a:r>
              <a:rPr lang="en-US" b="1" dirty="0">
                <a:solidFill>
                  <a:srgbClr val="03C750"/>
                </a:solidFill>
              </a:rPr>
              <a:t>improves overall survival in patients with MIBC</a:t>
            </a:r>
            <a:endParaRPr lang="en-GB" b="1" dirty="0">
              <a:solidFill>
                <a:srgbClr val="03C750"/>
              </a:solidFill>
            </a:endParaRPr>
          </a:p>
          <a:p>
            <a:r>
              <a:rPr lang="en-US" b="1" dirty="0" err="1">
                <a:solidFill>
                  <a:schemeClr val="accent1"/>
                </a:solidFill>
              </a:rPr>
              <a:t>Nintedanib</a:t>
            </a:r>
            <a:r>
              <a:rPr lang="en-US" dirty="0"/>
              <a:t> is </a:t>
            </a:r>
            <a:r>
              <a:rPr lang="en-GB" dirty="0"/>
              <a:t>a small molecule tyrosine-kinase inhibitor, targeting vascular endothelial growth factor receptor-2, fibroblast growth factor receptor-1 and platelet derived growth factor receptor</a:t>
            </a:r>
          </a:p>
          <a:p>
            <a:r>
              <a:rPr lang="en-US" dirty="0"/>
              <a:t>The </a:t>
            </a:r>
            <a:r>
              <a:rPr lang="en-US" b="1" dirty="0">
                <a:solidFill>
                  <a:srgbClr val="03C750"/>
                </a:solidFill>
              </a:rPr>
              <a:t>NEO-BLADE study, investigates the toxicity and efficacy </a:t>
            </a:r>
            <a:r>
              <a:rPr lang="en-US" dirty="0"/>
              <a:t>effects </a:t>
            </a:r>
            <a:r>
              <a:rPr lang="en-US" b="1" dirty="0">
                <a:solidFill>
                  <a:srgbClr val="03C750"/>
                </a:solidFill>
              </a:rPr>
              <a:t>of adding </a:t>
            </a:r>
            <a:r>
              <a:rPr lang="en-US" b="1" dirty="0" err="1">
                <a:solidFill>
                  <a:srgbClr val="03C750"/>
                </a:solidFill>
              </a:rPr>
              <a:t>nintedanib</a:t>
            </a:r>
            <a:r>
              <a:rPr lang="en-US" b="1" dirty="0">
                <a:solidFill>
                  <a:srgbClr val="03C750"/>
                </a:solidFill>
              </a:rPr>
              <a:t> to the usual neo-adjuvant chemotherapy combination </a:t>
            </a:r>
            <a:r>
              <a:rPr lang="en-US" dirty="0"/>
              <a:t>of gemcitabine and cisplatin </a:t>
            </a:r>
            <a:r>
              <a:rPr lang="en-US" b="1" dirty="0">
                <a:solidFill>
                  <a:srgbClr val="03C750"/>
                </a:solidFill>
              </a:rPr>
              <a:t>in patients with MIBC</a:t>
            </a:r>
            <a:endParaRPr lang="en-GB" b="1" dirty="0">
              <a:solidFill>
                <a:srgbClr val="03C750"/>
              </a:solidFill>
            </a:endParaRPr>
          </a:p>
          <a:p>
            <a:endParaRPr lang="en-GB" dirty="0"/>
          </a:p>
        </p:txBody>
      </p:sp>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p:txBody>
          <a:bodyPr/>
          <a:lstStyle/>
          <a:p>
            <a:r>
              <a:rPr lang="en-GB"/>
              <a:t>introduction</a:t>
            </a:r>
            <a:endParaRPr lang="en-GB" dirty="0"/>
          </a:p>
        </p:txBody>
      </p:sp>
      <p:sp>
        <p:nvSpPr>
          <p:cNvPr id="4" name="Content Placeholder 3">
            <a:extLst>
              <a:ext uri="{FF2B5EF4-FFF2-40B4-BE49-F238E27FC236}">
                <a16:creationId xmlns:a16="http://schemas.microsoft.com/office/drawing/2014/main" id="{B9DC97EE-7C52-4684-BB0D-85442F4EF627}"/>
              </a:ext>
            </a:extLst>
          </p:cNvPr>
          <p:cNvSpPr>
            <a:spLocks noGrp="1"/>
          </p:cNvSpPr>
          <p:nvPr>
            <p:ph sz="quarter" idx="13"/>
          </p:nvPr>
        </p:nvSpPr>
        <p:spPr/>
        <p:txBody>
          <a:bodyPr/>
          <a:lstStyle/>
          <a:p>
            <a:r>
              <a:rPr lang="en-GB" dirty="0"/>
              <a:t>MIBC, muscle invasive bladder cancer</a:t>
            </a:r>
          </a:p>
          <a:p>
            <a:r>
              <a:rPr lang="en-GB" dirty="0"/>
              <a:t>Hussain SA, et al. ASCO GU 2020. Abstract #438 (Oral presentation)</a:t>
            </a:r>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400103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153AE3A-AF59-5945-BA33-C55EFCC3537F}"/>
              </a:ext>
            </a:extLst>
          </p:cNvPr>
          <p:cNvCxnSpPr>
            <a:cxnSpLocks/>
          </p:cNvCxnSpPr>
          <p:nvPr/>
        </p:nvCxnSpPr>
        <p:spPr>
          <a:xfrm>
            <a:off x="3328370" y="2843120"/>
            <a:ext cx="363184"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Content Placeholder 1">
            <a:extLst>
              <a:ext uri="{FF2B5EF4-FFF2-40B4-BE49-F238E27FC236}">
                <a16:creationId xmlns:a16="http://schemas.microsoft.com/office/drawing/2014/main" id="{99394092-9F77-45F8-95FF-8F1BB2AC0D95}"/>
              </a:ext>
            </a:extLst>
          </p:cNvPr>
          <p:cNvSpPr>
            <a:spLocks noGrp="1"/>
          </p:cNvSpPr>
          <p:nvPr>
            <p:ph sz="quarter" idx="12"/>
          </p:nvPr>
        </p:nvSpPr>
        <p:spPr>
          <a:xfrm>
            <a:off x="465138" y="845829"/>
            <a:ext cx="8222400" cy="926987"/>
          </a:xfrm>
        </p:spPr>
        <p:txBody>
          <a:bodyPr/>
          <a:lstStyle/>
          <a:p>
            <a:pPr>
              <a:spcBef>
                <a:spcPts val="600"/>
              </a:spcBef>
            </a:pPr>
            <a:r>
              <a:rPr lang="en-GB" dirty="0"/>
              <a:t>Randomised, placebo controlled, phase 2 study </a:t>
            </a:r>
          </a:p>
          <a:p>
            <a:pPr>
              <a:spcBef>
                <a:spcPts val="600"/>
              </a:spcBef>
            </a:pPr>
            <a:r>
              <a:rPr lang="en-GB" dirty="0"/>
              <a:t>120 patients with MITCC, T2-T4 N0M0, GFR &gt;60ml/min</a:t>
            </a:r>
          </a:p>
        </p:txBody>
      </p:sp>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a:xfrm>
            <a:off x="464400" y="246565"/>
            <a:ext cx="6555600" cy="807285"/>
          </a:xfrm>
        </p:spPr>
        <p:txBody>
          <a:bodyPr/>
          <a:lstStyle/>
          <a:p>
            <a:r>
              <a:rPr lang="en-GB"/>
              <a:t>Study design</a:t>
            </a:r>
            <a:endParaRPr lang="en-GB" dirty="0"/>
          </a:p>
        </p:txBody>
      </p:sp>
      <p:sp>
        <p:nvSpPr>
          <p:cNvPr id="4" name="Content Placeholder 3">
            <a:extLst>
              <a:ext uri="{FF2B5EF4-FFF2-40B4-BE49-F238E27FC236}">
                <a16:creationId xmlns:a16="http://schemas.microsoft.com/office/drawing/2014/main" id="{B9DC97EE-7C52-4684-BB0D-85442F4EF627}"/>
              </a:ext>
            </a:extLst>
          </p:cNvPr>
          <p:cNvSpPr>
            <a:spLocks noGrp="1"/>
          </p:cNvSpPr>
          <p:nvPr>
            <p:ph sz="quarter" idx="13"/>
          </p:nvPr>
        </p:nvSpPr>
        <p:spPr/>
        <p:txBody>
          <a:bodyPr/>
          <a:lstStyle/>
          <a:p>
            <a:r>
              <a:rPr lang="en-GB" dirty="0"/>
              <a:t>CR, complete response; CRR, complete response rate; CT, computerised tomography; GFR, glomerular filtration rate; MITCC, muscle invasive transitional cell carcinoma; OS, overall survival; PFS, progression-free survival</a:t>
            </a:r>
          </a:p>
          <a:p>
            <a:r>
              <a:rPr lang="en-GB" dirty="0"/>
              <a:t>Hussain SA, et al. ASCO GU 2020. Abstract #438 (Oral presentation)</a:t>
            </a:r>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15</a:t>
            </a:fld>
            <a:endParaRPr lang="en-GB" dirty="0"/>
          </a:p>
        </p:txBody>
      </p:sp>
      <p:sp>
        <p:nvSpPr>
          <p:cNvPr id="8" name="TextBox 7">
            <a:extLst>
              <a:ext uri="{FF2B5EF4-FFF2-40B4-BE49-F238E27FC236}">
                <a16:creationId xmlns:a16="http://schemas.microsoft.com/office/drawing/2014/main" id="{3C596174-B33D-453F-9B5E-9BF887B74208}"/>
              </a:ext>
            </a:extLst>
          </p:cNvPr>
          <p:cNvSpPr txBox="1"/>
          <p:nvPr/>
        </p:nvSpPr>
        <p:spPr>
          <a:xfrm>
            <a:off x="439058" y="5013176"/>
            <a:ext cx="7635255" cy="1092607"/>
          </a:xfrm>
          <a:prstGeom prst="rect">
            <a:avLst/>
          </a:prstGeom>
          <a:noFill/>
        </p:spPr>
        <p:txBody>
          <a:bodyPr wrap="square" rtlCol="0">
            <a:spAutoFit/>
          </a:bodyPr>
          <a:lstStyle/>
          <a:p>
            <a:pPr marL="274638" indent="-274638">
              <a:spcBef>
                <a:spcPts val="600"/>
              </a:spcBef>
              <a:buClr>
                <a:srgbClr val="03C750"/>
              </a:buClr>
              <a:buFont typeface="Arial" panose="020B0604020202020204" pitchFamily="34" charset="0"/>
              <a:buChar char="•"/>
            </a:pPr>
            <a:r>
              <a:rPr lang="en-GB" sz="2000" dirty="0">
                <a:solidFill>
                  <a:srgbClr val="5D8298"/>
                </a:solidFill>
                <a:latin typeface="+mj-lt"/>
              </a:rPr>
              <a:t>Co-primary endpoint: Pathological CR rate and Overall CRR (pathological &amp; radiological)</a:t>
            </a:r>
          </a:p>
          <a:p>
            <a:pPr marL="274638" indent="-274638">
              <a:spcBef>
                <a:spcPts val="600"/>
              </a:spcBef>
              <a:buClr>
                <a:srgbClr val="03C750"/>
              </a:buClr>
              <a:buFont typeface="Arial" panose="020B0604020202020204" pitchFamily="34" charset="0"/>
              <a:buChar char="•"/>
            </a:pPr>
            <a:r>
              <a:rPr lang="en-GB" sz="2000" dirty="0">
                <a:solidFill>
                  <a:srgbClr val="5D8298"/>
                </a:solidFill>
                <a:latin typeface="+mj-lt"/>
              </a:rPr>
              <a:t>Secondary endpoints: PFS, OS and toxicity</a:t>
            </a:r>
          </a:p>
        </p:txBody>
      </p:sp>
      <p:sp>
        <p:nvSpPr>
          <p:cNvPr id="14" name="Rounded Rectangle 13">
            <a:extLst>
              <a:ext uri="{FF2B5EF4-FFF2-40B4-BE49-F238E27FC236}">
                <a16:creationId xmlns:a16="http://schemas.microsoft.com/office/drawing/2014/main" id="{F64E45AE-2805-D749-9859-3955D94C0FC7}"/>
              </a:ext>
            </a:extLst>
          </p:cNvPr>
          <p:cNvSpPr/>
          <p:nvPr/>
        </p:nvSpPr>
        <p:spPr>
          <a:xfrm>
            <a:off x="3297122" y="4052872"/>
            <a:ext cx="4657049" cy="727302"/>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0000"/>
              </a:lnSpc>
            </a:pPr>
            <a:r>
              <a:rPr lang="en-US" sz="1200" dirty="0">
                <a:solidFill>
                  <a:schemeClr val="tx1"/>
                </a:solidFill>
              </a:rPr>
              <a:t>Patient response assessment; Cycle 3 day 8 +/- 7 days biopsy was</a:t>
            </a:r>
            <a:br>
              <a:rPr lang="en-US" sz="1200" dirty="0">
                <a:solidFill>
                  <a:schemeClr val="tx1"/>
                </a:solidFill>
              </a:rPr>
            </a:br>
            <a:r>
              <a:rPr lang="en-US" sz="1200" dirty="0">
                <a:solidFill>
                  <a:schemeClr val="tx1"/>
                </a:solidFill>
              </a:rPr>
              <a:t>mandated to assess path CR rates. For patients undergoing</a:t>
            </a:r>
            <a:br>
              <a:rPr lang="en-US" sz="1200" dirty="0">
                <a:solidFill>
                  <a:schemeClr val="tx1"/>
                </a:solidFill>
              </a:rPr>
            </a:br>
            <a:r>
              <a:rPr lang="en-US" sz="1200" dirty="0">
                <a:solidFill>
                  <a:schemeClr val="tx1"/>
                </a:solidFill>
              </a:rPr>
              <a:t>cystectomy, cystectomy samples provided pat CR rates. CT scan post</a:t>
            </a:r>
            <a:br>
              <a:rPr lang="en-US" sz="1200" dirty="0">
                <a:solidFill>
                  <a:schemeClr val="tx1"/>
                </a:solidFill>
              </a:rPr>
            </a:br>
            <a:r>
              <a:rPr lang="en-US" sz="1200" dirty="0">
                <a:solidFill>
                  <a:schemeClr val="tx1"/>
                </a:solidFill>
              </a:rPr>
              <a:t>3 cycles provided radiological response</a:t>
            </a:r>
          </a:p>
        </p:txBody>
      </p:sp>
      <p:sp>
        <p:nvSpPr>
          <p:cNvPr id="17" name="Rounded Rectangle 16">
            <a:extLst>
              <a:ext uri="{FF2B5EF4-FFF2-40B4-BE49-F238E27FC236}">
                <a16:creationId xmlns:a16="http://schemas.microsoft.com/office/drawing/2014/main" id="{BAA86830-E802-1749-A79E-19FCEE8A38D6}"/>
              </a:ext>
            </a:extLst>
          </p:cNvPr>
          <p:cNvSpPr/>
          <p:nvPr/>
        </p:nvSpPr>
        <p:spPr>
          <a:xfrm>
            <a:off x="464400" y="2332506"/>
            <a:ext cx="1152128" cy="1021228"/>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5000"/>
              </a:lnSpc>
            </a:pPr>
            <a:r>
              <a:rPr lang="en-US" sz="1400" dirty="0"/>
              <a:t>Patients are</a:t>
            </a:r>
            <a:br>
              <a:rPr lang="en-US" sz="1400" dirty="0"/>
            </a:br>
            <a:r>
              <a:rPr lang="en-US" sz="1400" dirty="0"/>
              <a:t>consented</a:t>
            </a:r>
            <a:br>
              <a:rPr lang="en-US" sz="1400" dirty="0"/>
            </a:br>
            <a:r>
              <a:rPr lang="en-US" sz="1400" dirty="0"/>
              <a:t>and </a:t>
            </a:r>
            <a:r>
              <a:rPr lang="en-US" sz="1400" dirty="0" err="1"/>
              <a:t>randomised</a:t>
            </a:r>
            <a:endParaRPr lang="en-US" sz="1400" dirty="0"/>
          </a:p>
        </p:txBody>
      </p:sp>
      <p:cxnSp>
        <p:nvCxnSpPr>
          <p:cNvPr id="19" name="Straight Connector 18">
            <a:extLst>
              <a:ext uri="{FF2B5EF4-FFF2-40B4-BE49-F238E27FC236}">
                <a16:creationId xmlns:a16="http://schemas.microsoft.com/office/drawing/2014/main" id="{EC783A85-FD1B-B54F-87F1-1E7AEB0FA4C1}"/>
              </a:ext>
            </a:extLst>
          </p:cNvPr>
          <p:cNvCxnSpPr>
            <a:cxnSpLocks/>
          </p:cNvCxnSpPr>
          <p:nvPr/>
        </p:nvCxnSpPr>
        <p:spPr>
          <a:xfrm>
            <a:off x="1616528" y="2843120"/>
            <a:ext cx="363184"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2D691369-6B29-334A-AC36-CF4E4136A613}"/>
              </a:ext>
            </a:extLst>
          </p:cNvPr>
          <p:cNvSpPr/>
          <p:nvPr/>
        </p:nvSpPr>
        <p:spPr>
          <a:xfrm>
            <a:off x="1979712" y="1700808"/>
            <a:ext cx="1400022" cy="2277636"/>
          </a:xfrm>
          <a:prstGeom prst="rect">
            <a:avLst/>
          </a:prstGeom>
          <a:solidFill>
            <a:schemeClr val="tx2">
              <a:lumMod val="20000"/>
              <a:lumOff val="8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B826CBA3-5E5C-CF4B-9815-F4B672D93CD2}"/>
              </a:ext>
            </a:extLst>
          </p:cNvPr>
          <p:cNvSpPr/>
          <p:nvPr/>
        </p:nvSpPr>
        <p:spPr>
          <a:xfrm>
            <a:off x="2133123" y="1800421"/>
            <a:ext cx="1093200" cy="1008112"/>
          </a:xfrm>
          <a:prstGeom prst="roundRect">
            <a:avLst>
              <a:gd name="adj" fmla="val 12761"/>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5000"/>
              </a:lnSpc>
            </a:pPr>
            <a:r>
              <a:rPr lang="en-US" sz="1200" b="1" dirty="0">
                <a:solidFill>
                  <a:schemeClr val="accent1"/>
                </a:solidFill>
              </a:rPr>
              <a:t>Arm 1:</a:t>
            </a:r>
          </a:p>
          <a:p>
            <a:pPr algn="ctr">
              <a:lnSpc>
                <a:spcPct val="95000"/>
              </a:lnSpc>
            </a:pPr>
            <a:r>
              <a:rPr lang="en-US" sz="1200" dirty="0">
                <a:solidFill>
                  <a:schemeClr val="tx1"/>
                </a:solidFill>
              </a:rPr>
              <a:t>12 weeks</a:t>
            </a:r>
            <a:br>
              <a:rPr lang="en-US" sz="1200" dirty="0">
                <a:solidFill>
                  <a:schemeClr val="tx1"/>
                </a:solidFill>
              </a:rPr>
            </a:br>
            <a:r>
              <a:rPr lang="en-US" sz="1200" dirty="0">
                <a:solidFill>
                  <a:schemeClr val="tx1"/>
                </a:solidFill>
              </a:rPr>
              <a:t>Gemcitabine,</a:t>
            </a:r>
            <a:br>
              <a:rPr lang="en-US" sz="1200" dirty="0">
                <a:solidFill>
                  <a:schemeClr val="tx1"/>
                </a:solidFill>
              </a:rPr>
            </a:br>
            <a:r>
              <a:rPr lang="en-US" sz="1200" dirty="0">
                <a:solidFill>
                  <a:schemeClr val="tx1"/>
                </a:solidFill>
              </a:rPr>
              <a:t>Cisplatin</a:t>
            </a:r>
            <a:br>
              <a:rPr lang="en-US" sz="1200" dirty="0">
                <a:solidFill>
                  <a:schemeClr val="tx1"/>
                </a:solidFill>
              </a:rPr>
            </a:br>
            <a:r>
              <a:rPr lang="en-US" sz="1200" b="1" dirty="0">
                <a:solidFill>
                  <a:schemeClr val="tx1"/>
                </a:solidFill>
              </a:rPr>
              <a:t>&amp; Placebo</a:t>
            </a:r>
          </a:p>
        </p:txBody>
      </p:sp>
      <p:sp>
        <p:nvSpPr>
          <p:cNvPr id="22" name="Rounded Rectangle 21">
            <a:extLst>
              <a:ext uri="{FF2B5EF4-FFF2-40B4-BE49-F238E27FC236}">
                <a16:creationId xmlns:a16="http://schemas.microsoft.com/office/drawing/2014/main" id="{E98724F1-4695-BF42-92A9-F4F677894F1B}"/>
              </a:ext>
            </a:extLst>
          </p:cNvPr>
          <p:cNvSpPr/>
          <p:nvPr/>
        </p:nvSpPr>
        <p:spPr>
          <a:xfrm>
            <a:off x="2133123" y="2884942"/>
            <a:ext cx="1093200" cy="1008112"/>
          </a:xfrm>
          <a:prstGeom prst="roundRect">
            <a:avLst>
              <a:gd name="adj" fmla="val 12761"/>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5000"/>
              </a:lnSpc>
            </a:pPr>
            <a:r>
              <a:rPr lang="en-US" sz="1200" b="1" dirty="0">
                <a:solidFill>
                  <a:schemeClr val="accent1"/>
                </a:solidFill>
              </a:rPr>
              <a:t>Arm 2:</a:t>
            </a:r>
          </a:p>
          <a:p>
            <a:pPr algn="ctr">
              <a:lnSpc>
                <a:spcPct val="95000"/>
              </a:lnSpc>
            </a:pPr>
            <a:r>
              <a:rPr lang="en-US" sz="1200" dirty="0">
                <a:solidFill>
                  <a:schemeClr val="tx1"/>
                </a:solidFill>
              </a:rPr>
              <a:t>12 weeks</a:t>
            </a:r>
            <a:br>
              <a:rPr lang="en-US" sz="1200" dirty="0">
                <a:solidFill>
                  <a:schemeClr val="tx1"/>
                </a:solidFill>
              </a:rPr>
            </a:br>
            <a:r>
              <a:rPr lang="en-US" sz="1200" dirty="0">
                <a:solidFill>
                  <a:schemeClr val="tx1"/>
                </a:solidFill>
              </a:rPr>
              <a:t>Gemcitabine,</a:t>
            </a:r>
            <a:br>
              <a:rPr lang="en-US" sz="1200" dirty="0">
                <a:solidFill>
                  <a:schemeClr val="tx1"/>
                </a:solidFill>
              </a:rPr>
            </a:br>
            <a:r>
              <a:rPr lang="en-US" sz="1200" dirty="0">
                <a:solidFill>
                  <a:schemeClr val="tx1"/>
                </a:solidFill>
              </a:rPr>
              <a:t>Cisplatin</a:t>
            </a:r>
            <a:br>
              <a:rPr lang="en-US" sz="1200" dirty="0">
                <a:solidFill>
                  <a:schemeClr val="tx1"/>
                </a:solidFill>
              </a:rPr>
            </a:br>
            <a:r>
              <a:rPr lang="en-US" sz="1200" b="1" dirty="0">
                <a:solidFill>
                  <a:schemeClr val="tx1"/>
                </a:solidFill>
              </a:rPr>
              <a:t>&amp; </a:t>
            </a:r>
            <a:r>
              <a:rPr lang="en-US" sz="1200" b="1" dirty="0" err="1">
                <a:solidFill>
                  <a:schemeClr val="tx1"/>
                </a:solidFill>
              </a:rPr>
              <a:t>Nintedanib</a:t>
            </a:r>
            <a:endParaRPr lang="en-US" sz="1200" b="1" dirty="0">
              <a:solidFill>
                <a:schemeClr val="tx1"/>
              </a:solidFill>
            </a:endParaRPr>
          </a:p>
        </p:txBody>
      </p:sp>
      <p:cxnSp>
        <p:nvCxnSpPr>
          <p:cNvPr id="25" name="Straight Connector 24">
            <a:extLst>
              <a:ext uri="{FF2B5EF4-FFF2-40B4-BE49-F238E27FC236}">
                <a16:creationId xmlns:a16="http://schemas.microsoft.com/office/drawing/2014/main" id="{00D42326-FB41-9E42-AC5C-B28E7931CA04}"/>
              </a:ext>
            </a:extLst>
          </p:cNvPr>
          <p:cNvCxnSpPr>
            <a:cxnSpLocks/>
          </p:cNvCxnSpPr>
          <p:nvPr/>
        </p:nvCxnSpPr>
        <p:spPr>
          <a:xfrm>
            <a:off x="3370900" y="3704357"/>
            <a:ext cx="453962" cy="274087"/>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D6292AD-3D27-774D-83F6-01635EE1EE08}"/>
              </a:ext>
            </a:extLst>
          </p:cNvPr>
          <p:cNvCxnSpPr>
            <a:cxnSpLocks/>
          </p:cNvCxnSpPr>
          <p:nvPr/>
        </p:nvCxnSpPr>
        <p:spPr>
          <a:xfrm>
            <a:off x="5426009" y="3566638"/>
            <a:ext cx="370127" cy="476405"/>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1F021CFF-8E05-994E-BDF4-9CAD4E3A0E43}"/>
              </a:ext>
            </a:extLst>
          </p:cNvPr>
          <p:cNvCxnSpPr>
            <a:cxnSpLocks/>
          </p:cNvCxnSpPr>
          <p:nvPr/>
        </p:nvCxnSpPr>
        <p:spPr>
          <a:xfrm flipH="1">
            <a:off x="7743393" y="3542509"/>
            <a:ext cx="507278" cy="500534"/>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3CCF1736-AD76-7C4B-A996-4381BD813AD8}"/>
              </a:ext>
            </a:extLst>
          </p:cNvPr>
          <p:cNvCxnSpPr>
            <a:cxnSpLocks/>
          </p:cNvCxnSpPr>
          <p:nvPr/>
        </p:nvCxnSpPr>
        <p:spPr>
          <a:xfrm>
            <a:off x="4412891" y="2843120"/>
            <a:ext cx="363184"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68260592-B3F3-A540-9DC1-5B46E1F374CB}"/>
              </a:ext>
            </a:extLst>
          </p:cNvPr>
          <p:cNvCxnSpPr>
            <a:cxnSpLocks/>
          </p:cNvCxnSpPr>
          <p:nvPr/>
        </p:nvCxnSpPr>
        <p:spPr>
          <a:xfrm>
            <a:off x="6155222" y="2843120"/>
            <a:ext cx="363184"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D8EC96CB-A341-F04D-8CCD-ACB1135F7898}"/>
              </a:ext>
            </a:extLst>
          </p:cNvPr>
          <p:cNvCxnSpPr>
            <a:cxnSpLocks/>
          </p:cNvCxnSpPr>
          <p:nvPr/>
        </p:nvCxnSpPr>
        <p:spPr>
          <a:xfrm>
            <a:off x="7241364" y="2843120"/>
            <a:ext cx="363184" cy="0"/>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948AEF0E-186C-0E4B-99F2-FA884FD8577C}"/>
              </a:ext>
            </a:extLst>
          </p:cNvPr>
          <p:cNvSpPr/>
          <p:nvPr/>
        </p:nvSpPr>
        <p:spPr>
          <a:xfrm>
            <a:off x="4781792" y="1916832"/>
            <a:ext cx="1497135" cy="1841701"/>
          </a:xfrm>
          <a:prstGeom prst="rect">
            <a:avLst/>
          </a:prstGeom>
          <a:solidFill>
            <a:schemeClr val="tx2">
              <a:lumMod val="20000"/>
              <a:lumOff val="80000"/>
            </a:schemeClr>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3982D9E3-2167-AA4C-B714-C24973C64BE3}"/>
              </a:ext>
            </a:extLst>
          </p:cNvPr>
          <p:cNvSpPr/>
          <p:nvPr/>
        </p:nvSpPr>
        <p:spPr>
          <a:xfrm>
            <a:off x="4872679" y="2016445"/>
            <a:ext cx="1315361" cy="495751"/>
          </a:xfrm>
          <a:prstGeom prst="roundRect">
            <a:avLst>
              <a:gd name="adj" fmla="val 12761"/>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5000"/>
              </a:lnSpc>
            </a:pPr>
            <a:r>
              <a:rPr lang="en-US" sz="1200" b="1" dirty="0">
                <a:solidFill>
                  <a:schemeClr val="accent1"/>
                </a:solidFill>
              </a:rPr>
              <a:t>Surgery</a:t>
            </a:r>
            <a:br>
              <a:rPr lang="en-US" sz="1200" b="1" dirty="0">
                <a:solidFill>
                  <a:schemeClr val="accent1"/>
                </a:solidFill>
              </a:rPr>
            </a:br>
            <a:r>
              <a:rPr lang="en-US" sz="1200" b="1" dirty="0">
                <a:solidFill>
                  <a:schemeClr val="accent1"/>
                </a:solidFill>
              </a:rPr>
              <a:t>(Cystectomy)</a:t>
            </a:r>
            <a:endParaRPr lang="en-US" sz="1200" b="1" dirty="0">
              <a:solidFill>
                <a:schemeClr val="tx1"/>
              </a:solidFill>
            </a:endParaRPr>
          </a:p>
        </p:txBody>
      </p:sp>
      <p:sp>
        <p:nvSpPr>
          <p:cNvPr id="37" name="Rounded Rectangle 36">
            <a:extLst>
              <a:ext uri="{FF2B5EF4-FFF2-40B4-BE49-F238E27FC236}">
                <a16:creationId xmlns:a16="http://schemas.microsoft.com/office/drawing/2014/main" id="{8243EFE2-13DA-A844-9CCE-DDCC399CC733}"/>
              </a:ext>
            </a:extLst>
          </p:cNvPr>
          <p:cNvSpPr/>
          <p:nvPr/>
        </p:nvSpPr>
        <p:spPr>
          <a:xfrm>
            <a:off x="4872679" y="2652596"/>
            <a:ext cx="1315361" cy="1009524"/>
          </a:xfrm>
          <a:prstGeom prst="roundRect">
            <a:avLst>
              <a:gd name="adj" fmla="val 12761"/>
            </a:avLst>
          </a:prstGeom>
          <a:solidFill>
            <a:schemeClr val="bg1"/>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36000" rIns="0" bIns="36000" rtlCol="0" anchor="ctr"/>
          <a:lstStyle/>
          <a:p>
            <a:pPr algn="ctr">
              <a:lnSpc>
                <a:spcPct val="95000"/>
              </a:lnSpc>
            </a:pPr>
            <a:r>
              <a:rPr lang="en-US" sz="1200" dirty="0">
                <a:solidFill>
                  <a:schemeClr val="tx1"/>
                </a:solidFill>
              </a:rPr>
              <a:t>Organ Preservation</a:t>
            </a:r>
            <a:br>
              <a:rPr lang="en-US" sz="1200" dirty="0">
                <a:solidFill>
                  <a:schemeClr val="tx1"/>
                </a:solidFill>
              </a:rPr>
            </a:br>
            <a:r>
              <a:rPr lang="en-US" sz="1200" dirty="0">
                <a:solidFill>
                  <a:schemeClr val="tx1"/>
                </a:solidFill>
              </a:rPr>
              <a:t>(Concurrent Chemo</a:t>
            </a:r>
            <a:br>
              <a:rPr lang="en-US" sz="1200" dirty="0">
                <a:solidFill>
                  <a:schemeClr val="tx1"/>
                </a:solidFill>
              </a:rPr>
            </a:br>
            <a:r>
              <a:rPr lang="en-US" sz="1200" dirty="0">
                <a:solidFill>
                  <a:schemeClr val="tx1"/>
                </a:solidFill>
              </a:rPr>
              <a:t>-Radiotherapy or</a:t>
            </a:r>
            <a:br>
              <a:rPr lang="en-US" sz="1200" dirty="0">
                <a:solidFill>
                  <a:schemeClr val="tx1"/>
                </a:solidFill>
              </a:rPr>
            </a:br>
            <a:r>
              <a:rPr lang="en-US" sz="1200" dirty="0">
                <a:solidFill>
                  <a:schemeClr val="tx1"/>
                </a:solidFill>
              </a:rPr>
              <a:t>Radiotherapy alone)</a:t>
            </a:r>
          </a:p>
        </p:txBody>
      </p:sp>
      <p:sp>
        <p:nvSpPr>
          <p:cNvPr id="23" name="Rounded Rectangle 22">
            <a:extLst>
              <a:ext uri="{FF2B5EF4-FFF2-40B4-BE49-F238E27FC236}">
                <a16:creationId xmlns:a16="http://schemas.microsoft.com/office/drawing/2014/main" id="{EF175800-371B-E54E-8A86-A52B8C178FFB}"/>
              </a:ext>
            </a:extLst>
          </p:cNvPr>
          <p:cNvSpPr/>
          <p:nvPr/>
        </p:nvSpPr>
        <p:spPr>
          <a:xfrm>
            <a:off x="3689589" y="2413695"/>
            <a:ext cx="864095" cy="857684"/>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5000"/>
              </a:lnSpc>
            </a:pPr>
            <a:r>
              <a:rPr lang="en-US" sz="1200" dirty="0">
                <a:solidFill>
                  <a:schemeClr val="tx1"/>
                </a:solidFill>
              </a:rPr>
              <a:t>Radical</a:t>
            </a:r>
            <a:br>
              <a:rPr lang="en-US" sz="1200" dirty="0">
                <a:solidFill>
                  <a:schemeClr val="tx1"/>
                </a:solidFill>
              </a:rPr>
            </a:br>
            <a:r>
              <a:rPr lang="en-US" sz="1200" dirty="0">
                <a:solidFill>
                  <a:schemeClr val="tx1"/>
                </a:solidFill>
              </a:rPr>
              <a:t>treatment</a:t>
            </a:r>
            <a:br>
              <a:rPr lang="en-US" sz="1200" dirty="0">
                <a:solidFill>
                  <a:schemeClr val="tx1"/>
                </a:solidFill>
              </a:rPr>
            </a:br>
            <a:r>
              <a:rPr lang="en-US" sz="1200" dirty="0">
                <a:solidFill>
                  <a:schemeClr val="tx1"/>
                </a:solidFill>
              </a:rPr>
              <a:t>options</a:t>
            </a:r>
            <a:br>
              <a:rPr lang="en-US" sz="1200" dirty="0">
                <a:solidFill>
                  <a:schemeClr val="tx1"/>
                </a:solidFill>
              </a:rPr>
            </a:br>
            <a:r>
              <a:rPr lang="en-US" sz="1200" dirty="0">
                <a:solidFill>
                  <a:schemeClr val="tx1"/>
                </a:solidFill>
              </a:rPr>
              <a:t>discussed</a:t>
            </a:r>
          </a:p>
        </p:txBody>
      </p:sp>
      <p:sp>
        <p:nvSpPr>
          <p:cNvPr id="15" name="Rounded Rectangle 14">
            <a:extLst>
              <a:ext uri="{FF2B5EF4-FFF2-40B4-BE49-F238E27FC236}">
                <a16:creationId xmlns:a16="http://schemas.microsoft.com/office/drawing/2014/main" id="{CF145C20-6D90-3E47-977A-B712C30ABB29}"/>
              </a:ext>
            </a:extLst>
          </p:cNvPr>
          <p:cNvSpPr/>
          <p:nvPr/>
        </p:nvSpPr>
        <p:spPr>
          <a:xfrm>
            <a:off x="7613650" y="2068508"/>
            <a:ext cx="1074905" cy="1547438"/>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5000"/>
              </a:lnSpc>
            </a:pPr>
            <a:r>
              <a:rPr lang="en-US" sz="1200" dirty="0">
                <a:solidFill>
                  <a:schemeClr val="tx1"/>
                </a:solidFill>
              </a:rPr>
              <a:t>Follow up at</a:t>
            </a:r>
            <a:br>
              <a:rPr lang="en-US" sz="1200" dirty="0">
                <a:solidFill>
                  <a:schemeClr val="tx1"/>
                </a:solidFill>
              </a:rPr>
            </a:br>
            <a:r>
              <a:rPr lang="en-US" sz="1200" dirty="0">
                <a:solidFill>
                  <a:schemeClr val="tx1"/>
                </a:solidFill>
              </a:rPr>
              <a:t>6 and 12</a:t>
            </a:r>
            <a:br>
              <a:rPr lang="en-US" sz="1200" dirty="0">
                <a:solidFill>
                  <a:schemeClr val="tx1"/>
                </a:solidFill>
              </a:rPr>
            </a:br>
            <a:r>
              <a:rPr lang="en-US" sz="1200" dirty="0">
                <a:solidFill>
                  <a:schemeClr val="tx1"/>
                </a:solidFill>
              </a:rPr>
              <a:t>months after radical treatment and annually for </a:t>
            </a:r>
            <a:br>
              <a:rPr lang="en-US" sz="1200" dirty="0">
                <a:solidFill>
                  <a:schemeClr val="tx1"/>
                </a:solidFill>
              </a:rPr>
            </a:br>
            <a:r>
              <a:rPr lang="en-US" sz="1200" dirty="0">
                <a:solidFill>
                  <a:schemeClr val="tx1"/>
                </a:solidFill>
              </a:rPr>
              <a:t>5 years</a:t>
            </a:r>
          </a:p>
        </p:txBody>
      </p:sp>
      <p:cxnSp>
        <p:nvCxnSpPr>
          <p:cNvPr id="38" name="Straight Connector 37">
            <a:extLst>
              <a:ext uri="{FF2B5EF4-FFF2-40B4-BE49-F238E27FC236}">
                <a16:creationId xmlns:a16="http://schemas.microsoft.com/office/drawing/2014/main" id="{F4205789-356E-1846-9C8C-E4E95FB566C9}"/>
              </a:ext>
            </a:extLst>
          </p:cNvPr>
          <p:cNvCxnSpPr>
            <a:cxnSpLocks/>
          </p:cNvCxnSpPr>
          <p:nvPr/>
        </p:nvCxnSpPr>
        <p:spPr>
          <a:xfrm flipH="1">
            <a:off x="6563179" y="3542509"/>
            <a:ext cx="507278" cy="500534"/>
          </a:xfrm>
          <a:prstGeom prst="line">
            <a:avLst/>
          </a:prstGeom>
          <a:ln w="28575">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F406A435-E576-1D4D-ADDC-3821D00DBA4D}"/>
              </a:ext>
            </a:extLst>
          </p:cNvPr>
          <p:cNvSpPr/>
          <p:nvPr/>
        </p:nvSpPr>
        <p:spPr>
          <a:xfrm>
            <a:off x="6516217" y="2068508"/>
            <a:ext cx="864095" cy="1547438"/>
          </a:xfrm>
          <a:prstGeom prst="roundRect">
            <a:avLst>
              <a:gd name="adj" fmla="val 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95000"/>
              </a:lnSpc>
            </a:pPr>
            <a:r>
              <a:rPr lang="en-US" sz="1200" dirty="0">
                <a:solidFill>
                  <a:schemeClr val="tx1"/>
                </a:solidFill>
              </a:rPr>
              <a:t>Follow up</a:t>
            </a:r>
            <a:br>
              <a:rPr lang="en-US" sz="1200" dirty="0">
                <a:solidFill>
                  <a:schemeClr val="tx1"/>
                </a:solidFill>
              </a:rPr>
            </a:br>
            <a:r>
              <a:rPr lang="en-US" sz="1200" dirty="0">
                <a:solidFill>
                  <a:schemeClr val="tx1"/>
                </a:solidFill>
              </a:rPr>
              <a:t>at 3</a:t>
            </a:r>
            <a:br>
              <a:rPr lang="en-US" sz="1200" dirty="0">
                <a:solidFill>
                  <a:schemeClr val="tx1"/>
                </a:solidFill>
              </a:rPr>
            </a:br>
            <a:r>
              <a:rPr lang="en-US" sz="1200" dirty="0">
                <a:solidFill>
                  <a:schemeClr val="tx1"/>
                </a:solidFill>
              </a:rPr>
              <a:t>months after</a:t>
            </a:r>
          </a:p>
          <a:p>
            <a:pPr algn="ctr">
              <a:lnSpc>
                <a:spcPct val="95000"/>
              </a:lnSpc>
            </a:pPr>
            <a:r>
              <a:rPr lang="en-US" sz="1200" dirty="0">
                <a:solidFill>
                  <a:schemeClr val="tx1"/>
                </a:solidFill>
              </a:rPr>
              <a:t>radical treatment</a:t>
            </a:r>
          </a:p>
        </p:txBody>
      </p:sp>
    </p:spTree>
    <p:extLst>
      <p:ext uri="{BB962C8B-B14F-4D97-AF65-F5344CB8AC3E}">
        <p14:creationId xmlns:p14="http://schemas.microsoft.com/office/powerpoint/2010/main" val="3461986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F39EA-9A79-44F7-8261-8B2B6E06359A}"/>
              </a:ext>
            </a:extLst>
          </p:cNvPr>
          <p:cNvSpPr>
            <a:spLocks noGrp="1"/>
          </p:cNvSpPr>
          <p:nvPr>
            <p:ph type="body" idx="1"/>
          </p:nvPr>
        </p:nvSpPr>
        <p:spPr>
          <a:xfrm>
            <a:off x="450000" y="949973"/>
            <a:ext cx="8229600" cy="449586"/>
          </a:xfrm>
        </p:spPr>
        <p:txBody>
          <a:bodyPr/>
          <a:lstStyle/>
          <a:p>
            <a:r>
              <a:rPr lang="en-GB" dirty="0"/>
              <a:t>Primary endpoint: pathological/overall CRR</a:t>
            </a:r>
          </a:p>
        </p:txBody>
      </p:sp>
      <p:sp>
        <p:nvSpPr>
          <p:cNvPr id="6" name="Content Placeholder 5">
            <a:extLst>
              <a:ext uri="{FF2B5EF4-FFF2-40B4-BE49-F238E27FC236}">
                <a16:creationId xmlns:a16="http://schemas.microsoft.com/office/drawing/2014/main" id="{CB8037ED-9EED-425D-AFC1-9360AA7C2871}"/>
              </a:ext>
            </a:extLst>
          </p:cNvPr>
          <p:cNvSpPr>
            <a:spLocks noGrp="1"/>
          </p:cNvSpPr>
          <p:nvPr>
            <p:ph sz="quarter" idx="12"/>
          </p:nvPr>
        </p:nvSpPr>
        <p:spPr>
          <a:xfrm>
            <a:off x="445438" y="2125857"/>
            <a:ext cx="3716370" cy="3163275"/>
          </a:xfrm>
        </p:spPr>
        <p:txBody>
          <a:bodyPr/>
          <a:lstStyle/>
          <a:p>
            <a:pPr marL="0" indent="0">
              <a:spcBef>
                <a:spcPts val="0"/>
              </a:spcBef>
              <a:buNone/>
            </a:pPr>
            <a:r>
              <a:rPr lang="en-GB" sz="1800" b="1" dirty="0"/>
              <a:t>Pathological CRR </a:t>
            </a:r>
          </a:p>
          <a:p>
            <a:pPr marL="0" indent="0">
              <a:spcBef>
                <a:spcPts val="0"/>
              </a:spcBef>
              <a:buNone/>
            </a:pPr>
            <a:r>
              <a:rPr lang="en-GB" sz="1800" dirty="0"/>
              <a:t>(Evaluable n= 86; ITT n=120)</a:t>
            </a:r>
          </a:p>
          <a:p>
            <a:pPr>
              <a:spcBef>
                <a:spcPts val="0"/>
              </a:spcBef>
            </a:pPr>
            <a:r>
              <a:rPr lang="en-GB" sz="1800" dirty="0"/>
              <a:t>Nin 51% (21/41); ITT 37% (21/57)</a:t>
            </a:r>
          </a:p>
          <a:p>
            <a:pPr>
              <a:spcBef>
                <a:spcPts val="0"/>
              </a:spcBef>
            </a:pPr>
            <a:r>
              <a:rPr lang="en-GB" sz="1800" dirty="0" err="1"/>
              <a:t>Plb</a:t>
            </a:r>
            <a:r>
              <a:rPr lang="en-GB" sz="1800" dirty="0"/>
              <a:t> 44% (20/45); ITT 32% (20/63)</a:t>
            </a:r>
          </a:p>
          <a:p>
            <a:pPr>
              <a:spcBef>
                <a:spcPts val="0"/>
              </a:spcBef>
            </a:pPr>
            <a:r>
              <a:rPr lang="en-GB" sz="1800" b="1" dirty="0">
                <a:solidFill>
                  <a:srgbClr val="03C750"/>
                </a:solidFill>
              </a:rPr>
              <a:t>OR(CI): 1.31 (0.84, 2.06)</a:t>
            </a:r>
          </a:p>
          <a:p>
            <a:pPr marL="0" indent="0">
              <a:spcBef>
                <a:spcPts val="0"/>
              </a:spcBef>
              <a:buNone/>
            </a:pPr>
            <a:endParaRPr lang="en-GB" sz="1800" b="1" dirty="0">
              <a:solidFill>
                <a:srgbClr val="03C750"/>
              </a:solidFill>
            </a:endParaRPr>
          </a:p>
          <a:p>
            <a:pPr marL="0" indent="0">
              <a:spcBef>
                <a:spcPts val="0"/>
              </a:spcBef>
              <a:buNone/>
            </a:pPr>
            <a:r>
              <a:rPr lang="en-GB" sz="1800" b="1" dirty="0"/>
              <a:t>Overall CRR (n=109)</a:t>
            </a:r>
            <a:r>
              <a:rPr lang="en-GB" sz="1800" b="1" baseline="30000" dirty="0"/>
              <a:t>*</a:t>
            </a:r>
          </a:p>
          <a:p>
            <a:pPr>
              <a:spcBef>
                <a:spcPts val="0"/>
              </a:spcBef>
            </a:pPr>
            <a:r>
              <a:rPr lang="en-GB" sz="1800" dirty="0"/>
              <a:t>Nin 40% (22/54); ITT 38% (22/57)</a:t>
            </a:r>
          </a:p>
          <a:p>
            <a:pPr>
              <a:spcBef>
                <a:spcPts val="0"/>
              </a:spcBef>
            </a:pPr>
            <a:r>
              <a:rPr lang="en-GB" sz="1800" dirty="0" err="1"/>
              <a:t>Plb</a:t>
            </a:r>
            <a:r>
              <a:rPr lang="en-GB" sz="1800" dirty="0"/>
              <a:t> 45% (25/55); ITT 39% (25/63)</a:t>
            </a:r>
          </a:p>
          <a:p>
            <a:pPr>
              <a:spcBef>
                <a:spcPts val="0"/>
              </a:spcBef>
            </a:pPr>
            <a:r>
              <a:rPr lang="en-GB" sz="1800" b="1" dirty="0">
                <a:solidFill>
                  <a:srgbClr val="03C750"/>
                </a:solidFill>
              </a:rPr>
              <a:t>OR(CI): 0.90 (0.60, 1.35), p=0.893</a:t>
            </a:r>
          </a:p>
        </p:txBody>
      </p:sp>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p:txBody>
          <a:bodyPr/>
          <a:lstStyle/>
          <a:p>
            <a:r>
              <a:rPr lang="en-GB" dirty="0"/>
              <a:t>Results </a:t>
            </a:r>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
        <p:nvSpPr>
          <p:cNvPr id="7" name="Content Placeholder 6">
            <a:extLst>
              <a:ext uri="{FF2B5EF4-FFF2-40B4-BE49-F238E27FC236}">
                <a16:creationId xmlns:a16="http://schemas.microsoft.com/office/drawing/2014/main" id="{31E0CFA3-3054-4C38-A729-3085024385BD}"/>
              </a:ext>
            </a:extLst>
          </p:cNvPr>
          <p:cNvSpPr>
            <a:spLocks noGrp="1"/>
          </p:cNvSpPr>
          <p:nvPr>
            <p:ph sz="quarter" idx="13"/>
          </p:nvPr>
        </p:nvSpPr>
        <p:spPr/>
        <p:txBody>
          <a:bodyPr/>
          <a:lstStyle/>
          <a:p>
            <a:r>
              <a:rPr lang="en-GB" dirty="0"/>
              <a:t>CI, confidence interval; CR, complete response; CRR, complete response rate; ITT, intention-to-treat; Nin, </a:t>
            </a:r>
            <a:r>
              <a:rPr lang="en-GB" dirty="0" err="1"/>
              <a:t>nintedanib</a:t>
            </a:r>
            <a:r>
              <a:rPr lang="en-GB" dirty="0"/>
              <a:t>; OR, odds ratio; PD, progressive disease; </a:t>
            </a:r>
            <a:r>
              <a:rPr lang="en-GB" dirty="0" err="1"/>
              <a:t>Plb</a:t>
            </a:r>
            <a:r>
              <a:rPr lang="en-GB" dirty="0"/>
              <a:t>, placebo; PR, partial response; SD, stable disease</a:t>
            </a:r>
          </a:p>
          <a:p>
            <a:r>
              <a:rPr lang="en-GB" dirty="0"/>
              <a:t>Hussain SA, et al. ASCO GU 2020. Abstract #438 (Oral presentation)</a:t>
            </a:r>
          </a:p>
        </p:txBody>
      </p:sp>
      <p:sp>
        <p:nvSpPr>
          <p:cNvPr id="8" name="TextBox 7">
            <a:extLst>
              <a:ext uri="{FF2B5EF4-FFF2-40B4-BE49-F238E27FC236}">
                <a16:creationId xmlns:a16="http://schemas.microsoft.com/office/drawing/2014/main" id="{7B59A8C4-D0F0-4160-B3D1-45FCAB2FB549}"/>
              </a:ext>
            </a:extLst>
          </p:cNvPr>
          <p:cNvSpPr txBox="1"/>
          <p:nvPr/>
        </p:nvSpPr>
        <p:spPr>
          <a:xfrm>
            <a:off x="445630" y="5808050"/>
            <a:ext cx="8068040" cy="261610"/>
          </a:xfrm>
          <a:prstGeom prst="rect">
            <a:avLst/>
          </a:prstGeom>
          <a:noFill/>
        </p:spPr>
        <p:txBody>
          <a:bodyPr wrap="square" rtlCol="0">
            <a:spAutoFit/>
          </a:bodyPr>
          <a:lstStyle/>
          <a:p>
            <a:r>
              <a:rPr lang="en-GB" sz="1100" baseline="30000"/>
              <a:t>*</a:t>
            </a:r>
            <a:r>
              <a:rPr lang="en-GB" sz="1100"/>
              <a:t>109 (91%) patients were evaluable for complete response </a:t>
            </a:r>
            <a:endParaRPr lang="en-GB" sz="1100" dirty="0"/>
          </a:p>
        </p:txBody>
      </p:sp>
      <p:graphicFrame>
        <p:nvGraphicFramePr>
          <p:cNvPr id="4" name="Table 3">
            <a:extLst>
              <a:ext uri="{FF2B5EF4-FFF2-40B4-BE49-F238E27FC236}">
                <a16:creationId xmlns:a16="http://schemas.microsoft.com/office/drawing/2014/main" id="{319FBC26-F749-9345-9185-2DFC29721E4D}"/>
              </a:ext>
            </a:extLst>
          </p:cNvPr>
          <p:cNvGraphicFramePr>
            <a:graphicFrameLocks noGrp="1"/>
          </p:cNvGraphicFramePr>
          <p:nvPr>
            <p:extLst>
              <p:ext uri="{D42A27DB-BD31-4B8C-83A1-F6EECF244321}">
                <p14:modId xmlns:p14="http://schemas.microsoft.com/office/powerpoint/2010/main" val="216013477"/>
              </p:ext>
            </p:extLst>
          </p:nvPr>
        </p:nvGraphicFramePr>
        <p:xfrm>
          <a:off x="4299192" y="2010202"/>
          <a:ext cx="4519092" cy="1112520"/>
        </p:xfrm>
        <a:graphic>
          <a:graphicData uri="http://schemas.openxmlformats.org/drawingml/2006/table">
            <a:tbl>
              <a:tblPr firstRow="1" bandRow="1">
                <a:tableStyleId>{5C22544A-7EE6-4342-B048-85BDC9FD1C3A}</a:tableStyleId>
              </a:tblPr>
              <a:tblGrid>
                <a:gridCol w="1129773">
                  <a:extLst>
                    <a:ext uri="{9D8B030D-6E8A-4147-A177-3AD203B41FA5}">
                      <a16:colId xmlns:a16="http://schemas.microsoft.com/office/drawing/2014/main" val="670956593"/>
                    </a:ext>
                  </a:extLst>
                </a:gridCol>
                <a:gridCol w="1129773">
                  <a:extLst>
                    <a:ext uri="{9D8B030D-6E8A-4147-A177-3AD203B41FA5}">
                      <a16:colId xmlns:a16="http://schemas.microsoft.com/office/drawing/2014/main" val="3688649877"/>
                    </a:ext>
                  </a:extLst>
                </a:gridCol>
                <a:gridCol w="1129773">
                  <a:extLst>
                    <a:ext uri="{9D8B030D-6E8A-4147-A177-3AD203B41FA5}">
                      <a16:colId xmlns:a16="http://schemas.microsoft.com/office/drawing/2014/main" val="4145866109"/>
                    </a:ext>
                  </a:extLst>
                </a:gridCol>
                <a:gridCol w="1129773">
                  <a:extLst>
                    <a:ext uri="{9D8B030D-6E8A-4147-A177-3AD203B41FA5}">
                      <a16:colId xmlns:a16="http://schemas.microsoft.com/office/drawing/2014/main" val="397238778"/>
                    </a:ext>
                  </a:extLst>
                </a:gridCol>
              </a:tblGrid>
              <a:tr h="370840">
                <a:tc>
                  <a:txBody>
                    <a:bodyPr/>
                    <a:lstStyle/>
                    <a:p>
                      <a:r>
                        <a:rPr lang="en-US" sz="1400" dirty="0"/>
                        <a:t>Response</a:t>
                      </a:r>
                    </a:p>
                  </a:txBody>
                  <a:tcPr anchor="ctr"/>
                </a:tc>
                <a:tc>
                  <a:txBody>
                    <a:bodyPr/>
                    <a:lstStyle/>
                    <a:p>
                      <a:pPr algn="ctr"/>
                      <a:r>
                        <a:rPr lang="en-US" sz="1400" dirty="0" err="1"/>
                        <a:t>Nintedanib</a:t>
                      </a:r>
                      <a:endParaRPr lang="en-US" sz="1400" dirty="0"/>
                    </a:p>
                  </a:txBody>
                  <a:tcPr anchor="ctr"/>
                </a:tc>
                <a:tc>
                  <a:txBody>
                    <a:bodyPr/>
                    <a:lstStyle/>
                    <a:p>
                      <a:pPr algn="ctr"/>
                      <a:r>
                        <a:rPr lang="en-US" sz="1400" dirty="0"/>
                        <a:t>Placebo</a:t>
                      </a:r>
                    </a:p>
                  </a:txBody>
                  <a:tcPr anchor="ctr"/>
                </a:tc>
                <a:tc>
                  <a:txBody>
                    <a:bodyPr/>
                    <a:lstStyle/>
                    <a:p>
                      <a:pPr algn="ctr"/>
                      <a:r>
                        <a:rPr lang="en-US" sz="1400" dirty="0"/>
                        <a:t>Total</a:t>
                      </a:r>
                    </a:p>
                  </a:txBody>
                  <a:tcPr anchor="ctr"/>
                </a:tc>
                <a:extLst>
                  <a:ext uri="{0D108BD9-81ED-4DB2-BD59-A6C34878D82A}">
                    <a16:rowId xmlns:a16="http://schemas.microsoft.com/office/drawing/2014/main" val="3392658883"/>
                  </a:ext>
                </a:extLst>
              </a:tr>
              <a:tr h="370840">
                <a:tc>
                  <a:txBody>
                    <a:bodyPr/>
                    <a:lstStyle/>
                    <a:p>
                      <a:r>
                        <a:rPr lang="en-US" sz="1400" b="1" dirty="0"/>
                        <a:t>CR</a:t>
                      </a:r>
                    </a:p>
                  </a:txBody>
                  <a:tcPr anchor="ctr"/>
                </a:tc>
                <a:tc>
                  <a:txBody>
                    <a:bodyPr/>
                    <a:lstStyle/>
                    <a:p>
                      <a:pPr algn="ctr"/>
                      <a:r>
                        <a:rPr lang="en-US" sz="1400" dirty="0"/>
                        <a:t>21 (51%)</a:t>
                      </a:r>
                    </a:p>
                  </a:txBody>
                  <a:tcPr anchor="ctr"/>
                </a:tc>
                <a:tc>
                  <a:txBody>
                    <a:bodyPr/>
                    <a:lstStyle/>
                    <a:p>
                      <a:pPr algn="ctr"/>
                      <a:r>
                        <a:rPr lang="en-US" sz="1400" dirty="0"/>
                        <a:t>20 (44%)</a:t>
                      </a:r>
                    </a:p>
                  </a:txBody>
                  <a:tcPr anchor="ctr"/>
                </a:tc>
                <a:tc>
                  <a:txBody>
                    <a:bodyPr/>
                    <a:lstStyle/>
                    <a:p>
                      <a:pPr algn="ctr"/>
                      <a:r>
                        <a:rPr lang="en-US" sz="1400" dirty="0"/>
                        <a:t>41</a:t>
                      </a:r>
                    </a:p>
                  </a:txBody>
                  <a:tcPr anchor="ctr"/>
                </a:tc>
                <a:extLst>
                  <a:ext uri="{0D108BD9-81ED-4DB2-BD59-A6C34878D82A}">
                    <a16:rowId xmlns:a16="http://schemas.microsoft.com/office/drawing/2014/main" val="1273044844"/>
                  </a:ext>
                </a:extLst>
              </a:tr>
              <a:tr h="370840">
                <a:tc>
                  <a:txBody>
                    <a:bodyPr/>
                    <a:lstStyle/>
                    <a:p>
                      <a:r>
                        <a:rPr lang="en-US" sz="1400" b="1" dirty="0"/>
                        <a:t>Non-CR</a:t>
                      </a:r>
                    </a:p>
                  </a:txBody>
                  <a:tcPr anchor="ctr"/>
                </a:tc>
                <a:tc>
                  <a:txBody>
                    <a:bodyPr/>
                    <a:lstStyle/>
                    <a:p>
                      <a:pPr algn="ctr"/>
                      <a:r>
                        <a:rPr lang="en-US" sz="1400" dirty="0"/>
                        <a:t>20 (49%)</a:t>
                      </a:r>
                    </a:p>
                  </a:txBody>
                  <a:tcPr anchor="ctr"/>
                </a:tc>
                <a:tc>
                  <a:txBody>
                    <a:bodyPr/>
                    <a:lstStyle/>
                    <a:p>
                      <a:pPr algn="ctr"/>
                      <a:r>
                        <a:rPr lang="en-US" sz="1400" dirty="0"/>
                        <a:t>25 (56%)</a:t>
                      </a:r>
                    </a:p>
                  </a:txBody>
                  <a:tcPr anchor="ctr"/>
                </a:tc>
                <a:tc>
                  <a:txBody>
                    <a:bodyPr/>
                    <a:lstStyle/>
                    <a:p>
                      <a:pPr algn="ctr"/>
                      <a:r>
                        <a:rPr lang="en-US" sz="1400" dirty="0"/>
                        <a:t>45</a:t>
                      </a:r>
                    </a:p>
                  </a:txBody>
                  <a:tcPr anchor="ctr"/>
                </a:tc>
                <a:extLst>
                  <a:ext uri="{0D108BD9-81ED-4DB2-BD59-A6C34878D82A}">
                    <a16:rowId xmlns:a16="http://schemas.microsoft.com/office/drawing/2014/main" val="82160471"/>
                  </a:ext>
                </a:extLst>
              </a:tr>
            </a:tbl>
          </a:graphicData>
        </a:graphic>
      </p:graphicFrame>
      <p:sp>
        <p:nvSpPr>
          <p:cNvPr id="11" name="TextBox 10">
            <a:extLst>
              <a:ext uri="{FF2B5EF4-FFF2-40B4-BE49-F238E27FC236}">
                <a16:creationId xmlns:a16="http://schemas.microsoft.com/office/drawing/2014/main" id="{94A31082-7D30-2343-8720-B8F244891D95}"/>
              </a:ext>
            </a:extLst>
          </p:cNvPr>
          <p:cNvSpPr txBox="1"/>
          <p:nvPr/>
        </p:nvSpPr>
        <p:spPr>
          <a:xfrm>
            <a:off x="4299192" y="1632352"/>
            <a:ext cx="4242684" cy="369332"/>
          </a:xfrm>
          <a:prstGeom prst="rect">
            <a:avLst/>
          </a:prstGeom>
          <a:noFill/>
        </p:spPr>
        <p:txBody>
          <a:bodyPr wrap="square" lIns="0" rtlCol="0">
            <a:spAutoFit/>
          </a:bodyPr>
          <a:lstStyle/>
          <a:p>
            <a:r>
              <a:rPr lang="en-GB" b="1" dirty="0">
                <a:solidFill>
                  <a:srgbClr val="03C750"/>
                </a:solidFill>
                <a:ea typeface="Aileron" charset="0"/>
                <a:cs typeface="Aileron" charset="0"/>
              </a:rPr>
              <a:t>Pathological Complete Response</a:t>
            </a:r>
          </a:p>
        </p:txBody>
      </p:sp>
      <p:graphicFrame>
        <p:nvGraphicFramePr>
          <p:cNvPr id="12" name="Table 11">
            <a:extLst>
              <a:ext uri="{FF2B5EF4-FFF2-40B4-BE49-F238E27FC236}">
                <a16:creationId xmlns:a16="http://schemas.microsoft.com/office/drawing/2014/main" id="{938839A1-BB09-D24F-A7FE-DA2D97954D80}"/>
              </a:ext>
            </a:extLst>
          </p:cNvPr>
          <p:cNvGraphicFramePr>
            <a:graphicFrameLocks noGrp="1"/>
          </p:cNvGraphicFramePr>
          <p:nvPr>
            <p:extLst>
              <p:ext uri="{D42A27DB-BD31-4B8C-83A1-F6EECF244321}">
                <p14:modId xmlns:p14="http://schemas.microsoft.com/office/powerpoint/2010/main" val="2734113718"/>
              </p:ext>
            </p:extLst>
          </p:nvPr>
        </p:nvGraphicFramePr>
        <p:xfrm>
          <a:off x="4299192" y="3753941"/>
          <a:ext cx="4519092" cy="1854200"/>
        </p:xfrm>
        <a:graphic>
          <a:graphicData uri="http://schemas.openxmlformats.org/drawingml/2006/table">
            <a:tbl>
              <a:tblPr firstRow="1" bandRow="1">
                <a:tableStyleId>{5C22544A-7EE6-4342-B048-85BDC9FD1C3A}</a:tableStyleId>
              </a:tblPr>
              <a:tblGrid>
                <a:gridCol w="1129773">
                  <a:extLst>
                    <a:ext uri="{9D8B030D-6E8A-4147-A177-3AD203B41FA5}">
                      <a16:colId xmlns:a16="http://schemas.microsoft.com/office/drawing/2014/main" val="670956593"/>
                    </a:ext>
                  </a:extLst>
                </a:gridCol>
                <a:gridCol w="1129773">
                  <a:extLst>
                    <a:ext uri="{9D8B030D-6E8A-4147-A177-3AD203B41FA5}">
                      <a16:colId xmlns:a16="http://schemas.microsoft.com/office/drawing/2014/main" val="3688649877"/>
                    </a:ext>
                  </a:extLst>
                </a:gridCol>
                <a:gridCol w="1129773">
                  <a:extLst>
                    <a:ext uri="{9D8B030D-6E8A-4147-A177-3AD203B41FA5}">
                      <a16:colId xmlns:a16="http://schemas.microsoft.com/office/drawing/2014/main" val="4145866109"/>
                    </a:ext>
                  </a:extLst>
                </a:gridCol>
                <a:gridCol w="1129773">
                  <a:extLst>
                    <a:ext uri="{9D8B030D-6E8A-4147-A177-3AD203B41FA5}">
                      <a16:colId xmlns:a16="http://schemas.microsoft.com/office/drawing/2014/main" val="397238778"/>
                    </a:ext>
                  </a:extLst>
                </a:gridCol>
              </a:tblGrid>
              <a:tr h="370840">
                <a:tc>
                  <a:txBody>
                    <a:bodyPr/>
                    <a:lstStyle/>
                    <a:p>
                      <a:r>
                        <a:rPr lang="en-US" sz="1400" dirty="0"/>
                        <a:t>Response</a:t>
                      </a:r>
                    </a:p>
                  </a:txBody>
                  <a:tcPr anchor="ctr"/>
                </a:tc>
                <a:tc>
                  <a:txBody>
                    <a:bodyPr/>
                    <a:lstStyle/>
                    <a:p>
                      <a:pPr algn="ctr"/>
                      <a:r>
                        <a:rPr lang="en-US" sz="1400" dirty="0" err="1"/>
                        <a:t>Nintedanib</a:t>
                      </a:r>
                      <a:endParaRPr lang="en-US" sz="1400" dirty="0"/>
                    </a:p>
                  </a:txBody>
                  <a:tcPr anchor="ctr"/>
                </a:tc>
                <a:tc>
                  <a:txBody>
                    <a:bodyPr/>
                    <a:lstStyle/>
                    <a:p>
                      <a:pPr algn="ctr"/>
                      <a:r>
                        <a:rPr lang="en-US" sz="1400" dirty="0"/>
                        <a:t>Placebo</a:t>
                      </a:r>
                    </a:p>
                  </a:txBody>
                  <a:tcPr anchor="ctr"/>
                </a:tc>
                <a:tc>
                  <a:txBody>
                    <a:bodyPr/>
                    <a:lstStyle/>
                    <a:p>
                      <a:pPr algn="ctr"/>
                      <a:r>
                        <a:rPr lang="en-US" sz="1400" dirty="0"/>
                        <a:t>Total</a:t>
                      </a:r>
                    </a:p>
                  </a:txBody>
                  <a:tcPr anchor="ctr"/>
                </a:tc>
                <a:extLst>
                  <a:ext uri="{0D108BD9-81ED-4DB2-BD59-A6C34878D82A}">
                    <a16:rowId xmlns:a16="http://schemas.microsoft.com/office/drawing/2014/main" val="3392658883"/>
                  </a:ext>
                </a:extLst>
              </a:tr>
              <a:tr h="370840">
                <a:tc>
                  <a:txBody>
                    <a:bodyPr/>
                    <a:lstStyle/>
                    <a:p>
                      <a:r>
                        <a:rPr lang="en-US" sz="1400" b="1" dirty="0"/>
                        <a:t>CR</a:t>
                      </a:r>
                    </a:p>
                  </a:txBody>
                  <a:tcPr anchor="ctr"/>
                </a:tc>
                <a:tc>
                  <a:txBody>
                    <a:bodyPr/>
                    <a:lstStyle/>
                    <a:p>
                      <a:pPr algn="ctr"/>
                      <a:r>
                        <a:rPr lang="en-US" sz="1400" b="1" dirty="0">
                          <a:solidFill>
                            <a:srgbClr val="FF0000"/>
                          </a:solidFill>
                        </a:rPr>
                        <a:t>22 (40%)</a:t>
                      </a:r>
                    </a:p>
                  </a:txBody>
                  <a:tcPr anchor="ctr"/>
                </a:tc>
                <a:tc>
                  <a:txBody>
                    <a:bodyPr/>
                    <a:lstStyle/>
                    <a:p>
                      <a:pPr algn="ctr"/>
                      <a:r>
                        <a:rPr lang="en-US" sz="1400" b="1" dirty="0">
                          <a:solidFill>
                            <a:srgbClr val="FF0000"/>
                          </a:solidFill>
                        </a:rPr>
                        <a:t>25 (45%)</a:t>
                      </a:r>
                    </a:p>
                  </a:txBody>
                  <a:tcPr anchor="ctr"/>
                </a:tc>
                <a:tc>
                  <a:txBody>
                    <a:bodyPr/>
                    <a:lstStyle/>
                    <a:p>
                      <a:pPr algn="ctr"/>
                      <a:r>
                        <a:rPr lang="en-US" sz="1400" b="1" dirty="0">
                          <a:solidFill>
                            <a:srgbClr val="FF0000"/>
                          </a:solidFill>
                        </a:rPr>
                        <a:t>47</a:t>
                      </a:r>
                    </a:p>
                  </a:txBody>
                  <a:tcPr anchor="ctr"/>
                </a:tc>
                <a:extLst>
                  <a:ext uri="{0D108BD9-81ED-4DB2-BD59-A6C34878D82A}">
                    <a16:rowId xmlns:a16="http://schemas.microsoft.com/office/drawing/2014/main" val="1273044844"/>
                  </a:ext>
                </a:extLst>
              </a:tr>
              <a:tr h="370840">
                <a:tc>
                  <a:txBody>
                    <a:bodyPr/>
                    <a:lstStyle/>
                    <a:p>
                      <a:r>
                        <a:rPr lang="en-US" sz="1400" b="1" dirty="0"/>
                        <a:t>PR</a:t>
                      </a:r>
                    </a:p>
                  </a:txBody>
                  <a:tcPr anchor="ctr"/>
                </a:tc>
                <a:tc>
                  <a:txBody>
                    <a:bodyPr/>
                    <a:lstStyle/>
                    <a:p>
                      <a:pPr algn="ctr"/>
                      <a:r>
                        <a:rPr lang="en-US" sz="1400" dirty="0"/>
                        <a:t>3 (6%)</a:t>
                      </a:r>
                    </a:p>
                  </a:txBody>
                  <a:tcPr anchor="ctr"/>
                </a:tc>
                <a:tc>
                  <a:txBody>
                    <a:bodyPr/>
                    <a:lstStyle/>
                    <a:p>
                      <a:pPr algn="ctr"/>
                      <a:r>
                        <a:rPr lang="en-US" sz="1400" dirty="0"/>
                        <a:t>4 (7%)</a:t>
                      </a:r>
                    </a:p>
                  </a:txBody>
                  <a:tcPr anchor="ctr"/>
                </a:tc>
                <a:tc>
                  <a:txBody>
                    <a:bodyPr/>
                    <a:lstStyle/>
                    <a:p>
                      <a:pPr algn="ctr"/>
                      <a:r>
                        <a:rPr lang="en-US" sz="1400" dirty="0"/>
                        <a:t>7</a:t>
                      </a:r>
                    </a:p>
                  </a:txBody>
                  <a:tcPr anchor="ctr"/>
                </a:tc>
                <a:extLst>
                  <a:ext uri="{0D108BD9-81ED-4DB2-BD59-A6C34878D82A}">
                    <a16:rowId xmlns:a16="http://schemas.microsoft.com/office/drawing/2014/main" val="82160471"/>
                  </a:ext>
                </a:extLst>
              </a:tr>
              <a:tr h="370840">
                <a:tc>
                  <a:txBody>
                    <a:bodyPr/>
                    <a:lstStyle/>
                    <a:p>
                      <a:r>
                        <a:rPr lang="en-US" sz="1400" b="1" dirty="0"/>
                        <a:t>SD</a:t>
                      </a:r>
                    </a:p>
                  </a:txBody>
                  <a:tcPr anchor="ctr"/>
                </a:tc>
                <a:tc>
                  <a:txBody>
                    <a:bodyPr/>
                    <a:lstStyle/>
                    <a:p>
                      <a:pPr algn="ctr"/>
                      <a:r>
                        <a:rPr lang="en-US" sz="1400" dirty="0"/>
                        <a:t>25 (46%)</a:t>
                      </a:r>
                    </a:p>
                  </a:txBody>
                  <a:tcPr anchor="ctr"/>
                </a:tc>
                <a:tc>
                  <a:txBody>
                    <a:bodyPr/>
                    <a:lstStyle/>
                    <a:p>
                      <a:pPr algn="ctr"/>
                      <a:r>
                        <a:rPr lang="en-US" sz="1400" dirty="0"/>
                        <a:t>19 (35%)</a:t>
                      </a:r>
                    </a:p>
                  </a:txBody>
                  <a:tcPr anchor="ctr"/>
                </a:tc>
                <a:tc>
                  <a:txBody>
                    <a:bodyPr/>
                    <a:lstStyle/>
                    <a:p>
                      <a:pPr algn="ctr"/>
                      <a:r>
                        <a:rPr lang="en-US" sz="1400" dirty="0"/>
                        <a:t>44</a:t>
                      </a:r>
                    </a:p>
                  </a:txBody>
                  <a:tcPr anchor="ctr"/>
                </a:tc>
                <a:extLst>
                  <a:ext uri="{0D108BD9-81ED-4DB2-BD59-A6C34878D82A}">
                    <a16:rowId xmlns:a16="http://schemas.microsoft.com/office/drawing/2014/main" val="2200304937"/>
                  </a:ext>
                </a:extLst>
              </a:tr>
              <a:tr h="370840">
                <a:tc>
                  <a:txBody>
                    <a:bodyPr/>
                    <a:lstStyle/>
                    <a:p>
                      <a:r>
                        <a:rPr lang="en-US" sz="1400" b="1" dirty="0"/>
                        <a:t>PD</a:t>
                      </a:r>
                    </a:p>
                  </a:txBody>
                  <a:tcPr anchor="ctr"/>
                </a:tc>
                <a:tc>
                  <a:txBody>
                    <a:bodyPr/>
                    <a:lstStyle/>
                    <a:p>
                      <a:pPr algn="ctr"/>
                      <a:r>
                        <a:rPr lang="en-US" sz="1400" dirty="0"/>
                        <a:t>4 (7%)</a:t>
                      </a:r>
                    </a:p>
                  </a:txBody>
                  <a:tcPr anchor="ctr"/>
                </a:tc>
                <a:tc>
                  <a:txBody>
                    <a:bodyPr/>
                    <a:lstStyle/>
                    <a:p>
                      <a:pPr algn="ctr"/>
                      <a:r>
                        <a:rPr lang="en-US" sz="1400" dirty="0"/>
                        <a:t>7 (13%)</a:t>
                      </a:r>
                    </a:p>
                  </a:txBody>
                  <a:tcPr anchor="ctr"/>
                </a:tc>
                <a:tc>
                  <a:txBody>
                    <a:bodyPr/>
                    <a:lstStyle/>
                    <a:p>
                      <a:pPr algn="ctr"/>
                      <a:r>
                        <a:rPr lang="en-US" sz="1400" dirty="0"/>
                        <a:t>11</a:t>
                      </a:r>
                    </a:p>
                  </a:txBody>
                  <a:tcPr anchor="ctr"/>
                </a:tc>
                <a:extLst>
                  <a:ext uri="{0D108BD9-81ED-4DB2-BD59-A6C34878D82A}">
                    <a16:rowId xmlns:a16="http://schemas.microsoft.com/office/drawing/2014/main" val="601796287"/>
                  </a:ext>
                </a:extLst>
              </a:tr>
            </a:tbl>
          </a:graphicData>
        </a:graphic>
      </p:graphicFrame>
      <p:sp>
        <p:nvSpPr>
          <p:cNvPr id="13" name="TextBox 12">
            <a:extLst>
              <a:ext uri="{FF2B5EF4-FFF2-40B4-BE49-F238E27FC236}">
                <a16:creationId xmlns:a16="http://schemas.microsoft.com/office/drawing/2014/main" id="{89654E14-2F9B-BE4F-84F0-B8588E965626}"/>
              </a:ext>
            </a:extLst>
          </p:cNvPr>
          <p:cNvSpPr txBox="1"/>
          <p:nvPr/>
        </p:nvSpPr>
        <p:spPr>
          <a:xfrm>
            <a:off x="4299192" y="3376091"/>
            <a:ext cx="4242684" cy="369332"/>
          </a:xfrm>
          <a:prstGeom prst="rect">
            <a:avLst/>
          </a:prstGeom>
          <a:noFill/>
        </p:spPr>
        <p:txBody>
          <a:bodyPr wrap="square" lIns="0" rtlCol="0">
            <a:spAutoFit/>
          </a:bodyPr>
          <a:lstStyle/>
          <a:p>
            <a:r>
              <a:rPr lang="en-GB" b="1" dirty="0">
                <a:solidFill>
                  <a:srgbClr val="03C750"/>
                </a:solidFill>
                <a:ea typeface="Aileron" charset="0"/>
                <a:cs typeface="Aileron" charset="0"/>
              </a:rPr>
              <a:t>Radiological Response</a:t>
            </a:r>
          </a:p>
        </p:txBody>
      </p:sp>
    </p:spTree>
    <p:extLst>
      <p:ext uri="{BB962C8B-B14F-4D97-AF65-F5344CB8AC3E}">
        <p14:creationId xmlns:p14="http://schemas.microsoft.com/office/powerpoint/2010/main" val="200222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CBCEEF9-2510-456E-84A6-E62F3B8E048B}"/>
              </a:ext>
            </a:extLst>
          </p:cNvPr>
          <p:cNvSpPr>
            <a:spLocks noGrp="1"/>
          </p:cNvSpPr>
          <p:nvPr>
            <p:ph type="title"/>
          </p:nvPr>
        </p:nvSpPr>
        <p:spPr/>
        <p:txBody>
          <a:bodyPr/>
          <a:lstStyle/>
          <a:p>
            <a:r>
              <a:rPr lang="en-GB"/>
              <a:t>Secondary endpoint results</a:t>
            </a:r>
            <a:endParaRPr lang="en-GB" dirty="0"/>
          </a:p>
        </p:txBody>
      </p:sp>
      <p:sp>
        <p:nvSpPr>
          <p:cNvPr id="14" name="Content Placeholder 13">
            <a:extLst>
              <a:ext uri="{FF2B5EF4-FFF2-40B4-BE49-F238E27FC236}">
                <a16:creationId xmlns:a16="http://schemas.microsoft.com/office/drawing/2014/main" id="{E0004A75-C1F5-41A5-9307-3C87F79C80F4}"/>
              </a:ext>
            </a:extLst>
          </p:cNvPr>
          <p:cNvSpPr>
            <a:spLocks noGrp="1"/>
          </p:cNvSpPr>
          <p:nvPr>
            <p:ph sz="quarter" idx="13"/>
          </p:nvPr>
        </p:nvSpPr>
        <p:spPr/>
        <p:txBody>
          <a:bodyPr/>
          <a:lstStyle/>
          <a:p>
            <a:r>
              <a:rPr lang="en-GB" dirty="0"/>
              <a:t>CI, confidence interval; HR, hazard ratio; Nin, </a:t>
            </a:r>
            <a:r>
              <a:rPr lang="en-GB" dirty="0" err="1"/>
              <a:t>nintedanib</a:t>
            </a:r>
            <a:r>
              <a:rPr lang="en-GB" dirty="0"/>
              <a:t>; OS, overall survival; </a:t>
            </a:r>
            <a:r>
              <a:rPr lang="en-GB" dirty="0" err="1"/>
              <a:t>Plb</a:t>
            </a:r>
            <a:r>
              <a:rPr lang="en-GB" dirty="0"/>
              <a:t>, placebo; PFS, progression free survival</a:t>
            </a:r>
          </a:p>
          <a:p>
            <a:r>
              <a:rPr lang="en-GB" dirty="0"/>
              <a:t>Hussain SA, et al. ASCO GU 2020. Abstract #438 (Oral presentation)</a:t>
            </a:r>
          </a:p>
        </p:txBody>
      </p:sp>
      <p:sp>
        <p:nvSpPr>
          <p:cNvPr id="5" name="Slide Number Placeholder 4">
            <a:extLst>
              <a:ext uri="{FF2B5EF4-FFF2-40B4-BE49-F238E27FC236}">
                <a16:creationId xmlns:a16="http://schemas.microsoft.com/office/drawing/2014/main" id="{D56067F1-EC07-414A-AF3E-800A257D35F0}"/>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
        <p:nvSpPr>
          <p:cNvPr id="141" name="Text Placeholder 11">
            <a:extLst>
              <a:ext uri="{FF2B5EF4-FFF2-40B4-BE49-F238E27FC236}">
                <a16:creationId xmlns:a16="http://schemas.microsoft.com/office/drawing/2014/main" id="{148F04CB-821F-194E-BE03-B5C1D1F189D5}"/>
              </a:ext>
            </a:extLst>
          </p:cNvPr>
          <p:cNvSpPr>
            <a:spLocks noGrp="1"/>
          </p:cNvSpPr>
          <p:nvPr>
            <p:ph type="body" idx="1"/>
          </p:nvPr>
        </p:nvSpPr>
        <p:spPr>
          <a:xfrm>
            <a:off x="587837" y="1593442"/>
            <a:ext cx="2674640" cy="342430"/>
          </a:xfrm>
        </p:spPr>
        <p:txBody>
          <a:bodyPr>
            <a:normAutofit/>
          </a:bodyPr>
          <a:lstStyle/>
          <a:p>
            <a:r>
              <a:rPr lang="en-GB" sz="1400" dirty="0"/>
              <a:t>Progression-free survival</a:t>
            </a:r>
          </a:p>
        </p:txBody>
      </p:sp>
      <p:sp>
        <p:nvSpPr>
          <p:cNvPr id="142" name="Content Placeholder 12">
            <a:extLst>
              <a:ext uri="{FF2B5EF4-FFF2-40B4-BE49-F238E27FC236}">
                <a16:creationId xmlns:a16="http://schemas.microsoft.com/office/drawing/2014/main" id="{D9AC12AD-D9AA-A14C-998F-0CEEE3E1320C}"/>
              </a:ext>
            </a:extLst>
          </p:cNvPr>
          <p:cNvSpPr>
            <a:spLocks noGrp="1"/>
          </p:cNvSpPr>
          <p:nvPr>
            <p:ph sz="quarter" idx="12"/>
          </p:nvPr>
        </p:nvSpPr>
        <p:spPr>
          <a:xfrm>
            <a:off x="731853" y="5163184"/>
            <a:ext cx="3539474" cy="745590"/>
          </a:xfrm>
        </p:spPr>
        <p:txBody>
          <a:bodyPr/>
          <a:lstStyle/>
          <a:p>
            <a:pPr>
              <a:spcBef>
                <a:spcPts val="0"/>
              </a:spcBef>
            </a:pPr>
            <a:r>
              <a:rPr lang="en-GB" sz="1600" dirty="0"/>
              <a:t>12-month PFS: </a:t>
            </a:r>
            <a:r>
              <a:rPr lang="en-GB" sz="1600" dirty="0" err="1"/>
              <a:t>Plb</a:t>
            </a:r>
            <a:r>
              <a:rPr lang="en-GB" sz="1600" dirty="0"/>
              <a:t> 74%, Nin 89%</a:t>
            </a:r>
          </a:p>
          <a:p>
            <a:pPr>
              <a:spcBef>
                <a:spcPts val="0"/>
              </a:spcBef>
            </a:pPr>
            <a:r>
              <a:rPr lang="en-GB" sz="1600" dirty="0"/>
              <a:t>24-month PFS: </a:t>
            </a:r>
            <a:r>
              <a:rPr lang="en-GB" sz="1600" dirty="0" err="1"/>
              <a:t>Plb</a:t>
            </a:r>
            <a:r>
              <a:rPr lang="en-GB" sz="1600" dirty="0"/>
              <a:t> 61%; Nin 82%</a:t>
            </a:r>
          </a:p>
        </p:txBody>
      </p:sp>
      <p:pic>
        <p:nvPicPr>
          <p:cNvPr id="143" name="Picture 2">
            <a:extLst>
              <a:ext uri="{FF2B5EF4-FFF2-40B4-BE49-F238E27FC236}">
                <a16:creationId xmlns:a16="http://schemas.microsoft.com/office/drawing/2014/main" id="{74E6BBAD-E94C-274F-8A94-C9E32C2926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22" t="25095" r="4326" b="27332"/>
          <a:stretch/>
        </p:blipFill>
        <p:spPr bwMode="auto">
          <a:xfrm>
            <a:off x="765835" y="2072520"/>
            <a:ext cx="3553563" cy="227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 name="Picture 2">
            <a:extLst>
              <a:ext uri="{FF2B5EF4-FFF2-40B4-BE49-F238E27FC236}">
                <a16:creationId xmlns:a16="http://schemas.microsoft.com/office/drawing/2014/main" id="{4CA883EC-8290-4446-992E-1EB14276E0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07" t="21031" r="3539" b="32191"/>
          <a:stretch/>
        </p:blipFill>
        <p:spPr bwMode="auto">
          <a:xfrm>
            <a:off x="5120014" y="2097738"/>
            <a:ext cx="3748743" cy="2237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5" name="Text Placeholder 11">
            <a:extLst>
              <a:ext uri="{FF2B5EF4-FFF2-40B4-BE49-F238E27FC236}">
                <a16:creationId xmlns:a16="http://schemas.microsoft.com/office/drawing/2014/main" id="{E714A92D-9489-2549-BB5A-04DD15ABA4ED}"/>
              </a:ext>
            </a:extLst>
          </p:cNvPr>
          <p:cNvSpPr txBox="1">
            <a:spLocks/>
          </p:cNvSpPr>
          <p:nvPr/>
        </p:nvSpPr>
        <p:spPr>
          <a:xfrm>
            <a:off x="4990957" y="1589043"/>
            <a:ext cx="2674640" cy="34243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sz="1400" dirty="0"/>
              <a:t>OVERALL survival</a:t>
            </a:r>
          </a:p>
        </p:txBody>
      </p:sp>
      <p:sp>
        <p:nvSpPr>
          <p:cNvPr id="146" name="TextBox 145">
            <a:extLst>
              <a:ext uri="{FF2B5EF4-FFF2-40B4-BE49-F238E27FC236}">
                <a16:creationId xmlns:a16="http://schemas.microsoft.com/office/drawing/2014/main" id="{39170FB5-1943-FF4D-B8B1-1F23423D0438}"/>
              </a:ext>
            </a:extLst>
          </p:cNvPr>
          <p:cNvSpPr txBox="1"/>
          <p:nvPr/>
        </p:nvSpPr>
        <p:spPr>
          <a:xfrm>
            <a:off x="842428" y="3356992"/>
            <a:ext cx="1587593" cy="923330"/>
          </a:xfrm>
          <a:prstGeom prst="rect">
            <a:avLst/>
          </a:prstGeom>
          <a:noFill/>
        </p:spPr>
        <p:txBody>
          <a:bodyPr wrap="square" rtlCol="0">
            <a:spAutoFit/>
          </a:bodyPr>
          <a:lstStyle/>
          <a:p>
            <a:r>
              <a:rPr lang="en-GB" sz="900" b="1" dirty="0">
                <a:ea typeface="Aileron" charset="0"/>
                <a:cs typeface="Aileron" charset="0"/>
              </a:rPr>
              <a:t>Median PFS, months</a:t>
            </a:r>
          </a:p>
          <a:p>
            <a:r>
              <a:rPr lang="en-GB" sz="900" dirty="0" err="1">
                <a:ea typeface="Aileron" charset="0"/>
                <a:cs typeface="Aileron" charset="0"/>
              </a:rPr>
              <a:t>Plb</a:t>
            </a:r>
            <a:r>
              <a:rPr lang="en-GB" sz="900" dirty="0">
                <a:ea typeface="Aileron" charset="0"/>
                <a:cs typeface="Aileron" charset="0"/>
              </a:rPr>
              <a:t> 16.7 (14.5, NR)</a:t>
            </a:r>
          </a:p>
          <a:p>
            <a:r>
              <a:rPr lang="en-GB" sz="900" dirty="0">
                <a:ea typeface="Aileron" charset="0"/>
                <a:cs typeface="Aileron" charset="0"/>
              </a:rPr>
              <a:t>Nin NR (40.6, NR)</a:t>
            </a:r>
          </a:p>
          <a:p>
            <a:r>
              <a:rPr lang="en-GB" sz="900" dirty="0">
                <a:ea typeface="Aileron" charset="0"/>
                <a:cs typeface="Aileron" charset="0"/>
              </a:rPr>
              <a:t>HR 0.468</a:t>
            </a:r>
          </a:p>
          <a:p>
            <a:r>
              <a:rPr lang="en-GB" sz="900" dirty="0">
                <a:ea typeface="Aileron" charset="0"/>
                <a:cs typeface="Aileron" charset="0"/>
              </a:rPr>
              <a:t>95% CI: 0.254-0.863</a:t>
            </a:r>
          </a:p>
          <a:p>
            <a:r>
              <a:rPr lang="en-GB" sz="900" dirty="0">
                <a:ea typeface="Aileron" charset="0"/>
                <a:cs typeface="Aileron" charset="0"/>
              </a:rPr>
              <a:t>P=0.013</a:t>
            </a:r>
          </a:p>
        </p:txBody>
      </p:sp>
      <p:sp>
        <p:nvSpPr>
          <p:cNvPr id="147" name="Rectangle 146">
            <a:extLst>
              <a:ext uri="{FF2B5EF4-FFF2-40B4-BE49-F238E27FC236}">
                <a16:creationId xmlns:a16="http://schemas.microsoft.com/office/drawing/2014/main" id="{D307C92F-D87C-644A-9B46-B5A18D6F52D5}"/>
              </a:ext>
            </a:extLst>
          </p:cNvPr>
          <p:cNvSpPr/>
          <p:nvPr/>
        </p:nvSpPr>
        <p:spPr>
          <a:xfrm>
            <a:off x="172701" y="1268760"/>
            <a:ext cx="4234934" cy="4536504"/>
          </a:xfrm>
          <a:prstGeom prst="rect">
            <a:avLst/>
          </a:prstGeom>
          <a:noFill/>
          <a:ln w="25400">
            <a:solidFill>
              <a:srgbClr val="03C7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TextBox 147">
            <a:extLst>
              <a:ext uri="{FF2B5EF4-FFF2-40B4-BE49-F238E27FC236}">
                <a16:creationId xmlns:a16="http://schemas.microsoft.com/office/drawing/2014/main" id="{7AF74340-EE96-2048-9932-6F3625FA2853}"/>
              </a:ext>
            </a:extLst>
          </p:cNvPr>
          <p:cNvSpPr txBox="1"/>
          <p:nvPr/>
        </p:nvSpPr>
        <p:spPr>
          <a:xfrm>
            <a:off x="5215987" y="3369766"/>
            <a:ext cx="1138453" cy="923330"/>
          </a:xfrm>
          <a:prstGeom prst="rect">
            <a:avLst/>
          </a:prstGeom>
          <a:noFill/>
        </p:spPr>
        <p:txBody>
          <a:bodyPr wrap="none" rtlCol="0">
            <a:spAutoFit/>
          </a:bodyPr>
          <a:lstStyle/>
          <a:p>
            <a:r>
              <a:rPr lang="en-GB" sz="900" b="1" dirty="0">
                <a:ea typeface="Aileron" charset="0"/>
                <a:cs typeface="Aileron" charset="0"/>
              </a:rPr>
              <a:t>Median OS, months</a:t>
            </a:r>
          </a:p>
          <a:p>
            <a:r>
              <a:rPr lang="en-GB" sz="900" dirty="0" err="1">
                <a:ea typeface="Aileron" charset="0"/>
                <a:cs typeface="Aileron" charset="0"/>
              </a:rPr>
              <a:t>Plb</a:t>
            </a:r>
            <a:r>
              <a:rPr lang="en-GB" sz="900" dirty="0">
                <a:ea typeface="Aileron" charset="0"/>
                <a:cs typeface="Aileron" charset="0"/>
              </a:rPr>
              <a:t> 50.6 (27.1, NR)</a:t>
            </a:r>
          </a:p>
          <a:p>
            <a:r>
              <a:rPr lang="en-GB" sz="900" dirty="0">
                <a:ea typeface="Aileron" charset="0"/>
                <a:cs typeface="Aileron" charset="0"/>
              </a:rPr>
              <a:t>Nin NR (NR, NR)</a:t>
            </a:r>
          </a:p>
          <a:p>
            <a:r>
              <a:rPr lang="en-GB" sz="900" dirty="0">
                <a:ea typeface="Aileron" charset="0"/>
                <a:cs typeface="Aileron" charset="0"/>
              </a:rPr>
              <a:t>HR 0.379</a:t>
            </a:r>
          </a:p>
          <a:p>
            <a:r>
              <a:rPr lang="en-GB" sz="900" dirty="0">
                <a:ea typeface="Aileron" charset="0"/>
                <a:cs typeface="Aileron" charset="0"/>
              </a:rPr>
              <a:t>95% CI: 0.165-0.874</a:t>
            </a:r>
          </a:p>
          <a:p>
            <a:r>
              <a:rPr lang="en-GB" sz="900" dirty="0">
                <a:ea typeface="Aileron" charset="0"/>
                <a:cs typeface="Aileron" charset="0"/>
              </a:rPr>
              <a:t>P=0.018</a:t>
            </a:r>
          </a:p>
        </p:txBody>
      </p:sp>
      <p:sp>
        <p:nvSpPr>
          <p:cNvPr id="149" name="Content Placeholder 12">
            <a:extLst>
              <a:ext uri="{FF2B5EF4-FFF2-40B4-BE49-F238E27FC236}">
                <a16:creationId xmlns:a16="http://schemas.microsoft.com/office/drawing/2014/main" id="{917AD0D2-86AC-E14D-A7C0-F8332E147DDB}"/>
              </a:ext>
            </a:extLst>
          </p:cNvPr>
          <p:cNvSpPr txBox="1">
            <a:spLocks/>
          </p:cNvSpPr>
          <p:nvPr/>
        </p:nvSpPr>
        <p:spPr>
          <a:xfrm>
            <a:off x="5148064" y="5068645"/>
            <a:ext cx="3539474" cy="745590"/>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GB" sz="1600" dirty="0"/>
              <a:t>12-month OS: </a:t>
            </a:r>
            <a:r>
              <a:rPr lang="en-GB" sz="1600" dirty="0" err="1"/>
              <a:t>Plb</a:t>
            </a:r>
            <a:r>
              <a:rPr lang="en-GB" sz="1600" dirty="0"/>
              <a:t> 83%, Nin 96%</a:t>
            </a:r>
          </a:p>
          <a:p>
            <a:pPr>
              <a:spcBef>
                <a:spcPts val="0"/>
              </a:spcBef>
            </a:pPr>
            <a:r>
              <a:rPr lang="en-GB" sz="1600" dirty="0"/>
              <a:t>24-month OS: </a:t>
            </a:r>
            <a:r>
              <a:rPr lang="en-GB" sz="1600" dirty="0" err="1"/>
              <a:t>Plb</a:t>
            </a:r>
            <a:r>
              <a:rPr lang="en-GB" sz="1600" dirty="0"/>
              <a:t> 69%; Nin 89%</a:t>
            </a:r>
          </a:p>
        </p:txBody>
      </p:sp>
      <p:sp>
        <p:nvSpPr>
          <p:cNvPr id="150" name="Rectangle 149">
            <a:extLst>
              <a:ext uri="{FF2B5EF4-FFF2-40B4-BE49-F238E27FC236}">
                <a16:creationId xmlns:a16="http://schemas.microsoft.com/office/drawing/2014/main" id="{111B8677-77D1-FE43-94FD-A87FB91C791C}"/>
              </a:ext>
            </a:extLst>
          </p:cNvPr>
          <p:cNvSpPr/>
          <p:nvPr/>
        </p:nvSpPr>
        <p:spPr>
          <a:xfrm>
            <a:off x="4548277" y="1268760"/>
            <a:ext cx="4416211" cy="4536504"/>
          </a:xfrm>
          <a:prstGeom prst="rect">
            <a:avLst/>
          </a:prstGeom>
          <a:noFill/>
          <a:ln w="25400">
            <a:solidFill>
              <a:srgbClr val="03C7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TextBox 150">
            <a:extLst>
              <a:ext uri="{FF2B5EF4-FFF2-40B4-BE49-F238E27FC236}">
                <a16:creationId xmlns:a16="http://schemas.microsoft.com/office/drawing/2014/main" id="{CA18D044-6C61-5B41-A9D5-E3B334E73830}"/>
              </a:ext>
            </a:extLst>
          </p:cNvPr>
          <p:cNvSpPr txBox="1"/>
          <p:nvPr/>
        </p:nvSpPr>
        <p:spPr>
          <a:xfrm rot="16200000">
            <a:off x="-141822" y="3078540"/>
            <a:ext cx="1129476" cy="246221"/>
          </a:xfrm>
          <a:prstGeom prst="rect">
            <a:avLst/>
          </a:prstGeom>
          <a:noFill/>
        </p:spPr>
        <p:txBody>
          <a:bodyPr wrap="none" lIns="0" rtlCol="0">
            <a:spAutoFit/>
          </a:bodyPr>
          <a:lstStyle/>
          <a:p>
            <a:pPr marL="133350" indent="-133350" algn="ctr"/>
            <a:r>
              <a:rPr lang="en-GB" sz="1000" b="1" dirty="0">
                <a:latin typeface="Calibri" panose="020F0502020204030204" pitchFamily="34" charset="0"/>
                <a:ea typeface="Aileron" charset="0"/>
                <a:cs typeface="Calibri" panose="020F0502020204030204" pitchFamily="34" charset="0"/>
              </a:rPr>
              <a:t>Survival probability</a:t>
            </a:r>
            <a:endParaRPr lang="en-GB" sz="1000" dirty="0">
              <a:latin typeface="Calibri" panose="020F0502020204030204" pitchFamily="34" charset="0"/>
              <a:ea typeface="Aileron" charset="0"/>
              <a:cs typeface="Calibri" panose="020F0502020204030204" pitchFamily="34" charset="0"/>
            </a:endParaRPr>
          </a:p>
        </p:txBody>
      </p:sp>
      <p:sp>
        <p:nvSpPr>
          <p:cNvPr id="152" name="TextBox 151">
            <a:extLst>
              <a:ext uri="{FF2B5EF4-FFF2-40B4-BE49-F238E27FC236}">
                <a16:creationId xmlns:a16="http://schemas.microsoft.com/office/drawing/2014/main" id="{68E1B335-66A0-5441-B278-A9E89BD06D77}"/>
              </a:ext>
            </a:extLst>
          </p:cNvPr>
          <p:cNvSpPr txBox="1"/>
          <p:nvPr/>
        </p:nvSpPr>
        <p:spPr>
          <a:xfrm>
            <a:off x="2104176" y="4419490"/>
            <a:ext cx="872996" cy="246221"/>
          </a:xfrm>
          <a:prstGeom prst="rect">
            <a:avLst/>
          </a:prstGeom>
          <a:noFill/>
        </p:spPr>
        <p:txBody>
          <a:bodyPr wrap="none" lIns="0" rtlCol="0">
            <a:spAutoFit/>
          </a:bodyPr>
          <a:lstStyle/>
          <a:p>
            <a:pPr marL="133350" indent="-133350" algn="ctr"/>
            <a:r>
              <a:rPr lang="en-GB" sz="1000" b="1" dirty="0">
                <a:latin typeface="Calibri" panose="020F0502020204030204" pitchFamily="34" charset="0"/>
                <a:ea typeface="Aileron" charset="0"/>
                <a:cs typeface="Calibri" panose="020F0502020204030204" pitchFamily="34" charset="0"/>
              </a:rPr>
              <a:t>Time (months)</a:t>
            </a:r>
            <a:endParaRPr lang="en-GB" sz="1000" dirty="0">
              <a:latin typeface="Calibri" panose="020F0502020204030204" pitchFamily="34" charset="0"/>
              <a:ea typeface="Aileron" charset="0"/>
              <a:cs typeface="Calibri" panose="020F0502020204030204" pitchFamily="34" charset="0"/>
            </a:endParaRPr>
          </a:p>
        </p:txBody>
      </p:sp>
      <p:sp>
        <p:nvSpPr>
          <p:cNvPr id="153" name="TextBox 152">
            <a:extLst>
              <a:ext uri="{FF2B5EF4-FFF2-40B4-BE49-F238E27FC236}">
                <a16:creationId xmlns:a16="http://schemas.microsoft.com/office/drawing/2014/main" id="{EFA5C5EF-5FC4-9C42-997B-3667D6E7E918}"/>
              </a:ext>
            </a:extLst>
          </p:cNvPr>
          <p:cNvSpPr txBox="1"/>
          <p:nvPr/>
        </p:nvSpPr>
        <p:spPr>
          <a:xfrm>
            <a:off x="586145" y="207319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1.0</a:t>
            </a:r>
          </a:p>
        </p:txBody>
      </p:sp>
      <p:sp>
        <p:nvSpPr>
          <p:cNvPr id="154" name="TextBox 153">
            <a:extLst>
              <a:ext uri="{FF2B5EF4-FFF2-40B4-BE49-F238E27FC236}">
                <a16:creationId xmlns:a16="http://schemas.microsoft.com/office/drawing/2014/main" id="{27A7CA56-62A5-EC41-A0F6-9C4CE9210856}"/>
              </a:ext>
            </a:extLst>
          </p:cNvPr>
          <p:cNvSpPr txBox="1"/>
          <p:nvPr/>
        </p:nvSpPr>
        <p:spPr>
          <a:xfrm>
            <a:off x="586145" y="227639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0.9</a:t>
            </a:r>
          </a:p>
        </p:txBody>
      </p:sp>
      <p:sp>
        <p:nvSpPr>
          <p:cNvPr id="155" name="TextBox 154">
            <a:extLst>
              <a:ext uri="{FF2B5EF4-FFF2-40B4-BE49-F238E27FC236}">
                <a16:creationId xmlns:a16="http://schemas.microsoft.com/office/drawing/2014/main" id="{AAD45447-B058-B047-99C1-3B772004F3B4}"/>
              </a:ext>
            </a:extLst>
          </p:cNvPr>
          <p:cNvSpPr txBox="1"/>
          <p:nvPr/>
        </p:nvSpPr>
        <p:spPr>
          <a:xfrm>
            <a:off x="586145" y="248594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0.8</a:t>
            </a:r>
          </a:p>
        </p:txBody>
      </p:sp>
      <p:sp>
        <p:nvSpPr>
          <p:cNvPr id="156" name="TextBox 155">
            <a:extLst>
              <a:ext uri="{FF2B5EF4-FFF2-40B4-BE49-F238E27FC236}">
                <a16:creationId xmlns:a16="http://schemas.microsoft.com/office/drawing/2014/main" id="{3049BE67-978B-D949-8DEA-E93788AB3AAB}"/>
              </a:ext>
            </a:extLst>
          </p:cNvPr>
          <p:cNvSpPr txBox="1"/>
          <p:nvPr/>
        </p:nvSpPr>
        <p:spPr>
          <a:xfrm>
            <a:off x="586145" y="268914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0.7</a:t>
            </a:r>
          </a:p>
        </p:txBody>
      </p:sp>
      <p:sp>
        <p:nvSpPr>
          <p:cNvPr id="157" name="TextBox 156">
            <a:extLst>
              <a:ext uri="{FF2B5EF4-FFF2-40B4-BE49-F238E27FC236}">
                <a16:creationId xmlns:a16="http://schemas.microsoft.com/office/drawing/2014/main" id="{5DBE7FF5-98A9-7E40-AAC1-9D400B3A86B6}"/>
              </a:ext>
            </a:extLst>
          </p:cNvPr>
          <p:cNvSpPr txBox="1"/>
          <p:nvPr/>
        </p:nvSpPr>
        <p:spPr>
          <a:xfrm>
            <a:off x="586145" y="290504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0.6</a:t>
            </a:r>
          </a:p>
        </p:txBody>
      </p:sp>
      <p:sp>
        <p:nvSpPr>
          <p:cNvPr id="158" name="TextBox 157">
            <a:extLst>
              <a:ext uri="{FF2B5EF4-FFF2-40B4-BE49-F238E27FC236}">
                <a16:creationId xmlns:a16="http://schemas.microsoft.com/office/drawing/2014/main" id="{453BC35C-0E6A-0948-A5B2-CB0C64E456CA}"/>
              </a:ext>
            </a:extLst>
          </p:cNvPr>
          <p:cNvSpPr txBox="1"/>
          <p:nvPr/>
        </p:nvSpPr>
        <p:spPr>
          <a:xfrm>
            <a:off x="586145" y="311459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0.5</a:t>
            </a:r>
          </a:p>
        </p:txBody>
      </p:sp>
      <p:sp>
        <p:nvSpPr>
          <p:cNvPr id="159" name="TextBox 158">
            <a:extLst>
              <a:ext uri="{FF2B5EF4-FFF2-40B4-BE49-F238E27FC236}">
                <a16:creationId xmlns:a16="http://schemas.microsoft.com/office/drawing/2014/main" id="{52633F86-D766-9B45-8272-53063C098BF4}"/>
              </a:ext>
            </a:extLst>
          </p:cNvPr>
          <p:cNvSpPr txBox="1"/>
          <p:nvPr/>
        </p:nvSpPr>
        <p:spPr>
          <a:xfrm>
            <a:off x="586145" y="332414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0.4</a:t>
            </a:r>
          </a:p>
        </p:txBody>
      </p:sp>
      <p:sp>
        <p:nvSpPr>
          <p:cNvPr id="160" name="TextBox 159">
            <a:extLst>
              <a:ext uri="{FF2B5EF4-FFF2-40B4-BE49-F238E27FC236}">
                <a16:creationId xmlns:a16="http://schemas.microsoft.com/office/drawing/2014/main" id="{CA7BDE65-1C73-754B-9E2B-4800A63D4581}"/>
              </a:ext>
            </a:extLst>
          </p:cNvPr>
          <p:cNvSpPr txBox="1"/>
          <p:nvPr/>
        </p:nvSpPr>
        <p:spPr>
          <a:xfrm>
            <a:off x="586145" y="3536874"/>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0.3</a:t>
            </a:r>
          </a:p>
        </p:txBody>
      </p:sp>
      <p:sp>
        <p:nvSpPr>
          <p:cNvPr id="161" name="TextBox 160">
            <a:extLst>
              <a:ext uri="{FF2B5EF4-FFF2-40B4-BE49-F238E27FC236}">
                <a16:creationId xmlns:a16="http://schemas.microsoft.com/office/drawing/2014/main" id="{9141EAAF-B1FB-3240-BEBC-0621D1A94C15}"/>
              </a:ext>
            </a:extLst>
          </p:cNvPr>
          <p:cNvSpPr txBox="1"/>
          <p:nvPr/>
        </p:nvSpPr>
        <p:spPr>
          <a:xfrm>
            <a:off x="586145" y="373689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0.2</a:t>
            </a:r>
          </a:p>
        </p:txBody>
      </p:sp>
      <p:sp>
        <p:nvSpPr>
          <p:cNvPr id="162" name="TextBox 161">
            <a:extLst>
              <a:ext uri="{FF2B5EF4-FFF2-40B4-BE49-F238E27FC236}">
                <a16:creationId xmlns:a16="http://schemas.microsoft.com/office/drawing/2014/main" id="{810E21D2-7F69-C34C-9BFD-1B51C76295C1}"/>
              </a:ext>
            </a:extLst>
          </p:cNvPr>
          <p:cNvSpPr txBox="1"/>
          <p:nvPr/>
        </p:nvSpPr>
        <p:spPr>
          <a:xfrm>
            <a:off x="586145" y="3952799"/>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0.1</a:t>
            </a:r>
          </a:p>
        </p:txBody>
      </p:sp>
      <p:sp>
        <p:nvSpPr>
          <p:cNvPr id="163" name="TextBox 162">
            <a:extLst>
              <a:ext uri="{FF2B5EF4-FFF2-40B4-BE49-F238E27FC236}">
                <a16:creationId xmlns:a16="http://schemas.microsoft.com/office/drawing/2014/main" id="{5FB375B3-F2DE-C94F-BC9D-6E4DFBFBD0FA}"/>
              </a:ext>
            </a:extLst>
          </p:cNvPr>
          <p:cNvSpPr txBox="1"/>
          <p:nvPr/>
        </p:nvSpPr>
        <p:spPr>
          <a:xfrm>
            <a:off x="586145" y="4159174"/>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0.0</a:t>
            </a:r>
          </a:p>
        </p:txBody>
      </p:sp>
      <p:sp>
        <p:nvSpPr>
          <p:cNvPr id="164" name="TextBox 163">
            <a:extLst>
              <a:ext uri="{FF2B5EF4-FFF2-40B4-BE49-F238E27FC236}">
                <a16:creationId xmlns:a16="http://schemas.microsoft.com/office/drawing/2014/main" id="{BFC6ED4D-A594-ED40-8C4B-0F8F4076C871}"/>
              </a:ext>
            </a:extLst>
          </p:cNvPr>
          <p:cNvSpPr txBox="1"/>
          <p:nvPr/>
        </p:nvSpPr>
        <p:spPr>
          <a:xfrm>
            <a:off x="862876" y="4346499"/>
            <a:ext cx="57708"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0</a:t>
            </a:r>
          </a:p>
        </p:txBody>
      </p:sp>
      <p:sp>
        <p:nvSpPr>
          <p:cNvPr id="165" name="TextBox 164">
            <a:extLst>
              <a:ext uri="{FF2B5EF4-FFF2-40B4-BE49-F238E27FC236}">
                <a16:creationId xmlns:a16="http://schemas.microsoft.com/office/drawing/2014/main" id="{0B17E02C-7423-7F44-8783-B4F11FAE1F2A}"/>
              </a:ext>
            </a:extLst>
          </p:cNvPr>
          <p:cNvSpPr txBox="1"/>
          <p:nvPr/>
        </p:nvSpPr>
        <p:spPr>
          <a:xfrm>
            <a:off x="1489062" y="4346499"/>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12</a:t>
            </a:r>
          </a:p>
        </p:txBody>
      </p:sp>
      <p:sp>
        <p:nvSpPr>
          <p:cNvPr id="166" name="TextBox 165">
            <a:extLst>
              <a:ext uri="{FF2B5EF4-FFF2-40B4-BE49-F238E27FC236}">
                <a16:creationId xmlns:a16="http://schemas.microsoft.com/office/drawing/2014/main" id="{90CE558D-3022-CF44-AE3B-4907456D249C}"/>
              </a:ext>
            </a:extLst>
          </p:cNvPr>
          <p:cNvSpPr txBox="1"/>
          <p:nvPr/>
        </p:nvSpPr>
        <p:spPr>
          <a:xfrm>
            <a:off x="2152308" y="4346499"/>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24</a:t>
            </a:r>
          </a:p>
        </p:txBody>
      </p:sp>
      <p:sp>
        <p:nvSpPr>
          <p:cNvPr id="167" name="TextBox 166">
            <a:extLst>
              <a:ext uri="{FF2B5EF4-FFF2-40B4-BE49-F238E27FC236}">
                <a16:creationId xmlns:a16="http://schemas.microsoft.com/office/drawing/2014/main" id="{82A8DF4C-6602-974F-97B0-35AC684E3A70}"/>
              </a:ext>
            </a:extLst>
          </p:cNvPr>
          <p:cNvSpPr txBox="1"/>
          <p:nvPr/>
        </p:nvSpPr>
        <p:spPr>
          <a:xfrm>
            <a:off x="2817670" y="4346499"/>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36</a:t>
            </a:r>
          </a:p>
        </p:txBody>
      </p:sp>
      <p:sp>
        <p:nvSpPr>
          <p:cNvPr id="168" name="TextBox 167">
            <a:extLst>
              <a:ext uri="{FF2B5EF4-FFF2-40B4-BE49-F238E27FC236}">
                <a16:creationId xmlns:a16="http://schemas.microsoft.com/office/drawing/2014/main" id="{F15C6228-C7D9-7740-92E5-FB6C63E9B7DC}"/>
              </a:ext>
            </a:extLst>
          </p:cNvPr>
          <p:cNvSpPr txBox="1"/>
          <p:nvPr/>
        </p:nvSpPr>
        <p:spPr>
          <a:xfrm>
            <a:off x="3472329" y="4346499"/>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48</a:t>
            </a:r>
          </a:p>
        </p:txBody>
      </p:sp>
      <p:sp>
        <p:nvSpPr>
          <p:cNvPr id="169" name="TextBox 168">
            <a:extLst>
              <a:ext uri="{FF2B5EF4-FFF2-40B4-BE49-F238E27FC236}">
                <a16:creationId xmlns:a16="http://schemas.microsoft.com/office/drawing/2014/main" id="{C572170D-D130-7E40-94F1-BAE66F8D1868}"/>
              </a:ext>
            </a:extLst>
          </p:cNvPr>
          <p:cNvSpPr txBox="1"/>
          <p:nvPr/>
        </p:nvSpPr>
        <p:spPr>
          <a:xfrm>
            <a:off x="4135575" y="4346499"/>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60</a:t>
            </a:r>
          </a:p>
        </p:txBody>
      </p:sp>
      <p:sp>
        <p:nvSpPr>
          <p:cNvPr id="170" name="TextBox 169">
            <a:extLst>
              <a:ext uri="{FF2B5EF4-FFF2-40B4-BE49-F238E27FC236}">
                <a16:creationId xmlns:a16="http://schemas.microsoft.com/office/drawing/2014/main" id="{A4D7CCF2-AE15-314D-88D9-8485866F41D0}"/>
              </a:ext>
            </a:extLst>
          </p:cNvPr>
          <p:cNvSpPr txBox="1"/>
          <p:nvPr/>
        </p:nvSpPr>
        <p:spPr>
          <a:xfrm>
            <a:off x="834022" y="4731476"/>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57</a:t>
            </a:r>
          </a:p>
        </p:txBody>
      </p:sp>
      <p:sp>
        <p:nvSpPr>
          <p:cNvPr id="171" name="TextBox 170">
            <a:extLst>
              <a:ext uri="{FF2B5EF4-FFF2-40B4-BE49-F238E27FC236}">
                <a16:creationId xmlns:a16="http://schemas.microsoft.com/office/drawing/2014/main" id="{98928714-7213-3342-92BA-F8AA1C8A5334}"/>
              </a:ext>
            </a:extLst>
          </p:cNvPr>
          <p:cNvSpPr txBox="1"/>
          <p:nvPr/>
        </p:nvSpPr>
        <p:spPr>
          <a:xfrm>
            <a:off x="1489062" y="4731476"/>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38</a:t>
            </a:r>
          </a:p>
        </p:txBody>
      </p:sp>
      <p:sp>
        <p:nvSpPr>
          <p:cNvPr id="172" name="TextBox 171">
            <a:extLst>
              <a:ext uri="{FF2B5EF4-FFF2-40B4-BE49-F238E27FC236}">
                <a16:creationId xmlns:a16="http://schemas.microsoft.com/office/drawing/2014/main" id="{7608C3B3-F6D5-AB4B-816D-15AEBAA87230}"/>
              </a:ext>
            </a:extLst>
          </p:cNvPr>
          <p:cNvSpPr txBox="1"/>
          <p:nvPr/>
        </p:nvSpPr>
        <p:spPr>
          <a:xfrm>
            <a:off x="2152308" y="4731476"/>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25</a:t>
            </a:r>
          </a:p>
        </p:txBody>
      </p:sp>
      <p:sp>
        <p:nvSpPr>
          <p:cNvPr id="173" name="TextBox 172">
            <a:extLst>
              <a:ext uri="{FF2B5EF4-FFF2-40B4-BE49-F238E27FC236}">
                <a16:creationId xmlns:a16="http://schemas.microsoft.com/office/drawing/2014/main" id="{F7AD2CAF-8279-5249-8F14-CFAD5D6D6BAB}"/>
              </a:ext>
            </a:extLst>
          </p:cNvPr>
          <p:cNvSpPr txBox="1"/>
          <p:nvPr/>
        </p:nvSpPr>
        <p:spPr>
          <a:xfrm>
            <a:off x="2817670" y="4731476"/>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13</a:t>
            </a:r>
          </a:p>
        </p:txBody>
      </p:sp>
      <p:sp>
        <p:nvSpPr>
          <p:cNvPr id="174" name="TextBox 173">
            <a:extLst>
              <a:ext uri="{FF2B5EF4-FFF2-40B4-BE49-F238E27FC236}">
                <a16:creationId xmlns:a16="http://schemas.microsoft.com/office/drawing/2014/main" id="{2FD64BDC-9BB3-E944-B525-1CB3F8AA03D2}"/>
              </a:ext>
            </a:extLst>
          </p:cNvPr>
          <p:cNvSpPr txBox="1"/>
          <p:nvPr/>
        </p:nvSpPr>
        <p:spPr>
          <a:xfrm>
            <a:off x="3501183" y="4731476"/>
            <a:ext cx="57708"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3</a:t>
            </a:r>
          </a:p>
        </p:txBody>
      </p:sp>
      <p:sp>
        <p:nvSpPr>
          <p:cNvPr id="175" name="TextBox 174">
            <a:extLst>
              <a:ext uri="{FF2B5EF4-FFF2-40B4-BE49-F238E27FC236}">
                <a16:creationId xmlns:a16="http://schemas.microsoft.com/office/drawing/2014/main" id="{AF2356B7-ED05-434D-82F4-E35D4166BFAE}"/>
              </a:ext>
            </a:extLst>
          </p:cNvPr>
          <p:cNvSpPr txBox="1"/>
          <p:nvPr/>
        </p:nvSpPr>
        <p:spPr>
          <a:xfrm>
            <a:off x="4164429" y="4731476"/>
            <a:ext cx="57708"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0</a:t>
            </a:r>
          </a:p>
        </p:txBody>
      </p:sp>
      <p:sp>
        <p:nvSpPr>
          <p:cNvPr id="176" name="TextBox 175">
            <a:extLst>
              <a:ext uri="{FF2B5EF4-FFF2-40B4-BE49-F238E27FC236}">
                <a16:creationId xmlns:a16="http://schemas.microsoft.com/office/drawing/2014/main" id="{5716A746-BEEF-C84F-83F7-F09B76F562F5}"/>
              </a:ext>
            </a:extLst>
          </p:cNvPr>
          <p:cNvSpPr txBox="1"/>
          <p:nvPr/>
        </p:nvSpPr>
        <p:spPr>
          <a:xfrm>
            <a:off x="3396149" y="2782076"/>
            <a:ext cx="688650" cy="246221"/>
          </a:xfrm>
          <a:prstGeom prst="rect">
            <a:avLst/>
          </a:prstGeom>
          <a:noFill/>
        </p:spPr>
        <p:txBody>
          <a:bodyPr wrap="none" lIns="0" rtlCol="0">
            <a:spAutoFit/>
          </a:bodyPr>
          <a:lstStyle/>
          <a:p>
            <a:pPr marL="133350" indent="-133350"/>
            <a:r>
              <a:rPr lang="en-GB" sz="1000" b="1" dirty="0" err="1">
                <a:solidFill>
                  <a:srgbClr val="0432FF"/>
                </a:solidFill>
                <a:latin typeface="Calibri" panose="020F0502020204030204" pitchFamily="34" charset="0"/>
                <a:ea typeface="Aileron" charset="0"/>
                <a:cs typeface="Calibri" panose="020F0502020204030204" pitchFamily="34" charset="0"/>
              </a:rPr>
              <a:t>Nintedanib</a:t>
            </a:r>
            <a:endParaRPr lang="en-GB" sz="1000" dirty="0">
              <a:solidFill>
                <a:srgbClr val="0432FF"/>
              </a:solidFill>
              <a:latin typeface="Calibri" panose="020F0502020204030204" pitchFamily="34" charset="0"/>
              <a:ea typeface="Aileron" charset="0"/>
              <a:cs typeface="Calibri" panose="020F0502020204030204" pitchFamily="34" charset="0"/>
            </a:endParaRPr>
          </a:p>
        </p:txBody>
      </p:sp>
      <p:sp>
        <p:nvSpPr>
          <p:cNvPr id="177" name="TextBox 176">
            <a:extLst>
              <a:ext uri="{FF2B5EF4-FFF2-40B4-BE49-F238E27FC236}">
                <a16:creationId xmlns:a16="http://schemas.microsoft.com/office/drawing/2014/main" id="{31199930-40B5-424C-81C8-E4FBEF8F6C1A}"/>
              </a:ext>
            </a:extLst>
          </p:cNvPr>
          <p:cNvSpPr txBox="1"/>
          <p:nvPr/>
        </p:nvSpPr>
        <p:spPr>
          <a:xfrm>
            <a:off x="3396149" y="3578591"/>
            <a:ext cx="510717" cy="246221"/>
          </a:xfrm>
          <a:prstGeom prst="rect">
            <a:avLst/>
          </a:prstGeom>
          <a:noFill/>
        </p:spPr>
        <p:txBody>
          <a:bodyPr wrap="none" lIns="0" rtlCol="0">
            <a:spAutoFit/>
          </a:bodyPr>
          <a:lstStyle/>
          <a:p>
            <a:pPr marL="133350" indent="-133350"/>
            <a:r>
              <a:rPr lang="en-GB" sz="1000" b="1" dirty="0">
                <a:solidFill>
                  <a:srgbClr val="FF0000"/>
                </a:solidFill>
                <a:latin typeface="Calibri" panose="020F0502020204030204" pitchFamily="34" charset="0"/>
                <a:ea typeface="Aileron" charset="0"/>
                <a:cs typeface="Calibri" panose="020F0502020204030204" pitchFamily="34" charset="0"/>
              </a:rPr>
              <a:t>Placebo</a:t>
            </a:r>
            <a:endParaRPr lang="en-GB" sz="1000" dirty="0">
              <a:solidFill>
                <a:srgbClr val="FF0000"/>
              </a:solidFill>
              <a:latin typeface="Calibri" panose="020F0502020204030204" pitchFamily="34" charset="0"/>
              <a:ea typeface="Aileron" charset="0"/>
              <a:cs typeface="Calibri" panose="020F0502020204030204" pitchFamily="34" charset="0"/>
            </a:endParaRPr>
          </a:p>
        </p:txBody>
      </p:sp>
      <p:sp>
        <p:nvSpPr>
          <p:cNvPr id="178" name="TextBox 177">
            <a:extLst>
              <a:ext uri="{FF2B5EF4-FFF2-40B4-BE49-F238E27FC236}">
                <a16:creationId xmlns:a16="http://schemas.microsoft.com/office/drawing/2014/main" id="{BC391CC3-3320-7045-B864-4CE6370D2154}"/>
              </a:ext>
            </a:extLst>
          </p:cNvPr>
          <p:cNvSpPr txBox="1"/>
          <p:nvPr/>
        </p:nvSpPr>
        <p:spPr>
          <a:xfrm>
            <a:off x="255987" y="4731476"/>
            <a:ext cx="522579" cy="138499"/>
          </a:xfrm>
          <a:prstGeom prst="rect">
            <a:avLst/>
          </a:prstGeom>
          <a:noFill/>
        </p:spPr>
        <p:txBody>
          <a:bodyPr wrap="none" lIns="0" tIns="0" rIns="0" bIns="0" rtlCol="0">
            <a:spAutoFit/>
          </a:bodyPr>
          <a:lstStyle/>
          <a:p>
            <a:pPr marL="133350" indent="-133350" algn="r"/>
            <a:r>
              <a:rPr lang="en-GB" sz="900" dirty="0" err="1">
                <a:solidFill>
                  <a:srgbClr val="0432FF"/>
                </a:solidFill>
                <a:latin typeface="Calibri" panose="020F0502020204030204" pitchFamily="34" charset="0"/>
                <a:ea typeface="Aileron" charset="0"/>
                <a:cs typeface="Calibri" panose="020F0502020204030204" pitchFamily="34" charset="0"/>
              </a:rPr>
              <a:t>Nintedanib</a:t>
            </a:r>
            <a:endParaRPr lang="en-GB" sz="900" dirty="0">
              <a:solidFill>
                <a:srgbClr val="0432FF"/>
              </a:solidFill>
              <a:latin typeface="Calibri" panose="020F0502020204030204" pitchFamily="34" charset="0"/>
              <a:ea typeface="Aileron" charset="0"/>
              <a:cs typeface="Calibri" panose="020F0502020204030204" pitchFamily="34" charset="0"/>
            </a:endParaRPr>
          </a:p>
        </p:txBody>
      </p:sp>
      <p:sp>
        <p:nvSpPr>
          <p:cNvPr id="179" name="TextBox 178">
            <a:extLst>
              <a:ext uri="{FF2B5EF4-FFF2-40B4-BE49-F238E27FC236}">
                <a16:creationId xmlns:a16="http://schemas.microsoft.com/office/drawing/2014/main" id="{FCF7230A-32D0-0C4D-BB04-2E6568D3C91E}"/>
              </a:ext>
            </a:extLst>
          </p:cNvPr>
          <p:cNvSpPr txBox="1"/>
          <p:nvPr/>
        </p:nvSpPr>
        <p:spPr>
          <a:xfrm>
            <a:off x="834022" y="4859067"/>
            <a:ext cx="115416"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63</a:t>
            </a:r>
          </a:p>
        </p:txBody>
      </p:sp>
      <p:sp>
        <p:nvSpPr>
          <p:cNvPr id="180" name="TextBox 179">
            <a:extLst>
              <a:ext uri="{FF2B5EF4-FFF2-40B4-BE49-F238E27FC236}">
                <a16:creationId xmlns:a16="http://schemas.microsoft.com/office/drawing/2014/main" id="{7E4B713D-023E-3142-B009-A96DB3F280D6}"/>
              </a:ext>
            </a:extLst>
          </p:cNvPr>
          <p:cNvSpPr txBox="1"/>
          <p:nvPr/>
        </p:nvSpPr>
        <p:spPr>
          <a:xfrm>
            <a:off x="1489062" y="4859067"/>
            <a:ext cx="115416"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33</a:t>
            </a:r>
          </a:p>
        </p:txBody>
      </p:sp>
      <p:sp>
        <p:nvSpPr>
          <p:cNvPr id="181" name="TextBox 180">
            <a:extLst>
              <a:ext uri="{FF2B5EF4-FFF2-40B4-BE49-F238E27FC236}">
                <a16:creationId xmlns:a16="http://schemas.microsoft.com/office/drawing/2014/main" id="{8C62C6D3-C80D-B940-A4DF-13EA7714ED42}"/>
              </a:ext>
            </a:extLst>
          </p:cNvPr>
          <p:cNvSpPr txBox="1"/>
          <p:nvPr/>
        </p:nvSpPr>
        <p:spPr>
          <a:xfrm>
            <a:off x="2152308" y="4859067"/>
            <a:ext cx="115416"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17</a:t>
            </a:r>
          </a:p>
        </p:txBody>
      </p:sp>
      <p:sp>
        <p:nvSpPr>
          <p:cNvPr id="182" name="TextBox 181">
            <a:extLst>
              <a:ext uri="{FF2B5EF4-FFF2-40B4-BE49-F238E27FC236}">
                <a16:creationId xmlns:a16="http://schemas.microsoft.com/office/drawing/2014/main" id="{B05B7E60-EC3A-FC4E-8BEB-53B880EB86FF}"/>
              </a:ext>
            </a:extLst>
          </p:cNvPr>
          <p:cNvSpPr txBox="1"/>
          <p:nvPr/>
        </p:nvSpPr>
        <p:spPr>
          <a:xfrm>
            <a:off x="2846524" y="4859067"/>
            <a:ext cx="57708"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9</a:t>
            </a:r>
          </a:p>
        </p:txBody>
      </p:sp>
      <p:sp>
        <p:nvSpPr>
          <p:cNvPr id="183" name="TextBox 182">
            <a:extLst>
              <a:ext uri="{FF2B5EF4-FFF2-40B4-BE49-F238E27FC236}">
                <a16:creationId xmlns:a16="http://schemas.microsoft.com/office/drawing/2014/main" id="{FDE9C2B9-A9F5-6444-8D43-B4EDBD8897A3}"/>
              </a:ext>
            </a:extLst>
          </p:cNvPr>
          <p:cNvSpPr txBox="1"/>
          <p:nvPr/>
        </p:nvSpPr>
        <p:spPr>
          <a:xfrm>
            <a:off x="3501183" y="4859067"/>
            <a:ext cx="57708"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3</a:t>
            </a:r>
          </a:p>
        </p:txBody>
      </p:sp>
      <p:sp>
        <p:nvSpPr>
          <p:cNvPr id="184" name="TextBox 183">
            <a:extLst>
              <a:ext uri="{FF2B5EF4-FFF2-40B4-BE49-F238E27FC236}">
                <a16:creationId xmlns:a16="http://schemas.microsoft.com/office/drawing/2014/main" id="{303FEEAD-2E55-F440-A24B-B19D4D51AB28}"/>
              </a:ext>
            </a:extLst>
          </p:cNvPr>
          <p:cNvSpPr txBox="1"/>
          <p:nvPr/>
        </p:nvSpPr>
        <p:spPr>
          <a:xfrm>
            <a:off x="4164429" y="4859067"/>
            <a:ext cx="57708"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0</a:t>
            </a:r>
          </a:p>
        </p:txBody>
      </p:sp>
      <p:sp>
        <p:nvSpPr>
          <p:cNvPr id="185" name="TextBox 184">
            <a:extLst>
              <a:ext uri="{FF2B5EF4-FFF2-40B4-BE49-F238E27FC236}">
                <a16:creationId xmlns:a16="http://schemas.microsoft.com/office/drawing/2014/main" id="{AB05ACB9-1B7E-CB47-9B12-ACD84A90A9E4}"/>
              </a:ext>
            </a:extLst>
          </p:cNvPr>
          <p:cNvSpPr txBox="1"/>
          <p:nvPr/>
        </p:nvSpPr>
        <p:spPr>
          <a:xfrm>
            <a:off x="409874" y="4859067"/>
            <a:ext cx="368692" cy="138499"/>
          </a:xfrm>
          <a:prstGeom prst="rect">
            <a:avLst/>
          </a:prstGeom>
          <a:noFill/>
        </p:spPr>
        <p:txBody>
          <a:bodyPr wrap="none" lIns="0" tIns="0" rIns="0" bIns="0" rtlCol="0">
            <a:spAutoFit/>
          </a:bodyPr>
          <a:lstStyle/>
          <a:p>
            <a:pPr marL="133350" indent="-133350" algn="r"/>
            <a:r>
              <a:rPr lang="en-GB" sz="900" dirty="0">
                <a:solidFill>
                  <a:srgbClr val="FF0000"/>
                </a:solidFill>
                <a:latin typeface="Calibri" panose="020F0502020204030204" pitchFamily="34" charset="0"/>
                <a:ea typeface="Aileron" charset="0"/>
                <a:cs typeface="Calibri" panose="020F0502020204030204" pitchFamily="34" charset="0"/>
              </a:rPr>
              <a:t>Placebo</a:t>
            </a:r>
          </a:p>
        </p:txBody>
      </p:sp>
      <p:sp>
        <p:nvSpPr>
          <p:cNvPr id="186" name="TextBox 185">
            <a:extLst>
              <a:ext uri="{FF2B5EF4-FFF2-40B4-BE49-F238E27FC236}">
                <a16:creationId xmlns:a16="http://schemas.microsoft.com/office/drawing/2014/main" id="{B1D52021-2473-0545-BA25-65EB48F1727C}"/>
              </a:ext>
            </a:extLst>
          </p:cNvPr>
          <p:cNvSpPr txBox="1"/>
          <p:nvPr/>
        </p:nvSpPr>
        <p:spPr>
          <a:xfrm rot="16200000">
            <a:off x="4238793" y="3078541"/>
            <a:ext cx="1129476" cy="246221"/>
          </a:xfrm>
          <a:prstGeom prst="rect">
            <a:avLst/>
          </a:prstGeom>
          <a:noFill/>
        </p:spPr>
        <p:txBody>
          <a:bodyPr wrap="none" lIns="0" rtlCol="0">
            <a:spAutoFit/>
          </a:bodyPr>
          <a:lstStyle/>
          <a:p>
            <a:pPr marL="133350" indent="-133350" algn="ctr"/>
            <a:r>
              <a:rPr lang="en-GB" sz="1000" b="1" dirty="0">
                <a:latin typeface="Calibri" panose="020F0502020204030204" pitchFamily="34" charset="0"/>
                <a:ea typeface="Aileron" charset="0"/>
                <a:cs typeface="Calibri" panose="020F0502020204030204" pitchFamily="34" charset="0"/>
              </a:rPr>
              <a:t>Survival probability</a:t>
            </a:r>
            <a:endParaRPr lang="en-GB" sz="1000" dirty="0">
              <a:latin typeface="Calibri" panose="020F0502020204030204" pitchFamily="34" charset="0"/>
              <a:ea typeface="Aileron" charset="0"/>
              <a:cs typeface="Calibri" panose="020F0502020204030204" pitchFamily="34" charset="0"/>
            </a:endParaRPr>
          </a:p>
        </p:txBody>
      </p:sp>
      <p:sp>
        <p:nvSpPr>
          <p:cNvPr id="187" name="TextBox 186">
            <a:extLst>
              <a:ext uri="{FF2B5EF4-FFF2-40B4-BE49-F238E27FC236}">
                <a16:creationId xmlns:a16="http://schemas.microsoft.com/office/drawing/2014/main" id="{185B0E5F-72DD-5B4C-AFAF-F7268DF6A28E}"/>
              </a:ext>
            </a:extLst>
          </p:cNvPr>
          <p:cNvSpPr txBox="1"/>
          <p:nvPr/>
        </p:nvSpPr>
        <p:spPr>
          <a:xfrm>
            <a:off x="6627609" y="4419491"/>
            <a:ext cx="872996" cy="246221"/>
          </a:xfrm>
          <a:prstGeom prst="rect">
            <a:avLst/>
          </a:prstGeom>
          <a:noFill/>
        </p:spPr>
        <p:txBody>
          <a:bodyPr wrap="none" lIns="0" rtlCol="0">
            <a:spAutoFit/>
          </a:bodyPr>
          <a:lstStyle/>
          <a:p>
            <a:pPr marL="133350" indent="-133350" algn="ctr"/>
            <a:r>
              <a:rPr lang="en-GB" sz="1000" b="1" dirty="0">
                <a:latin typeface="Calibri" panose="020F0502020204030204" pitchFamily="34" charset="0"/>
                <a:ea typeface="Aileron" charset="0"/>
                <a:cs typeface="Calibri" panose="020F0502020204030204" pitchFamily="34" charset="0"/>
              </a:rPr>
              <a:t>Time (months)</a:t>
            </a:r>
            <a:endParaRPr lang="en-GB" sz="1000" dirty="0">
              <a:latin typeface="Calibri" panose="020F0502020204030204" pitchFamily="34" charset="0"/>
              <a:ea typeface="Aileron" charset="0"/>
              <a:cs typeface="Calibri" panose="020F0502020204030204" pitchFamily="34" charset="0"/>
            </a:endParaRPr>
          </a:p>
        </p:txBody>
      </p:sp>
      <p:sp>
        <p:nvSpPr>
          <p:cNvPr id="188" name="TextBox 187">
            <a:extLst>
              <a:ext uri="{FF2B5EF4-FFF2-40B4-BE49-F238E27FC236}">
                <a16:creationId xmlns:a16="http://schemas.microsoft.com/office/drawing/2014/main" id="{8A8728F9-FC05-894A-9113-8CF1B11BA9F0}"/>
              </a:ext>
            </a:extLst>
          </p:cNvPr>
          <p:cNvSpPr txBox="1"/>
          <p:nvPr/>
        </p:nvSpPr>
        <p:spPr>
          <a:xfrm>
            <a:off x="4966760" y="207320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1.0</a:t>
            </a:r>
          </a:p>
        </p:txBody>
      </p:sp>
      <p:sp>
        <p:nvSpPr>
          <p:cNvPr id="189" name="TextBox 188">
            <a:extLst>
              <a:ext uri="{FF2B5EF4-FFF2-40B4-BE49-F238E27FC236}">
                <a16:creationId xmlns:a16="http://schemas.microsoft.com/office/drawing/2014/main" id="{74114C1E-8B43-7144-9C4B-D9B61D4191C5}"/>
              </a:ext>
            </a:extLst>
          </p:cNvPr>
          <p:cNvSpPr txBox="1"/>
          <p:nvPr/>
        </p:nvSpPr>
        <p:spPr>
          <a:xfrm>
            <a:off x="4966760" y="227640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0.9</a:t>
            </a:r>
          </a:p>
        </p:txBody>
      </p:sp>
      <p:sp>
        <p:nvSpPr>
          <p:cNvPr id="190" name="TextBox 189">
            <a:extLst>
              <a:ext uri="{FF2B5EF4-FFF2-40B4-BE49-F238E27FC236}">
                <a16:creationId xmlns:a16="http://schemas.microsoft.com/office/drawing/2014/main" id="{78CA6E0F-3788-E945-A196-B6098FE82F2B}"/>
              </a:ext>
            </a:extLst>
          </p:cNvPr>
          <p:cNvSpPr txBox="1"/>
          <p:nvPr/>
        </p:nvSpPr>
        <p:spPr>
          <a:xfrm>
            <a:off x="4966760" y="248595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0.8</a:t>
            </a:r>
          </a:p>
        </p:txBody>
      </p:sp>
      <p:sp>
        <p:nvSpPr>
          <p:cNvPr id="191" name="TextBox 190">
            <a:extLst>
              <a:ext uri="{FF2B5EF4-FFF2-40B4-BE49-F238E27FC236}">
                <a16:creationId xmlns:a16="http://schemas.microsoft.com/office/drawing/2014/main" id="{C8AAEFB3-A350-D746-BDE3-61037F3FEA9D}"/>
              </a:ext>
            </a:extLst>
          </p:cNvPr>
          <p:cNvSpPr txBox="1"/>
          <p:nvPr/>
        </p:nvSpPr>
        <p:spPr>
          <a:xfrm>
            <a:off x="4966760" y="268915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0.7</a:t>
            </a:r>
          </a:p>
        </p:txBody>
      </p:sp>
      <p:sp>
        <p:nvSpPr>
          <p:cNvPr id="192" name="TextBox 191">
            <a:extLst>
              <a:ext uri="{FF2B5EF4-FFF2-40B4-BE49-F238E27FC236}">
                <a16:creationId xmlns:a16="http://schemas.microsoft.com/office/drawing/2014/main" id="{23E679AF-D176-3941-95E6-CEC8E401962A}"/>
              </a:ext>
            </a:extLst>
          </p:cNvPr>
          <p:cNvSpPr txBox="1"/>
          <p:nvPr/>
        </p:nvSpPr>
        <p:spPr>
          <a:xfrm>
            <a:off x="4966760" y="290505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0.6</a:t>
            </a:r>
          </a:p>
        </p:txBody>
      </p:sp>
      <p:sp>
        <p:nvSpPr>
          <p:cNvPr id="193" name="TextBox 192">
            <a:extLst>
              <a:ext uri="{FF2B5EF4-FFF2-40B4-BE49-F238E27FC236}">
                <a16:creationId xmlns:a16="http://schemas.microsoft.com/office/drawing/2014/main" id="{A7559A86-C83F-4242-AAB3-00C18671CF90}"/>
              </a:ext>
            </a:extLst>
          </p:cNvPr>
          <p:cNvSpPr txBox="1"/>
          <p:nvPr/>
        </p:nvSpPr>
        <p:spPr>
          <a:xfrm>
            <a:off x="4966760" y="311460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0.5</a:t>
            </a:r>
          </a:p>
        </p:txBody>
      </p:sp>
      <p:sp>
        <p:nvSpPr>
          <p:cNvPr id="194" name="TextBox 193">
            <a:extLst>
              <a:ext uri="{FF2B5EF4-FFF2-40B4-BE49-F238E27FC236}">
                <a16:creationId xmlns:a16="http://schemas.microsoft.com/office/drawing/2014/main" id="{32BA342C-B97D-F243-B84F-C8C73FD67AF6}"/>
              </a:ext>
            </a:extLst>
          </p:cNvPr>
          <p:cNvSpPr txBox="1"/>
          <p:nvPr/>
        </p:nvSpPr>
        <p:spPr>
          <a:xfrm>
            <a:off x="4966760" y="332415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0.4</a:t>
            </a:r>
          </a:p>
        </p:txBody>
      </p:sp>
      <p:sp>
        <p:nvSpPr>
          <p:cNvPr id="195" name="TextBox 194">
            <a:extLst>
              <a:ext uri="{FF2B5EF4-FFF2-40B4-BE49-F238E27FC236}">
                <a16:creationId xmlns:a16="http://schemas.microsoft.com/office/drawing/2014/main" id="{198E4468-B2F3-0E4F-81D6-59276A5E339D}"/>
              </a:ext>
            </a:extLst>
          </p:cNvPr>
          <p:cNvSpPr txBox="1"/>
          <p:nvPr/>
        </p:nvSpPr>
        <p:spPr>
          <a:xfrm>
            <a:off x="4966760" y="3536875"/>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0.3</a:t>
            </a:r>
          </a:p>
        </p:txBody>
      </p:sp>
      <p:sp>
        <p:nvSpPr>
          <p:cNvPr id="196" name="TextBox 195">
            <a:extLst>
              <a:ext uri="{FF2B5EF4-FFF2-40B4-BE49-F238E27FC236}">
                <a16:creationId xmlns:a16="http://schemas.microsoft.com/office/drawing/2014/main" id="{C5E80A21-3DA3-194B-9114-DD98302EEB5E}"/>
              </a:ext>
            </a:extLst>
          </p:cNvPr>
          <p:cNvSpPr txBox="1"/>
          <p:nvPr/>
        </p:nvSpPr>
        <p:spPr>
          <a:xfrm>
            <a:off x="4966760" y="373690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0.2</a:t>
            </a:r>
          </a:p>
        </p:txBody>
      </p:sp>
      <p:sp>
        <p:nvSpPr>
          <p:cNvPr id="197" name="TextBox 196">
            <a:extLst>
              <a:ext uri="{FF2B5EF4-FFF2-40B4-BE49-F238E27FC236}">
                <a16:creationId xmlns:a16="http://schemas.microsoft.com/office/drawing/2014/main" id="{904D85D6-8679-ED48-B234-C1B8EA8DEB29}"/>
              </a:ext>
            </a:extLst>
          </p:cNvPr>
          <p:cNvSpPr txBox="1"/>
          <p:nvPr/>
        </p:nvSpPr>
        <p:spPr>
          <a:xfrm>
            <a:off x="4966760" y="3952800"/>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0.1</a:t>
            </a:r>
          </a:p>
        </p:txBody>
      </p:sp>
      <p:sp>
        <p:nvSpPr>
          <p:cNvPr id="198" name="TextBox 197">
            <a:extLst>
              <a:ext uri="{FF2B5EF4-FFF2-40B4-BE49-F238E27FC236}">
                <a16:creationId xmlns:a16="http://schemas.microsoft.com/office/drawing/2014/main" id="{77958C77-A2E3-2849-814A-FFD383AB3290}"/>
              </a:ext>
            </a:extLst>
          </p:cNvPr>
          <p:cNvSpPr txBox="1"/>
          <p:nvPr/>
        </p:nvSpPr>
        <p:spPr>
          <a:xfrm>
            <a:off x="4966760" y="4159175"/>
            <a:ext cx="14427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0.0</a:t>
            </a:r>
          </a:p>
        </p:txBody>
      </p:sp>
      <p:sp>
        <p:nvSpPr>
          <p:cNvPr id="199" name="TextBox 198">
            <a:extLst>
              <a:ext uri="{FF2B5EF4-FFF2-40B4-BE49-F238E27FC236}">
                <a16:creationId xmlns:a16="http://schemas.microsoft.com/office/drawing/2014/main" id="{7FBE496A-006D-AD4D-9D86-4CAA6C146948}"/>
              </a:ext>
            </a:extLst>
          </p:cNvPr>
          <p:cNvSpPr txBox="1"/>
          <p:nvPr/>
        </p:nvSpPr>
        <p:spPr>
          <a:xfrm>
            <a:off x="5243491" y="4346500"/>
            <a:ext cx="57708"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0</a:t>
            </a:r>
          </a:p>
        </p:txBody>
      </p:sp>
      <p:sp>
        <p:nvSpPr>
          <p:cNvPr id="200" name="TextBox 199">
            <a:extLst>
              <a:ext uri="{FF2B5EF4-FFF2-40B4-BE49-F238E27FC236}">
                <a16:creationId xmlns:a16="http://schemas.microsoft.com/office/drawing/2014/main" id="{FCE5F4BB-E6B6-0548-8053-009AD375ED04}"/>
              </a:ext>
            </a:extLst>
          </p:cNvPr>
          <p:cNvSpPr txBox="1"/>
          <p:nvPr/>
        </p:nvSpPr>
        <p:spPr>
          <a:xfrm>
            <a:off x="5914861" y="4346500"/>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12</a:t>
            </a:r>
          </a:p>
        </p:txBody>
      </p:sp>
      <p:sp>
        <p:nvSpPr>
          <p:cNvPr id="201" name="TextBox 200">
            <a:extLst>
              <a:ext uri="{FF2B5EF4-FFF2-40B4-BE49-F238E27FC236}">
                <a16:creationId xmlns:a16="http://schemas.microsoft.com/office/drawing/2014/main" id="{A3F93732-CDE4-EC45-8DC7-8252C3696BA1}"/>
              </a:ext>
            </a:extLst>
          </p:cNvPr>
          <p:cNvSpPr txBox="1"/>
          <p:nvPr/>
        </p:nvSpPr>
        <p:spPr>
          <a:xfrm>
            <a:off x="6597734" y="4346500"/>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24</a:t>
            </a:r>
          </a:p>
        </p:txBody>
      </p:sp>
      <p:sp>
        <p:nvSpPr>
          <p:cNvPr id="202" name="TextBox 201">
            <a:extLst>
              <a:ext uri="{FF2B5EF4-FFF2-40B4-BE49-F238E27FC236}">
                <a16:creationId xmlns:a16="http://schemas.microsoft.com/office/drawing/2014/main" id="{DF26DB5B-FF04-E647-A824-325BD671B25B}"/>
              </a:ext>
            </a:extLst>
          </p:cNvPr>
          <p:cNvSpPr txBox="1"/>
          <p:nvPr/>
        </p:nvSpPr>
        <p:spPr>
          <a:xfrm>
            <a:off x="7297958" y="4346500"/>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36</a:t>
            </a:r>
          </a:p>
        </p:txBody>
      </p:sp>
      <p:sp>
        <p:nvSpPr>
          <p:cNvPr id="203" name="TextBox 202">
            <a:extLst>
              <a:ext uri="{FF2B5EF4-FFF2-40B4-BE49-F238E27FC236}">
                <a16:creationId xmlns:a16="http://schemas.microsoft.com/office/drawing/2014/main" id="{56F9F31D-1322-1442-9564-CE119363FA96}"/>
              </a:ext>
            </a:extLst>
          </p:cNvPr>
          <p:cNvSpPr txBox="1"/>
          <p:nvPr/>
        </p:nvSpPr>
        <p:spPr>
          <a:xfrm>
            <a:off x="7989429" y="4346500"/>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48</a:t>
            </a:r>
          </a:p>
        </p:txBody>
      </p:sp>
      <p:sp>
        <p:nvSpPr>
          <p:cNvPr id="204" name="TextBox 203">
            <a:extLst>
              <a:ext uri="{FF2B5EF4-FFF2-40B4-BE49-F238E27FC236}">
                <a16:creationId xmlns:a16="http://schemas.microsoft.com/office/drawing/2014/main" id="{D0CE5C8D-FB57-BE4C-A036-C81BC3204C01}"/>
              </a:ext>
            </a:extLst>
          </p:cNvPr>
          <p:cNvSpPr txBox="1"/>
          <p:nvPr/>
        </p:nvSpPr>
        <p:spPr>
          <a:xfrm>
            <a:off x="8683645" y="4346500"/>
            <a:ext cx="115416" cy="138499"/>
          </a:xfrm>
          <a:prstGeom prst="rect">
            <a:avLst/>
          </a:prstGeom>
          <a:noFill/>
        </p:spPr>
        <p:txBody>
          <a:bodyPr wrap="none" lIns="0" tIns="0" rIns="0" bIns="0" rtlCol="0">
            <a:spAutoFit/>
          </a:bodyPr>
          <a:lstStyle/>
          <a:p>
            <a:pPr marL="133350" indent="-133350" algn="ctr"/>
            <a:r>
              <a:rPr lang="en-GB" sz="900" dirty="0">
                <a:latin typeface="Calibri" panose="020F0502020204030204" pitchFamily="34" charset="0"/>
                <a:ea typeface="Aileron" charset="0"/>
                <a:cs typeface="Calibri" panose="020F0502020204030204" pitchFamily="34" charset="0"/>
              </a:rPr>
              <a:t>60</a:t>
            </a:r>
          </a:p>
        </p:txBody>
      </p:sp>
      <p:sp>
        <p:nvSpPr>
          <p:cNvPr id="205" name="TextBox 204">
            <a:extLst>
              <a:ext uri="{FF2B5EF4-FFF2-40B4-BE49-F238E27FC236}">
                <a16:creationId xmlns:a16="http://schemas.microsoft.com/office/drawing/2014/main" id="{C8766181-1128-014D-8E2E-A3C74842E03C}"/>
              </a:ext>
            </a:extLst>
          </p:cNvPr>
          <p:cNvSpPr txBox="1"/>
          <p:nvPr/>
        </p:nvSpPr>
        <p:spPr>
          <a:xfrm>
            <a:off x="5214637" y="4731477"/>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57</a:t>
            </a:r>
          </a:p>
        </p:txBody>
      </p:sp>
      <p:sp>
        <p:nvSpPr>
          <p:cNvPr id="206" name="TextBox 205">
            <a:extLst>
              <a:ext uri="{FF2B5EF4-FFF2-40B4-BE49-F238E27FC236}">
                <a16:creationId xmlns:a16="http://schemas.microsoft.com/office/drawing/2014/main" id="{E7C0C867-4AFC-214E-B2B6-9CB50FC8544A}"/>
              </a:ext>
            </a:extLst>
          </p:cNvPr>
          <p:cNvSpPr txBox="1"/>
          <p:nvPr/>
        </p:nvSpPr>
        <p:spPr>
          <a:xfrm>
            <a:off x="5914861" y="4731477"/>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46</a:t>
            </a:r>
          </a:p>
        </p:txBody>
      </p:sp>
      <p:sp>
        <p:nvSpPr>
          <p:cNvPr id="207" name="TextBox 206">
            <a:extLst>
              <a:ext uri="{FF2B5EF4-FFF2-40B4-BE49-F238E27FC236}">
                <a16:creationId xmlns:a16="http://schemas.microsoft.com/office/drawing/2014/main" id="{9845E20C-35EE-A647-9D1C-2B040873CEED}"/>
              </a:ext>
            </a:extLst>
          </p:cNvPr>
          <p:cNvSpPr txBox="1"/>
          <p:nvPr/>
        </p:nvSpPr>
        <p:spPr>
          <a:xfrm>
            <a:off x="6597734" y="4731477"/>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29</a:t>
            </a:r>
          </a:p>
        </p:txBody>
      </p:sp>
      <p:sp>
        <p:nvSpPr>
          <p:cNvPr id="208" name="TextBox 207">
            <a:extLst>
              <a:ext uri="{FF2B5EF4-FFF2-40B4-BE49-F238E27FC236}">
                <a16:creationId xmlns:a16="http://schemas.microsoft.com/office/drawing/2014/main" id="{0CDA0E0F-E219-A64E-A033-FCEDAF2DA284}"/>
              </a:ext>
            </a:extLst>
          </p:cNvPr>
          <p:cNvSpPr txBox="1"/>
          <p:nvPr/>
        </p:nvSpPr>
        <p:spPr>
          <a:xfrm>
            <a:off x="7297958" y="4731477"/>
            <a:ext cx="115416"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15</a:t>
            </a:r>
          </a:p>
        </p:txBody>
      </p:sp>
      <p:sp>
        <p:nvSpPr>
          <p:cNvPr id="209" name="TextBox 208">
            <a:extLst>
              <a:ext uri="{FF2B5EF4-FFF2-40B4-BE49-F238E27FC236}">
                <a16:creationId xmlns:a16="http://schemas.microsoft.com/office/drawing/2014/main" id="{0E852F8E-9408-8240-8BCD-77DF6387C1AF}"/>
              </a:ext>
            </a:extLst>
          </p:cNvPr>
          <p:cNvSpPr txBox="1"/>
          <p:nvPr/>
        </p:nvSpPr>
        <p:spPr>
          <a:xfrm>
            <a:off x="8018283" y="4731477"/>
            <a:ext cx="57708"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3</a:t>
            </a:r>
          </a:p>
        </p:txBody>
      </p:sp>
      <p:sp>
        <p:nvSpPr>
          <p:cNvPr id="210" name="TextBox 209">
            <a:extLst>
              <a:ext uri="{FF2B5EF4-FFF2-40B4-BE49-F238E27FC236}">
                <a16:creationId xmlns:a16="http://schemas.microsoft.com/office/drawing/2014/main" id="{6380A134-783D-F948-BCFE-F75308377538}"/>
              </a:ext>
            </a:extLst>
          </p:cNvPr>
          <p:cNvSpPr txBox="1"/>
          <p:nvPr/>
        </p:nvSpPr>
        <p:spPr>
          <a:xfrm>
            <a:off x="8712499" y="4731477"/>
            <a:ext cx="57708" cy="138499"/>
          </a:xfrm>
          <a:prstGeom prst="rect">
            <a:avLst/>
          </a:prstGeom>
          <a:noFill/>
        </p:spPr>
        <p:txBody>
          <a:bodyPr wrap="none" lIns="0" tIns="0" rIns="0" bIns="0" rtlCol="0">
            <a:spAutoFit/>
          </a:bodyPr>
          <a:lstStyle/>
          <a:p>
            <a:pPr marL="133350" indent="-133350" algn="ctr"/>
            <a:r>
              <a:rPr lang="en-GB" sz="900" dirty="0">
                <a:solidFill>
                  <a:srgbClr val="0432FF"/>
                </a:solidFill>
                <a:latin typeface="Calibri" panose="020F0502020204030204" pitchFamily="34" charset="0"/>
                <a:ea typeface="Aileron" charset="0"/>
                <a:cs typeface="Calibri" panose="020F0502020204030204" pitchFamily="34" charset="0"/>
              </a:rPr>
              <a:t>0</a:t>
            </a:r>
          </a:p>
        </p:txBody>
      </p:sp>
      <p:sp>
        <p:nvSpPr>
          <p:cNvPr id="211" name="TextBox 210">
            <a:extLst>
              <a:ext uri="{FF2B5EF4-FFF2-40B4-BE49-F238E27FC236}">
                <a16:creationId xmlns:a16="http://schemas.microsoft.com/office/drawing/2014/main" id="{772A7031-4DF6-0B4C-BDA8-37F19E9CBDC4}"/>
              </a:ext>
            </a:extLst>
          </p:cNvPr>
          <p:cNvSpPr txBox="1"/>
          <p:nvPr/>
        </p:nvSpPr>
        <p:spPr>
          <a:xfrm>
            <a:off x="7964083" y="2323039"/>
            <a:ext cx="688650" cy="246221"/>
          </a:xfrm>
          <a:prstGeom prst="rect">
            <a:avLst/>
          </a:prstGeom>
          <a:noFill/>
        </p:spPr>
        <p:txBody>
          <a:bodyPr wrap="none" lIns="0" rtlCol="0">
            <a:spAutoFit/>
          </a:bodyPr>
          <a:lstStyle/>
          <a:p>
            <a:pPr marL="133350" indent="-133350"/>
            <a:r>
              <a:rPr lang="en-GB" sz="1000" b="1" dirty="0" err="1">
                <a:solidFill>
                  <a:srgbClr val="0432FF"/>
                </a:solidFill>
                <a:latin typeface="Calibri" panose="020F0502020204030204" pitchFamily="34" charset="0"/>
                <a:ea typeface="Aileron" charset="0"/>
                <a:cs typeface="Calibri" panose="020F0502020204030204" pitchFamily="34" charset="0"/>
              </a:rPr>
              <a:t>Nintedanib</a:t>
            </a:r>
            <a:endParaRPr lang="en-GB" sz="1000" dirty="0">
              <a:solidFill>
                <a:srgbClr val="0432FF"/>
              </a:solidFill>
              <a:latin typeface="Calibri" panose="020F0502020204030204" pitchFamily="34" charset="0"/>
              <a:ea typeface="Aileron" charset="0"/>
              <a:cs typeface="Calibri" panose="020F0502020204030204" pitchFamily="34" charset="0"/>
            </a:endParaRPr>
          </a:p>
        </p:txBody>
      </p:sp>
      <p:sp>
        <p:nvSpPr>
          <p:cNvPr id="212" name="TextBox 211">
            <a:extLst>
              <a:ext uri="{FF2B5EF4-FFF2-40B4-BE49-F238E27FC236}">
                <a16:creationId xmlns:a16="http://schemas.microsoft.com/office/drawing/2014/main" id="{5765302E-7EEC-9C4B-AE22-1EA829259DDF}"/>
              </a:ext>
            </a:extLst>
          </p:cNvPr>
          <p:cNvSpPr txBox="1"/>
          <p:nvPr/>
        </p:nvSpPr>
        <p:spPr>
          <a:xfrm>
            <a:off x="7964083" y="3275667"/>
            <a:ext cx="510717" cy="246221"/>
          </a:xfrm>
          <a:prstGeom prst="rect">
            <a:avLst/>
          </a:prstGeom>
          <a:noFill/>
        </p:spPr>
        <p:txBody>
          <a:bodyPr wrap="none" lIns="0" rtlCol="0">
            <a:spAutoFit/>
          </a:bodyPr>
          <a:lstStyle/>
          <a:p>
            <a:pPr marL="133350" indent="-133350"/>
            <a:r>
              <a:rPr lang="en-GB" sz="1000" b="1" dirty="0">
                <a:solidFill>
                  <a:srgbClr val="FF0000"/>
                </a:solidFill>
                <a:latin typeface="Calibri" panose="020F0502020204030204" pitchFamily="34" charset="0"/>
                <a:ea typeface="Aileron" charset="0"/>
                <a:cs typeface="Calibri" panose="020F0502020204030204" pitchFamily="34" charset="0"/>
              </a:rPr>
              <a:t>Placebo</a:t>
            </a:r>
            <a:endParaRPr lang="en-GB" sz="1000" dirty="0">
              <a:solidFill>
                <a:srgbClr val="FF0000"/>
              </a:solidFill>
              <a:latin typeface="Calibri" panose="020F0502020204030204" pitchFamily="34" charset="0"/>
              <a:ea typeface="Aileron" charset="0"/>
              <a:cs typeface="Calibri" panose="020F0502020204030204" pitchFamily="34" charset="0"/>
            </a:endParaRPr>
          </a:p>
        </p:txBody>
      </p:sp>
      <p:sp>
        <p:nvSpPr>
          <p:cNvPr id="213" name="TextBox 212">
            <a:extLst>
              <a:ext uri="{FF2B5EF4-FFF2-40B4-BE49-F238E27FC236}">
                <a16:creationId xmlns:a16="http://schemas.microsoft.com/office/drawing/2014/main" id="{4B32D4C4-E732-1E45-9D83-63BACC96AF8D}"/>
              </a:ext>
            </a:extLst>
          </p:cNvPr>
          <p:cNvSpPr txBox="1"/>
          <p:nvPr/>
        </p:nvSpPr>
        <p:spPr>
          <a:xfrm>
            <a:off x="4636602" y="4731477"/>
            <a:ext cx="522579" cy="138499"/>
          </a:xfrm>
          <a:prstGeom prst="rect">
            <a:avLst/>
          </a:prstGeom>
          <a:noFill/>
        </p:spPr>
        <p:txBody>
          <a:bodyPr wrap="none" lIns="0" tIns="0" rIns="0" bIns="0" rtlCol="0">
            <a:spAutoFit/>
          </a:bodyPr>
          <a:lstStyle/>
          <a:p>
            <a:pPr marL="133350" indent="-133350" algn="r"/>
            <a:r>
              <a:rPr lang="en-GB" sz="900" dirty="0" err="1">
                <a:solidFill>
                  <a:srgbClr val="0432FF"/>
                </a:solidFill>
                <a:latin typeface="Calibri" panose="020F0502020204030204" pitchFamily="34" charset="0"/>
                <a:ea typeface="Aileron" charset="0"/>
                <a:cs typeface="Calibri" panose="020F0502020204030204" pitchFamily="34" charset="0"/>
              </a:rPr>
              <a:t>Nintedanib</a:t>
            </a:r>
            <a:endParaRPr lang="en-GB" sz="900" dirty="0">
              <a:solidFill>
                <a:srgbClr val="0432FF"/>
              </a:solidFill>
              <a:latin typeface="Calibri" panose="020F0502020204030204" pitchFamily="34" charset="0"/>
              <a:ea typeface="Aileron" charset="0"/>
              <a:cs typeface="Calibri" panose="020F0502020204030204" pitchFamily="34" charset="0"/>
            </a:endParaRPr>
          </a:p>
        </p:txBody>
      </p:sp>
      <p:sp>
        <p:nvSpPr>
          <p:cNvPr id="214" name="TextBox 213">
            <a:extLst>
              <a:ext uri="{FF2B5EF4-FFF2-40B4-BE49-F238E27FC236}">
                <a16:creationId xmlns:a16="http://schemas.microsoft.com/office/drawing/2014/main" id="{2D3A7144-F915-C142-A52C-D83B342A89DC}"/>
              </a:ext>
            </a:extLst>
          </p:cNvPr>
          <p:cNvSpPr txBox="1"/>
          <p:nvPr/>
        </p:nvSpPr>
        <p:spPr>
          <a:xfrm>
            <a:off x="5214637" y="4859068"/>
            <a:ext cx="115416"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63</a:t>
            </a:r>
          </a:p>
        </p:txBody>
      </p:sp>
      <p:sp>
        <p:nvSpPr>
          <p:cNvPr id="215" name="TextBox 214">
            <a:extLst>
              <a:ext uri="{FF2B5EF4-FFF2-40B4-BE49-F238E27FC236}">
                <a16:creationId xmlns:a16="http://schemas.microsoft.com/office/drawing/2014/main" id="{9327BB42-CD42-194E-8AE9-0C4BBD00C3D3}"/>
              </a:ext>
            </a:extLst>
          </p:cNvPr>
          <p:cNvSpPr txBox="1"/>
          <p:nvPr/>
        </p:nvSpPr>
        <p:spPr>
          <a:xfrm>
            <a:off x="5914861" y="4859068"/>
            <a:ext cx="115416"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36</a:t>
            </a:r>
          </a:p>
        </p:txBody>
      </p:sp>
      <p:sp>
        <p:nvSpPr>
          <p:cNvPr id="216" name="TextBox 215">
            <a:extLst>
              <a:ext uri="{FF2B5EF4-FFF2-40B4-BE49-F238E27FC236}">
                <a16:creationId xmlns:a16="http://schemas.microsoft.com/office/drawing/2014/main" id="{23217965-18D7-0C4B-836B-4296F310FCF0}"/>
              </a:ext>
            </a:extLst>
          </p:cNvPr>
          <p:cNvSpPr txBox="1"/>
          <p:nvPr/>
        </p:nvSpPr>
        <p:spPr>
          <a:xfrm>
            <a:off x="6597734" y="4859068"/>
            <a:ext cx="115416"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23</a:t>
            </a:r>
          </a:p>
        </p:txBody>
      </p:sp>
      <p:sp>
        <p:nvSpPr>
          <p:cNvPr id="217" name="TextBox 216">
            <a:extLst>
              <a:ext uri="{FF2B5EF4-FFF2-40B4-BE49-F238E27FC236}">
                <a16:creationId xmlns:a16="http://schemas.microsoft.com/office/drawing/2014/main" id="{65247E4A-0900-F74E-9A8E-4DCAB42F55A3}"/>
              </a:ext>
            </a:extLst>
          </p:cNvPr>
          <p:cNvSpPr txBox="1"/>
          <p:nvPr/>
        </p:nvSpPr>
        <p:spPr>
          <a:xfrm>
            <a:off x="7297958" y="4859068"/>
            <a:ext cx="115416"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11</a:t>
            </a:r>
          </a:p>
        </p:txBody>
      </p:sp>
      <p:sp>
        <p:nvSpPr>
          <p:cNvPr id="218" name="TextBox 217">
            <a:extLst>
              <a:ext uri="{FF2B5EF4-FFF2-40B4-BE49-F238E27FC236}">
                <a16:creationId xmlns:a16="http://schemas.microsoft.com/office/drawing/2014/main" id="{6A6AB1F4-DC8D-5A4B-A6C3-34EAF7AE26EA}"/>
              </a:ext>
            </a:extLst>
          </p:cNvPr>
          <p:cNvSpPr txBox="1"/>
          <p:nvPr/>
        </p:nvSpPr>
        <p:spPr>
          <a:xfrm>
            <a:off x="8018283" y="4859068"/>
            <a:ext cx="57708"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5</a:t>
            </a:r>
          </a:p>
        </p:txBody>
      </p:sp>
      <p:sp>
        <p:nvSpPr>
          <p:cNvPr id="219" name="TextBox 218">
            <a:extLst>
              <a:ext uri="{FF2B5EF4-FFF2-40B4-BE49-F238E27FC236}">
                <a16:creationId xmlns:a16="http://schemas.microsoft.com/office/drawing/2014/main" id="{AA8C2C43-F329-504E-93AD-C3441CE17800}"/>
              </a:ext>
            </a:extLst>
          </p:cNvPr>
          <p:cNvSpPr txBox="1"/>
          <p:nvPr/>
        </p:nvSpPr>
        <p:spPr>
          <a:xfrm>
            <a:off x="8712499" y="4859068"/>
            <a:ext cx="57708" cy="138499"/>
          </a:xfrm>
          <a:prstGeom prst="rect">
            <a:avLst/>
          </a:prstGeom>
          <a:noFill/>
        </p:spPr>
        <p:txBody>
          <a:bodyPr wrap="none" lIns="0" tIns="0" rIns="0" bIns="0" rtlCol="0">
            <a:spAutoFit/>
          </a:bodyPr>
          <a:lstStyle/>
          <a:p>
            <a:pPr marL="133350" indent="-133350" algn="ctr"/>
            <a:r>
              <a:rPr lang="en-GB" sz="900" dirty="0">
                <a:solidFill>
                  <a:srgbClr val="FF0000"/>
                </a:solidFill>
                <a:latin typeface="Calibri" panose="020F0502020204030204" pitchFamily="34" charset="0"/>
                <a:ea typeface="Aileron" charset="0"/>
                <a:cs typeface="Calibri" panose="020F0502020204030204" pitchFamily="34" charset="0"/>
              </a:rPr>
              <a:t>0</a:t>
            </a:r>
          </a:p>
        </p:txBody>
      </p:sp>
      <p:sp>
        <p:nvSpPr>
          <p:cNvPr id="220" name="TextBox 219">
            <a:extLst>
              <a:ext uri="{FF2B5EF4-FFF2-40B4-BE49-F238E27FC236}">
                <a16:creationId xmlns:a16="http://schemas.microsoft.com/office/drawing/2014/main" id="{F55353B9-2574-2D45-ADCD-D8F7862DBD43}"/>
              </a:ext>
            </a:extLst>
          </p:cNvPr>
          <p:cNvSpPr txBox="1"/>
          <p:nvPr/>
        </p:nvSpPr>
        <p:spPr>
          <a:xfrm>
            <a:off x="4790489" y="4859068"/>
            <a:ext cx="368692" cy="138499"/>
          </a:xfrm>
          <a:prstGeom prst="rect">
            <a:avLst/>
          </a:prstGeom>
          <a:noFill/>
        </p:spPr>
        <p:txBody>
          <a:bodyPr wrap="none" lIns="0" tIns="0" rIns="0" bIns="0" rtlCol="0">
            <a:spAutoFit/>
          </a:bodyPr>
          <a:lstStyle/>
          <a:p>
            <a:pPr marL="133350" indent="-133350" algn="r"/>
            <a:r>
              <a:rPr lang="en-GB" sz="900" dirty="0">
                <a:solidFill>
                  <a:srgbClr val="FF0000"/>
                </a:solidFill>
                <a:latin typeface="Calibri" panose="020F0502020204030204" pitchFamily="34" charset="0"/>
                <a:ea typeface="Aileron" charset="0"/>
                <a:cs typeface="Calibri" panose="020F0502020204030204" pitchFamily="34" charset="0"/>
              </a:rPr>
              <a:t>Placebo</a:t>
            </a:r>
          </a:p>
        </p:txBody>
      </p:sp>
    </p:spTree>
    <p:extLst>
      <p:ext uri="{BB962C8B-B14F-4D97-AF65-F5344CB8AC3E}">
        <p14:creationId xmlns:p14="http://schemas.microsoft.com/office/powerpoint/2010/main" val="318181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4522D-6C5A-4A3C-A41E-7154452D314A}"/>
              </a:ext>
            </a:extLst>
          </p:cNvPr>
          <p:cNvSpPr>
            <a:spLocks noGrp="1"/>
          </p:cNvSpPr>
          <p:nvPr>
            <p:ph sz="quarter" idx="12"/>
          </p:nvPr>
        </p:nvSpPr>
        <p:spPr>
          <a:xfrm>
            <a:off x="465138" y="5034442"/>
            <a:ext cx="8222400" cy="1008112"/>
          </a:xfrm>
        </p:spPr>
        <p:txBody>
          <a:bodyPr/>
          <a:lstStyle/>
          <a:p>
            <a:pPr>
              <a:spcBef>
                <a:spcPts val="300"/>
              </a:spcBef>
            </a:pPr>
            <a:r>
              <a:rPr lang="en-GB" dirty="0"/>
              <a:t>111 SAEs observed</a:t>
            </a:r>
          </a:p>
          <a:p>
            <a:pPr lvl="1">
              <a:spcBef>
                <a:spcPts val="300"/>
              </a:spcBef>
            </a:pPr>
            <a:r>
              <a:rPr lang="en-GB" dirty="0"/>
              <a:t>74 grade 3, 11 grade 4, 1 grade 5</a:t>
            </a:r>
          </a:p>
          <a:p>
            <a:pPr lvl="1">
              <a:spcBef>
                <a:spcPts val="300"/>
              </a:spcBef>
            </a:pPr>
            <a:r>
              <a:rPr lang="en-GB" dirty="0" err="1"/>
              <a:t>Nintedanib</a:t>
            </a:r>
            <a:r>
              <a:rPr lang="en-GB" dirty="0"/>
              <a:t> associated with more neutropenia and hypertension</a:t>
            </a:r>
          </a:p>
        </p:txBody>
      </p:sp>
      <p:sp>
        <p:nvSpPr>
          <p:cNvPr id="7" name="Title 6">
            <a:extLst>
              <a:ext uri="{FF2B5EF4-FFF2-40B4-BE49-F238E27FC236}">
                <a16:creationId xmlns:a16="http://schemas.microsoft.com/office/drawing/2014/main" id="{444EE47C-C352-4319-915A-8EE068596C94}"/>
              </a:ext>
            </a:extLst>
          </p:cNvPr>
          <p:cNvSpPr>
            <a:spLocks noGrp="1"/>
          </p:cNvSpPr>
          <p:nvPr>
            <p:ph type="title"/>
          </p:nvPr>
        </p:nvSpPr>
        <p:spPr/>
        <p:txBody>
          <a:bodyPr/>
          <a:lstStyle/>
          <a:p>
            <a:r>
              <a:rPr lang="en-GB"/>
              <a:t>Toxicity</a:t>
            </a:r>
            <a:endParaRPr lang="en-GB" dirty="0"/>
          </a:p>
        </p:txBody>
      </p:sp>
      <p:sp>
        <p:nvSpPr>
          <p:cNvPr id="4" name="Content Placeholder 3">
            <a:extLst>
              <a:ext uri="{FF2B5EF4-FFF2-40B4-BE49-F238E27FC236}">
                <a16:creationId xmlns:a16="http://schemas.microsoft.com/office/drawing/2014/main" id="{3346BA0B-5C9A-4ECF-BE44-0434145E7630}"/>
              </a:ext>
            </a:extLst>
          </p:cNvPr>
          <p:cNvSpPr>
            <a:spLocks noGrp="1"/>
          </p:cNvSpPr>
          <p:nvPr>
            <p:ph sz="quarter" idx="13"/>
          </p:nvPr>
        </p:nvSpPr>
        <p:spPr/>
        <p:txBody>
          <a:bodyPr/>
          <a:lstStyle/>
          <a:p>
            <a:r>
              <a:rPr lang="en-GB" dirty="0"/>
              <a:t>SAE, serious adverse event</a:t>
            </a:r>
          </a:p>
          <a:p>
            <a:r>
              <a:rPr lang="en-GB" dirty="0"/>
              <a:t>Hussain SA, et al. ASCO GU 2020. Abstract #438 (Oral presentation)</a:t>
            </a:r>
          </a:p>
        </p:txBody>
      </p:sp>
      <p:sp>
        <p:nvSpPr>
          <p:cNvPr id="5" name="Slide Number Placeholder 4">
            <a:extLst>
              <a:ext uri="{FF2B5EF4-FFF2-40B4-BE49-F238E27FC236}">
                <a16:creationId xmlns:a16="http://schemas.microsoft.com/office/drawing/2014/main" id="{D56067F1-EC07-414A-AF3E-800A257D35F0}"/>
              </a:ext>
            </a:extLst>
          </p:cNvPr>
          <p:cNvSpPr>
            <a:spLocks noGrp="1"/>
          </p:cNvSpPr>
          <p:nvPr>
            <p:ph type="sldNum" sz="quarter" idx="4"/>
          </p:nvPr>
        </p:nvSpPr>
        <p:spPr/>
        <p:txBody>
          <a:bodyPr/>
          <a:lstStyle/>
          <a:p>
            <a:fld id="{FCE43C0F-8A7B-3A4B-9DB5-B3472E36E833}" type="slidenum">
              <a:rPr lang="en-GB" smtClean="0"/>
              <a:pPr/>
              <a:t>18</a:t>
            </a:fld>
            <a:endParaRPr lang="en-GB" dirty="0"/>
          </a:p>
        </p:txBody>
      </p:sp>
      <p:graphicFrame>
        <p:nvGraphicFramePr>
          <p:cNvPr id="14" name="Table 13">
            <a:extLst>
              <a:ext uri="{FF2B5EF4-FFF2-40B4-BE49-F238E27FC236}">
                <a16:creationId xmlns:a16="http://schemas.microsoft.com/office/drawing/2014/main" id="{4F4ACD39-DCD2-9543-91B7-61997FF4AF9A}"/>
              </a:ext>
            </a:extLst>
          </p:cNvPr>
          <p:cNvGraphicFramePr>
            <a:graphicFrameLocks noGrp="1"/>
          </p:cNvGraphicFramePr>
          <p:nvPr>
            <p:extLst>
              <p:ext uri="{D42A27DB-BD31-4B8C-83A1-F6EECF244321}">
                <p14:modId xmlns:p14="http://schemas.microsoft.com/office/powerpoint/2010/main" val="2825181980"/>
              </p:ext>
            </p:extLst>
          </p:nvPr>
        </p:nvGraphicFramePr>
        <p:xfrm>
          <a:off x="464400" y="1196752"/>
          <a:ext cx="8222400" cy="3720384"/>
        </p:xfrm>
        <a:graphic>
          <a:graphicData uri="http://schemas.openxmlformats.org/drawingml/2006/table">
            <a:tbl>
              <a:tblPr firstRow="1" bandRow="1">
                <a:tableStyleId>{5C22544A-7EE6-4342-B048-85BDC9FD1C3A}</a:tableStyleId>
              </a:tblPr>
              <a:tblGrid>
                <a:gridCol w="3459528">
                  <a:extLst>
                    <a:ext uri="{9D8B030D-6E8A-4147-A177-3AD203B41FA5}">
                      <a16:colId xmlns:a16="http://schemas.microsoft.com/office/drawing/2014/main" val="810882407"/>
                    </a:ext>
                  </a:extLst>
                </a:gridCol>
                <a:gridCol w="1908212">
                  <a:extLst>
                    <a:ext uri="{9D8B030D-6E8A-4147-A177-3AD203B41FA5}">
                      <a16:colId xmlns:a16="http://schemas.microsoft.com/office/drawing/2014/main" val="1395524316"/>
                    </a:ext>
                  </a:extLst>
                </a:gridCol>
                <a:gridCol w="1908212">
                  <a:extLst>
                    <a:ext uri="{9D8B030D-6E8A-4147-A177-3AD203B41FA5}">
                      <a16:colId xmlns:a16="http://schemas.microsoft.com/office/drawing/2014/main" val="3028947505"/>
                    </a:ext>
                  </a:extLst>
                </a:gridCol>
                <a:gridCol w="946448">
                  <a:extLst>
                    <a:ext uri="{9D8B030D-6E8A-4147-A177-3AD203B41FA5}">
                      <a16:colId xmlns:a16="http://schemas.microsoft.com/office/drawing/2014/main" val="1523048885"/>
                    </a:ext>
                  </a:extLst>
                </a:gridCol>
              </a:tblGrid>
              <a:tr h="361567">
                <a:tc>
                  <a:txBody>
                    <a:bodyPr/>
                    <a:lstStyle/>
                    <a:p>
                      <a:pPr>
                        <a:lnSpc>
                          <a:spcPct val="90000"/>
                        </a:lnSpc>
                      </a:pPr>
                      <a:r>
                        <a:rPr lang="en-US" sz="1400" dirty="0"/>
                        <a:t>Grade 3+ adverse events</a:t>
                      </a:r>
                    </a:p>
                  </a:txBody>
                  <a:tcPr marT="21600" marB="21600" anchor="ctr"/>
                </a:tc>
                <a:tc>
                  <a:txBody>
                    <a:bodyPr/>
                    <a:lstStyle/>
                    <a:p>
                      <a:pPr algn="ctr">
                        <a:lnSpc>
                          <a:spcPct val="90000"/>
                        </a:lnSpc>
                      </a:pPr>
                      <a:r>
                        <a:rPr lang="en-US" sz="1400" dirty="0"/>
                        <a:t>Gemcitabine; Cisplatin &amp; </a:t>
                      </a:r>
                      <a:r>
                        <a:rPr lang="en-US" sz="1400" dirty="0" err="1"/>
                        <a:t>Nintedanib</a:t>
                      </a:r>
                      <a:endParaRPr lang="en-US" sz="1400" dirty="0"/>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Gemcitabine; Cisplatin &amp; placebo</a:t>
                      </a:r>
                    </a:p>
                  </a:txBody>
                  <a:tcPr marT="21600" marB="21600" anchor="ctr"/>
                </a:tc>
                <a:tc>
                  <a:txBody>
                    <a:bodyPr/>
                    <a:lstStyle/>
                    <a:p>
                      <a:pPr algn="ctr">
                        <a:lnSpc>
                          <a:spcPct val="90000"/>
                        </a:lnSpc>
                      </a:pPr>
                      <a:r>
                        <a:rPr lang="en-US" sz="1400" dirty="0"/>
                        <a:t>Total</a:t>
                      </a:r>
                    </a:p>
                  </a:txBody>
                  <a:tcPr marT="21600" marB="21600" anchor="ctr"/>
                </a:tc>
                <a:extLst>
                  <a:ext uri="{0D108BD9-81ED-4DB2-BD59-A6C34878D82A}">
                    <a16:rowId xmlns:a16="http://schemas.microsoft.com/office/drawing/2014/main" val="2670472294"/>
                  </a:ext>
                </a:extLst>
              </a:tr>
              <a:tr h="178347">
                <a:tc>
                  <a:txBody>
                    <a:bodyPr/>
                    <a:lstStyle/>
                    <a:p>
                      <a:pPr>
                        <a:lnSpc>
                          <a:spcPct val="90000"/>
                        </a:lnSpc>
                      </a:pPr>
                      <a:r>
                        <a:rPr lang="en-US" sz="1400" dirty="0"/>
                        <a:t>Thromboembolic event</a:t>
                      </a:r>
                    </a:p>
                  </a:txBody>
                  <a:tcPr marT="21600" marB="21600" anchor="ctr"/>
                </a:tc>
                <a:tc>
                  <a:txBody>
                    <a:bodyPr/>
                    <a:lstStyle/>
                    <a:p>
                      <a:pPr algn="ctr">
                        <a:lnSpc>
                          <a:spcPct val="90000"/>
                        </a:lnSpc>
                      </a:pPr>
                      <a:r>
                        <a:rPr lang="en-US" sz="1400" dirty="0"/>
                        <a:t>16 (28%)</a:t>
                      </a:r>
                    </a:p>
                  </a:txBody>
                  <a:tcPr marT="21600" marB="21600" anchor="ctr"/>
                </a:tc>
                <a:tc>
                  <a:txBody>
                    <a:bodyPr/>
                    <a:lstStyle/>
                    <a:p>
                      <a:pPr algn="ctr">
                        <a:lnSpc>
                          <a:spcPct val="90000"/>
                        </a:lnSpc>
                      </a:pPr>
                      <a:r>
                        <a:rPr lang="en-US" sz="1400" dirty="0"/>
                        <a:t>13 (21%)</a:t>
                      </a:r>
                    </a:p>
                  </a:txBody>
                  <a:tcPr marT="21600" marB="21600" anchor="ctr"/>
                </a:tc>
                <a:tc>
                  <a:txBody>
                    <a:bodyPr/>
                    <a:lstStyle/>
                    <a:p>
                      <a:pPr algn="ctr">
                        <a:lnSpc>
                          <a:spcPct val="90000"/>
                        </a:lnSpc>
                      </a:pPr>
                      <a:r>
                        <a:rPr lang="en-US" sz="1400" dirty="0"/>
                        <a:t>29</a:t>
                      </a:r>
                    </a:p>
                  </a:txBody>
                  <a:tcPr marT="21600" marB="21600" anchor="ctr"/>
                </a:tc>
                <a:extLst>
                  <a:ext uri="{0D108BD9-81ED-4DB2-BD59-A6C34878D82A}">
                    <a16:rowId xmlns:a16="http://schemas.microsoft.com/office/drawing/2014/main" val="4076270700"/>
                  </a:ext>
                </a:extLst>
              </a:tr>
              <a:tr h="178347">
                <a:tc>
                  <a:txBody>
                    <a:bodyPr/>
                    <a:lstStyle/>
                    <a:p>
                      <a:pPr>
                        <a:lnSpc>
                          <a:spcPct val="90000"/>
                        </a:lnSpc>
                      </a:pPr>
                      <a:r>
                        <a:rPr lang="en-US" sz="1400" dirty="0"/>
                        <a:t>Neutrophil count decreased</a:t>
                      </a:r>
                    </a:p>
                  </a:txBody>
                  <a:tcPr marT="21600" marB="21600" anchor="ctr"/>
                </a:tc>
                <a:tc>
                  <a:txBody>
                    <a:bodyPr/>
                    <a:lstStyle/>
                    <a:p>
                      <a:pPr algn="ctr">
                        <a:lnSpc>
                          <a:spcPct val="90000"/>
                        </a:lnSpc>
                      </a:pPr>
                      <a:r>
                        <a:rPr lang="en-US" sz="1400" dirty="0"/>
                        <a:t>6 (10%)</a:t>
                      </a:r>
                    </a:p>
                  </a:txBody>
                  <a:tcPr marT="21600" marB="21600" anchor="ctr"/>
                </a:tc>
                <a:tc>
                  <a:txBody>
                    <a:bodyPr/>
                    <a:lstStyle/>
                    <a:p>
                      <a:pPr algn="ctr">
                        <a:lnSpc>
                          <a:spcPct val="90000"/>
                        </a:lnSpc>
                      </a:pPr>
                      <a:r>
                        <a:rPr lang="en-US" sz="1400" dirty="0"/>
                        <a:t>1 (2%)</a:t>
                      </a:r>
                    </a:p>
                  </a:txBody>
                  <a:tcPr marT="21600" marB="21600" anchor="ctr"/>
                </a:tc>
                <a:tc>
                  <a:txBody>
                    <a:bodyPr/>
                    <a:lstStyle/>
                    <a:p>
                      <a:pPr algn="ctr">
                        <a:lnSpc>
                          <a:spcPct val="90000"/>
                        </a:lnSpc>
                      </a:pPr>
                      <a:r>
                        <a:rPr lang="en-US" sz="1400" dirty="0"/>
                        <a:t>6</a:t>
                      </a:r>
                    </a:p>
                  </a:txBody>
                  <a:tcPr marT="21600" marB="21600" anchor="ctr"/>
                </a:tc>
                <a:extLst>
                  <a:ext uri="{0D108BD9-81ED-4DB2-BD59-A6C34878D82A}">
                    <a16:rowId xmlns:a16="http://schemas.microsoft.com/office/drawing/2014/main" val="282778418"/>
                  </a:ext>
                </a:extLst>
              </a:tr>
              <a:tr h="178347">
                <a:tc>
                  <a:txBody>
                    <a:bodyPr/>
                    <a:lstStyle/>
                    <a:p>
                      <a:pPr>
                        <a:lnSpc>
                          <a:spcPct val="90000"/>
                        </a:lnSpc>
                      </a:pPr>
                      <a:r>
                        <a:rPr lang="en-US" sz="1400" dirty="0"/>
                        <a:t>Febrile neutropenia</a:t>
                      </a:r>
                    </a:p>
                  </a:txBody>
                  <a:tcPr marT="21600" marB="21600" anchor="ctr"/>
                </a:tc>
                <a:tc>
                  <a:txBody>
                    <a:bodyPr/>
                    <a:lstStyle/>
                    <a:p>
                      <a:pPr algn="ctr">
                        <a:lnSpc>
                          <a:spcPct val="90000"/>
                        </a:lnSpc>
                      </a:pPr>
                      <a:r>
                        <a:rPr lang="en-US" sz="1400" dirty="0"/>
                        <a:t>2 (4%)</a:t>
                      </a:r>
                    </a:p>
                  </a:txBody>
                  <a:tcPr marT="21600" marB="21600" anchor="ctr"/>
                </a:tc>
                <a:tc>
                  <a:txBody>
                    <a:bodyPr/>
                    <a:lstStyle/>
                    <a:p>
                      <a:pPr algn="ctr">
                        <a:lnSpc>
                          <a:spcPct val="90000"/>
                        </a:lnSpc>
                      </a:pPr>
                      <a:r>
                        <a:rPr lang="en-US" sz="1400" dirty="0"/>
                        <a:t>4 (6%)</a:t>
                      </a:r>
                    </a:p>
                  </a:txBody>
                  <a:tcPr marT="21600" marB="21600" anchor="ctr"/>
                </a:tc>
                <a:tc>
                  <a:txBody>
                    <a:bodyPr/>
                    <a:lstStyle/>
                    <a:p>
                      <a:pPr algn="ctr">
                        <a:lnSpc>
                          <a:spcPct val="90000"/>
                        </a:lnSpc>
                      </a:pPr>
                      <a:r>
                        <a:rPr lang="en-US" sz="1400" dirty="0"/>
                        <a:t>6</a:t>
                      </a:r>
                    </a:p>
                  </a:txBody>
                  <a:tcPr marT="21600" marB="21600" anchor="ctr"/>
                </a:tc>
                <a:extLst>
                  <a:ext uri="{0D108BD9-81ED-4DB2-BD59-A6C34878D82A}">
                    <a16:rowId xmlns:a16="http://schemas.microsoft.com/office/drawing/2014/main" val="2424418288"/>
                  </a:ext>
                </a:extLst>
              </a:tr>
              <a:tr h="178347">
                <a:tc>
                  <a:txBody>
                    <a:bodyPr/>
                    <a:lstStyle/>
                    <a:p>
                      <a:pPr>
                        <a:lnSpc>
                          <a:spcPct val="90000"/>
                        </a:lnSpc>
                      </a:pPr>
                      <a:r>
                        <a:rPr lang="en-US" sz="1400" dirty="0"/>
                        <a:t>Vomiting</a:t>
                      </a:r>
                    </a:p>
                  </a:txBody>
                  <a:tcPr marT="21600" marB="21600" anchor="ctr"/>
                </a:tc>
                <a:tc>
                  <a:txBody>
                    <a:bodyPr/>
                    <a:lstStyle/>
                    <a:p>
                      <a:pPr algn="ctr">
                        <a:lnSpc>
                          <a:spcPct val="90000"/>
                        </a:lnSpc>
                      </a:pPr>
                      <a:r>
                        <a:rPr lang="en-US" sz="1400" dirty="0"/>
                        <a:t>1 (2%)</a:t>
                      </a:r>
                    </a:p>
                  </a:txBody>
                  <a:tcPr marT="21600" marB="21600" anchor="ctr"/>
                </a:tc>
                <a:tc>
                  <a:txBody>
                    <a:bodyPr/>
                    <a:lstStyle/>
                    <a:p>
                      <a:pPr algn="ctr">
                        <a:lnSpc>
                          <a:spcPct val="90000"/>
                        </a:lnSpc>
                      </a:pPr>
                      <a:r>
                        <a:rPr lang="en-US" sz="1400" dirty="0"/>
                        <a:t>3 (5%)</a:t>
                      </a:r>
                    </a:p>
                  </a:txBody>
                  <a:tcPr marT="21600" marB="21600" anchor="ctr"/>
                </a:tc>
                <a:tc>
                  <a:txBody>
                    <a:bodyPr/>
                    <a:lstStyle/>
                    <a:p>
                      <a:pPr algn="ctr">
                        <a:lnSpc>
                          <a:spcPct val="90000"/>
                        </a:lnSpc>
                      </a:pPr>
                      <a:r>
                        <a:rPr lang="en-US" sz="1400" dirty="0"/>
                        <a:t>4</a:t>
                      </a:r>
                    </a:p>
                  </a:txBody>
                  <a:tcPr marT="21600" marB="21600" anchor="ctr"/>
                </a:tc>
                <a:extLst>
                  <a:ext uri="{0D108BD9-81ED-4DB2-BD59-A6C34878D82A}">
                    <a16:rowId xmlns:a16="http://schemas.microsoft.com/office/drawing/2014/main" val="902625052"/>
                  </a:ext>
                </a:extLst>
              </a:tr>
              <a:tr h="178347">
                <a:tc>
                  <a:txBody>
                    <a:bodyPr/>
                    <a:lstStyle/>
                    <a:p>
                      <a:pPr>
                        <a:lnSpc>
                          <a:spcPct val="90000"/>
                        </a:lnSpc>
                      </a:pPr>
                      <a:r>
                        <a:rPr lang="en-US" sz="1400" dirty="0"/>
                        <a:t>Acute kidney injury</a:t>
                      </a:r>
                    </a:p>
                  </a:txBody>
                  <a:tcPr marT="21600" marB="21600" anchor="ctr"/>
                </a:tc>
                <a:tc>
                  <a:txBody>
                    <a:bodyPr/>
                    <a:lstStyle/>
                    <a:p>
                      <a:pPr algn="ctr">
                        <a:lnSpc>
                          <a:spcPct val="90000"/>
                        </a:lnSpc>
                      </a:pPr>
                      <a:r>
                        <a:rPr lang="en-US" sz="1400" dirty="0"/>
                        <a:t>1 (2%)</a:t>
                      </a:r>
                    </a:p>
                  </a:txBody>
                  <a:tcPr marT="21600" marB="21600" anchor="ctr"/>
                </a:tc>
                <a:tc>
                  <a:txBody>
                    <a:bodyPr/>
                    <a:lstStyle/>
                    <a:p>
                      <a:pPr algn="ctr">
                        <a:lnSpc>
                          <a:spcPct val="90000"/>
                        </a:lnSpc>
                      </a:pPr>
                      <a:r>
                        <a:rPr lang="en-US" sz="1400" dirty="0"/>
                        <a:t>3 (5%)</a:t>
                      </a:r>
                    </a:p>
                  </a:txBody>
                  <a:tcPr marT="21600" marB="21600" anchor="ctr"/>
                </a:tc>
                <a:tc>
                  <a:txBody>
                    <a:bodyPr/>
                    <a:lstStyle/>
                    <a:p>
                      <a:pPr algn="ctr">
                        <a:lnSpc>
                          <a:spcPct val="90000"/>
                        </a:lnSpc>
                      </a:pPr>
                      <a:r>
                        <a:rPr lang="en-US" sz="1400" dirty="0"/>
                        <a:t>4</a:t>
                      </a:r>
                    </a:p>
                  </a:txBody>
                  <a:tcPr marT="21600" marB="21600" anchor="ctr"/>
                </a:tc>
                <a:extLst>
                  <a:ext uri="{0D108BD9-81ED-4DB2-BD59-A6C34878D82A}">
                    <a16:rowId xmlns:a16="http://schemas.microsoft.com/office/drawing/2014/main" val="4106039207"/>
                  </a:ext>
                </a:extLst>
              </a:tr>
              <a:tr h="178347">
                <a:tc>
                  <a:txBody>
                    <a:bodyPr/>
                    <a:lstStyle/>
                    <a:p>
                      <a:pPr>
                        <a:lnSpc>
                          <a:spcPct val="90000"/>
                        </a:lnSpc>
                      </a:pPr>
                      <a:r>
                        <a:rPr lang="en-US" sz="1400" dirty="0"/>
                        <a:t>Skin infection</a:t>
                      </a:r>
                    </a:p>
                  </a:txBody>
                  <a:tcPr marT="21600" marB="21600" anchor="ctr"/>
                </a:tc>
                <a:tc>
                  <a:txBody>
                    <a:bodyPr/>
                    <a:lstStyle/>
                    <a:p>
                      <a:pPr algn="ctr">
                        <a:lnSpc>
                          <a:spcPct val="90000"/>
                        </a:lnSpc>
                      </a:pPr>
                      <a:r>
                        <a:rPr lang="en-US" sz="1400" dirty="0"/>
                        <a:t>2 (4%)</a:t>
                      </a:r>
                    </a:p>
                  </a:txBody>
                  <a:tcPr marT="21600" marB="21600" anchor="ctr"/>
                </a:tc>
                <a:tc>
                  <a:txBody>
                    <a:bodyPr/>
                    <a:lstStyle/>
                    <a:p>
                      <a:pPr algn="ctr">
                        <a:lnSpc>
                          <a:spcPct val="90000"/>
                        </a:lnSpc>
                      </a:pPr>
                      <a:r>
                        <a:rPr lang="en-US" sz="1400" dirty="0"/>
                        <a:t>1 (2%)</a:t>
                      </a:r>
                    </a:p>
                  </a:txBody>
                  <a:tcPr marT="21600" marB="21600" anchor="ctr"/>
                </a:tc>
                <a:tc>
                  <a:txBody>
                    <a:bodyPr/>
                    <a:lstStyle/>
                    <a:p>
                      <a:pPr algn="ctr">
                        <a:lnSpc>
                          <a:spcPct val="90000"/>
                        </a:lnSpc>
                      </a:pPr>
                      <a:r>
                        <a:rPr lang="en-US" sz="1400" dirty="0"/>
                        <a:t>3</a:t>
                      </a:r>
                    </a:p>
                  </a:txBody>
                  <a:tcPr marT="21600" marB="21600" anchor="ctr"/>
                </a:tc>
                <a:extLst>
                  <a:ext uri="{0D108BD9-81ED-4DB2-BD59-A6C34878D82A}">
                    <a16:rowId xmlns:a16="http://schemas.microsoft.com/office/drawing/2014/main" val="2706614434"/>
                  </a:ext>
                </a:extLst>
              </a:tr>
              <a:tr h="178347">
                <a:tc>
                  <a:txBody>
                    <a:bodyPr/>
                    <a:lstStyle/>
                    <a:p>
                      <a:pPr>
                        <a:lnSpc>
                          <a:spcPct val="90000"/>
                        </a:lnSpc>
                      </a:pPr>
                      <a:r>
                        <a:rPr lang="en-US" sz="1400" dirty="0"/>
                        <a:t>Nausea</a:t>
                      </a:r>
                    </a:p>
                  </a:txBody>
                  <a:tcPr marT="21600" marB="21600" anchor="ctr"/>
                </a:tc>
                <a:tc>
                  <a:txBody>
                    <a:bodyPr/>
                    <a:lstStyle/>
                    <a:p>
                      <a:pPr algn="ctr">
                        <a:lnSpc>
                          <a:spcPct val="90000"/>
                        </a:lnSpc>
                      </a:pPr>
                      <a:r>
                        <a:rPr lang="en-US" sz="1400" dirty="0"/>
                        <a:t>1 (2%)</a:t>
                      </a:r>
                    </a:p>
                  </a:txBody>
                  <a:tcPr marT="21600" marB="21600" anchor="ctr"/>
                </a:tc>
                <a:tc>
                  <a:txBody>
                    <a:bodyPr/>
                    <a:lstStyle/>
                    <a:p>
                      <a:pPr algn="ctr">
                        <a:lnSpc>
                          <a:spcPct val="90000"/>
                        </a:lnSpc>
                      </a:pPr>
                      <a:r>
                        <a:rPr lang="en-US" sz="1400" dirty="0"/>
                        <a:t>2 (3%)</a:t>
                      </a:r>
                    </a:p>
                  </a:txBody>
                  <a:tcPr marT="21600" marB="21600" anchor="ctr"/>
                </a:tc>
                <a:tc>
                  <a:txBody>
                    <a:bodyPr/>
                    <a:lstStyle/>
                    <a:p>
                      <a:pPr algn="ctr">
                        <a:lnSpc>
                          <a:spcPct val="90000"/>
                        </a:lnSpc>
                      </a:pPr>
                      <a:r>
                        <a:rPr lang="en-US" sz="1400" dirty="0"/>
                        <a:t>3</a:t>
                      </a:r>
                    </a:p>
                  </a:txBody>
                  <a:tcPr marT="21600" marB="21600" anchor="ctr"/>
                </a:tc>
                <a:extLst>
                  <a:ext uri="{0D108BD9-81ED-4DB2-BD59-A6C34878D82A}">
                    <a16:rowId xmlns:a16="http://schemas.microsoft.com/office/drawing/2014/main" val="3271661520"/>
                  </a:ext>
                </a:extLst>
              </a:tr>
              <a:tr h="178347">
                <a:tc>
                  <a:txBody>
                    <a:bodyPr/>
                    <a:lstStyle/>
                    <a:p>
                      <a:pPr>
                        <a:lnSpc>
                          <a:spcPct val="90000"/>
                        </a:lnSpc>
                      </a:pPr>
                      <a:r>
                        <a:rPr lang="en-US" sz="1400" dirty="0"/>
                        <a:t>Hypotension</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1 (2%)</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2 (3%)</a:t>
                      </a:r>
                    </a:p>
                  </a:txBody>
                  <a:tcPr marT="21600" marB="21600" anchor="ctr"/>
                </a:tc>
                <a:tc>
                  <a:txBody>
                    <a:bodyPr/>
                    <a:lstStyle/>
                    <a:p>
                      <a:pPr algn="ctr">
                        <a:lnSpc>
                          <a:spcPct val="90000"/>
                        </a:lnSpc>
                      </a:pPr>
                      <a:r>
                        <a:rPr lang="en-US" sz="1400" dirty="0"/>
                        <a:t>3</a:t>
                      </a:r>
                    </a:p>
                  </a:txBody>
                  <a:tcPr marT="21600" marB="21600" anchor="ctr"/>
                </a:tc>
                <a:extLst>
                  <a:ext uri="{0D108BD9-81ED-4DB2-BD59-A6C34878D82A}">
                    <a16:rowId xmlns:a16="http://schemas.microsoft.com/office/drawing/2014/main" val="3578342410"/>
                  </a:ext>
                </a:extLst>
              </a:tr>
              <a:tr h="178347">
                <a:tc>
                  <a:txBody>
                    <a:bodyPr/>
                    <a:lstStyle/>
                    <a:p>
                      <a:pPr>
                        <a:lnSpc>
                          <a:spcPct val="90000"/>
                        </a:lnSpc>
                      </a:pPr>
                      <a:r>
                        <a:rPr lang="en-US" sz="1400" dirty="0"/>
                        <a:t>Hyponatremia</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1 (2%)</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2 (3%)</a:t>
                      </a:r>
                    </a:p>
                  </a:txBody>
                  <a:tcPr marT="21600" marB="21600" anchor="ctr"/>
                </a:tc>
                <a:tc>
                  <a:txBody>
                    <a:bodyPr/>
                    <a:lstStyle/>
                    <a:p>
                      <a:pPr algn="ctr">
                        <a:lnSpc>
                          <a:spcPct val="90000"/>
                        </a:lnSpc>
                      </a:pPr>
                      <a:r>
                        <a:rPr lang="en-US" sz="1400" dirty="0"/>
                        <a:t>3</a:t>
                      </a:r>
                    </a:p>
                  </a:txBody>
                  <a:tcPr marT="21600" marB="21600" anchor="ctr"/>
                </a:tc>
                <a:extLst>
                  <a:ext uri="{0D108BD9-81ED-4DB2-BD59-A6C34878D82A}">
                    <a16:rowId xmlns:a16="http://schemas.microsoft.com/office/drawing/2014/main" val="3637643879"/>
                  </a:ext>
                </a:extLst>
              </a:tr>
              <a:tr h="178347">
                <a:tc>
                  <a:txBody>
                    <a:bodyPr/>
                    <a:lstStyle/>
                    <a:p>
                      <a:pPr>
                        <a:lnSpc>
                          <a:spcPct val="90000"/>
                        </a:lnSpc>
                      </a:pPr>
                      <a:r>
                        <a:rPr lang="en-US" sz="1400" dirty="0"/>
                        <a:t>Alanine aminotransferase increased</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3 (5%)</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0 (0%)</a:t>
                      </a:r>
                    </a:p>
                  </a:txBody>
                  <a:tcPr marT="21600" marB="21600" anchor="ctr"/>
                </a:tc>
                <a:tc>
                  <a:txBody>
                    <a:bodyPr/>
                    <a:lstStyle/>
                    <a:p>
                      <a:pPr algn="ctr">
                        <a:lnSpc>
                          <a:spcPct val="90000"/>
                        </a:lnSpc>
                      </a:pPr>
                      <a:r>
                        <a:rPr lang="en-US" sz="1400" dirty="0"/>
                        <a:t>3</a:t>
                      </a:r>
                    </a:p>
                  </a:txBody>
                  <a:tcPr marT="21600" marB="21600" anchor="ctr"/>
                </a:tc>
                <a:extLst>
                  <a:ext uri="{0D108BD9-81ED-4DB2-BD59-A6C34878D82A}">
                    <a16:rowId xmlns:a16="http://schemas.microsoft.com/office/drawing/2014/main" val="2078743893"/>
                  </a:ext>
                </a:extLst>
              </a:tr>
              <a:tr h="178347">
                <a:tc>
                  <a:txBody>
                    <a:bodyPr/>
                    <a:lstStyle/>
                    <a:p>
                      <a:pPr>
                        <a:lnSpc>
                          <a:spcPct val="90000"/>
                        </a:lnSpc>
                      </a:pPr>
                      <a:r>
                        <a:rPr lang="en-US" sz="1400" dirty="0"/>
                        <a:t>Wound infection</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1 (2%)</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1 (2%)</a:t>
                      </a:r>
                    </a:p>
                  </a:txBody>
                  <a:tcPr marT="21600" marB="21600" anchor="ctr"/>
                </a:tc>
                <a:tc>
                  <a:txBody>
                    <a:bodyPr/>
                    <a:lstStyle/>
                    <a:p>
                      <a:pPr algn="ctr">
                        <a:lnSpc>
                          <a:spcPct val="90000"/>
                        </a:lnSpc>
                      </a:pPr>
                      <a:r>
                        <a:rPr lang="en-US" sz="1400" dirty="0"/>
                        <a:t>2</a:t>
                      </a:r>
                    </a:p>
                  </a:txBody>
                  <a:tcPr marT="21600" marB="21600" anchor="ctr"/>
                </a:tc>
                <a:extLst>
                  <a:ext uri="{0D108BD9-81ED-4DB2-BD59-A6C34878D82A}">
                    <a16:rowId xmlns:a16="http://schemas.microsoft.com/office/drawing/2014/main" val="1499701709"/>
                  </a:ext>
                </a:extLst>
              </a:tr>
              <a:tr h="178347">
                <a:tc>
                  <a:txBody>
                    <a:bodyPr/>
                    <a:lstStyle/>
                    <a:p>
                      <a:pPr>
                        <a:lnSpc>
                          <a:spcPct val="90000"/>
                        </a:lnSpc>
                      </a:pPr>
                      <a:r>
                        <a:rPr lang="en-US" sz="1400" dirty="0"/>
                        <a:t>Renal and urinary disorders – Other</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0 (0%)</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2 (3%)</a:t>
                      </a:r>
                    </a:p>
                  </a:txBody>
                  <a:tcPr marT="21600" marB="21600" anchor="ctr"/>
                </a:tc>
                <a:tc>
                  <a:txBody>
                    <a:bodyPr/>
                    <a:lstStyle/>
                    <a:p>
                      <a:pPr algn="ctr">
                        <a:lnSpc>
                          <a:spcPct val="90000"/>
                        </a:lnSpc>
                      </a:pPr>
                      <a:r>
                        <a:rPr lang="en-US" sz="1400" dirty="0"/>
                        <a:t>2</a:t>
                      </a:r>
                    </a:p>
                  </a:txBody>
                  <a:tcPr marT="21600" marB="21600" anchor="ctr"/>
                </a:tc>
                <a:extLst>
                  <a:ext uri="{0D108BD9-81ED-4DB2-BD59-A6C34878D82A}">
                    <a16:rowId xmlns:a16="http://schemas.microsoft.com/office/drawing/2014/main" val="324783615"/>
                  </a:ext>
                </a:extLst>
              </a:tr>
              <a:tr h="178347">
                <a:tc>
                  <a:txBody>
                    <a:bodyPr/>
                    <a:lstStyle/>
                    <a:p>
                      <a:pPr>
                        <a:lnSpc>
                          <a:spcPct val="90000"/>
                        </a:lnSpc>
                      </a:pPr>
                      <a:r>
                        <a:rPr lang="en-US" sz="1400" dirty="0"/>
                        <a:t>Myocardial infarction</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0 (0%)</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2 (3%)</a:t>
                      </a:r>
                    </a:p>
                  </a:txBody>
                  <a:tcPr marT="21600" marB="21600" anchor="ctr"/>
                </a:tc>
                <a:tc>
                  <a:txBody>
                    <a:bodyPr/>
                    <a:lstStyle/>
                    <a:p>
                      <a:pPr algn="ctr">
                        <a:lnSpc>
                          <a:spcPct val="90000"/>
                        </a:lnSpc>
                      </a:pPr>
                      <a:r>
                        <a:rPr lang="en-US" sz="1400" dirty="0"/>
                        <a:t>2</a:t>
                      </a:r>
                    </a:p>
                  </a:txBody>
                  <a:tcPr marT="21600" marB="21600" anchor="ctr"/>
                </a:tc>
                <a:extLst>
                  <a:ext uri="{0D108BD9-81ED-4DB2-BD59-A6C34878D82A}">
                    <a16:rowId xmlns:a16="http://schemas.microsoft.com/office/drawing/2014/main" val="617370526"/>
                  </a:ext>
                </a:extLst>
              </a:tr>
              <a:tr h="178347">
                <a:tc>
                  <a:txBody>
                    <a:bodyPr/>
                    <a:lstStyle/>
                    <a:p>
                      <a:pPr>
                        <a:lnSpc>
                          <a:spcPct val="90000"/>
                        </a:lnSpc>
                      </a:pPr>
                      <a:r>
                        <a:rPr lang="en-US" sz="1400" dirty="0"/>
                        <a:t>Fatigue</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1 (2%)</a:t>
                      </a:r>
                    </a:p>
                  </a:txBody>
                  <a:tcPr marT="21600" marB="21600" anchor="ct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400" dirty="0"/>
                        <a:t>1 (2%)</a:t>
                      </a:r>
                    </a:p>
                  </a:txBody>
                  <a:tcPr marT="21600" marB="21600" anchor="ctr"/>
                </a:tc>
                <a:tc>
                  <a:txBody>
                    <a:bodyPr/>
                    <a:lstStyle/>
                    <a:p>
                      <a:pPr algn="ctr">
                        <a:lnSpc>
                          <a:spcPct val="90000"/>
                        </a:lnSpc>
                      </a:pPr>
                      <a:r>
                        <a:rPr lang="en-US" sz="1400" dirty="0"/>
                        <a:t>2</a:t>
                      </a:r>
                    </a:p>
                  </a:txBody>
                  <a:tcPr marT="21600" marB="21600" anchor="ctr"/>
                </a:tc>
                <a:extLst>
                  <a:ext uri="{0D108BD9-81ED-4DB2-BD59-A6C34878D82A}">
                    <a16:rowId xmlns:a16="http://schemas.microsoft.com/office/drawing/2014/main" val="3467706792"/>
                  </a:ext>
                </a:extLst>
              </a:tr>
            </a:tbl>
          </a:graphicData>
        </a:graphic>
      </p:graphicFrame>
    </p:spTree>
    <p:extLst>
      <p:ext uri="{BB962C8B-B14F-4D97-AF65-F5344CB8AC3E}">
        <p14:creationId xmlns:p14="http://schemas.microsoft.com/office/powerpoint/2010/main" val="155747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94092-9F77-45F8-95FF-8F1BB2AC0D95}"/>
              </a:ext>
            </a:extLst>
          </p:cNvPr>
          <p:cNvSpPr>
            <a:spLocks noGrp="1"/>
          </p:cNvSpPr>
          <p:nvPr>
            <p:ph sz="quarter" idx="12"/>
          </p:nvPr>
        </p:nvSpPr>
        <p:spPr/>
        <p:txBody>
          <a:bodyPr/>
          <a:lstStyle/>
          <a:p>
            <a:r>
              <a:rPr lang="en-GB" b="1" dirty="0">
                <a:solidFill>
                  <a:srgbClr val="03C750"/>
                </a:solidFill>
              </a:rPr>
              <a:t>NEO-BLADE failed to reach its primary endpoint </a:t>
            </a:r>
            <a:r>
              <a:rPr lang="en-GB" dirty="0"/>
              <a:t>in demonstrating an improvement in CRR between </a:t>
            </a:r>
            <a:r>
              <a:rPr lang="en-GB" dirty="0" err="1"/>
              <a:t>nintedanib</a:t>
            </a:r>
            <a:r>
              <a:rPr lang="en-GB" dirty="0"/>
              <a:t> and placebo when given </a:t>
            </a:r>
            <a:br>
              <a:rPr lang="en-GB" dirty="0"/>
            </a:br>
            <a:r>
              <a:rPr lang="en-GB" dirty="0"/>
              <a:t>alongside gemcitabine/cisplatin</a:t>
            </a:r>
          </a:p>
          <a:p>
            <a:r>
              <a:rPr lang="en-GB" b="1" dirty="0">
                <a:solidFill>
                  <a:srgbClr val="03C750"/>
                </a:solidFill>
              </a:rPr>
              <a:t>Secondary endpoints of PFS and OS showed significant benefits </a:t>
            </a:r>
            <a:r>
              <a:rPr lang="en-GB" dirty="0"/>
              <a:t>for patients treated with </a:t>
            </a:r>
            <a:r>
              <a:rPr lang="en-GB" dirty="0" err="1"/>
              <a:t>nintedanib</a:t>
            </a:r>
            <a:endParaRPr lang="en-GB" dirty="0"/>
          </a:p>
          <a:p>
            <a:r>
              <a:rPr lang="en-GB" dirty="0"/>
              <a:t>The </a:t>
            </a:r>
            <a:r>
              <a:rPr lang="en-GB" b="1" dirty="0">
                <a:solidFill>
                  <a:srgbClr val="03C750"/>
                </a:solidFill>
              </a:rPr>
              <a:t>safety data from this trial confirms that triplet therapy can be administered safely</a:t>
            </a:r>
          </a:p>
          <a:p>
            <a:r>
              <a:rPr lang="en-GB" dirty="0"/>
              <a:t>The efficacy signals indicate that the treatment regimen warrants further investigation in a phase 3 trial</a:t>
            </a:r>
          </a:p>
        </p:txBody>
      </p:sp>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p:txBody>
          <a:bodyPr/>
          <a:lstStyle/>
          <a:p>
            <a:r>
              <a:rPr lang="en-GB"/>
              <a:t>conclusion</a:t>
            </a:r>
            <a:endParaRPr lang="en-GB" dirty="0"/>
          </a:p>
        </p:txBody>
      </p:sp>
      <p:sp>
        <p:nvSpPr>
          <p:cNvPr id="4" name="Content Placeholder 3">
            <a:extLst>
              <a:ext uri="{FF2B5EF4-FFF2-40B4-BE49-F238E27FC236}">
                <a16:creationId xmlns:a16="http://schemas.microsoft.com/office/drawing/2014/main" id="{B9DC97EE-7C52-4684-BB0D-85442F4EF627}"/>
              </a:ext>
            </a:extLst>
          </p:cNvPr>
          <p:cNvSpPr>
            <a:spLocks noGrp="1"/>
          </p:cNvSpPr>
          <p:nvPr>
            <p:ph sz="quarter" idx="13"/>
          </p:nvPr>
        </p:nvSpPr>
        <p:spPr/>
        <p:txBody>
          <a:bodyPr/>
          <a:lstStyle/>
          <a:p>
            <a:r>
              <a:rPr lang="en-GB" dirty="0"/>
              <a:t>CRR, complete response rate; OS, overall survival; PFS, progression-free survival</a:t>
            </a:r>
          </a:p>
          <a:p>
            <a:r>
              <a:rPr lang="en-GB" dirty="0"/>
              <a:t>Hussain SA, et al. ASCO GU 2020. Abstract #438 (Oral presentation)</a:t>
            </a:r>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38562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noProof="0" dirty="0"/>
              <a:t>Meeting summary</a:t>
            </a:r>
            <a:br>
              <a:rPr lang="en-GB" noProof="0" dirty="0"/>
            </a:br>
            <a:r>
              <a:rPr lang="en-GB" noProof="0" dirty="0"/>
              <a:t>ASCO GU 2020, </a:t>
            </a:r>
            <a:r>
              <a:rPr lang="en-GB" cap="none" noProof="0" dirty="0"/>
              <a:t>San Francisco</a:t>
            </a:r>
            <a:r>
              <a:rPr lang="en-GB" noProof="0" dirty="0"/>
              <a:t>, USA</a:t>
            </a:r>
            <a:br>
              <a:rPr lang="en-GB" noProof="0" dirty="0"/>
            </a:br>
            <a:br>
              <a:rPr lang="en-GB" noProof="0" dirty="0"/>
            </a:br>
            <a:r>
              <a:rPr lang="en-GB" sz="3200" cap="none" dirty="0"/>
              <a:t>Assoc. </a:t>
            </a:r>
            <a:r>
              <a:rPr lang="en-GB" sz="3200" cap="none" noProof="0" dirty="0"/>
              <a:t>Prof. </a:t>
            </a:r>
            <a:r>
              <a:rPr lang="en-US" sz="3200" cap="none" dirty="0"/>
              <a:t>Shilpa Gupta</a:t>
            </a:r>
            <a:br>
              <a:rPr lang="en-US" sz="3200" cap="none" dirty="0"/>
            </a:br>
            <a:r>
              <a:rPr lang="en-US" sz="2000" cap="none" dirty="0">
                <a:solidFill>
                  <a:srgbClr val="03C74F"/>
                </a:solidFill>
              </a:rPr>
              <a:t>Cleveland Clinic, Ohio, USA</a:t>
            </a:r>
            <a:br>
              <a:rPr lang="en-US" sz="2000" cap="none" dirty="0"/>
            </a:br>
            <a:br>
              <a:rPr lang="en-US" sz="2000" cap="none" dirty="0"/>
            </a:br>
            <a:r>
              <a:rPr lang="en-US" sz="3200" cap="none" dirty="0"/>
              <a:t>UROTHELIAL CANCER UPDATE</a:t>
            </a:r>
            <a:endParaRPr lang="en-GB" sz="3200" cap="none" dirty="0"/>
          </a:p>
        </p:txBody>
      </p:sp>
    </p:spTree>
    <p:extLst>
      <p:ext uri="{BB962C8B-B14F-4D97-AF65-F5344CB8AC3E}">
        <p14:creationId xmlns:p14="http://schemas.microsoft.com/office/powerpoint/2010/main" val="3577063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BD44DF-A26B-4A21-918C-3EF5D3E23A01}"/>
              </a:ext>
            </a:extLst>
          </p:cNvPr>
          <p:cNvSpPr>
            <a:spLocks noGrp="1"/>
          </p:cNvSpPr>
          <p:nvPr>
            <p:ph type="title"/>
          </p:nvPr>
        </p:nvSpPr>
        <p:spPr/>
        <p:txBody>
          <a:bodyPr>
            <a:normAutofit/>
          </a:bodyPr>
          <a:lstStyle/>
          <a:p>
            <a:r>
              <a:rPr lang="en-GB" dirty="0"/>
              <a:t>Results from BLASST-1 (Bladder Cancer Signal Seeking Trial) of nivolumab, gemcitabine, and cisplatin in muscle invasive bladder cancer (MIBC) undergoing cystectomy</a:t>
            </a:r>
            <a:br>
              <a:rPr lang="en-GB" dirty="0"/>
            </a:br>
            <a:br>
              <a:rPr lang="en-GB" dirty="0"/>
            </a:br>
            <a:r>
              <a:rPr lang="en-GB" sz="2400" cap="none" dirty="0"/>
              <a:t>Gupta S, et al. </a:t>
            </a:r>
            <a:br>
              <a:rPr lang="en-GB" sz="2400" cap="none" dirty="0"/>
            </a:br>
            <a:r>
              <a:rPr lang="en-GB" sz="2400" cap="none" dirty="0"/>
              <a:t>ASCO GU 2020. Abstract #439 (Oral presentation)</a:t>
            </a:r>
            <a:endParaRPr lang="en-GB" sz="2400" dirty="0"/>
          </a:p>
        </p:txBody>
      </p:sp>
      <p:sp>
        <p:nvSpPr>
          <p:cNvPr id="5" name="Slide Number Placeholder 4">
            <a:extLst>
              <a:ext uri="{FF2B5EF4-FFF2-40B4-BE49-F238E27FC236}">
                <a16:creationId xmlns:a16="http://schemas.microsoft.com/office/drawing/2014/main" id="{1B799515-C9B8-4140-8AB7-36C50CB0D60C}"/>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35983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7FAD6E4-1127-4A04-9C0F-8097FAA9D5A0}"/>
              </a:ext>
            </a:extLst>
          </p:cNvPr>
          <p:cNvSpPr>
            <a:spLocks noGrp="1"/>
          </p:cNvSpPr>
          <p:nvPr>
            <p:ph sz="quarter" idx="12"/>
          </p:nvPr>
        </p:nvSpPr>
        <p:spPr/>
        <p:txBody>
          <a:bodyPr/>
          <a:lstStyle/>
          <a:p>
            <a:r>
              <a:rPr lang="en-GB" dirty="0"/>
              <a:t>MIBC is a highly aggressive disease with high relapse rates post-cystectomy</a:t>
            </a:r>
          </a:p>
          <a:p>
            <a:r>
              <a:rPr lang="en-GB" dirty="0"/>
              <a:t>Cisplatin-based neoadjuvant chemotherapy (NAC) in MIBC improves survival which correlates with pathologic response</a:t>
            </a:r>
          </a:p>
          <a:p>
            <a:r>
              <a:rPr lang="en-GB" dirty="0"/>
              <a:t>Survival advantage with NAC primarily occurs in patients who achieve pathological downstaging</a:t>
            </a:r>
            <a:r>
              <a:rPr lang="en-GB" baseline="30000" dirty="0"/>
              <a:t>1,2</a:t>
            </a:r>
          </a:p>
          <a:p>
            <a:r>
              <a:rPr lang="en-GB" dirty="0"/>
              <a:t>Anti PD-1/PD-L1 inhibitors have </a:t>
            </a:r>
            <a:r>
              <a:rPr lang="en-GB" dirty="0" err="1"/>
              <a:t>revolutionalised</a:t>
            </a:r>
            <a:r>
              <a:rPr lang="en-GB" dirty="0"/>
              <a:t> the therapeutic landscape in </a:t>
            </a:r>
            <a:r>
              <a:rPr lang="en-GB" dirty="0" err="1"/>
              <a:t>mUC</a:t>
            </a:r>
            <a:r>
              <a:rPr lang="en-GB" dirty="0"/>
              <a:t> and neoadjuvant IO-chemo combination has been shown to be active in MIBC</a:t>
            </a:r>
            <a:r>
              <a:rPr lang="en-GB" baseline="30000" dirty="0"/>
              <a:t>3</a:t>
            </a:r>
          </a:p>
          <a:p>
            <a:r>
              <a:rPr lang="en-GB" dirty="0"/>
              <a:t>The phase 2 BLASST-1 study evaluated the efficacy and safety of the PD-1 inhibitor nivolumab plus gem/cis as neoadjuvant therapy for MIBC</a:t>
            </a:r>
          </a:p>
          <a:p>
            <a:pPr marL="0" indent="0">
              <a:buNone/>
            </a:pPr>
            <a:endParaRPr lang="en-GB" dirty="0"/>
          </a:p>
        </p:txBody>
      </p:sp>
      <p:sp>
        <p:nvSpPr>
          <p:cNvPr id="3" name="Title 2">
            <a:extLst>
              <a:ext uri="{FF2B5EF4-FFF2-40B4-BE49-F238E27FC236}">
                <a16:creationId xmlns:a16="http://schemas.microsoft.com/office/drawing/2014/main" id="{17BC8E77-2923-40B4-8514-43A86E8F6B8C}"/>
              </a:ext>
            </a:extLst>
          </p:cNvPr>
          <p:cNvSpPr>
            <a:spLocks noGrp="1"/>
          </p:cNvSpPr>
          <p:nvPr>
            <p:ph type="title"/>
          </p:nvPr>
        </p:nvSpPr>
        <p:spPr/>
        <p:txBody>
          <a:bodyPr/>
          <a:lstStyle/>
          <a:p>
            <a:r>
              <a:rPr lang="en-GB"/>
              <a:t>introduction</a:t>
            </a:r>
            <a:endParaRPr lang="en-GB" dirty="0"/>
          </a:p>
        </p:txBody>
      </p:sp>
      <p:sp>
        <p:nvSpPr>
          <p:cNvPr id="4" name="Content Placeholder 3">
            <a:extLst>
              <a:ext uri="{FF2B5EF4-FFF2-40B4-BE49-F238E27FC236}">
                <a16:creationId xmlns:a16="http://schemas.microsoft.com/office/drawing/2014/main" id="{D12EDFC4-1437-4B2B-A974-61A621CC09F4}"/>
              </a:ext>
            </a:extLst>
          </p:cNvPr>
          <p:cNvSpPr>
            <a:spLocks noGrp="1"/>
          </p:cNvSpPr>
          <p:nvPr>
            <p:ph sz="quarter" idx="13"/>
          </p:nvPr>
        </p:nvSpPr>
        <p:spPr>
          <a:xfrm>
            <a:off x="465138" y="6217200"/>
            <a:ext cx="7923286" cy="556171"/>
          </a:xfrm>
        </p:spPr>
        <p:txBody>
          <a:bodyPr/>
          <a:lstStyle/>
          <a:p>
            <a:r>
              <a:rPr lang="en-GB" dirty="0"/>
              <a:t>Gem/cis, gemcitabine/cisplatin; IO, immuno-oncology; MIBC, muscle invasive bladder cancer; </a:t>
            </a:r>
            <a:r>
              <a:rPr lang="en-GB" dirty="0" err="1"/>
              <a:t>mUC</a:t>
            </a:r>
            <a:r>
              <a:rPr lang="en-GB" dirty="0"/>
              <a:t>, metastatic urothelial cancer; NAC; neoadjuvant chemotherapy; PD-1, </a:t>
            </a:r>
            <a:r>
              <a:rPr lang="en-US" dirty="0"/>
              <a:t>Programmed cell death protein 1; PD-L1, programmed death ligand-1</a:t>
            </a:r>
            <a:endParaRPr lang="en-GB" dirty="0"/>
          </a:p>
          <a:p>
            <a:r>
              <a:rPr lang="en-GB" dirty="0"/>
              <a:t>1. </a:t>
            </a:r>
            <a:r>
              <a:rPr lang="en-GB" dirty="0" err="1"/>
              <a:t>Sonpavde</a:t>
            </a:r>
            <a:r>
              <a:rPr lang="en-GB" dirty="0"/>
              <a:t> G, et al. Cancer 2009;115:4104-9;  2. Bhindi B, et al. Eur </a:t>
            </a:r>
            <a:r>
              <a:rPr lang="en-GB" dirty="0" err="1"/>
              <a:t>Urol</a:t>
            </a:r>
            <a:r>
              <a:rPr lang="en-GB" dirty="0"/>
              <a:t> 2017;72(5):660-4;  3. </a:t>
            </a:r>
            <a:r>
              <a:rPr lang="en-GB" dirty="0" err="1"/>
              <a:t>Hoimes</a:t>
            </a:r>
            <a:r>
              <a:rPr lang="en-GB" dirty="0"/>
              <a:t> C. ESMO 2018. Abstract#LBA33; </a:t>
            </a:r>
            <a:br>
              <a:rPr lang="en-GB" dirty="0"/>
            </a:br>
            <a:r>
              <a:rPr lang="en-GB" dirty="0"/>
              <a:t>4. Gupta S, et al. ASCO GU 2020. Abstract #439 Oral presentation</a:t>
            </a:r>
          </a:p>
        </p:txBody>
      </p:sp>
      <p:sp>
        <p:nvSpPr>
          <p:cNvPr id="5" name="Slide Number Placeholder 4">
            <a:extLst>
              <a:ext uri="{FF2B5EF4-FFF2-40B4-BE49-F238E27FC236}">
                <a16:creationId xmlns:a16="http://schemas.microsoft.com/office/drawing/2014/main" id="{70E06943-4705-4DF9-B8C5-8BD28F7A6326}"/>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369854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9E477328-463F-9A4B-87FD-FAB6AA15666A}"/>
              </a:ext>
            </a:extLst>
          </p:cNvPr>
          <p:cNvSpPr>
            <a:spLocks noGrp="1"/>
          </p:cNvSpPr>
          <p:nvPr>
            <p:ph sz="quarter" idx="12"/>
          </p:nvPr>
        </p:nvSpPr>
        <p:spPr>
          <a:xfrm>
            <a:off x="465138" y="5119104"/>
            <a:ext cx="8222400" cy="951162"/>
          </a:xfrm>
        </p:spPr>
        <p:txBody>
          <a:bodyPr/>
          <a:lstStyle/>
          <a:p>
            <a:pPr>
              <a:spcBef>
                <a:spcPts val="300"/>
              </a:spcBef>
            </a:pPr>
            <a:r>
              <a:rPr lang="en-GB" dirty="0"/>
              <a:t>41 patients received Gem/Cis + Nivolumab</a:t>
            </a:r>
          </a:p>
          <a:p>
            <a:pPr lvl="1">
              <a:spcBef>
                <a:spcPts val="300"/>
              </a:spcBef>
            </a:pPr>
            <a:r>
              <a:rPr lang="en-GB" dirty="0"/>
              <a:t>38 received 4 cycles, 2 received 2 cycles and 1 received  cycle</a:t>
            </a:r>
          </a:p>
          <a:p>
            <a:pPr lvl="1">
              <a:spcBef>
                <a:spcPts val="300"/>
              </a:spcBef>
            </a:pPr>
            <a:r>
              <a:rPr lang="en-GB" dirty="0"/>
              <a:t>40 underwent cystectomy</a:t>
            </a:r>
          </a:p>
        </p:txBody>
      </p:sp>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p:txBody>
          <a:bodyPr/>
          <a:lstStyle/>
          <a:p>
            <a:r>
              <a:rPr lang="en-GB"/>
              <a:t>BLASST-1 Study design</a:t>
            </a:r>
            <a:endParaRPr lang="en-GB" dirty="0"/>
          </a:p>
        </p:txBody>
      </p:sp>
      <p:sp>
        <p:nvSpPr>
          <p:cNvPr id="4" name="Content Placeholder 3">
            <a:extLst>
              <a:ext uri="{FF2B5EF4-FFF2-40B4-BE49-F238E27FC236}">
                <a16:creationId xmlns:a16="http://schemas.microsoft.com/office/drawing/2014/main" id="{B9DC97EE-7C52-4684-BB0D-85442F4EF627}"/>
              </a:ext>
            </a:extLst>
          </p:cNvPr>
          <p:cNvSpPr>
            <a:spLocks noGrp="1"/>
          </p:cNvSpPr>
          <p:nvPr>
            <p:ph sz="quarter" idx="13"/>
          </p:nvPr>
        </p:nvSpPr>
        <p:spPr/>
        <p:txBody>
          <a:bodyPr/>
          <a:lstStyle/>
          <a:p>
            <a:r>
              <a:rPr lang="en-GB" dirty="0" err="1"/>
              <a:t>CrCl</a:t>
            </a:r>
            <a:r>
              <a:rPr lang="en-GB" dirty="0"/>
              <a:t>, creatinine clearance; CT, computed tomography; ECOG PS, Eastern Cooperative Oncology Group performance status; FDG-PET, fluorodeoxyglucose - positron emission tomography; GC, gemcitabine cisplatin; Gem/Cis, gemcitabine/Cisplatin; G+N, gemcitabine plus nivolumab; IV, intravenous; PD-L1, programmed death ligand-1; PFS, progression-free survival</a:t>
            </a:r>
          </a:p>
          <a:p>
            <a:r>
              <a:rPr lang="en-GB" dirty="0"/>
              <a:t>Gupta S, et al. ASCO GU 2020. Abstract #439 Oral presentation</a:t>
            </a:r>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
        <p:nvSpPr>
          <p:cNvPr id="8" name="TextBox 7">
            <a:extLst>
              <a:ext uri="{FF2B5EF4-FFF2-40B4-BE49-F238E27FC236}">
                <a16:creationId xmlns:a16="http://schemas.microsoft.com/office/drawing/2014/main" id="{719B848C-C29A-4719-93FF-6CDFF82E5333}"/>
              </a:ext>
            </a:extLst>
          </p:cNvPr>
          <p:cNvSpPr txBox="1"/>
          <p:nvPr/>
        </p:nvSpPr>
        <p:spPr>
          <a:xfrm>
            <a:off x="464400" y="877876"/>
            <a:ext cx="1854482" cy="369332"/>
          </a:xfrm>
          <a:prstGeom prst="rect">
            <a:avLst/>
          </a:prstGeom>
          <a:noFill/>
        </p:spPr>
        <p:txBody>
          <a:bodyPr wrap="none" lIns="0" rtlCol="0">
            <a:spAutoFit/>
          </a:bodyPr>
          <a:lstStyle/>
          <a:p>
            <a:r>
              <a:rPr lang="en-GB" b="1" dirty="0">
                <a:solidFill>
                  <a:srgbClr val="03C750"/>
                </a:solidFill>
                <a:ea typeface="Aileron" charset="0"/>
                <a:cs typeface="Aileron" charset="0"/>
              </a:rPr>
              <a:t>ELIGIBLE PATIENTS</a:t>
            </a:r>
          </a:p>
        </p:txBody>
      </p:sp>
      <p:sp>
        <p:nvSpPr>
          <p:cNvPr id="9" name="TextBox 8">
            <a:extLst>
              <a:ext uri="{FF2B5EF4-FFF2-40B4-BE49-F238E27FC236}">
                <a16:creationId xmlns:a16="http://schemas.microsoft.com/office/drawing/2014/main" id="{94FE6360-314A-4A04-80DE-1279F35F89EF}"/>
              </a:ext>
            </a:extLst>
          </p:cNvPr>
          <p:cNvSpPr txBox="1"/>
          <p:nvPr/>
        </p:nvSpPr>
        <p:spPr>
          <a:xfrm>
            <a:off x="4793363" y="827420"/>
            <a:ext cx="1252710" cy="369332"/>
          </a:xfrm>
          <a:prstGeom prst="rect">
            <a:avLst/>
          </a:prstGeom>
          <a:noFill/>
        </p:spPr>
        <p:txBody>
          <a:bodyPr wrap="none" lIns="0" rtlCol="0">
            <a:spAutoFit/>
          </a:bodyPr>
          <a:lstStyle/>
          <a:p>
            <a:r>
              <a:rPr lang="en-GB" b="1" dirty="0">
                <a:solidFill>
                  <a:srgbClr val="03C750"/>
                </a:solidFill>
                <a:ea typeface="Aileron" charset="0"/>
                <a:cs typeface="Aileron" charset="0"/>
              </a:rPr>
              <a:t>OBJECTIVES</a:t>
            </a:r>
          </a:p>
        </p:txBody>
      </p:sp>
      <p:sp>
        <p:nvSpPr>
          <p:cNvPr id="10" name="TextBox 9">
            <a:extLst>
              <a:ext uri="{FF2B5EF4-FFF2-40B4-BE49-F238E27FC236}">
                <a16:creationId xmlns:a16="http://schemas.microsoft.com/office/drawing/2014/main" id="{F0B5E3C7-4B0F-4B96-9C53-B6A9FD0F43AE}"/>
              </a:ext>
            </a:extLst>
          </p:cNvPr>
          <p:cNvSpPr txBox="1"/>
          <p:nvPr/>
        </p:nvSpPr>
        <p:spPr>
          <a:xfrm>
            <a:off x="4793363" y="1196752"/>
            <a:ext cx="3672408" cy="1389026"/>
          </a:xfrm>
          <a:prstGeom prst="rect">
            <a:avLst/>
          </a:prstGeom>
          <a:noFill/>
        </p:spPr>
        <p:txBody>
          <a:bodyPr wrap="square" lIns="0" rtlCol="0">
            <a:spAutoFit/>
          </a:bodyPr>
          <a:lstStyle/>
          <a:p>
            <a:pPr>
              <a:buClr>
                <a:schemeClr val="accent1"/>
              </a:buClr>
            </a:pPr>
            <a:r>
              <a:rPr lang="en-GB" sz="1400" b="1" dirty="0">
                <a:solidFill>
                  <a:schemeClr val="tx2"/>
                </a:solidFill>
                <a:ea typeface="Aileron" charset="0"/>
                <a:cs typeface="Aileron" charset="0"/>
              </a:rPr>
              <a:t>Primary objective:</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Pathologic response = pathological non muscle-invasive rates &lt;pT2N0</a:t>
            </a:r>
          </a:p>
          <a:p>
            <a:pPr>
              <a:buClr>
                <a:schemeClr val="accent1"/>
              </a:buClr>
            </a:pPr>
            <a:r>
              <a:rPr lang="en-GB" sz="1400" b="1" dirty="0">
                <a:solidFill>
                  <a:schemeClr val="tx2"/>
                </a:solidFill>
                <a:ea typeface="Aileron" charset="0"/>
                <a:cs typeface="Aileron" charset="0"/>
              </a:rPr>
              <a:t>Secondary objectives:</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Safety</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PFS at 2 years</a:t>
            </a:r>
            <a:endParaRPr lang="en-GB" sz="2400" dirty="0">
              <a:solidFill>
                <a:schemeClr val="tx2"/>
              </a:solidFill>
              <a:ea typeface="Aileron" charset="0"/>
              <a:cs typeface="Aileron" charset="0"/>
            </a:endParaRPr>
          </a:p>
        </p:txBody>
      </p:sp>
      <p:sp>
        <p:nvSpPr>
          <p:cNvPr id="13" name="TextBox 12">
            <a:extLst>
              <a:ext uri="{FF2B5EF4-FFF2-40B4-BE49-F238E27FC236}">
                <a16:creationId xmlns:a16="http://schemas.microsoft.com/office/drawing/2014/main" id="{F654CBC4-E76B-AE4C-A60F-DE409E4E70B2}"/>
              </a:ext>
            </a:extLst>
          </p:cNvPr>
          <p:cNvSpPr txBox="1"/>
          <p:nvPr/>
        </p:nvSpPr>
        <p:spPr>
          <a:xfrm>
            <a:off x="464400" y="1196752"/>
            <a:ext cx="3672408" cy="1384995"/>
          </a:xfrm>
          <a:prstGeom prst="rect">
            <a:avLst/>
          </a:prstGeom>
          <a:noFill/>
        </p:spPr>
        <p:txBody>
          <a:bodyPr wrap="square" lIns="0" rtlCol="0">
            <a:spAutoFit/>
          </a:bodyPr>
          <a:lstStyle/>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cT2-T4aN≤1MO	</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Predominantly UC histology</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Fit and planned for radical cystectomy</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ECOG PS 0-1</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Cisplatin-eligible</a:t>
            </a:r>
          </a:p>
          <a:p>
            <a:pPr marL="179388" indent="-179388">
              <a:buClr>
                <a:schemeClr val="accent1"/>
              </a:buClr>
              <a:buFont typeface="Arial" panose="020B0604020202020204" pitchFamily="34" charset="0"/>
              <a:buChar char="•"/>
            </a:pPr>
            <a:r>
              <a:rPr lang="en-GB" sz="1400" dirty="0">
                <a:solidFill>
                  <a:schemeClr val="tx2"/>
                </a:solidFill>
                <a:ea typeface="Aileron" charset="0"/>
                <a:cs typeface="Aileron" charset="0"/>
              </a:rPr>
              <a:t>Cr CI ≥50 ml/min</a:t>
            </a:r>
            <a:endParaRPr lang="en-GB" sz="2400" dirty="0">
              <a:solidFill>
                <a:schemeClr val="tx2"/>
              </a:solidFill>
              <a:ea typeface="Aileron" charset="0"/>
              <a:cs typeface="Aileron" charset="0"/>
            </a:endParaRPr>
          </a:p>
        </p:txBody>
      </p:sp>
      <p:cxnSp>
        <p:nvCxnSpPr>
          <p:cNvPr id="19" name="Straight Connector 18">
            <a:extLst>
              <a:ext uri="{FF2B5EF4-FFF2-40B4-BE49-F238E27FC236}">
                <a16:creationId xmlns:a16="http://schemas.microsoft.com/office/drawing/2014/main" id="{2D5AB22E-6292-2044-A5F9-03EF1E72B78D}"/>
              </a:ext>
            </a:extLst>
          </p:cNvPr>
          <p:cNvCxnSpPr>
            <a:cxnSpLocks/>
          </p:cNvCxnSpPr>
          <p:nvPr/>
        </p:nvCxnSpPr>
        <p:spPr>
          <a:xfrm>
            <a:off x="1708150" y="4576063"/>
            <a:ext cx="703610" cy="0"/>
          </a:xfrm>
          <a:prstGeom prst="line">
            <a:avLst/>
          </a:prstGeom>
          <a:ln w="19050">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ounded Rectangle 20">
            <a:extLst>
              <a:ext uri="{FF2B5EF4-FFF2-40B4-BE49-F238E27FC236}">
                <a16:creationId xmlns:a16="http://schemas.microsoft.com/office/drawing/2014/main" id="{AC108644-FEB4-3148-BBCE-469834448196}"/>
              </a:ext>
            </a:extLst>
          </p:cNvPr>
          <p:cNvSpPr/>
          <p:nvPr/>
        </p:nvSpPr>
        <p:spPr>
          <a:xfrm>
            <a:off x="1166076" y="2636912"/>
            <a:ext cx="542074" cy="34532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C1D1</a:t>
            </a:r>
            <a:br>
              <a:rPr lang="en-US" sz="1200" dirty="0"/>
            </a:br>
            <a:r>
              <a:rPr lang="en-US" sz="1200" dirty="0"/>
              <a:t>GC</a:t>
            </a:r>
          </a:p>
        </p:txBody>
      </p:sp>
      <p:sp>
        <p:nvSpPr>
          <p:cNvPr id="24" name="Down Arrow 23">
            <a:extLst>
              <a:ext uri="{FF2B5EF4-FFF2-40B4-BE49-F238E27FC236}">
                <a16:creationId xmlns:a16="http://schemas.microsoft.com/office/drawing/2014/main" id="{48660A03-99C7-ED49-BDAE-CA4D678645DB}"/>
              </a:ext>
            </a:extLst>
          </p:cNvPr>
          <p:cNvSpPr/>
          <p:nvPr/>
        </p:nvSpPr>
        <p:spPr>
          <a:xfrm>
            <a:off x="5010013" y="3020806"/>
            <a:ext cx="384829" cy="384287"/>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B2364504-C3AC-3142-85E6-8C9D29F36FF4}"/>
              </a:ext>
            </a:extLst>
          </p:cNvPr>
          <p:cNvSpPr/>
          <p:nvPr/>
        </p:nvSpPr>
        <p:spPr>
          <a:xfrm>
            <a:off x="1745449" y="2636912"/>
            <a:ext cx="542074" cy="34532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C1D8</a:t>
            </a:r>
            <a:br>
              <a:rPr lang="en-US" sz="1200" dirty="0"/>
            </a:br>
            <a:r>
              <a:rPr lang="en-US" sz="1200" dirty="0"/>
              <a:t>G+N</a:t>
            </a:r>
          </a:p>
        </p:txBody>
      </p:sp>
      <p:sp>
        <p:nvSpPr>
          <p:cNvPr id="26" name="Rounded Rectangle 25">
            <a:extLst>
              <a:ext uri="{FF2B5EF4-FFF2-40B4-BE49-F238E27FC236}">
                <a16:creationId xmlns:a16="http://schemas.microsoft.com/office/drawing/2014/main" id="{EBF60591-D3E0-EF4A-B355-EC348469AEF4}"/>
              </a:ext>
            </a:extLst>
          </p:cNvPr>
          <p:cNvSpPr/>
          <p:nvPr/>
        </p:nvSpPr>
        <p:spPr>
          <a:xfrm>
            <a:off x="2324822" y="2636912"/>
            <a:ext cx="542074" cy="34532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C2D1</a:t>
            </a:r>
            <a:br>
              <a:rPr lang="en-US" sz="1200" dirty="0"/>
            </a:br>
            <a:r>
              <a:rPr lang="en-US" sz="1200" dirty="0"/>
              <a:t>GC</a:t>
            </a:r>
          </a:p>
        </p:txBody>
      </p:sp>
      <p:sp>
        <p:nvSpPr>
          <p:cNvPr id="27" name="Rounded Rectangle 26">
            <a:extLst>
              <a:ext uri="{FF2B5EF4-FFF2-40B4-BE49-F238E27FC236}">
                <a16:creationId xmlns:a16="http://schemas.microsoft.com/office/drawing/2014/main" id="{16658BF5-A8BC-AF4F-9730-A8519F85E719}"/>
              </a:ext>
            </a:extLst>
          </p:cNvPr>
          <p:cNvSpPr/>
          <p:nvPr/>
        </p:nvSpPr>
        <p:spPr>
          <a:xfrm>
            <a:off x="2904195" y="2636912"/>
            <a:ext cx="542074" cy="34532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C2D8</a:t>
            </a:r>
            <a:br>
              <a:rPr lang="en-US" sz="1200" dirty="0"/>
            </a:br>
            <a:r>
              <a:rPr lang="en-US" sz="1200" dirty="0"/>
              <a:t>G+N</a:t>
            </a:r>
          </a:p>
        </p:txBody>
      </p:sp>
      <p:sp>
        <p:nvSpPr>
          <p:cNvPr id="28" name="Rounded Rectangle 27">
            <a:extLst>
              <a:ext uri="{FF2B5EF4-FFF2-40B4-BE49-F238E27FC236}">
                <a16:creationId xmlns:a16="http://schemas.microsoft.com/office/drawing/2014/main" id="{AFFFA7CA-11E3-CB40-8E43-549463C5EB60}"/>
              </a:ext>
            </a:extLst>
          </p:cNvPr>
          <p:cNvSpPr/>
          <p:nvPr/>
        </p:nvSpPr>
        <p:spPr>
          <a:xfrm>
            <a:off x="3483568" y="2636912"/>
            <a:ext cx="542074" cy="34532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C3D1</a:t>
            </a:r>
            <a:br>
              <a:rPr lang="en-US" sz="1200" dirty="0"/>
            </a:br>
            <a:r>
              <a:rPr lang="en-US" sz="1200" dirty="0"/>
              <a:t>GC</a:t>
            </a:r>
          </a:p>
        </p:txBody>
      </p:sp>
      <p:sp>
        <p:nvSpPr>
          <p:cNvPr id="29" name="Rounded Rectangle 28">
            <a:extLst>
              <a:ext uri="{FF2B5EF4-FFF2-40B4-BE49-F238E27FC236}">
                <a16:creationId xmlns:a16="http://schemas.microsoft.com/office/drawing/2014/main" id="{1A884441-BC82-244D-8796-F52FD139943F}"/>
              </a:ext>
            </a:extLst>
          </p:cNvPr>
          <p:cNvSpPr/>
          <p:nvPr/>
        </p:nvSpPr>
        <p:spPr>
          <a:xfrm>
            <a:off x="4062941" y="2636912"/>
            <a:ext cx="542074" cy="34532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C3D8</a:t>
            </a:r>
            <a:br>
              <a:rPr lang="en-US" sz="1200" dirty="0"/>
            </a:br>
            <a:r>
              <a:rPr lang="en-US" sz="1200" dirty="0"/>
              <a:t>G+N</a:t>
            </a:r>
          </a:p>
        </p:txBody>
      </p:sp>
      <p:sp>
        <p:nvSpPr>
          <p:cNvPr id="30" name="Rounded Rectangle 29">
            <a:extLst>
              <a:ext uri="{FF2B5EF4-FFF2-40B4-BE49-F238E27FC236}">
                <a16:creationId xmlns:a16="http://schemas.microsoft.com/office/drawing/2014/main" id="{4DFF2300-39E9-AC41-A46C-A260B261D7AC}"/>
              </a:ext>
            </a:extLst>
          </p:cNvPr>
          <p:cNvSpPr/>
          <p:nvPr/>
        </p:nvSpPr>
        <p:spPr>
          <a:xfrm>
            <a:off x="4642314" y="2636912"/>
            <a:ext cx="542074" cy="34532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C4D1</a:t>
            </a:r>
            <a:br>
              <a:rPr lang="en-US" sz="1200" dirty="0"/>
            </a:br>
            <a:r>
              <a:rPr lang="en-US" sz="1200" dirty="0"/>
              <a:t>GC</a:t>
            </a:r>
          </a:p>
        </p:txBody>
      </p:sp>
      <p:sp>
        <p:nvSpPr>
          <p:cNvPr id="31" name="Rounded Rectangle 30">
            <a:extLst>
              <a:ext uri="{FF2B5EF4-FFF2-40B4-BE49-F238E27FC236}">
                <a16:creationId xmlns:a16="http://schemas.microsoft.com/office/drawing/2014/main" id="{42B21850-A6F6-B04B-A9E6-B83EB2C7D548}"/>
              </a:ext>
            </a:extLst>
          </p:cNvPr>
          <p:cNvSpPr/>
          <p:nvPr/>
        </p:nvSpPr>
        <p:spPr>
          <a:xfrm>
            <a:off x="5221684" y="2636912"/>
            <a:ext cx="542074" cy="345326"/>
          </a:xfrm>
          <a:prstGeom prst="round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C4D8</a:t>
            </a:r>
            <a:br>
              <a:rPr lang="en-US" sz="1200" dirty="0"/>
            </a:br>
            <a:r>
              <a:rPr lang="en-US" sz="1200" dirty="0"/>
              <a:t>G+N</a:t>
            </a:r>
          </a:p>
        </p:txBody>
      </p:sp>
      <p:sp>
        <p:nvSpPr>
          <p:cNvPr id="32" name="Down Arrow 31">
            <a:extLst>
              <a:ext uri="{FF2B5EF4-FFF2-40B4-BE49-F238E27FC236}">
                <a16:creationId xmlns:a16="http://schemas.microsoft.com/office/drawing/2014/main" id="{6536A5C3-C5CE-0D41-B5EF-53F39143B8C6}"/>
              </a:ext>
            </a:extLst>
          </p:cNvPr>
          <p:cNvSpPr/>
          <p:nvPr/>
        </p:nvSpPr>
        <p:spPr>
          <a:xfrm>
            <a:off x="3844788" y="3020806"/>
            <a:ext cx="384829" cy="384287"/>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wn Arrow 32">
            <a:extLst>
              <a:ext uri="{FF2B5EF4-FFF2-40B4-BE49-F238E27FC236}">
                <a16:creationId xmlns:a16="http://schemas.microsoft.com/office/drawing/2014/main" id="{CFDA3C85-4426-3D45-802E-C89F3306F406}"/>
              </a:ext>
            </a:extLst>
          </p:cNvPr>
          <p:cNvSpPr/>
          <p:nvPr/>
        </p:nvSpPr>
        <p:spPr>
          <a:xfrm>
            <a:off x="2689088" y="3020806"/>
            <a:ext cx="384829" cy="384287"/>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wn Arrow 33">
            <a:extLst>
              <a:ext uri="{FF2B5EF4-FFF2-40B4-BE49-F238E27FC236}">
                <a16:creationId xmlns:a16="http://schemas.microsoft.com/office/drawing/2014/main" id="{41B8973A-0872-CB4E-A249-0AF6C747D99F}"/>
              </a:ext>
            </a:extLst>
          </p:cNvPr>
          <p:cNvSpPr/>
          <p:nvPr/>
        </p:nvSpPr>
        <p:spPr>
          <a:xfrm>
            <a:off x="1527038" y="3020806"/>
            <a:ext cx="384829" cy="384287"/>
          </a:xfrm>
          <a:prstGeom prst="downArrow">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262C6D70-1005-D04C-A1CD-19D91CAFE8E3}"/>
              </a:ext>
            </a:extLst>
          </p:cNvPr>
          <p:cNvSpPr/>
          <p:nvPr/>
        </p:nvSpPr>
        <p:spPr>
          <a:xfrm>
            <a:off x="1512373" y="3317236"/>
            <a:ext cx="4341106" cy="783074"/>
          </a:xfrm>
          <a:prstGeom prst="rightArrow">
            <a:avLst>
              <a:gd name="adj1" fmla="val 66246"/>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a:extLst>
              <a:ext uri="{FF2B5EF4-FFF2-40B4-BE49-F238E27FC236}">
                <a16:creationId xmlns:a16="http://schemas.microsoft.com/office/drawing/2014/main" id="{93E9D67A-97CF-2249-BD6F-58C8F5B11A09}"/>
              </a:ext>
            </a:extLst>
          </p:cNvPr>
          <p:cNvSpPr/>
          <p:nvPr/>
        </p:nvSpPr>
        <p:spPr>
          <a:xfrm>
            <a:off x="790244" y="4077072"/>
            <a:ext cx="946481" cy="28219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CT/FDG-PET</a:t>
            </a:r>
          </a:p>
        </p:txBody>
      </p:sp>
      <p:sp>
        <p:nvSpPr>
          <p:cNvPr id="37" name="Rounded Rectangle 36">
            <a:extLst>
              <a:ext uri="{FF2B5EF4-FFF2-40B4-BE49-F238E27FC236}">
                <a16:creationId xmlns:a16="http://schemas.microsoft.com/office/drawing/2014/main" id="{6ACA9517-8828-504A-9BE0-B78959C4F93A}"/>
              </a:ext>
            </a:extLst>
          </p:cNvPr>
          <p:cNvSpPr/>
          <p:nvPr/>
        </p:nvSpPr>
        <p:spPr>
          <a:xfrm>
            <a:off x="790244" y="4423147"/>
            <a:ext cx="946481" cy="28219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nSpc>
                <a:spcPct val="75000"/>
              </a:lnSpc>
            </a:pPr>
            <a:r>
              <a:rPr lang="en-US" sz="1000" dirty="0"/>
              <a:t>TISSUE (TURBT)</a:t>
            </a:r>
            <a:br>
              <a:rPr lang="en-US" sz="1000" dirty="0"/>
            </a:br>
            <a:r>
              <a:rPr lang="en-US" sz="1000" dirty="0"/>
              <a:t>COLLECTION</a:t>
            </a:r>
          </a:p>
        </p:txBody>
      </p:sp>
      <p:sp>
        <p:nvSpPr>
          <p:cNvPr id="38" name="Rounded Rectangle 37">
            <a:extLst>
              <a:ext uri="{FF2B5EF4-FFF2-40B4-BE49-F238E27FC236}">
                <a16:creationId xmlns:a16="http://schemas.microsoft.com/office/drawing/2014/main" id="{44D30C06-A374-0E49-8077-3B93F8FC80C3}"/>
              </a:ext>
            </a:extLst>
          </p:cNvPr>
          <p:cNvSpPr/>
          <p:nvPr/>
        </p:nvSpPr>
        <p:spPr>
          <a:xfrm>
            <a:off x="790244" y="4769222"/>
            <a:ext cx="946481" cy="28219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nSpc>
                <a:spcPct val="75000"/>
              </a:lnSpc>
            </a:pPr>
            <a:r>
              <a:rPr lang="en-US" sz="1000" dirty="0"/>
              <a:t>BLOOD</a:t>
            </a:r>
            <a:br>
              <a:rPr lang="en-US" sz="1000" dirty="0"/>
            </a:br>
            <a:r>
              <a:rPr lang="en-US" sz="1000" dirty="0"/>
              <a:t>COLLECTION</a:t>
            </a:r>
          </a:p>
        </p:txBody>
      </p:sp>
      <p:sp>
        <p:nvSpPr>
          <p:cNvPr id="39" name="Rounded Rectangle 38">
            <a:extLst>
              <a:ext uri="{FF2B5EF4-FFF2-40B4-BE49-F238E27FC236}">
                <a16:creationId xmlns:a16="http://schemas.microsoft.com/office/drawing/2014/main" id="{9811E03B-AD92-AB41-918A-6B2CE5A0CD06}"/>
              </a:ext>
            </a:extLst>
          </p:cNvPr>
          <p:cNvSpPr/>
          <p:nvPr/>
        </p:nvSpPr>
        <p:spPr>
          <a:xfrm>
            <a:off x="5943125" y="3474731"/>
            <a:ext cx="1008112" cy="47069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CYSTECTOMY</a:t>
            </a:r>
            <a:br>
              <a:rPr lang="en-US" sz="1200" dirty="0"/>
            </a:br>
            <a:r>
              <a:rPr lang="en-US" sz="1200" dirty="0"/>
              <a:t>6-8 weeks</a:t>
            </a:r>
          </a:p>
        </p:txBody>
      </p:sp>
      <p:sp>
        <p:nvSpPr>
          <p:cNvPr id="40" name="Rounded Rectangle 39">
            <a:extLst>
              <a:ext uri="{FF2B5EF4-FFF2-40B4-BE49-F238E27FC236}">
                <a16:creationId xmlns:a16="http://schemas.microsoft.com/office/drawing/2014/main" id="{EE60782D-6A13-BF44-94F8-21C65590FF2D}"/>
              </a:ext>
            </a:extLst>
          </p:cNvPr>
          <p:cNvSpPr/>
          <p:nvPr/>
        </p:nvSpPr>
        <p:spPr>
          <a:xfrm>
            <a:off x="790244" y="3513966"/>
            <a:ext cx="577380" cy="389614"/>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TURBT</a:t>
            </a:r>
          </a:p>
        </p:txBody>
      </p:sp>
      <p:sp>
        <p:nvSpPr>
          <p:cNvPr id="20" name="Rounded Rectangle 19">
            <a:extLst>
              <a:ext uri="{FF2B5EF4-FFF2-40B4-BE49-F238E27FC236}">
                <a16:creationId xmlns:a16="http://schemas.microsoft.com/office/drawing/2014/main" id="{24B60DB8-9412-D14B-927F-1C4ABD48491C}"/>
              </a:ext>
            </a:extLst>
          </p:cNvPr>
          <p:cNvSpPr/>
          <p:nvPr/>
        </p:nvSpPr>
        <p:spPr>
          <a:xfrm>
            <a:off x="1512374" y="3511819"/>
            <a:ext cx="3942222" cy="425887"/>
          </a:xfrm>
          <a:prstGeom prst="roundRect">
            <a:avLst>
              <a:gd name="adj" fmla="val 0"/>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80000"/>
              </a:lnSpc>
            </a:pPr>
            <a:r>
              <a:rPr lang="en-US" sz="1200" dirty="0">
                <a:solidFill>
                  <a:schemeClr val="bg1"/>
                </a:solidFill>
              </a:rPr>
              <a:t>Cisplatin 70 mg/m2 IV day 1 (or split dose)</a:t>
            </a:r>
            <a:br>
              <a:rPr lang="en-US" sz="1200" dirty="0">
                <a:solidFill>
                  <a:schemeClr val="bg1"/>
                </a:solidFill>
              </a:rPr>
            </a:br>
            <a:r>
              <a:rPr lang="en-US" sz="1200" dirty="0">
                <a:solidFill>
                  <a:schemeClr val="bg1"/>
                </a:solidFill>
              </a:rPr>
              <a:t>Gemcitabine 1000 mg/m2 IV day 1, 8</a:t>
            </a:r>
            <a:br>
              <a:rPr lang="en-US" sz="1200" dirty="0">
                <a:solidFill>
                  <a:schemeClr val="bg1"/>
                </a:solidFill>
              </a:rPr>
            </a:br>
            <a:r>
              <a:rPr lang="en-US" sz="1200" dirty="0">
                <a:solidFill>
                  <a:schemeClr val="bg1"/>
                </a:solidFill>
              </a:rPr>
              <a:t>Nivolumab 360 mg IV day 8</a:t>
            </a:r>
          </a:p>
        </p:txBody>
      </p:sp>
      <p:sp>
        <p:nvSpPr>
          <p:cNvPr id="42" name="Rounded Rectangle 41">
            <a:extLst>
              <a:ext uri="{FF2B5EF4-FFF2-40B4-BE49-F238E27FC236}">
                <a16:creationId xmlns:a16="http://schemas.microsoft.com/office/drawing/2014/main" id="{FCF172C6-E063-DF46-B71C-616AE63DE458}"/>
              </a:ext>
            </a:extLst>
          </p:cNvPr>
          <p:cNvSpPr/>
          <p:nvPr/>
        </p:nvSpPr>
        <p:spPr>
          <a:xfrm>
            <a:off x="2209368" y="4100121"/>
            <a:ext cx="2124610" cy="916963"/>
          </a:xfrm>
          <a:prstGeom prst="roundRect">
            <a:avLst>
              <a:gd name="adj" fmla="val 12761"/>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nSpc>
                <a:spcPct val="95000"/>
              </a:lnSpc>
            </a:pPr>
            <a:r>
              <a:rPr lang="en-US" sz="1200" b="1" dirty="0">
                <a:solidFill>
                  <a:schemeClr val="tx1"/>
                </a:solidFill>
              </a:rPr>
              <a:t>TISSUE BIOMARKERS</a:t>
            </a:r>
          </a:p>
          <a:p>
            <a:pPr marL="171450" indent="-171450">
              <a:lnSpc>
                <a:spcPct val="95000"/>
              </a:lnSpc>
              <a:buClr>
                <a:schemeClr val="accent1"/>
              </a:buClr>
              <a:buFont typeface="Arial" panose="020B0604020202020204" pitchFamily="34" charset="0"/>
              <a:buChar char="•"/>
            </a:pPr>
            <a:r>
              <a:rPr lang="en-US" sz="1200" dirty="0">
                <a:solidFill>
                  <a:schemeClr val="tx1"/>
                </a:solidFill>
              </a:rPr>
              <a:t>PD-L1</a:t>
            </a:r>
          </a:p>
          <a:p>
            <a:pPr marL="171450" indent="-171450">
              <a:lnSpc>
                <a:spcPct val="95000"/>
              </a:lnSpc>
              <a:buClr>
                <a:schemeClr val="accent1"/>
              </a:buClr>
              <a:buFont typeface="Arial" panose="020B0604020202020204" pitchFamily="34" charset="0"/>
              <a:buChar char="•"/>
            </a:pPr>
            <a:r>
              <a:rPr lang="en-US" sz="1200" dirty="0">
                <a:solidFill>
                  <a:schemeClr val="tx1"/>
                </a:solidFill>
              </a:rPr>
              <a:t>Whole Genome Sequencing</a:t>
            </a:r>
          </a:p>
          <a:p>
            <a:pPr marL="171450" indent="-171450">
              <a:lnSpc>
                <a:spcPct val="95000"/>
              </a:lnSpc>
              <a:buClr>
                <a:schemeClr val="accent1"/>
              </a:buClr>
              <a:buFont typeface="Arial" panose="020B0604020202020204" pitchFamily="34" charset="0"/>
              <a:buChar char="•"/>
            </a:pPr>
            <a:r>
              <a:rPr lang="en-US" sz="1200" dirty="0" err="1">
                <a:solidFill>
                  <a:schemeClr val="tx1"/>
                </a:solidFill>
              </a:rPr>
              <a:t>Instrinsic</a:t>
            </a:r>
            <a:r>
              <a:rPr lang="en-US" sz="1200" dirty="0">
                <a:solidFill>
                  <a:schemeClr val="tx1"/>
                </a:solidFill>
              </a:rPr>
              <a:t> subtypes</a:t>
            </a:r>
          </a:p>
          <a:p>
            <a:pPr marL="171450" indent="-171450">
              <a:lnSpc>
                <a:spcPct val="95000"/>
              </a:lnSpc>
              <a:buClr>
                <a:schemeClr val="accent1"/>
              </a:buClr>
              <a:buFont typeface="Arial" panose="020B0604020202020204" pitchFamily="34" charset="0"/>
              <a:buChar char="•"/>
            </a:pPr>
            <a:r>
              <a:rPr lang="en-US" sz="1200" dirty="0">
                <a:solidFill>
                  <a:schemeClr val="tx1"/>
                </a:solidFill>
              </a:rPr>
              <a:t>Immunological phenotype</a:t>
            </a:r>
          </a:p>
        </p:txBody>
      </p:sp>
      <p:sp>
        <p:nvSpPr>
          <p:cNvPr id="43" name="Rounded Rectangle 42">
            <a:extLst>
              <a:ext uri="{FF2B5EF4-FFF2-40B4-BE49-F238E27FC236}">
                <a16:creationId xmlns:a16="http://schemas.microsoft.com/office/drawing/2014/main" id="{E2E713B3-F6C3-4848-AAE5-6791E3D62479}"/>
              </a:ext>
            </a:extLst>
          </p:cNvPr>
          <p:cNvSpPr/>
          <p:nvPr/>
        </p:nvSpPr>
        <p:spPr>
          <a:xfrm>
            <a:off x="5508104" y="4259952"/>
            <a:ext cx="946481" cy="28219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gn="ctr">
              <a:lnSpc>
                <a:spcPct val="75000"/>
              </a:lnSpc>
            </a:pPr>
            <a:r>
              <a:rPr lang="en-US" sz="1200" dirty="0"/>
              <a:t>CT/FDG-PET</a:t>
            </a:r>
          </a:p>
        </p:txBody>
      </p:sp>
      <p:sp>
        <p:nvSpPr>
          <p:cNvPr id="44" name="Rounded Rectangle 43">
            <a:extLst>
              <a:ext uri="{FF2B5EF4-FFF2-40B4-BE49-F238E27FC236}">
                <a16:creationId xmlns:a16="http://schemas.microsoft.com/office/drawing/2014/main" id="{5C8E4082-4F25-E84D-A73B-7AFF18F8263A}"/>
              </a:ext>
            </a:extLst>
          </p:cNvPr>
          <p:cNvSpPr/>
          <p:nvPr/>
        </p:nvSpPr>
        <p:spPr>
          <a:xfrm>
            <a:off x="5508104" y="4612377"/>
            <a:ext cx="946481" cy="282196"/>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36000" tIns="72000" rIns="36000" bIns="36000" rtlCol="0" anchor="ctr"/>
          <a:lstStyle/>
          <a:p>
            <a:pPr>
              <a:lnSpc>
                <a:spcPct val="75000"/>
              </a:lnSpc>
            </a:pPr>
            <a:r>
              <a:rPr lang="en-US" sz="1000" dirty="0"/>
              <a:t>TISSUE COLLECTION</a:t>
            </a:r>
          </a:p>
        </p:txBody>
      </p:sp>
      <p:sp>
        <p:nvSpPr>
          <p:cNvPr id="46" name="Right Arrow 45">
            <a:extLst>
              <a:ext uri="{FF2B5EF4-FFF2-40B4-BE49-F238E27FC236}">
                <a16:creationId xmlns:a16="http://schemas.microsoft.com/office/drawing/2014/main" id="{EFF5EA1A-658C-864B-BA74-CD6596BDEC15}"/>
              </a:ext>
            </a:extLst>
          </p:cNvPr>
          <p:cNvSpPr/>
          <p:nvPr/>
        </p:nvSpPr>
        <p:spPr>
          <a:xfrm>
            <a:off x="7040883" y="3317236"/>
            <a:ext cx="1142858" cy="783074"/>
          </a:xfrm>
          <a:prstGeom prst="rightArrow">
            <a:avLst>
              <a:gd name="adj1" fmla="val 66246"/>
              <a:gd name="adj2"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a:extLst>
              <a:ext uri="{FF2B5EF4-FFF2-40B4-BE49-F238E27FC236}">
                <a16:creationId xmlns:a16="http://schemas.microsoft.com/office/drawing/2014/main" id="{3F79EB0D-32BE-C941-91F4-A792C4FF56E2}"/>
              </a:ext>
            </a:extLst>
          </p:cNvPr>
          <p:cNvSpPr/>
          <p:nvPr/>
        </p:nvSpPr>
        <p:spPr>
          <a:xfrm>
            <a:off x="6948264" y="3511819"/>
            <a:ext cx="1014154" cy="425887"/>
          </a:xfrm>
          <a:prstGeom prst="roundRect">
            <a:avLst>
              <a:gd name="adj" fmla="val 0"/>
            </a:avLst>
          </a:prstGeom>
          <a:noFill/>
          <a:ln w="19050">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ctr"/>
          <a:lstStyle/>
          <a:p>
            <a:pPr algn="ctr">
              <a:lnSpc>
                <a:spcPct val="80000"/>
              </a:lnSpc>
            </a:pPr>
            <a:r>
              <a:rPr lang="en-US" sz="1200" dirty="0">
                <a:solidFill>
                  <a:schemeClr val="bg1"/>
                </a:solidFill>
              </a:rPr>
              <a:t>STANDARD</a:t>
            </a:r>
            <a:br>
              <a:rPr lang="en-US" sz="1200" dirty="0">
                <a:solidFill>
                  <a:schemeClr val="bg1"/>
                </a:solidFill>
              </a:rPr>
            </a:br>
            <a:r>
              <a:rPr lang="en-US" sz="1200" dirty="0">
                <a:solidFill>
                  <a:schemeClr val="bg1"/>
                </a:solidFill>
              </a:rPr>
              <a:t>OF CARE</a:t>
            </a:r>
          </a:p>
        </p:txBody>
      </p:sp>
    </p:spTree>
    <p:extLst>
      <p:ext uri="{BB962C8B-B14F-4D97-AF65-F5344CB8AC3E}">
        <p14:creationId xmlns:p14="http://schemas.microsoft.com/office/powerpoint/2010/main" val="419445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F8A631-4A49-42A6-B60D-ED005804FC4D}"/>
              </a:ext>
            </a:extLst>
          </p:cNvPr>
          <p:cNvSpPr>
            <a:spLocks noGrp="1"/>
          </p:cNvSpPr>
          <p:nvPr>
            <p:ph type="body" idx="1"/>
          </p:nvPr>
        </p:nvSpPr>
        <p:spPr>
          <a:xfrm>
            <a:off x="457200" y="763200"/>
            <a:ext cx="8229600" cy="702470"/>
          </a:xfrm>
        </p:spPr>
        <p:txBody>
          <a:bodyPr/>
          <a:lstStyle/>
          <a:p>
            <a:r>
              <a:rPr lang="en-GB" dirty="0"/>
              <a:t>Pathological responses</a:t>
            </a:r>
          </a:p>
        </p:txBody>
      </p:sp>
      <p:sp>
        <p:nvSpPr>
          <p:cNvPr id="8" name="Content Placeholder 7">
            <a:extLst>
              <a:ext uri="{FF2B5EF4-FFF2-40B4-BE49-F238E27FC236}">
                <a16:creationId xmlns:a16="http://schemas.microsoft.com/office/drawing/2014/main" id="{637CC6B5-99D8-4467-B6A6-CDB7453B82BB}"/>
              </a:ext>
            </a:extLst>
          </p:cNvPr>
          <p:cNvSpPr>
            <a:spLocks noGrp="1"/>
          </p:cNvSpPr>
          <p:nvPr>
            <p:ph sz="quarter" idx="12"/>
          </p:nvPr>
        </p:nvSpPr>
        <p:spPr>
          <a:xfrm>
            <a:off x="465138" y="4077072"/>
            <a:ext cx="5521940" cy="1924380"/>
          </a:xfrm>
        </p:spPr>
        <p:txBody>
          <a:bodyPr/>
          <a:lstStyle/>
          <a:p>
            <a:r>
              <a:rPr lang="en-GB" dirty="0"/>
              <a:t>There was no correlation between PD-L1 status and pathologic response</a:t>
            </a:r>
          </a:p>
          <a:p>
            <a:pPr lvl="1">
              <a:spcBef>
                <a:spcPts val="300"/>
              </a:spcBef>
            </a:pPr>
            <a:r>
              <a:rPr lang="en-GB" dirty="0"/>
              <a:t>67% of patients with PD-L1 positive tumours achieved a pathologic response</a:t>
            </a:r>
          </a:p>
          <a:p>
            <a:pPr lvl="1">
              <a:spcBef>
                <a:spcPts val="300"/>
              </a:spcBef>
            </a:pPr>
            <a:r>
              <a:rPr lang="en-GB" dirty="0"/>
              <a:t>71% of patients with PD-L1 negative tumours achieved a pathologic response</a:t>
            </a:r>
          </a:p>
        </p:txBody>
      </p:sp>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a:xfrm>
            <a:off x="464400" y="246565"/>
            <a:ext cx="6555600" cy="807285"/>
          </a:xfrm>
        </p:spPr>
        <p:txBody>
          <a:bodyPr/>
          <a:lstStyle/>
          <a:p>
            <a:r>
              <a:rPr lang="en-GB"/>
              <a:t>results</a:t>
            </a:r>
            <a:endParaRPr lang="en-GB" dirty="0"/>
          </a:p>
        </p:txBody>
      </p:sp>
      <p:sp>
        <p:nvSpPr>
          <p:cNvPr id="9" name="Content Placeholder 8">
            <a:extLst>
              <a:ext uri="{FF2B5EF4-FFF2-40B4-BE49-F238E27FC236}">
                <a16:creationId xmlns:a16="http://schemas.microsoft.com/office/drawing/2014/main" id="{E07058D8-F4EB-4D17-9C3F-BF5F78DC7A0E}"/>
              </a:ext>
            </a:extLst>
          </p:cNvPr>
          <p:cNvSpPr>
            <a:spLocks noGrp="1"/>
          </p:cNvSpPr>
          <p:nvPr>
            <p:ph sz="quarter" idx="13"/>
          </p:nvPr>
        </p:nvSpPr>
        <p:spPr/>
        <p:txBody>
          <a:bodyPr/>
          <a:lstStyle/>
          <a:p>
            <a:r>
              <a:rPr lang="en-GB" dirty="0" err="1"/>
              <a:t>PaR</a:t>
            </a:r>
            <a:r>
              <a:rPr lang="en-GB" dirty="0"/>
              <a:t>, pathologic response; </a:t>
            </a:r>
            <a:r>
              <a:rPr lang="en-GB" dirty="0" err="1"/>
              <a:t>pCR</a:t>
            </a:r>
            <a:r>
              <a:rPr lang="en-GB" dirty="0"/>
              <a:t>, pathologic complete response; PD-L1, programmed death ligand-1</a:t>
            </a:r>
          </a:p>
          <a:p>
            <a:r>
              <a:rPr lang="en-GB" dirty="0"/>
              <a:t>Gupta S, et al. ASCO GU 2020. Abstract #439 Oral presentation</a:t>
            </a:r>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
        <p:nvSpPr>
          <p:cNvPr id="4" name="TextBox 3">
            <a:extLst>
              <a:ext uri="{FF2B5EF4-FFF2-40B4-BE49-F238E27FC236}">
                <a16:creationId xmlns:a16="http://schemas.microsoft.com/office/drawing/2014/main" id="{0CDF5553-F077-460C-A784-438F89C5E878}"/>
              </a:ext>
            </a:extLst>
          </p:cNvPr>
          <p:cNvSpPr txBox="1"/>
          <p:nvPr/>
        </p:nvSpPr>
        <p:spPr>
          <a:xfrm>
            <a:off x="6177682" y="1313576"/>
            <a:ext cx="2541192" cy="1323439"/>
          </a:xfrm>
          <a:prstGeom prst="rect">
            <a:avLst/>
          </a:prstGeom>
          <a:noFill/>
        </p:spPr>
        <p:txBody>
          <a:bodyPr wrap="square" rtlCol="0">
            <a:spAutoFit/>
          </a:bodyPr>
          <a:lstStyle/>
          <a:p>
            <a:pPr marL="342900" indent="-342900">
              <a:buClr>
                <a:srgbClr val="03C750"/>
              </a:buClr>
              <a:buFont typeface="Arial" panose="020B0604020202020204" pitchFamily="34" charset="0"/>
              <a:buChar char="•"/>
            </a:pPr>
            <a:r>
              <a:rPr lang="en-GB" sz="2000" dirty="0">
                <a:solidFill>
                  <a:schemeClr val="tx2"/>
                </a:solidFill>
              </a:rPr>
              <a:t>66% of patients achieved a pathologic response</a:t>
            </a:r>
          </a:p>
        </p:txBody>
      </p:sp>
      <p:graphicFrame>
        <p:nvGraphicFramePr>
          <p:cNvPr id="13" name="Chart 12">
            <a:extLst>
              <a:ext uri="{FF2B5EF4-FFF2-40B4-BE49-F238E27FC236}">
                <a16:creationId xmlns:a16="http://schemas.microsoft.com/office/drawing/2014/main" id="{C7B4A527-D830-254B-B4D1-816A00097999}"/>
              </a:ext>
            </a:extLst>
          </p:cNvPr>
          <p:cNvGraphicFramePr/>
          <p:nvPr>
            <p:extLst>
              <p:ext uri="{D42A27DB-BD31-4B8C-83A1-F6EECF244321}">
                <p14:modId xmlns:p14="http://schemas.microsoft.com/office/powerpoint/2010/main" val="1049226430"/>
              </p:ext>
            </p:extLst>
          </p:nvPr>
        </p:nvGraphicFramePr>
        <p:xfrm>
          <a:off x="6027006" y="3032274"/>
          <a:ext cx="2759968" cy="2527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3D76202-A613-1949-9139-A9BCF23EA48B}"/>
              </a:ext>
            </a:extLst>
          </p:cNvPr>
          <p:cNvGraphicFramePr>
            <a:graphicFrameLocks noGrp="1"/>
          </p:cNvGraphicFramePr>
          <p:nvPr>
            <p:extLst>
              <p:ext uri="{D42A27DB-BD31-4B8C-83A1-F6EECF244321}">
                <p14:modId xmlns:p14="http://schemas.microsoft.com/office/powerpoint/2010/main" val="3699454069"/>
              </p:ext>
            </p:extLst>
          </p:nvPr>
        </p:nvGraphicFramePr>
        <p:xfrm>
          <a:off x="457200" y="1124744"/>
          <a:ext cx="5497803" cy="2375945"/>
        </p:xfrm>
        <a:graphic>
          <a:graphicData uri="http://schemas.openxmlformats.org/drawingml/2006/table">
            <a:tbl>
              <a:tblPr firstRow="1" bandRow="1">
                <a:tableStyleId>{5C22544A-7EE6-4342-B048-85BDC9FD1C3A}</a:tableStyleId>
              </a:tblPr>
              <a:tblGrid>
                <a:gridCol w="2930598">
                  <a:extLst>
                    <a:ext uri="{9D8B030D-6E8A-4147-A177-3AD203B41FA5}">
                      <a16:colId xmlns:a16="http://schemas.microsoft.com/office/drawing/2014/main" val="670956593"/>
                    </a:ext>
                  </a:extLst>
                </a:gridCol>
                <a:gridCol w="855735">
                  <a:extLst>
                    <a:ext uri="{9D8B030D-6E8A-4147-A177-3AD203B41FA5}">
                      <a16:colId xmlns:a16="http://schemas.microsoft.com/office/drawing/2014/main" val="3688649877"/>
                    </a:ext>
                  </a:extLst>
                </a:gridCol>
                <a:gridCol w="855735">
                  <a:extLst>
                    <a:ext uri="{9D8B030D-6E8A-4147-A177-3AD203B41FA5}">
                      <a16:colId xmlns:a16="http://schemas.microsoft.com/office/drawing/2014/main" val="4145866109"/>
                    </a:ext>
                  </a:extLst>
                </a:gridCol>
                <a:gridCol w="855735">
                  <a:extLst>
                    <a:ext uri="{9D8B030D-6E8A-4147-A177-3AD203B41FA5}">
                      <a16:colId xmlns:a16="http://schemas.microsoft.com/office/drawing/2014/main" val="397238778"/>
                    </a:ext>
                  </a:extLst>
                </a:gridCol>
              </a:tblGrid>
              <a:tr h="196344">
                <a:tc>
                  <a:txBody>
                    <a:bodyPr/>
                    <a:lstStyle/>
                    <a:p>
                      <a:endParaRPr lang="en-US" sz="1400" dirty="0"/>
                    </a:p>
                  </a:txBody>
                  <a:tcPr anchor="ctr"/>
                </a:tc>
                <a:tc gridSpan="3">
                  <a:txBody>
                    <a:bodyPr/>
                    <a:lstStyle/>
                    <a:p>
                      <a:pPr algn="l"/>
                      <a:r>
                        <a:rPr lang="en-US" sz="1400" dirty="0"/>
                        <a:t>N (%)</a:t>
                      </a:r>
                    </a:p>
                  </a:txBody>
                  <a:tcPr anchor="ctr"/>
                </a:tc>
                <a:tc hMerge="1">
                  <a:txBody>
                    <a:bodyPr/>
                    <a:lstStyle/>
                    <a:p>
                      <a:pPr algn="ctr"/>
                      <a:endParaRPr lang="en-US" sz="1400" dirty="0"/>
                    </a:p>
                  </a:txBody>
                  <a:tcPr anchor="ctr"/>
                </a:tc>
                <a:tc hMerge="1">
                  <a:txBody>
                    <a:bodyPr/>
                    <a:lstStyle/>
                    <a:p>
                      <a:pPr algn="ctr"/>
                      <a:endParaRPr lang="en-US" sz="1400" dirty="0"/>
                    </a:p>
                  </a:txBody>
                  <a:tcPr anchor="ctr"/>
                </a:tc>
                <a:extLst>
                  <a:ext uri="{0D108BD9-81ED-4DB2-BD59-A6C34878D82A}">
                    <a16:rowId xmlns:a16="http://schemas.microsoft.com/office/drawing/2014/main" val="3392658883"/>
                  </a:ext>
                </a:extLst>
              </a:tr>
              <a:tr h="333785">
                <a:tc rowSpan="5">
                  <a:txBody>
                    <a:bodyPr/>
                    <a:lstStyle/>
                    <a:p>
                      <a:r>
                        <a:rPr lang="en-US" sz="1400" b="1" dirty="0"/>
                        <a:t>PRIMARY ENDPOINT</a:t>
                      </a:r>
                      <a:br>
                        <a:rPr lang="en-US" sz="1400" b="1" dirty="0"/>
                      </a:br>
                      <a:r>
                        <a:rPr lang="en-US" sz="1400" b="1" dirty="0" err="1"/>
                        <a:t>PaR</a:t>
                      </a:r>
                      <a:r>
                        <a:rPr lang="en-US" sz="1400" b="1" dirty="0"/>
                        <a:t>: Pathologic non muscle-invasive rate (&lt;pT2N0)</a:t>
                      </a:r>
                    </a:p>
                  </a:txBody>
                  <a:tcPr/>
                </a:tc>
                <a:tc gridSpan="3">
                  <a:txBody>
                    <a:bodyPr/>
                    <a:lstStyle/>
                    <a:p>
                      <a:pPr algn="l"/>
                      <a:r>
                        <a:rPr lang="en-US" sz="1400" b="1" dirty="0">
                          <a:solidFill>
                            <a:schemeClr val="tx1"/>
                          </a:solidFill>
                        </a:rPr>
                        <a:t>27/41 (66)</a:t>
                      </a:r>
                    </a:p>
                  </a:txBody>
                  <a:tcPr anchor="ctr"/>
                </a:tc>
                <a:tc hMerge="1">
                  <a:txBody>
                    <a:bodyPr/>
                    <a:lstStyle/>
                    <a:p>
                      <a:pPr algn="ctr"/>
                      <a:endParaRPr lang="en-US" sz="1400" b="1" dirty="0">
                        <a:solidFill>
                          <a:srgbClr val="FF0000"/>
                        </a:solidFill>
                      </a:endParaRPr>
                    </a:p>
                  </a:txBody>
                  <a:tcPr anchor="ctr"/>
                </a:tc>
                <a:tc hMerge="1">
                  <a:txBody>
                    <a:bodyPr/>
                    <a:lstStyle/>
                    <a:p>
                      <a:pPr algn="ctr"/>
                      <a:endParaRPr lang="en-US" sz="1400" b="1" dirty="0">
                        <a:solidFill>
                          <a:srgbClr val="FF0000"/>
                        </a:solidFill>
                      </a:endParaRPr>
                    </a:p>
                  </a:txBody>
                  <a:tcPr anchor="ctr"/>
                </a:tc>
                <a:extLst>
                  <a:ext uri="{0D108BD9-81ED-4DB2-BD59-A6C34878D82A}">
                    <a16:rowId xmlns:a16="http://schemas.microsoft.com/office/drawing/2014/main" val="1273044844"/>
                  </a:ext>
                </a:extLst>
              </a:tr>
              <a:tr h="196344">
                <a:tc vMerge="1">
                  <a:txBody>
                    <a:bodyPr/>
                    <a:lstStyle/>
                    <a:p>
                      <a:endParaRPr lang="en-US" sz="1400" b="1" dirty="0"/>
                    </a:p>
                  </a:txBody>
                  <a:tcPr anchor="ctr"/>
                </a:tc>
                <a:tc>
                  <a:txBody>
                    <a:bodyPr/>
                    <a:lstStyle/>
                    <a:p>
                      <a:pPr algn="ctr"/>
                      <a:r>
                        <a:rPr lang="en-US" sz="1400" dirty="0"/>
                        <a:t>pT0</a:t>
                      </a:r>
                    </a:p>
                  </a:txBody>
                  <a:tcPr anchor="ctr"/>
                </a:tc>
                <a:tc>
                  <a:txBody>
                    <a:bodyPr/>
                    <a:lstStyle/>
                    <a:p>
                      <a:pPr algn="ctr"/>
                      <a:r>
                        <a:rPr lang="en-US" sz="1400" dirty="0"/>
                        <a:t>14</a:t>
                      </a:r>
                    </a:p>
                  </a:txBody>
                  <a:tcPr anchor="ctr"/>
                </a:tc>
                <a:tc>
                  <a:txBody>
                    <a:bodyPr/>
                    <a:lstStyle/>
                    <a:p>
                      <a:pPr algn="ctr"/>
                      <a:r>
                        <a:rPr lang="en-US" sz="1400" dirty="0"/>
                        <a:t>51.8%</a:t>
                      </a:r>
                    </a:p>
                  </a:txBody>
                  <a:tcPr anchor="ctr"/>
                </a:tc>
                <a:extLst>
                  <a:ext uri="{0D108BD9-81ED-4DB2-BD59-A6C34878D82A}">
                    <a16:rowId xmlns:a16="http://schemas.microsoft.com/office/drawing/2014/main" val="82160471"/>
                  </a:ext>
                </a:extLst>
              </a:tr>
              <a:tr h="196344">
                <a:tc vMerge="1">
                  <a:txBody>
                    <a:bodyPr/>
                    <a:lstStyle/>
                    <a:p>
                      <a:endParaRPr lang="en-US" sz="1400" b="1" dirty="0"/>
                    </a:p>
                  </a:txBody>
                  <a:tcPr anchor="ctr"/>
                </a:tc>
                <a:tc>
                  <a:txBody>
                    <a:bodyPr/>
                    <a:lstStyle/>
                    <a:p>
                      <a:pPr algn="ctr"/>
                      <a:r>
                        <a:rPr lang="en-US" sz="1400" dirty="0"/>
                        <a:t>pT1</a:t>
                      </a:r>
                    </a:p>
                  </a:txBody>
                  <a:tcPr anchor="ctr"/>
                </a:tc>
                <a:tc>
                  <a:txBody>
                    <a:bodyPr/>
                    <a:lstStyle/>
                    <a:p>
                      <a:pPr algn="ctr"/>
                      <a:r>
                        <a:rPr lang="en-US" sz="1400" dirty="0"/>
                        <a:t>2</a:t>
                      </a:r>
                    </a:p>
                  </a:txBody>
                  <a:tcPr anchor="ctr"/>
                </a:tc>
                <a:tc>
                  <a:txBody>
                    <a:bodyPr/>
                    <a:lstStyle/>
                    <a:p>
                      <a:pPr algn="ctr"/>
                      <a:r>
                        <a:rPr lang="en-US" sz="1400" dirty="0"/>
                        <a:t>7.4%</a:t>
                      </a:r>
                    </a:p>
                  </a:txBody>
                  <a:tcPr anchor="ctr"/>
                </a:tc>
                <a:extLst>
                  <a:ext uri="{0D108BD9-81ED-4DB2-BD59-A6C34878D82A}">
                    <a16:rowId xmlns:a16="http://schemas.microsoft.com/office/drawing/2014/main" val="2200304937"/>
                  </a:ext>
                </a:extLst>
              </a:tr>
              <a:tr h="196344">
                <a:tc vMerge="1">
                  <a:txBody>
                    <a:bodyPr/>
                    <a:lstStyle/>
                    <a:p>
                      <a:endParaRPr lang="en-US" sz="1400" b="1" dirty="0"/>
                    </a:p>
                  </a:txBody>
                  <a:tcPr anchor="ctr"/>
                </a:tc>
                <a:tc>
                  <a:txBody>
                    <a:bodyPr/>
                    <a:lstStyle/>
                    <a:p>
                      <a:pPr algn="ctr"/>
                      <a:r>
                        <a:rPr lang="en-US" sz="1400" dirty="0" err="1"/>
                        <a:t>pTa</a:t>
                      </a:r>
                      <a:r>
                        <a:rPr lang="en-US" sz="1400" dirty="0"/>
                        <a:t>*</a:t>
                      </a:r>
                    </a:p>
                  </a:txBody>
                  <a:tcPr anchor="ctr"/>
                </a:tc>
                <a:tc>
                  <a:txBody>
                    <a:bodyPr/>
                    <a:lstStyle/>
                    <a:p>
                      <a:pPr algn="ctr"/>
                      <a:r>
                        <a:rPr lang="en-US" sz="1400" dirty="0"/>
                        <a:t>5</a:t>
                      </a:r>
                    </a:p>
                  </a:txBody>
                  <a:tcPr anchor="ctr"/>
                </a:tc>
                <a:tc>
                  <a:txBody>
                    <a:bodyPr/>
                    <a:lstStyle/>
                    <a:p>
                      <a:pPr algn="ctr"/>
                      <a:r>
                        <a:rPr lang="en-US" sz="1400" dirty="0"/>
                        <a:t>18.5%</a:t>
                      </a:r>
                    </a:p>
                  </a:txBody>
                  <a:tcPr anchor="ctr"/>
                </a:tc>
                <a:extLst>
                  <a:ext uri="{0D108BD9-81ED-4DB2-BD59-A6C34878D82A}">
                    <a16:rowId xmlns:a16="http://schemas.microsoft.com/office/drawing/2014/main" val="601796287"/>
                  </a:ext>
                </a:extLst>
              </a:tr>
              <a:tr h="196344">
                <a:tc vMerge="1">
                  <a:txBody>
                    <a:bodyPr/>
                    <a:lstStyle/>
                    <a:p>
                      <a:endParaRPr lang="en-US" sz="1400" b="1" dirty="0"/>
                    </a:p>
                  </a:txBody>
                  <a:tcPr anchor="ctr"/>
                </a:tc>
                <a:tc>
                  <a:txBody>
                    <a:bodyPr/>
                    <a:lstStyle/>
                    <a:p>
                      <a:pPr algn="ctr"/>
                      <a:r>
                        <a:rPr lang="en-US" sz="1400" dirty="0" err="1"/>
                        <a:t>pTis</a:t>
                      </a:r>
                      <a:endParaRPr lang="en-US" sz="1400" dirty="0"/>
                    </a:p>
                  </a:txBody>
                  <a:tcPr anchor="ctr"/>
                </a:tc>
                <a:tc>
                  <a:txBody>
                    <a:bodyPr/>
                    <a:lstStyle/>
                    <a:p>
                      <a:pPr algn="ctr"/>
                      <a:r>
                        <a:rPr lang="en-US" sz="1400" dirty="0"/>
                        <a:t>6</a:t>
                      </a:r>
                    </a:p>
                  </a:txBody>
                  <a:tcPr anchor="ctr"/>
                </a:tc>
                <a:tc>
                  <a:txBody>
                    <a:bodyPr/>
                    <a:lstStyle/>
                    <a:p>
                      <a:pPr algn="ctr"/>
                      <a:r>
                        <a:rPr lang="en-US" sz="1400" dirty="0"/>
                        <a:t>22.2%</a:t>
                      </a:r>
                    </a:p>
                  </a:txBody>
                  <a:tcPr anchor="ctr"/>
                </a:tc>
                <a:extLst>
                  <a:ext uri="{0D108BD9-81ED-4DB2-BD59-A6C34878D82A}">
                    <a16:rowId xmlns:a16="http://schemas.microsoft.com/office/drawing/2014/main" val="4115127440"/>
                  </a:ext>
                </a:extLst>
              </a:tr>
              <a:tr h="196344">
                <a:tc>
                  <a:txBody>
                    <a:bodyPr/>
                    <a:lstStyle/>
                    <a:p>
                      <a:r>
                        <a:rPr lang="en-US" sz="1400" b="1" dirty="0" err="1"/>
                        <a:t>pCR</a:t>
                      </a:r>
                      <a:r>
                        <a:rPr lang="en-US" sz="1400" b="1" dirty="0"/>
                        <a:t>: Pathologic complete response (pT0, </a:t>
                      </a:r>
                      <a:r>
                        <a:rPr lang="en-US" sz="1400" b="1" dirty="0" err="1"/>
                        <a:t>pTis</a:t>
                      </a:r>
                      <a:r>
                        <a:rPr lang="en-US" sz="1400" b="1" dirty="0"/>
                        <a:t>)</a:t>
                      </a:r>
                    </a:p>
                  </a:txBody>
                  <a:tcPr anchor="ctr"/>
                </a:tc>
                <a:tc gridSpan="3">
                  <a:txBody>
                    <a:bodyPr/>
                    <a:lstStyle/>
                    <a:p>
                      <a:pPr algn="l"/>
                      <a:r>
                        <a:rPr lang="en-US" sz="1400" b="1" dirty="0"/>
                        <a:t>20/41 (49)</a:t>
                      </a:r>
                    </a:p>
                  </a:txBody>
                  <a:tcPr/>
                </a:tc>
                <a:tc hMerge="1">
                  <a:txBody>
                    <a:bodyPr/>
                    <a:lstStyle/>
                    <a:p>
                      <a:pPr algn="ctr"/>
                      <a:endParaRPr lang="en-US" sz="1400" dirty="0"/>
                    </a:p>
                  </a:txBody>
                  <a:tcPr anchor="ctr"/>
                </a:tc>
                <a:tc hMerge="1">
                  <a:txBody>
                    <a:bodyPr/>
                    <a:lstStyle/>
                    <a:p>
                      <a:pPr algn="ctr"/>
                      <a:endParaRPr lang="en-US" sz="1400" dirty="0"/>
                    </a:p>
                  </a:txBody>
                  <a:tcPr anchor="ctr"/>
                </a:tc>
                <a:extLst>
                  <a:ext uri="{0D108BD9-81ED-4DB2-BD59-A6C34878D82A}">
                    <a16:rowId xmlns:a16="http://schemas.microsoft.com/office/drawing/2014/main" val="102555775"/>
                  </a:ext>
                </a:extLst>
              </a:tr>
            </a:tbl>
          </a:graphicData>
        </a:graphic>
      </p:graphicFrame>
      <p:sp>
        <p:nvSpPr>
          <p:cNvPr id="30" name="Content Placeholder 7">
            <a:extLst>
              <a:ext uri="{FF2B5EF4-FFF2-40B4-BE49-F238E27FC236}">
                <a16:creationId xmlns:a16="http://schemas.microsoft.com/office/drawing/2014/main" id="{9CBA6520-7A78-C244-B4BD-3F10B38B86F0}"/>
              </a:ext>
            </a:extLst>
          </p:cNvPr>
          <p:cNvSpPr txBox="1">
            <a:spLocks/>
          </p:cNvSpPr>
          <p:nvPr/>
        </p:nvSpPr>
        <p:spPr>
          <a:xfrm>
            <a:off x="489275" y="3592128"/>
            <a:ext cx="5497802" cy="365125"/>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400" dirty="0">
                <a:solidFill>
                  <a:schemeClr val="tx1"/>
                </a:solidFill>
                <a:latin typeface="+mn-lt"/>
              </a:rPr>
              <a:t>*1 patient with T4N1 disease had a downstaging to pTaN0</a:t>
            </a:r>
          </a:p>
        </p:txBody>
      </p:sp>
      <p:sp>
        <p:nvSpPr>
          <p:cNvPr id="32" name="Rectangle 31">
            <a:extLst>
              <a:ext uri="{FF2B5EF4-FFF2-40B4-BE49-F238E27FC236}">
                <a16:creationId xmlns:a16="http://schemas.microsoft.com/office/drawing/2014/main" id="{8E126D2E-537D-9349-878D-ED7B5620EC78}"/>
              </a:ext>
            </a:extLst>
          </p:cNvPr>
          <p:cNvSpPr/>
          <p:nvPr/>
        </p:nvSpPr>
        <p:spPr>
          <a:xfrm>
            <a:off x="464401" y="1437371"/>
            <a:ext cx="5475752" cy="1533828"/>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5046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E9438E-A76B-4C1A-B270-E904731FA644}"/>
              </a:ext>
            </a:extLst>
          </p:cNvPr>
          <p:cNvSpPr>
            <a:spLocks noGrp="1"/>
          </p:cNvSpPr>
          <p:nvPr>
            <p:ph type="body" idx="1"/>
          </p:nvPr>
        </p:nvSpPr>
        <p:spPr>
          <a:xfrm>
            <a:off x="457200" y="764704"/>
            <a:ext cx="8229600" cy="702470"/>
          </a:xfrm>
        </p:spPr>
        <p:txBody>
          <a:bodyPr/>
          <a:lstStyle/>
          <a:p>
            <a:r>
              <a:rPr lang="en-GB" dirty="0"/>
              <a:t>Treatment-related AE</a:t>
            </a:r>
            <a:r>
              <a:rPr lang="en-GB" cap="none" dirty="0"/>
              <a:t>s</a:t>
            </a:r>
            <a:endParaRPr lang="en-GB" dirty="0"/>
          </a:p>
        </p:txBody>
      </p:sp>
      <p:graphicFrame>
        <p:nvGraphicFramePr>
          <p:cNvPr id="17" name="Content Placeholder 16">
            <a:extLst>
              <a:ext uri="{FF2B5EF4-FFF2-40B4-BE49-F238E27FC236}">
                <a16:creationId xmlns:a16="http://schemas.microsoft.com/office/drawing/2014/main" id="{E1842BBF-3FCC-9C4A-9804-C2ACCEF8E2A4}"/>
              </a:ext>
            </a:extLst>
          </p:cNvPr>
          <p:cNvGraphicFramePr>
            <a:graphicFrameLocks noGrp="1"/>
          </p:cNvGraphicFramePr>
          <p:nvPr>
            <p:ph sz="quarter" idx="12"/>
            <p:extLst>
              <p:ext uri="{D42A27DB-BD31-4B8C-83A1-F6EECF244321}">
                <p14:modId xmlns:p14="http://schemas.microsoft.com/office/powerpoint/2010/main" val="3315690847"/>
              </p:ext>
            </p:extLst>
          </p:nvPr>
        </p:nvGraphicFramePr>
        <p:xfrm>
          <a:off x="465138" y="1107707"/>
          <a:ext cx="6554863" cy="2995488"/>
        </p:xfrm>
        <a:graphic>
          <a:graphicData uri="http://schemas.openxmlformats.org/drawingml/2006/table">
            <a:tbl>
              <a:tblPr firstRow="1" bandRow="1">
                <a:tableStyleId>{5C22544A-7EE6-4342-B048-85BDC9FD1C3A}</a:tableStyleId>
              </a:tblPr>
              <a:tblGrid>
                <a:gridCol w="2090638">
                  <a:extLst>
                    <a:ext uri="{9D8B030D-6E8A-4147-A177-3AD203B41FA5}">
                      <a16:colId xmlns:a16="http://schemas.microsoft.com/office/drawing/2014/main" val="701021869"/>
                    </a:ext>
                  </a:extLst>
                </a:gridCol>
                <a:gridCol w="1488075">
                  <a:extLst>
                    <a:ext uri="{9D8B030D-6E8A-4147-A177-3AD203B41FA5}">
                      <a16:colId xmlns:a16="http://schemas.microsoft.com/office/drawing/2014/main" val="3676251612"/>
                    </a:ext>
                  </a:extLst>
                </a:gridCol>
                <a:gridCol w="1488075">
                  <a:extLst>
                    <a:ext uri="{9D8B030D-6E8A-4147-A177-3AD203B41FA5}">
                      <a16:colId xmlns:a16="http://schemas.microsoft.com/office/drawing/2014/main" val="2924873263"/>
                    </a:ext>
                  </a:extLst>
                </a:gridCol>
                <a:gridCol w="1488075">
                  <a:extLst>
                    <a:ext uri="{9D8B030D-6E8A-4147-A177-3AD203B41FA5}">
                      <a16:colId xmlns:a16="http://schemas.microsoft.com/office/drawing/2014/main" val="1162305719"/>
                    </a:ext>
                  </a:extLst>
                </a:gridCol>
              </a:tblGrid>
              <a:tr h="178081">
                <a:tc>
                  <a:txBody>
                    <a:bodyPr/>
                    <a:lstStyle/>
                    <a:p>
                      <a:pPr>
                        <a:lnSpc>
                          <a:spcPct val="90000"/>
                        </a:lnSpc>
                      </a:pPr>
                      <a:r>
                        <a:rPr lang="en-US" sz="1400" dirty="0"/>
                        <a:t>Drug related AEs</a:t>
                      </a:r>
                    </a:p>
                  </a:txBody>
                  <a:tcPr marT="28800" marB="28800"/>
                </a:tc>
                <a:tc>
                  <a:txBody>
                    <a:bodyPr/>
                    <a:lstStyle/>
                    <a:p>
                      <a:pPr algn="ctr">
                        <a:lnSpc>
                          <a:spcPct val="90000"/>
                        </a:lnSpc>
                      </a:pPr>
                      <a:r>
                        <a:rPr lang="en-US" sz="1400" dirty="0"/>
                        <a:t>Grade 1-2</a:t>
                      </a:r>
                    </a:p>
                  </a:txBody>
                  <a:tcPr marT="28800" marB="28800"/>
                </a:tc>
                <a:tc>
                  <a:txBody>
                    <a:bodyPr/>
                    <a:lstStyle/>
                    <a:p>
                      <a:pPr algn="ctr">
                        <a:lnSpc>
                          <a:spcPct val="90000"/>
                        </a:lnSpc>
                      </a:pPr>
                      <a:r>
                        <a:rPr lang="en-US" sz="1400" dirty="0"/>
                        <a:t>Grade 3-4</a:t>
                      </a:r>
                    </a:p>
                  </a:txBody>
                  <a:tcPr marT="28800" marB="28800"/>
                </a:tc>
                <a:tc>
                  <a:txBody>
                    <a:bodyPr/>
                    <a:lstStyle/>
                    <a:p>
                      <a:pPr algn="ctr">
                        <a:lnSpc>
                          <a:spcPct val="90000"/>
                        </a:lnSpc>
                      </a:pPr>
                      <a:r>
                        <a:rPr lang="en-US" sz="1400" dirty="0"/>
                        <a:t>Total</a:t>
                      </a:r>
                    </a:p>
                  </a:txBody>
                  <a:tcPr marT="28800" marB="28800"/>
                </a:tc>
                <a:extLst>
                  <a:ext uri="{0D108BD9-81ED-4DB2-BD59-A6C34878D82A}">
                    <a16:rowId xmlns:a16="http://schemas.microsoft.com/office/drawing/2014/main" val="278709389"/>
                  </a:ext>
                </a:extLst>
              </a:tr>
              <a:tr h="178081">
                <a:tc>
                  <a:txBody>
                    <a:bodyPr/>
                    <a:lstStyle/>
                    <a:p>
                      <a:pPr>
                        <a:lnSpc>
                          <a:spcPct val="90000"/>
                        </a:lnSpc>
                      </a:pPr>
                      <a:r>
                        <a:rPr lang="en-US" sz="1400" dirty="0"/>
                        <a:t>Anemia</a:t>
                      </a:r>
                    </a:p>
                  </a:txBody>
                  <a:tcPr marT="28800" marB="28800"/>
                </a:tc>
                <a:tc>
                  <a:txBody>
                    <a:bodyPr/>
                    <a:lstStyle/>
                    <a:p>
                      <a:pPr algn="ctr">
                        <a:lnSpc>
                          <a:spcPct val="90000"/>
                        </a:lnSpc>
                      </a:pPr>
                      <a:r>
                        <a:rPr lang="en-US" sz="1400" dirty="0"/>
                        <a:t>7 (17%)</a:t>
                      </a:r>
                    </a:p>
                  </a:txBody>
                  <a:tcPr marT="28800" marB="28800"/>
                </a:tc>
                <a:tc>
                  <a:txBody>
                    <a:bodyPr/>
                    <a:lstStyle/>
                    <a:p>
                      <a:pPr algn="ctr">
                        <a:lnSpc>
                          <a:spcPct val="90000"/>
                        </a:lnSpc>
                      </a:pPr>
                      <a:r>
                        <a:rPr lang="en-US" sz="1400" dirty="0"/>
                        <a:t>2 (7%)</a:t>
                      </a:r>
                    </a:p>
                  </a:txBody>
                  <a:tcPr marT="28800" marB="28800"/>
                </a:tc>
                <a:tc>
                  <a:txBody>
                    <a:bodyPr/>
                    <a:lstStyle/>
                    <a:p>
                      <a:pPr algn="ctr">
                        <a:lnSpc>
                          <a:spcPct val="90000"/>
                        </a:lnSpc>
                      </a:pPr>
                      <a:r>
                        <a:rPr lang="en-US" sz="1400" dirty="0"/>
                        <a:t>10 (24%)</a:t>
                      </a:r>
                    </a:p>
                  </a:txBody>
                  <a:tcPr marT="28800" marB="28800"/>
                </a:tc>
                <a:extLst>
                  <a:ext uri="{0D108BD9-81ED-4DB2-BD59-A6C34878D82A}">
                    <a16:rowId xmlns:a16="http://schemas.microsoft.com/office/drawing/2014/main" val="1097030863"/>
                  </a:ext>
                </a:extLst>
              </a:tr>
              <a:tr h="178081">
                <a:tc>
                  <a:txBody>
                    <a:bodyPr/>
                    <a:lstStyle/>
                    <a:p>
                      <a:pPr>
                        <a:lnSpc>
                          <a:spcPct val="90000"/>
                        </a:lnSpc>
                      </a:pPr>
                      <a:r>
                        <a:rPr lang="en-US" sz="1400" dirty="0"/>
                        <a:t>Neutropenia</a:t>
                      </a:r>
                    </a:p>
                  </a:txBody>
                  <a:tcPr marT="28800" marB="28800"/>
                </a:tc>
                <a:tc>
                  <a:txBody>
                    <a:bodyPr/>
                    <a:lstStyle/>
                    <a:p>
                      <a:pPr algn="ctr">
                        <a:lnSpc>
                          <a:spcPct val="90000"/>
                        </a:lnSpc>
                      </a:pPr>
                      <a:r>
                        <a:rPr lang="en-US" sz="1400" dirty="0"/>
                        <a:t>17 (41%)</a:t>
                      </a:r>
                    </a:p>
                  </a:txBody>
                  <a:tcPr marT="28800" marB="28800"/>
                </a:tc>
                <a:tc>
                  <a:txBody>
                    <a:bodyPr/>
                    <a:lstStyle/>
                    <a:p>
                      <a:pPr algn="ctr">
                        <a:lnSpc>
                          <a:spcPct val="90000"/>
                        </a:lnSpc>
                      </a:pPr>
                      <a:r>
                        <a:rPr lang="en-US" sz="1400" dirty="0"/>
                        <a:t>3 (7%)</a:t>
                      </a:r>
                    </a:p>
                  </a:txBody>
                  <a:tcPr marT="28800" marB="28800"/>
                </a:tc>
                <a:tc>
                  <a:txBody>
                    <a:bodyPr/>
                    <a:lstStyle/>
                    <a:p>
                      <a:pPr algn="ctr">
                        <a:lnSpc>
                          <a:spcPct val="90000"/>
                        </a:lnSpc>
                      </a:pPr>
                      <a:r>
                        <a:rPr lang="en-US" sz="1400" dirty="0"/>
                        <a:t>20 (48%)</a:t>
                      </a:r>
                    </a:p>
                  </a:txBody>
                  <a:tcPr marT="28800" marB="28800"/>
                </a:tc>
                <a:extLst>
                  <a:ext uri="{0D108BD9-81ED-4DB2-BD59-A6C34878D82A}">
                    <a16:rowId xmlns:a16="http://schemas.microsoft.com/office/drawing/2014/main" val="3976393386"/>
                  </a:ext>
                </a:extLst>
              </a:tr>
              <a:tr h="178081">
                <a:tc>
                  <a:txBody>
                    <a:bodyPr/>
                    <a:lstStyle/>
                    <a:p>
                      <a:pPr>
                        <a:lnSpc>
                          <a:spcPct val="90000"/>
                        </a:lnSpc>
                      </a:pPr>
                      <a:r>
                        <a:rPr lang="en-US" sz="1400" dirty="0"/>
                        <a:t>Febrile neutropenia</a:t>
                      </a:r>
                    </a:p>
                  </a:txBody>
                  <a:tcPr marT="28800" marB="28800"/>
                </a:tc>
                <a:tc>
                  <a:txBody>
                    <a:bodyPr/>
                    <a:lstStyle/>
                    <a:p>
                      <a:pPr algn="ctr">
                        <a:lnSpc>
                          <a:spcPct val="90000"/>
                        </a:lnSpc>
                      </a:pPr>
                      <a:r>
                        <a:rPr lang="en-US" sz="1400" dirty="0"/>
                        <a:t>0</a:t>
                      </a:r>
                    </a:p>
                  </a:txBody>
                  <a:tcPr marT="28800" marB="28800"/>
                </a:tc>
                <a:tc>
                  <a:txBody>
                    <a:bodyPr/>
                    <a:lstStyle/>
                    <a:p>
                      <a:pPr algn="ctr">
                        <a:lnSpc>
                          <a:spcPct val="90000"/>
                        </a:lnSpc>
                      </a:pPr>
                      <a:r>
                        <a:rPr lang="en-US" sz="1400" dirty="0"/>
                        <a:t>1 (2%)</a:t>
                      </a:r>
                    </a:p>
                  </a:txBody>
                  <a:tcPr marT="28800" marB="28800"/>
                </a:tc>
                <a:tc>
                  <a:txBody>
                    <a:bodyPr/>
                    <a:lstStyle/>
                    <a:p>
                      <a:pPr algn="ctr">
                        <a:lnSpc>
                          <a:spcPct val="90000"/>
                        </a:lnSpc>
                      </a:pPr>
                      <a:r>
                        <a:rPr lang="en-US" sz="1400" dirty="0"/>
                        <a:t>1 (2%)</a:t>
                      </a:r>
                    </a:p>
                  </a:txBody>
                  <a:tcPr marT="28800" marB="28800"/>
                </a:tc>
                <a:extLst>
                  <a:ext uri="{0D108BD9-81ED-4DB2-BD59-A6C34878D82A}">
                    <a16:rowId xmlns:a16="http://schemas.microsoft.com/office/drawing/2014/main" val="4191081693"/>
                  </a:ext>
                </a:extLst>
              </a:tr>
              <a:tr h="178081">
                <a:tc>
                  <a:txBody>
                    <a:bodyPr/>
                    <a:lstStyle/>
                    <a:p>
                      <a:pPr>
                        <a:lnSpc>
                          <a:spcPct val="90000"/>
                        </a:lnSpc>
                      </a:pPr>
                      <a:r>
                        <a:rPr lang="en-US" sz="1400" dirty="0"/>
                        <a:t>Thrombocytopenia</a:t>
                      </a:r>
                    </a:p>
                  </a:txBody>
                  <a:tcPr marT="28800" marB="28800"/>
                </a:tc>
                <a:tc>
                  <a:txBody>
                    <a:bodyPr/>
                    <a:lstStyle/>
                    <a:p>
                      <a:pPr algn="ctr">
                        <a:lnSpc>
                          <a:spcPct val="90000"/>
                        </a:lnSpc>
                      </a:pPr>
                      <a:r>
                        <a:rPr lang="en-US" sz="1400" dirty="0"/>
                        <a:t>12 (29%)</a:t>
                      </a:r>
                    </a:p>
                  </a:txBody>
                  <a:tcPr marT="28800" marB="28800"/>
                </a:tc>
                <a:tc>
                  <a:txBody>
                    <a:bodyPr/>
                    <a:lstStyle/>
                    <a:p>
                      <a:pPr algn="ctr">
                        <a:lnSpc>
                          <a:spcPct val="90000"/>
                        </a:lnSpc>
                      </a:pPr>
                      <a:r>
                        <a:rPr lang="en-US" sz="1400" dirty="0"/>
                        <a:t>2 (2%)</a:t>
                      </a:r>
                    </a:p>
                  </a:txBody>
                  <a:tcPr marT="28800" marB="28800"/>
                </a:tc>
                <a:tc>
                  <a:txBody>
                    <a:bodyPr/>
                    <a:lstStyle/>
                    <a:p>
                      <a:pPr algn="ctr">
                        <a:lnSpc>
                          <a:spcPct val="90000"/>
                        </a:lnSpc>
                      </a:pPr>
                      <a:r>
                        <a:rPr lang="en-US" sz="1400" dirty="0"/>
                        <a:t>13 (31%)</a:t>
                      </a:r>
                    </a:p>
                  </a:txBody>
                  <a:tcPr marT="28800" marB="28800"/>
                </a:tc>
                <a:extLst>
                  <a:ext uri="{0D108BD9-81ED-4DB2-BD59-A6C34878D82A}">
                    <a16:rowId xmlns:a16="http://schemas.microsoft.com/office/drawing/2014/main" val="1582353325"/>
                  </a:ext>
                </a:extLst>
              </a:tr>
              <a:tr h="178081">
                <a:tc>
                  <a:txBody>
                    <a:bodyPr/>
                    <a:lstStyle/>
                    <a:p>
                      <a:pPr>
                        <a:lnSpc>
                          <a:spcPct val="90000"/>
                        </a:lnSpc>
                      </a:pPr>
                      <a:r>
                        <a:rPr lang="en-US" sz="1400" dirty="0"/>
                        <a:t>Fatigue</a:t>
                      </a:r>
                    </a:p>
                  </a:txBody>
                  <a:tcPr marT="28800" marB="28800"/>
                </a:tc>
                <a:tc>
                  <a:txBody>
                    <a:bodyPr/>
                    <a:lstStyle/>
                    <a:p>
                      <a:pPr algn="ctr">
                        <a:lnSpc>
                          <a:spcPct val="90000"/>
                        </a:lnSpc>
                      </a:pPr>
                      <a:r>
                        <a:rPr lang="en-US" sz="1400" dirty="0"/>
                        <a:t>25 (60%)</a:t>
                      </a:r>
                    </a:p>
                  </a:txBody>
                  <a:tcPr marT="28800" marB="28800"/>
                </a:tc>
                <a:tc>
                  <a:txBody>
                    <a:bodyPr/>
                    <a:lstStyle/>
                    <a:p>
                      <a:pPr algn="ctr">
                        <a:lnSpc>
                          <a:spcPct val="90000"/>
                        </a:lnSpc>
                      </a:pPr>
                      <a:r>
                        <a:rPr lang="en-US" sz="1400" dirty="0"/>
                        <a:t>0</a:t>
                      </a:r>
                    </a:p>
                  </a:txBody>
                  <a:tcPr marT="28800" marB="28800"/>
                </a:tc>
                <a:tc>
                  <a:txBody>
                    <a:bodyPr/>
                    <a:lstStyle/>
                    <a:p>
                      <a:pPr algn="ctr">
                        <a:lnSpc>
                          <a:spcPct val="90000"/>
                        </a:lnSpc>
                      </a:pPr>
                      <a:r>
                        <a:rPr lang="en-US" sz="1400" dirty="0"/>
                        <a:t>25 (60%)</a:t>
                      </a:r>
                    </a:p>
                  </a:txBody>
                  <a:tcPr marT="28800" marB="28800"/>
                </a:tc>
                <a:extLst>
                  <a:ext uri="{0D108BD9-81ED-4DB2-BD59-A6C34878D82A}">
                    <a16:rowId xmlns:a16="http://schemas.microsoft.com/office/drawing/2014/main" val="2799933308"/>
                  </a:ext>
                </a:extLst>
              </a:tr>
              <a:tr h="178081">
                <a:tc>
                  <a:txBody>
                    <a:bodyPr/>
                    <a:lstStyle/>
                    <a:p>
                      <a:pPr>
                        <a:lnSpc>
                          <a:spcPct val="90000"/>
                        </a:lnSpc>
                      </a:pPr>
                      <a:r>
                        <a:rPr lang="en-US" sz="1400" dirty="0"/>
                        <a:t>ALT increase</a:t>
                      </a:r>
                    </a:p>
                  </a:txBody>
                  <a:tcPr marT="28800" marB="28800"/>
                </a:tc>
                <a:tc>
                  <a:txBody>
                    <a:bodyPr/>
                    <a:lstStyle/>
                    <a:p>
                      <a:pPr algn="ctr">
                        <a:lnSpc>
                          <a:spcPct val="90000"/>
                        </a:lnSpc>
                      </a:pPr>
                      <a:r>
                        <a:rPr lang="en-US" sz="1400" dirty="0"/>
                        <a:t>10 (24%)</a:t>
                      </a:r>
                    </a:p>
                  </a:txBody>
                  <a:tcPr marT="28800" marB="28800"/>
                </a:tc>
                <a:tc>
                  <a:txBody>
                    <a:bodyPr/>
                    <a:lstStyle/>
                    <a:p>
                      <a:pPr algn="ctr">
                        <a:lnSpc>
                          <a:spcPct val="90000"/>
                        </a:lnSpc>
                      </a:pPr>
                      <a:r>
                        <a:rPr lang="en-US" sz="1400" dirty="0"/>
                        <a:t>1 (2%)</a:t>
                      </a:r>
                    </a:p>
                  </a:txBody>
                  <a:tcPr marT="28800" marB="28800"/>
                </a:tc>
                <a:tc>
                  <a:txBody>
                    <a:bodyPr/>
                    <a:lstStyle/>
                    <a:p>
                      <a:pPr algn="ctr">
                        <a:lnSpc>
                          <a:spcPct val="90000"/>
                        </a:lnSpc>
                      </a:pPr>
                      <a:r>
                        <a:rPr lang="en-US" sz="1400" dirty="0"/>
                        <a:t>11 (26%)</a:t>
                      </a:r>
                    </a:p>
                  </a:txBody>
                  <a:tcPr marT="28800" marB="28800"/>
                </a:tc>
                <a:extLst>
                  <a:ext uri="{0D108BD9-81ED-4DB2-BD59-A6C34878D82A}">
                    <a16:rowId xmlns:a16="http://schemas.microsoft.com/office/drawing/2014/main" val="929671150"/>
                  </a:ext>
                </a:extLst>
              </a:tr>
              <a:tr h="178081">
                <a:tc>
                  <a:txBody>
                    <a:bodyPr/>
                    <a:lstStyle/>
                    <a:p>
                      <a:pPr>
                        <a:lnSpc>
                          <a:spcPct val="90000"/>
                        </a:lnSpc>
                      </a:pPr>
                      <a:r>
                        <a:rPr lang="en-US" sz="1400" dirty="0"/>
                        <a:t>AST increase</a:t>
                      </a:r>
                    </a:p>
                  </a:txBody>
                  <a:tcPr marT="28800" marB="28800"/>
                </a:tc>
                <a:tc>
                  <a:txBody>
                    <a:bodyPr/>
                    <a:lstStyle/>
                    <a:p>
                      <a:pPr algn="ctr">
                        <a:lnSpc>
                          <a:spcPct val="90000"/>
                        </a:lnSpc>
                      </a:pPr>
                      <a:r>
                        <a:rPr lang="en-US" sz="1400" dirty="0"/>
                        <a:t>10 (24%)</a:t>
                      </a:r>
                    </a:p>
                  </a:txBody>
                  <a:tcPr marT="28800" marB="28800"/>
                </a:tc>
                <a:tc>
                  <a:txBody>
                    <a:bodyPr/>
                    <a:lstStyle/>
                    <a:p>
                      <a:pPr algn="ctr">
                        <a:lnSpc>
                          <a:spcPct val="90000"/>
                        </a:lnSpc>
                      </a:pPr>
                      <a:r>
                        <a:rPr lang="en-US" sz="1400" dirty="0"/>
                        <a:t>0</a:t>
                      </a:r>
                    </a:p>
                  </a:txBody>
                  <a:tcPr marT="28800" marB="28800"/>
                </a:tc>
                <a:tc>
                  <a:txBody>
                    <a:bodyPr/>
                    <a:lstStyle/>
                    <a:p>
                      <a:pPr algn="ctr">
                        <a:lnSpc>
                          <a:spcPct val="90000"/>
                        </a:lnSpc>
                      </a:pPr>
                      <a:r>
                        <a:rPr lang="en-US" sz="1400" dirty="0"/>
                        <a:t>10 (24%)</a:t>
                      </a:r>
                    </a:p>
                  </a:txBody>
                  <a:tcPr marT="28800" marB="28800"/>
                </a:tc>
                <a:extLst>
                  <a:ext uri="{0D108BD9-81ED-4DB2-BD59-A6C34878D82A}">
                    <a16:rowId xmlns:a16="http://schemas.microsoft.com/office/drawing/2014/main" val="3889531045"/>
                  </a:ext>
                </a:extLst>
              </a:tr>
              <a:tr h="178081">
                <a:tc>
                  <a:txBody>
                    <a:bodyPr/>
                    <a:lstStyle/>
                    <a:p>
                      <a:pPr>
                        <a:lnSpc>
                          <a:spcPct val="90000"/>
                        </a:lnSpc>
                      </a:pPr>
                      <a:r>
                        <a:rPr lang="en-US" sz="1400" dirty="0"/>
                        <a:t>Rash</a:t>
                      </a:r>
                    </a:p>
                  </a:txBody>
                  <a:tcPr marT="28800" marB="28800"/>
                </a:tc>
                <a:tc>
                  <a:txBody>
                    <a:bodyPr/>
                    <a:lstStyle/>
                    <a:p>
                      <a:pPr algn="ctr">
                        <a:lnSpc>
                          <a:spcPct val="90000"/>
                        </a:lnSpc>
                      </a:pPr>
                      <a:r>
                        <a:rPr lang="en-US" sz="1400" dirty="0"/>
                        <a:t>14 (34%)</a:t>
                      </a:r>
                    </a:p>
                  </a:txBody>
                  <a:tcPr marT="28800" marB="28800"/>
                </a:tc>
                <a:tc>
                  <a:txBody>
                    <a:bodyPr/>
                    <a:lstStyle/>
                    <a:p>
                      <a:pPr algn="ctr">
                        <a:lnSpc>
                          <a:spcPct val="90000"/>
                        </a:lnSpc>
                      </a:pPr>
                      <a:r>
                        <a:rPr lang="en-US" sz="1400" dirty="0"/>
                        <a:t>0</a:t>
                      </a:r>
                    </a:p>
                  </a:txBody>
                  <a:tcPr marT="28800" marB="28800"/>
                </a:tc>
                <a:tc>
                  <a:txBody>
                    <a:bodyPr/>
                    <a:lstStyle/>
                    <a:p>
                      <a:pPr algn="ctr">
                        <a:lnSpc>
                          <a:spcPct val="90000"/>
                        </a:lnSpc>
                      </a:pPr>
                      <a:r>
                        <a:rPr lang="en-US" sz="1400" dirty="0"/>
                        <a:t>14 (34%)</a:t>
                      </a:r>
                    </a:p>
                  </a:txBody>
                  <a:tcPr marT="28800" marB="28800"/>
                </a:tc>
                <a:extLst>
                  <a:ext uri="{0D108BD9-81ED-4DB2-BD59-A6C34878D82A}">
                    <a16:rowId xmlns:a16="http://schemas.microsoft.com/office/drawing/2014/main" val="3232185662"/>
                  </a:ext>
                </a:extLst>
              </a:tr>
              <a:tr h="178081">
                <a:tc>
                  <a:txBody>
                    <a:bodyPr/>
                    <a:lstStyle/>
                    <a:p>
                      <a:pPr>
                        <a:lnSpc>
                          <a:spcPct val="90000"/>
                        </a:lnSpc>
                      </a:pPr>
                      <a:r>
                        <a:rPr lang="en-US" sz="1400" dirty="0"/>
                        <a:t>Diarrhea</a:t>
                      </a:r>
                    </a:p>
                  </a:txBody>
                  <a:tcPr marT="28800" marB="28800"/>
                </a:tc>
                <a:tc>
                  <a:txBody>
                    <a:bodyPr/>
                    <a:lstStyle/>
                    <a:p>
                      <a:pPr algn="ctr">
                        <a:lnSpc>
                          <a:spcPct val="90000"/>
                        </a:lnSpc>
                      </a:pPr>
                      <a:r>
                        <a:rPr lang="en-US" sz="1400" dirty="0"/>
                        <a:t>7 (17%)</a:t>
                      </a:r>
                    </a:p>
                  </a:txBody>
                  <a:tcPr marT="28800" marB="28800"/>
                </a:tc>
                <a:tc>
                  <a:txBody>
                    <a:bodyPr/>
                    <a:lstStyle/>
                    <a:p>
                      <a:pPr algn="ctr">
                        <a:lnSpc>
                          <a:spcPct val="90000"/>
                        </a:lnSpc>
                      </a:pPr>
                      <a:r>
                        <a:rPr lang="en-US" sz="1400" dirty="0"/>
                        <a:t>0</a:t>
                      </a:r>
                    </a:p>
                  </a:txBody>
                  <a:tcPr marT="28800" marB="28800"/>
                </a:tc>
                <a:tc>
                  <a:txBody>
                    <a:bodyPr/>
                    <a:lstStyle/>
                    <a:p>
                      <a:pPr algn="ctr">
                        <a:lnSpc>
                          <a:spcPct val="90000"/>
                        </a:lnSpc>
                      </a:pPr>
                      <a:r>
                        <a:rPr lang="en-US" sz="1400" dirty="0"/>
                        <a:t>7 (17%)</a:t>
                      </a:r>
                    </a:p>
                  </a:txBody>
                  <a:tcPr marT="28800" marB="28800"/>
                </a:tc>
                <a:extLst>
                  <a:ext uri="{0D108BD9-81ED-4DB2-BD59-A6C34878D82A}">
                    <a16:rowId xmlns:a16="http://schemas.microsoft.com/office/drawing/2014/main" val="438988278"/>
                  </a:ext>
                </a:extLst>
              </a:tr>
              <a:tr h="178081">
                <a:tc>
                  <a:txBody>
                    <a:bodyPr/>
                    <a:lstStyle/>
                    <a:p>
                      <a:pPr>
                        <a:lnSpc>
                          <a:spcPct val="90000"/>
                        </a:lnSpc>
                      </a:pPr>
                      <a:r>
                        <a:rPr lang="en-US" sz="1400" dirty="0"/>
                        <a:t>Nausea</a:t>
                      </a:r>
                    </a:p>
                  </a:txBody>
                  <a:tcPr marT="28800" marB="28800"/>
                </a:tc>
                <a:tc>
                  <a:txBody>
                    <a:bodyPr/>
                    <a:lstStyle/>
                    <a:p>
                      <a:pPr algn="ctr">
                        <a:lnSpc>
                          <a:spcPct val="90000"/>
                        </a:lnSpc>
                      </a:pPr>
                      <a:r>
                        <a:rPr lang="en-US" sz="1400" dirty="0"/>
                        <a:t>29 (70%)</a:t>
                      </a:r>
                    </a:p>
                  </a:txBody>
                  <a:tcPr marT="28800" marB="28800"/>
                </a:tc>
                <a:tc>
                  <a:txBody>
                    <a:bodyPr/>
                    <a:lstStyle/>
                    <a:p>
                      <a:pPr algn="ctr">
                        <a:lnSpc>
                          <a:spcPct val="90000"/>
                        </a:lnSpc>
                      </a:pPr>
                      <a:r>
                        <a:rPr lang="en-US" sz="1400" dirty="0"/>
                        <a:t>0</a:t>
                      </a:r>
                    </a:p>
                  </a:txBody>
                  <a:tcPr marT="28800" marB="28800"/>
                </a:tc>
                <a:tc>
                  <a:txBody>
                    <a:bodyPr/>
                    <a:lstStyle/>
                    <a:p>
                      <a:pPr algn="ctr">
                        <a:lnSpc>
                          <a:spcPct val="90000"/>
                        </a:lnSpc>
                      </a:pPr>
                      <a:r>
                        <a:rPr lang="en-US" sz="1400" dirty="0"/>
                        <a:t>29 (70%)</a:t>
                      </a:r>
                    </a:p>
                  </a:txBody>
                  <a:tcPr marT="28800" marB="28800"/>
                </a:tc>
                <a:extLst>
                  <a:ext uri="{0D108BD9-81ED-4DB2-BD59-A6C34878D82A}">
                    <a16:rowId xmlns:a16="http://schemas.microsoft.com/office/drawing/2014/main" val="2038316452"/>
                  </a:ext>
                </a:extLst>
              </a:tr>
              <a:tr h="178081">
                <a:tc>
                  <a:txBody>
                    <a:bodyPr/>
                    <a:lstStyle/>
                    <a:p>
                      <a:pPr>
                        <a:lnSpc>
                          <a:spcPct val="90000"/>
                        </a:lnSpc>
                      </a:pPr>
                      <a:r>
                        <a:rPr lang="en-US" sz="1400" dirty="0"/>
                        <a:t>Acute kidney injury</a:t>
                      </a:r>
                    </a:p>
                  </a:txBody>
                  <a:tcPr marT="28800" marB="28800"/>
                </a:tc>
                <a:tc>
                  <a:txBody>
                    <a:bodyPr/>
                    <a:lstStyle/>
                    <a:p>
                      <a:pPr algn="ctr">
                        <a:lnSpc>
                          <a:spcPct val="90000"/>
                        </a:lnSpc>
                      </a:pPr>
                      <a:r>
                        <a:rPr lang="en-US" sz="1400" dirty="0"/>
                        <a:t>5 (12%)</a:t>
                      </a:r>
                    </a:p>
                  </a:txBody>
                  <a:tcPr marT="28800" marB="28800"/>
                </a:tc>
                <a:tc>
                  <a:txBody>
                    <a:bodyPr/>
                    <a:lstStyle/>
                    <a:p>
                      <a:pPr algn="ctr">
                        <a:lnSpc>
                          <a:spcPct val="90000"/>
                        </a:lnSpc>
                      </a:pPr>
                      <a:r>
                        <a:rPr lang="en-US" sz="1400" dirty="0"/>
                        <a:t>1 (2%)</a:t>
                      </a:r>
                    </a:p>
                  </a:txBody>
                  <a:tcPr marT="28800" marB="28800"/>
                </a:tc>
                <a:tc>
                  <a:txBody>
                    <a:bodyPr/>
                    <a:lstStyle/>
                    <a:p>
                      <a:pPr algn="ctr">
                        <a:lnSpc>
                          <a:spcPct val="90000"/>
                        </a:lnSpc>
                      </a:pPr>
                      <a:r>
                        <a:rPr lang="en-US" sz="1400" dirty="0"/>
                        <a:t>6 (14%)</a:t>
                      </a:r>
                    </a:p>
                  </a:txBody>
                  <a:tcPr marT="28800" marB="28800"/>
                </a:tc>
                <a:extLst>
                  <a:ext uri="{0D108BD9-81ED-4DB2-BD59-A6C34878D82A}">
                    <a16:rowId xmlns:a16="http://schemas.microsoft.com/office/drawing/2014/main" val="643362676"/>
                  </a:ext>
                </a:extLst>
              </a:tr>
            </a:tbl>
          </a:graphicData>
        </a:graphic>
      </p:graphicFrame>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a:xfrm>
            <a:off x="464400" y="246565"/>
            <a:ext cx="6555600" cy="312623"/>
          </a:xfrm>
        </p:spPr>
        <p:txBody>
          <a:bodyPr/>
          <a:lstStyle/>
          <a:p>
            <a:r>
              <a:rPr lang="en-GB" dirty="0"/>
              <a:t>Results – safety</a:t>
            </a:r>
          </a:p>
        </p:txBody>
      </p:sp>
      <p:sp>
        <p:nvSpPr>
          <p:cNvPr id="8" name="Content Placeholder 7">
            <a:extLst>
              <a:ext uri="{FF2B5EF4-FFF2-40B4-BE49-F238E27FC236}">
                <a16:creationId xmlns:a16="http://schemas.microsoft.com/office/drawing/2014/main" id="{715A8FE1-3C84-4DF4-AB7A-1BF5BF86871E}"/>
              </a:ext>
            </a:extLst>
          </p:cNvPr>
          <p:cNvSpPr>
            <a:spLocks noGrp="1"/>
          </p:cNvSpPr>
          <p:nvPr>
            <p:ph sz="quarter" idx="13"/>
          </p:nvPr>
        </p:nvSpPr>
        <p:spPr/>
        <p:txBody>
          <a:bodyPr/>
          <a:lstStyle/>
          <a:p>
            <a:r>
              <a:rPr lang="en-GB"/>
              <a:t>AEs, adverse events; ALT, alanine aminotransferase; AST, Aspartate transaminase</a:t>
            </a:r>
          </a:p>
          <a:p>
            <a:r>
              <a:rPr lang="en-GB"/>
              <a:t>Gupta, S et al. ASCO GU 2020. Abstract #439 Oral presentation</a:t>
            </a:r>
          </a:p>
          <a:p>
            <a:endParaRPr lang="en-GB" dirty="0"/>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24</a:t>
            </a:fld>
            <a:endParaRPr lang="en-GB" dirty="0"/>
          </a:p>
        </p:txBody>
      </p:sp>
      <p:sp>
        <p:nvSpPr>
          <p:cNvPr id="14" name="TextBox 13">
            <a:extLst>
              <a:ext uri="{FF2B5EF4-FFF2-40B4-BE49-F238E27FC236}">
                <a16:creationId xmlns:a16="http://schemas.microsoft.com/office/drawing/2014/main" id="{A56E4803-0C3E-42AD-BF98-BEE51AD17046}"/>
              </a:ext>
            </a:extLst>
          </p:cNvPr>
          <p:cNvSpPr txBox="1"/>
          <p:nvPr/>
        </p:nvSpPr>
        <p:spPr>
          <a:xfrm>
            <a:off x="7130118" y="1268761"/>
            <a:ext cx="1762362" cy="2554545"/>
          </a:xfrm>
          <a:prstGeom prst="rect">
            <a:avLst/>
          </a:prstGeom>
          <a:noFill/>
        </p:spPr>
        <p:txBody>
          <a:bodyPr wrap="square" rtlCol="0">
            <a:spAutoFit/>
          </a:bodyPr>
          <a:lstStyle/>
          <a:p>
            <a:r>
              <a:rPr lang="en-GB" sz="2000" dirty="0">
                <a:solidFill>
                  <a:schemeClr val="tx2"/>
                </a:solidFill>
                <a:ea typeface="Aileron" charset="0"/>
                <a:cs typeface="Aileron" charset="0"/>
              </a:rPr>
              <a:t>The combination was safe with manageable toxicities and no deaths from treatment</a:t>
            </a:r>
          </a:p>
        </p:txBody>
      </p:sp>
      <p:sp>
        <p:nvSpPr>
          <p:cNvPr id="18" name="Text Placeholder 5">
            <a:extLst>
              <a:ext uri="{FF2B5EF4-FFF2-40B4-BE49-F238E27FC236}">
                <a16:creationId xmlns:a16="http://schemas.microsoft.com/office/drawing/2014/main" id="{64AC25D3-CDF9-0B4F-847E-B065BB39E212}"/>
              </a:ext>
            </a:extLst>
          </p:cNvPr>
          <p:cNvSpPr txBox="1">
            <a:spLocks/>
          </p:cNvSpPr>
          <p:nvPr/>
        </p:nvSpPr>
        <p:spPr>
          <a:xfrm>
            <a:off x="457200" y="4286141"/>
            <a:ext cx="8229600" cy="702470"/>
          </a:xfrm>
          <a:prstGeom prst="rect">
            <a:avLst/>
          </a:prstGeom>
        </p:spPr>
        <p:txBody>
          <a:bodyPr vert="horz" wrap="square" lIns="0" tIns="0" rIns="0" bIns="0" rtlCol="0" anchor="t">
            <a:normAutofit/>
          </a:bodyPr>
          <a:lstStyle>
            <a:lvl1pPr marL="0" indent="0" algn="l" defTabSz="457200" rtl="0" eaLnBrk="1" latinLnBrk="0" hangingPunct="1">
              <a:spcBef>
                <a:spcPts val="1200"/>
              </a:spcBef>
              <a:buClr>
                <a:schemeClr val="accent1"/>
              </a:buClr>
              <a:buFont typeface="Arial"/>
              <a:buNone/>
              <a:defRPr sz="2000" b="1" i="0" kern="1200" cap="all" spc="100" baseline="0">
                <a:solidFill>
                  <a:schemeClr val="accent1"/>
                </a:solidFill>
                <a:latin typeface="+mj-lt"/>
                <a:ea typeface="Verdana" panose="020B0604030504040204" pitchFamily="34" charset="0"/>
                <a:cs typeface="Verdana" panose="020B0604030504040204" pitchFamily="34" charset="0"/>
              </a:defRPr>
            </a:lvl1pPr>
            <a:lvl2pPr marL="457200" indent="0" algn="l" defTabSz="457200" rtl="0" eaLnBrk="1" latinLnBrk="0" hangingPunct="1">
              <a:spcBef>
                <a:spcPts val="600"/>
              </a:spcBef>
              <a:buClr>
                <a:schemeClr val="accent1"/>
              </a:buClr>
              <a:buFont typeface="Lucida Grande"/>
              <a:buNone/>
              <a:defRPr sz="2000" b="1" i="0" kern="1200">
                <a:solidFill>
                  <a:srgbClr val="5D8298"/>
                </a:solidFill>
                <a:latin typeface="+mj-lt"/>
                <a:ea typeface="+mn-ea"/>
                <a:cs typeface="PT Sans"/>
              </a:defRPr>
            </a:lvl2pPr>
            <a:lvl3pPr marL="914400" indent="0" algn="l" defTabSz="457200" rtl="0" eaLnBrk="1" latinLnBrk="0" hangingPunct="1">
              <a:spcBef>
                <a:spcPts val="400"/>
              </a:spcBef>
              <a:buClr>
                <a:schemeClr val="accent1"/>
              </a:buClr>
              <a:buFont typeface="Arial"/>
              <a:buNone/>
              <a:defRPr sz="1800" b="1" i="0" kern="1200">
                <a:solidFill>
                  <a:srgbClr val="5D8298"/>
                </a:solidFill>
                <a:latin typeface="+mj-lt"/>
                <a:ea typeface="+mn-ea"/>
                <a:cs typeface="PT Sans"/>
              </a:defRPr>
            </a:lvl3pPr>
            <a:lvl4pPr marL="13716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4pPr>
            <a:lvl5pPr marL="1828800" indent="0" algn="l" defTabSz="457200" rtl="0" eaLnBrk="1" latinLnBrk="0" hangingPunct="1">
              <a:spcBef>
                <a:spcPts val="0"/>
              </a:spcBef>
              <a:buClr>
                <a:schemeClr val="accent1"/>
              </a:buClr>
              <a:buFont typeface="Arial"/>
              <a:buNone/>
              <a:defRPr sz="1600" b="1" i="0" kern="1200">
                <a:solidFill>
                  <a:srgbClr val="5D8298"/>
                </a:solidFill>
                <a:latin typeface="+mj-lt"/>
                <a:ea typeface="+mn-ea"/>
                <a:cs typeface="PT San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GB" dirty="0"/>
              <a:t>Immune-related AE</a:t>
            </a:r>
            <a:r>
              <a:rPr lang="en-GB" cap="none" dirty="0"/>
              <a:t>s</a:t>
            </a:r>
            <a:endParaRPr lang="en-GB" dirty="0"/>
          </a:p>
        </p:txBody>
      </p:sp>
      <p:graphicFrame>
        <p:nvGraphicFramePr>
          <p:cNvPr id="19" name="Content Placeholder 16">
            <a:extLst>
              <a:ext uri="{FF2B5EF4-FFF2-40B4-BE49-F238E27FC236}">
                <a16:creationId xmlns:a16="http://schemas.microsoft.com/office/drawing/2014/main" id="{66C0C347-B0B3-7E47-8D83-6BF97BC885AA}"/>
              </a:ext>
            </a:extLst>
          </p:cNvPr>
          <p:cNvGraphicFramePr>
            <a:graphicFrameLocks/>
          </p:cNvGraphicFramePr>
          <p:nvPr>
            <p:extLst>
              <p:ext uri="{D42A27DB-BD31-4B8C-83A1-F6EECF244321}">
                <p14:modId xmlns:p14="http://schemas.microsoft.com/office/powerpoint/2010/main" val="329592041"/>
              </p:ext>
            </p:extLst>
          </p:nvPr>
        </p:nvGraphicFramePr>
        <p:xfrm>
          <a:off x="465138" y="4629144"/>
          <a:ext cx="6554863" cy="1248120"/>
        </p:xfrm>
        <a:graphic>
          <a:graphicData uri="http://schemas.openxmlformats.org/drawingml/2006/table">
            <a:tbl>
              <a:tblPr firstRow="1" bandRow="1">
                <a:tableStyleId>{5C22544A-7EE6-4342-B048-85BDC9FD1C3A}</a:tableStyleId>
              </a:tblPr>
              <a:tblGrid>
                <a:gridCol w="2090638">
                  <a:extLst>
                    <a:ext uri="{9D8B030D-6E8A-4147-A177-3AD203B41FA5}">
                      <a16:colId xmlns:a16="http://schemas.microsoft.com/office/drawing/2014/main" val="701021869"/>
                    </a:ext>
                  </a:extLst>
                </a:gridCol>
                <a:gridCol w="1488075">
                  <a:extLst>
                    <a:ext uri="{9D8B030D-6E8A-4147-A177-3AD203B41FA5}">
                      <a16:colId xmlns:a16="http://schemas.microsoft.com/office/drawing/2014/main" val="3676251612"/>
                    </a:ext>
                  </a:extLst>
                </a:gridCol>
                <a:gridCol w="1488075">
                  <a:extLst>
                    <a:ext uri="{9D8B030D-6E8A-4147-A177-3AD203B41FA5}">
                      <a16:colId xmlns:a16="http://schemas.microsoft.com/office/drawing/2014/main" val="2924873263"/>
                    </a:ext>
                  </a:extLst>
                </a:gridCol>
                <a:gridCol w="1488075">
                  <a:extLst>
                    <a:ext uri="{9D8B030D-6E8A-4147-A177-3AD203B41FA5}">
                      <a16:colId xmlns:a16="http://schemas.microsoft.com/office/drawing/2014/main" val="1162305719"/>
                    </a:ext>
                  </a:extLst>
                </a:gridCol>
              </a:tblGrid>
              <a:tr h="178081">
                <a:tc>
                  <a:txBody>
                    <a:bodyPr/>
                    <a:lstStyle/>
                    <a:p>
                      <a:pPr>
                        <a:lnSpc>
                          <a:spcPct val="90000"/>
                        </a:lnSpc>
                      </a:pPr>
                      <a:r>
                        <a:rPr lang="en-US" sz="1400" dirty="0"/>
                        <a:t>Drug related AEs</a:t>
                      </a:r>
                    </a:p>
                  </a:txBody>
                  <a:tcPr marT="28800" marB="28800"/>
                </a:tc>
                <a:tc>
                  <a:txBody>
                    <a:bodyPr/>
                    <a:lstStyle/>
                    <a:p>
                      <a:pPr algn="ctr">
                        <a:lnSpc>
                          <a:spcPct val="90000"/>
                        </a:lnSpc>
                      </a:pPr>
                      <a:r>
                        <a:rPr lang="en-US" sz="1400" dirty="0"/>
                        <a:t>Grade</a:t>
                      </a:r>
                    </a:p>
                  </a:txBody>
                  <a:tcPr marT="28800" marB="28800"/>
                </a:tc>
                <a:tc>
                  <a:txBody>
                    <a:bodyPr/>
                    <a:lstStyle/>
                    <a:p>
                      <a:pPr algn="ctr">
                        <a:lnSpc>
                          <a:spcPct val="90000"/>
                        </a:lnSpc>
                      </a:pPr>
                      <a:r>
                        <a:rPr lang="en-US" sz="1400" dirty="0"/>
                        <a:t>Total</a:t>
                      </a:r>
                    </a:p>
                  </a:txBody>
                  <a:tcPr marT="28800" marB="28800"/>
                </a:tc>
                <a:tc>
                  <a:txBody>
                    <a:bodyPr/>
                    <a:lstStyle/>
                    <a:p>
                      <a:pPr algn="ctr">
                        <a:lnSpc>
                          <a:spcPct val="90000"/>
                        </a:lnSpc>
                      </a:pPr>
                      <a:r>
                        <a:rPr lang="en-US" sz="1400" dirty="0"/>
                        <a:t>Systemic steroids</a:t>
                      </a:r>
                    </a:p>
                  </a:txBody>
                  <a:tcPr marT="28800" marB="28800"/>
                </a:tc>
                <a:extLst>
                  <a:ext uri="{0D108BD9-81ED-4DB2-BD59-A6C34878D82A}">
                    <a16:rowId xmlns:a16="http://schemas.microsoft.com/office/drawing/2014/main" val="278709389"/>
                  </a:ext>
                </a:extLst>
              </a:tr>
              <a:tr h="178081">
                <a:tc>
                  <a:txBody>
                    <a:bodyPr/>
                    <a:lstStyle/>
                    <a:p>
                      <a:pPr>
                        <a:lnSpc>
                          <a:spcPct val="90000"/>
                        </a:lnSpc>
                      </a:pPr>
                      <a:r>
                        <a:rPr lang="en-US" sz="1400" dirty="0"/>
                        <a:t>Rash</a:t>
                      </a:r>
                    </a:p>
                  </a:txBody>
                  <a:tcPr marT="28800" marB="28800"/>
                </a:tc>
                <a:tc>
                  <a:txBody>
                    <a:bodyPr/>
                    <a:lstStyle/>
                    <a:p>
                      <a:pPr algn="ctr">
                        <a:lnSpc>
                          <a:spcPct val="90000"/>
                        </a:lnSpc>
                      </a:pPr>
                      <a:r>
                        <a:rPr lang="en-US" sz="1400" dirty="0"/>
                        <a:t>1</a:t>
                      </a:r>
                    </a:p>
                  </a:txBody>
                  <a:tcPr marT="28800" marB="28800"/>
                </a:tc>
                <a:tc>
                  <a:txBody>
                    <a:bodyPr/>
                    <a:lstStyle/>
                    <a:p>
                      <a:pPr algn="ctr">
                        <a:lnSpc>
                          <a:spcPct val="90000"/>
                        </a:lnSpc>
                      </a:pPr>
                      <a:r>
                        <a:rPr lang="en-US" sz="1400" dirty="0"/>
                        <a:t>1 (2%)</a:t>
                      </a:r>
                    </a:p>
                  </a:txBody>
                  <a:tcPr marT="28800" marB="28800"/>
                </a:tc>
                <a:tc>
                  <a:txBody>
                    <a:bodyPr/>
                    <a:lstStyle/>
                    <a:p>
                      <a:pPr algn="ctr">
                        <a:lnSpc>
                          <a:spcPct val="90000"/>
                        </a:lnSpc>
                      </a:pPr>
                      <a:r>
                        <a:rPr lang="en-US" sz="1400" dirty="0"/>
                        <a:t>No</a:t>
                      </a:r>
                    </a:p>
                  </a:txBody>
                  <a:tcPr marT="28800" marB="28800"/>
                </a:tc>
                <a:extLst>
                  <a:ext uri="{0D108BD9-81ED-4DB2-BD59-A6C34878D82A}">
                    <a16:rowId xmlns:a16="http://schemas.microsoft.com/office/drawing/2014/main" val="1097030863"/>
                  </a:ext>
                </a:extLst>
              </a:tr>
              <a:tr h="178081">
                <a:tc>
                  <a:txBody>
                    <a:bodyPr/>
                    <a:lstStyle/>
                    <a:p>
                      <a:pPr>
                        <a:lnSpc>
                          <a:spcPct val="90000"/>
                        </a:lnSpc>
                      </a:pPr>
                      <a:r>
                        <a:rPr lang="en-US" sz="1400" dirty="0"/>
                        <a:t>Hypothyroidism</a:t>
                      </a:r>
                    </a:p>
                  </a:txBody>
                  <a:tcPr marT="28800" marB="28800"/>
                </a:tc>
                <a:tc>
                  <a:txBody>
                    <a:bodyPr/>
                    <a:lstStyle/>
                    <a:p>
                      <a:pPr algn="ctr">
                        <a:lnSpc>
                          <a:spcPct val="90000"/>
                        </a:lnSpc>
                      </a:pPr>
                      <a:r>
                        <a:rPr lang="en-US" sz="1400" dirty="0"/>
                        <a:t>1</a:t>
                      </a:r>
                    </a:p>
                  </a:txBody>
                  <a:tcPr marT="28800" marB="28800"/>
                </a:tc>
                <a:tc>
                  <a:txBody>
                    <a:bodyPr/>
                    <a:lstStyle/>
                    <a:p>
                      <a:pPr algn="ctr">
                        <a:lnSpc>
                          <a:spcPct val="90000"/>
                        </a:lnSpc>
                      </a:pPr>
                      <a:r>
                        <a:rPr lang="en-US" sz="1400" dirty="0"/>
                        <a:t>1 (2%)</a:t>
                      </a:r>
                    </a:p>
                  </a:txBody>
                  <a:tcPr marT="28800" marB="28800"/>
                </a:tc>
                <a:tc>
                  <a:txBody>
                    <a:bodyPr/>
                    <a:lstStyle/>
                    <a:p>
                      <a:pPr algn="ctr">
                        <a:lnSpc>
                          <a:spcPct val="90000"/>
                        </a:lnSpc>
                      </a:pPr>
                      <a:endParaRPr lang="en-US" sz="1400" dirty="0"/>
                    </a:p>
                  </a:txBody>
                  <a:tcPr marT="28800" marB="28800"/>
                </a:tc>
                <a:extLst>
                  <a:ext uri="{0D108BD9-81ED-4DB2-BD59-A6C34878D82A}">
                    <a16:rowId xmlns:a16="http://schemas.microsoft.com/office/drawing/2014/main" val="3976393386"/>
                  </a:ext>
                </a:extLst>
              </a:tr>
              <a:tr h="178081">
                <a:tc>
                  <a:txBody>
                    <a:bodyPr/>
                    <a:lstStyle/>
                    <a:p>
                      <a:pPr>
                        <a:lnSpc>
                          <a:spcPct val="90000"/>
                        </a:lnSpc>
                      </a:pPr>
                      <a:r>
                        <a:rPr lang="en-US" sz="1400" dirty="0"/>
                        <a:t>Inflamed lymph-nodes</a:t>
                      </a:r>
                    </a:p>
                  </a:txBody>
                  <a:tcPr marT="28800" marB="28800"/>
                </a:tc>
                <a:tc>
                  <a:txBody>
                    <a:bodyPr/>
                    <a:lstStyle/>
                    <a:p>
                      <a:pPr algn="ctr">
                        <a:lnSpc>
                          <a:spcPct val="90000"/>
                        </a:lnSpc>
                      </a:pPr>
                      <a:r>
                        <a:rPr lang="en-US" sz="1400" dirty="0"/>
                        <a:t>1</a:t>
                      </a:r>
                    </a:p>
                  </a:txBody>
                  <a:tcPr marT="28800" marB="28800"/>
                </a:tc>
                <a:tc>
                  <a:txBody>
                    <a:bodyPr/>
                    <a:lstStyle/>
                    <a:p>
                      <a:pPr algn="ctr">
                        <a:lnSpc>
                          <a:spcPct val="90000"/>
                        </a:lnSpc>
                      </a:pPr>
                      <a:r>
                        <a:rPr lang="en-US" sz="1400" dirty="0"/>
                        <a:t>2 (4%)</a:t>
                      </a:r>
                    </a:p>
                  </a:txBody>
                  <a:tcPr marT="28800" marB="28800"/>
                </a:tc>
                <a:tc>
                  <a:txBody>
                    <a:bodyPr/>
                    <a:lstStyle/>
                    <a:p>
                      <a:pPr algn="ctr">
                        <a:lnSpc>
                          <a:spcPct val="90000"/>
                        </a:lnSpc>
                      </a:pPr>
                      <a:r>
                        <a:rPr lang="en-US" sz="1400" dirty="0"/>
                        <a:t>No</a:t>
                      </a:r>
                    </a:p>
                  </a:txBody>
                  <a:tcPr marT="28800" marB="28800"/>
                </a:tc>
                <a:extLst>
                  <a:ext uri="{0D108BD9-81ED-4DB2-BD59-A6C34878D82A}">
                    <a16:rowId xmlns:a16="http://schemas.microsoft.com/office/drawing/2014/main" val="4191081693"/>
                  </a:ext>
                </a:extLst>
              </a:tr>
              <a:tr h="178081">
                <a:tc>
                  <a:txBody>
                    <a:bodyPr/>
                    <a:lstStyle/>
                    <a:p>
                      <a:pPr>
                        <a:lnSpc>
                          <a:spcPct val="90000"/>
                        </a:lnSpc>
                      </a:pPr>
                      <a:r>
                        <a:rPr lang="en-US" sz="1400" dirty="0"/>
                        <a:t>Guillain Barre Syndrome</a:t>
                      </a:r>
                    </a:p>
                  </a:txBody>
                  <a:tcPr marT="28800" marB="28800"/>
                </a:tc>
                <a:tc>
                  <a:txBody>
                    <a:bodyPr/>
                    <a:lstStyle/>
                    <a:p>
                      <a:pPr algn="ctr">
                        <a:lnSpc>
                          <a:spcPct val="90000"/>
                        </a:lnSpc>
                      </a:pPr>
                      <a:endParaRPr lang="en-US" sz="1400" dirty="0"/>
                    </a:p>
                  </a:txBody>
                  <a:tcPr marT="28800" marB="28800"/>
                </a:tc>
                <a:tc>
                  <a:txBody>
                    <a:bodyPr/>
                    <a:lstStyle/>
                    <a:p>
                      <a:pPr algn="ctr">
                        <a:lnSpc>
                          <a:spcPct val="90000"/>
                        </a:lnSpc>
                      </a:pPr>
                      <a:r>
                        <a:rPr lang="en-US" sz="1400" dirty="0"/>
                        <a:t>1 (2%)</a:t>
                      </a:r>
                    </a:p>
                  </a:txBody>
                  <a:tcPr marT="28800" marB="28800"/>
                </a:tc>
                <a:tc>
                  <a:txBody>
                    <a:bodyPr/>
                    <a:lstStyle/>
                    <a:p>
                      <a:pPr algn="ctr">
                        <a:lnSpc>
                          <a:spcPct val="90000"/>
                        </a:lnSpc>
                      </a:pPr>
                      <a:r>
                        <a:rPr lang="en-US" sz="1400" dirty="0"/>
                        <a:t>No</a:t>
                      </a:r>
                    </a:p>
                  </a:txBody>
                  <a:tcPr marT="28800" marB="28800"/>
                </a:tc>
                <a:extLst>
                  <a:ext uri="{0D108BD9-81ED-4DB2-BD59-A6C34878D82A}">
                    <a16:rowId xmlns:a16="http://schemas.microsoft.com/office/drawing/2014/main" val="1582353325"/>
                  </a:ext>
                </a:extLst>
              </a:tr>
            </a:tbl>
          </a:graphicData>
        </a:graphic>
      </p:graphicFrame>
    </p:spTree>
    <p:extLst>
      <p:ext uri="{BB962C8B-B14F-4D97-AF65-F5344CB8AC3E}">
        <p14:creationId xmlns:p14="http://schemas.microsoft.com/office/powerpoint/2010/main" val="117270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394092-9F77-45F8-95FF-8F1BB2AC0D95}"/>
              </a:ext>
            </a:extLst>
          </p:cNvPr>
          <p:cNvSpPr>
            <a:spLocks noGrp="1"/>
          </p:cNvSpPr>
          <p:nvPr>
            <p:ph sz="quarter" idx="12"/>
          </p:nvPr>
        </p:nvSpPr>
        <p:spPr/>
        <p:txBody>
          <a:bodyPr/>
          <a:lstStyle/>
          <a:p>
            <a:r>
              <a:rPr lang="en-GB" b="1" dirty="0">
                <a:solidFill>
                  <a:srgbClr val="03C750"/>
                </a:solidFill>
              </a:rPr>
              <a:t>Neoadjuvant nivolumab + gemcitabine/cisplatin resulted in significant pathological non-muscle invasive rates of 66% </a:t>
            </a:r>
            <a:r>
              <a:rPr lang="en-GB" dirty="0"/>
              <a:t>(49% </a:t>
            </a:r>
            <a:r>
              <a:rPr lang="en-GB" dirty="0" err="1"/>
              <a:t>pCR</a:t>
            </a:r>
            <a:r>
              <a:rPr lang="en-GB" dirty="0"/>
              <a:t>)</a:t>
            </a:r>
          </a:p>
          <a:p>
            <a:r>
              <a:rPr lang="en-GB" b="1" dirty="0">
                <a:solidFill>
                  <a:srgbClr val="03C750"/>
                </a:solidFill>
              </a:rPr>
              <a:t>The combination treatment was safe and effective in patients with MIBC </a:t>
            </a:r>
            <a:r>
              <a:rPr lang="en-GB" dirty="0"/>
              <a:t>and no added toxicities or deaths were observed</a:t>
            </a:r>
          </a:p>
          <a:p>
            <a:pPr lvl="1"/>
            <a:r>
              <a:rPr lang="en-GB" dirty="0"/>
              <a:t>No cystectomy delays occurred and there were no unexpected surgical complications</a:t>
            </a:r>
          </a:p>
          <a:p>
            <a:r>
              <a:rPr lang="en-GB" b="1" dirty="0">
                <a:solidFill>
                  <a:srgbClr val="03C750"/>
                </a:solidFill>
              </a:rPr>
              <a:t>PD-L1 status did not </a:t>
            </a:r>
            <a:r>
              <a:rPr lang="en-GB" b="1">
                <a:solidFill>
                  <a:srgbClr val="03C750"/>
                </a:solidFill>
              </a:rPr>
              <a:t>correlate with </a:t>
            </a:r>
            <a:r>
              <a:rPr lang="en-GB" b="1" dirty="0">
                <a:solidFill>
                  <a:srgbClr val="03C750"/>
                </a:solidFill>
              </a:rPr>
              <a:t>pathologic response</a:t>
            </a:r>
          </a:p>
          <a:p>
            <a:r>
              <a:rPr lang="en-GB" dirty="0"/>
              <a:t>The randomised, phase 3 ENERGIZE study will further investigate the combination treatment in patients with MIBC</a:t>
            </a:r>
          </a:p>
        </p:txBody>
      </p:sp>
      <p:sp>
        <p:nvSpPr>
          <p:cNvPr id="3" name="Title 2">
            <a:extLst>
              <a:ext uri="{FF2B5EF4-FFF2-40B4-BE49-F238E27FC236}">
                <a16:creationId xmlns:a16="http://schemas.microsoft.com/office/drawing/2014/main" id="{B54C52E2-C1E7-4BB6-9841-978F48588582}"/>
              </a:ext>
            </a:extLst>
          </p:cNvPr>
          <p:cNvSpPr>
            <a:spLocks noGrp="1"/>
          </p:cNvSpPr>
          <p:nvPr>
            <p:ph type="title"/>
          </p:nvPr>
        </p:nvSpPr>
        <p:spPr/>
        <p:txBody>
          <a:bodyPr/>
          <a:lstStyle/>
          <a:p>
            <a:r>
              <a:rPr lang="en-GB"/>
              <a:t>conclusion</a:t>
            </a:r>
            <a:endParaRPr lang="en-GB" dirty="0"/>
          </a:p>
        </p:txBody>
      </p:sp>
      <p:sp>
        <p:nvSpPr>
          <p:cNvPr id="4" name="Content Placeholder 3">
            <a:extLst>
              <a:ext uri="{FF2B5EF4-FFF2-40B4-BE49-F238E27FC236}">
                <a16:creationId xmlns:a16="http://schemas.microsoft.com/office/drawing/2014/main" id="{B9DC97EE-7C52-4684-BB0D-85442F4EF627}"/>
              </a:ext>
            </a:extLst>
          </p:cNvPr>
          <p:cNvSpPr>
            <a:spLocks noGrp="1"/>
          </p:cNvSpPr>
          <p:nvPr>
            <p:ph sz="quarter" idx="13"/>
          </p:nvPr>
        </p:nvSpPr>
        <p:spPr/>
        <p:txBody>
          <a:bodyPr/>
          <a:lstStyle/>
          <a:p>
            <a:r>
              <a:rPr lang="en-GB" dirty="0"/>
              <a:t>MIBC, muscle invasive bladder cancer; </a:t>
            </a:r>
            <a:r>
              <a:rPr lang="en-GB" dirty="0" err="1"/>
              <a:t>pCR</a:t>
            </a:r>
            <a:r>
              <a:rPr lang="en-GB" dirty="0"/>
              <a:t>, pathologic complete response; PD-L1, programmed death ligand-1</a:t>
            </a:r>
          </a:p>
          <a:p>
            <a:r>
              <a:rPr lang="en-GB" dirty="0"/>
              <a:t>Gupta, S et al. ASCO GU 2020. Abstract #439 Oral presentation</a:t>
            </a:r>
          </a:p>
        </p:txBody>
      </p:sp>
      <p:sp>
        <p:nvSpPr>
          <p:cNvPr id="5" name="Slide Number Placeholder 4">
            <a:extLst>
              <a:ext uri="{FF2B5EF4-FFF2-40B4-BE49-F238E27FC236}">
                <a16:creationId xmlns:a16="http://schemas.microsoft.com/office/drawing/2014/main" id="{F3004483-4CBB-406F-9142-51214634A4EE}"/>
              </a:ext>
            </a:extLst>
          </p:cNvPr>
          <p:cNvSpPr>
            <a:spLocks noGrp="1"/>
          </p:cNvSpPr>
          <p:nvPr>
            <p:ph type="sldNum" sz="quarter" idx="4"/>
          </p:nvPr>
        </p:nvSpPr>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356937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17700" y="5336166"/>
            <a:ext cx="1698734"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us on Twitter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03C74F"/>
                </a:solidFill>
                <a:effectLst/>
                <a:uLnTx/>
                <a:uFillTx/>
                <a:latin typeface="Calibri" panose="020F0502020204030204"/>
                <a:ea typeface="Aileron" charset="0"/>
                <a:cs typeface="PT Sans Narrow"/>
                <a:hlinkClick r:id="rId3">
                  <a:extLst>
                    <a:ext uri="{A12FA001-AC4F-418D-AE19-62706E023703}">
                      <ahyp:hlinkClr xmlns:ahyp="http://schemas.microsoft.com/office/drawing/2018/hyperlinkcolor" val="tx"/>
                    </a:ext>
                  </a:extLst>
                </a:hlinkClick>
              </a:rPr>
              <a:t>@</a:t>
            </a:r>
            <a:r>
              <a:rPr kumimoji="0" lang="en-GB" sz="1600" b="1" i="0" u="sng" strike="noStrike" kern="1200" cap="none" spc="0" normalizeH="0" baseline="0" noProof="0" dirty="0" err="1">
                <a:ln>
                  <a:noFill/>
                </a:ln>
                <a:solidFill>
                  <a:srgbClr val="03C74F"/>
                </a:solidFill>
                <a:effectLst/>
                <a:uLnTx/>
                <a:uFillTx/>
                <a:latin typeface="Calibri" panose="020F0502020204030204"/>
                <a:ea typeface="Aileron" charset="0"/>
                <a:cs typeface="PT Sans Narrow"/>
                <a:hlinkClick r:id="rId3">
                  <a:extLst>
                    <a:ext uri="{A12FA001-AC4F-418D-AE19-62706E023703}">
                      <ahyp:hlinkClr xmlns:ahyp="http://schemas.microsoft.com/office/drawing/2018/hyperlinkcolor" val="tx"/>
                    </a:ext>
                  </a:extLst>
                </a:hlinkClick>
              </a:rPr>
              <a:t>guconnectinfo</a:t>
            </a:r>
            <a:endParaRPr kumimoji="0" lang="en-GB" sz="1600" b="1" i="0" u="sng" strike="noStrike" kern="1200" cap="none" spc="0" normalizeH="0" baseline="0" noProof="0" dirty="0">
              <a:ln>
                <a:noFill/>
              </a:ln>
              <a:solidFill>
                <a:srgbClr val="03C74F"/>
              </a:solidFill>
              <a:effectLst/>
              <a:uLnTx/>
              <a:uFillTx/>
              <a:latin typeface="Calibri" panose="020F0502020204030204"/>
              <a:ea typeface="Aileron" charset="0"/>
              <a:cs typeface="PT Sans Narrow"/>
            </a:endParaRPr>
          </a:p>
        </p:txBody>
      </p:sp>
      <p:sp>
        <p:nvSpPr>
          <p:cNvPr id="17" name="TextBox 16"/>
          <p:cNvSpPr txBox="1"/>
          <p:nvPr/>
        </p:nvSpPr>
        <p:spPr>
          <a:xfrm>
            <a:off x="2343169" y="5336166"/>
            <a:ext cx="2084815" cy="7017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the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03C74F"/>
                </a:solidFill>
                <a:effectLst/>
                <a:uLnTx/>
                <a:uFillTx/>
                <a:latin typeface="Calibri" panose="020F0502020204030204"/>
                <a:ea typeface="Aileron" charset="0"/>
                <a:cs typeface="PT Sans Narrow"/>
                <a:hlinkClick r:id="rId4"/>
              </a:rPr>
              <a:t>GU CONNECT</a:t>
            </a:r>
            <a:b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group on LinkedIn</a:t>
            </a:r>
            <a:endPar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endParaRPr>
          </a:p>
        </p:txBody>
      </p:sp>
      <p:sp>
        <p:nvSpPr>
          <p:cNvPr id="18" name="TextBox 17"/>
          <p:cNvSpPr txBox="1"/>
          <p:nvPr/>
        </p:nvSpPr>
        <p:spPr>
          <a:xfrm>
            <a:off x="6300192" y="5336166"/>
            <a:ext cx="2486466" cy="5078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8298"/>
                </a:solidFill>
                <a:effectLst/>
                <a:uLnTx/>
                <a:uFillTx/>
                <a:latin typeface="Calibri" panose="020F0502020204030204"/>
                <a:ea typeface="+mn-ea"/>
                <a:cs typeface="PT Sans Narrow"/>
              </a:rPr>
              <a:t>Email</a:t>
            </a:r>
            <a:br>
              <a:rPr kumimoji="0" lang="en-US" sz="1600" b="0" i="0" u="none" strike="noStrike" kern="1200" cap="none" spc="0" normalizeH="0" baseline="0" noProof="0" dirty="0">
                <a:ln>
                  <a:noFill/>
                </a:ln>
                <a:solidFill>
                  <a:srgbClr val="5D8298"/>
                </a:solidFill>
                <a:effectLst/>
                <a:uLnTx/>
                <a:uFillTx/>
                <a:latin typeface="Calibri" panose="020F0502020204030204"/>
                <a:ea typeface="+mn-ea"/>
                <a:cs typeface="PT Sans Narrow"/>
              </a:rPr>
            </a:br>
            <a:r>
              <a:rPr kumimoji="0" lang="en-US" sz="1600" b="1" i="0" u="none" strike="noStrike" kern="1200" cap="none" spc="0" normalizeH="0" baseline="0" noProof="0" dirty="0">
                <a:ln>
                  <a:noFill/>
                </a:ln>
                <a:solidFill>
                  <a:srgbClr val="03C74F"/>
                </a:solidFill>
                <a:effectLst/>
                <a:uLnTx/>
                <a:uFillTx/>
                <a:latin typeface="Calibri" panose="020F0502020204030204"/>
                <a:ea typeface="+mn-ea"/>
                <a:cs typeface="PT Sans Narrow"/>
                <a:hlinkClick r:id="rId5"/>
              </a:rPr>
              <a:t>elaine.wills@cor2ed.com</a:t>
            </a:r>
            <a:endParaRPr kumimoji="0" lang="en-GB" sz="1600" b="1" i="0" u="none" strike="noStrike" kern="1200" cap="none" spc="0" normalizeH="0" baseline="0" noProof="0" dirty="0">
              <a:ln>
                <a:noFill/>
              </a:ln>
              <a:solidFill>
                <a:srgbClr val="03C74F"/>
              </a:solidFill>
              <a:effectLst/>
              <a:uLnTx/>
              <a:uFillTx/>
              <a:latin typeface="Calibri" panose="020F0502020204030204"/>
              <a:ea typeface="Aileron" charset="0"/>
              <a:cs typeface="PT Sans Narrow"/>
            </a:endParaRPr>
          </a:p>
        </p:txBody>
      </p:sp>
      <p:sp>
        <p:nvSpPr>
          <p:cNvPr id="19" name="TextBox 18"/>
          <p:cNvSpPr txBox="1"/>
          <p:nvPr/>
        </p:nvSpPr>
        <p:spPr>
          <a:xfrm>
            <a:off x="4431401" y="5336166"/>
            <a:ext cx="2084815" cy="7571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Watch us on the</a:t>
            </a:r>
            <a:b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Vimeo Channe</a:t>
            </a:r>
            <a: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l</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03C74F"/>
                </a:solidFill>
                <a:effectLst/>
                <a:uLnTx/>
                <a:uFillTx/>
                <a:latin typeface="Calibri" panose="020F0502020204030204"/>
                <a:ea typeface="Aileron" charset="0"/>
                <a:cs typeface="PT Sans Narrow"/>
                <a:hlinkClick r:id="rId6"/>
              </a:rPr>
              <a:t>GU CONNECT</a:t>
            </a:r>
            <a:endParaRPr kumimoji="0" lang="en-GB" sz="1600" b="1" i="0" u="none" strike="noStrike" kern="1200" cap="none" spc="0" normalizeH="0" baseline="0" noProof="0" dirty="0">
              <a:ln>
                <a:noFill/>
              </a:ln>
              <a:solidFill>
                <a:srgbClr val="03C74F"/>
              </a:solidFill>
              <a:effectLst/>
              <a:uLnTx/>
              <a:uFillTx/>
              <a:latin typeface="Calibri" panose="020F0502020204030204"/>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11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t>GU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solidFill>
                  <a:schemeClr val="accent1"/>
                </a:solidFill>
                <a:hlinkClick r:id="rId7">
                  <a:extLst>
                    <a:ext uri="{A12FA001-AC4F-418D-AE19-62706E023703}">
                      <ahyp:hlinkClr xmlns:ahyp="http://schemas.microsoft.com/office/drawing/2018/hyperlinkcolor" val="tx"/>
                    </a:ext>
                  </a:extLst>
                </a:hlinkClick>
              </a:rPr>
              <a:t>http://www.</a:t>
            </a:r>
            <a:r>
              <a:rPr lang="en-US" sz="3600" u="sng" cap="none" dirty="0">
                <a:hlinkClick r:id="rId7">
                  <a:extLst>
                    <a:ext uri="{A12FA001-AC4F-418D-AE19-62706E023703}">
                      <ahyp:hlinkClr xmlns:ahyp="http://schemas.microsoft.com/office/drawing/2018/hyperlinkcolor" val="tx"/>
                    </a:ext>
                  </a:extLst>
                </a:hlinkClick>
              </a:rPr>
              <a:t>gu</a:t>
            </a:r>
            <a:r>
              <a:rPr lang="en-US" sz="3600" u="sng" cap="none" dirty="0">
                <a:solidFill>
                  <a:schemeClr val="accent1"/>
                </a:solidFill>
                <a:hlinkClick r:id="rId7">
                  <a:extLst>
                    <a:ext uri="{A12FA001-AC4F-418D-AE19-62706E023703}">
                      <ahyp:hlinkClr xmlns:ahyp="http://schemas.microsoft.com/office/drawing/2018/hyperlinkcolor" val="tx"/>
                    </a:ext>
                  </a:extLst>
                </a:hlinkClick>
              </a:rPr>
              <a:t>connect.info</a:t>
            </a:r>
            <a:endParaRPr lang="en-US" sz="3600" cap="none" dirty="0">
              <a:solidFill>
                <a:schemeClr val="accent1"/>
              </a:solidFill>
            </a:endParaRPr>
          </a:p>
        </p:txBody>
      </p:sp>
      <p:pic>
        <p:nvPicPr>
          <p:cNvPr id="21" name="Picture 20">
            <a:hlinkClick r:id="rId5"/>
            <a:extLst>
              <a:ext uri="{FF2B5EF4-FFF2-40B4-BE49-F238E27FC236}">
                <a16:creationId xmlns:a16="http://schemas.microsoft.com/office/drawing/2014/main" id="{11F9DF4D-4057-453D-B0D6-F5A87905C6B4}"/>
              </a:ext>
            </a:extLst>
          </p:cNvPr>
          <p:cNvPicPr>
            <a:picLocks noChangeAspect="1"/>
          </p:cNvPicPr>
          <p:nvPr/>
        </p:nvPicPr>
        <p:blipFill rotWithShape="1">
          <a:blip r:embed="rId8">
            <a:extLst>
              <a:ext uri="{28A0092B-C50C-407E-A947-70E740481C1C}">
                <a14:useLocalDpi xmlns:a14="http://schemas.microsoft.com/office/drawing/2010/main" val="0"/>
              </a:ext>
            </a:extLst>
          </a:blip>
          <a:srcRect l="82615" r="-910"/>
          <a:stretch/>
        </p:blipFill>
        <p:spPr>
          <a:xfrm>
            <a:off x="6795300" y="3983178"/>
            <a:ext cx="1449108" cy="1282427"/>
          </a:xfrm>
          <a:prstGeom prst="rect">
            <a:avLst/>
          </a:prstGeom>
        </p:spPr>
      </p:pic>
      <p:pic>
        <p:nvPicPr>
          <p:cNvPr id="22" name="Picture 21">
            <a:hlinkClick r:id="rId6"/>
            <a:extLst>
              <a:ext uri="{FF2B5EF4-FFF2-40B4-BE49-F238E27FC236}">
                <a16:creationId xmlns:a16="http://schemas.microsoft.com/office/drawing/2014/main" id="{DA9C17CD-405F-47F4-A30F-9A803835ACF8}"/>
              </a:ext>
            </a:extLst>
          </p:cNvPr>
          <p:cNvPicPr>
            <a:picLocks noChangeAspect="1"/>
          </p:cNvPicPr>
          <p:nvPr/>
        </p:nvPicPr>
        <p:blipFill rotWithShape="1">
          <a:blip r:embed="rId8">
            <a:extLst>
              <a:ext uri="{28A0092B-C50C-407E-A947-70E740481C1C}">
                <a14:useLocalDpi xmlns:a14="http://schemas.microsoft.com/office/drawing/2010/main" val="0"/>
              </a:ext>
            </a:extLst>
          </a:blip>
          <a:srcRect l="53821" r="26470"/>
          <a:stretch/>
        </p:blipFill>
        <p:spPr>
          <a:xfrm>
            <a:off x="4644008" y="3983178"/>
            <a:ext cx="1561194" cy="1282427"/>
          </a:xfrm>
          <a:prstGeom prst="rect">
            <a:avLst/>
          </a:prstGeom>
        </p:spPr>
      </p:pic>
      <p:pic>
        <p:nvPicPr>
          <p:cNvPr id="24" name="Picture 23">
            <a:hlinkClick r:id="rId4"/>
            <a:extLst>
              <a:ext uri="{FF2B5EF4-FFF2-40B4-BE49-F238E27FC236}">
                <a16:creationId xmlns:a16="http://schemas.microsoft.com/office/drawing/2014/main" id="{6662B954-7662-4746-B326-DDF08DB98DD8}"/>
              </a:ext>
            </a:extLst>
          </p:cNvPr>
          <p:cNvPicPr>
            <a:picLocks noChangeAspect="1"/>
          </p:cNvPicPr>
          <p:nvPr/>
        </p:nvPicPr>
        <p:blipFill rotWithShape="1">
          <a:blip r:embed="rId8">
            <a:extLst>
              <a:ext uri="{28A0092B-C50C-407E-A947-70E740481C1C}">
                <a14:useLocalDpi xmlns:a14="http://schemas.microsoft.com/office/drawing/2010/main" val="0"/>
              </a:ext>
            </a:extLst>
          </a:blip>
          <a:srcRect l="25151" r="53403"/>
          <a:stretch/>
        </p:blipFill>
        <p:spPr>
          <a:xfrm>
            <a:off x="2521377" y="3983178"/>
            <a:ext cx="1698734" cy="1282427"/>
          </a:xfrm>
          <a:prstGeom prst="rect">
            <a:avLst/>
          </a:prstGeom>
        </p:spPr>
      </p:pic>
      <p:pic>
        <p:nvPicPr>
          <p:cNvPr id="26" name="Picture 25">
            <a:hlinkClick r:id="rId3"/>
            <a:extLst>
              <a:ext uri="{FF2B5EF4-FFF2-40B4-BE49-F238E27FC236}">
                <a16:creationId xmlns:a16="http://schemas.microsoft.com/office/drawing/2014/main" id="{2598BD12-CFFC-4FFD-B356-0AE659D06556}"/>
              </a:ext>
            </a:extLst>
          </p:cNvPr>
          <p:cNvPicPr>
            <a:picLocks noChangeAspect="1"/>
          </p:cNvPicPr>
          <p:nvPr/>
        </p:nvPicPr>
        <p:blipFill rotWithShape="1">
          <a:blip r:embed="rId8">
            <a:extLst>
              <a:ext uri="{28A0092B-C50C-407E-A947-70E740481C1C}">
                <a14:useLocalDpi xmlns:a14="http://schemas.microsoft.com/office/drawing/2010/main" val="0"/>
              </a:ext>
            </a:extLst>
          </a:blip>
          <a:srcRect l="-1923" t="-5872" r="82136" b="-5133"/>
          <a:stretch/>
        </p:blipFill>
        <p:spPr>
          <a:xfrm>
            <a:off x="468531" y="3912616"/>
            <a:ext cx="1567408" cy="1423550"/>
          </a:xfrm>
          <a:prstGeom prst="rect">
            <a:avLst/>
          </a:prstGeom>
        </p:spPr>
      </p:pic>
      <p:sp>
        <p:nvSpPr>
          <p:cNvPr id="12" name="Slide Number Placeholder 9">
            <a:extLst>
              <a:ext uri="{FF2B5EF4-FFF2-40B4-BE49-F238E27FC236}">
                <a16:creationId xmlns:a16="http://schemas.microsoft.com/office/drawing/2014/main" id="{42850CA0-2740-5143-A45A-4D150E6505EA}"/>
              </a:ext>
            </a:extLst>
          </p:cNvPr>
          <p:cNvSpPr>
            <a:spLocks noGrp="1"/>
          </p:cNvSpPr>
          <p:nvPr>
            <p:ph type="sldNum" sz="quarter" idx="4"/>
          </p:nvPr>
        </p:nvSpPr>
        <p:spPr>
          <a:xfrm>
            <a:off x="8100392" y="6357600"/>
            <a:ext cx="586408" cy="365125"/>
          </a:xfrm>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181934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9179F-BE2C-46C0-825B-012F138D55B7}"/>
              </a:ext>
            </a:extLst>
          </p:cNvPr>
          <p:cNvSpPr txBox="1">
            <a:spLocks/>
          </p:cNvSpPr>
          <p:nvPr/>
        </p:nvSpPr>
        <p:spPr>
          <a:xfrm>
            <a:off x="611560" y="4279458"/>
            <a:ext cx="3175393" cy="1245840"/>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err="1">
                <a:ln>
                  <a:noFill/>
                </a:ln>
                <a:solidFill>
                  <a:srgbClr val="5D8298"/>
                </a:solidFill>
                <a:effectLst/>
                <a:uLnTx/>
                <a:uFillTx/>
                <a:latin typeface="Calibri" panose="020F0502020204030204"/>
                <a:ea typeface="Verdana" panose="020B0604030504040204" pitchFamily="34" charset="0"/>
                <a:cs typeface="PT Sans" charset="-52"/>
              </a:rPr>
              <a:t>Dr.</a:t>
            </a:r>
            <a:r>
              <a:rPr kumimoji="0" lang="en-GB" sz="18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 </a:t>
            </a:r>
            <a:r>
              <a:rPr kumimoji="0" lang="en-GB" sz="1800" b="0" i="0" u="none" strike="noStrike" kern="1200" cap="none" spc="0" normalizeH="0" baseline="0" noProof="0" dirty="0" err="1">
                <a:ln>
                  <a:noFill/>
                </a:ln>
                <a:solidFill>
                  <a:srgbClr val="5D8298"/>
                </a:solidFill>
                <a:effectLst/>
                <a:uLnTx/>
                <a:uFillTx/>
                <a:latin typeface="Calibri" panose="020F0502020204030204"/>
                <a:ea typeface="Verdana" panose="020B0604030504040204" pitchFamily="34" charset="0"/>
                <a:cs typeface="PT Sans" charset="-52"/>
              </a:rPr>
              <a:t>Froukje</a:t>
            </a:r>
            <a:r>
              <a:rPr kumimoji="0" lang="en-GB" sz="18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 </a:t>
            </a:r>
            <a:r>
              <a:rPr kumimoji="0" lang="en-GB" sz="1800" b="0" i="0" u="none" strike="noStrike" kern="1200" cap="none" spc="0" normalizeH="0" baseline="0" noProof="0" dirty="0" err="1">
                <a:ln>
                  <a:noFill/>
                </a:ln>
                <a:solidFill>
                  <a:srgbClr val="5D8298"/>
                </a:solidFill>
                <a:effectLst/>
                <a:uLnTx/>
                <a:uFillTx/>
                <a:latin typeface="Calibri" panose="020F0502020204030204"/>
                <a:ea typeface="Verdana" panose="020B0604030504040204" pitchFamily="34" charset="0"/>
                <a:cs typeface="PT Sans" charset="-52"/>
              </a:rPr>
              <a:t>Sosef</a:t>
            </a:r>
            <a:r>
              <a:rPr kumimoji="0" lang="en-GB" sz="18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 </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GB" sz="16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MD</a:t>
            </a:r>
            <a:br>
              <a:rPr kumimoji="0" lang="en-GB" sz="16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br>
            <a:r>
              <a:rPr kumimoji="0" lang="en-GB" sz="16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Phone: +31 6 2324 3636</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GB" sz="1600" b="0" i="0" u="sng"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hlinkClick r:id="rId2">
                  <a:extLst>
                    <a:ext uri="{A12FA001-AC4F-418D-AE19-62706E023703}">
                      <ahyp:hlinkClr xmlns:ahyp="http://schemas.microsoft.com/office/drawing/2018/hyperlinkcolor" val="tx"/>
                    </a:ext>
                  </a:extLst>
                </a:hlinkClick>
              </a:rPr>
              <a:t>froukje.sosef@cor2ed.com</a:t>
            </a:r>
            <a:endParaRPr kumimoji="0" lang="en-GB" sz="1600" b="0" i="0" u="sng" strike="noStrike" kern="1200" cap="all" spc="300" normalizeH="0" baseline="0" noProof="0" dirty="0">
              <a:ln>
                <a:noFill/>
              </a:ln>
              <a:solidFill>
                <a:srgbClr val="5D8298"/>
              </a:solidFill>
              <a:effectLst/>
              <a:uLnTx/>
              <a:uFillTx/>
              <a:latin typeface="Calibri" panose="020F0502020204030204"/>
              <a:ea typeface="Verdana" panose="020B0604030504040204" pitchFamily="34" charset="0"/>
              <a:cs typeface="PT Sans" charset="-52"/>
            </a:endParaRPr>
          </a:p>
        </p:txBody>
      </p:sp>
      <p:sp>
        <p:nvSpPr>
          <p:cNvPr id="3" name="Titre 1">
            <a:extLst>
              <a:ext uri="{FF2B5EF4-FFF2-40B4-BE49-F238E27FC236}">
                <a16:creationId xmlns:a16="http://schemas.microsoft.com/office/drawing/2014/main" id="{AA262A53-9B98-4BC8-8DC8-66F8125A223A}"/>
              </a:ext>
            </a:extLst>
          </p:cNvPr>
          <p:cNvSpPr txBox="1">
            <a:spLocks/>
          </p:cNvSpPr>
          <p:nvPr/>
        </p:nvSpPr>
        <p:spPr>
          <a:xfrm>
            <a:off x="611560" y="2636912"/>
            <a:ext cx="3463425" cy="1282506"/>
          </a:xfrm>
          <a:prstGeom prst="rect">
            <a:avLst/>
          </a:prstGeom>
        </p:spPr>
        <p:txBody>
          <a:bodyPr vert="horz" lIns="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800" b="0" i="0" u="none" strike="noStrike" kern="1200" cap="none" spc="0" normalizeH="0" baseline="0" noProof="0" dirty="0" err="1">
                <a:ln>
                  <a:noFill/>
                </a:ln>
                <a:solidFill>
                  <a:srgbClr val="5D8298"/>
                </a:solidFill>
                <a:effectLst/>
                <a:uLnTx/>
                <a:uFillTx/>
                <a:latin typeface="Calibri" panose="020F0502020204030204"/>
                <a:ea typeface="Verdana" panose="020B0604030504040204" pitchFamily="34" charset="0"/>
                <a:cs typeface="PT Sans" charset="-52"/>
              </a:rPr>
              <a:t>Dr.</a:t>
            </a:r>
            <a:r>
              <a:rPr kumimoji="0" lang="en-GB" sz="18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 Antoine Lacombe </a:t>
            </a:r>
          </a:p>
          <a:p>
            <a:pPr marL="0" marR="0" lvl="0" indent="0" algn="l" defTabSz="457200" rtl="0" eaLnBrk="1" fontAlgn="auto" latinLnBrk="0" hangingPunct="1">
              <a:lnSpc>
                <a:spcPct val="100000"/>
              </a:lnSpc>
              <a:spcBef>
                <a:spcPts val="200"/>
              </a:spcBef>
              <a:spcAft>
                <a:spcPts val="0"/>
              </a:spcAft>
              <a:buClrTx/>
              <a:buSzTx/>
              <a:buFontTx/>
              <a:buNone/>
              <a:tabLst/>
              <a:defRPr/>
            </a:pPr>
            <a:r>
              <a:rPr kumimoji="0" lang="en-GB" sz="16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Pharm D, MBA</a:t>
            </a:r>
            <a:br>
              <a:rPr kumimoji="0" lang="en-GB" sz="16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br>
            <a:r>
              <a:rPr kumimoji="0" lang="en-GB" sz="16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t>Phone: +41 79 529 42 79</a:t>
            </a:r>
            <a:br>
              <a:rPr kumimoji="0" lang="en-GB" sz="16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rPr>
            </a:br>
            <a:r>
              <a:rPr kumimoji="0" lang="en-GB" sz="1600" b="0" i="0" u="sng"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hlinkClick r:id="rId3">
                  <a:extLst>
                    <a:ext uri="{A12FA001-AC4F-418D-AE19-62706E023703}">
                      <ahyp:hlinkClr xmlns:ahyp="http://schemas.microsoft.com/office/drawing/2018/hyperlinkcolor" val="tx"/>
                    </a:ext>
                  </a:extLst>
                </a:hlinkClick>
              </a:rPr>
              <a:t>antoine.lacombe@cor2ed.com</a:t>
            </a:r>
            <a:endParaRPr kumimoji="0" lang="en-GB" sz="1600" b="0" i="0" u="sng"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PT Sans" charset="-52"/>
            </a:endParaRPr>
          </a:p>
        </p:txBody>
      </p:sp>
    </p:spTree>
    <p:extLst>
      <p:ext uri="{BB962C8B-B14F-4D97-AF65-F5344CB8AC3E}">
        <p14:creationId xmlns:p14="http://schemas.microsoft.com/office/powerpoint/2010/main" val="34850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p:txBody>
          <a:bodyPr/>
          <a:lstStyle/>
          <a:p>
            <a:pPr marL="0" indent="0">
              <a:buNone/>
            </a:pPr>
            <a:endParaRPr lang="en-GB" noProof="0" dirty="0"/>
          </a:p>
          <a:p>
            <a:pPr marL="0" indent="0">
              <a:buNone/>
            </a:pPr>
            <a:endParaRPr lang="en-GB" noProof="0" dirty="0"/>
          </a:p>
          <a:p>
            <a:pPr marL="0" indent="0">
              <a:buNone/>
            </a:pPr>
            <a:r>
              <a:rPr lang="en-GB" noProof="0" dirty="0"/>
              <a:t>Please note: The views expressed within this presentation are the personal opinions of the author. They do not necessarily represent the views of the author’s academic institution or the rest of the GU CONNECT group.</a:t>
            </a:r>
          </a:p>
          <a:p>
            <a:pPr marL="0" indent="0">
              <a:buNone/>
            </a:pPr>
            <a:endParaRPr lang="en-GB" noProof="0" dirty="0"/>
          </a:p>
          <a:p>
            <a:pPr marL="0" indent="0">
              <a:buNone/>
            </a:pPr>
            <a:r>
              <a:rPr lang="en-GB" noProof="0" dirty="0"/>
              <a:t>This content is supported by an Independent Educational Grant from Bayer.</a:t>
            </a:r>
          </a:p>
          <a:p>
            <a:endParaRPr lang="en-GB" noProof="0" dirty="0"/>
          </a:p>
        </p:txBody>
      </p:sp>
      <p:sp>
        <p:nvSpPr>
          <p:cNvPr id="4" name="Title 3"/>
          <p:cNvSpPr>
            <a:spLocks noGrp="1"/>
          </p:cNvSpPr>
          <p:nvPr>
            <p:ph type="title"/>
          </p:nvPr>
        </p:nvSpPr>
        <p:spPr/>
        <p:txBody>
          <a:bodyPr/>
          <a:lstStyle/>
          <a:p>
            <a:r>
              <a:rPr lang="en-GB" noProof="0" dirty="0"/>
              <a:t>Disclaimer</a:t>
            </a:r>
          </a:p>
        </p:txBody>
      </p:sp>
      <p:sp>
        <p:nvSpPr>
          <p:cNvPr id="2" name="Slide Number Placeholder 1"/>
          <p:cNvSpPr>
            <a:spLocks noGrp="1"/>
          </p:cNvSpPr>
          <p:nvPr>
            <p:ph type="sldNum" sz="quarter" idx="4"/>
          </p:nvPr>
        </p:nvSpPr>
        <p:spPr/>
        <p:txBody>
          <a:bodyPr/>
          <a:lstStyle/>
          <a:p>
            <a:fld id="{FCE43C0F-8A7B-3A4B-9DB5-B3472E36E833}" type="slidenum">
              <a:rPr lang="en-GB" smtClean="0"/>
              <a:pPr/>
              <a:t>3</a:t>
            </a:fld>
            <a:endParaRPr lang="en-GB" dirty="0"/>
          </a:p>
        </p:txBody>
      </p:sp>
    </p:spTree>
    <p:extLst>
      <p:ext uri="{BB962C8B-B14F-4D97-AF65-F5344CB8AC3E}">
        <p14:creationId xmlns:p14="http://schemas.microsoft.com/office/powerpoint/2010/main" val="356656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BD44DF-A26B-4A21-918C-3EF5D3E23A01}"/>
              </a:ext>
            </a:extLst>
          </p:cNvPr>
          <p:cNvSpPr>
            <a:spLocks noGrp="1"/>
          </p:cNvSpPr>
          <p:nvPr>
            <p:ph type="title"/>
          </p:nvPr>
        </p:nvSpPr>
        <p:spPr/>
        <p:txBody>
          <a:bodyPr>
            <a:normAutofit/>
          </a:bodyPr>
          <a:lstStyle/>
          <a:p>
            <a:r>
              <a:rPr lang="en-GB" dirty="0"/>
              <a:t>Study EV-103: Preliminary durability results of </a:t>
            </a:r>
            <a:r>
              <a:rPr lang="en-GB" dirty="0" err="1"/>
              <a:t>enfortumab</a:t>
            </a:r>
            <a:r>
              <a:rPr lang="en-GB" dirty="0"/>
              <a:t> </a:t>
            </a:r>
            <a:r>
              <a:rPr lang="en-GB" dirty="0" err="1"/>
              <a:t>vedotin</a:t>
            </a:r>
            <a:r>
              <a:rPr lang="en-GB" dirty="0"/>
              <a:t> plus pembrolizumab for locally advanced or metastatic urothelial carcinoma</a:t>
            </a:r>
            <a:br>
              <a:rPr lang="en-GB" dirty="0"/>
            </a:br>
            <a:br>
              <a:rPr lang="en-GB" dirty="0"/>
            </a:br>
            <a:r>
              <a:rPr lang="en-GB" sz="2400" cap="none" dirty="0"/>
              <a:t>Rosenberg JE, et al.</a:t>
            </a:r>
            <a:br>
              <a:rPr lang="en-GB" sz="2400" cap="none" dirty="0"/>
            </a:br>
            <a:r>
              <a:rPr lang="en-GB" sz="2400" cap="none" dirty="0"/>
              <a:t>ASCO GU 2020. Abstract #441 (Oral presentation)</a:t>
            </a:r>
            <a:endParaRPr lang="en-GB" sz="2400" dirty="0"/>
          </a:p>
        </p:txBody>
      </p:sp>
      <p:sp>
        <p:nvSpPr>
          <p:cNvPr id="5" name="Slide Number Placeholder 4">
            <a:extLst>
              <a:ext uri="{FF2B5EF4-FFF2-40B4-BE49-F238E27FC236}">
                <a16:creationId xmlns:a16="http://schemas.microsoft.com/office/drawing/2014/main" id="{1B799515-C9B8-4140-8AB7-36C50CB0D60C}"/>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383343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EDDAB90-84D3-409B-B776-CD591A0295DE}"/>
              </a:ext>
            </a:extLst>
          </p:cNvPr>
          <p:cNvSpPr>
            <a:spLocks noGrp="1"/>
          </p:cNvSpPr>
          <p:nvPr>
            <p:ph sz="quarter" idx="12"/>
          </p:nvPr>
        </p:nvSpPr>
        <p:spPr/>
        <p:txBody>
          <a:bodyPr>
            <a:normAutofit fontScale="85000" lnSpcReduction="20000"/>
          </a:bodyPr>
          <a:lstStyle/>
          <a:p>
            <a:pPr>
              <a:lnSpc>
                <a:spcPct val="120000"/>
              </a:lnSpc>
            </a:pPr>
            <a:r>
              <a:rPr lang="en-GB" b="1" dirty="0">
                <a:solidFill>
                  <a:srgbClr val="03C750"/>
                </a:solidFill>
              </a:rPr>
              <a:t>Platinum chemotherapy is the standard of care for patients</a:t>
            </a:r>
            <a:r>
              <a:rPr lang="en-GB" dirty="0"/>
              <a:t> with metastatic Urothelial Carcinoma (UC) in the first line setting</a:t>
            </a:r>
          </a:p>
          <a:p>
            <a:pPr>
              <a:lnSpc>
                <a:spcPct val="120000"/>
              </a:lnSpc>
            </a:pPr>
            <a:r>
              <a:rPr lang="en-GB" b="1" dirty="0">
                <a:solidFill>
                  <a:srgbClr val="03C750"/>
                </a:solidFill>
              </a:rPr>
              <a:t>Gemcitabine/carboplatin is a standard therapy in patients who are cisplatin ineligible </a:t>
            </a:r>
            <a:r>
              <a:rPr lang="en-GB" dirty="0"/>
              <a:t>but it is poorly tolerated and associated with limited durability and survival. </a:t>
            </a:r>
          </a:p>
          <a:p>
            <a:pPr>
              <a:lnSpc>
                <a:spcPct val="120000"/>
              </a:lnSpc>
            </a:pPr>
            <a:r>
              <a:rPr lang="en-GB" b="1" dirty="0" err="1">
                <a:solidFill>
                  <a:srgbClr val="03C750"/>
                </a:solidFill>
              </a:rPr>
              <a:t>Enfortumab</a:t>
            </a:r>
            <a:r>
              <a:rPr lang="en-GB" b="1" dirty="0">
                <a:solidFill>
                  <a:srgbClr val="03C750"/>
                </a:solidFill>
              </a:rPr>
              <a:t> </a:t>
            </a:r>
            <a:r>
              <a:rPr lang="en-GB" b="1" dirty="0" err="1">
                <a:solidFill>
                  <a:srgbClr val="03C750"/>
                </a:solidFill>
              </a:rPr>
              <a:t>vedotin</a:t>
            </a:r>
            <a:r>
              <a:rPr lang="en-GB" b="1" dirty="0">
                <a:solidFill>
                  <a:srgbClr val="03C750"/>
                </a:solidFill>
              </a:rPr>
              <a:t> is an antibody-drug conjugate </a:t>
            </a:r>
            <a:r>
              <a:rPr lang="en-GB" dirty="0"/>
              <a:t>comprised of the nectin-4 antibody </a:t>
            </a:r>
            <a:r>
              <a:rPr lang="en-GB" dirty="0" err="1"/>
              <a:t>enfortumab</a:t>
            </a:r>
            <a:r>
              <a:rPr lang="en-GB" dirty="0"/>
              <a:t> coupled to the microtubule disrupting agent monomethyl auristatin E (MMAE). Nectin-4 is highly expressed in UC</a:t>
            </a:r>
          </a:p>
          <a:p>
            <a:pPr>
              <a:lnSpc>
                <a:spcPct val="120000"/>
              </a:lnSpc>
            </a:pPr>
            <a:r>
              <a:rPr lang="en-GB" dirty="0"/>
              <a:t>Results from EV-103 were presented at ESMO 2019. EV-103 evaluated </a:t>
            </a:r>
            <a:r>
              <a:rPr lang="en-GB" b="1" dirty="0" err="1">
                <a:solidFill>
                  <a:srgbClr val="03C750"/>
                </a:solidFill>
              </a:rPr>
              <a:t>enfortumab</a:t>
            </a:r>
            <a:r>
              <a:rPr lang="en-GB" b="1" dirty="0">
                <a:solidFill>
                  <a:srgbClr val="03C750"/>
                </a:solidFill>
              </a:rPr>
              <a:t> as a first-line agent in combination with pembrolizumab</a:t>
            </a:r>
            <a:r>
              <a:rPr lang="en-GB" dirty="0"/>
              <a:t>, and the </a:t>
            </a:r>
            <a:r>
              <a:rPr lang="en-GB" b="1" dirty="0">
                <a:solidFill>
                  <a:srgbClr val="03C750"/>
                </a:solidFill>
              </a:rPr>
              <a:t>results from the cisplatin-ineligible (cohort A) demonstrated a 62% objective response rate with 14% of patients achieving a complete response</a:t>
            </a:r>
            <a:r>
              <a:rPr lang="en-GB" baseline="30000" dirty="0"/>
              <a:t>1</a:t>
            </a:r>
          </a:p>
          <a:p>
            <a:pPr>
              <a:lnSpc>
                <a:spcPct val="120000"/>
              </a:lnSpc>
            </a:pPr>
            <a:r>
              <a:rPr lang="en-GB" b="1" dirty="0">
                <a:solidFill>
                  <a:srgbClr val="03C750"/>
                </a:solidFill>
              </a:rPr>
              <a:t>This presentation presents updated durability, progression-free survival and overall survival data</a:t>
            </a:r>
            <a:r>
              <a:rPr lang="en-GB" dirty="0"/>
              <a:t> for </a:t>
            </a:r>
            <a:r>
              <a:rPr lang="en-GB" dirty="0" err="1"/>
              <a:t>enfortumab</a:t>
            </a:r>
            <a:r>
              <a:rPr lang="en-GB" dirty="0"/>
              <a:t> </a:t>
            </a:r>
            <a:r>
              <a:rPr lang="en-GB" dirty="0" err="1"/>
              <a:t>vedotin</a:t>
            </a:r>
            <a:r>
              <a:rPr lang="en-GB" dirty="0"/>
              <a:t> and pembrolizumab in the first-line setting for patients who could not receive cisplatin as first line therapy for locally advanced or metastatic disease</a:t>
            </a:r>
          </a:p>
        </p:txBody>
      </p:sp>
      <p:sp>
        <p:nvSpPr>
          <p:cNvPr id="2" name="Title 1">
            <a:extLst>
              <a:ext uri="{FF2B5EF4-FFF2-40B4-BE49-F238E27FC236}">
                <a16:creationId xmlns:a16="http://schemas.microsoft.com/office/drawing/2014/main" id="{F7B11AA2-73CC-464D-B22F-AE14C636DEFA}"/>
              </a:ext>
            </a:extLst>
          </p:cNvPr>
          <p:cNvSpPr>
            <a:spLocks noGrp="1"/>
          </p:cNvSpPr>
          <p:nvPr>
            <p:ph type="title"/>
          </p:nvPr>
        </p:nvSpPr>
        <p:spPr/>
        <p:txBody>
          <a:bodyPr/>
          <a:lstStyle/>
          <a:p>
            <a:r>
              <a:rPr lang="en-US" dirty="0">
                <a:latin typeface="+mj-lt"/>
              </a:rPr>
              <a:t>introduction</a:t>
            </a:r>
          </a:p>
        </p:txBody>
      </p:sp>
      <p:sp>
        <p:nvSpPr>
          <p:cNvPr id="11" name="Text Placeholder 10"/>
          <p:cNvSpPr>
            <a:spLocks noGrp="1"/>
          </p:cNvSpPr>
          <p:nvPr>
            <p:ph sz="quarter" idx="13"/>
          </p:nvPr>
        </p:nvSpPr>
        <p:spPr/>
        <p:txBody>
          <a:bodyPr/>
          <a:lstStyle/>
          <a:p>
            <a:r>
              <a:rPr lang="en-GB" sz="1000" dirty="0">
                <a:latin typeface="+mn-lt"/>
              </a:rPr>
              <a:t>MMAE, monomethyl auristatin E; UC, urothelial carcinoma</a:t>
            </a:r>
          </a:p>
          <a:p>
            <a:r>
              <a:rPr lang="en-GB" sz="1000" dirty="0">
                <a:latin typeface="+mn-lt"/>
              </a:rPr>
              <a:t>1. </a:t>
            </a:r>
            <a:r>
              <a:rPr lang="en-GB" sz="1000" dirty="0" err="1">
                <a:latin typeface="+mn-lt"/>
              </a:rPr>
              <a:t>Hoimes</a:t>
            </a:r>
            <a:r>
              <a:rPr lang="en-GB" sz="1000" dirty="0">
                <a:latin typeface="+mn-lt"/>
              </a:rPr>
              <a:t> C, et al. </a:t>
            </a:r>
            <a:r>
              <a:rPr lang="en-US" sz="1000" dirty="0">
                <a:latin typeface="+mn-lt"/>
              </a:rPr>
              <a:t>Annals of Oncology (2019) 30 (suppl_5): v356-v402. 10.1093/</a:t>
            </a:r>
            <a:r>
              <a:rPr lang="en-US" sz="1000" dirty="0" err="1">
                <a:latin typeface="+mn-lt"/>
              </a:rPr>
              <a:t>annonc</a:t>
            </a:r>
            <a:r>
              <a:rPr lang="en-US" sz="1000" dirty="0">
                <a:latin typeface="+mn-lt"/>
              </a:rPr>
              <a:t>/mdz249</a:t>
            </a:r>
            <a:r>
              <a:rPr lang="en-GB" sz="1000" dirty="0">
                <a:latin typeface="+mn-lt"/>
              </a:rPr>
              <a:t>; </a:t>
            </a:r>
            <a:br>
              <a:rPr lang="en-GB" sz="1000" dirty="0">
                <a:latin typeface="+mn-lt"/>
              </a:rPr>
            </a:br>
            <a:r>
              <a:rPr lang="en-GB" sz="1000" dirty="0">
                <a:latin typeface="+mn-lt"/>
              </a:rPr>
              <a:t>2. </a:t>
            </a:r>
            <a:r>
              <a:rPr lang="en-GB" sz="1000" dirty="0"/>
              <a:t>Rosenberg JE, et al. ASCO GU 2020. Abstract #441 (Oral presentation)</a:t>
            </a:r>
          </a:p>
        </p:txBody>
      </p:sp>
      <p:sp>
        <p:nvSpPr>
          <p:cNvPr id="15" name="Slide Number Placeholder 14"/>
          <p:cNvSpPr>
            <a:spLocks noGrp="1"/>
          </p:cNvSpPr>
          <p:nvPr>
            <p:ph type="sldNum" sz="quarter" idx="4"/>
          </p:nvPr>
        </p:nvSpPr>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41816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9C925B-A08E-4795-B7F4-CBF478971B7E}"/>
              </a:ext>
            </a:extLst>
          </p:cNvPr>
          <p:cNvSpPr>
            <a:spLocks noGrp="1"/>
          </p:cNvSpPr>
          <p:nvPr>
            <p:ph type="body" idx="1"/>
          </p:nvPr>
        </p:nvSpPr>
        <p:spPr>
          <a:xfrm>
            <a:off x="457200" y="908720"/>
            <a:ext cx="8229600" cy="702470"/>
          </a:xfrm>
        </p:spPr>
        <p:txBody>
          <a:bodyPr/>
          <a:lstStyle/>
          <a:p>
            <a:r>
              <a:rPr lang="en-GB" dirty="0"/>
              <a:t>EV-103 first-line cohorts of </a:t>
            </a:r>
            <a:r>
              <a:rPr lang="en-GB" dirty="0" err="1"/>
              <a:t>enfortumab</a:t>
            </a:r>
            <a:r>
              <a:rPr lang="en-GB" dirty="0"/>
              <a:t> </a:t>
            </a:r>
            <a:r>
              <a:rPr lang="en-GB" dirty="0" err="1"/>
              <a:t>vedotin</a:t>
            </a:r>
            <a:r>
              <a:rPr lang="en-GB" dirty="0"/>
              <a:t> </a:t>
            </a:r>
            <a:br>
              <a:rPr lang="en-GB" dirty="0"/>
            </a:br>
            <a:r>
              <a:rPr lang="en-GB" dirty="0"/>
              <a:t>plus Pembrolizumab</a:t>
            </a:r>
          </a:p>
        </p:txBody>
      </p:sp>
      <p:sp>
        <p:nvSpPr>
          <p:cNvPr id="17" name="Content Placeholder 16">
            <a:extLst>
              <a:ext uri="{FF2B5EF4-FFF2-40B4-BE49-F238E27FC236}">
                <a16:creationId xmlns:a16="http://schemas.microsoft.com/office/drawing/2014/main" id="{2D962E0C-059D-4F4B-B01E-9E231592AEB5}"/>
              </a:ext>
            </a:extLst>
          </p:cNvPr>
          <p:cNvSpPr>
            <a:spLocks noGrp="1"/>
          </p:cNvSpPr>
          <p:nvPr>
            <p:ph sz="quarter" idx="12"/>
          </p:nvPr>
        </p:nvSpPr>
        <p:spPr>
          <a:xfrm>
            <a:off x="465138" y="5404804"/>
            <a:ext cx="8222400" cy="544475"/>
          </a:xfrm>
        </p:spPr>
        <p:txBody>
          <a:bodyPr/>
          <a:lstStyle/>
          <a:p>
            <a:pPr marL="285750" indent="-285750">
              <a:buClr>
                <a:srgbClr val="03C750"/>
              </a:buClr>
              <a:buFont typeface="Arial" panose="020B0604020202020204" pitchFamily="34" charset="0"/>
              <a:buChar char="•"/>
            </a:pPr>
            <a:r>
              <a:rPr lang="en-US" sz="1800" dirty="0">
                <a:solidFill>
                  <a:schemeClr val="tx2"/>
                </a:solidFill>
              </a:rPr>
              <a:t>Data is presented on 45 patients, who have received a median of 9 cycles of therapy (range 1-22)</a:t>
            </a:r>
            <a:endParaRPr lang="en-GB" sz="1800" dirty="0">
              <a:solidFill>
                <a:schemeClr val="tx2"/>
              </a:solidFill>
            </a:endParaRPr>
          </a:p>
        </p:txBody>
      </p:sp>
      <p:sp>
        <p:nvSpPr>
          <p:cNvPr id="2" name="Title 1"/>
          <p:cNvSpPr>
            <a:spLocks noGrp="1"/>
          </p:cNvSpPr>
          <p:nvPr>
            <p:ph type="title"/>
          </p:nvPr>
        </p:nvSpPr>
        <p:spPr/>
        <p:txBody>
          <a:bodyPr/>
          <a:lstStyle/>
          <a:p>
            <a:r>
              <a:rPr lang="en-US"/>
              <a:t>EV-103 study design</a:t>
            </a:r>
            <a:endParaRPr lang="en-US" dirty="0"/>
          </a:p>
        </p:txBody>
      </p:sp>
      <p:sp>
        <p:nvSpPr>
          <p:cNvPr id="7" name="Content Placeholder 6">
            <a:extLst>
              <a:ext uri="{FF2B5EF4-FFF2-40B4-BE49-F238E27FC236}">
                <a16:creationId xmlns:a16="http://schemas.microsoft.com/office/drawing/2014/main" id="{3C8BC2B9-D5FD-4107-9EEB-2C8402D19F4A}"/>
              </a:ext>
            </a:extLst>
          </p:cNvPr>
          <p:cNvSpPr>
            <a:spLocks noGrp="1"/>
          </p:cNvSpPr>
          <p:nvPr>
            <p:ph sz="quarter" idx="13"/>
          </p:nvPr>
        </p:nvSpPr>
        <p:spPr>
          <a:xfrm>
            <a:off x="465138" y="6217200"/>
            <a:ext cx="7928458" cy="556171"/>
          </a:xfrm>
        </p:spPr>
        <p:txBody>
          <a:bodyPr/>
          <a:lstStyle/>
          <a:p>
            <a:r>
              <a:rPr lang="en-GB" dirty="0"/>
              <a:t>1L, first-line; 2L, second-line; DOR, duration of response; EV, </a:t>
            </a:r>
            <a:r>
              <a:rPr lang="en-GB" dirty="0" err="1"/>
              <a:t>enfortumab</a:t>
            </a:r>
            <a:r>
              <a:rPr lang="en-GB" dirty="0"/>
              <a:t> </a:t>
            </a:r>
            <a:r>
              <a:rPr lang="en-GB" dirty="0" err="1"/>
              <a:t>vedotin</a:t>
            </a:r>
            <a:r>
              <a:rPr lang="en-GB" dirty="0"/>
              <a:t>; </a:t>
            </a:r>
            <a:r>
              <a:rPr lang="en-GB" dirty="0" err="1"/>
              <a:t>mUC</a:t>
            </a:r>
            <a:r>
              <a:rPr lang="en-GB" dirty="0"/>
              <a:t>, metastatic urothelial carcinoma; ORR, objective response rate; OS, overall survival; PFS, progression-free survival</a:t>
            </a:r>
          </a:p>
          <a:p>
            <a:r>
              <a:rPr lang="en-GB" dirty="0"/>
              <a:t>Rosenberg JE, et al. ASCO GU 2020. Abstract #441 (Oral presentation)</a:t>
            </a:r>
          </a:p>
        </p:txBody>
      </p:sp>
      <p:sp>
        <p:nvSpPr>
          <p:cNvPr id="9" name="Slide Number Placeholder 8"/>
          <p:cNvSpPr>
            <a:spLocks noGrp="1"/>
          </p:cNvSpPr>
          <p:nvPr>
            <p:ph type="sldNum" sz="quarter" idx="4"/>
          </p:nvPr>
        </p:nvSpPr>
        <p:spPr/>
        <p:txBody>
          <a:bodyPr/>
          <a:lstStyle/>
          <a:p>
            <a:fld id="{FCE43C0F-8A7B-3A4B-9DB5-B3472E36E833}" type="slidenum">
              <a:rPr lang="en-GB" smtClean="0"/>
              <a:pPr/>
              <a:t>6</a:t>
            </a:fld>
            <a:endParaRPr lang="en-GB" dirty="0"/>
          </a:p>
        </p:txBody>
      </p:sp>
      <p:sp>
        <p:nvSpPr>
          <p:cNvPr id="6" name="Rounded Rectangle 5">
            <a:extLst>
              <a:ext uri="{FF2B5EF4-FFF2-40B4-BE49-F238E27FC236}">
                <a16:creationId xmlns:a16="http://schemas.microsoft.com/office/drawing/2014/main" id="{0A409F07-EE6F-F04E-8B52-808EC4D094EC}"/>
              </a:ext>
            </a:extLst>
          </p:cNvPr>
          <p:cNvSpPr/>
          <p:nvPr/>
        </p:nvSpPr>
        <p:spPr>
          <a:xfrm>
            <a:off x="1718804" y="2312511"/>
            <a:ext cx="1800000" cy="2376264"/>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900"/>
              </a:spcAft>
            </a:pPr>
            <a:r>
              <a:rPr lang="en-GB" sz="1600" b="1" dirty="0">
                <a:solidFill>
                  <a:schemeClr val="accent1"/>
                </a:solidFill>
              </a:rPr>
              <a:t>Dose</a:t>
            </a:r>
            <a:br>
              <a:rPr lang="en-GB" sz="1600" b="1" dirty="0">
                <a:solidFill>
                  <a:schemeClr val="accent1"/>
                </a:solidFill>
              </a:rPr>
            </a:br>
            <a:r>
              <a:rPr lang="en-GB" sz="1600" b="1" dirty="0">
                <a:solidFill>
                  <a:schemeClr val="accent1"/>
                </a:solidFill>
              </a:rPr>
              <a:t>Escalation</a:t>
            </a:r>
            <a:r>
              <a:rPr lang="en-GB" sz="1600" b="1" baseline="30000" dirty="0">
                <a:solidFill>
                  <a:schemeClr val="accent1"/>
                </a:solidFill>
              </a:rPr>
              <a:t>1</a:t>
            </a:r>
          </a:p>
          <a:p>
            <a:pPr algn="ctr">
              <a:spcAft>
                <a:spcPts val="900"/>
              </a:spcAft>
            </a:pPr>
            <a:r>
              <a:rPr lang="en-GB" sz="1600" b="1" dirty="0" err="1">
                <a:solidFill>
                  <a:schemeClr val="tx1"/>
                </a:solidFill>
              </a:rPr>
              <a:t>enfortumab</a:t>
            </a:r>
            <a:br>
              <a:rPr lang="en-GB" sz="1600" b="1" dirty="0">
                <a:solidFill>
                  <a:schemeClr val="tx1"/>
                </a:solidFill>
              </a:rPr>
            </a:br>
            <a:r>
              <a:rPr lang="en-GB" sz="1600" b="1" dirty="0" err="1">
                <a:solidFill>
                  <a:schemeClr val="tx1"/>
                </a:solidFill>
              </a:rPr>
              <a:t>vedotin</a:t>
            </a:r>
            <a:r>
              <a:rPr lang="en-GB" sz="1600" b="1" dirty="0">
                <a:solidFill>
                  <a:schemeClr val="tx1"/>
                </a:solidFill>
              </a:rPr>
              <a:t> +</a:t>
            </a:r>
            <a:br>
              <a:rPr lang="en-GB" sz="1600" b="1" dirty="0">
                <a:solidFill>
                  <a:schemeClr val="tx1"/>
                </a:solidFill>
              </a:rPr>
            </a:br>
            <a:r>
              <a:rPr lang="en-GB" sz="1600" b="1" dirty="0">
                <a:solidFill>
                  <a:schemeClr val="tx1"/>
                </a:solidFill>
              </a:rPr>
              <a:t>pembrolizumab</a:t>
            </a:r>
          </a:p>
          <a:p>
            <a:pPr algn="ctr">
              <a:spcAft>
                <a:spcPts val="900"/>
              </a:spcAft>
            </a:pPr>
            <a:r>
              <a:rPr lang="en-GB" sz="1600" dirty="0">
                <a:solidFill>
                  <a:schemeClr val="tx1"/>
                </a:solidFill>
              </a:rPr>
              <a:t>cisplatin-ineligible</a:t>
            </a:r>
          </a:p>
          <a:p>
            <a:pPr algn="ctr">
              <a:spcAft>
                <a:spcPts val="900"/>
              </a:spcAft>
            </a:pPr>
            <a:r>
              <a:rPr lang="en-GB" sz="1600" dirty="0">
                <a:solidFill>
                  <a:schemeClr val="tx1"/>
                </a:solidFill>
              </a:rPr>
              <a:t>(n=5)</a:t>
            </a:r>
          </a:p>
        </p:txBody>
      </p:sp>
      <p:sp>
        <p:nvSpPr>
          <p:cNvPr id="10" name="Rounded Rectangle 9">
            <a:extLst>
              <a:ext uri="{FF2B5EF4-FFF2-40B4-BE49-F238E27FC236}">
                <a16:creationId xmlns:a16="http://schemas.microsoft.com/office/drawing/2014/main" id="{0BC233B0-F816-CE48-B035-0CFC3D7BBD8C}"/>
              </a:ext>
            </a:extLst>
          </p:cNvPr>
          <p:cNvSpPr/>
          <p:nvPr/>
        </p:nvSpPr>
        <p:spPr>
          <a:xfrm>
            <a:off x="3644109" y="2312511"/>
            <a:ext cx="1800000" cy="2376264"/>
          </a:xfrm>
          <a:prstGeom prst="roundRect">
            <a:avLst/>
          </a:prstGeom>
          <a:solidFill>
            <a:schemeClr val="bg1"/>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900"/>
              </a:spcAft>
            </a:pPr>
            <a:r>
              <a:rPr lang="en-GB" sz="1600" b="1">
                <a:solidFill>
                  <a:schemeClr val="accent1"/>
                </a:solidFill>
              </a:rPr>
              <a:t>Dose Expansion</a:t>
            </a:r>
            <a:br>
              <a:rPr lang="en-GB" sz="1600" b="1">
                <a:solidFill>
                  <a:schemeClr val="accent1"/>
                </a:solidFill>
              </a:rPr>
            </a:br>
            <a:r>
              <a:rPr lang="en-GB" sz="1600" b="1">
                <a:solidFill>
                  <a:schemeClr val="accent1"/>
                </a:solidFill>
              </a:rPr>
              <a:t>Cohort A</a:t>
            </a:r>
            <a:endParaRPr lang="en-GB" sz="1600" b="1" baseline="30000">
              <a:solidFill>
                <a:schemeClr val="accent1"/>
              </a:solidFill>
            </a:endParaRPr>
          </a:p>
          <a:p>
            <a:pPr algn="ctr">
              <a:spcAft>
                <a:spcPts val="900"/>
              </a:spcAft>
            </a:pPr>
            <a:r>
              <a:rPr lang="en-GB" sz="1600" b="1">
                <a:solidFill>
                  <a:schemeClr val="tx1"/>
                </a:solidFill>
              </a:rPr>
              <a:t>enfortumab</a:t>
            </a:r>
            <a:br>
              <a:rPr lang="en-GB" sz="1600" b="1">
                <a:solidFill>
                  <a:schemeClr val="tx1"/>
                </a:solidFill>
              </a:rPr>
            </a:br>
            <a:r>
              <a:rPr lang="en-GB" sz="1600" b="1">
                <a:solidFill>
                  <a:schemeClr val="tx1"/>
                </a:solidFill>
              </a:rPr>
              <a:t>vedotin +</a:t>
            </a:r>
            <a:br>
              <a:rPr lang="en-GB" sz="1600" b="1">
                <a:solidFill>
                  <a:schemeClr val="tx1"/>
                </a:solidFill>
              </a:rPr>
            </a:br>
            <a:r>
              <a:rPr lang="en-GB" sz="1600" b="1">
                <a:solidFill>
                  <a:schemeClr val="tx1"/>
                </a:solidFill>
              </a:rPr>
              <a:t>pembrolizumab</a:t>
            </a:r>
          </a:p>
          <a:p>
            <a:pPr algn="ctr">
              <a:spcAft>
                <a:spcPts val="900"/>
              </a:spcAft>
            </a:pPr>
            <a:r>
              <a:rPr lang="en-GB" sz="1600">
                <a:solidFill>
                  <a:schemeClr val="tx1"/>
                </a:solidFill>
              </a:rPr>
              <a:t>cisplatin-ineligible</a:t>
            </a:r>
          </a:p>
          <a:p>
            <a:pPr algn="ctr">
              <a:spcAft>
                <a:spcPts val="900"/>
              </a:spcAft>
            </a:pPr>
            <a:r>
              <a:rPr lang="en-GB" sz="1600">
                <a:solidFill>
                  <a:schemeClr val="tx1"/>
                </a:solidFill>
              </a:rPr>
              <a:t>(n=40)</a:t>
            </a:r>
          </a:p>
        </p:txBody>
      </p:sp>
      <p:sp>
        <p:nvSpPr>
          <p:cNvPr id="11" name="TextBox 10">
            <a:extLst>
              <a:ext uri="{FF2B5EF4-FFF2-40B4-BE49-F238E27FC236}">
                <a16:creationId xmlns:a16="http://schemas.microsoft.com/office/drawing/2014/main" id="{EC2A5F58-49BE-6B4C-9BFD-35F13F91F574}"/>
              </a:ext>
            </a:extLst>
          </p:cNvPr>
          <p:cNvSpPr txBox="1"/>
          <p:nvPr/>
        </p:nvSpPr>
        <p:spPr>
          <a:xfrm>
            <a:off x="5498658" y="2204134"/>
            <a:ext cx="3238451" cy="2593018"/>
          </a:xfrm>
          <a:prstGeom prst="rect">
            <a:avLst/>
          </a:prstGeom>
          <a:noFill/>
        </p:spPr>
        <p:txBody>
          <a:bodyPr wrap="none" rtlCol="0">
            <a:spAutoFit/>
          </a:bodyPr>
          <a:lstStyle/>
          <a:p>
            <a:pPr>
              <a:spcAft>
                <a:spcPts val="900"/>
              </a:spcAft>
            </a:pPr>
            <a:r>
              <a:rPr lang="en-GB" sz="1400" b="1" dirty="0">
                <a:latin typeface="Calibri" panose="020F0502020204030204" pitchFamily="34" charset="0"/>
                <a:ea typeface="Aileron" charset="0"/>
                <a:cs typeface="Calibri" panose="020F0502020204030204" pitchFamily="34" charset="0"/>
              </a:rPr>
              <a:t>Dosing: </a:t>
            </a:r>
            <a:r>
              <a:rPr lang="en-GB" sz="1400" dirty="0" err="1">
                <a:latin typeface="Calibri" panose="020F0502020204030204" pitchFamily="34" charset="0"/>
                <a:ea typeface="Aileron" charset="0"/>
                <a:cs typeface="Calibri" panose="020F0502020204030204" pitchFamily="34" charset="0"/>
              </a:rPr>
              <a:t>Enfortumab</a:t>
            </a:r>
            <a:r>
              <a:rPr lang="en-GB" sz="1400" dirty="0">
                <a:latin typeface="Calibri" panose="020F0502020204030204" pitchFamily="34" charset="0"/>
                <a:ea typeface="Aileron" charset="0"/>
                <a:cs typeface="Calibri" panose="020F0502020204030204" pitchFamily="34" charset="0"/>
              </a:rPr>
              <a:t> </a:t>
            </a:r>
            <a:r>
              <a:rPr lang="en-GB" sz="1400" dirty="0" err="1">
                <a:latin typeface="Calibri" panose="020F0502020204030204" pitchFamily="34" charset="0"/>
                <a:ea typeface="Aileron" charset="0"/>
                <a:cs typeface="Calibri" panose="020F0502020204030204" pitchFamily="34" charset="0"/>
              </a:rPr>
              <a:t>vedotin</a:t>
            </a:r>
            <a:r>
              <a:rPr lang="en-GB" sz="1400" dirty="0">
                <a:latin typeface="Calibri" panose="020F0502020204030204" pitchFamily="34" charset="0"/>
                <a:ea typeface="Aileron" charset="0"/>
                <a:cs typeface="Calibri" panose="020F0502020204030204" pitchFamily="34" charset="0"/>
              </a:rPr>
              <a:t> on days 1</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and 8 and pembrolizumab on day 1 of</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every 3-week cycle</a:t>
            </a:r>
          </a:p>
          <a:p>
            <a:pPr>
              <a:spcAft>
                <a:spcPts val="900"/>
              </a:spcAft>
            </a:pPr>
            <a:r>
              <a:rPr lang="en-GB" sz="1400" b="1" dirty="0" err="1">
                <a:latin typeface="Calibri" panose="020F0502020204030204" pitchFamily="34" charset="0"/>
                <a:ea typeface="Aileron" charset="0"/>
                <a:cs typeface="Calibri" panose="020F0502020204030204" pitchFamily="34" charset="0"/>
              </a:rPr>
              <a:t>Enfortumab</a:t>
            </a:r>
            <a:r>
              <a:rPr lang="en-GB" sz="1400" b="1" dirty="0">
                <a:latin typeface="Calibri" panose="020F0502020204030204" pitchFamily="34" charset="0"/>
                <a:ea typeface="Aileron" charset="0"/>
                <a:cs typeface="Calibri" panose="020F0502020204030204" pitchFamily="34" charset="0"/>
              </a:rPr>
              <a:t> </a:t>
            </a:r>
            <a:r>
              <a:rPr lang="en-GB" sz="1400" b="1" dirty="0" err="1">
                <a:latin typeface="Calibri" panose="020F0502020204030204" pitchFamily="34" charset="0"/>
                <a:ea typeface="Aileron" charset="0"/>
                <a:cs typeface="Calibri" panose="020F0502020204030204" pitchFamily="34" charset="0"/>
              </a:rPr>
              <a:t>vedotin</a:t>
            </a:r>
            <a:r>
              <a:rPr lang="en-GB" sz="1400" b="1" dirty="0">
                <a:latin typeface="Calibri" panose="020F0502020204030204" pitchFamily="34" charset="0"/>
                <a:ea typeface="Aileron" charset="0"/>
                <a:cs typeface="Calibri" panose="020F0502020204030204" pitchFamily="34" charset="0"/>
              </a:rPr>
              <a:t> exposure:</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Comparable to </a:t>
            </a:r>
            <a:r>
              <a:rPr lang="en-GB" sz="1400" dirty="0" err="1">
                <a:latin typeface="Calibri" panose="020F0502020204030204" pitchFamily="34" charset="0"/>
                <a:ea typeface="Aileron" charset="0"/>
                <a:cs typeface="Calibri" panose="020F0502020204030204" pitchFamily="34" charset="0"/>
              </a:rPr>
              <a:t>enfortumab</a:t>
            </a:r>
            <a:r>
              <a:rPr lang="en-GB" sz="1400" dirty="0">
                <a:latin typeface="Calibri" panose="020F0502020204030204" pitchFamily="34" charset="0"/>
                <a:ea typeface="Aileron" charset="0"/>
                <a:cs typeface="Calibri" panose="020F0502020204030204" pitchFamily="34" charset="0"/>
              </a:rPr>
              <a:t> </a:t>
            </a:r>
            <a:r>
              <a:rPr lang="en-GB" sz="1400" dirty="0" err="1">
                <a:latin typeface="Calibri" panose="020F0502020204030204" pitchFamily="34" charset="0"/>
                <a:ea typeface="Aileron" charset="0"/>
                <a:cs typeface="Calibri" panose="020F0502020204030204" pitchFamily="34" charset="0"/>
              </a:rPr>
              <a:t>vedotin</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monotherapy on 4-week schedule</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(Days 1, 8 and 15)</a:t>
            </a:r>
            <a:r>
              <a:rPr lang="en-GB" sz="1400" baseline="30000" dirty="0">
                <a:latin typeface="Calibri" panose="020F0502020204030204" pitchFamily="34" charset="0"/>
                <a:ea typeface="Aileron" charset="0"/>
                <a:cs typeface="Calibri" panose="020F0502020204030204" pitchFamily="34" charset="0"/>
              </a:rPr>
              <a:t>2</a:t>
            </a:r>
          </a:p>
          <a:p>
            <a:pPr>
              <a:spcAft>
                <a:spcPts val="900"/>
              </a:spcAft>
            </a:pPr>
            <a:r>
              <a:rPr lang="en-GB" sz="1400" b="1" dirty="0">
                <a:latin typeface="Calibri" panose="020F0502020204030204" pitchFamily="34" charset="0"/>
                <a:ea typeface="Aileron" charset="0"/>
                <a:cs typeface="Calibri" panose="020F0502020204030204" pitchFamily="34" charset="0"/>
              </a:rPr>
              <a:t>Primary endpoints: </a:t>
            </a:r>
            <a:r>
              <a:rPr lang="en-GB" sz="1400" dirty="0">
                <a:latin typeface="Calibri" panose="020F0502020204030204" pitchFamily="34" charset="0"/>
                <a:ea typeface="Aileron" charset="0"/>
                <a:cs typeface="Calibri" panose="020F0502020204030204" pitchFamily="34" charset="0"/>
              </a:rPr>
              <a:t>safety and tolerability</a:t>
            </a:r>
          </a:p>
          <a:p>
            <a:pPr>
              <a:spcAft>
                <a:spcPts val="900"/>
              </a:spcAft>
            </a:pPr>
            <a:r>
              <a:rPr lang="en-GB" sz="1400" b="1" dirty="0">
                <a:latin typeface="Calibri" panose="020F0502020204030204" pitchFamily="34" charset="0"/>
                <a:ea typeface="Aileron" charset="0"/>
                <a:cs typeface="Calibri" panose="020F0502020204030204" pitchFamily="34" charset="0"/>
              </a:rPr>
              <a:t>Key secondary endpoints: </a:t>
            </a:r>
            <a:r>
              <a:rPr lang="en-GB" sz="1400" dirty="0">
                <a:latin typeface="Calibri" panose="020F0502020204030204" pitchFamily="34" charset="0"/>
                <a:ea typeface="Aileron" charset="0"/>
                <a:cs typeface="Calibri" panose="020F0502020204030204" pitchFamily="34" charset="0"/>
              </a:rPr>
              <a:t>dose-limiting</a:t>
            </a:r>
            <a:br>
              <a:rPr lang="en-GB" sz="1400" dirty="0">
                <a:latin typeface="Calibri" panose="020F0502020204030204" pitchFamily="34" charset="0"/>
                <a:ea typeface="Aileron" charset="0"/>
                <a:cs typeface="Calibri" panose="020F0502020204030204" pitchFamily="34" charset="0"/>
              </a:rPr>
            </a:br>
            <a:r>
              <a:rPr lang="en-GB" sz="1400" dirty="0">
                <a:latin typeface="Calibri" panose="020F0502020204030204" pitchFamily="34" charset="0"/>
                <a:ea typeface="Aileron" charset="0"/>
                <a:cs typeface="Calibri" panose="020F0502020204030204" pitchFamily="34" charset="0"/>
              </a:rPr>
              <a:t>toxicities, ORR, DOR, PFS OS</a:t>
            </a:r>
          </a:p>
        </p:txBody>
      </p:sp>
      <p:sp>
        <p:nvSpPr>
          <p:cNvPr id="12" name="TextBox 11">
            <a:extLst>
              <a:ext uri="{FF2B5EF4-FFF2-40B4-BE49-F238E27FC236}">
                <a16:creationId xmlns:a16="http://schemas.microsoft.com/office/drawing/2014/main" id="{C3FE5AF1-9188-924F-8AB3-FDED36D570EE}"/>
              </a:ext>
            </a:extLst>
          </p:cNvPr>
          <p:cNvSpPr txBox="1"/>
          <p:nvPr/>
        </p:nvSpPr>
        <p:spPr>
          <a:xfrm>
            <a:off x="464400" y="1698868"/>
            <a:ext cx="8124212" cy="553998"/>
          </a:xfrm>
          <a:prstGeom prst="rect">
            <a:avLst/>
          </a:prstGeom>
          <a:solidFill>
            <a:schemeClr val="bg1"/>
          </a:solidFill>
        </p:spPr>
        <p:txBody>
          <a:bodyPr wrap="none" lIns="0" rtlCol="0">
            <a:spAutoFit/>
          </a:bodyPr>
          <a:lstStyle/>
          <a:p>
            <a:pPr>
              <a:spcAft>
                <a:spcPts val="900"/>
              </a:spcAft>
            </a:pPr>
            <a:r>
              <a:rPr lang="en-GB" sz="1500" b="1" dirty="0" err="1">
                <a:latin typeface="Calibri" panose="020F0502020204030204" pitchFamily="34" charset="0"/>
                <a:ea typeface="Aileron" charset="0"/>
                <a:cs typeface="Calibri" panose="020F0502020204030204" pitchFamily="34" charset="0"/>
              </a:rPr>
              <a:t>Enfortumab</a:t>
            </a:r>
            <a:r>
              <a:rPr lang="en-GB" sz="1500" b="1" dirty="0">
                <a:latin typeface="Calibri" panose="020F0502020204030204" pitchFamily="34" charset="0"/>
                <a:ea typeface="Aileron" charset="0"/>
                <a:cs typeface="Calibri" panose="020F0502020204030204" pitchFamily="34" charset="0"/>
              </a:rPr>
              <a:t> </a:t>
            </a:r>
            <a:r>
              <a:rPr lang="en-GB" sz="1500" b="1" dirty="0" err="1">
                <a:latin typeface="Calibri" panose="020F0502020204030204" pitchFamily="34" charset="0"/>
                <a:ea typeface="Aileron" charset="0"/>
                <a:cs typeface="Calibri" panose="020F0502020204030204" pitchFamily="34" charset="0"/>
              </a:rPr>
              <a:t>vedotin</a:t>
            </a:r>
            <a:r>
              <a:rPr lang="en-GB" sz="1500" b="1" dirty="0">
                <a:latin typeface="Calibri" panose="020F0502020204030204" pitchFamily="34" charset="0"/>
                <a:ea typeface="Aileron" charset="0"/>
                <a:cs typeface="Calibri" panose="020F0502020204030204" pitchFamily="34" charset="0"/>
              </a:rPr>
              <a:t> 1.25 mg/kg + pembrolizumab (200 mg) in 1L cisplatin-ineligible la/</a:t>
            </a:r>
            <a:r>
              <a:rPr lang="en-GB" sz="1500" b="1" dirty="0" err="1">
                <a:latin typeface="Calibri" panose="020F0502020204030204" pitchFamily="34" charset="0"/>
                <a:ea typeface="Aileron" charset="0"/>
                <a:cs typeface="Calibri" panose="020F0502020204030204" pitchFamily="34" charset="0"/>
              </a:rPr>
              <a:t>mUC</a:t>
            </a:r>
            <a:r>
              <a:rPr lang="en-GB" sz="1500" b="1" dirty="0">
                <a:latin typeface="Calibri" panose="020F0502020204030204" pitchFamily="34" charset="0"/>
                <a:ea typeface="Aileron" charset="0"/>
                <a:cs typeface="Calibri" panose="020F0502020204030204" pitchFamily="34" charset="0"/>
              </a:rPr>
              <a:t> patients </a:t>
            </a:r>
            <a:br>
              <a:rPr lang="en-GB" sz="1500" b="1" dirty="0">
                <a:latin typeface="Calibri" panose="020F0502020204030204" pitchFamily="34" charset="0"/>
                <a:ea typeface="Aileron" charset="0"/>
                <a:cs typeface="Calibri" panose="020F0502020204030204" pitchFamily="34" charset="0"/>
              </a:rPr>
            </a:br>
            <a:r>
              <a:rPr lang="en-GB" sz="1500" b="1" dirty="0">
                <a:latin typeface="Calibri" panose="020F0502020204030204" pitchFamily="34" charset="0"/>
                <a:ea typeface="Aileron" charset="0"/>
                <a:cs typeface="Calibri" panose="020F0502020204030204" pitchFamily="34" charset="0"/>
              </a:rPr>
              <a:t>(N=45)</a:t>
            </a:r>
            <a:endParaRPr lang="en-GB" sz="1500" dirty="0">
              <a:latin typeface="Calibri" panose="020F0502020204030204" pitchFamily="34" charset="0"/>
              <a:ea typeface="Aileron" charset="0"/>
              <a:cs typeface="Calibri" panose="020F0502020204030204" pitchFamily="34" charset="0"/>
            </a:endParaRPr>
          </a:p>
        </p:txBody>
      </p:sp>
      <p:sp>
        <p:nvSpPr>
          <p:cNvPr id="18" name="TextBox 17">
            <a:extLst>
              <a:ext uri="{FF2B5EF4-FFF2-40B4-BE49-F238E27FC236}">
                <a16:creationId xmlns:a16="http://schemas.microsoft.com/office/drawing/2014/main" id="{09E3B512-B879-B04C-8D01-D9558CDFB2A8}"/>
              </a:ext>
            </a:extLst>
          </p:cNvPr>
          <p:cNvSpPr txBox="1"/>
          <p:nvPr/>
        </p:nvSpPr>
        <p:spPr>
          <a:xfrm>
            <a:off x="1718804" y="4834551"/>
            <a:ext cx="5933676" cy="553998"/>
          </a:xfrm>
          <a:prstGeom prst="rect">
            <a:avLst/>
          </a:prstGeom>
          <a:noFill/>
        </p:spPr>
        <p:txBody>
          <a:bodyPr wrap="none" lIns="0" rtlCol="0">
            <a:spAutoFit/>
          </a:bodyPr>
          <a:lstStyle/>
          <a:p>
            <a:pPr marL="95250" indent="-95250"/>
            <a:r>
              <a:rPr lang="en-GB" sz="1000" baseline="30000" dirty="0">
                <a:latin typeface="Calibri" panose="020F0502020204030204" pitchFamily="34" charset="0"/>
                <a:ea typeface="Aileron" charset="0"/>
                <a:cs typeface="Calibri" panose="020F0502020204030204" pitchFamily="34" charset="0"/>
              </a:rPr>
              <a:t>1</a:t>
            </a:r>
            <a:r>
              <a:rPr lang="en-GB" sz="1000" dirty="0">
                <a:latin typeface="Calibri" panose="020F0502020204030204" pitchFamily="34" charset="0"/>
                <a:ea typeface="Aileron" charset="0"/>
                <a:cs typeface="Calibri" panose="020F0502020204030204" pitchFamily="34" charset="0"/>
              </a:rPr>
              <a:t>	Not included in the current analysis: three 1L patients treated with EV 1 mg/kg + pembrolizumab 200 mg and </a:t>
            </a:r>
            <a:br>
              <a:rPr lang="en-GB" sz="1000" dirty="0">
                <a:latin typeface="Calibri" panose="020F0502020204030204" pitchFamily="34" charset="0"/>
                <a:ea typeface="Aileron" charset="0"/>
                <a:cs typeface="Calibri" panose="020F0502020204030204" pitchFamily="34" charset="0"/>
              </a:rPr>
            </a:br>
            <a:r>
              <a:rPr lang="en-GB" sz="1000" dirty="0">
                <a:latin typeface="Calibri" panose="020F0502020204030204" pitchFamily="34" charset="0"/>
                <a:ea typeface="Aileron" charset="0"/>
                <a:cs typeface="Calibri" panose="020F0502020204030204" pitchFamily="34" charset="0"/>
              </a:rPr>
              <a:t>two 2L patients treated with EV 1.25 mg/kg + pembrolizumab 200 mg</a:t>
            </a:r>
          </a:p>
          <a:p>
            <a:pPr marL="95250" indent="-95250"/>
            <a:r>
              <a:rPr lang="en-GB" sz="1000" baseline="30000" dirty="0">
                <a:latin typeface="Calibri" panose="020F0502020204030204" pitchFamily="34" charset="0"/>
                <a:ea typeface="Aileron" charset="0"/>
                <a:cs typeface="Calibri" panose="020F0502020204030204" pitchFamily="34" charset="0"/>
              </a:rPr>
              <a:t>2</a:t>
            </a:r>
            <a:r>
              <a:rPr lang="en-GB" sz="1000" dirty="0">
                <a:latin typeface="Calibri" panose="020F0502020204030204" pitchFamily="34" charset="0"/>
                <a:ea typeface="Aileron" charset="0"/>
                <a:cs typeface="Calibri" panose="020F0502020204030204" pitchFamily="34" charset="0"/>
              </a:rPr>
              <a:t>	</a:t>
            </a:r>
            <a:r>
              <a:rPr lang="en-GB" sz="1000" dirty="0" err="1">
                <a:latin typeface="Calibri" panose="020F0502020204030204" pitchFamily="34" charset="0"/>
                <a:ea typeface="Aileron" charset="0"/>
                <a:cs typeface="Calibri" panose="020F0502020204030204" pitchFamily="34" charset="0"/>
              </a:rPr>
              <a:t>Rossenberg</a:t>
            </a:r>
            <a:r>
              <a:rPr lang="en-GB" sz="1000" dirty="0">
                <a:latin typeface="Calibri" panose="020F0502020204030204" pitchFamily="34" charset="0"/>
                <a:ea typeface="Aileron" charset="0"/>
                <a:cs typeface="Calibri" panose="020F0502020204030204" pitchFamily="34" charset="0"/>
              </a:rPr>
              <a:t> et al. J </a:t>
            </a:r>
            <a:r>
              <a:rPr lang="en-GB" sz="1000" dirty="0" err="1">
                <a:latin typeface="Calibri" panose="020F0502020204030204" pitchFamily="34" charset="0"/>
                <a:ea typeface="Aileron" charset="0"/>
                <a:cs typeface="Calibri" panose="020F0502020204030204" pitchFamily="34" charset="0"/>
              </a:rPr>
              <a:t>Clin</a:t>
            </a:r>
            <a:r>
              <a:rPr lang="en-GB" sz="1000" dirty="0">
                <a:latin typeface="Calibri" panose="020F0502020204030204" pitchFamily="34" charset="0"/>
                <a:ea typeface="Aileron" charset="0"/>
                <a:cs typeface="Calibri" panose="020F0502020204030204" pitchFamily="34" charset="0"/>
              </a:rPr>
              <a:t> Oncol. 2019;37(29)2592-600.</a:t>
            </a:r>
          </a:p>
        </p:txBody>
      </p:sp>
      <p:sp>
        <p:nvSpPr>
          <p:cNvPr id="19" name="Rounded Rectangle 18">
            <a:extLst>
              <a:ext uri="{FF2B5EF4-FFF2-40B4-BE49-F238E27FC236}">
                <a16:creationId xmlns:a16="http://schemas.microsoft.com/office/drawing/2014/main" id="{15ED465E-66FE-B048-B689-0225AB2D094B}"/>
              </a:ext>
            </a:extLst>
          </p:cNvPr>
          <p:cNvSpPr/>
          <p:nvPr/>
        </p:nvSpPr>
        <p:spPr>
          <a:xfrm>
            <a:off x="457200" y="2312511"/>
            <a:ext cx="1136299" cy="2376264"/>
          </a:xfrm>
          <a:prstGeom prst="roundRect">
            <a:avLst/>
          </a:prstGeom>
          <a:solidFill>
            <a:schemeClr val="tx2">
              <a:lumMod val="20000"/>
              <a:lumOff val="80000"/>
            </a:schemeClr>
          </a:solidFill>
          <a:ln w="28575">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spcAft>
                <a:spcPts val="900"/>
              </a:spcAft>
            </a:pPr>
            <a:r>
              <a:rPr lang="en-US" sz="1400" b="1" dirty="0">
                <a:solidFill>
                  <a:schemeClr val="tx1"/>
                </a:solidFill>
              </a:rPr>
              <a:t>Patient</a:t>
            </a:r>
            <a:br>
              <a:rPr lang="en-US" sz="1400" b="1" dirty="0">
                <a:solidFill>
                  <a:schemeClr val="tx1"/>
                </a:solidFill>
              </a:rPr>
            </a:br>
            <a:r>
              <a:rPr lang="en-US" sz="1400" b="1" dirty="0">
                <a:solidFill>
                  <a:schemeClr val="tx1"/>
                </a:solidFill>
              </a:rPr>
              <a:t>Population</a:t>
            </a:r>
            <a:endParaRPr lang="en-US" sz="1400" b="1" baseline="30000" dirty="0">
              <a:solidFill>
                <a:schemeClr val="tx1"/>
              </a:solidFill>
            </a:endParaRPr>
          </a:p>
          <a:p>
            <a:pPr algn="ctr">
              <a:spcAft>
                <a:spcPts val="900"/>
              </a:spcAft>
            </a:pPr>
            <a:r>
              <a:rPr lang="en-US" sz="1400" dirty="0">
                <a:solidFill>
                  <a:schemeClr val="tx1"/>
                </a:solidFill>
              </a:rPr>
              <a:t>Locally Advanced</a:t>
            </a:r>
            <a:br>
              <a:rPr lang="en-US" sz="1400" dirty="0">
                <a:solidFill>
                  <a:schemeClr val="tx1"/>
                </a:solidFill>
              </a:rPr>
            </a:br>
            <a:r>
              <a:rPr lang="en-US" sz="1400" dirty="0">
                <a:solidFill>
                  <a:schemeClr val="tx1"/>
                </a:solidFill>
              </a:rPr>
              <a:t>or</a:t>
            </a:r>
            <a:br>
              <a:rPr lang="en-US" sz="1400" dirty="0">
                <a:solidFill>
                  <a:schemeClr val="tx1"/>
                </a:solidFill>
              </a:rPr>
            </a:br>
            <a:r>
              <a:rPr lang="en-US" sz="1400" dirty="0">
                <a:solidFill>
                  <a:schemeClr val="tx1"/>
                </a:solidFill>
              </a:rPr>
              <a:t>Metastatic Urothelial</a:t>
            </a:r>
            <a:br>
              <a:rPr lang="en-US" sz="1400" dirty="0">
                <a:solidFill>
                  <a:schemeClr val="tx1"/>
                </a:solidFill>
              </a:rPr>
            </a:br>
            <a:r>
              <a:rPr lang="en-US" sz="1400" dirty="0">
                <a:solidFill>
                  <a:schemeClr val="tx1"/>
                </a:solidFill>
              </a:rPr>
              <a:t>Carcinoma</a:t>
            </a:r>
          </a:p>
        </p:txBody>
      </p:sp>
    </p:spTree>
    <p:extLst>
      <p:ext uri="{BB962C8B-B14F-4D97-AF65-F5344CB8AC3E}">
        <p14:creationId xmlns:p14="http://schemas.microsoft.com/office/powerpoint/2010/main" val="267991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E080010-22FA-4A87-ABDF-69DD28FC7A48}"/>
              </a:ext>
            </a:extLst>
          </p:cNvPr>
          <p:cNvSpPr>
            <a:spLocks noGrp="1"/>
          </p:cNvSpPr>
          <p:nvPr>
            <p:ph type="title"/>
          </p:nvPr>
        </p:nvSpPr>
        <p:spPr>
          <a:xfrm>
            <a:off x="464400" y="246565"/>
            <a:ext cx="6555600" cy="807285"/>
          </a:xfrm>
        </p:spPr>
        <p:txBody>
          <a:bodyPr/>
          <a:lstStyle/>
          <a:p>
            <a:r>
              <a:rPr lang="en-GB"/>
              <a:t>EV-103 baseline data</a:t>
            </a:r>
            <a:endParaRPr lang="en-GB" dirty="0"/>
          </a:p>
        </p:txBody>
      </p:sp>
      <p:sp>
        <p:nvSpPr>
          <p:cNvPr id="12" name="Content Placeholder 6">
            <a:extLst>
              <a:ext uri="{FF2B5EF4-FFF2-40B4-BE49-F238E27FC236}">
                <a16:creationId xmlns:a16="http://schemas.microsoft.com/office/drawing/2014/main" id="{8D6E58A9-D608-4A60-A65D-46F18FB3576F}"/>
              </a:ext>
            </a:extLst>
          </p:cNvPr>
          <p:cNvSpPr>
            <a:spLocks noGrp="1"/>
          </p:cNvSpPr>
          <p:nvPr>
            <p:ph sz="quarter" idx="13"/>
          </p:nvPr>
        </p:nvSpPr>
        <p:spPr/>
        <p:txBody>
          <a:bodyPr/>
          <a:lstStyle/>
          <a:p>
            <a:r>
              <a:rPr lang="en-GB" dirty="0"/>
              <a:t>1L, first-line; ECOG, Eastern Cooperative Oncology Group;</a:t>
            </a:r>
            <a:r>
              <a:rPr lang="en-GB" b="1" dirty="0"/>
              <a:t> </a:t>
            </a:r>
            <a:r>
              <a:rPr lang="en-GB" dirty="0"/>
              <a:t>PD-L1, programmed ligand death-1</a:t>
            </a:r>
          </a:p>
          <a:p>
            <a:r>
              <a:rPr lang="en-GB" dirty="0"/>
              <a:t>Rosenberg JE, et al. ASCO GU 2020. Abstract #441 (Oral presentation)</a:t>
            </a:r>
          </a:p>
        </p:txBody>
      </p:sp>
      <p:sp>
        <p:nvSpPr>
          <p:cNvPr id="2" name="Slide Number Placeholder 1">
            <a:extLst>
              <a:ext uri="{FF2B5EF4-FFF2-40B4-BE49-F238E27FC236}">
                <a16:creationId xmlns:a16="http://schemas.microsoft.com/office/drawing/2014/main" id="{C09E6818-DA3B-476F-883D-DD8213352A97}"/>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10" name="TextBox 9">
            <a:extLst>
              <a:ext uri="{FF2B5EF4-FFF2-40B4-BE49-F238E27FC236}">
                <a16:creationId xmlns:a16="http://schemas.microsoft.com/office/drawing/2014/main" id="{1D618655-688D-4A5F-BC17-DF585782F90F}"/>
              </a:ext>
            </a:extLst>
          </p:cNvPr>
          <p:cNvSpPr txBox="1"/>
          <p:nvPr/>
        </p:nvSpPr>
        <p:spPr>
          <a:xfrm>
            <a:off x="464400" y="5365665"/>
            <a:ext cx="6329361" cy="1015663"/>
          </a:xfrm>
          <a:prstGeom prst="rect">
            <a:avLst/>
          </a:prstGeom>
          <a:noFill/>
        </p:spPr>
        <p:txBody>
          <a:bodyPr wrap="none" lIns="0" rtlCol="0">
            <a:spAutoFit/>
          </a:bodyPr>
          <a:lstStyle/>
          <a:p>
            <a:pPr marL="342900" indent="-342900">
              <a:buClr>
                <a:srgbClr val="03C750"/>
              </a:buClr>
              <a:buFont typeface="Arial" panose="020B0604020202020204" pitchFamily="34" charset="0"/>
              <a:buChar char="•"/>
            </a:pPr>
            <a:r>
              <a:rPr lang="en-GB" sz="2000" dirty="0">
                <a:solidFill>
                  <a:schemeClr val="tx2"/>
                </a:solidFill>
                <a:ea typeface="Aileron" charset="0"/>
                <a:cs typeface="Aileron" charset="0"/>
              </a:rPr>
              <a:t>The majority of patients were men with visceral disease</a:t>
            </a:r>
          </a:p>
          <a:p>
            <a:pPr marL="342900" indent="-342900">
              <a:buClr>
                <a:srgbClr val="03C750"/>
              </a:buClr>
              <a:buFont typeface="Arial" panose="020B0604020202020204" pitchFamily="34" charset="0"/>
              <a:buChar char="•"/>
            </a:pPr>
            <a:r>
              <a:rPr lang="en-GB" sz="2000" dirty="0">
                <a:solidFill>
                  <a:schemeClr val="tx2"/>
                </a:solidFill>
                <a:ea typeface="Aileron" charset="0"/>
                <a:cs typeface="Aileron" charset="0"/>
              </a:rPr>
              <a:t>Patients with low and high PD-L1 status were balanced</a:t>
            </a:r>
          </a:p>
          <a:p>
            <a:pPr marL="342900" indent="-342900">
              <a:buClr>
                <a:srgbClr val="03C750"/>
              </a:buClr>
              <a:buFont typeface="Arial" panose="020B0604020202020204" pitchFamily="34" charset="0"/>
              <a:buChar char="•"/>
            </a:pPr>
            <a:endParaRPr lang="en-GB" sz="2000" dirty="0">
              <a:solidFill>
                <a:schemeClr val="tx2"/>
              </a:solidFill>
              <a:ea typeface="Aileron" charset="0"/>
              <a:cs typeface="Aileron" charset="0"/>
            </a:endParaRPr>
          </a:p>
        </p:txBody>
      </p:sp>
      <p:graphicFrame>
        <p:nvGraphicFramePr>
          <p:cNvPr id="17" name="Content Placeholder 16">
            <a:extLst>
              <a:ext uri="{FF2B5EF4-FFF2-40B4-BE49-F238E27FC236}">
                <a16:creationId xmlns:a16="http://schemas.microsoft.com/office/drawing/2014/main" id="{2BD7DC6D-8E30-154E-B1D5-300AF7C613E5}"/>
              </a:ext>
            </a:extLst>
          </p:cNvPr>
          <p:cNvGraphicFramePr>
            <a:graphicFrameLocks noGrp="1"/>
          </p:cNvGraphicFramePr>
          <p:nvPr>
            <p:ph sz="quarter" idx="12"/>
            <p:extLst>
              <p:ext uri="{D42A27DB-BD31-4B8C-83A1-F6EECF244321}">
                <p14:modId xmlns:p14="http://schemas.microsoft.com/office/powerpoint/2010/main" val="701188246"/>
              </p:ext>
            </p:extLst>
          </p:nvPr>
        </p:nvGraphicFramePr>
        <p:xfrm>
          <a:off x="465138" y="1196753"/>
          <a:ext cx="8221662" cy="4137636"/>
        </p:xfrm>
        <a:graphic>
          <a:graphicData uri="http://schemas.openxmlformats.org/drawingml/2006/table">
            <a:tbl>
              <a:tblPr firstRow="1" bandRow="1">
                <a:tableStyleId>{5C22544A-7EE6-4342-B048-85BDC9FD1C3A}</a:tableStyleId>
              </a:tblPr>
              <a:tblGrid>
                <a:gridCol w="6051078">
                  <a:extLst>
                    <a:ext uri="{9D8B030D-6E8A-4147-A177-3AD203B41FA5}">
                      <a16:colId xmlns:a16="http://schemas.microsoft.com/office/drawing/2014/main" val="4270203832"/>
                    </a:ext>
                  </a:extLst>
                </a:gridCol>
                <a:gridCol w="2170584">
                  <a:extLst>
                    <a:ext uri="{9D8B030D-6E8A-4147-A177-3AD203B41FA5}">
                      <a16:colId xmlns:a16="http://schemas.microsoft.com/office/drawing/2014/main" val="2610526132"/>
                    </a:ext>
                  </a:extLst>
                </a:gridCol>
              </a:tblGrid>
              <a:tr h="470166">
                <a:tc>
                  <a:txBody>
                    <a:bodyPr/>
                    <a:lstStyle/>
                    <a:p>
                      <a:r>
                        <a:rPr lang="en-US" sz="1400" dirty="0" err="1"/>
                        <a:t>Enfortumab</a:t>
                      </a:r>
                      <a:r>
                        <a:rPr lang="en-US" sz="1400" dirty="0"/>
                        <a:t> </a:t>
                      </a:r>
                      <a:r>
                        <a:rPr lang="en-US" sz="1400" dirty="0" err="1"/>
                        <a:t>vedotin</a:t>
                      </a:r>
                      <a:r>
                        <a:rPr lang="en-US" sz="1400" dirty="0"/>
                        <a:t> 1.25 mg/kg + pembrolizumab in 1L setting </a:t>
                      </a:r>
                      <a:br>
                        <a:rPr lang="en-US" sz="1400" dirty="0"/>
                      </a:br>
                      <a:r>
                        <a:rPr lang="en-US" sz="1400" dirty="0"/>
                        <a:t>8 Oct 2019 data cut-off</a:t>
                      </a:r>
                    </a:p>
                  </a:txBody>
                  <a:tcPr/>
                </a:tc>
                <a:tc>
                  <a:txBody>
                    <a:bodyPr/>
                    <a:lstStyle/>
                    <a:p>
                      <a:pPr algn="ctr"/>
                      <a:r>
                        <a:rPr lang="en-US" sz="1400" dirty="0"/>
                        <a:t>Patients (N=45)</a:t>
                      </a:r>
                      <a:br>
                        <a:rPr lang="en-US" sz="1400" dirty="0"/>
                      </a:br>
                      <a:r>
                        <a:rPr lang="en-US" sz="1400" dirty="0"/>
                        <a:t>n (%)</a:t>
                      </a:r>
                    </a:p>
                  </a:txBody>
                  <a:tcPr/>
                </a:tc>
                <a:extLst>
                  <a:ext uri="{0D108BD9-81ED-4DB2-BD59-A6C34878D82A}">
                    <a16:rowId xmlns:a16="http://schemas.microsoft.com/office/drawing/2014/main" val="1987594906"/>
                  </a:ext>
                </a:extLst>
              </a:tr>
              <a:tr h="214057">
                <a:tc>
                  <a:txBody>
                    <a:bodyPr/>
                    <a:lstStyle/>
                    <a:p>
                      <a:pPr>
                        <a:lnSpc>
                          <a:spcPct val="90000"/>
                        </a:lnSpc>
                      </a:pPr>
                      <a:r>
                        <a:rPr lang="en-US" sz="1300" b="1" dirty="0"/>
                        <a:t>Male sex, n (%)</a:t>
                      </a:r>
                    </a:p>
                  </a:txBody>
                  <a:tcPr marT="28800" marB="28800" anchor="ctr"/>
                </a:tc>
                <a:tc>
                  <a:txBody>
                    <a:bodyPr/>
                    <a:lstStyle/>
                    <a:p>
                      <a:pPr algn="ctr">
                        <a:lnSpc>
                          <a:spcPct val="90000"/>
                        </a:lnSpc>
                      </a:pPr>
                      <a:r>
                        <a:rPr lang="en-US" sz="1300" dirty="0"/>
                        <a:t>36 (80)</a:t>
                      </a:r>
                    </a:p>
                  </a:txBody>
                  <a:tcPr marT="28800" marB="28800" anchor="ctr"/>
                </a:tc>
                <a:extLst>
                  <a:ext uri="{0D108BD9-81ED-4DB2-BD59-A6C34878D82A}">
                    <a16:rowId xmlns:a16="http://schemas.microsoft.com/office/drawing/2014/main" val="678698500"/>
                  </a:ext>
                </a:extLst>
              </a:tr>
              <a:tr h="214057">
                <a:tc>
                  <a:txBody>
                    <a:bodyPr/>
                    <a:lstStyle/>
                    <a:p>
                      <a:pPr>
                        <a:lnSpc>
                          <a:spcPct val="90000"/>
                        </a:lnSpc>
                      </a:pPr>
                      <a:r>
                        <a:rPr lang="en-US" sz="1300" b="1" dirty="0"/>
                        <a:t>Age, </a:t>
                      </a:r>
                      <a:r>
                        <a:rPr lang="en-US" sz="1300" b="1" dirty="0" err="1"/>
                        <a:t>yrs</a:t>
                      </a:r>
                      <a:r>
                        <a:rPr lang="en-US" sz="1300" b="1" dirty="0"/>
                        <a:t>, median (min, max)</a:t>
                      </a:r>
                    </a:p>
                  </a:txBody>
                  <a:tcPr marT="28800" marB="28800" anchor="ctr"/>
                </a:tc>
                <a:tc>
                  <a:txBody>
                    <a:bodyPr/>
                    <a:lstStyle/>
                    <a:p>
                      <a:pPr algn="ctr">
                        <a:lnSpc>
                          <a:spcPct val="90000"/>
                        </a:lnSpc>
                      </a:pPr>
                      <a:r>
                        <a:rPr lang="en-US" sz="1300" dirty="0"/>
                        <a:t>69 (51, 90)</a:t>
                      </a:r>
                    </a:p>
                  </a:txBody>
                  <a:tcPr marT="28800" marB="28800" anchor="ctr"/>
                </a:tc>
                <a:extLst>
                  <a:ext uri="{0D108BD9-81ED-4DB2-BD59-A6C34878D82A}">
                    <a16:rowId xmlns:a16="http://schemas.microsoft.com/office/drawing/2014/main" val="3252239325"/>
                  </a:ext>
                </a:extLst>
              </a:tr>
              <a:tr h="699435">
                <a:tc>
                  <a:txBody>
                    <a:bodyPr/>
                    <a:lstStyle/>
                    <a:p>
                      <a:pPr>
                        <a:lnSpc>
                          <a:spcPct val="90000"/>
                        </a:lnSpc>
                      </a:pPr>
                      <a:r>
                        <a:rPr lang="en-US" sz="1300" b="1" dirty="0"/>
                        <a:t>ECOG performance status, n (%)</a:t>
                      </a:r>
                    </a:p>
                    <a:p>
                      <a:pPr marL="454025" indent="0">
                        <a:lnSpc>
                          <a:spcPct val="90000"/>
                        </a:lnSpc>
                        <a:tabLst/>
                      </a:pPr>
                      <a:r>
                        <a:rPr lang="en-US" sz="1300" dirty="0"/>
                        <a:t>0</a:t>
                      </a:r>
                      <a:br>
                        <a:rPr lang="en-US" sz="1300" dirty="0"/>
                      </a:br>
                      <a:r>
                        <a:rPr lang="en-US" sz="1300" dirty="0"/>
                        <a:t>1</a:t>
                      </a:r>
                      <a:br>
                        <a:rPr lang="en-US" sz="1300" dirty="0"/>
                      </a:br>
                      <a:r>
                        <a:rPr lang="en-US" sz="1300" dirty="0"/>
                        <a:t>2</a:t>
                      </a:r>
                    </a:p>
                  </a:txBody>
                  <a:tcPr marT="28800" marB="28800" anchor="ctr"/>
                </a:tc>
                <a:tc>
                  <a:txBody>
                    <a:bodyPr/>
                    <a:lstStyle/>
                    <a:p>
                      <a:pPr algn="ctr">
                        <a:lnSpc>
                          <a:spcPct val="90000"/>
                        </a:lnSpc>
                      </a:pPr>
                      <a:br>
                        <a:rPr lang="en-US" sz="1300" dirty="0"/>
                      </a:br>
                      <a:r>
                        <a:rPr lang="en-US" sz="1300" dirty="0"/>
                        <a:t>16 (36)</a:t>
                      </a:r>
                      <a:br>
                        <a:rPr lang="en-US" sz="1300" dirty="0"/>
                      </a:br>
                      <a:r>
                        <a:rPr lang="en-US" sz="1300" dirty="0"/>
                        <a:t>23 (51)</a:t>
                      </a:r>
                      <a:br>
                        <a:rPr lang="en-US" sz="1300" dirty="0"/>
                      </a:br>
                      <a:r>
                        <a:rPr lang="en-US" sz="1300" dirty="0"/>
                        <a:t>6 (13)</a:t>
                      </a:r>
                    </a:p>
                  </a:txBody>
                  <a:tcPr marT="28800" marB="28800" anchor="ctr"/>
                </a:tc>
                <a:extLst>
                  <a:ext uri="{0D108BD9-81ED-4DB2-BD59-A6C34878D82A}">
                    <a16:rowId xmlns:a16="http://schemas.microsoft.com/office/drawing/2014/main" val="2661077145"/>
                  </a:ext>
                </a:extLst>
              </a:tr>
              <a:tr h="537643">
                <a:tc>
                  <a:txBody>
                    <a:bodyPr/>
                    <a:lstStyle/>
                    <a:p>
                      <a:pPr marL="9525" indent="0">
                        <a:lnSpc>
                          <a:spcPct val="90000"/>
                        </a:lnSpc>
                        <a:tabLst/>
                      </a:pPr>
                      <a:r>
                        <a:rPr lang="en-US" sz="1300" b="1" dirty="0"/>
                        <a:t>Primary tumor location, n (%)</a:t>
                      </a:r>
                    </a:p>
                    <a:p>
                      <a:pPr marL="454025" indent="0">
                        <a:lnSpc>
                          <a:spcPct val="90000"/>
                        </a:lnSpc>
                        <a:tabLst/>
                      </a:pPr>
                      <a:r>
                        <a:rPr lang="en-US" sz="1300" dirty="0"/>
                        <a:t>Lower tract</a:t>
                      </a:r>
                      <a:br>
                        <a:rPr lang="en-US" sz="1300" dirty="0"/>
                      </a:br>
                      <a:r>
                        <a:rPr lang="en-US" sz="1300" dirty="0"/>
                        <a:t>Upper tract</a:t>
                      </a:r>
                    </a:p>
                  </a:txBody>
                  <a:tcPr marT="28800" marB="28800" anchor="ctr"/>
                </a:tc>
                <a:tc>
                  <a:txBody>
                    <a:bodyPr/>
                    <a:lstStyle/>
                    <a:p>
                      <a:pPr algn="ctr">
                        <a:lnSpc>
                          <a:spcPct val="90000"/>
                        </a:lnSpc>
                      </a:pPr>
                      <a:br>
                        <a:rPr lang="en-US" sz="1300" dirty="0"/>
                      </a:br>
                      <a:r>
                        <a:rPr lang="en-US" sz="1300" dirty="0"/>
                        <a:t>31 (69)</a:t>
                      </a:r>
                      <a:br>
                        <a:rPr lang="en-US" sz="1300" dirty="0"/>
                      </a:br>
                      <a:r>
                        <a:rPr lang="en-US" sz="1300" dirty="0"/>
                        <a:t>14 (31)</a:t>
                      </a:r>
                    </a:p>
                  </a:txBody>
                  <a:tcPr marT="28800" marB="28800" anchor="ctr"/>
                </a:tc>
                <a:extLst>
                  <a:ext uri="{0D108BD9-81ED-4DB2-BD59-A6C34878D82A}">
                    <a16:rowId xmlns:a16="http://schemas.microsoft.com/office/drawing/2014/main" val="2741112544"/>
                  </a:ext>
                </a:extLst>
              </a:tr>
              <a:tr h="699435">
                <a:tc>
                  <a:txBody>
                    <a:bodyPr/>
                    <a:lstStyle/>
                    <a:p>
                      <a:pPr marL="9525" indent="0">
                        <a:lnSpc>
                          <a:spcPct val="90000"/>
                        </a:lnSpc>
                        <a:tabLst/>
                      </a:pPr>
                      <a:r>
                        <a:rPr lang="en-US" sz="1300" b="1" dirty="0"/>
                        <a:t>Metastasis sites, n (%)</a:t>
                      </a:r>
                    </a:p>
                    <a:p>
                      <a:pPr marL="454025" indent="0">
                        <a:lnSpc>
                          <a:spcPct val="90000"/>
                        </a:lnSpc>
                        <a:tabLst/>
                      </a:pPr>
                      <a:r>
                        <a:rPr lang="en-US" sz="1300" dirty="0"/>
                        <a:t>Lymph nodes only</a:t>
                      </a:r>
                      <a:br>
                        <a:rPr lang="en-US" sz="1300" dirty="0"/>
                      </a:br>
                      <a:r>
                        <a:rPr lang="en-US" sz="1300" dirty="0"/>
                        <a:t>Visceral disease</a:t>
                      </a:r>
                      <a:br>
                        <a:rPr lang="en-US" sz="1300" dirty="0"/>
                      </a:br>
                      <a:r>
                        <a:rPr lang="en-US" sz="1300" dirty="0"/>
                        <a:t>      Liver</a:t>
                      </a:r>
                    </a:p>
                  </a:txBody>
                  <a:tcPr marT="28800" marB="28800" anchor="ctr"/>
                </a:tc>
                <a:tc>
                  <a:txBody>
                    <a:bodyPr/>
                    <a:lstStyle/>
                    <a:p>
                      <a:pPr algn="ctr">
                        <a:lnSpc>
                          <a:spcPct val="90000"/>
                        </a:lnSpc>
                      </a:pPr>
                      <a:br>
                        <a:rPr lang="en-US" sz="1300" dirty="0"/>
                      </a:br>
                      <a:r>
                        <a:rPr lang="en-US" sz="1300" dirty="0"/>
                        <a:t>4 (9)</a:t>
                      </a:r>
                      <a:br>
                        <a:rPr lang="en-US" sz="1300" dirty="0"/>
                      </a:br>
                      <a:r>
                        <a:rPr lang="en-US" sz="1300" dirty="0"/>
                        <a:t>41 (91)</a:t>
                      </a:r>
                      <a:br>
                        <a:rPr lang="en-US" sz="1300" dirty="0"/>
                      </a:br>
                      <a:r>
                        <a:rPr lang="en-US" sz="1300" dirty="0"/>
                        <a:t>15 (33)</a:t>
                      </a:r>
                    </a:p>
                  </a:txBody>
                  <a:tcPr marT="28800" marB="28800" anchor="ctr"/>
                </a:tc>
                <a:extLst>
                  <a:ext uri="{0D108BD9-81ED-4DB2-BD59-A6C34878D82A}">
                    <a16:rowId xmlns:a16="http://schemas.microsoft.com/office/drawing/2014/main" val="2183376167"/>
                  </a:ext>
                </a:extLst>
              </a:tr>
              <a:tr h="699435">
                <a:tc>
                  <a:txBody>
                    <a:bodyPr/>
                    <a:lstStyle/>
                    <a:p>
                      <a:pPr marL="9525" indent="-9525">
                        <a:lnSpc>
                          <a:spcPct val="90000"/>
                        </a:lnSpc>
                        <a:tabLst/>
                      </a:pPr>
                      <a:r>
                        <a:rPr lang="en-US" sz="1300" b="1" dirty="0"/>
                        <a:t>PD-L1 status by combined positive score,</a:t>
                      </a:r>
                      <a:r>
                        <a:rPr lang="en-US" sz="1300" b="1" baseline="30000" dirty="0"/>
                        <a:t>1</a:t>
                      </a:r>
                      <a:r>
                        <a:rPr lang="en-US" sz="1300" b="1" dirty="0"/>
                        <a:t> n (%)</a:t>
                      </a:r>
                    </a:p>
                    <a:p>
                      <a:pPr marL="454025" indent="0">
                        <a:lnSpc>
                          <a:spcPct val="90000"/>
                        </a:lnSpc>
                        <a:tabLst/>
                      </a:pPr>
                      <a:r>
                        <a:rPr lang="en-US" sz="1300" dirty="0"/>
                        <a:t>&lt;10</a:t>
                      </a:r>
                      <a:br>
                        <a:rPr lang="en-US" sz="1300" dirty="0"/>
                      </a:br>
                      <a:r>
                        <a:rPr lang="en-US" sz="1300" dirty="0"/>
                        <a:t>≥10</a:t>
                      </a:r>
                      <a:br>
                        <a:rPr lang="en-US" sz="1300" dirty="0"/>
                      </a:br>
                      <a:r>
                        <a:rPr lang="en-US" sz="1300" dirty="0"/>
                        <a:t>Not evaluable/not available</a:t>
                      </a:r>
                    </a:p>
                  </a:txBody>
                  <a:tcPr marT="28800" marB="28800" anchor="ctr"/>
                </a:tc>
                <a:tc>
                  <a:txBody>
                    <a:bodyPr/>
                    <a:lstStyle/>
                    <a:p>
                      <a:pPr algn="ctr">
                        <a:lnSpc>
                          <a:spcPct val="90000"/>
                        </a:lnSpc>
                      </a:pPr>
                      <a:br>
                        <a:rPr lang="en-US" sz="1300" dirty="0"/>
                      </a:br>
                      <a:r>
                        <a:rPr lang="en-US" sz="1300" dirty="0"/>
                        <a:t>19 (42)</a:t>
                      </a:r>
                      <a:br>
                        <a:rPr lang="en-US" sz="1300" dirty="0"/>
                      </a:br>
                      <a:r>
                        <a:rPr lang="en-US" sz="1300" dirty="0"/>
                        <a:t>14 (31)</a:t>
                      </a:r>
                      <a:br>
                        <a:rPr lang="en-US" sz="1300" dirty="0"/>
                      </a:br>
                      <a:r>
                        <a:rPr lang="en-US" sz="1300" dirty="0"/>
                        <a:t>12 (27)</a:t>
                      </a:r>
                    </a:p>
                  </a:txBody>
                  <a:tcPr marT="28800" marB="28800" anchor="ctr"/>
                </a:tc>
                <a:extLst>
                  <a:ext uri="{0D108BD9-81ED-4DB2-BD59-A6C34878D82A}">
                    <a16:rowId xmlns:a16="http://schemas.microsoft.com/office/drawing/2014/main" val="3735150776"/>
                  </a:ext>
                </a:extLst>
              </a:tr>
              <a:tr h="242640">
                <a:tc gridSpan="2">
                  <a:txBody>
                    <a:bodyPr/>
                    <a:lstStyle/>
                    <a:p>
                      <a:pPr marL="9525" indent="0">
                        <a:lnSpc>
                          <a:spcPct val="90000"/>
                        </a:lnSpc>
                        <a:tabLst/>
                      </a:pPr>
                      <a:r>
                        <a:rPr lang="en-US" sz="1000" baseline="30000" dirty="0"/>
                        <a:t>1 </a:t>
                      </a:r>
                      <a:r>
                        <a:rPr lang="en-US" sz="1000" dirty="0"/>
                        <a:t>Unselected patient population; PD-L1 tested using the 22C3 </a:t>
                      </a:r>
                      <a:r>
                        <a:rPr lang="en-US" sz="1000" dirty="0" err="1"/>
                        <a:t>PharmDx</a:t>
                      </a:r>
                      <a:r>
                        <a:rPr lang="en-US" sz="1000" dirty="0"/>
                        <a:t> assay from Agilent/</a:t>
                      </a:r>
                      <a:r>
                        <a:rPr lang="en-US" sz="1000" dirty="0" err="1"/>
                        <a:t>Daklo</a:t>
                      </a:r>
                      <a:endParaRPr lang="en-US" sz="1000" dirty="0"/>
                    </a:p>
                  </a:txBody>
                  <a:tcPr marT="28800" marB="28800" anchor="ctr">
                    <a:noFill/>
                  </a:tcPr>
                </a:tc>
                <a:tc hMerge="1">
                  <a:txBody>
                    <a:bodyPr/>
                    <a:lstStyle/>
                    <a:p>
                      <a:pPr algn="ctr">
                        <a:lnSpc>
                          <a:spcPct val="90000"/>
                        </a:lnSpc>
                      </a:pPr>
                      <a:endParaRPr lang="en-US" sz="1300" dirty="0"/>
                    </a:p>
                  </a:txBody>
                  <a:tcPr marT="28800" marB="28800" anchor="ctr">
                    <a:noFill/>
                  </a:tcPr>
                </a:tc>
                <a:extLst>
                  <a:ext uri="{0D108BD9-81ED-4DB2-BD59-A6C34878D82A}">
                    <a16:rowId xmlns:a16="http://schemas.microsoft.com/office/drawing/2014/main" val="1726345597"/>
                  </a:ext>
                </a:extLst>
              </a:tr>
            </a:tbl>
          </a:graphicData>
        </a:graphic>
      </p:graphicFrame>
      <p:sp>
        <p:nvSpPr>
          <p:cNvPr id="8" name="Rectangle 7">
            <a:extLst>
              <a:ext uri="{FF2B5EF4-FFF2-40B4-BE49-F238E27FC236}">
                <a16:creationId xmlns:a16="http://schemas.microsoft.com/office/drawing/2014/main" id="{AA3CE614-47AD-4E68-A4F6-1C096FA9E898}"/>
              </a:ext>
            </a:extLst>
          </p:cNvPr>
          <p:cNvSpPr/>
          <p:nvPr/>
        </p:nvSpPr>
        <p:spPr>
          <a:xfrm>
            <a:off x="465138" y="1716935"/>
            <a:ext cx="8221662" cy="219726"/>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4A64E63B-0B86-FD41-A79D-57CE992B2DEC}"/>
              </a:ext>
            </a:extLst>
          </p:cNvPr>
          <p:cNvSpPr/>
          <p:nvPr/>
        </p:nvSpPr>
        <p:spPr>
          <a:xfrm>
            <a:off x="465138" y="3933056"/>
            <a:ext cx="8221662" cy="180753"/>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6EEF958-07FA-A547-B22C-A7F8F75AA732}"/>
              </a:ext>
            </a:extLst>
          </p:cNvPr>
          <p:cNvSpPr/>
          <p:nvPr/>
        </p:nvSpPr>
        <p:spPr>
          <a:xfrm>
            <a:off x="465138" y="4523932"/>
            <a:ext cx="8221662" cy="350874"/>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268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1B226A8-8D70-4BD4-AD44-BB9BAE3635C3}"/>
              </a:ext>
            </a:extLst>
          </p:cNvPr>
          <p:cNvSpPr>
            <a:spLocks noGrp="1"/>
          </p:cNvSpPr>
          <p:nvPr>
            <p:ph type="body" idx="1"/>
          </p:nvPr>
        </p:nvSpPr>
        <p:spPr>
          <a:xfrm>
            <a:off x="457200" y="836712"/>
            <a:ext cx="8229600" cy="702470"/>
          </a:xfrm>
        </p:spPr>
        <p:txBody>
          <a:bodyPr/>
          <a:lstStyle/>
          <a:p>
            <a:r>
              <a:rPr lang="en-GB" dirty="0"/>
              <a:t>Treatment-related adverse events (TRAE)</a:t>
            </a:r>
          </a:p>
        </p:txBody>
      </p:sp>
      <p:sp>
        <p:nvSpPr>
          <p:cNvPr id="16" name="Content Placeholder 15">
            <a:extLst>
              <a:ext uri="{FF2B5EF4-FFF2-40B4-BE49-F238E27FC236}">
                <a16:creationId xmlns:a16="http://schemas.microsoft.com/office/drawing/2014/main" id="{692D9A9E-B079-674E-8FF5-650F2D8C7A0C}"/>
              </a:ext>
            </a:extLst>
          </p:cNvPr>
          <p:cNvSpPr>
            <a:spLocks noGrp="1"/>
          </p:cNvSpPr>
          <p:nvPr>
            <p:ph sz="quarter" idx="12"/>
          </p:nvPr>
        </p:nvSpPr>
        <p:spPr>
          <a:xfrm>
            <a:off x="465138" y="5360314"/>
            <a:ext cx="8222400" cy="660974"/>
          </a:xfrm>
        </p:spPr>
        <p:txBody>
          <a:bodyPr/>
          <a:lstStyle/>
          <a:p>
            <a:r>
              <a:rPr lang="en-GB" dirty="0"/>
              <a:t>7 patients (16%) had treatment related SAEs</a:t>
            </a:r>
          </a:p>
          <a:p>
            <a:pPr lvl="1">
              <a:spcBef>
                <a:spcPts val="300"/>
              </a:spcBef>
            </a:pPr>
            <a:r>
              <a:rPr lang="en-GB" dirty="0"/>
              <a:t>1 patient (2%) died due to multiple organ failure</a:t>
            </a:r>
          </a:p>
        </p:txBody>
      </p:sp>
      <p:sp>
        <p:nvSpPr>
          <p:cNvPr id="3" name="Title 2">
            <a:extLst>
              <a:ext uri="{FF2B5EF4-FFF2-40B4-BE49-F238E27FC236}">
                <a16:creationId xmlns:a16="http://schemas.microsoft.com/office/drawing/2014/main" id="{A0FE055C-6C78-47DB-A4DB-23B8992595A0}"/>
              </a:ext>
            </a:extLst>
          </p:cNvPr>
          <p:cNvSpPr>
            <a:spLocks noGrp="1"/>
          </p:cNvSpPr>
          <p:nvPr>
            <p:ph type="title"/>
          </p:nvPr>
        </p:nvSpPr>
        <p:spPr/>
        <p:txBody>
          <a:bodyPr/>
          <a:lstStyle/>
          <a:p>
            <a:r>
              <a:rPr lang="en-GB"/>
              <a:t>Safety and tolerability</a:t>
            </a:r>
            <a:endParaRPr lang="en-GB" dirty="0"/>
          </a:p>
        </p:txBody>
      </p:sp>
      <p:sp>
        <p:nvSpPr>
          <p:cNvPr id="9" name="Content Placeholder 8">
            <a:extLst>
              <a:ext uri="{FF2B5EF4-FFF2-40B4-BE49-F238E27FC236}">
                <a16:creationId xmlns:a16="http://schemas.microsoft.com/office/drawing/2014/main" id="{F06FA713-963C-4984-AFEE-0368718EA354}"/>
              </a:ext>
            </a:extLst>
          </p:cNvPr>
          <p:cNvSpPr>
            <a:spLocks noGrp="1"/>
          </p:cNvSpPr>
          <p:nvPr>
            <p:ph sz="quarter" idx="13"/>
          </p:nvPr>
        </p:nvSpPr>
        <p:spPr/>
        <p:txBody>
          <a:bodyPr/>
          <a:lstStyle/>
          <a:p>
            <a:r>
              <a:rPr lang="en-GB" dirty="0"/>
              <a:t>SAE, serious adverse event; TRAE, treatment-related adverse event</a:t>
            </a:r>
          </a:p>
          <a:p>
            <a:r>
              <a:rPr lang="en-GB" dirty="0"/>
              <a:t>Rosenberg JE, et al. ASCO GU 2020. Abstract #441 (Oral presentation)</a:t>
            </a:r>
          </a:p>
        </p:txBody>
      </p:sp>
      <p:sp>
        <p:nvSpPr>
          <p:cNvPr id="5" name="Slide Number Placeholder 4">
            <a:extLst>
              <a:ext uri="{FF2B5EF4-FFF2-40B4-BE49-F238E27FC236}">
                <a16:creationId xmlns:a16="http://schemas.microsoft.com/office/drawing/2014/main" id="{53EA25BC-5662-436D-8A8D-8A6FFA097731}"/>
              </a:ext>
            </a:extLst>
          </p:cNvPr>
          <p:cNvSpPr>
            <a:spLocks noGrp="1"/>
          </p:cNvSpPr>
          <p:nvPr>
            <p:ph type="sldNum" sz="quarter" idx="4"/>
          </p:nvPr>
        </p:nvSpPr>
        <p:spPr/>
        <p:txBody>
          <a:bodyPr/>
          <a:lstStyle/>
          <a:p>
            <a:fld id="{FCE43C0F-8A7B-3A4B-9DB5-B3472E36E833}" type="slidenum">
              <a:rPr lang="en-GB" smtClean="0"/>
              <a:pPr/>
              <a:t>8</a:t>
            </a:fld>
            <a:endParaRPr lang="en-GB" dirty="0"/>
          </a:p>
        </p:txBody>
      </p:sp>
      <p:graphicFrame>
        <p:nvGraphicFramePr>
          <p:cNvPr id="22" name="Content Placeholder 16">
            <a:extLst>
              <a:ext uri="{FF2B5EF4-FFF2-40B4-BE49-F238E27FC236}">
                <a16:creationId xmlns:a16="http://schemas.microsoft.com/office/drawing/2014/main" id="{93D932EB-B8E0-C044-8B3D-6486D157B41E}"/>
              </a:ext>
            </a:extLst>
          </p:cNvPr>
          <p:cNvGraphicFramePr>
            <a:graphicFrameLocks/>
          </p:cNvGraphicFramePr>
          <p:nvPr>
            <p:extLst>
              <p:ext uri="{D42A27DB-BD31-4B8C-83A1-F6EECF244321}">
                <p14:modId xmlns:p14="http://schemas.microsoft.com/office/powerpoint/2010/main" val="1465585878"/>
              </p:ext>
            </p:extLst>
          </p:nvPr>
        </p:nvGraphicFramePr>
        <p:xfrm>
          <a:off x="465138" y="1268760"/>
          <a:ext cx="8221661" cy="3999180"/>
        </p:xfrm>
        <a:graphic>
          <a:graphicData uri="http://schemas.openxmlformats.org/drawingml/2006/table">
            <a:tbl>
              <a:tblPr firstRow="1" bandRow="1">
                <a:tableStyleId>{5C22544A-7EE6-4342-B048-85BDC9FD1C3A}</a:tableStyleId>
              </a:tblPr>
              <a:tblGrid>
                <a:gridCol w="4787215">
                  <a:extLst>
                    <a:ext uri="{9D8B030D-6E8A-4147-A177-3AD203B41FA5}">
                      <a16:colId xmlns:a16="http://schemas.microsoft.com/office/drawing/2014/main" val="4270203832"/>
                    </a:ext>
                  </a:extLst>
                </a:gridCol>
                <a:gridCol w="1717223">
                  <a:extLst>
                    <a:ext uri="{9D8B030D-6E8A-4147-A177-3AD203B41FA5}">
                      <a16:colId xmlns:a16="http://schemas.microsoft.com/office/drawing/2014/main" val="503490608"/>
                    </a:ext>
                  </a:extLst>
                </a:gridCol>
                <a:gridCol w="1717223">
                  <a:extLst>
                    <a:ext uri="{9D8B030D-6E8A-4147-A177-3AD203B41FA5}">
                      <a16:colId xmlns:a16="http://schemas.microsoft.com/office/drawing/2014/main" val="2610526132"/>
                    </a:ext>
                  </a:extLst>
                </a:gridCol>
              </a:tblGrid>
              <a:tr h="388622">
                <a:tc rowSpan="2">
                  <a:txBody>
                    <a:bodyPr/>
                    <a:lstStyle/>
                    <a:p>
                      <a:r>
                        <a:rPr lang="en-US" sz="1400" dirty="0"/>
                        <a:t>TRAEs by preferred term</a:t>
                      </a:r>
                      <a:br>
                        <a:rPr lang="en-US" sz="1400" dirty="0"/>
                      </a:br>
                      <a:r>
                        <a:rPr lang="en-US" sz="1400" dirty="0"/>
                        <a:t>8 Oct 2019 data cut-off</a:t>
                      </a:r>
                    </a:p>
                  </a:txBody>
                  <a:tcPr>
                    <a:lnB w="38100" cap="flat" cmpd="sng" algn="ctr">
                      <a:solidFill>
                        <a:schemeClr val="bg1"/>
                      </a:solidFill>
                      <a:prstDash val="solid"/>
                      <a:round/>
                      <a:headEnd type="none" w="med" len="med"/>
                      <a:tailEnd type="none" w="med" len="med"/>
                    </a:lnB>
                  </a:tcPr>
                </a:tc>
                <a:tc gridSpan="2">
                  <a:txBody>
                    <a:bodyPr/>
                    <a:lstStyle/>
                    <a:p>
                      <a:pPr algn="ctr"/>
                      <a:r>
                        <a:rPr lang="en-US" sz="1400" dirty="0"/>
                        <a:t>Patients (N=45)</a:t>
                      </a:r>
                      <a:br>
                        <a:rPr lang="en-US" sz="1400" dirty="0"/>
                      </a:br>
                      <a:r>
                        <a:rPr lang="en-US" sz="1400" dirty="0"/>
                        <a:t>n (%)</a:t>
                      </a:r>
                    </a:p>
                  </a:txBody>
                  <a:tcPr>
                    <a:lnB w="12700" cap="flat" cmpd="sng" algn="ctr">
                      <a:solidFill>
                        <a:schemeClr val="bg1"/>
                      </a:solidFill>
                      <a:prstDash val="solid"/>
                      <a:round/>
                      <a:headEnd type="none" w="med" len="med"/>
                      <a:tailEnd type="none" w="med" len="med"/>
                    </a:lnB>
                  </a:tcPr>
                </a:tc>
                <a:tc hMerge="1">
                  <a:txBody>
                    <a:bodyPr/>
                    <a:lstStyle/>
                    <a:p>
                      <a:pPr algn="ctr"/>
                      <a:endParaRPr lang="en-US" sz="1400" dirty="0"/>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87594906"/>
                  </a:ext>
                </a:extLst>
              </a:tr>
              <a:tr h="310664">
                <a:tc vMerge="1">
                  <a:txBody>
                    <a:bodyPr/>
                    <a:lstStyle/>
                    <a:p>
                      <a:pPr>
                        <a:lnSpc>
                          <a:spcPct val="90000"/>
                        </a:lnSpc>
                      </a:pPr>
                      <a:endParaRPr lang="en-US" sz="1300" b="1" dirty="0">
                        <a:solidFill>
                          <a:schemeClr val="bg1"/>
                        </a:solidFill>
                      </a:endParaRPr>
                    </a:p>
                  </a:txBody>
                  <a:tcPr marT="28800" marB="28800" anchor="ctr">
                    <a:lnT w="12700" cap="flat" cmpd="sng" algn="ctr">
                      <a:solidFill>
                        <a:schemeClr val="bg1"/>
                      </a:solidFill>
                      <a:prstDash val="solid"/>
                      <a:round/>
                      <a:headEnd type="none" w="med" len="med"/>
                      <a:tailEnd type="none" w="med" len="med"/>
                    </a:lnT>
                    <a:solidFill>
                      <a:schemeClr val="accent1"/>
                    </a:solidFill>
                  </a:tcPr>
                </a:tc>
                <a:tc>
                  <a:txBody>
                    <a:bodyPr/>
                    <a:lstStyle/>
                    <a:p>
                      <a:pPr algn="ctr">
                        <a:lnSpc>
                          <a:spcPct val="90000"/>
                        </a:lnSpc>
                      </a:pPr>
                      <a:r>
                        <a:rPr lang="en-US" sz="1300" b="1" dirty="0">
                          <a:solidFill>
                            <a:schemeClr val="bg1"/>
                          </a:solidFill>
                        </a:rPr>
                        <a:t>Any Grade</a:t>
                      </a:r>
                      <a:br>
                        <a:rPr lang="en-US" sz="1300" b="1" dirty="0">
                          <a:solidFill>
                            <a:schemeClr val="bg1"/>
                          </a:solidFill>
                        </a:rPr>
                      </a:br>
                      <a:r>
                        <a:rPr lang="en-US" sz="1300" b="1" dirty="0">
                          <a:solidFill>
                            <a:schemeClr val="bg1"/>
                          </a:solidFill>
                        </a:rPr>
                        <a:t>≥20% of patients</a:t>
                      </a:r>
                    </a:p>
                  </a:txBody>
                  <a:tcPr marT="28800" marB="288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lnSpc>
                          <a:spcPct val="90000"/>
                        </a:lnSpc>
                      </a:pPr>
                      <a:r>
                        <a:rPr lang="en-US" sz="1300" b="1" dirty="0">
                          <a:solidFill>
                            <a:schemeClr val="bg1"/>
                          </a:solidFill>
                        </a:rPr>
                        <a:t>≥Grade 3</a:t>
                      </a:r>
                      <a:br>
                        <a:rPr lang="en-US" sz="1300" b="1" dirty="0">
                          <a:solidFill>
                            <a:schemeClr val="bg1"/>
                          </a:solidFill>
                        </a:rPr>
                      </a:br>
                      <a:r>
                        <a:rPr lang="en-US" sz="1300" b="1" dirty="0">
                          <a:solidFill>
                            <a:schemeClr val="bg1"/>
                          </a:solidFill>
                        </a:rPr>
                        <a:t>≥10% of patients</a:t>
                      </a:r>
                    </a:p>
                  </a:txBody>
                  <a:tcPr marT="28800" marB="2880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678698500"/>
                  </a:ext>
                </a:extLst>
              </a:tr>
              <a:tr h="176932">
                <a:tc>
                  <a:txBody>
                    <a:bodyPr/>
                    <a:lstStyle/>
                    <a:p>
                      <a:pPr>
                        <a:lnSpc>
                          <a:spcPct val="90000"/>
                        </a:lnSpc>
                      </a:pPr>
                      <a:r>
                        <a:rPr lang="en-US" sz="1300" b="1" dirty="0"/>
                        <a:t>Overall</a:t>
                      </a:r>
                    </a:p>
                  </a:txBody>
                  <a:tcPr marT="28800" marB="28800" anchor="ctr">
                    <a:lnT w="38100" cap="flat" cmpd="sng" algn="ctr">
                      <a:solidFill>
                        <a:schemeClr val="bg1"/>
                      </a:solidFill>
                      <a:prstDash val="solid"/>
                      <a:round/>
                      <a:headEnd type="none" w="med" len="med"/>
                      <a:tailEnd type="none" w="med" len="med"/>
                    </a:lnT>
                  </a:tcPr>
                </a:tc>
                <a:tc>
                  <a:txBody>
                    <a:bodyPr/>
                    <a:lstStyle/>
                    <a:p>
                      <a:pPr algn="ctr">
                        <a:lnSpc>
                          <a:spcPct val="90000"/>
                        </a:lnSpc>
                      </a:pPr>
                      <a:r>
                        <a:rPr lang="en-US" sz="1300" dirty="0"/>
                        <a:t>43 (96)</a:t>
                      </a:r>
                    </a:p>
                  </a:txBody>
                  <a:tcPr marT="28800" marB="28800" anchor="ctr">
                    <a:lnT w="38100" cap="flat" cmpd="sng" algn="ctr">
                      <a:solidFill>
                        <a:schemeClr val="bg1"/>
                      </a:solidFill>
                      <a:prstDash val="solid"/>
                      <a:round/>
                      <a:headEnd type="none" w="med" len="med"/>
                      <a:tailEnd type="none" w="med" len="med"/>
                    </a:lnT>
                  </a:tcPr>
                </a:tc>
                <a:tc>
                  <a:txBody>
                    <a:bodyPr/>
                    <a:lstStyle/>
                    <a:p>
                      <a:pPr algn="ctr">
                        <a:lnSpc>
                          <a:spcPct val="90000"/>
                        </a:lnSpc>
                      </a:pPr>
                      <a:r>
                        <a:rPr lang="en-US" sz="1300" dirty="0"/>
                        <a:t>26 (58)</a:t>
                      </a:r>
                    </a:p>
                  </a:txBody>
                  <a:tcPr marT="28800" marB="288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52239325"/>
                  </a:ext>
                </a:extLst>
              </a:tr>
              <a:tr h="176932">
                <a:tc>
                  <a:txBody>
                    <a:bodyPr/>
                    <a:lstStyle/>
                    <a:p>
                      <a:pPr>
                        <a:lnSpc>
                          <a:spcPct val="90000"/>
                        </a:lnSpc>
                      </a:pPr>
                      <a:r>
                        <a:rPr lang="en-US" sz="1300" b="1" dirty="0"/>
                        <a:t>Fatigue</a:t>
                      </a:r>
                      <a:endParaRPr lang="en-US" sz="1300" dirty="0"/>
                    </a:p>
                  </a:txBody>
                  <a:tcPr marT="28800" marB="28800" anchor="ctr"/>
                </a:tc>
                <a:tc>
                  <a:txBody>
                    <a:bodyPr/>
                    <a:lstStyle/>
                    <a:p>
                      <a:pPr algn="ctr">
                        <a:lnSpc>
                          <a:spcPct val="90000"/>
                        </a:lnSpc>
                      </a:pPr>
                      <a:r>
                        <a:rPr lang="en-US" sz="1300" dirty="0"/>
                        <a:t>22 (49)</a:t>
                      </a:r>
                    </a:p>
                  </a:txBody>
                  <a:tcPr marT="28800" marB="28800" anchor="ctr"/>
                </a:tc>
                <a:tc>
                  <a:txBody>
                    <a:bodyPr/>
                    <a:lstStyle/>
                    <a:p>
                      <a:pPr algn="ctr">
                        <a:lnSpc>
                          <a:spcPct val="90000"/>
                        </a:lnSpc>
                      </a:pPr>
                      <a:r>
                        <a:rPr lang="en-US" sz="1300" dirty="0"/>
                        <a:t>4 (9)</a:t>
                      </a:r>
                    </a:p>
                  </a:txBody>
                  <a:tcPr marT="28800" marB="28800" anchor="ctr"/>
                </a:tc>
                <a:extLst>
                  <a:ext uri="{0D108BD9-81ED-4DB2-BD59-A6C34878D82A}">
                    <a16:rowId xmlns:a16="http://schemas.microsoft.com/office/drawing/2014/main" val="2661077145"/>
                  </a:ext>
                </a:extLst>
              </a:tr>
              <a:tr h="176932">
                <a:tc>
                  <a:txBody>
                    <a:bodyPr/>
                    <a:lstStyle/>
                    <a:p>
                      <a:pPr marL="9525" indent="0">
                        <a:lnSpc>
                          <a:spcPct val="90000"/>
                        </a:lnSpc>
                        <a:tabLst/>
                      </a:pPr>
                      <a:r>
                        <a:rPr lang="en-US" sz="1300" b="1" dirty="0"/>
                        <a:t>Alopecia</a:t>
                      </a:r>
                      <a:endParaRPr lang="en-US" sz="1300" dirty="0"/>
                    </a:p>
                  </a:txBody>
                  <a:tcPr marT="28800" marB="28800" anchor="ctr"/>
                </a:tc>
                <a:tc>
                  <a:txBody>
                    <a:bodyPr/>
                    <a:lstStyle/>
                    <a:p>
                      <a:pPr algn="ctr">
                        <a:lnSpc>
                          <a:spcPct val="90000"/>
                        </a:lnSpc>
                      </a:pPr>
                      <a:r>
                        <a:rPr lang="en-US" sz="1300" dirty="0"/>
                        <a:t>22 (49)</a:t>
                      </a:r>
                    </a:p>
                  </a:txBody>
                  <a:tcPr marT="28800" marB="28800" anchor="ctr"/>
                </a:tc>
                <a:tc>
                  <a:txBody>
                    <a:bodyPr/>
                    <a:lstStyle/>
                    <a:p>
                      <a:pPr algn="ctr">
                        <a:lnSpc>
                          <a:spcPct val="90000"/>
                        </a:lnSpc>
                      </a:pPr>
                      <a:r>
                        <a:rPr lang="en-US" sz="1300" dirty="0"/>
                        <a:t>–</a:t>
                      </a:r>
                    </a:p>
                  </a:txBody>
                  <a:tcPr marT="28800" marB="28800" anchor="ctr"/>
                </a:tc>
                <a:extLst>
                  <a:ext uri="{0D108BD9-81ED-4DB2-BD59-A6C34878D82A}">
                    <a16:rowId xmlns:a16="http://schemas.microsoft.com/office/drawing/2014/main" val="2741112544"/>
                  </a:ext>
                </a:extLst>
              </a:tr>
              <a:tr h="176932">
                <a:tc>
                  <a:txBody>
                    <a:bodyPr/>
                    <a:lstStyle/>
                    <a:p>
                      <a:pPr marL="9525" indent="0">
                        <a:lnSpc>
                          <a:spcPct val="90000"/>
                        </a:lnSpc>
                        <a:tabLst/>
                      </a:pPr>
                      <a:r>
                        <a:rPr lang="en-US" sz="1300" b="1" dirty="0"/>
                        <a:t>Peripheral sensory neuropathy</a:t>
                      </a:r>
                      <a:endParaRPr lang="en-US" sz="1300" dirty="0"/>
                    </a:p>
                  </a:txBody>
                  <a:tcPr marT="28800" marB="28800" anchor="ctr"/>
                </a:tc>
                <a:tc>
                  <a:txBody>
                    <a:bodyPr/>
                    <a:lstStyle/>
                    <a:p>
                      <a:pPr algn="ctr">
                        <a:lnSpc>
                          <a:spcPct val="90000"/>
                        </a:lnSpc>
                      </a:pPr>
                      <a:r>
                        <a:rPr lang="en-US" sz="1300" dirty="0"/>
                        <a:t>22 (49)</a:t>
                      </a:r>
                    </a:p>
                  </a:txBody>
                  <a:tcPr marT="28800" marB="28800" anchor="ctr"/>
                </a:tc>
                <a:tc>
                  <a:txBody>
                    <a:bodyPr/>
                    <a:lstStyle/>
                    <a:p>
                      <a:pPr algn="ctr">
                        <a:lnSpc>
                          <a:spcPct val="90000"/>
                        </a:lnSpc>
                      </a:pPr>
                      <a:r>
                        <a:rPr lang="en-US" sz="1300" dirty="0"/>
                        <a:t>2 (4)</a:t>
                      </a:r>
                    </a:p>
                  </a:txBody>
                  <a:tcPr marT="28800" marB="28800" anchor="ctr"/>
                </a:tc>
                <a:extLst>
                  <a:ext uri="{0D108BD9-81ED-4DB2-BD59-A6C34878D82A}">
                    <a16:rowId xmlns:a16="http://schemas.microsoft.com/office/drawing/2014/main" val="2183376167"/>
                  </a:ext>
                </a:extLst>
              </a:tr>
              <a:tr h="176932">
                <a:tc>
                  <a:txBody>
                    <a:bodyPr/>
                    <a:lstStyle/>
                    <a:p>
                      <a:pPr marL="9525" indent="-9525">
                        <a:lnSpc>
                          <a:spcPct val="90000"/>
                        </a:lnSpc>
                        <a:tabLst/>
                      </a:pPr>
                      <a:r>
                        <a:rPr lang="en-US" sz="1300" b="1" dirty="0"/>
                        <a:t>Diarrhea</a:t>
                      </a:r>
                      <a:endParaRPr lang="en-US" sz="1300" dirty="0"/>
                    </a:p>
                  </a:txBody>
                  <a:tcPr marT="28800" marB="28800" anchor="ctr"/>
                </a:tc>
                <a:tc>
                  <a:txBody>
                    <a:bodyPr/>
                    <a:lstStyle/>
                    <a:p>
                      <a:pPr algn="ctr">
                        <a:lnSpc>
                          <a:spcPct val="90000"/>
                        </a:lnSpc>
                      </a:pPr>
                      <a:r>
                        <a:rPr lang="en-US" sz="1300" dirty="0"/>
                        <a:t>20 (44)</a:t>
                      </a:r>
                    </a:p>
                  </a:txBody>
                  <a:tcPr marT="28800" marB="28800" anchor="ctr"/>
                </a:tc>
                <a:tc>
                  <a:txBody>
                    <a:bodyPr/>
                    <a:lstStyle/>
                    <a:p>
                      <a:pPr algn="ctr">
                        <a:lnSpc>
                          <a:spcPct val="90000"/>
                        </a:lnSpc>
                      </a:pPr>
                      <a:r>
                        <a:rPr lang="en-US" sz="1300" dirty="0"/>
                        <a:t>3 (7)</a:t>
                      </a:r>
                    </a:p>
                  </a:txBody>
                  <a:tcPr marT="28800" marB="28800" anchor="ctr"/>
                </a:tc>
                <a:extLst>
                  <a:ext uri="{0D108BD9-81ED-4DB2-BD59-A6C34878D82A}">
                    <a16:rowId xmlns:a16="http://schemas.microsoft.com/office/drawing/2014/main" val="3735150776"/>
                  </a:ext>
                </a:extLst>
              </a:tr>
              <a:tr h="176932">
                <a:tc>
                  <a:txBody>
                    <a:bodyPr/>
                    <a:lstStyle/>
                    <a:p>
                      <a:pPr marL="9525" indent="-9525">
                        <a:lnSpc>
                          <a:spcPct val="90000"/>
                        </a:lnSpc>
                        <a:tabLst/>
                      </a:pPr>
                      <a:r>
                        <a:rPr lang="en-US" sz="1300" b="1" dirty="0"/>
                        <a:t>Decreased appetite</a:t>
                      </a:r>
                    </a:p>
                  </a:txBody>
                  <a:tcPr marT="28800" marB="28800" anchor="ctr"/>
                </a:tc>
                <a:tc>
                  <a:txBody>
                    <a:bodyPr/>
                    <a:lstStyle/>
                    <a:p>
                      <a:pPr algn="ctr">
                        <a:lnSpc>
                          <a:spcPct val="90000"/>
                        </a:lnSpc>
                      </a:pPr>
                      <a:r>
                        <a:rPr lang="en-US" sz="1300" dirty="0"/>
                        <a:t>17 (38)</a:t>
                      </a:r>
                    </a:p>
                  </a:txBody>
                  <a:tcPr marT="28800" marB="28800" anchor="ctr"/>
                </a:tc>
                <a:tc>
                  <a:txBody>
                    <a:bodyPr/>
                    <a:lstStyle/>
                    <a:p>
                      <a:pPr algn="ctr">
                        <a:lnSpc>
                          <a:spcPct val="90000"/>
                        </a:lnSpc>
                      </a:pPr>
                      <a:r>
                        <a:rPr lang="en-US" sz="1300" dirty="0"/>
                        <a:t>0</a:t>
                      </a:r>
                    </a:p>
                  </a:txBody>
                  <a:tcPr marT="28800" marB="28800" anchor="ctr"/>
                </a:tc>
                <a:extLst>
                  <a:ext uri="{0D108BD9-81ED-4DB2-BD59-A6C34878D82A}">
                    <a16:rowId xmlns:a16="http://schemas.microsoft.com/office/drawing/2014/main" val="3801415820"/>
                  </a:ext>
                </a:extLst>
              </a:tr>
              <a:tr h="176932">
                <a:tc>
                  <a:txBody>
                    <a:bodyPr/>
                    <a:lstStyle/>
                    <a:p>
                      <a:pPr marL="9525" indent="-9525">
                        <a:lnSpc>
                          <a:spcPct val="90000"/>
                        </a:lnSpc>
                        <a:tabLst/>
                      </a:pPr>
                      <a:r>
                        <a:rPr lang="en-US" sz="1300" b="1" dirty="0"/>
                        <a:t>Dysgeusia</a:t>
                      </a:r>
                    </a:p>
                  </a:txBody>
                  <a:tcPr marT="28800" marB="28800" anchor="ctr"/>
                </a:tc>
                <a:tc>
                  <a:txBody>
                    <a:bodyPr/>
                    <a:lstStyle/>
                    <a:p>
                      <a:pPr algn="ctr">
                        <a:lnSpc>
                          <a:spcPct val="90000"/>
                        </a:lnSpc>
                      </a:pPr>
                      <a:r>
                        <a:rPr lang="en-US" sz="1300" dirty="0"/>
                        <a:t>15 (33)</a:t>
                      </a:r>
                    </a:p>
                  </a:txBody>
                  <a:tcPr marT="28800" marB="28800" anchor="ctr"/>
                </a:tc>
                <a:tc>
                  <a:txBody>
                    <a:bodyPr/>
                    <a:lstStyle/>
                    <a:p>
                      <a:pPr algn="ctr">
                        <a:lnSpc>
                          <a:spcPct val="90000"/>
                        </a:lnSpc>
                      </a:pPr>
                      <a:r>
                        <a:rPr lang="en-US" sz="1300" dirty="0"/>
                        <a:t>–</a:t>
                      </a:r>
                    </a:p>
                  </a:txBody>
                  <a:tcPr marT="28800" marB="28800" anchor="ctr"/>
                </a:tc>
                <a:extLst>
                  <a:ext uri="{0D108BD9-81ED-4DB2-BD59-A6C34878D82A}">
                    <a16:rowId xmlns:a16="http://schemas.microsoft.com/office/drawing/2014/main" val="4135738540"/>
                  </a:ext>
                </a:extLst>
              </a:tr>
              <a:tr h="176932">
                <a:tc>
                  <a:txBody>
                    <a:bodyPr/>
                    <a:lstStyle/>
                    <a:p>
                      <a:pPr marL="9525" indent="-9525">
                        <a:lnSpc>
                          <a:spcPct val="90000"/>
                        </a:lnSpc>
                        <a:tabLst/>
                      </a:pPr>
                      <a:r>
                        <a:rPr lang="en-US" sz="1300" b="1" dirty="0"/>
                        <a:t>Rash </a:t>
                      </a:r>
                      <a:r>
                        <a:rPr lang="en-US" sz="1300" b="1" dirty="0" err="1"/>
                        <a:t>maculo</a:t>
                      </a:r>
                      <a:r>
                        <a:rPr lang="en-US" sz="1300" b="1" dirty="0"/>
                        <a:t>-popular</a:t>
                      </a:r>
                    </a:p>
                  </a:txBody>
                  <a:tcPr marT="28800" marB="28800" anchor="ctr"/>
                </a:tc>
                <a:tc>
                  <a:txBody>
                    <a:bodyPr/>
                    <a:lstStyle/>
                    <a:p>
                      <a:pPr algn="ctr">
                        <a:lnSpc>
                          <a:spcPct val="90000"/>
                        </a:lnSpc>
                      </a:pPr>
                      <a:r>
                        <a:rPr lang="en-US" sz="1300" dirty="0"/>
                        <a:t>14 (31)</a:t>
                      </a:r>
                    </a:p>
                  </a:txBody>
                  <a:tcPr marT="28800" marB="28800" anchor="ctr"/>
                </a:tc>
                <a:tc>
                  <a:txBody>
                    <a:bodyPr/>
                    <a:lstStyle/>
                    <a:p>
                      <a:pPr algn="ctr">
                        <a:lnSpc>
                          <a:spcPct val="90000"/>
                        </a:lnSpc>
                      </a:pPr>
                      <a:r>
                        <a:rPr lang="en-US" sz="1300" dirty="0"/>
                        <a:t>4 (9)</a:t>
                      </a:r>
                    </a:p>
                  </a:txBody>
                  <a:tcPr marT="28800" marB="28800" anchor="ctr"/>
                </a:tc>
                <a:extLst>
                  <a:ext uri="{0D108BD9-81ED-4DB2-BD59-A6C34878D82A}">
                    <a16:rowId xmlns:a16="http://schemas.microsoft.com/office/drawing/2014/main" val="2842436726"/>
                  </a:ext>
                </a:extLst>
              </a:tr>
              <a:tr h="176932">
                <a:tc>
                  <a:txBody>
                    <a:bodyPr/>
                    <a:lstStyle/>
                    <a:p>
                      <a:pPr marL="9525" indent="-9525">
                        <a:lnSpc>
                          <a:spcPct val="90000"/>
                        </a:lnSpc>
                        <a:tabLst/>
                      </a:pPr>
                      <a:r>
                        <a:rPr lang="en-US" sz="1300" b="1" dirty="0"/>
                        <a:t>Nausea</a:t>
                      </a:r>
                    </a:p>
                  </a:txBody>
                  <a:tcPr marT="28800" marB="28800" anchor="ctr"/>
                </a:tc>
                <a:tc>
                  <a:txBody>
                    <a:bodyPr/>
                    <a:lstStyle/>
                    <a:p>
                      <a:pPr algn="ctr">
                        <a:lnSpc>
                          <a:spcPct val="90000"/>
                        </a:lnSpc>
                      </a:pPr>
                      <a:r>
                        <a:rPr lang="en-US" sz="1300" dirty="0"/>
                        <a:t>13 (29)</a:t>
                      </a:r>
                    </a:p>
                  </a:txBody>
                  <a:tcPr marT="28800" marB="28800" anchor="ctr"/>
                </a:tc>
                <a:tc>
                  <a:txBody>
                    <a:bodyPr/>
                    <a:lstStyle/>
                    <a:p>
                      <a:pPr algn="ctr">
                        <a:lnSpc>
                          <a:spcPct val="90000"/>
                        </a:lnSpc>
                      </a:pPr>
                      <a:r>
                        <a:rPr lang="en-US" sz="1300" dirty="0"/>
                        <a:t>0</a:t>
                      </a:r>
                    </a:p>
                  </a:txBody>
                  <a:tcPr marT="28800" marB="28800" anchor="ctr"/>
                </a:tc>
                <a:extLst>
                  <a:ext uri="{0D108BD9-81ED-4DB2-BD59-A6C34878D82A}">
                    <a16:rowId xmlns:a16="http://schemas.microsoft.com/office/drawing/2014/main" val="3263252058"/>
                  </a:ext>
                </a:extLst>
              </a:tr>
              <a:tr h="176932">
                <a:tc>
                  <a:txBody>
                    <a:bodyPr/>
                    <a:lstStyle/>
                    <a:p>
                      <a:pPr marL="9525" indent="-9525">
                        <a:lnSpc>
                          <a:spcPct val="90000"/>
                        </a:lnSpc>
                        <a:tabLst/>
                      </a:pPr>
                      <a:r>
                        <a:rPr lang="en-US" sz="1300" b="1" dirty="0"/>
                        <a:t>Pruritus</a:t>
                      </a:r>
                    </a:p>
                  </a:txBody>
                  <a:tcPr marT="28800" marB="28800" anchor="ctr"/>
                </a:tc>
                <a:tc>
                  <a:txBody>
                    <a:bodyPr/>
                    <a:lstStyle/>
                    <a:p>
                      <a:pPr algn="ctr">
                        <a:lnSpc>
                          <a:spcPct val="90000"/>
                        </a:lnSpc>
                      </a:pPr>
                      <a:r>
                        <a:rPr lang="en-US" sz="1300" dirty="0"/>
                        <a:t>13 (29)</a:t>
                      </a:r>
                    </a:p>
                  </a:txBody>
                  <a:tcPr marT="28800" marB="28800" anchor="ctr"/>
                </a:tc>
                <a:tc>
                  <a:txBody>
                    <a:bodyPr/>
                    <a:lstStyle/>
                    <a:p>
                      <a:pPr algn="ctr">
                        <a:lnSpc>
                          <a:spcPct val="90000"/>
                        </a:lnSpc>
                      </a:pPr>
                      <a:r>
                        <a:rPr lang="en-US" sz="1300" dirty="0"/>
                        <a:t>1 (2)</a:t>
                      </a:r>
                    </a:p>
                  </a:txBody>
                  <a:tcPr marT="28800" marB="28800" anchor="ctr"/>
                </a:tc>
                <a:extLst>
                  <a:ext uri="{0D108BD9-81ED-4DB2-BD59-A6C34878D82A}">
                    <a16:rowId xmlns:a16="http://schemas.microsoft.com/office/drawing/2014/main" val="3986780364"/>
                  </a:ext>
                </a:extLst>
              </a:tr>
              <a:tr h="176932">
                <a:tc>
                  <a:txBody>
                    <a:bodyPr/>
                    <a:lstStyle/>
                    <a:p>
                      <a:pPr marL="9525" indent="-9525">
                        <a:lnSpc>
                          <a:spcPct val="90000"/>
                        </a:lnSpc>
                        <a:tabLst/>
                      </a:pPr>
                      <a:r>
                        <a:rPr lang="en-US" sz="1300" b="1" dirty="0"/>
                        <a:t>Anemia</a:t>
                      </a:r>
                    </a:p>
                  </a:txBody>
                  <a:tcPr marT="28800" marB="28800" anchor="ctr"/>
                </a:tc>
                <a:tc>
                  <a:txBody>
                    <a:bodyPr/>
                    <a:lstStyle/>
                    <a:p>
                      <a:pPr algn="ctr">
                        <a:lnSpc>
                          <a:spcPct val="90000"/>
                        </a:lnSpc>
                      </a:pPr>
                      <a:r>
                        <a:rPr lang="en-US" sz="1300" dirty="0"/>
                        <a:t>9 (20)</a:t>
                      </a:r>
                    </a:p>
                  </a:txBody>
                  <a:tcPr marT="28800" marB="28800" anchor="ctr"/>
                </a:tc>
                <a:tc>
                  <a:txBody>
                    <a:bodyPr/>
                    <a:lstStyle/>
                    <a:p>
                      <a:pPr algn="ctr">
                        <a:lnSpc>
                          <a:spcPct val="90000"/>
                        </a:lnSpc>
                      </a:pPr>
                      <a:r>
                        <a:rPr lang="en-US" sz="1300" dirty="0"/>
                        <a:t>3 (7)</a:t>
                      </a:r>
                    </a:p>
                  </a:txBody>
                  <a:tcPr marT="28800" marB="28800" anchor="ctr"/>
                </a:tc>
                <a:extLst>
                  <a:ext uri="{0D108BD9-81ED-4DB2-BD59-A6C34878D82A}">
                    <a16:rowId xmlns:a16="http://schemas.microsoft.com/office/drawing/2014/main" val="3519745173"/>
                  </a:ext>
                </a:extLst>
              </a:tr>
              <a:tr h="176932">
                <a:tc>
                  <a:txBody>
                    <a:bodyPr/>
                    <a:lstStyle/>
                    <a:p>
                      <a:pPr marL="9525" indent="-9525">
                        <a:lnSpc>
                          <a:spcPct val="90000"/>
                        </a:lnSpc>
                        <a:tabLst/>
                      </a:pPr>
                      <a:r>
                        <a:rPr lang="en-US" sz="1300" b="1" dirty="0"/>
                        <a:t>Weight decreased</a:t>
                      </a:r>
                    </a:p>
                  </a:txBody>
                  <a:tcPr marT="28800" marB="28800" anchor="ctr"/>
                </a:tc>
                <a:tc>
                  <a:txBody>
                    <a:bodyPr/>
                    <a:lstStyle/>
                    <a:p>
                      <a:pPr algn="ctr">
                        <a:lnSpc>
                          <a:spcPct val="90000"/>
                        </a:lnSpc>
                      </a:pPr>
                      <a:r>
                        <a:rPr lang="en-US" sz="1300" dirty="0"/>
                        <a:t>9 (20)</a:t>
                      </a:r>
                    </a:p>
                  </a:txBody>
                  <a:tcPr marT="28800" marB="28800" anchor="ctr"/>
                </a:tc>
                <a:tc>
                  <a:txBody>
                    <a:bodyPr/>
                    <a:lstStyle/>
                    <a:p>
                      <a:pPr algn="ctr">
                        <a:lnSpc>
                          <a:spcPct val="90000"/>
                        </a:lnSpc>
                      </a:pPr>
                      <a:r>
                        <a:rPr lang="en-US" sz="1300" dirty="0"/>
                        <a:t>0</a:t>
                      </a:r>
                    </a:p>
                  </a:txBody>
                  <a:tcPr marT="28800" marB="28800" anchor="ctr"/>
                </a:tc>
                <a:extLst>
                  <a:ext uri="{0D108BD9-81ED-4DB2-BD59-A6C34878D82A}">
                    <a16:rowId xmlns:a16="http://schemas.microsoft.com/office/drawing/2014/main" val="2728518699"/>
                  </a:ext>
                </a:extLst>
              </a:tr>
              <a:tr h="176932">
                <a:tc>
                  <a:txBody>
                    <a:bodyPr/>
                    <a:lstStyle/>
                    <a:p>
                      <a:pPr marL="9525" indent="-9525">
                        <a:lnSpc>
                          <a:spcPct val="90000"/>
                        </a:lnSpc>
                        <a:tabLst/>
                      </a:pPr>
                      <a:r>
                        <a:rPr lang="en-US" sz="1300" b="1" dirty="0"/>
                        <a:t>Lipase increased</a:t>
                      </a:r>
                    </a:p>
                  </a:txBody>
                  <a:tcPr marT="28800" marB="28800" anchor="ctr"/>
                </a:tc>
                <a:tc>
                  <a:txBody>
                    <a:bodyPr/>
                    <a:lstStyle/>
                    <a:p>
                      <a:pPr algn="ctr">
                        <a:lnSpc>
                          <a:spcPct val="90000"/>
                        </a:lnSpc>
                      </a:pPr>
                      <a:r>
                        <a:rPr lang="en-US" sz="1300" dirty="0"/>
                        <a:t>8 (18)</a:t>
                      </a:r>
                    </a:p>
                  </a:txBody>
                  <a:tcPr marT="28800" marB="28800" anchor="ctr"/>
                </a:tc>
                <a:tc>
                  <a:txBody>
                    <a:bodyPr/>
                    <a:lstStyle/>
                    <a:p>
                      <a:pPr algn="ctr">
                        <a:lnSpc>
                          <a:spcPct val="90000"/>
                        </a:lnSpc>
                      </a:pPr>
                      <a:r>
                        <a:rPr lang="en-US" sz="1300" dirty="0"/>
                        <a:t>8 (18)</a:t>
                      </a:r>
                    </a:p>
                  </a:txBody>
                  <a:tcPr marT="28800" marB="28800" anchor="ctr"/>
                </a:tc>
                <a:extLst>
                  <a:ext uri="{0D108BD9-81ED-4DB2-BD59-A6C34878D82A}">
                    <a16:rowId xmlns:a16="http://schemas.microsoft.com/office/drawing/2014/main" val="1297092937"/>
                  </a:ext>
                </a:extLst>
              </a:tr>
            </a:tbl>
          </a:graphicData>
        </a:graphic>
      </p:graphicFrame>
      <p:sp>
        <p:nvSpPr>
          <p:cNvPr id="23" name="Rectangle 22">
            <a:extLst>
              <a:ext uri="{FF2B5EF4-FFF2-40B4-BE49-F238E27FC236}">
                <a16:creationId xmlns:a16="http://schemas.microsoft.com/office/drawing/2014/main" id="{CBC02E61-26DB-FC40-9D6B-F7A3C16E3665}"/>
              </a:ext>
            </a:extLst>
          </p:cNvPr>
          <p:cNvSpPr/>
          <p:nvPr/>
        </p:nvSpPr>
        <p:spPr>
          <a:xfrm>
            <a:off x="465138" y="2450581"/>
            <a:ext cx="8221662" cy="696655"/>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568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96D3A2-72E3-4EE3-87F9-74ED2B6B3A7C}"/>
              </a:ext>
            </a:extLst>
          </p:cNvPr>
          <p:cNvSpPr>
            <a:spLocks noGrp="1"/>
          </p:cNvSpPr>
          <p:nvPr>
            <p:ph sz="quarter" idx="12"/>
          </p:nvPr>
        </p:nvSpPr>
        <p:spPr>
          <a:xfrm>
            <a:off x="465138" y="4881058"/>
            <a:ext cx="8222400" cy="1073341"/>
          </a:xfrm>
        </p:spPr>
        <p:txBody>
          <a:bodyPr/>
          <a:lstStyle/>
          <a:p>
            <a:r>
              <a:rPr lang="en-US" dirty="0"/>
              <a:t>Median follow-up of 11.5 months</a:t>
            </a:r>
          </a:p>
          <a:p>
            <a:r>
              <a:rPr lang="en-US" dirty="0"/>
              <a:t>Confirmed investigator-assessed ORR of 73.3% (95% CI: 58.1-85.4)</a:t>
            </a:r>
          </a:p>
          <a:p>
            <a:pPr lvl="1">
              <a:spcBef>
                <a:spcPts val="300"/>
              </a:spcBef>
            </a:pPr>
            <a:r>
              <a:rPr lang="en-US" dirty="0"/>
              <a:t>Includes 15.6% CR and 93.3% DCR</a:t>
            </a:r>
            <a:br>
              <a:rPr lang="en-US" dirty="0"/>
            </a:br>
            <a:endParaRPr lang="en-GB" dirty="0"/>
          </a:p>
        </p:txBody>
      </p:sp>
      <p:sp>
        <p:nvSpPr>
          <p:cNvPr id="3" name="Title 2">
            <a:extLst>
              <a:ext uri="{FF2B5EF4-FFF2-40B4-BE49-F238E27FC236}">
                <a16:creationId xmlns:a16="http://schemas.microsoft.com/office/drawing/2014/main" id="{B3B98352-B4BB-4B9C-BAAC-13E0F0AFB403}"/>
              </a:ext>
            </a:extLst>
          </p:cNvPr>
          <p:cNvSpPr>
            <a:spLocks noGrp="1"/>
          </p:cNvSpPr>
          <p:nvPr>
            <p:ph type="title"/>
          </p:nvPr>
        </p:nvSpPr>
        <p:spPr/>
        <p:txBody>
          <a:bodyPr/>
          <a:lstStyle/>
          <a:p>
            <a:r>
              <a:rPr lang="en-GB"/>
              <a:t>Objective response rate</a:t>
            </a:r>
            <a:endParaRPr lang="en-GB" dirty="0"/>
          </a:p>
        </p:txBody>
      </p:sp>
      <p:sp>
        <p:nvSpPr>
          <p:cNvPr id="15" name="Content Placeholder 14">
            <a:extLst>
              <a:ext uri="{FF2B5EF4-FFF2-40B4-BE49-F238E27FC236}">
                <a16:creationId xmlns:a16="http://schemas.microsoft.com/office/drawing/2014/main" id="{56C02978-E61A-44BA-8582-A21535AD72B8}"/>
              </a:ext>
            </a:extLst>
          </p:cNvPr>
          <p:cNvSpPr>
            <a:spLocks noGrp="1"/>
          </p:cNvSpPr>
          <p:nvPr>
            <p:ph sz="quarter" idx="13"/>
          </p:nvPr>
        </p:nvSpPr>
        <p:spPr/>
        <p:txBody>
          <a:bodyPr/>
          <a:lstStyle/>
          <a:p>
            <a:r>
              <a:rPr lang="en-GB" dirty="0"/>
              <a:t>CI, confidence interval; CPS, combined positive score; CR, complete response; DCR, disease control rate; ORR, objective response rate; PD-L1. Programmed death-ligand 1; PR, partial response; RECIST, Response evaluation criteria in solid </a:t>
            </a:r>
            <a:r>
              <a:rPr lang="en-GB" dirty="0" err="1"/>
              <a:t>tumors</a:t>
            </a:r>
            <a:endParaRPr lang="en-GB" dirty="0"/>
          </a:p>
          <a:p>
            <a:r>
              <a:rPr lang="en-GB" dirty="0"/>
              <a:t>Rosenberg JE, et al. ASCO GU 2020. Abstract #441 (Oral presentation)</a:t>
            </a:r>
          </a:p>
        </p:txBody>
      </p:sp>
      <p:sp>
        <p:nvSpPr>
          <p:cNvPr id="5" name="Slide Number Placeholder 4">
            <a:extLst>
              <a:ext uri="{FF2B5EF4-FFF2-40B4-BE49-F238E27FC236}">
                <a16:creationId xmlns:a16="http://schemas.microsoft.com/office/drawing/2014/main" id="{015A188C-FEA5-4CE8-9102-37B7E38CF256}"/>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4" name="TextBox 3">
            <a:extLst>
              <a:ext uri="{FF2B5EF4-FFF2-40B4-BE49-F238E27FC236}">
                <a16:creationId xmlns:a16="http://schemas.microsoft.com/office/drawing/2014/main" id="{F5AE67EB-9EDF-4C07-8195-7FAC86788506}"/>
              </a:ext>
            </a:extLst>
          </p:cNvPr>
          <p:cNvSpPr txBox="1"/>
          <p:nvPr/>
        </p:nvSpPr>
        <p:spPr>
          <a:xfrm>
            <a:off x="6156176" y="1335262"/>
            <a:ext cx="2473882" cy="369332"/>
          </a:xfrm>
          <a:prstGeom prst="rect">
            <a:avLst/>
          </a:prstGeom>
          <a:noFill/>
        </p:spPr>
        <p:txBody>
          <a:bodyPr wrap="none" rtlCol="0">
            <a:spAutoFit/>
          </a:bodyPr>
          <a:lstStyle/>
          <a:p>
            <a:r>
              <a:rPr lang="en-GB" b="1" cap="all" dirty="0">
                <a:solidFill>
                  <a:srgbClr val="03C750"/>
                </a:solidFill>
              </a:rPr>
              <a:t>ORR per Investigator</a:t>
            </a:r>
          </a:p>
        </p:txBody>
      </p:sp>
      <p:sp>
        <p:nvSpPr>
          <p:cNvPr id="8" name="TextBox 7">
            <a:extLst>
              <a:ext uri="{FF2B5EF4-FFF2-40B4-BE49-F238E27FC236}">
                <a16:creationId xmlns:a16="http://schemas.microsoft.com/office/drawing/2014/main" id="{F54C336D-7FCE-467C-B50E-431B3E6995A7}"/>
              </a:ext>
            </a:extLst>
          </p:cNvPr>
          <p:cNvSpPr txBox="1"/>
          <p:nvPr/>
        </p:nvSpPr>
        <p:spPr>
          <a:xfrm>
            <a:off x="454536" y="1335262"/>
            <a:ext cx="5530681" cy="369332"/>
          </a:xfrm>
          <a:prstGeom prst="rect">
            <a:avLst/>
          </a:prstGeom>
          <a:noFill/>
        </p:spPr>
        <p:txBody>
          <a:bodyPr wrap="none" lIns="0" rtlCol="0">
            <a:spAutoFit/>
          </a:bodyPr>
          <a:lstStyle/>
          <a:p>
            <a:r>
              <a:rPr lang="en-GB" b="1" cap="all" dirty="0">
                <a:solidFill>
                  <a:srgbClr val="03C750"/>
                </a:solidFill>
                <a:ea typeface="Aileron" charset="0"/>
                <a:cs typeface="Aileron" charset="0"/>
              </a:rPr>
              <a:t>Maximal target lesion reduction by PD-L1 status</a:t>
            </a:r>
          </a:p>
        </p:txBody>
      </p:sp>
      <p:graphicFrame>
        <p:nvGraphicFramePr>
          <p:cNvPr id="22" name="Table 21">
            <a:extLst>
              <a:ext uri="{FF2B5EF4-FFF2-40B4-BE49-F238E27FC236}">
                <a16:creationId xmlns:a16="http://schemas.microsoft.com/office/drawing/2014/main" id="{7E03B290-DADB-CE4E-A01D-C32358E09F61}"/>
              </a:ext>
            </a:extLst>
          </p:cNvPr>
          <p:cNvGraphicFramePr>
            <a:graphicFrameLocks noGrp="1"/>
          </p:cNvGraphicFramePr>
          <p:nvPr>
            <p:extLst>
              <p:ext uri="{D42A27DB-BD31-4B8C-83A1-F6EECF244321}">
                <p14:modId xmlns:p14="http://schemas.microsoft.com/office/powerpoint/2010/main" val="1046225015"/>
              </p:ext>
            </p:extLst>
          </p:nvPr>
        </p:nvGraphicFramePr>
        <p:xfrm>
          <a:off x="6243450" y="1844824"/>
          <a:ext cx="2438400" cy="1290380"/>
        </p:xfrm>
        <a:graphic>
          <a:graphicData uri="http://schemas.openxmlformats.org/drawingml/2006/table">
            <a:tbl>
              <a:tblPr bandRow="1">
                <a:tableStyleId>{5C22544A-7EE6-4342-B048-85BDC9FD1C3A}</a:tableStyleId>
              </a:tblPr>
              <a:tblGrid>
                <a:gridCol w="1219200">
                  <a:extLst>
                    <a:ext uri="{9D8B030D-6E8A-4147-A177-3AD203B41FA5}">
                      <a16:colId xmlns:a16="http://schemas.microsoft.com/office/drawing/2014/main" val="96213052"/>
                    </a:ext>
                  </a:extLst>
                </a:gridCol>
                <a:gridCol w="1219200">
                  <a:extLst>
                    <a:ext uri="{9D8B030D-6E8A-4147-A177-3AD203B41FA5}">
                      <a16:colId xmlns:a16="http://schemas.microsoft.com/office/drawing/2014/main" val="571075967"/>
                    </a:ext>
                  </a:extLst>
                </a:gridCol>
              </a:tblGrid>
              <a:tr h="266001">
                <a:tc>
                  <a:txBody>
                    <a:bodyPr/>
                    <a:lstStyle/>
                    <a:p>
                      <a:r>
                        <a:rPr lang="en-US" sz="1000" b="1" dirty="0"/>
                        <a:t>Confirmed ORR</a:t>
                      </a:r>
                      <a:br>
                        <a:rPr lang="en-US" sz="1000" dirty="0"/>
                      </a:br>
                      <a:r>
                        <a:rPr lang="en-US" sz="1000" dirty="0"/>
                        <a:t>      95% CI</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sz="1000" b="1" dirty="0"/>
                        <a:t>73.3% (33/45)</a:t>
                      </a:r>
                      <a:br>
                        <a:rPr lang="en-US" sz="1000" b="1" dirty="0"/>
                      </a:br>
                      <a:r>
                        <a:rPr lang="en-US" sz="1000" dirty="0"/>
                        <a:t>(58.1, 85.4)</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45129798"/>
                  </a:ext>
                </a:extLst>
              </a:tr>
              <a:tr h="248950">
                <a:tc>
                  <a:txBody>
                    <a:bodyPr/>
                    <a:lstStyle/>
                    <a:p>
                      <a:r>
                        <a:rPr lang="en-US" sz="1000" b="1" dirty="0"/>
                        <a:t>Complete response</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a:t>15.6% (7/45)</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03245384"/>
                  </a:ext>
                </a:extLst>
              </a:tr>
              <a:tr h="248950">
                <a:tc>
                  <a:txBody>
                    <a:bodyPr/>
                    <a:lstStyle/>
                    <a:p>
                      <a:r>
                        <a:rPr lang="en-US" sz="1000" b="1" dirty="0"/>
                        <a:t>Partial response</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000" dirty="0"/>
                        <a:t>57.8% (26/45)</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1746424"/>
                  </a:ext>
                </a:extLst>
              </a:tr>
              <a:tr h="248950">
                <a:tc gridSpan="2">
                  <a:txBody>
                    <a:bodyPr/>
                    <a:lstStyle/>
                    <a:p>
                      <a:r>
                        <a:rPr lang="en-US" sz="1000" b="0" dirty="0"/>
                        <a:t>Best Overall Response Per RECIST v 1.1 by investigator (N=45)</a:t>
                      </a:r>
                    </a:p>
                  </a:txBody>
                  <a:tcPr>
                    <a:lnT w="12700" cap="flat" cmpd="sng" algn="ctr">
                      <a:solidFill>
                        <a:schemeClr val="bg1"/>
                      </a:solidFill>
                      <a:prstDash val="solid"/>
                      <a:round/>
                      <a:headEnd type="none" w="med" len="med"/>
                      <a:tailEnd type="none" w="med" len="med"/>
                    </a:lnT>
                    <a:noFill/>
                  </a:tcPr>
                </a:tc>
                <a:tc hMerge="1">
                  <a:txBody>
                    <a:bodyPr/>
                    <a:lstStyle/>
                    <a:p>
                      <a:pPr algn="ctr"/>
                      <a:endParaRPr lang="en-US" sz="1000" dirty="0"/>
                    </a:p>
                  </a:txBody>
                  <a:tcPr/>
                </a:tc>
                <a:extLst>
                  <a:ext uri="{0D108BD9-81ED-4DB2-BD59-A6C34878D82A}">
                    <a16:rowId xmlns:a16="http://schemas.microsoft.com/office/drawing/2014/main" val="1961053832"/>
                  </a:ext>
                </a:extLst>
              </a:tr>
            </a:tbl>
          </a:graphicData>
        </a:graphic>
      </p:graphicFrame>
      <p:sp>
        <p:nvSpPr>
          <p:cNvPr id="23" name="Rectangle 22">
            <a:extLst>
              <a:ext uri="{FF2B5EF4-FFF2-40B4-BE49-F238E27FC236}">
                <a16:creationId xmlns:a16="http://schemas.microsoft.com/office/drawing/2014/main" id="{0205EC8E-2579-BD47-A517-17D654D357C8}"/>
              </a:ext>
            </a:extLst>
          </p:cNvPr>
          <p:cNvSpPr/>
          <p:nvPr/>
        </p:nvSpPr>
        <p:spPr>
          <a:xfrm>
            <a:off x="6260367" y="1859028"/>
            <a:ext cx="2403475" cy="380557"/>
          </a:xfrm>
          <a:prstGeom prst="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4ED4D884-EC74-2C48-9CF4-53309E42B48E}"/>
              </a:ext>
            </a:extLst>
          </p:cNvPr>
          <p:cNvSpPr txBox="1"/>
          <p:nvPr/>
        </p:nvSpPr>
        <p:spPr>
          <a:xfrm>
            <a:off x="465138" y="4217313"/>
            <a:ext cx="7967887" cy="546303"/>
          </a:xfrm>
          <a:prstGeom prst="rect">
            <a:avLst/>
          </a:prstGeom>
          <a:noFill/>
        </p:spPr>
        <p:txBody>
          <a:bodyPr wrap="none" lIns="0" rtlCol="0">
            <a:spAutoFit/>
          </a:bodyPr>
          <a:lstStyle/>
          <a:p>
            <a:pPr marL="9525" indent="-9525">
              <a:spcBef>
                <a:spcPts val="300"/>
              </a:spcBef>
            </a:pPr>
            <a:r>
              <a:rPr lang="en-GB" sz="900" dirty="0">
                <a:latin typeface="Calibri" panose="020F0502020204030204" pitchFamily="34" charset="0"/>
                <a:ea typeface="Aileron" charset="0"/>
                <a:cs typeface="Calibri" panose="020F0502020204030204" pitchFamily="34" charset="0"/>
              </a:rPr>
              <a:t>Two patients did not have post-baseline response assessments before end-of-treatment: 1 withdrew consent and 1 died before any post-baseline response assessment.</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These patients are included in the full analysis set used to calculate ORR, but are not included in the figure above.</a:t>
            </a:r>
          </a:p>
          <a:p>
            <a:pPr marL="9525" indent="-9525">
              <a:spcBef>
                <a:spcPts val="300"/>
              </a:spcBef>
            </a:pPr>
            <a:r>
              <a:rPr lang="en-GB" sz="900" dirty="0">
                <a:latin typeface="Calibri" panose="020F0502020204030204" pitchFamily="34" charset="0"/>
                <a:ea typeface="Aileron" charset="0"/>
                <a:cs typeface="Calibri" panose="020F0502020204030204" pitchFamily="34" charset="0"/>
              </a:rPr>
              <a:t>Horizonal lines at positive 20% and negative 30% denote thresholds for target lesions for disease progression and response, respectively.</a:t>
            </a:r>
          </a:p>
        </p:txBody>
      </p:sp>
      <p:grpSp>
        <p:nvGrpSpPr>
          <p:cNvPr id="47" name="Group 46">
            <a:extLst>
              <a:ext uri="{FF2B5EF4-FFF2-40B4-BE49-F238E27FC236}">
                <a16:creationId xmlns:a16="http://schemas.microsoft.com/office/drawing/2014/main" id="{7A99B5AA-DB0A-E64F-A37A-5223A1A11BA3}"/>
              </a:ext>
            </a:extLst>
          </p:cNvPr>
          <p:cNvGrpSpPr/>
          <p:nvPr/>
        </p:nvGrpSpPr>
        <p:grpSpPr>
          <a:xfrm>
            <a:off x="407940" y="1683755"/>
            <a:ext cx="4956147" cy="2541024"/>
            <a:chOff x="407940" y="1683755"/>
            <a:chExt cx="4956147" cy="2541024"/>
          </a:xfrm>
        </p:grpSpPr>
        <p:pic>
          <p:nvPicPr>
            <p:cNvPr id="17" name="Picture 2">
              <a:extLst>
                <a:ext uri="{FF2B5EF4-FFF2-40B4-BE49-F238E27FC236}">
                  <a16:creationId xmlns:a16="http://schemas.microsoft.com/office/drawing/2014/main" id="{F7B7EAD8-4378-41CC-80C7-00C3ECFF24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70" t="14422" r="30741" b="33822"/>
            <a:stretch/>
          </p:blipFill>
          <p:spPr bwMode="auto">
            <a:xfrm>
              <a:off x="860424" y="1772816"/>
              <a:ext cx="4503663" cy="1999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a:extLst>
                <a:ext uri="{FF2B5EF4-FFF2-40B4-BE49-F238E27FC236}">
                  <a16:creationId xmlns:a16="http://schemas.microsoft.com/office/drawing/2014/main" id="{AC9A84ED-59AF-6642-A8A5-BF917E94026F}"/>
                </a:ext>
              </a:extLst>
            </p:cNvPr>
            <p:cNvSpPr txBox="1"/>
            <p:nvPr/>
          </p:nvSpPr>
          <p:spPr>
            <a:xfrm rot="16200000">
              <a:off x="-523405" y="2615100"/>
              <a:ext cx="2108911" cy="246221"/>
            </a:xfrm>
            <a:prstGeom prst="rect">
              <a:avLst/>
            </a:prstGeom>
            <a:noFill/>
          </p:spPr>
          <p:txBody>
            <a:bodyPr wrap="none" lIns="0" rtlCol="0">
              <a:spAutoFit/>
            </a:bodyPr>
            <a:lstStyle/>
            <a:p>
              <a:pPr marL="133350" indent="-133350" algn="ctr"/>
              <a:r>
                <a:rPr lang="en-GB" sz="1000" b="1" dirty="0">
                  <a:latin typeface="Calibri" panose="020F0502020204030204" pitchFamily="34" charset="0"/>
                  <a:ea typeface="Aileron" charset="0"/>
                  <a:cs typeface="Calibri" panose="020F0502020204030204" pitchFamily="34" charset="0"/>
                </a:rPr>
                <a:t>Tumour size (% change from baseline)</a:t>
              </a:r>
              <a:endParaRPr lang="en-GB" sz="1000" dirty="0">
                <a:latin typeface="Calibri" panose="020F0502020204030204" pitchFamily="34" charset="0"/>
                <a:ea typeface="Aileron" charset="0"/>
                <a:cs typeface="Calibri" panose="020F0502020204030204" pitchFamily="34" charset="0"/>
              </a:endParaRPr>
            </a:p>
          </p:txBody>
        </p:sp>
        <p:sp>
          <p:nvSpPr>
            <p:cNvPr id="29" name="TextBox 28">
              <a:extLst>
                <a:ext uri="{FF2B5EF4-FFF2-40B4-BE49-F238E27FC236}">
                  <a16:creationId xmlns:a16="http://schemas.microsoft.com/office/drawing/2014/main" id="{11FADC0B-09AE-C340-8D9C-FA50B77A61B1}"/>
                </a:ext>
              </a:extLst>
            </p:cNvPr>
            <p:cNvSpPr txBox="1"/>
            <p:nvPr/>
          </p:nvSpPr>
          <p:spPr>
            <a:xfrm>
              <a:off x="2365783" y="3736621"/>
              <a:ext cx="1461298" cy="246221"/>
            </a:xfrm>
            <a:prstGeom prst="rect">
              <a:avLst/>
            </a:prstGeom>
            <a:noFill/>
          </p:spPr>
          <p:txBody>
            <a:bodyPr wrap="none" lIns="0" rtlCol="0">
              <a:spAutoFit/>
            </a:bodyPr>
            <a:lstStyle/>
            <a:p>
              <a:pPr marL="133350" indent="-133350" algn="ctr"/>
              <a:r>
                <a:rPr lang="en-GB" sz="1000" b="1" dirty="0">
                  <a:latin typeface="Calibri" panose="020F0502020204030204" pitchFamily="34" charset="0"/>
                  <a:ea typeface="Aileron" charset="0"/>
                  <a:cs typeface="Calibri" panose="020F0502020204030204" pitchFamily="34" charset="0"/>
                </a:rPr>
                <a:t>Individual patients (n=43)</a:t>
              </a:r>
              <a:endParaRPr lang="en-GB" sz="1000" dirty="0">
                <a:latin typeface="Calibri" panose="020F0502020204030204" pitchFamily="34" charset="0"/>
                <a:ea typeface="Aileron" charset="0"/>
                <a:cs typeface="Calibri" panose="020F0502020204030204" pitchFamily="34" charset="0"/>
              </a:endParaRPr>
            </a:p>
          </p:txBody>
        </p:sp>
        <p:sp>
          <p:nvSpPr>
            <p:cNvPr id="30" name="TextBox 29">
              <a:extLst>
                <a:ext uri="{FF2B5EF4-FFF2-40B4-BE49-F238E27FC236}">
                  <a16:creationId xmlns:a16="http://schemas.microsoft.com/office/drawing/2014/main" id="{B04BC937-D7B9-3C48-8AEC-BD421AF1D754}"/>
                </a:ext>
              </a:extLst>
            </p:cNvPr>
            <p:cNvSpPr txBox="1"/>
            <p:nvPr/>
          </p:nvSpPr>
          <p:spPr>
            <a:xfrm>
              <a:off x="1195366" y="3947780"/>
              <a:ext cx="3802131" cy="276999"/>
            </a:xfrm>
            <a:prstGeom prst="rect">
              <a:avLst/>
            </a:prstGeom>
            <a:noFill/>
          </p:spPr>
          <p:txBody>
            <a:bodyPr wrap="none" lIns="0" rtlCol="0">
              <a:spAutoFit/>
            </a:bodyPr>
            <a:lstStyle/>
            <a:p>
              <a:pPr marL="171450" indent="-171450" algn="ctr">
                <a:buClr>
                  <a:schemeClr val="accent1"/>
                </a:buClr>
                <a:buFont typeface="Arial" panose="020B0604020202020204" pitchFamily="34" charset="0"/>
                <a:buChar char="•"/>
              </a:pPr>
              <a:r>
                <a:rPr lang="en-GB" sz="1200" dirty="0">
                  <a:latin typeface="Calibri" panose="020F0502020204030204" pitchFamily="34" charset="0"/>
                  <a:ea typeface="Aileron" charset="0"/>
                  <a:cs typeface="Calibri" panose="020F0502020204030204" pitchFamily="34" charset="0"/>
                </a:rPr>
                <a:t>Responses observed regardless of PD-L1 expression level</a:t>
              </a:r>
            </a:p>
          </p:txBody>
        </p:sp>
        <p:sp>
          <p:nvSpPr>
            <p:cNvPr id="31" name="Freeform 30">
              <a:extLst>
                <a:ext uri="{FF2B5EF4-FFF2-40B4-BE49-F238E27FC236}">
                  <a16:creationId xmlns:a16="http://schemas.microsoft.com/office/drawing/2014/main" id="{ADF2B608-DB34-C049-A298-D2C59BC0DD70}"/>
                </a:ext>
              </a:extLst>
            </p:cNvPr>
            <p:cNvSpPr/>
            <p:nvPr/>
          </p:nvSpPr>
          <p:spPr>
            <a:xfrm>
              <a:off x="3203575" y="1736725"/>
              <a:ext cx="920750" cy="612775"/>
            </a:xfrm>
            <a:custGeom>
              <a:avLst/>
              <a:gdLst>
                <a:gd name="connsiteX0" fmla="*/ 165100 w 920750"/>
                <a:gd name="connsiteY0" fmla="*/ 596900 h 612775"/>
                <a:gd name="connsiteX1" fmla="*/ 171450 w 920750"/>
                <a:gd name="connsiteY1" fmla="*/ 193675 h 612775"/>
                <a:gd name="connsiteX2" fmla="*/ 0 w 920750"/>
                <a:gd name="connsiteY2" fmla="*/ 203200 h 612775"/>
                <a:gd name="connsiteX3" fmla="*/ 15875 w 920750"/>
                <a:gd name="connsiteY3" fmla="*/ 0 h 612775"/>
                <a:gd name="connsiteX4" fmla="*/ 920750 w 920750"/>
                <a:gd name="connsiteY4" fmla="*/ 22225 h 612775"/>
                <a:gd name="connsiteX5" fmla="*/ 904875 w 920750"/>
                <a:gd name="connsiteY5" fmla="*/ 612775 h 612775"/>
                <a:gd name="connsiteX6" fmla="*/ 165100 w 920750"/>
                <a:gd name="connsiteY6" fmla="*/ 596900 h 6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750" h="612775">
                  <a:moveTo>
                    <a:pt x="165100" y="596900"/>
                  </a:moveTo>
                  <a:cubicBezTo>
                    <a:pt x="167217" y="462492"/>
                    <a:pt x="169333" y="328083"/>
                    <a:pt x="171450" y="193675"/>
                  </a:cubicBezTo>
                  <a:lnTo>
                    <a:pt x="0" y="203200"/>
                  </a:lnTo>
                  <a:lnTo>
                    <a:pt x="15875" y="0"/>
                  </a:lnTo>
                  <a:lnTo>
                    <a:pt x="920750" y="22225"/>
                  </a:lnTo>
                  <a:lnTo>
                    <a:pt x="904875" y="612775"/>
                  </a:lnTo>
                  <a:lnTo>
                    <a:pt x="165100" y="5969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reeform 31">
              <a:extLst>
                <a:ext uri="{FF2B5EF4-FFF2-40B4-BE49-F238E27FC236}">
                  <a16:creationId xmlns:a16="http://schemas.microsoft.com/office/drawing/2014/main" id="{FAF930F9-31D9-BD48-A357-B9F81BA2246D}"/>
                </a:ext>
              </a:extLst>
            </p:cNvPr>
            <p:cNvSpPr/>
            <p:nvPr/>
          </p:nvSpPr>
          <p:spPr>
            <a:xfrm>
              <a:off x="4175124" y="1736725"/>
              <a:ext cx="1116955" cy="612775"/>
            </a:xfrm>
            <a:custGeom>
              <a:avLst/>
              <a:gdLst>
                <a:gd name="connsiteX0" fmla="*/ 165100 w 920750"/>
                <a:gd name="connsiteY0" fmla="*/ 596900 h 612775"/>
                <a:gd name="connsiteX1" fmla="*/ 171450 w 920750"/>
                <a:gd name="connsiteY1" fmla="*/ 193675 h 612775"/>
                <a:gd name="connsiteX2" fmla="*/ 0 w 920750"/>
                <a:gd name="connsiteY2" fmla="*/ 203200 h 612775"/>
                <a:gd name="connsiteX3" fmla="*/ 15875 w 920750"/>
                <a:gd name="connsiteY3" fmla="*/ 0 h 612775"/>
                <a:gd name="connsiteX4" fmla="*/ 920750 w 920750"/>
                <a:gd name="connsiteY4" fmla="*/ 22225 h 612775"/>
                <a:gd name="connsiteX5" fmla="*/ 904875 w 920750"/>
                <a:gd name="connsiteY5" fmla="*/ 612775 h 612775"/>
                <a:gd name="connsiteX6" fmla="*/ 165100 w 920750"/>
                <a:gd name="connsiteY6" fmla="*/ 596900 h 61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0750" h="612775">
                  <a:moveTo>
                    <a:pt x="165100" y="596900"/>
                  </a:moveTo>
                  <a:cubicBezTo>
                    <a:pt x="167217" y="462492"/>
                    <a:pt x="169333" y="328083"/>
                    <a:pt x="171450" y="193675"/>
                  </a:cubicBezTo>
                  <a:lnTo>
                    <a:pt x="0" y="203200"/>
                  </a:lnTo>
                  <a:lnTo>
                    <a:pt x="15875" y="0"/>
                  </a:lnTo>
                  <a:lnTo>
                    <a:pt x="920750" y="22225"/>
                  </a:lnTo>
                  <a:lnTo>
                    <a:pt x="904875" y="612775"/>
                  </a:lnTo>
                  <a:lnTo>
                    <a:pt x="165100" y="5969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37FD86A5-2414-2A41-937A-B05EEB1DD3C4}"/>
                </a:ext>
              </a:extLst>
            </p:cNvPr>
            <p:cNvSpPr txBox="1"/>
            <p:nvPr/>
          </p:nvSpPr>
          <p:spPr>
            <a:xfrm>
              <a:off x="3251485" y="1734011"/>
              <a:ext cx="909864" cy="646331"/>
            </a:xfrm>
            <a:prstGeom prst="rect">
              <a:avLst/>
            </a:prstGeom>
            <a:noFill/>
          </p:spPr>
          <p:txBody>
            <a:bodyPr wrap="none" lIns="0" rtlCol="0">
              <a:spAutoFit/>
            </a:bodyPr>
            <a:lstStyle/>
            <a:p>
              <a:pPr marL="133350" indent="-133350"/>
              <a:r>
                <a:rPr lang="en-GB" sz="900" b="1" dirty="0">
                  <a:latin typeface="Calibri" panose="020F0502020204030204" pitchFamily="34" charset="0"/>
                  <a:ea typeface="Aileron" charset="0"/>
                  <a:cs typeface="Calibri" panose="020F0502020204030204" pitchFamily="34" charset="0"/>
                </a:rPr>
                <a:t>PD-L1 Expression</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High (CPS ≥10)</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Low (CPS &lt;10)</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Not evaluable</a:t>
              </a:r>
            </a:p>
          </p:txBody>
        </p:sp>
        <p:sp>
          <p:nvSpPr>
            <p:cNvPr id="26" name="TextBox 25">
              <a:extLst>
                <a:ext uri="{FF2B5EF4-FFF2-40B4-BE49-F238E27FC236}">
                  <a16:creationId xmlns:a16="http://schemas.microsoft.com/office/drawing/2014/main" id="{6BC27C7C-0288-014C-AF70-00EFF38DE71F}"/>
                </a:ext>
              </a:extLst>
            </p:cNvPr>
            <p:cNvSpPr txBox="1"/>
            <p:nvPr/>
          </p:nvSpPr>
          <p:spPr>
            <a:xfrm>
              <a:off x="4287402" y="1734011"/>
              <a:ext cx="1039708" cy="369332"/>
            </a:xfrm>
            <a:prstGeom prst="rect">
              <a:avLst/>
            </a:prstGeom>
            <a:noFill/>
          </p:spPr>
          <p:txBody>
            <a:bodyPr wrap="none" lIns="0" rtlCol="0">
              <a:spAutoFit/>
            </a:bodyPr>
            <a:lstStyle/>
            <a:p>
              <a:pPr marL="133350" indent="-133350"/>
              <a:r>
                <a:rPr lang="en-GB" sz="900" b="1" dirty="0">
                  <a:latin typeface="Calibri" panose="020F0502020204030204" pitchFamily="34" charset="0"/>
                  <a:ea typeface="Aileron" charset="0"/>
                  <a:cs typeface="Calibri" panose="020F0502020204030204" pitchFamily="34" charset="0"/>
                </a:rPr>
                <a:t>Best Response</a:t>
              </a:r>
              <a:br>
                <a:rPr lang="en-GB" sz="900" dirty="0">
                  <a:latin typeface="Calibri" panose="020F0502020204030204" pitchFamily="34" charset="0"/>
                  <a:ea typeface="Aileron" charset="0"/>
                  <a:cs typeface="Calibri" panose="020F0502020204030204" pitchFamily="34" charset="0"/>
                </a:rPr>
              </a:br>
              <a:r>
                <a:rPr lang="en-GB" sz="900" dirty="0">
                  <a:latin typeface="Calibri" panose="020F0502020204030204" pitchFamily="34" charset="0"/>
                  <a:ea typeface="Aileron" charset="0"/>
                  <a:cs typeface="Calibri" panose="020F0502020204030204" pitchFamily="34" charset="0"/>
                </a:rPr>
                <a:t>Confirmed CR/PR</a:t>
              </a:r>
            </a:p>
          </p:txBody>
        </p:sp>
        <p:sp>
          <p:nvSpPr>
            <p:cNvPr id="33" name="Rectangle 32">
              <a:extLst>
                <a:ext uri="{FF2B5EF4-FFF2-40B4-BE49-F238E27FC236}">
                  <a16:creationId xmlns:a16="http://schemas.microsoft.com/office/drawing/2014/main" id="{A386905D-3824-094C-9534-1D8FFBD0D835}"/>
                </a:ext>
              </a:extLst>
            </p:cNvPr>
            <p:cNvSpPr/>
            <p:nvPr/>
          </p:nvSpPr>
          <p:spPr>
            <a:xfrm>
              <a:off x="1400164" y="2199659"/>
              <a:ext cx="1677357" cy="1865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DDF762-93DA-2347-86E3-80A680EEBF2F}"/>
                </a:ext>
              </a:extLst>
            </p:cNvPr>
            <p:cNvSpPr txBox="1"/>
            <p:nvPr/>
          </p:nvSpPr>
          <p:spPr>
            <a:xfrm>
              <a:off x="1430242" y="2154416"/>
              <a:ext cx="1810624" cy="276999"/>
            </a:xfrm>
            <a:prstGeom prst="rect">
              <a:avLst/>
            </a:prstGeom>
            <a:noFill/>
          </p:spPr>
          <p:txBody>
            <a:bodyPr wrap="none" lIns="0" rtlCol="0">
              <a:spAutoFit/>
            </a:bodyPr>
            <a:lstStyle/>
            <a:p>
              <a:pPr marL="133350" indent="-133350"/>
              <a:r>
                <a:rPr lang="en-GB" sz="1200" b="1" dirty="0">
                  <a:solidFill>
                    <a:schemeClr val="tx2"/>
                  </a:solidFill>
                  <a:latin typeface="Calibri" panose="020F0502020204030204" pitchFamily="34" charset="0"/>
                  <a:ea typeface="Aileron" charset="0"/>
                  <a:cs typeface="Calibri" panose="020F0502020204030204" pitchFamily="34" charset="0"/>
                </a:rPr>
                <a:t>93% had tumour reduction</a:t>
              </a:r>
              <a:endParaRPr lang="en-GB" sz="1200" dirty="0">
                <a:solidFill>
                  <a:schemeClr val="tx2"/>
                </a:solidFill>
                <a:latin typeface="Calibri" panose="020F0502020204030204" pitchFamily="34" charset="0"/>
                <a:ea typeface="Aileron" charset="0"/>
                <a:cs typeface="Calibri" panose="020F0502020204030204" pitchFamily="34" charset="0"/>
              </a:endParaRPr>
            </a:p>
          </p:txBody>
        </p:sp>
        <p:sp>
          <p:nvSpPr>
            <p:cNvPr id="34" name="TextBox 33">
              <a:extLst>
                <a:ext uri="{FF2B5EF4-FFF2-40B4-BE49-F238E27FC236}">
                  <a16:creationId xmlns:a16="http://schemas.microsoft.com/office/drawing/2014/main" id="{B3AFFA9E-9798-F04D-B875-D5E9718DA98E}"/>
                </a:ext>
              </a:extLst>
            </p:cNvPr>
            <p:cNvSpPr txBox="1"/>
            <p:nvPr/>
          </p:nvSpPr>
          <p:spPr>
            <a:xfrm>
              <a:off x="674128" y="1779986"/>
              <a:ext cx="173124"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100</a:t>
              </a:r>
            </a:p>
          </p:txBody>
        </p:sp>
        <p:sp>
          <p:nvSpPr>
            <p:cNvPr id="35" name="TextBox 34">
              <a:extLst>
                <a:ext uri="{FF2B5EF4-FFF2-40B4-BE49-F238E27FC236}">
                  <a16:creationId xmlns:a16="http://schemas.microsoft.com/office/drawing/2014/main" id="{BC5D94E2-2205-1C41-84A0-5834B5557ECA}"/>
                </a:ext>
              </a:extLst>
            </p:cNvPr>
            <p:cNvSpPr txBox="1"/>
            <p:nvPr/>
          </p:nvSpPr>
          <p:spPr>
            <a:xfrm>
              <a:off x="731836" y="1948261"/>
              <a:ext cx="115416"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80</a:t>
              </a:r>
            </a:p>
          </p:txBody>
        </p:sp>
        <p:sp>
          <p:nvSpPr>
            <p:cNvPr id="36" name="TextBox 35">
              <a:extLst>
                <a:ext uri="{FF2B5EF4-FFF2-40B4-BE49-F238E27FC236}">
                  <a16:creationId xmlns:a16="http://schemas.microsoft.com/office/drawing/2014/main" id="{D52DD2E6-BCCD-F746-A108-A08B3763A59E}"/>
                </a:ext>
              </a:extLst>
            </p:cNvPr>
            <p:cNvSpPr txBox="1"/>
            <p:nvPr/>
          </p:nvSpPr>
          <p:spPr>
            <a:xfrm>
              <a:off x="731836" y="2126061"/>
              <a:ext cx="115416"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60</a:t>
              </a:r>
            </a:p>
          </p:txBody>
        </p:sp>
        <p:sp>
          <p:nvSpPr>
            <p:cNvPr id="37" name="TextBox 36">
              <a:extLst>
                <a:ext uri="{FF2B5EF4-FFF2-40B4-BE49-F238E27FC236}">
                  <a16:creationId xmlns:a16="http://schemas.microsoft.com/office/drawing/2014/main" id="{1CF9A44C-4481-D94B-9840-486EB9B5A526}"/>
                </a:ext>
              </a:extLst>
            </p:cNvPr>
            <p:cNvSpPr txBox="1"/>
            <p:nvPr/>
          </p:nvSpPr>
          <p:spPr>
            <a:xfrm>
              <a:off x="731836" y="2300686"/>
              <a:ext cx="115416"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40</a:t>
              </a:r>
            </a:p>
          </p:txBody>
        </p:sp>
        <p:sp>
          <p:nvSpPr>
            <p:cNvPr id="38" name="TextBox 37">
              <a:extLst>
                <a:ext uri="{FF2B5EF4-FFF2-40B4-BE49-F238E27FC236}">
                  <a16:creationId xmlns:a16="http://schemas.microsoft.com/office/drawing/2014/main" id="{89F9C9F9-A711-AB46-A019-DCB7C6BE198A}"/>
                </a:ext>
              </a:extLst>
            </p:cNvPr>
            <p:cNvSpPr txBox="1"/>
            <p:nvPr/>
          </p:nvSpPr>
          <p:spPr>
            <a:xfrm>
              <a:off x="731836" y="2475311"/>
              <a:ext cx="115416"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20</a:t>
              </a:r>
            </a:p>
          </p:txBody>
        </p:sp>
        <p:sp>
          <p:nvSpPr>
            <p:cNvPr id="39" name="TextBox 38">
              <a:extLst>
                <a:ext uri="{FF2B5EF4-FFF2-40B4-BE49-F238E27FC236}">
                  <a16:creationId xmlns:a16="http://schemas.microsoft.com/office/drawing/2014/main" id="{A7689C3F-7D63-5A49-A61C-096F1E308AE2}"/>
                </a:ext>
              </a:extLst>
            </p:cNvPr>
            <p:cNvSpPr txBox="1"/>
            <p:nvPr/>
          </p:nvSpPr>
          <p:spPr>
            <a:xfrm>
              <a:off x="789544" y="2656286"/>
              <a:ext cx="57708"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0</a:t>
              </a:r>
            </a:p>
          </p:txBody>
        </p:sp>
        <p:sp>
          <p:nvSpPr>
            <p:cNvPr id="41" name="TextBox 40">
              <a:extLst>
                <a:ext uri="{FF2B5EF4-FFF2-40B4-BE49-F238E27FC236}">
                  <a16:creationId xmlns:a16="http://schemas.microsoft.com/office/drawing/2014/main" id="{6A649551-3CBE-5741-89B8-7C4E5331A5C1}"/>
                </a:ext>
              </a:extLst>
            </p:cNvPr>
            <p:cNvSpPr txBox="1"/>
            <p:nvPr/>
          </p:nvSpPr>
          <p:spPr>
            <a:xfrm>
              <a:off x="696570" y="2830911"/>
              <a:ext cx="150682"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-20</a:t>
              </a:r>
            </a:p>
          </p:txBody>
        </p:sp>
        <p:sp>
          <p:nvSpPr>
            <p:cNvPr id="42" name="TextBox 41">
              <a:extLst>
                <a:ext uri="{FF2B5EF4-FFF2-40B4-BE49-F238E27FC236}">
                  <a16:creationId xmlns:a16="http://schemas.microsoft.com/office/drawing/2014/main" id="{4D6158ED-6AE7-2541-B846-67ABE10C0F08}"/>
                </a:ext>
              </a:extLst>
            </p:cNvPr>
            <p:cNvSpPr txBox="1"/>
            <p:nvPr/>
          </p:nvSpPr>
          <p:spPr>
            <a:xfrm>
              <a:off x="696570" y="3008711"/>
              <a:ext cx="150682"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-40</a:t>
              </a:r>
            </a:p>
          </p:txBody>
        </p:sp>
        <p:sp>
          <p:nvSpPr>
            <p:cNvPr id="43" name="TextBox 42">
              <a:extLst>
                <a:ext uri="{FF2B5EF4-FFF2-40B4-BE49-F238E27FC236}">
                  <a16:creationId xmlns:a16="http://schemas.microsoft.com/office/drawing/2014/main" id="{D5BAFBCB-FE05-3449-8782-134EFA219AFE}"/>
                </a:ext>
              </a:extLst>
            </p:cNvPr>
            <p:cNvSpPr txBox="1"/>
            <p:nvPr/>
          </p:nvSpPr>
          <p:spPr>
            <a:xfrm>
              <a:off x="696570" y="3180161"/>
              <a:ext cx="150682"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-60</a:t>
              </a:r>
            </a:p>
          </p:txBody>
        </p:sp>
        <p:sp>
          <p:nvSpPr>
            <p:cNvPr id="44" name="TextBox 43">
              <a:extLst>
                <a:ext uri="{FF2B5EF4-FFF2-40B4-BE49-F238E27FC236}">
                  <a16:creationId xmlns:a16="http://schemas.microsoft.com/office/drawing/2014/main" id="{259F0D4B-663A-CB43-921B-073784C49D4B}"/>
                </a:ext>
              </a:extLst>
            </p:cNvPr>
            <p:cNvSpPr txBox="1"/>
            <p:nvPr/>
          </p:nvSpPr>
          <p:spPr>
            <a:xfrm>
              <a:off x="696570" y="3357961"/>
              <a:ext cx="150682"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-80</a:t>
              </a:r>
            </a:p>
          </p:txBody>
        </p:sp>
        <p:sp>
          <p:nvSpPr>
            <p:cNvPr id="45" name="TextBox 44">
              <a:extLst>
                <a:ext uri="{FF2B5EF4-FFF2-40B4-BE49-F238E27FC236}">
                  <a16:creationId xmlns:a16="http://schemas.microsoft.com/office/drawing/2014/main" id="{F93C8D12-3DC7-A341-9995-98F270C2CE6D}"/>
                </a:ext>
              </a:extLst>
            </p:cNvPr>
            <p:cNvSpPr txBox="1"/>
            <p:nvPr/>
          </p:nvSpPr>
          <p:spPr>
            <a:xfrm>
              <a:off x="638862" y="3532586"/>
              <a:ext cx="208390" cy="138499"/>
            </a:xfrm>
            <a:prstGeom prst="rect">
              <a:avLst/>
            </a:prstGeom>
            <a:noFill/>
          </p:spPr>
          <p:txBody>
            <a:bodyPr wrap="none" lIns="0" tIns="0" rIns="0" bIns="0" rtlCol="0">
              <a:spAutoFit/>
            </a:bodyPr>
            <a:lstStyle/>
            <a:p>
              <a:pPr marL="133350" indent="-133350" algn="r"/>
              <a:r>
                <a:rPr lang="en-GB" sz="900" dirty="0">
                  <a:latin typeface="Calibri" panose="020F0502020204030204" pitchFamily="34" charset="0"/>
                  <a:ea typeface="Aileron" charset="0"/>
                  <a:cs typeface="Calibri" panose="020F0502020204030204" pitchFamily="34" charset="0"/>
                </a:rPr>
                <a:t>-100</a:t>
              </a:r>
            </a:p>
          </p:txBody>
        </p:sp>
      </p:grpSp>
    </p:spTree>
    <p:extLst>
      <p:ext uri="{BB962C8B-B14F-4D97-AF65-F5344CB8AC3E}">
        <p14:creationId xmlns:p14="http://schemas.microsoft.com/office/powerpoint/2010/main" val="37514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COR2ED GU connect 2">
      <a:dk1>
        <a:srgbClr val="000000"/>
      </a:dk1>
      <a:lt1>
        <a:srgbClr val="FFFFFF"/>
      </a:lt1>
      <a:dk2>
        <a:srgbClr val="5D8298"/>
      </a:dk2>
      <a:lt2>
        <a:srgbClr val="EEECE1"/>
      </a:lt2>
      <a:accent1>
        <a:srgbClr val="03C74F"/>
      </a:accent1>
      <a:accent2>
        <a:srgbClr val="C0504D"/>
      </a:accent2>
      <a:accent3>
        <a:srgbClr val="E9D0CD"/>
      </a:accent3>
      <a:accent4>
        <a:srgbClr val="F4EAE7"/>
      </a:accent4>
      <a:accent5>
        <a:srgbClr val="ECE6ED"/>
      </a:accent5>
      <a:accent6>
        <a:srgbClr val="8B878B"/>
      </a:accent6>
      <a:hlink>
        <a:srgbClr val="03C74F"/>
      </a:hlink>
      <a:folHlink>
        <a:srgbClr val="03C74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6011</TotalTime>
  <Words>3815</Words>
  <Application>Microsoft Office PowerPoint</Application>
  <PresentationFormat>On-screen Show (4:3)</PresentationFormat>
  <Paragraphs>604</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Lucida Grande</vt:lpstr>
      <vt:lpstr>PT Sans Narrow</vt:lpstr>
      <vt:lpstr>System Font Regular</vt:lpstr>
      <vt:lpstr>Thème Office</vt:lpstr>
      <vt:lpstr>PowerPoint Presentation</vt:lpstr>
      <vt:lpstr>Meeting summary ASCO GU 2020, San Francisco, USA  Assoc. Prof. Shilpa Gupta Cleveland Clinic, Ohio, USA  UROTHELIAL CANCER UPDATE</vt:lpstr>
      <vt:lpstr>Disclaimer</vt:lpstr>
      <vt:lpstr>Study EV-103: Preliminary durability results of enfortumab vedotin plus pembrolizumab for locally advanced or metastatic urothelial carcinoma  Rosenberg JE, et al. ASCO GU 2020. Abstract #441 (Oral presentation)</vt:lpstr>
      <vt:lpstr>introduction</vt:lpstr>
      <vt:lpstr>EV-103 study design</vt:lpstr>
      <vt:lpstr>EV-103 baseline data</vt:lpstr>
      <vt:lpstr>Safety and tolerability</vt:lpstr>
      <vt:lpstr>Objective response rate</vt:lpstr>
      <vt:lpstr>Duration of response</vt:lpstr>
      <vt:lpstr>Survival data</vt:lpstr>
      <vt:lpstr>conclusions</vt:lpstr>
      <vt:lpstr>Phase II randomized placebo-controlled neoadjuvant trial of nintedanib or placebo with gemcitabine and cisplatin in locally advanced muscle invasive bladder cancer (NEO-BLADE)  Hussain SA, et al. ASCO GU 2020. Abstract #438 (Oral presentation)</vt:lpstr>
      <vt:lpstr>introduction</vt:lpstr>
      <vt:lpstr>Study design</vt:lpstr>
      <vt:lpstr>Results </vt:lpstr>
      <vt:lpstr>Secondary endpoint results</vt:lpstr>
      <vt:lpstr>Toxicity</vt:lpstr>
      <vt:lpstr>conclusion</vt:lpstr>
      <vt:lpstr>Results from BLASST-1 (Bladder Cancer Signal Seeking Trial) of nivolumab, gemcitabine, and cisplatin in muscle invasive bladder cancer (MIBC) undergoing cystectomy  Gupta S, et al.  ASCO GU 2020. Abstract #439 (Oral presentation)</vt:lpstr>
      <vt:lpstr>introduction</vt:lpstr>
      <vt:lpstr>BLASST-1 Study design</vt:lpstr>
      <vt:lpstr>results</vt:lpstr>
      <vt:lpstr>Results – safety</vt:lpstr>
      <vt:lpstr>conclusion</vt:lpstr>
      <vt:lpstr>REACH GU CONNECT VIA  TWITTER, LINKEDIN, VIMEO &amp; EMAIL OR VISIT THE GROUP’S WEBSITE http://www.guconnect.info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elaine wills</cp:lastModifiedBy>
  <cp:revision>334</cp:revision>
  <cp:lastPrinted>2017-02-15T09:54:46Z</cp:lastPrinted>
  <dcterms:created xsi:type="dcterms:W3CDTF">2016-10-14T09:38:18Z</dcterms:created>
  <dcterms:modified xsi:type="dcterms:W3CDTF">2020-02-22T07:12:28Z</dcterms:modified>
</cp:coreProperties>
</file>