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281" r:id="rId3"/>
    <p:sldId id="284" r:id="rId4"/>
    <p:sldId id="285" r:id="rId5"/>
    <p:sldId id="331" r:id="rId6"/>
    <p:sldId id="338" r:id="rId7"/>
    <p:sldId id="339" r:id="rId8"/>
    <p:sldId id="283" r:id="rId9"/>
    <p:sldId id="332" r:id="rId10"/>
    <p:sldId id="336" r:id="rId11"/>
    <p:sldId id="337" r:id="rId12"/>
    <p:sldId id="286" r:id="rId13"/>
    <p:sldId id="340" r:id="rId14"/>
    <p:sldId id="334" r:id="rId15"/>
    <p:sldId id="335" r:id="rId16"/>
    <p:sldId id="287" r:id="rId17"/>
    <p:sldId id="315" r:id="rId18"/>
    <p:sldId id="317" r:id="rId19"/>
    <p:sldId id="330" r:id="rId20"/>
    <p:sldId id="278" r:id="rId21"/>
    <p:sldId id="280" r:id="rId22"/>
  </p:sldIdLst>
  <p:sldSz cx="12192000" cy="6858000"/>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565" userDrawn="1">
          <p15:clr>
            <a:srgbClr val="A4A3A4"/>
          </p15:clr>
        </p15:guide>
        <p15:guide id="3" pos="51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Davies" initials="JD" lastIdx="7" clrIdx="0">
    <p:extLst>
      <p:ext uri="{19B8F6BF-5375-455C-9EA6-DF929625EA0E}">
        <p15:presenceInfo xmlns:p15="http://schemas.microsoft.com/office/powerpoint/2012/main" userId="bd82dc67ad9089f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573C"/>
    <a:srgbClr val="F5EAE8"/>
    <a:srgbClr val="EAD1CE"/>
    <a:srgbClr val="E7F5E9"/>
    <a:srgbClr val="CBEBD0"/>
    <a:srgbClr val="2E7B8E"/>
    <a:srgbClr val="FFA402"/>
    <a:srgbClr val="03C750"/>
    <a:srgbClr val="5D8298"/>
    <a:srgbClr val="50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9" autoAdjust="0"/>
    <p:restoredTop sz="95934" autoAdjust="0"/>
  </p:normalViewPr>
  <p:slideViewPr>
    <p:cSldViewPr snapToGrid="0" snapToObjects="1">
      <p:cViewPr varScale="1">
        <p:scale>
          <a:sx n="81" d="100"/>
          <a:sy n="81" d="100"/>
        </p:scale>
        <p:origin x="686" y="67"/>
      </p:cViewPr>
      <p:guideLst>
        <p:guide orient="horz" pos="2160"/>
        <p:guide pos="4565"/>
        <p:guide pos="51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05" d="100"/>
          <a:sy n="105" d="100"/>
        </p:scale>
        <p:origin x="3232"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9/29/2020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9/29/2020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a:t>
            </a:fld>
            <a:endParaRPr lang="fr-FR"/>
          </a:p>
        </p:txBody>
      </p:sp>
    </p:spTree>
    <p:extLst>
      <p:ext uri="{BB962C8B-B14F-4D97-AF65-F5344CB8AC3E}">
        <p14:creationId xmlns:p14="http://schemas.microsoft.com/office/powerpoint/2010/main" val="2423778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10</a:t>
            </a:fld>
            <a:endParaRPr lang="fr-FR"/>
          </a:p>
        </p:txBody>
      </p:sp>
    </p:spTree>
    <p:extLst>
      <p:ext uri="{BB962C8B-B14F-4D97-AF65-F5344CB8AC3E}">
        <p14:creationId xmlns:p14="http://schemas.microsoft.com/office/powerpoint/2010/main" val="393746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11</a:t>
            </a:fld>
            <a:endParaRPr lang="fr-FR"/>
          </a:p>
        </p:txBody>
      </p:sp>
    </p:spTree>
    <p:extLst>
      <p:ext uri="{BB962C8B-B14F-4D97-AF65-F5344CB8AC3E}">
        <p14:creationId xmlns:p14="http://schemas.microsoft.com/office/powerpoint/2010/main" val="1634454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12</a:t>
            </a:fld>
            <a:endParaRPr lang="fr-FR"/>
          </a:p>
        </p:txBody>
      </p:sp>
    </p:spTree>
    <p:extLst>
      <p:ext uri="{BB962C8B-B14F-4D97-AF65-F5344CB8AC3E}">
        <p14:creationId xmlns:p14="http://schemas.microsoft.com/office/powerpoint/2010/main" val="450293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13</a:t>
            </a:fld>
            <a:endParaRPr lang="fr-FR"/>
          </a:p>
        </p:txBody>
      </p:sp>
    </p:spTree>
    <p:extLst>
      <p:ext uri="{BB962C8B-B14F-4D97-AF65-F5344CB8AC3E}">
        <p14:creationId xmlns:p14="http://schemas.microsoft.com/office/powerpoint/2010/main" val="2960691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14</a:t>
            </a:fld>
            <a:endParaRPr lang="fr-FR"/>
          </a:p>
        </p:txBody>
      </p:sp>
    </p:spTree>
    <p:extLst>
      <p:ext uri="{BB962C8B-B14F-4D97-AF65-F5344CB8AC3E}">
        <p14:creationId xmlns:p14="http://schemas.microsoft.com/office/powerpoint/2010/main" val="816139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15</a:t>
            </a:fld>
            <a:endParaRPr lang="fr-FR"/>
          </a:p>
        </p:txBody>
      </p:sp>
    </p:spTree>
    <p:extLst>
      <p:ext uri="{BB962C8B-B14F-4D97-AF65-F5344CB8AC3E}">
        <p14:creationId xmlns:p14="http://schemas.microsoft.com/office/powerpoint/2010/main" val="1222687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16</a:t>
            </a:fld>
            <a:endParaRPr lang="fr-FR"/>
          </a:p>
        </p:txBody>
      </p:sp>
    </p:spTree>
    <p:extLst>
      <p:ext uri="{BB962C8B-B14F-4D97-AF65-F5344CB8AC3E}">
        <p14:creationId xmlns:p14="http://schemas.microsoft.com/office/powerpoint/2010/main" val="1793380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17</a:t>
            </a:fld>
            <a:endParaRPr lang="fr-FR"/>
          </a:p>
        </p:txBody>
      </p:sp>
    </p:spTree>
    <p:extLst>
      <p:ext uri="{BB962C8B-B14F-4D97-AF65-F5344CB8AC3E}">
        <p14:creationId xmlns:p14="http://schemas.microsoft.com/office/powerpoint/2010/main" val="3269088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18</a:t>
            </a:fld>
            <a:endParaRPr lang="fr-FR"/>
          </a:p>
        </p:txBody>
      </p:sp>
    </p:spTree>
    <p:extLst>
      <p:ext uri="{BB962C8B-B14F-4D97-AF65-F5344CB8AC3E}">
        <p14:creationId xmlns:p14="http://schemas.microsoft.com/office/powerpoint/2010/main" val="3995493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19</a:t>
            </a:fld>
            <a:endParaRPr lang="fr-FR"/>
          </a:p>
        </p:txBody>
      </p:sp>
    </p:spTree>
    <p:extLst>
      <p:ext uri="{BB962C8B-B14F-4D97-AF65-F5344CB8AC3E}">
        <p14:creationId xmlns:p14="http://schemas.microsoft.com/office/powerpoint/2010/main" val="294839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a:t>
            </a:fld>
            <a:endParaRPr lang="fr-FR"/>
          </a:p>
        </p:txBody>
      </p:sp>
    </p:spTree>
    <p:extLst>
      <p:ext uri="{BB962C8B-B14F-4D97-AF65-F5344CB8AC3E}">
        <p14:creationId xmlns:p14="http://schemas.microsoft.com/office/powerpoint/2010/main" val="1195549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fr-FR"/>
          </a:p>
        </p:txBody>
      </p:sp>
      <p:sp>
        <p:nvSpPr>
          <p:cNvPr id="5" name="Slide Number Placeholder 4"/>
          <p:cNvSpPr>
            <a:spLocks noGrp="1"/>
          </p:cNvSpPr>
          <p:nvPr>
            <p:ph type="sldNum" sz="quarter" idx="11"/>
          </p:nvPr>
        </p:nvSpPr>
        <p:spPr/>
        <p:txBody>
          <a:bodyPr/>
          <a:lstStyle/>
          <a:p>
            <a:fld id="{3C53626E-BC0F-674C-9570-A9D62C09EB52}" type="slidenum">
              <a:rPr lang="fr-FR" smtClean="0"/>
              <a:pPr/>
              <a:t>20</a:t>
            </a:fld>
            <a:endParaRPr lang="fr-FR"/>
          </a:p>
        </p:txBody>
      </p:sp>
    </p:spTree>
    <p:extLst>
      <p:ext uri="{BB962C8B-B14F-4D97-AF65-F5344CB8AC3E}">
        <p14:creationId xmlns:p14="http://schemas.microsoft.com/office/powerpoint/2010/main" val="1376353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21</a:t>
            </a:fld>
            <a:endParaRPr lang="fr-FR"/>
          </a:p>
        </p:txBody>
      </p:sp>
    </p:spTree>
    <p:extLst>
      <p:ext uri="{BB962C8B-B14F-4D97-AF65-F5344CB8AC3E}">
        <p14:creationId xmlns:p14="http://schemas.microsoft.com/office/powerpoint/2010/main" val="275073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3</a:t>
            </a:fld>
            <a:endParaRPr lang="fr-FR"/>
          </a:p>
        </p:txBody>
      </p:sp>
    </p:spTree>
    <p:extLst>
      <p:ext uri="{BB962C8B-B14F-4D97-AF65-F5344CB8AC3E}">
        <p14:creationId xmlns:p14="http://schemas.microsoft.com/office/powerpoint/2010/main" val="2039977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4</a:t>
            </a:fld>
            <a:endParaRPr lang="fr-FR"/>
          </a:p>
        </p:txBody>
      </p:sp>
    </p:spTree>
    <p:extLst>
      <p:ext uri="{BB962C8B-B14F-4D97-AF65-F5344CB8AC3E}">
        <p14:creationId xmlns:p14="http://schemas.microsoft.com/office/powerpoint/2010/main" val="441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5</a:t>
            </a:fld>
            <a:endParaRPr lang="fr-FR"/>
          </a:p>
        </p:txBody>
      </p:sp>
    </p:spTree>
    <p:extLst>
      <p:ext uri="{BB962C8B-B14F-4D97-AF65-F5344CB8AC3E}">
        <p14:creationId xmlns:p14="http://schemas.microsoft.com/office/powerpoint/2010/main" val="1106314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6</a:t>
            </a:fld>
            <a:endParaRPr lang="fr-FR"/>
          </a:p>
        </p:txBody>
      </p:sp>
    </p:spTree>
    <p:extLst>
      <p:ext uri="{BB962C8B-B14F-4D97-AF65-F5344CB8AC3E}">
        <p14:creationId xmlns:p14="http://schemas.microsoft.com/office/powerpoint/2010/main" val="221351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7</a:t>
            </a:fld>
            <a:endParaRPr lang="fr-FR"/>
          </a:p>
        </p:txBody>
      </p:sp>
    </p:spTree>
    <p:extLst>
      <p:ext uri="{BB962C8B-B14F-4D97-AF65-F5344CB8AC3E}">
        <p14:creationId xmlns:p14="http://schemas.microsoft.com/office/powerpoint/2010/main" val="334108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8</a:t>
            </a:fld>
            <a:endParaRPr lang="fr-FR"/>
          </a:p>
        </p:txBody>
      </p:sp>
    </p:spTree>
    <p:extLst>
      <p:ext uri="{BB962C8B-B14F-4D97-AF65-F5344CB8AC3E}">
        <p14:creationId xmlns:p14="http://schemas.microsoft.com/office/powerpoint/2010/main" val="3752981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fr-FR"/>
          </a:p>
        </p:txBody>
      </p:sp>
      <p:sp>
        <p:nvSpPr>
          <p:cNvPr id="5" name="Slide Number Placeholder 4"/>
          <p:cNvSpPr>
            <a:spLocks noGrp="1"/>
          </p:cNvSpPr>
          <p:nvPr>
            <p:ph type="sldNum" sz="quarter" idx="5"/>
          </p:nvPr>
        </p:nvSpPr>
        <p:spPr/>
        <p:txBody>
          <a:bodyPr/>
          <a:lstStyle/>
          <a:p>
            <a:fld id="{3C53626E-BC0F-674C-9570-A9D62C09EB52}" type="slidenum">
              <a:rPr lang="fr-FR" smtClean="0"/>
              <a:pPr/>
              <a:t>9</a:t>
            </a:fld>
            <a:endParaRPr lang="fr-FR"/>
          </a:p>
        </p:txBody>
      </p:sp>
    </p:spTree>
    <p:extLst>
      <p:ext uri="{BB962C8B-B14F-4D97-AF65-F5344CB8AC3E}">
        <p14:creationId xmlns:p14="http://schemas.microsoft.com/office/powerpoint/2010/main" val="1665883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4.png"/><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C87DCBA-9073-984B-9950-8B85F53C9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1741" y="2029380"/>
            <a:ext cx="6948518" cy="2799239"/>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609600" y="1412879"/>
            <a:ext cx="5181600" cy="4472781"/>
          </a:xfrm>
          <a:prstGeom prst="rect">
            <a:avLst/>
          </a:prstGeom>
        </p:spPr>
        <p:txBody>
          <a:bodyPr>
            <a:normAutofit/>
          </a:bodyPr>
          <a:lstStyle>
            <a:lvl1pPr marL="0" indent="0">
              <a:buNone/>
              <a:defRPr sz="2800">
                <a:latin typeface="+mj-lt"/>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noProof="0" dirty="0"/>
              <a:t>Drop an image or click on the icon to add one </a:t>
            </a:r>
          </a:p>
        </p:txBody>
      </p:sp>
      <p:sp>
        <p:nvSpPr>
          <p:cNvPr id="9" name="Content Placeholder 2">
            <a:extLst>
              <a:ext uri="{FF2B5EF4-FFF2-40B4-BE49-F238E27FC236}">
                <a16:creationId xmlns="" xmlns:a16="http://schemas.microsoft.com/office/drawing/2014/main" id="{7C4DDB2A-D091-4603-B954-F1F7415B5854}"/>
              </a:ext>
            </a:extLst>
          </p:cNvPr>
          <p:cNvSpPr>
            <a:spLocks noGrp="1"/>
          </p:cNvSpPr>
          <p:nvPr>
            <p:ph sz="quarter" idx="17"/>
          </p:nvPr>
        </p:nvSpPr>
        <p:spPr>
          <a:xfrm>
            <a:off x="6161453" y="1412883"/>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466B5AD6-CE67-4BBC-9EB2-93460D1CB785}"/>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0221FD13-185B-46DF-BA72-E12DA2E55F09}"/>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4F24AFA0-9563-1244-B301-568909FD3771}"/>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620185" y="1412883"/>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6161453" y="1412883"/>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AD0C9F4F-B9B1-48AF-B0EA-B2DC04A96707}"/>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 xmlns:a16="http://schemas.microsoft.com/office/drawing/2014/main" id="{D4634937-A53D-4397-98D3-B9CB083009B1}"/>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 xmlns:a16="http://schemas.microsoft.com/office/drawing/2014/main" id="{91E4EB01-0065-4747-AC43-66D8287F7E5A}"/>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620185" y="2276872"/>
            <a:ext cx="5186755"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6161453" y="2276872"/>
            <a:ext cx="5186755"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 xmlns:a16="http://schemas.microsoft.com/office/drawing/2014/main" id="{AFEDB953-883A-4AA5-8CB4-3BCDFAC17C08}"/>
              </a:ext>
            </a:extLst>
          </p:cNvPr>
          <p:cNvSpPr>
            <a:spLocks noGrp="1"/>
          </p:cNvSpPr>
          <p:nvPr>
            <p:ph type="body" sz="quarter" idx="18" hasCustomPrompt="1"/>
          </p:nvPr>
        </p:nvSpPr>
        <p:spPr>
          <a:xfrm>
            <a:off x="6158425" y="1412776"/>
            <a:ext cx="5189793"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 xmlns:a16="http://schemas.microsoft.com/office/drawing/2014/main" id="{9BDE935D-F794-436A-87C3-56818AEA0041}"/>
              </a:ext>
            </a:extLst>
          </p:cNvPr>
          <p:cNvSpPr>
            <a:spLocks noGrp="1"/>
          </p:cNvSpPr>
          <p:nvPr>
            <p:ph type="body" sz="quarter" idx="19" hasCustomPrompt="1"/>
          </p:nvPr>
        </p:nvSpPr>
        <p:spPr>
          <a:xfrm>
            <a:off x="624427" y="1412776"/>
            <a:ext cx="5189793"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 xmlns:a16="http://schemas.microsoft.com/office/drawing/2014/main" id="{B6B0310D-A0F1-4B76-98F1-54EC3C47F0DB}"/>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 xmlns:a16="http://schemas.microsoft.com/office/drawing/2014/main" id="{444C8659-EDDD-4772-9C1F-9B4636FE34C2}"/>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 xmlns:a16="http://schemas.microsoft.com/office/drawing/2014/main" id="{3A76D0C6-C1C6-8847-9F5F-F7B36C1806E8}"/>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sp>
        <p:nvSpPr>
          <p:cNvPr id="6" name="Titre 1">
            <a:extLst>
              <a:ext uri="{FF2B5EF4-FFF2-40B4-BE49-F238E27FC236}">
                <a16:creationId xmlns="" xmlns:a16="http://schemas.microsoft.com/office/drawing/2014/main" id="{DDEE42CE-DA0C-5048-B8BC-AFFD651DC56E}"/>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Antoine Lacombe </a:t>
            </a:r>
            <a:r>
              <a:rPr lang="en-GB" sz="1400" b="1" noProof="0" dirty="0">
                <a:solidFill>
                  <a:schemeClr val="accent1"/>
                </a:solidFill>
                <a:latin typeface="Calibri" charset="0"/>
                <a:ea typeface="Calibri" charset="0"/>
                <a:cs typeface="Calibri" charset="0"/>
              </a:rPr>
              <a:t>Pharm D, MBA</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8" name="Titre 1">
            <a:extLst>
              <a:ext uri="{FF2B5EF4-FFF2-40B4-BE49-F238E27FC236}">
                <a16:creationId xmlns="" xmlns:a16="http://schemas.microsoft.com/office/drawing/2014/main" id="{30671FD8-2F46-584D-BE60-F72B8794AA8A}"/>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+41 79 529 42 79</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3" name="Titre 1">
            <a:extLst>
              <a:ext uri="{FF2B5EF4-FFF2-40B4-BE49-F238E27FC236}">
                <a16:creationId xmlns="" xmlns:a16="http://schemas.microsoft.com/office/drawing/2014/main" id="{29F3C7A0-078A-DF46-95DB-72D123931199}"/>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4" name="Titre 1">
            <a:extLst>
              <a:ext uri="{FF2B5EF4-FFF2-40B4-BE49-F238E27FC236}">
                <a16:creationId xmlns="" xmlns:a16="http://schemas.microsoft.com/office/drawing/2014/main" id="{48B44FE7-FD0F-9A4E-B2E7-CD3F4C261455}"/>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GI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err="1">
                <a:ln>
                  <a:noFill/>
                </a:ln>
                <a:solidFill>
                  <a:srgbClr val="5D8298"/>
                </a:solidFill>
                <a:effectLst/>
                <a:uLnTx/>
                <a:uFillTx/>
                <a:latin typeface="Calibri" charset="0"/>
                <a:ea typeface="Calibri" charset="0"/>
                <a:cs typeface="Calibri" charset="0"/>
              </a:rPr>
              <a:t>Bodenackerstrasse</a:t>
            </a: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17" name="Titre 1">
            <a:extLst>
              <a:ext uri="{FF2B5EF4-FFF2-40B4-BE49-F238E27FC236}">
                <a16:creationId xmlns="" xmlns:a16="http://schemas.microsoft.com/office/drawing/2014/main" id="{5B909213-F830-5E44-9961-944619E30F5E}"/>
              </a:ext>
            </a:extLst>
          </p:cNvPr>
          <p:cNvSpPr txBox="1">
            <a:spLocks/>
          </p:cNvSpPr>
          <p:nvPr userDrawn="1"/>
        </p:nvSpPr>
        <p:spPr>
          <a:xfrm>
            <a:off x="5087888"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8" name="Titre 1">
            <a:extLst>
              <a:ext uri="{FF2B5EF4-FFF2-40B4-BE49-F238E27FC236}">
                <a16:creationId xmlns="" xmlns:a16="http://schemas.microsoft.com/office/drawing/2014/main" id="{EA3BD5FD-1218-CE4F-A225-BEFB6EA7B179}"/>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Froukje</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Sosef</a:t>
            </a:r>
            <a:r>
              <a:rPr lang="en-GB" sz="1800" b="1" noProof="0" dirty="0">
                <a:solidFill>
                  <a:schemeClr val="accent1"/>
                </a:solidFill>
                <a:latin typeface="Calibri" charset="0"/>
                <a:ea typeface="Calibri" charset="0"/>
                <a:cs typeface="Calibri" charset="0"/>
              </a:rPr>
              <a:t> </a:t>
            </a:r>
            <a:r>
              <a:rPr lang="en-GB" sz="1400" b="1" noProof="0" dirty="0">
                <a:solidFill>
                  <a:schemeClr val="accent1"/>
                </a:solidFill>
                <a:latin typeface="Calibri" charset="0"/>
                <a:ea typeface="Calibri" charset="0"/>
                <a:cs typeface="Calibri" charset="0"/>
              </a:rPr>
              <a:t>MD</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9" name="Titre 1">
            <a:extLst>
              <a:ext uri="{FF2B5EF4-FFF2-40B4-BE49-F238E27FC236}">
                <a16:creationId xmlns="" xmlns:a16="http://schemas.microsoft.com/office/drawing/2014/main" id="{7D98FCAA-10A6-9C4F-8115-55318381DB7D}"/>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+31 6 2324 3636</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22" name="Titre 1">
            <a:extLst>
              <a:ext uri="{FF2B5EF4-FFF2-40B4-BE49-F238E27FC236}">
                <a16:creationId xmlns="" xmlns:a16="http://schemas.microsoft.com/office/drawing/2014/main" id="{38F1F831-06E2-1B4F-B9AB-60E1EE6BF63D}"/>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pic>
        <p:nvPicPr>
          <p:cNvPr id="24" name="Picture 23">
            <a:extLst>
              <a:ext uri="{FF2B5EF4-FFF2-40B4-BE49-F238E27FC236}">
                <a16:creationId xmlns="" xmlns:a16="http://schemas.microsoft.com/office/drawing/2014/main" id="{FC2591D5-D88F-054D-9E36-3724634DA5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1059" y="579826"/>
            <a:ext cx="2616589" cy="1054103"/>
          </a:xfrm>
          <a:prstGeom prst="rect">
            <a:avLst/>
          </a:prstGeom>
        </p:spPr>
      </p:pic>
      <p:grpSp>
        <p:nvGrpSpPr>
          <p:cNvPr id="16" name="Group 15">
            <a:extLst>
              <a:ext uri="{FF2B5EF4-FFF2-40B4-BE49-F238E27FC236}">
                <a16:creationId xmlns="" xmlns:a16="http://schemas.microsoft.com/office/drawing/2014/main" id="{7A67B80B-51E5-9D42-BF4E-67038779ACFD}"/>
              </a:ext>
            </a:extLst>
          </p:cNvPr>
          <p:cNvGrpSpPr/>
          <p:nvPr userDrawn="1"/>
        </p:nvGrpSpPr>
        <p:grpSpPr>
          <a:xfrm>
            <a:off x="418902" y="3378306"/>
            <a:ext cx="356400" cy="356400"/>
            <a:chOff x="761970" y="3386221"/>
            <a:chExt cx="356400" cy="356400"/>
          </a:xfrm>
        </p:grpSpPr>
        <p:sp>
          <p:nvSpPr>
            <p:cNvPr id="23" name="Oval 22">
              <a:extLst>
                <a:ext uri="{FF2B5EF4-FFF2-40B4-BE49-F238E27FC236}">
                  <a16:creationId xmlns="" xmlns:a16="http://schemas.microsoft.com/office/drawing/2014/main" id="{10A511C6-05A6-2D45-B5B0-BF45F76B8156}"/>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Graphic 24" descr="Speaker Phone">
              <a:extLst>
                <a:ext uri="{FF2B5EF4-FFF2-40B4-BE49-F238E27FC236}">
                  <a16:creationId xmlns="" xmlns:a16="http://schemas.microsoft.com/office/drawing/2014/main" id="{BDFFFE42-E1C6-5E43-BB43-66CDDB6B3120}"/>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783725" y="3406712"/>
              <a:ext cx="310320" cy="310320"/>
            </a:xfrm>
            <a:prstGeom prst="rect">
              <a:avLst/>
            </a:prstGeom>
          </p:spPr>
        </p:pic>
      </p:grpSp>
      <p:grpSp>
        <p:nvGrpSpPr>
          <p:cNvPr id="26" name="Group 25">
            <a:extLst>
              <a:ext uri="{FF2B5EF4-FFF2-40B4-BE49-F238E27FC236}">
                <a16:creationId xmlns="" xmlns:a16="http://schemas.microsoft.com/office/drawing/2014/main" id="{69911740-013C-4F41-B22D-1A2625262558}"/>
              </a:ext>
            </a:extLst>
          </p:cNvPr>
          <p:cNvGrpSpPr/>
          <p:nvPr userDrawn="1"/>
        </p:nvGrpSpPr>
        <p:grpSpPr>
          <a:xfrm>
            <a:off x="417732" y="3810727"/>
            <a:ext cx="356400" cy="356400"/>
            <a:chOff x="417732" y="3810727"/>
            <a:chExt cx="356400" cy="356400"/>
          </a:xfrm>
        </p:grpSpPr>
        <p:sp>
          <p:nvSpPr>
            <p:cNvPr id="27" name="Oval 26">
              <a:extLst>
                <a:ext uri="{FF2B5EF4-FFF2-40B4-BE49-F238E27FC236}">
                  <a16:creationId xmlns="" xmlns:a16="http://schemas.microsoft.com/office/drawing/2014/main" id="{4FD1EE9F-7A35-C849-8616-F5DEE51F82ED}"/>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Graphic 27" descr="Envelope">
              <a:extLst>
                <a:ext uri="{FF2B5EF4-FFF2-40B4-BE49-F238E27FC236}">
                  <a16:creationId xmlns="" xmlns:a16="http://schemas.microsoft.com/office/drawing/2014/main" id="{D3EED481-5B20-F44E-AE87-DA738038A2E8}"/>
                </a:ext>
              </a:extLst>
            </p:cNvPr>
            <p:cNvPicPr>
              <a:picLocks noChangeAspect="1"/>
            </p:cNvPicPr>
            <p:nvPr userDrawn="1"/>
          </p:nvPicPr>
          <p:blipFill>
            <a:blip r:embed="rId5">
              <a:extLst>
                <a:ext uri="{96DAC541-7B7A-43D3-8B79-37D633B846F1}">
                  <asvg:svgBlip xmlns="" xmlns:asvg="http://schemas.microsoft.com/office/drawing/2016/SVG/main" r:embed="rId6"/>
                </a:ext>
              </a:extLst>
            </a:blip>
            <a:stretch>
              <a:fillRect/>
            </a:stretch>
          </p:blipFill>
          <p:spPr>
            <a:xfrm>
              <a:off x="475066" y="3867430"/>
              <a:ext cx="239704" cy="239704"/>
            </a:xfrm>
            <a:prstGeom prst="rect">
              <a:avLst/>
            </a:prstGeom>
          </p:spPr>
        </p:pic>
      </p:grpSp>
      <p:grpSp>
        <p:nvGrpSpPr>
          <p:cNvPr id="29" name="Group 28">
            <a:extLst>
              <a:ext uri="{FF2B5EF4-FFF2-40B4-BE49-F238E27FC236}">
                <a16:creationId xmlns="" xmlns:a16="http://schemas.microsoft.com/office/drawing/2014/main" id="{1AC0D2C5-F4BD-BA4E-9738-BF59ED391FB8}"/>
              </a:ext>
            </a:extLst>
          </p:cNvPr>
          <p:cNvGrpSpPr/>
          <p:nvPr userDrawn="1"/>
        </p:nvGrpSpPr>
        <p:grpSpPr>
          <a:xfrm>
            <a:off x="423995" y="5024095"/>
            <a:ext cx="356400" cy="356400"/>
            <a:chOff x="761970" y="3386221"/>
            <a:chExt cx="356400" cy="356400"/>
          </a:xfrm>
        </p:grpSpPr>
        <p:sp>
          <p:nvSpPr>
            <p:cNvPr id="30" name="Oval 29">
              <a:extLst>
                <a:ext uri="{FF2B5EF4-FFF2-40B4-BE49-F238E27FC236}">
                  <a16:creationId xmlns="" xmlns:a16="http://schemas.microsoft.com/office/drawing/2014/main" id="{18D3F40E-D9F6-F746-BC41-E53EFD86AA53}"/>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Graphic 30" descr="Speaker Phone">
              <a:extLst>
                <a:ext uri="{FF2B5EF4-FFF2-40B4-BE49-F238E27FC236}">
                  <a16:creationId xmlns="" xmlns:a16="http://schemas.microsoft.com/office/drawing/2014/main" id="{AD8D8170-85EA-BA4B-A938-1B11431D952D}"/>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783725" y="3406712"/>
              <a:ext cx="310320" cy="310320"/>
            </a:xfrm>
            <a:prstGeom prst="rect">
              <a:avLst/>
            </a:prstGeom>
          </p:spPr>
        </p:pic>
      </p:grpSp>
      <p:grpSp>
        <p:nvGrpSpPr>
          <p:cNvPr id="32" name="Group 31">
            <a:extLst>
              <a:ext uri="{FF2B5EF4-FFF2-40B4-BE49-F238E27FC236}">
                <a16:creationId xmlns="" xmlns:a16="http://schemas.microsoft.com/office/drawing/2014/main" id="{C0F0E500-3FE7-564B-A310-F79CA7EE3791}"/>
              </a:ext>
            </a:extLst>
          </p:cNvPr>
          <p:cNvGrpSpPr/>
          <p:nvPr userDrawn="1"/>
        </p:nvGrpSpPr>
        <p:grpSpPr>
          <a:xfrm>
            <a:off x="422825" y="5456516"/>
            <a:ext cx="356400" cy="356400"/>
            <a:chOff x="422825" y="5456516"/>
            <a:chExt cx="356400" cy="356400"/>
          </a:xfrm>
        </p:grpSpPr>
        <p:sp>
          <p:nvSpPr>
            <p:cNvPr id="33" name="Oval 32">
              <a:extLst>
                <a:ext uri="{FF2B5EF4-FFF2-40B4-BE49-F238E27FC236}">
                  <a16:creationId xmlns="" xmlns:a16="http://schemas.microsoft.com/office/drawing/2014/main" id="{ADACC7A7-C95A-F84F-9975-5A858132BD3E}"/>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4" name="Graphic 33" descr="Envelope">
              <a:extLst>
                <a:ext uri="{FF2B5EF4-FFF2-40B4-BE49-F238E27FC236}">
                  <a16:creationId xmlns="" xmlns:a16="http://schemas.microsoft.com/office/drawing/2014/main" id="{79A287C3-61A2-E140-BDAE-AC52FAC4B588}"/>
                </a:ext>
              </a:extLst>
            </p:cNvPr>
            <p:cNvPicPr>
              <a:picLocks noChangeAspect="1"/>
            </p:cNvPicPr>
            <p:nvPr userDrawn="1"/>
          </p:nvPicPr>
          <p:blipFill>
            <a:blip r:embed="rId5">
              <a:extLst>
                <a:ext uri="{96DAC541-7B7A-43D3-8B79-37D633B846F1}">
                  <asvg:svgBlip xmlns="" xmlns:asvg="http://schemas.microsoft.com/office/drawing/2016/SVG/main" r:embed="rId6"/>
                </a:ext>
              </a:extLst>
            </a:blip>
            <a:stretch>
              <a:fillRect/>
            </a:stretch>
          </p:blipFill>
          <p:spPr>
            <a:xfrm>
              <a:off x="482343" y="5512255"/>
              <a:ext cx="239704" cy="239704"/>
            </a:xfrm>
            <a:prstGeom prst="rect">
              <a:avLst/>
            </a:prstGeom>
          </p:spPr>
        </p:pic>
      </p:grpSp>
      <p:pic>
        <p:nvPicPr>
          <p:cNvPr id="35" name="Picture 34" descr="A picture containing flower&#10;&#10;Description automatically generated">
            <a:extLst>
              <a:ext uri="{FF2B5EF4-FFF2-40B4-BE49-F238E27FC236}">
                <a16:creationId xmlns="" xmlns:a16="http://schemas.microsoft.com/office/drawing/2014/main" id="{BFB469CA-033E-BD47-94AE-B27653916847}"/>
              </a:ext>
            </a:extLst>
          </p:cNvPr>
          <p:cNvPicPr>
            <a:picLocks noChangeAspect="1"/>
          </p:cNvPicPr>
          <p:nvPr userDrawn="1"/>
        </p:nvPicPr>
        <p:blipFill rotWithShape="1">
          <a:blip r:embed="rId7"/>
          <a:srcRect t="16975" r="55577" b="40144"/>
          <a:stretch/>
        </p:blipFill>
        <p:spPr>
          <a:xfrm>
            <a:off x="3710009" y="0"/>
            <a:ext cx="8472264" cy="6858000"/>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 xmlns:a16="http://schemas.microsoft.com/office/drawing/2014/main" id="{4BDE65B2-62DB-0042-93A8-649B23C9B749}"/>
              </a:ext>
            </a:extLst>
          </p:cNvPr>
          <p:cNvPicPr>
            <a:picLocks noChangeAspect="1"/>
          </p:cNvPicPr>
          <p:nvPr userDrawn="1"/>
        </p:nvPicPr>
        <p:blipFill>
          <a:blip r:embed="rId2">
            <a:alphaModFix amt="20000"/>
          </a:blip>
          <a:stretch>
            <a:fillRect/>
          </a:stretch>
        </p:blipFill>
        <p:spPr>
          <a:xfrm>
            <a:off x="0" y="0"/>
            <a:ext cx="12192000" cy="6858000"/>
          </a:xfrm>
          <a:prstGeom prst="rect">
            <a:avLst/>
          </a:prstGeom>
        </p:spPr>
      </p:pic>
      <p:sp>
        <p:nvSpPr>
          <p:cNvPr id="8" name="Titre 1"/>
          <p:cNvSpPr>
            <a:spLocks noGrp="1"/>
          </p:cNvSpPr>
          <p:nvPr>
            <p:ph type="title" hasCustomPrompt="1"/>
          </p:nvPr>
        </p:nvSpPr>
        <p:spPr>
          <a:xfrm>
            <a:off x="609600" y="274641"/>
            <a:ext cx="10972800" cy="5821363"/>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C1F2A64B-7F0D-754F-B018-4E06F5DBE791}"/>
              </a:ext>
            </a:extLst>
          </p:cNvPr>
          <p:cNvPicPr>
            <a:picLocks noChangeAspect="1"/>
          </p:cNvPicPr>
          <p:nvPr userDrawn="1"/>
        </p:nvPicPr>
        <p:blipFill>
          <a:blip r:embed="rId2">
            <a:alphaModFix amt="20000"/>
          </a:blip>
          <a:stretch>
            <a:fillRect/>
          </a:stretch>
        </p:blipFill>
        <p:spPr>
          <a:xfrm>
            <a:off x="0" y="0"/>
            <a:ext cx="12192000" cy="6858000"/>
          </a:xfrm>
          <a:prstGeom prst="rect">
            <a:avLst/>
          </a:prstGeom>
        </p:spPr>
      </p:pic>
      <p:sp>
        <p:nvSpPr>
          <p:cNvPr id="5" name="Titre 1"/>
          <p:cNvSpPr>
            <a:spLocks noGrp="1"/>
          </p:cNvSpPr>
          <p:nvPr>
            <p:ph type="title" hasCustomPrompt="1"/>
          </p:nvPr>
        </p:nvSpPr>
        <p:spPr>
          <a:xfrm>
            <a:off x="609600" y="274641"/>
            <a:ext cx="10972800" cy="4162475"/>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609600" y="4653141"/>
            <a:ext cx="10972800" cy="1655763"/>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7"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09600" y="274641"/>
            <a:ext cx="10972800" cy="5821363"/>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09600" y="274641"/>
            <a:ext cx="10972800" cy="4162475"/>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609600" y="4653141"/>
            <a:ext cx="10972800" cy="1655763"/>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620184" y="1425600"/>
            <a:ext cx="109632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Content Placeholder 5">
            <a:extLst>
              <a:ext uri="{FF2B5EF4-FFF2-40B4-BE49-F238E27FC236}">
                <a16:creationId xmlns="" xmlns:a16="http://schemas.microsoft.com/office/drawing/2014/main" id="{408DFC0A-B8FE-4745-B308-8B3B43A6D63C}"/>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 xmlns:a16="http://schemas.microsoft.com/office/drawing/2014/main" id="{F046E0A4-E965-4C18-8444-05C49D8DD6B9}"/>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 xmlns:a16="http://schemas.microsoft.com/office/drawing/2014/main" id="{DE0BFF55-A527-48E6-AAD6-78DF86EF1158}"/>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 xmlns:a16="http://schemas.microsoft.com/office/drawing/2014/main" id="{0A0F5129-B832-BA43-91C7-4DB2A6E788B1}"/>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609600" y="1430391"/>
            <a:ext cx="10972800" cy="702471"/>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dirty="0"/>
              <a:t>CLICK AND ADD TEXT</a:t>
            </a:r>
          </a:p>
        </p:txBody>
      </p:sp>
      <p:sp>
        <p:nvSpPr>
          <p:cNvPr id="3" name="Content Placeholder 2"/>
          <p:cNvSpPr>
            <a:spLocks noGrp="1"/>
          </p:cNvSpPr>
          <p:nvPr>
            <p:ph sz="quarter" idx="12"/>
          </p:nvPr>
        </p:nvSpPr>
        <p:spPr>
          <a:xfrm>
            <a:off x="620184" y="2132856"/>
            <a:ext cx="109632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E7BED270-F252-40E9-B649-31059F163421}"/>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2C97B588-8F7E-484F-9C45-CC6F089B2D56}"/>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CC6B9034-F73D-BD4E-B4A4-CA8009AA70A4}"/>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621226" y="239349"/>
            <a:ext cx="8931169" cy="4465707"/>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609600" y="5013183"/>
            <a:ext cx="8942784" cy="804863"/>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dirty="0"/>
              <a:t>Click and add text</a:t>
            </a:r>
          </a:p>
        </p:txBody>
      </p:sp>
      <p:sp>
        <p:nvSpPr>
          <p:cNvPr id="9" name="Espace réservé du numéro de diapositive 6">
            <a:extLst>
              <a:ext uri="{FF2B5EF4-FFF2-40B4-BE49-F238E27FC236}">
                <a16:creationId xmlns="" xmlns:a16="http://schemas.microsoft.com/office/drawing/2014/main" id="{610BCDA3-369C-43C8-A135-679B9AC3D312}"/>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 xmlns:a16="http://schemas.microsoft.com/office/drawing/2014/main" id="{A20C57DB-C668-9049-A38A-DE3CA2B99015}"/>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621215" y="6126163"/>
            <a:ext cx="109728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619200" y="246572"/>
            <a:ext cx="87408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619200" y="1425600"/>
            <a:ext cx="109632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10800524" y="6356356"/>
            <a:ext cx="781877"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8" name="Picture 7">
            <a:extLst>
              <a:ext uri="{FF2B5EF4-FFF2-40B4-BE49-F238E27FC236}">
                <a16:creationId xmlns="" xmlns:a16="http://schemas.microsoft.com/office/drawing/2014/main" id="{E44CF3D6-9454-A14D-BA64-9701D9CFF4B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990878" y="270175"/>
            <a:ext cx="1787079" cy="71993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189"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7993" indent="-287993" algn="l" defTabSz="457189"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5986" indent="-287993" algn="l" defTabSz="457189"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3978" indent="-287993" algn="l" defTabSz="457189"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1971" indent="-287993" algn="l" defTabSz="457189"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39964" indent="-287993" algn="l" defTabSz="457189"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1" userDrawn="1">
          <p15:clr>
            <a:srgbClr val="F26B43"/>
          </p15:clr>
        </p15:guide>
        <p15:guide id="2" pos="393" userDrawn="1">
          <p15:clr>
            <a:srgbClr val="F26B43"/>
          </p15:clr>
        </p15:guide>
        <p15:guide id="3" pos="7287" userDrawn="1">
          <p15:clr>
            <a:srgbClr val="F26B43"/>
          </p15:clr>
        </p15:guide>
        <p15:guide id="4" orient="horz" pos="21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twitter.com/giconnectinfo" TargetMode="External"/><Relationship Id="rId7" Type="http://schemas.openxmlformats.org/officeDocument/2006/relationships/hyperlink" Target="http://www.giconnect.info/"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vimeo.com/channels/giconnect" TargetMode="External"/><Relationship Id="rId5" Type="http://schemas.openxmlformats.org/officeDocument/2006/relationships/hyperlink" Target="mailto:antoine.lacombe@cor2ed.com" TargetMode="External"/><Relationship Id="rId4" Type="http://schemas.openxmlformats.org/officeDocument/2006/relationships/hyperlink" Target="https://www.linkedin.com/company/23701925"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10</a:t>
            </a:fld>
            <a:endParaRPr lang="en-GB" dirty="0"/>
          </a:p>
        </p:txBody>
      </p:sp>
      <p:sp>
        <p:nvSpPr>
          <p:cNvPr id="3" name="Title 2"/>
          <p:cNvSpPr>
            <a:spLocks noGrp="1"/>
          </p:cNvSpPr>
          <p:nvPr>
            <p:ph type="title"/>
          </p:nvPr>
        </p:nvSpPr>
        <p:spPr>
          <a:xfrm>
            <a:off x="619200" y="246566"/>
            <a:ext cx="9005192" cy="382409"/>
          </a:xfrm>
        </p:spPr>
        <p:txBody>
          <a:bodyPr/>
          <a:lstStyle/>
          <a:p>
            <a:r>
              <a:rPr lang="en-GB" noProof="0" dirty="0"/>
              <a:t>Results</a:t>
            </a:r>
            <a:r>
              <a:rPr lang="en-GB" dirty="0"/>
              <a:t>: OS and PFS</a:t>
            </a:r>
            <a:endParaRPr lang="en-GB" noProof="0" dirty="0"/>
          </a:p>
        </p:txBody>
      </p:sp>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5"/>
          </p:nvPr>
        </p:nvSpPr>
        <p:spPr>
          <a:xfrm>
            <a:off x="620184" y="6309320"/>
            <a:ext cx="10657184" cy="365125"/>
          </a:xfrm>
        </p:spPr>
        <p:txBody>
          <a:bodyPr/>
          <a:lstStyle/>
          <a:p>
            <a:r>
              <a:rPr lang="en-US" dirty="0"/>
              <a:t>chemo, chemotherapy; CI, confidence interval; HR, hazard ratio; NIVO, nivolumab; OS, overall survival; PFS, progression-free survival</a:t>
            </a:r>
          </a:p>
        </p:txBody>
      </p:sp>
      <p:sp>
        <p:nvSpPr>
          <p:cNvPr id="102" name="Rectangle 101">
            <a:extLst>
              <a:ext uri="{FF2B5EF4-FFF2-40B4-BE49-F238E27FC236}">
                <a16:creationId xmlns="" xmlns:a16="http://schemas.microsoft.com/office/drawing/2014/main" id="{08491FC9-1EC1-2247-9956-E06397302951}"/>
              </a:ext>
            </a:extLst>
          </p:cNvPr>
          <p:cNvSpPr/>
          <p:nvPr/>
        </p:nvSpPr>
        <p:spPr>
          <a:xfrm>
            <a:off x="623392" y="990000"/>
            <a:ext cx="10873208" cy="1015663"/>
          </a:xfrm>
          <a:prstGeom prst="rect">
            <a:avLst/>
          </a:prstGeom>
        </p:spPr>
        <p:txBody>
          <a:bodyPr wrap="square" lIns="0">
            <a:spAutoFit/>
          </a:bodyPr>
          <a:lstStyle/>
          <a:p>
            <a:r>
              <a:rPr lang="en-GB" sz="2000" b="1" dirty="0">
                <a:solidFill>
                  <a:schemeClr val="accent1"/>
                </a:solidFill>
                <a:latin typeface="+mj-lt"/>
              </a:rPr>
              <a:t>Data cut-off date for interim analysis of PFS: </a:t>
            </a:r>
            <a:r>
              <a:rPr lang="en-GB" sz="2000" dirty="0">
                <a:solidFill>
                  <a:schemeClr val="tx2"/>
                </a:solidFill>
                <a:latin typeface="+mj-lt"/>
              </a:rPr>
              <a:t>31 October 2018 – median follow-up duration 11.6 months</a:t>
            </a:r>
          </a:p>
          <a:p>
            <a:r>
              <a:rPr lang="en-GB" sz="2000" b="1" dirty="0">
                <a:solidFill>
                  <a:schemeClr val="accent1"/>
                </a:solidFill>
              </a:rPr>
              <a:t>Data cut-off date for final analysis of OS: </a:t>
            </a:r>
            <a:r>
              <a:rPr lang="en-GB" sz="2000" dirty="0">
                <a:solidFill>
                  <a:schemeClr val="tx2"/>
                </a:solidFill>
              </a:rPr>
              <a:t>31 January 2020 – median follow-up duration 26.6 months</a:t>
            </a:r>
          </a:p>
          <a:p>
            <a:r>
              <a:rPr lang="en-GB" sz="2000" b="1" dirty="0">
                <a:solidFill>
                  <a:schemeClr val="accent1"/>
                </a:solidFill>
                <a:latin typeface="+mj-lt"/>
              </a:rPr>
              <a:t>Total population: </a:t>
            </a:r>
            <a:r>
              <a:rPr lang="en-GB" sz="2000" dirty="0">
                <a:solidFill>
                  <a:schemeClr val="tx2"/>
                </a:solidFill>
                <a:latin typeface="+mj-lt"/>
              </a:rPr>
              <a:t>724 patients randomised between March 2017 and May 2018</a:t>
            </a:r>
          </a:p>
        </p:txBody>
      </p:sp>
      <p:graphicFrame>
        <p:nvGraphicFramePr>
          <p:cNvPr id="4" name="Tableau 3">
            <a:extLst>
              <a:ext uri="{FF2B5EF4-FFF2-40B4-BE49-F238E27FC236}">
                <a16:creationId xmlns="" xmlns:a16="http://schemas.microsoft.com/office/drawing/2014/main" id="{CFD4C4E2-2A44-1748-9939-511F585E81A5}"/>
              </a:ext>
            </a:extLst>
          </p:cNvPr>
          <p:cNvGraphicFramePr>
            <a:graphicFrameLocks noGrp="1"/>
          </p:cNvGraphicFramePr>
          <p:nvPr>
            <p:extLst>
              <p:ext uri="{D42A27DB-BD31-4B8C-83A1-F6EECF244321}">
                <p14:modId xmlns:p14="http://schemas.microsoft.com/office/powerpoint/2010/main" val="4169041814"/>
              </p:ext>
            </p:extLst>
          </p:nvPr>
        </p:nvGraphicFramePr>
        <p:xfrm>
          <a:off x="2135560" y="2189026"/>
          <a:ext cx="7920880" cy="3302000"/>
        </p:xfrm>
        <a:graphic>
          <a:graphicData uri="http://schemas.openxmlformats.org/drawingml/2006/table">
            <a:tbl>
              <a:tblPr firstRow="1" bandRow="1">
                <a:tableStyleId>{5C22544A-7EE6-4342-B048-85BDC9FD1C3A}</a:tableStyleId>
              </a:tblPr>
              <a:tblGrid>
                <a:gridCol w="3425244">
                  <a:extLst>
                    <a:ext uri="{9D8B030D-6E8A-4147-A177-3AD203B41FA5}">
                      <a16:colId xmlns="" xmlns:a16="http://schemas.microsoft.com/office/drawing/2014/main" val="3207211721"/>
                    </a:ext>
                  </a:extLst>
                </a:gridCol>
                <a:gridCol w="2247818">
                  <a:extLst>
                    <a:ext uri="{9D8B030D-6E8A-4147-A177-3AD203B41FA5}">
                      <a16:colId xmlns="" xmlns:a16="http://schemas.microsoft.com/office/drawing/2014/main" val="3514750343"/>
                    </a:ext>
                  </a:extLst>
                </a:gridCol>
                <a:gridCol w="2247818">
                  <a:extLst>
                    <a:ext uri="{9D8B030D-6E8A-4147-A177-3AD203B41FA5}">
                      <a16:colId xmlns="" xmlns:a16="http://schemas.microsoft.com/office/drawing/2014/main" val="699898024"/>
                    </a:ext>
                  </a:extLst>
                </a:gridCol>
              </a:tblGrid>
              <a:tr h="370840">
                <a:tc>
                  <a:txBody>
                    <a:bodyPr/>
                    <a:lstStyle/>
                    <a:p>
                      <a:endParaRPr lang="en-GB" noProof="0"/>
                    </a:p>
                  </a:txBody>
                  <a:tcPr>
                    <a:lnB w="57150" cap="flat" cmpd="sng" algn="ctr">
                      <a:noFill/>
                      <a:prstDash val="solid"/>
                      <a:round/>
                      <a:headEnd type="none" w="med" len="med"/>
                      <a:tailEnd type="none" w="med" len="med"/>
                    </a:lnB>
                    <a:solidFill>
                      <a:schemeClr val="accent1"/>
                    </a:solidFill>
                  </a:tcPr>
                </a:tc>
                <a:tc>
                  <a:txBody>
                    <a:bodyPr/>
                    <a:lstStyle/>
                    <a:p>
                      <a:pPr algn="ctr"/>
                      <a:r>
                        <a:rPr lang="en-GB" noProof="0" dirty="0"/>
                        <a:t>NIVO + chemo</a:t>
                      </a:r>
                    </a:p>
                  </a:txBody>
                  <a:tcPr>
                    <a:lnB w="57150" cap="flat" cmpd="sng" algn="ctr">
                      <a:noFill/>
                      <a:prstDash val="solid"/>
                      <a:round/>
                      <a:headEnd type="none" w="med" len="med"/>
                      <a:tailEnd type="none" w="med" len="med"/>
                    </a:lnB>
                    <a:solidFill>
                      <a:schemeClr val="accent1"/>
                    </a:solidFill>
                  </a:tcPr>
                </a:tc>
                <a:tc>
                  <a:txBody>
                    <a:bodyPr/>
                    <a:lstStyle/>
                    <a:p>
                      <a:pPr algn="ctr"/>
                      <a:r>
                        <a:rPr lang="en-GB" noProof="0" dirty="0"/>
                        <a:t>Placebo + chemo</a:t>
                      </a:r>
                    </a:p>
                  </a:txBody>
                  <a:tcPr>
                    <a:lnB w="57150" cap="flat" cmpd="sng" algn="ctr">
                      <a:noFill/>
                      <a:prstDash val="solid"/>
                      <a:round/>
                      <a:headEnd type="none" w="med" len="med"/>
                      <a:tailEnd type="none" w="med" len="med"/>
                    </a:lnB>
                    <a:solidFill>
                      <a:schemeClr val="accent1"/>
                    </a:solidFill>
                  </a:tcPr>
                </a:tc>
                <a:extLst>
                  <a:ext uri="{0D108BD9-81ED-4DB2-BD59-A6C34878D82A}">
                    <a16:rowId xmlns="" xmlns:a16="http://schemas.microsoft.com/office/drawing/2014/main" val="449972107"/>
                  </a:ext>
                </a:extLst>
              </a:tr>
              <a:tr h="370840">
                <a:tc>
                  <a:txBody>
                    <a:bodyPr/>
                    <a:lstStyle/>
                    <a:p>
                      <a:r>
                        <a:rPr lang="en-GB" b="1" noProof="0"/>
                        <a:t>Median OS, months</a:t>
                      </a:r>
                    </a:p>
                    <a:p>
                      <a:r>
                        <a:rPr lang="en-GB" noProof="0"/>
                        <a:t>(95% CI)</a:t>
                      </a:r>
                    </a:p>
                  </a:txBody>
                  <a:tcPr>
                    <a:lnL w="57150" cap="flat" cmpd="sng" algn="ctr">
                      <a:noFill/>
                      <a:prstDash val="solid"/>
                      <a:round/>
                      <a:headEnd type="none" w="med" len="med"/>
                      <a:tailEnd type="none" w="med" len="med"/>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dirty="0"/>
                        <a:t>17.45</a:t>
                      </a:r>
                    </a:p>
                    <a:p>
                      <a:pPr algn="ctr"/>
                      <a:r>
                        <a:rPr lang="en-GB" noProof="0" dirty="0"/>
                        <a:t>(15.67-20.83)</a:t>
                      </a:r>
                    </a:p>
                  </a:txBody>
                  <a:tcPr>
                    <a:lnL w="12700" cmpd="sng">
                      <a:noFill/>
                    </a:lnL>
                    <a:lnR w="12700" cmpd="sng">
                      <a:noFill/>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dirty="0"/>
                        <a:t>17.15</a:t>
                      </a:r>
                    </a:p>
                    <a:p>
                      <a:pPr algn="ctr"/>
                      <a:r>
                        <a:rPr lang="en-GB" noProof="0" dirty="0"/>
                        <a:t>(15.18-19.65)</a:t>
                      </a:r>
                    </a:p>
                  </a:txBody>
                  <a:tcPr>
                    <a:lnL w="12700" cmpd="sng">
                      <a:noFill/>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66524803"/>
                  </a:ext>
                </a:extLst>
              </a:tr>
              <a:tr h="370840">
                <a:tc>
                  <a:txBody>
                    <a:bodyPr/>
                    <a:lstStyle/>
                    <a:p>
                      <a:pPr marL="0" indent="185738">
                        <a:tabLst/>
                      </a:pPr>
                      <a:r>
                        <a:rPr lang="en-GB" noProof="0" dirty="0"/>
                        <a:t>HR (95% CI)</a:t>
                      </a:r>
                    </a:p>
                    <a:p>
                      <a:pPr marL="0" indent="185738">
                        <a:tabLst/>
                      </a:pPr>
                      <a:r>
                        <a:rPr lang="en-GB" i="0" noProof="0" dirty="0"/>
                        <a:t>p</a:t>
                      </a:r>
                      <a:r>
                        <a:rPr lang="en-GB" noProof="0" dirty="0"/>
                        <a:t> value</a:t>
                      </a:r>
                    </a:p>
                  </a:txBody>
                  <a:tcPr>
                    <a:lnT w="57150" cap="flat" cmpd="sng" algn="ctr">
                      <a:noFill/>
                      <a:prstDash val="solid"/>
                      <a:round/>
                      <a:headEnd type="none" w="med" len="med"/>
                      <a:tailEnd type="none" w="med" len="med"/>
                    </a:lnT>
                    <a:lnB w="57150" cap="flat" cmpd="sng" algn="ctr">
                      <a:solidFill>
                        <a:srgbClr val="FF0000"/>
                      </a:solidFill>
                      <a:prstDash val="solid"/>
                      <a:round/>
                      <a:headEnd type="none" w="med" len="med"/>
                      <a:tailEnd type="none" w="med" len="med"/>
                    </a:lnB>
                  </a:tcPr>
                </a:tc>
                <a:tc gridSpan="2">
                  <a:txBody>
                    <a:bodyPr/>
                    <a:lstStyle/>
                    <a:p>
                      <a:pPr marL="0" algn="ctr" defTabSz="457189" rtl="0" eaLnBrk="1" latinLnBrk="0" hangingPunct="1"/>
                      <a:r>
                        <a:rPr lang="en-GB" sz="1800" b="0" kern="1200" noProof="0">
                          <a:solidFill>
                            <a:schemeClr val="tx1"/>
                          </a:solidFill>
                          <a:latin typeface="+mn-lt"/>
                          <a:ea typeface="+mn-ea"/>
                          <a:cs typeface="+mn-cs"/>
                        </a:rPr>
                        <a:t>0.90 (0.75-1.08)</a:t>
                      </a:r>
                    </a:p>
                    <a:p>
                      <a:pPr marL="0" algn="ctr" defTabSz="457189" rtl="0" eaLnBrk="1" latinLnBrk="0" hangingPunct="1"/>
                      <a:r>
                        <a:rPr lang="en-GB" sz="1800" b="0" kern="1200" noProof="0">
                          <a:solidFill>
                            <a:schemeClr val="tx1"/>
                          </a:solidFill>
                          <a:latin typeface="+mn-lt"/>
                          <a:ea typeface="+mn-ea"/>
                          <a:cs typeface="+mn-cs"/>
                        </a:rPr>
                        <a:t>0.257</a:t>
                      </a:r>
                    </a:p>
                  </a:txBody>
                  <a:tcPr anchor="ctr">
                    <a:lnT w="57150" cap="flat" cmpd="sng" algn="ctr">
                      <a:noFill/>
                      <a:prstDash val="solid"/>
                      <a:round/>
                      <a:headEnd type="none" w="med" len="med"/>
                      <a:tailEnd type="none" w="med" len="med"/>
                    </a:lnT>
                    <a:lnB w="57150" cap="flat" cmpd="sng" algn="ctr">
                      <a:solidFill>
                        <a:srgbClr val="FF0000"/>
                      </a:solidFill>
                      <a:prstDash val="solid"/>
                      <a:round/>
                      <a:headEnd type="none" w="med" len="med"/>
                      <a:tailEnd type="none" w="med" len="med"/>
                    </a:lnB>
                  </a:tcPr>
                </a:tc>
                <a:tc hMerge="1">
                  <a:txBody>
                    <a:bodyPr/>
                    <a:lstStyle/>
                    <a:p>
                      <a:endParaRPr lang="fr-FR" dirty="0"/>
                    </a:p>
                  </a:txBody>
                  <a:tcPr/>
                </a:tc>
                <a:extLst>
                  <a:ext uri="{0D108BD9-81ED-4DB2-BD59-A6C34878D82A}">
                    <a16:rowId xmlns="" xmlns:a16="http://schemas.microsoft.com/office/drawing/2014/main" val="1146218215"/>
                  </a:ext>
                </a:extLst>
              </a:tr>
              <a:tr h="370840">
                <a:tc>
                  <a:txBody>
                    <a:bodyPr/>
                    <a:lstStyle/>
                    <a:p>
                      <a:r>
                        <a:rPr lang="en-GB" b="1" noProof="0" dirty="0"/>
                        <a:t>Median PFS, months</a:t>
                      </a:r>
                    </a:p>
                    <a:p>
                      <a:r>
                        <a:rPr lang="en-GB" noProof="0" dirty="0"/>
                        <a:t>(95% CI)</a:t>
                      </a:r>
                    </a:p>
                  </a:txBody>
                  <a:tcPr>
                    <a:lnL w="57150" cap="flat" cmpd="sng" algn="ctr">
                      <a:solidFill>
                        <a:srgbClr val="FF0000"/>
                      </a:solidFill>
                      <a:prstDash val="solid"/>
                      <a:round/>
                      <a:headEnd type="none" w="med" len="med"/>
                      <a:tailEnd type="none" w="med" len="med"/>
                    </a:lnL>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r>
                        <a:rPr lang="en-GB" noProof="0" dirty="0"/>
                        <a:t>10.45</a:t>
                      </a:r>
                    </a:p>
                    <a:p>
                      <a:pPr algn="ctr"/>
                      <a:r>
                        <a:rPr lang="en-GB" noProof="0" dirty="0"/>
                        <a:t>(8.44-14.75)</a:t>
                      </a:r>
                    </a:p>
                  </a:txBody>
                  <a:tcP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r>
                        <a:rPr lang="en-GB" noProof="0" dirty="0"/>
                        <a:t>8.34</a:t>
                      </a:r>
                    </a:p>
                    <a:p>
                      <a:pPr algn="ctr"/>
                      <a:r>
                        <a:rPr lang="en-GB" noProof="0" dirty="0"/>
                        <a:t>(6.97-9.40)</a:t>
                      </a:r>
                    </a:p>
                  </a:txBody>
                  <a:tcPr>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extLst>
                  <a:ext uri="{0D108BD9-81ED-4DB2-BD59-A6C34878D82A}">
                    <a16:rowId xmlns="" xmlns:a16="http://schemas.microsoft.com/office/drawing/2014/main" val="1295220997"/>
                  </a:ext>
                </a:extLst>
              </a:tr>
              <a:tr h="370840">
                <a:tc>
                  <a:txBody>
                    <a:bodyPr/>
                    <a:lstStyle/>
                    <a:p>
                      <a:pPr marL="0" indent="185738">
                        <a:tabLst/>
                      </a:pPr>
                      <a:r>
                        <a:rPr lang="en-GB" noProof="0" dirty="0"/>
                        <a:t>HR (98.51% CI)</a:t>
                      </a:r>
                    </a:p>
                    <a:p>
                      <a:pPr marL="0" indent="185738">
                        <a:tabLst/>
                      </a:pPr>
                      <a:r>
                        <a:rPr lang="en-GB" i="0" noProof="0" dirty="0"/>
                        <a:t>p</a:t>
                      </a:r>
                      <a:r>
                        <a:rPr lang="en-GB" noProof="0" dirty="0"/>
                        <a:t> value</a:t>
                      </a:r>
                    </a:p>
                  </a:txBody>
                  <a:tcPr>
                    <a:lnT w="57150" cap="flat" cmpd="sng" algn="ctr">
                      <a:solidFill>
                        <a:srgbClr val="FF0000"/>
                      </a:solidFill>
                      <a:prstDash val="solid"/>
                      <a:round/>
                      <a:headEnd type="none" w="med" len="med"/>
                      <a:tailEnd type="none" w="med" len="med"/>
                    </a:lnT>
                  </a:tcPr>
                </a:tc>
                <a:tc gridSpan="2">
                  <a:txBody>
                    <a:bodyPr/>
                    <a:lstStyle/>
                    <a:p>
                      <a:pPr algn="ctr"/>
                      <a:r>
                        <a:rPr lang="en-GB" noProof="0" dirty="0">
                          <a:solidFill>
                            <a:schemeClr val="accent1"/>
                          </a:solidFill>
                        </a:rPr>
                        <a:t>0.68 (0.51-0.90)</a:t>
                      </a:r>
                    </a:p>
                    <a:p>
                      <a:pPr algn="ctr"/>
                      <a:r>
                        <a:rPr lang="en-GB" b="1" noProof="0" dirty="0">
                          <a:solidFill>
                            <a:schemeClr val="accent1"/>
                          </a:solidFill>
                        </a:rPr>
                        <a:t>0.0007</a:t>
                      </a:r>
                    </a:p>
                  </a:txBody>
                  <a:tcPr>
                    <a:lnT w="57150" cap="flat" cmpd="sng" algn="ctr">
                      <a:solidFill>
                        <a:srgbClr val="FF0000"/>
                      </a:solidFill>
                      <a:prstDash val="solid"/>
                      <a:round/>
                      <a:headEnd type="none" w="med" len="med"/>
                      <a:tailEnd type="none" w="med" len="med"/>
                    </a:lnT>
                  </a:tcPr>
                </a:tc>
                <a:tc hMerge="1">
                  <a:txBody>
                    <a:bodyPr/>
                    <a:lstStyle/>
                    <a:p>
                      <a:pPr algn="ctr"/>
                      <a:endParaRPr lang="fr-FR" dirty="0"/>
                    </a:p>
                  </a:txBody>
                  <a:tcPr/>
                </a:tc>
                <a:extLst>
                  <a:ext uri="{0D108BD9-81ED-4DB2-BD59-A6C34878D82A}">
                    <a16:rowId xmlns="" xmlns:a16="http://schemas.microsoft.com/office/drawing/2014/main" val="938813729"/>
                  </a:ext>
                </a:extLst>
              </a:tr>
              <a:tr h="370840">
                <a:tc>
                  <a:txBody>
                    <a:bodyPr/>
                    <a:lstStyle/>
                    <a:p>
                      <a:pPr marL="0" indent="185738">
                        <a:tabLst/>
                      </a:pPr>
                      <a:r>
                        <a:rPr lang="en-GB" noProof="0" dirty="0"/>
                        <a:t>12-month PFS rate, %</a:t>
                      </a:r>
                    </a:p>
                  </a:txBody>
                  <a:tcPr/>
                </a:tc>
                <a:tc>
                  <a:txBody>
                    <a:bodyPr/>
                    <a:lstStyle/>
                    <a:p>
                      <a:pPr algn="ctr"/>
                      <a:r>
                        <a:rPr lang="en-GB" noProof="0"/>
                        <a:t>45.4</a:t>
                      </a:r>
                    </a:p>
                  </a:txBody>
                  <a:tcPr/>
                </a:tc>
                <a:tc>
                  <a:txBody>
                    <a:bodyPr/>
                    <a:lstStyle/>
                    <a:p>
                      <a:pPr algn="ctr"/>
                      <a:r>
                        <a:rPr lang="en-GB" noProof="0" dirty="0"/>
                        <a:t>30.6</a:t>
                      </a:r>
                    </a:p>
                  </a:txBody>
                  <a:tcPr/>
                </a:tc>
                <a:extLst>
                  <a:ext uri="{0D108BD9-81ED-4DB2-BD59-A6C34878D82A}">
                    <a16:rowId xmlns="" xmlns:a16="http://schemas.microsoft.com/office/drawing/2014/main" val="906259616"/>
                  </a:ext>
                </a:extLst>
              </a:tr>
            </a:tbl>
          </a:graphicData>
        </a:graphic>
      </p:graphicFrame>
    </p:spTree>
    <p:extLst>
      <p:ext uri="{BB962C8B-B14F-4D97-AF65-F5344CB8AC3E}">
        <p14:creationId xmlns:p14="http://schemas.microsoft.com/office/powerpoint/2010/main" val="294681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2"/>
          </p:nvPr>
        </p:nvSpPr>
        <p:spPr/>
        <p:txBody>
          <a:bodyPr/>
          <a:lstStyle/>
          <a:p>
            <a:pPr marL="0" indent="0">
              <a:buNone/>
            </a:pPr>
            <a:r>
              <a:rPr lang="en-GB" b="1" dirty="0">
                <a:solidFill>
                  <a:schemeClr val="accent1"/>
                </a:solidFill>
              </a:rPr>
              <a:t>KEY FINDINGS</a:t>
            </a:r>
          </a:p>
          <a:p>
            <a:r>
              <a:rPr lang="en-GB" dirty="0"/>
              <a:t>The safety profile is manageable: </a:t>
            </a:r>
            <a:r>
              <a:rPr lang="en-GB" b="1" dirty="0">
                <a:solidFill>
                  <a:schemeClr val="accent1"/>
                </a:solidFill>
              </a:rPr>
              <a:t>no new safety signals </a:t>
            </a:r>
            <a:r>
              <a:rPr lang="en-GB" dirty="0"/>
              <a:t>were identified with NIVO + chemo</a:t>
            </a:r>
          </a:p>
          <a:p>
            <a:r>
              <a:rPr lang="en-GB" b="1" dirty="0">
                <a:solidFill>
                  <a:schemeClr val="accent1"/>
                </a:solidFill>
              </a:rPr>
              <a:t>NIVO + chemo </a:t>
            </a:r>
            <a:r>
              <a:rPr lang="en-GB" dirty="0"/>
              <a:t>resulted in </a:t>
            </a:r>
            <a:r>
              <a:rPr lang="en-GB" b="1" dirty="0">
                <a:solidFill>
                  <a:schemeClr val="accent1"/>
                </a:solidFill>
              </a:rPr>
              <a:t>statistically significant improvement in PFS </a:t>
            </a:r>
            <a:r>
              <a:rPr lang="en-GB" dirty="0"/>
              <a:t>but not OS (data are not mature; longer follow-up is needed)</a:t>
            </a:r>
          </a:p>
          <a:p>
            <a:endParaRPr lang="en-GB" dirty="0"/>
          </a:p>
          <a:p>
            <a:pPr marL="0" indent="0">
              <a:buNone/>
            </a:pPr>
            <a:r>
              <a:rPr lang="en-GB" b="1" dirty="0">
                <a:solidFill>
                  <a:schemeClr val="accent1"/>
                </a:solidFill>
              </a:rPr>
              <a:t>PERSPECTIVES</a:t>
            </a:r>
          </a:p>
          <a:p>
            <a:r>
              <a:rPr lang="en-GB" dirty="0">
                <a:solidFill>
                  <a:schemeClr val="tx2"/>
                </a:solidFill>
              </a:rPr>
              <a:t>NIVO + chemo </a:t>
            </a:r>
            <a:r>
              <a:rPr lang="en-GB" dirty="0"/>
              <a:t>could be considered a </a:t>
            </a:r>
            <a:r>
              <a:rPr lang="en-GB" b="1" dirty="0">
                <a:solidFill>
                  <a:schemeClr val="accent1"/>
                </a:solidFill>
              </a:rPr>
              <a:t>new potential first-line treatment option for Asian patients with advanced GC or GEJC if OS improvement is confirmed</a:t>
            </a:r>
          </a:p>
          <a:p>
            <a:r>
              <a:rPr lang="en-GB" dirty="0"/>
              <a:t>Further </a:t>
            </a:r>
            <a:r>
              <a:rPr lang="en-GB" b="1" dirty="0">
                <a:solidFill>
                  <a:schemeClr val="accent1"/>
                </a:solidFill>
              </a:rPr>
              <a:t>analyses in different subgroups and of usual biomarkers </a:t>
            </a:r>
            <a:r>
              <a:rPr lang="en-GB" dirty="0"/>
              <a:t>could help to increase understanding of the population that may benefit from NIVO + chemo and why PD-L1 status was not predictive of PFS in this study</a:t>
            </a:r>
          </a:p>
        </p:txBody>
      </p:sp>
      <p:sp>
        <p:nvSpPr>
          <p:cNvPr id="3" name="Title 2"/>
          <p:cNvSpPr>
            <a:spLocks noGrp="1"/>
          </p:cNvSpPr>
          <p:nvPr>
            <p:ph type="title"/>
          </p:nvPr>
        </p:nvSpPr>
        <p:spPr/>
        <p:txBody>
          <a:bodyPr/>
          <a:lstStyle/>
          <a:p>
            <a:r>
              <a:rPr lang="en-GB" noProof="0"/>
              <a:t>conclusions</a:t>
            </a:r>
            <a:endParaRPr lang="en-GB" noProof="0" dirty="0"/>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11</a:t>
            </a:fld>
            <a:endParaRPr lang="en-GB"/>
          </a:p>
        </p:txBody>
      </p:sp>
      <p:sp>
        <p:nvSpPr>
          <p:cNvPr id="4" name="Content Placeholder 3">
            <a:extLst>
              <a:ext uri="{FF2B5EF4-FFF2-40B4-BE49-F238E27FC236}">
                <a16:creationId xmlns="" xmlns:a16="http://schemas.microsoft.com/office/drawing/2014/main" id="{09A29F5E-15B6-3E43-BD4A-79A79BB781B7}"/>
              </a:ext>
            </a:extLst>
          </p:cNvPr>
          <p:cNvSpPr>
            <a:spLocks noGrp="1"/>
          </p:cNvSpPr>
          <p:nvPr>
            <p:ph sz="quarter" idx="15"/>
          </p:nvPr>
        </p:nvSpPr>
        <p:spPr>
          <a:xfrm>
            <a:off x="620184" y="6309320"/>
            <a:ext cx="10588384" cy="365125"/>
          </a:xfrm>
        </p:spPr>
        <p:txBody>
          <a:bodyPr/>
          <a:lstStyle/>
          <a:p>
            <a:r>
              <a:rPr lang="en-US" dirty="0"/>
              <a:t>chemo, chemotherapy; GC, gastric cancer; GEJC, gastro-</a:t>
            </a:r>
            <a:r>
              <a:rPr lang="en-US" dirty="0" err="1"/>
              <a:t>oesophageal</a:t>
            </a:r>
            <a:r>
              <a:rPr lang="en-US" dirty="0"/>
              <a:t> junction cancer; NIVO, nivolumab; OS, overall survival; PD-L1, programmed death-ligand 1; </a:t>
            </a:r>
            <a:br>
              <a:rPr lang="en-US" dirty="0"/>
            </a:br>
            <a:r>
              <a:rPr lang="en-US" dirty="0"/>
              <a:t>PFS, progression-free survival</a:t>
            </a:r>
          </a:p>
        </p:txBody>
      </p:sp>
    </p:spTree>
    <p:extLst>
      <p:ext uri="{BB962C8B-B14F-4D97-AF65-F5344CB8AC3E}">
        <p14:creationId xmlns:p14="http://schemas.microsoft.com/office/powerpoint/2010/main" val="2565818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rmAutofit/>
          </a:bodyPr>
          <a:lstStyle/>
          <a:p>
            <a:r>
              <a:rPr lang="en-GB" sz="3200" dirty="0"/>
              <a:t>Pembrolizumab Plus Chemotherapy Versus Chemotherapy as First-Line Therapy in </a:t>
            </a:r>
            <a:br>
              <a:rPr lang="en-GB" sz="3200" dirty="0"/>
            </a:br>
            <a:r>
              <a:rPr lang="en-GB" sz="3200" dirty="0"/>
              <a:t>Patients With Advanced </a:t>
            </a:r>
            <a:r>
              <a:rPr lang="en-GB" sz="3200" dirty="0" err="1"/>
              <a:t>OEsophageal</a:t>
            </a:r>
            <a:r>
              <a:rPr lang="en-GB" sz="3200" dirty="0"/>
              <a:t> Cancer: </a:t>
            </a:r>
            <a:br>
              <a:rPr lang="en-GB" sz="3200" dirty="0"/>
            </a:br>
            <a:r>
              <a:rPr lang="en-GB" sz="3200" dirty="0"/>
              <a:t>The Phase 3 KEYNOTE-590 Study</a:t>
            </a:r>
          </a:p>
        </p:txBody>
      </p:sp>
      <p:sp>
        <p:nvSpPr>
          <p:cNvPr id="6" name="Subtitle 5">
            <a:extLst>
              <a:ext uri="{FF2B5EF4-FFF2-40B4-BE49-F238E27FC236}">
                <a16:creationId xmlns="" xmlns:a16="http://schemas.microsoft.com/office/drawing/2014/main" id="{D7100D51-AE01-BF4E-B379-0EC9FF2A677C}"/>
              </a:ext>
            </a:extLst>
          </p:cNvPr>
          <p:cNvSpPr>
            <a:spLocks noGrp="1"/>
          </p:cNvSpPr>
          <p:nvPr>
            <p:ph type="subTitle" idx="1"/>
          </p:nvPr>
        </p:nvSpPr>
        <p:spPr/>
        <p:txBody>
          <a:bodyPr/>
          <a:lstStyle/>
          <a:p>
            <a:r>
              <a:rPr lang="en-GB" b="1" dirty="0"/>
              <a:t>Kato K, et al. </a:t>
            </a:r>
            <a:br>
              <a:rPr lang="en-GB" b="1" dirty="0"/>
            </a:br>
            <a:r>
              <a:rPr lang="en-GB" b="1" dirty="0"/>
              <a:t>ESMO 2020. Abstract #LBA8_PR. Oral presentation</a:t>
            </a:r>
            <a:endParaRPr lang="en-US" b="1"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12</a:t>
            </a:fld>
            <a:endParaRPr lang="en-GB" dirty="0"/>
          </a:p>
        </p:txBody>
      </p:sp>
    </p:spTree>
    <p:extLst>
      <p:ext uri="{BB962C8B-B14F-4D97-AF65-F5344CB8AC3E}">
        <p14:creationId xmlns:p14="http://schemas.microsoft.com/office/powerpoint/2010/main" val="235606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13</a:t>
            </a:fld>
            <a:endParaRPr lang="en-GB"/>
          </a:p>
        </p:txBody>
      </p:sp>
      <p:sp>
        <p:nvSpPr>
          <p:cNvPr id="3" name="Title 2"/>
          <p:cNvSpPr>
            <a:spLocks noGrp="1"/>
          </p:cNvSpPr>
          <p:nvPr>
            <p:ph type="title"/>
          </p:nvPr>
        </p:nvSpPr>
        <p:spPr>
          <a:xfrm>
            <a:off x="619200" y="246566"/>
            <a:ext cx="8740800" cy="807285"/>
          </a:xfrm>
        </p:spPr>
        <p:txBody>
          <a:bodyPr/>
          <a:lstStyle/>
          <a:p>
            <a:r>
              <a:rPr lang="en-GB" dirty="0"/>
              <a:t>Background and design of the study</a:t>
            </a:r>
            <a:endParaRPr lang="en-GB" noProof="0" dirty="0"/>
          </a:p>
        </p:txBody>
      </p:sp>
      <p:sp>
        <p:nvSpPr>
          <p:cNvPr id="6" name="Content Placeholder 5">
            <a:extLst>
              <a:ext uri="{FF2B5EF4-FFF2-40B4-BE49-F238E27FC236}">
                <a16:creationId xmlns="" xmlns:a16="http://schemas.microsoft.com/office/drawing/2014/main" id="{71B0EC18-27DC-FA4A-AFB9-A32AFE02D918}"/>
              </a:ext>
            </a:extLst>
          </p:cNvPr>
          <p:cNvSpPr>
            <a:spLocks noGrp="1"/>
          </p:cNvSpPr>
          <p:nvPr>
            <p:ph sz="quarter" idx="15"/>
          </p:nvPr>
        </p:nvSpPr>
        <p:spPr>
          <a:xfrm>
            <a:off x="620185" y="6185196"/>
            <a:ext cx="10701408" cy="628180"/>
          </a:xfrm>
        </p:spPr>
        <p:txBody>
          <a:bodyPr/>
          <a:lstStyle/>
          <a:p>
            <a:pPr>
              <a:spcBef>
                <a:spcPts val="0"/>
              </a:spcBef>
            </a:pPr>
            <a:r>
              <a:rPr lang="en-GB" baseline="30000" dirty="0"/>
              <a:t>a</a:t>
            </a:r>
            <a:r>
              <a:rPr lang="en-GB" dirty="0"/>
              <a:t> 5-fluorouracil 800 mg/m</a:t>
            </a:r>
            <a:r>
              <a:rPr lang="en-GB" baseline="30000" dirty="0"/>
              <a:t>2</a:t>
            </a:r>
            <a:r>
              <a:rPr lang="en-GB" dirty="0"/>
              <a:t> IV on days 1-5 Q3W for ≤35 cycles + cisplatin 80 mg/m</a:t>
            </a:r>
            <a:r>
              <a:rPr lang="en-GB" baseline="30000" dirty="0"/>
              <a:t>2</a:t>
            </a:r>
            <a:r>
              <a:rPr lang="en-GB" dirty="0"/>
              <a:t> IV Q3W for ≤6 cycles</a:t>
            </a:r>
          </a:p>
          <a:p>
            <a:pPr>
              <a:spcBef>
                <a:spcPts val="0"/>
              </a:spcBef>
            </a:pPr>
            <a:r>
              <a:rPr lang="en-GB" dirty="0"/>
              <a:t>chemo, chemotherapy; EAC, oesophageal adenocarcinoma; ECOG, Eastern Cooperative Oncology Group; ESCC, oesophageal squamous cell carcinoma; IV, intravenously; ORR, overall response rate; OS, overall survival; PFS, progression-free survival; PS, performance status; Q3W, every 3 weeks; Q9W, every 9 weeks; R, randomisation; </a:t>
            </a:r>
            <a:br>
              <a:rPr lang="en-GB" dirty="0"/>
            </a:br>
            <a:r>
              <a:rPr lang="en-GB" dirty="0"/>
              <a:t>RECIST, Response Evaluation Criteria in Solid Tumours</a:t>
            </a:r>
          </a:p>
        </p:txBody>
      </p:sp>
      <p:sp>
        <p:nvSpPr>
          <p:cNvPr id="33" name="Rectangle 32">
            <a:extLst>
              <a:ext uri="{FF2B5EF4-FFF2-40B4-BE49-F238E27FC236}">
                <a16:creationId xmlns="" xmlns:a16="http://schemas.microsoft.com/office/drawing/2014/main" id="{FDFB163C-F6DE-1846-902B-B8F7752D4BAB}"/>
              </a:ext>
            </a:extLst>
          </p:cNvPr>
          <p:cNvSpPr/>
          <p:nvPr/>
        </p:nvSpPr>
        <p:spPr>
          <a:xfrm>
            <a:off x="619200" y="1131611"/>
            <a:ext cx="11176092" cy="707886"/>
          </a:xfrm>
          <a:prstGeom prst="rect">
            <a:avLst/>
          </a:prstGeom>
        </p:spPr>
        <p:txBody>
          <a:bodyPr wrap="square" lIns="0">
            <a:spAutoFit/>
          </a:bodyPr>
          <a:lstStyle/>
          <a:p>
            <a:r>
              <a:rPr lang="en-GB" sz="2000" b="1" dirty="0">
                <a:solidFill>
                  <a:schemeClr val="accent1"/>
                </a:solidFill>
                <a:latin typeface="+mj-lt"/>
              </a:rPr>
              <a:t>Pembrolizumab (immune checkpoint inhibitor) </a:t>
            </a:r>
            <a:r>
              <a:rPr lang="en-GB" sz="2000" dirty="0">
                <a:solidFill>
                  <a:schemeClr val="tx2"/>
                </a:solidFill>
                <a:latin typeface="+mj-lt"/>
              </a:rPr>
              <a:t>as monotherapy showed anti-tumour activity with an acceptable safety profile in advanced or metastatic oesophageal cancer </a:t>
            </a:r>
          </a:p>
        </p:txBody>
      </p:sp>
      <p:sp>
        <p:nvSpPr>
          <p:cNvPr id="13" name="Flèche vers le bas 12">
            <a:extLst>
              <a:ext uri="{FF2B5EF4-FFF2-40B4-BE49-F238E27FC236}">
                <a16:creationId xmlns="" xmlns:a16="http://schemas.microsoft.com/office/drawing/2014/main" id="{6DEF9E28-0545-2948-AEC4-ACF2FBBD6DEF}"/>
              </a:ext>
            </a:extLst>
          </p:cNvPr>
          <p:cNvSpPr/>
          <p:nvPr/>
        </p:nvSpPr>
        <p:spPr>
          <a:xfrm>
            <a:off x="4762248" y="1914427"/>
            <a:ext cx="2232248" cy="362445"/>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Rectangle : coins arrondis 13">
            <a:extLst>
              <a:ext uri="{FF2B5EF4-FFF2-40B4-BE49-F238E27FC236}">
                <a16:creationId xmlns="" xmlns:a16="http://schemas.microsoft.com/office/drawing/2014/main" id="{B9CE9CB0-6FC1-2746-8C2A-7CBC5ABB5301}"/>
              </a:ext>
            </a:extLst>
          </p:cNvPr>
          <p:cNvSpPr/>
          <p:nvPr/>
        </p:nvSpPr>
        <p:spPr>
          <a:xfrm>
            <a:off x="619200" y="3031066"/>
            <a:ext cx="10963194" cy="2965395"/>
          </a:xfrm>
          <a:prstGeom prst="roundRect">
            <a:avLst>
              <a:gd name="adj" fmla="val 7468"/>
            </a:avLst>
          </a:prstGeom>
          <a:solidFill>
            <a:schemeClr val="accent1">
              <a:lumMod val="20000"/>
              <a:lumOff val="80000"/>
            </a:schemeClr>
          </a:solid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a:latin typeface="Calibri" panose="020F0502020204030204" pitchFamily="34" charset="0"/>
                <a:cs typeface="Calibri" panose="020F0502020204030204" pitchFamily="34" charset="0"/>
              </a:rPr>
              <a:t>               </a:t>
            </a:r>
          </a:p>
        </p:txBody>
      </p:sp>
      <p:sp>
        <p:nvSpPr>
          <p:cNvPr id="18" name="Rectangle : coins arrondis 17">
            <a:extLst>
              <a:ext uri="{FF2B5EF4-FFF2-40B4-BE49-F238E27FC236}">
                <a16:creationId xmlns="" xmlns:a16="http://schemas.microsoft.com/office/drawing/2014/main" id="{F6DE8192-1BD5-C749-89A0-CB2428E7127B}"/>
              </a:ext>
            </a:extLst>
          </p:cNvPr>
          <p:cNvSpPr/>
          <p:nvPr/>
        </p:nvSpPr>
        <p:spPr>
          <a:xfrm>
            <a:off x="8223220" y="3229909"/>
            <a:ext cx="3201371" cy="2088255"/>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r>
              <a:rPr lang="en-GB" sz="1400" b="1" dirty="0">
                <a:solidFill>
                  <a:schemeClr val="tx1"/>
                </a:solidFill>
                <a:latin typeface="Calibri" panose="020F0502020204030204" pitchFamily="34" charset="0"/>
                <a:cs typeface="Calibri" panose="020F0502020204030204" pitchFamily="34" charset="0"/>
              </a:rPr>
              <a:t>Co-primary endpoints</a:t>
            </a:r>
            <a:endParaRPr lang="en-GB" sz="1400" dirty="0">
              <a:solidFill>
                <a:schemeClr val="tx1"/>
              </a:solidFill>
              <a:latin typeface="Calibri" panose="020F0502020204030204" pitchFamily="34" charset="0"/>
              <a:cs typeface="Calibri" panose="020F0502020204030204" pitchFamily="34" charset="0"/>
            </a:endParaRP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PFS (RECIST v1.1, investigator’s assessment) and OS</a:t>
            </a:r>
          </a:p>
          <a:p>
            <a:r>
              <a:rPr lang="en-GB" sz="1400" b="1" dirty="0">
                <a:solidFill>
                  <a:schemeClr val="tx1"/>
                </a:solidFill>
                <a:latin typeface="Calibri" panose="020F0502020204030204" pitchFamily="34" charset="0"/>
                <a:cs typeface="Calibri" panose="020F0502020204030204" pitchFamily="34" charset="0"/>
              </a:rPr>
              <a:t>Secondary endpoint</a:t>
            </a:r>
            <a:endParaRPr lang="en-GB" sz="1400" dirty="0">
              <a:solidFill>
                <a:schemeClr val="tx1"/>
              </a:solidFill>
              <a:latin typeface="Calibri" panose="020F0502020204030204" pitchFamily="34" charset="0"/>
              <a:cs typeface="Calibri" panose="020F0502020204030204" pitchFamily="34" charset="0"/>
            </a:endParaRP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ORR (RECIST v1.1, investigator)</a:t>
            </a:r>
          </a:p>
          <a:p>
            <a:pPr>
              <a:buClr>
                <a:schemeClr val="accent1"/>
              </a:buClr>
            </a:pPr>
            <a:r>
              <a:rPr lang="en-GB" sz="1400" b="1" dirty="0">
                <a:solidFill>
                  <a:schemeClr val="tx1"/>
                </a:solidFill>
                <a:latin typeface="Calibri" panose="020F0502020204030204" pitchFamily="34" charset="0"/>
                <a:cs typeface="Calibri" panose="020F0502020204030204" pitchFamily="34" charset="0"/>
              </a:rPr>
              <a:t>Tumour response assessed </a:t>
            </a:r>
            <a:r>
              <a:rPr lang="en-GB" sz="1400" dirty="0">
                <a:solidFill>
                  <a:schemeClr val="tx1"/>
                </a:solidFill>
                <a:latin typeface="Calibri" panose="020F0502020204030204" pitchFamily="34" charset="0"/>
                <a:cs typeface="Calibri" panose="020F0502020204030204" pitchFamily="34" charset="0"/>
              </a:rPr>
              <a:t>at Week 9 then Q9W (RECIST v1.1, investigator)</a:t>
            </a:r>
          </a:p>
        </p:txBody>
      </p:sp>
      <p:sp>
        <p:nvSpPr>
          <p:cNvPr id="21" name="TextBox 28">
            <a:extLst>
              <a:ext uri="{FF2B5EF4-FFF2-40B4-BE49-F238E27FC236}">
                <a16:creationId xmlns="" xmlns:a16="http://schemas.microsoft.com/office/drawing/2014/main" id="{36453D8E-9D2D-0042-BAD3-04CAFB16BF69}"/>
              </a:ext>
            </a:extLst>
          </p:cNvPr>
          <p:cNvSpPr txBox="1">
            <a:spLocks noChangeArrowheads="1"/>
          </p:cNvSpPr>
          <p:nvPr/>
        </p:nvSpPr>
        <p:spPr bwMode="auto">
          <a:xfrm>
            <a:off x="5806970" y="3405867"/>
            <a:ext cx="2233246" cy="740401"/>
          </a:xfrm>
          <a:prstGeom prst="roundRect">
            <a:avLst>
              <a:gd name="adj" fmla="val 20966"/>
            </a:avLst>
          </a:prstGeom>
          <a:solidFill>
            <a:schemeClr val="accent1"/>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Pembrolizumab 200 mg IV Q3W for ≤35 cycles</a:t>
            </a:r>
          </a:p>
          <a:p>
            <a:pPr algn="ctr">
              <a:lnSpc>
                <a:spcPts val="1400"/>
              </a:lnSpc>
              <a:spcAft>
                <a:spcPct val="0"/>
              </a:spcAft>
              <a:buClr>
                <a:srgbClr val="FFFFFF"/>
              </a:buClr>
              <a:buSzTx/>
            </a:pPr>
            <a:r>
              <a:rPr lang="en-GB" altLang="zh-CN"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 </a:t>
            </a:r>
            <a:r>
              <a:rPr lang="en-GB" altLang="zh-CN" sz="1400" dirty="0" err="1">
                <a:solidFill>
                  <a:schemeClr val="bg1"/>
                </a:solidFill>
                <a:latin typeface="Calibri" panose="020F0502020204030204" pitchFamily="34" charset="0"/>
                <a:ea typeface="MS PGothic" panose="020B0600070205080204" pitchFamily="34" charset="-128"/>
                <a:cs typeface="Calibri" panose="020F0502020204030204" pitchFamily="34" charset="0"/>
              </a:rPr>
              <a:t>chemo</a:t>
            </a:r>
            <a:r>
              <a:rPr lang="en-GB" altLang="zh-CN" sz="1400" baseline="30000" dirty="0" err="1">
                <a:solidFill>
                  <a:schemeClr val="bg1"/>
                </a:solidFill>
                <a:latin typeface="Calibri" panose="020F0502020204030204" pitchFamily="34" charset="0"/>
                <a:ea typeface="MS PGothic" panose="020B0600070205080204" pitchFamily="34" charset="-128"/>
                <a:cs typeface="Calibri" panose="020F0502020204030204" pitchFamily="34" charset="0"/>
              </a:rPr>
              <a:t>a</a:t>
            </a:r>
            <a:endParaRPr lang="en-GB" altLang="zh-CN" sz="1400" baseline="30000" dirty="0">
              <a:solidFill>
                <a:schemeClr val="bg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2" name="TextBox 28">
            <a:extLst>
              <a:ext uri="{FF2B5EF4-FFF2-40B4-BE49-F238E27FC236}">
                <a16:creationId xmlns="" xmlns:a16="http://schemas.microsoft.com/office/drawing/2014/main" id="{CF50816F-AC8A-7847-B7AD-1D17EBF28ABE}"/>
              </a:ext>
            </a:extLst>
          </p:cNvPr>
          <p:cNvSpPr txBox="1">
            <a:spLocks noChangeArrowheads="1"/>
          </p:cNvSpPr>
          <p:nvPr/>
        </p:nvSpPr>
        <p:spPr bwMode="auto">
          <a:xfrm>
            <a:off x="5787873" y="4289708"/>
            <a:ext cx="2252343" cy="740401"/>
          </a:xfrm>
          <a:prstGeom prst="roundRect">
            <a:avLst>
              <a:gd name="adj" fmla="val 18679"/>
            </a:avLst>
          </a:prstGeom>
          <a:solidFill>
            <a:schemeClr val="accent6"/>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Placebo</a:t>
            </a:r>
          </a:p>
          <a:p>
            <a:pPr algn="ctr">
              <a:lnSpc>
                <a:spcPts val="1400"/>
              </a:lnSpc>
              <a:spcAft>
                <a:spcPct val="0"/>
              </a:spcAft>
              <a:buClr>
                <a:srgbClr val="FFFFFF"/>
              </a:buClr>
              <a:buSzTx/>
            </a:pPr>
            <a:r>
              <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a:t>
            </a:r>
          </a:p>
          <a:p>
            <a:pPr algn="ctr">
              <a:lnSpc>
                <a:spcPts val="1400"/>
              </a:lnSpc>
              <a:spcAft>
                <a:spcPct val="0"/>
              </a:spcAft>
              <a:buClr>
                <a:srgbClr val="FFFFFF"/>
              </a:buClr>
              <a:buSzTx/>
            </a:pPr>
            <a:r>
              <a:rPr lang="en-GB" altLang="en-US" sz="1400" dirty="0" err="1">
                <a:solidFill>
                  <a:schemeClr val="bg1"/>
                </a:solidFill>
                <a:latin typeface="Calibri" panose="020F0502020204030204" pitchFamily="34" charset="0"/>
                <a:ea typeface="MS PGothic" panose="020B0600070205080204" pitchFamily="34" charset="-128"/>
                <a:cs typeface="Calibri" panose="020F0502020204030204" pitchFamily="34" charset="0"/>
              </a:rPr>
              <a:t>chemo</a:t>
            </a:r>
            <a:r>
              <a:rPr lang="en-GB" altLang="zh-CN" sz="1400" baseline="30000" dirty="0" err="1">
                <a:solidFill>
                  <a:schemeClr val="bg1"/>
                </a:solidFill>
                <a:latin typeface="Calibri" panose="020F0502020204030204" pitchFamily="34" charset="0"/>
                <a:ea typeface="MS PGothic" panose="020B0600070205080204" pitchFamily="34" charset="-128"/>
                <a:cs typeface="Calibri" panose="020F0502020204030204" pitchFamily="34" charset="0"/>
              </a:rPr>
              <a:t>a</a:t>
            </a:r>
            <a:endPar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 name="ZoneTexte 22">
            <a:extLst>
              <a:ext uri="{FF2B5EF4-FFF2-40B4-BE49-F238E27FC236}">
                <a16:creationId xmlns="" xmlns:a16="http://schemas.microsoft.com/office/drawing/2014/main" id="{7B289C3D-1B92-1D45-837E-4E7554361105}"/>
              </a:ext>
            </a:extLst>
          </p:cNvPr>
          <p:cNvSpPr txBox="1"/>
          <p:nvPr/>
        </p:nvSpPr>
        <p:spPr>
          <a:xfrm>
            <a:off x="5057873" y="3886964"/>
            <a:ext cx="447558" cy="584775"/>
          </a:xfrm>
          <a:prstGeom prst="rect">
            <a:avLst/>
          </a:prstGeom>
          <a:noFill/>
        </p:spPr>
        <p:txBody>
          <a:bodyPr wrap="none" rtlCol="0">
            <a:spAutoFit/>
          </a:bodyPr>
          <a:lstStyle/>
          <a:p>
            <a:pPr algn="ctr"/>
            <a:r>
              <a:rPr lang="en-GB" sz="1600">
                <a:latin typeface="Calibri" panose="020F0502020204030204" pitchFamily="34" charset="0"/>
                <a:ea typeface="Aileron" charset="0"/>
                <a:cs typeface="Calibri" panose="020F0502020204030204" pitchFamily="34" charset="0"/>
              </a:rPr>
              <a:t>R </a:t>
            </a:r>
          </a:p>
          <a:p>
            <a:pPr algn="ctr"/>
            <a:r>
              <a:rPr lang="en-GB" sz="1600">
                <a:latin typeface="Calibri" panose="020F0502020204030204" pitchFamily="34" charset="0"/>
                <a:ea typeface="Aileron" charset="0"/>
                <a:cs typeface="Calibri" panose="020F0502020204030204" pitchFamily="34" charset="0"/>
              </a:rPr>
              <a:t>1:1</a:t>
            </a:r>
          </a:p>
        </p:txBody>
      </p:sp>
      <p:sp>
        <p:nvSpPr>
          <p:cNvPr id="31" name="Rectangle 30">
            <a:extLst>
              <a:ext uri="{FF2B5EF4-FFF2-40B4-BE49-F238E27FC236}">
                <a16:creationId xmlns="" xmlns:a16="http://schemas.microsoft.com/office/drawing/2014/main" id="{DB438E5E-4CDB-9947-97C2-E1ACF6EC40EF}"/>
              </a:ext>
            </a:extLst>
          </p:cNvPr>
          <p:cNvSpPr/>
          <p:nvPr/>
        </p:nvSpPr>
        <p:spPr>
          <a:xfrm>
            <a:off x="5136231" y="5318141"/>
            <a:ext cx="6446163" cy="646331"/>
          </a:xfrm>
          <a:prstGeom prst="rect">
            <a:avLst/>
          </a:prstGeom>
        </p:spPr>
        <p:txBody>
          <a:bodyPr wrap="square">
            <a:spAutoFit/>
          </a:bodyPr>
          <a:lstStyle/>
          <a:p>
            <a:r>
              <a:rPr lang="en-GB" b="1" dirty="0">
                <a:solidFill>
                  <a:schemeClr val="tx2"/>
                </a:solidFill>
                <a:latin typeface="Calibri" panose="020F0502020204030204" pitchFamily="34" charset="0"/>
                <a:ea typeface="Aileron" charset="0"/>
                <a:cs typeface="Calibri" panose="020F0502020204030204" pitchFamily="34" charset="0"/>
              </a:rPr>
              <a:t>The abstract reports primary results of pembrolizumab + chemo vs placebo + chemo</a:t>
            </a:r>
          </a:p>
        </p:txBody>
      </p:sp>
      <p:sp>
        <p:nvSpPr>
          <p:cNvPr id="32" name="Flèche vers la droite 31">
            <a:extLst>
              <a:ext uri="{FF2B5EF4-FFF2-40B4-BE49-F238E27FC236}">
                <a16:creationId xmlns="" xmlns:a16="http://schemas.microsoft.com/office/drawing/2014/main" id="{81B9CC31-4A34-A04C-9F50-8DE6E7438BAE}"/>
              </a:ext>
            </a:extLst>
          </p:cNvPr>
          <p:cNvSpPr/>
          <p:nvPr/>
        </p:nvSpPr>
        <p:spPr>
          <a:xfrm>
            <a:off x="4157824" y="5390149"/>
            <a:ext cx="978408" cy="484632"/>
          </a:xfrm>
          <a:prstGeom prst="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Calibri" panose="020F0502020204030204" pitchFamily="34" charset="0"/>
              <a:cs typeface="Calibri" panose="020F0502020204030204" pitchFamily="34" charset="0"/>
            </a:endParaRPr>
          </a:p>
        </p:txBody>
      </p:sp>
      <p:sp>
        <p:nvSpPr>
          <p:cNvPr id="4" name="Rectangle 3">
            <a:extLst>
              <a:ext uri="{FF2B5EF4-FFF2-40B4-BE49-F238E27FC236}">
                <a16:creationId xmlns="" xmlns:a16="http://schemas.microsoft.com/office/drawing/2014/main" id="{CB86D1B1-E31A-EE4F-9800-DD1461D10FFF}"/>
              </a:ext>
            </a:extLst>
          </p:cNvPr>
          <p:cNvSpPr/>
          <p:nvPr/>
        </p:nvSpPr>
        <p:spPr>
          <a:xfrm>
            <a:off x="619200" y="2289066"/>
            <a:ext cx="11176091" cy="707886"/>
          </a:xfrm>
          <a:prstGeom prst="rect">
            <a:avLst/>
          </a:prstGeom>
        </p:spPr>
        <p:txBody>
          <a:bodyPr wrap="square" lIns="0">
            <a:spAutoFit/>
          </a:bodyPr>
          <a:lstStyle/>
          <a:p>
            <a:r>
              <a:rPr lang="en-GB" sz="2000" b="1" dirty="0">
                <a:solidFill>
                  <a:schemeClr val="accent1"/>
                </a:solidFill>
                <a:latin typeface="+mj-lt"/>
              </a:rPr>
              <a:t>KEYNOTE-590 study (NCT03189719): </a:t>
            </a:r>
            <a:r>
              <a:rPr lang="en-GB" sz="2000" dirty="0">
                <a:solidFill>
                  <a:schemeClr val="tx2"/>
                </a:solidFill>
                <a:latin typeface="+mj-lt"/>
              </a:rPr>
              <a:t>a randomised, double-blind, placebo-controlled Phase 3 trial of </a:t>
            </a:r>
            <a:r>
              <a:rPr lang="en-GB" sz="2000" dirty="0">
                <a:solidFill>
                  <a:schemeClr val="tx2"/>
                </a:solidFill>
              </a:rPr>
              <a:t>first-line </a:t>
            </a:r>
            <a:r>
              <a:rPr lang="en-GB" sz="2000" dirty="0">
                <a:solidFill>
                  <a:schemeClr val="tx2"/>
                </a:solidFill>
                <a:latin typeface="+mj-lt"/>
              </a:rPr>
              <a:t>pembrolizumab + chemo vs placebo + chemo in advanced EAC or ESCC</a:t>
            </a:r>
          </a:p>
        </p:txBody>
      </p:sp>
      <p:cxnSp>
        <p:nvCxnSpPr>
          <p:cNvPr id="7" name="Connecteur droit 6">
            <a:extLst>
              <a:ext uri="{FF2B5EF4-FFF2-40B4-BE49-F238E27FC236}">
                <a16:creationId xmlns="" xmlns:a16="http://schemas.microsoft.com/office/drawing/2014/main" id="{57D32B26-77AF-E248-83B3-417FE138AD5D}"/>
              </a:ext>
            </a:extLst>
          </p:cNvPr>
          <p:cNvCxnSpPr/>
          <p:nvPr/>
        </p:nvCxnSpPr>
        <p:spPr>
          <a:xfrm>
            <a:off x="4906263" y="4179351"/>
            <a:ext cx="717701" cy="0"/>
          </a:xfrm>
          <a:prstGeom prst="line">
            <a:avLst/>
          </a:prstGeom>
          <a:effectLst/>
        </p:spPr>
        <p:style>
          <a:lnRef idx="2">
            <a:schemeClr val="dk1"/>
          </a:lnRef>
          <a:fillRef idx="0">
            <a:schemeClr val="dk1"/>
          </a:fillRef>
          <a:effectRef idx="1">
            <a:schemeClr val="dk1"/>
          </a:effectRef>
          <a:fontRef idx="minor">
            <a:schemeClr val="tx1"/>
          </a:fontRef>
        </p:style>
      </p:cxnSp>
      <p:cxnSp>
        <p:nvCxnSpPr>
          <p:cNvPr id="9" name="Connecteur droit 8">
            <a:extLst>
              <a:ext uri="{FF2B5EF4-FFF2-40B4-BE49-F238E27FC236}">
                <a16:creationId xmlns="" xmlns:a16="http://schemas.microsoft.com/office/drawing/2014/main" id="{4FD07CB6-17BC-234D-9EA0-AD5E5195C604}"/>
              </a:ext>
            </a:extLst>
          </p:cNvPr>
          <p:cNvCxnSpPr>
            <a:cxnSpLocks/>
          </p:cNvCxnSpPr>
          <p:nvPr/>
        </p:nvCxnSpPr>
        <p:spPr>
          <a:xfrm>
            <a:off x="5623964" y="3776067"/>
            <a:ext cx="0" cy="883842"/>
          </a:xfrm>
          <a:prstGeom prst="line">
            <a:avLst/>
          </a:prstGeom>
          <a:effectLst/>
        </p:spPr>
        <p:style>
          <a:lnRef idx="2">
            <a:schemeClr val="dk1"/>
          </a:lnRef>
          <a:fillRef idx="0">
            <a:schemeClr val="dk1"/>
          </a:fillRef>
          <a:effectRef idx="1">
            <a:schemeClr val="dk1"/>
          </a:effectRef>
          <a:fontRef idx="minor">
            <a:schemeClr val="tx1"/>
          </a:fontRef>
        </p:style>
      </p:cxnSp>
      <p:cxnSp>
        <p:nvCxnSpPr>
          <p:cNvPr id="12" name="Connecteur droit avec flèche 11">
            <a:extLst>
              <a:ext uri="{FF2B5EF4-FFF2-40B4-BE49-F238E27FC236}">
                <a16:creationId xmlns="" xmlns:a16="http://schemas.microsoft.com/office/drawing/2014/main" id="{0F594F52-B08E-224C-B14E-0FA8641AD207}"/>
              </a:ext>
            </a:extLst>
          </p:cNvPr>
          <p:cNvCxnSpPr>
            <a:endCxn id="21" idx="1"/>
          </p:cNvCxnSpPr>
          <p:nvPr/>
        </p:nvCxnSpPr>
        <p:spPr>
          <a:xfrm>
            <a:off x="5623964" y="3776067"/>
            <a:ext cx="183006" cy="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42" name="Connecteur droit avec flèche 41">
            <a:extLst>
              <a:ext uri="{FF2B5EF4-FFF2-40B4-BE49-F238E27FC236}">
                <a16:creationId xmlns="" xmlns:a16="http://schemas.microsoft.com/office/drawing/2014/main" id="{1D733414-5870-C149-93FC-7BB719C243F9}"/>
              </a:ext>
            </a:extLst>
          </p:cNvPr>
          <p:cNvCxnSpPr>
            <a:cxnSpLocks/>
            <a:endCxn id="22" idx="1"/>
          </p:cNvCxnSpPr>
          <p:nvPr/>
        </p:nvCxnSpPr>
        <p:spPr>
          <a:xfrm>
            <a:off x="5623964" y="4659909"/>
            <a:ext cx="16390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6" name="TextBox 28">
            <a:extLst>
              <a:ext uri="{FF2B5EF4-FFF2-40B4-BE49-F238E27FC236}">
                <a16:creationId xmlns="" xmlns:a16="http://schemas.microsoft.com/office/drawing/2014/main" id="{D1DED486-10FD-934C-8F41-BE639B022829}"/>
              </a:ext>
            </a:extLst>
          </p:cNvPr>
          <p:cNvSpPr txBox="1">
            <a:spLocks noChangeArrowheads="1"/>
          </p:cNvSpPr>
          <p:nvPr/>
        </p:nvSpPr>
        <p:spPr bwMode="auto">
          <a:xfrm>
            <a:off x="722035" y="3143654"/>
            <a:ext cx="4221837" cy="1640003"/>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dirty="0">
                <a:solidFill>
                  <a:schemeClr val="accent1"/>
                </a:solidFill>
                <a:latin typeface="Calibri" panose="020F0502020204030204" pitchFamily="34" charset="0"/>
                <a:ea typeface="MS PGothic" panose="020B0600070205080204" pitchFamily="34" charset="-128"/>
                <a:cs typeface="Calibri" panose="020F0502020204030204" pitchFamily="34" charset="0"/>
              </a:rPr>
              <a:t>Key eligibility criteria</a:t>
            </a:r>
            <a:endParaRPr lang="en-GB" altLang="zh-CN" sz="1400" b="1"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Locally advanced, unresectable or metastatic EAC or ESCC or advanced or metastatic </a:t>
            </a:r>
            <a:r>
              <a:rPr lang="en-GB" altLang="en-US" dirty="0" err="1">
                <a:solidFill>
                  <a:schemeClr val="tx1"/>
                </a:solidFill>
                <a:latin typeface="Calibri" panose="020F0502020204030204" pitchFamily="34" charset="0"/>
                <a:ea typeface="MS PGothic" panose="020B0600070205080204" pitchFamily="34" charset="-128"/>
                <a:cs typeface="Calibri" panose="020F0502020204030204" pitchFamily="34" charset="0"/>
              </a:rPr>
              <a:t>oesophagogastric</a:t>
            </a: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 junction Siewert type 1 adenocarcinoma</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Treatment naïve </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ECOG PS 0 or 1</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Measurable disease (RECIST v1.1)</a:t>
            </a:r>
          </a:p>
        </p:txBody>
      </p:sp>
      <p:sp>
        <p:nvSpPr>
          <p:cNvPr id="19" name="TextBox 28">
            <a:extLst>
              <a:ext uri="{FF2B5EF4-FFF2-40B4-BE49-F238E27FC236}">
                <a16:creationId xmlns="" xmlns:a16="http://schemas.microsoft.com/office/drawing/2014/main" id="{8A97568E-3AEC-AF47-8F07-3F33B7F371A4}"/>
              </a:ext>
            </a:extLst>
          </p:cNvPr>
          <p:cNvSpPr txBox="1">
            <a:spLocks noChangeArrowheads="1"/>
          </p:cNvSpPr>
          <p:nvPr/>
        </p:nvSpPr>
        <p:spPr bwMode="auto">
          <a:xfrm>
            <a:off x="733009" y="4855675"/>
            <a:ext cx="3243210" cy="1038019"/>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a:solidFill>
                  <a:schemeClr val="accent1"/>
                </a:solidFill>
                <a:latin typeface="Calibri" panose="020F0502020204030204" pitchFamily="34" charset="0"/>
                <a:ea typeface="MS PGothic" panose="020B0600070205080204" pitchFamily="34" charset="-128"/>
                <a:cs typeface="Calibri" panose="020F0502020204030204" pitchFamily="34" charset="0"/>
              </a:rPr>
              <a:t>Stratification factors</a:t>
            </a:r>
            <a:endParaRPr lang="en-GB" altLang="zh-CN" sz="1400" b="1">
              <a:solidFill>
                <a:schemeClr val="tx1"/>
              </a:solidFill>
              <a:latin typeface="Calibri" panose="020F0502020204030204" pitchFamily="34" charset="0"/>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Asia vs non-Asia region</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ECOG PS 0 vs 1</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ESCC vs EAC</a:t>
            </a:r>
          </a:p>
        </p:txBody>
      </p:sp>
    </p:spTree>
    <p:extLst>
      <p:ext uri="{BB962C8B-B14F-4D97-AF65-F5344CB8AC3E}">
        <p14:creationId xmlns:p14="http://schemas.microsoft.com/office/powerpoint/2010/main" val="136677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14</a:t>
            </a:fld>
            <a:endParaRPr lang="en-GB" dirty="0"/>
          </a:p>
        </p:txBody>
      </p:sp>
      <p:sp>
        <p:nvSpPr>
          <p:cNvPr id="3" name="Title 2"/>
          <p:cNvSpPr>
            <a:spLocks noGrp="1"/>
          </p:cNvSpPr>
          <p:nvPr>
            <p:ph type="title"/>
          </p:nvPr>
        </p:nvSpPr>
        <p:spPr>
          <a:xfrm>
            <a:off x="619200" y="246566"/>
            <a:ext cx="9005192" cy="382409"/>
          </a:xfrm>
        </p:spPr>
        <p:txBody>
          <a:bodyPr/>
          <a:lstStyle/>
          <a:p>
            <a:r>
              <a:rPr lang="en-GB" noProof="0" dirty="0"/>
              <a:t>Results</a:t>
            </a:r>
            <a:r>
              <a:rPr lang="en-GB" dirty="0"/>
              <a:t>: OS and PFS</a:t>
            </a:r>
            <a:endParaRPr lang="en-GB" noProof="0" dirty="0"/>
          </a:p>
        </p:txBody>
      </p:sp>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5"/>
          </p:nvPr>
        </p:nvSpPr>
        <p:spPr>
          <a:xfrm>
            <a:off x="620183" y="6184799"/>
            <a:ext cx="10962217" cy="626400"/>
          </a:xfrm>
        </p:spPr>
        <p:txBody>
          <a:bodyPr/>
          <a:lstStyle/>
          <a:p>
            <a:pPr>
              <a:spcBef>
                <a:spcPts val="0"/>
              </a:spcBef>
            </a:pPr>
            <a:r>
              <a:rPr lang="fr-FR" baseline="30000" dirty="0"/>
              <a:t>a</a:t>
            </a:r>
            <a:r>
              <a:rPr lang="fr-FR" dirty="0"/>
              <a:t> Per RECIST v1.1, </a:t>
            </a:r>
            <a:r>
              <a:rPr lang="fr-FR" dirty="0" err="1"/>
              <a:t>investigator</a:t>
            </a:r>
            <a:endParaRPr lang="fr-FR" dirty="0"/>
          </a:p>
          <a:p>
            <a:pPr>
              <a:spcBef>
                <a:spcPts val="0"/>
              </a:spcBef>
            </a:pPr>
            <a:r>
              <a:rPr lang="en-US" dirty="0"/>
              <a:t>chemo, chemotherapy; CI, confidence interval; CPS, combined positive score; EAC, </a:t>
            </a:r>
            <a:r>
              <a:rPr lang="en-US" dirty="0" err="1"/>
              <a:t>oesophageal</a:t>
            </a:r>
            <a:r>
              <a:rPr lang="en-US" dirty="0"/>
              <a:t> adenocarcinoma; ESCC, </a:t>
            </a:r>
            <a:r>
              <a:rPr lang="en-US" dirty="0" err="1"/>
              <a:t>oesophageal</a:t>
            </a:r>
            <a:r>
              <a:rPr lang="en-US" dirty="0"/>
              <a:t> squamous cell carcinoma; HR, hazard ratio; NR, not reported; OS, overall survival; PD-L1, programmed death-ligand 1; </a:t>
            </a:r>
            <a:r>
              <a:rPr lang="en-US" dirty="0" err="1"/>
              <a:t>Pembro</a:t>
            </a:r>
            <a:r>
              <a:rPr lang="en-US" dirty="0"/>
              <a:t>, pembrolizumab; PFS, progression-free survival; </a:t>
            </a:r>
            <a:r>
              <a:rPr lang="en-GB" dirty="0"/>
              <a:t>RECIST, Response Evaluation Criteria </a:t>
            </a:r>
            <a:br>
              <a:rPr lang="en-GB" dirty="0"/>
            </a:br>
            <a:r>
              <a:rPr lang="en-GB" dirty="0"/>
              <a:t>in Solid Tumours</a:t>
            </a:r>
            <a:endParaRPr lang="en-US" dirty="0"/>
          </a:p>
        </p:txBody>
      </p:sp>
      <p:sp>
        <p:nvSpPr>
          <p:cNvPr id="6" name="Rectangle 5">
            <a:extLst>
              <a:ext uri="{FF2B5EF4-FFF2-40B4-BE49-F238E27FC236}">
                <a16:creationId xmlns="" xmlns:a16="http://schemas.microsoft.com/office/drawing/2014/main" id="{2459C5E5-4B41-F244-9A8E-5A1A63CACB72}"/>
              </a:ext>
            </a:extLst>
          </p:cNvPr>
          <p:cNvSpPr/>
          <p:nvPr/>
        </p:nvSpPr>
        <p:spPr>
          <a:xfrm>
            <a:off x="623392" y="990000"/>
            <a:ext cx="9001000" cy="707886"/>
          </a:xfrm>
          <a:prstGeom prst="rect">
            <a:avLst/>
          </a:prstGeom>
        </p:spPr>
        <p:txBody>
          <a:bodyPr wrap="square" lIns="0">
            <a:spAutoFit/>
          </a:bodyPr>
          <a:lstStyle/>
          <a:p>
            <a:r>
              <a:rPr lang="en-GB" sz="2000" b="1" dirty="0">
                <a:solidFill>
                  <a:schemeClr val="accent1"/>
                </a:solidFill>
                <a:latin typeface="+mj-lt"/>
              </a:rPr>
              <a:t>Data cut-off date: </a:t>
            </a:r>
            <a:r>
              <a:rPr lang="en-GB" sz="2000" dirty="0">
                <a:solidFill>
                  <a:schemeClr val="tx2"/>
                </a:solidFill>
                <a:latin typeface="+mj-lt"/>
              </a:rPr>
              <a:t>2 July 2020 – median follow-up duration 10.8 months</a:t>
            </a:r>
          </a:p>
          <a:p>
            <a:r>
              <a:rPr lang="en-GB" sz="2000" b="1" dirty="0">
                <a:solidFill>
                  <a:schemeClr val="accent1"/>
                </a:solidFill>
                <a:latin typeface="+mj-lt"/>
              </a:rPr>
              <a:t>Total population: </a:t>
            </a:r>
            <a:r>
              <a:rPr lang="en-GB" sz="2000" dirty="0">
                <a:solidFill>
                  <a:schemeClr val="tx2"/>
                </a:solidFill>
                <a:latin typeface="+mj-lt"/>
              </a:rPr>
              <a:t>749 patients randomly assigned </a:t>
            </a:r>
            <a:r>
              <a:rPr lang="en-GB" sz="2000" dirty="0">
                <a:solidFill>
                  <a:schemeClr val="tx2"/>
                </a:solidFill>
                <a:latin typeface="+mj-lt"/>
                <a:sym typeface="Wingdings" pitchFamily="2" charset="2"/>
              </a:rPr>
              <a:t> 370 </a:t>
            </a:r>
            <a:r>
              <a:rPr lang="en-GB" sz="2000" dirty="0">
                <a:solidFill>
                  <a:schemeClr val="tx2"/>
                </a:solidFill>
                <a:latin typeface="+mj-lt"/>
              </a:rPr>
              <a:t>patients treated per arm</a:t>
            </a:r>
          </a:p>
        </p:txBody>
      </p:sp>
      <p:graphicFrame>
        <p:nvGraphicFramePr>
          <p:cNvPr id="7" name="Tableau 4">
            <a:extLst>
              <a:ext uri="{FF2B5EF4-FFF2-40B4-BE49-F238E27FC236}">
                <a16:creationId xmlns="" xmlns:a16="http://schemas.microsoft.com/office/drawing/2014/main" id="{C7997E9D-7DF3-144C-B7E7-B3CD0ACF2E99}"/>
              </a:ext>
            </a:extLst>
          </p:cNvPr>
          <p:cNvGraphicFramePr>
            <a:graphicFrameLocks noGrp="1"/>
          </p:cNvGraphicFramePr>
          <p:nvPr>
            <p:extLst>
              <p:ext uri="{D42A27DB-BD31-4B8C-83A1-F6EECF244321}">
                <p14:modId xmlns:p14="http://schemas.microsoft.com/office/powerpoint/2010/main" val="2516144665"/>
              </p:ext>
            </p:extLst>
          </p:nvPr>
        </p:nvGraphicFramePr>
        <p:xfrm>
          <a:off x="619200" y="1707480"/>
          <a:ext cx="10963200" cy="4279392"/>
        </p:xfrm>
        <a:graphic>
          <a:graphicData uri="http://schemas.openxmlformats.org/drawingml/2006/table">
            <a:tbl>
              <a:tblPr firstRow="1" bandRow="1">
                <a:tableStyleId>{5C22544A-7EE6-4342-B048-85BDC9FD1C3A}</a:tableStyleId>
              </a:tblPr>
              <a:tblGrid>
                <a:gridCol w="2225600">
                  <a:extLst>
                    <a:ext uri="{9D8B030D-6E8A-4147-A177-3AD203B41FA5}">
                      <a16:colId xmlns="" xmlns:a16="http://schemas.microsoft.com/office/drawing/2014/main" val="440206156"/>
                    </a:ext>
                  </a:extLst>
                </a:gridCol>
                <a:gridCol w="1092200">
                  <a:extLst>
                    <a:ext uri="{9D8B030D-6E8A-4147-A177-3AD203B41FA5}">
                      <a16:colId xmlns="" xmlns:a16="http://schemas.microsoft.com/office/drawing/2014/main" val="3274291817"/>
                    </a:ext>
                  </a:extLst>
                </a:gridCol>
                <a:gridCol w="1092200">
                  <a:extLst>
                    <a:ext uri="{9D8B030D-6E8A-4147-A177-3AD203B41FA5}">
                      <a16:colId xmlns="" xmlns:a16="http://schemas.microsoft.com/office/drawing/2014/main" val="10475116"/>
                    </a:ext>
                  </a:extLst>
                </a:gridCol>
                <a:gridCol w="1092200">
                  <a:extLst>
                    <a:ext uri="{9D8B030D-6E8A-4147-A177-3AD203B41FA5}">
                      <a16:colId xmlns="" xmlns:a16="http://schemas.microsoft.com/office/drawing/2014/main" val="1303778773"/>
                    </a:ext>
                  </a:extLst>
                </a:gridCol>
                <a:gridCol w="1092200">
                  <a:extLst>
                    <a:ext uri="{9D8B030D-6E8A-4147-A177-3AD203B41FA5}">
                      <a16:colId xmlns="" xmlns:a16="http://schemas.microsoft.com/office/drawing/2014/main" val="1953449712"/>
                    </a:ext>
                  </a:extLst>
                </a:gridCol>
                <a:gridCol w="1092200">
                  <a:extLst>
                    <a:ext uri="{9D8B030D-6E8A-4147-A177-3AD203B41FA5}">
                      <a16:colId xmlns="" xmlns:a16="http://schemas.microsoft.com/office/drawing/2014/main" val="4221819734"/>
                    </a:ext>
                  </a:extLst>
                </a:gridCol>
                <a:gridCol w="1092200">
                  <a:extLst>
                    <a:ext uri="{9D8B030D-6E8A-4147-A177-3AD203B41FA5}">
                      <a16:colId xmlns="" xmlns:a16="http://schemas.microsoft.com/office/drawing/2014/main" val="4262051345"/>
                    </a:ext>
                  </a:extLst>
                </a:gridCol>
                <a:gridCol w="1092200">
                  <a:extLst>
                    <a:ext uri="{9D8B030D-6E8A-4147-A177-3AD203B41FA5}">
                      <a16:colId xmlns="" xmlns:a16="http://schemas.microsoft.com/office/drawing/2014/main" val="3976218667"/>
                    </a:ext>
                  </a:extLst>
                </a:gridCol>
                <a:gridCol w="1092200">
                  <a:extLst>
                    <a:ext uri="{9D8B030D-6E8A-4147-A177-3AD203B41FA5}">
                      <a16:colId xmlns="" xmlns:a16="http://schemas.microsoft.com/office/drawing/2014/main" val="3029232992"/>
                    </a:ext>
                  </a:extLst>
                </a:gridCol>
              </a:tblGrid>
              <a:tr h="213915">
                <a:tc>
                  <a:txBody>
                    <a:bodyPr/>
                    <a:lstStyle/>
                    <a:p>
                      <a:endParaRPr lang="fr-FR" sz="1600" dirty="0"/>
                    </a:p>
                  </a:txBody>
                  <a:tcPr>
                    <a:lnB w="12700" cap="flat" cmpd="sng" algn="ctr">
                      <a:solidFill>
                        <a:schemeClr val="bg1"/>
                      </a:solidFill>
                      <a:prstDash val="solid"/>
                      <a:round/>
                      <a:headEnd type="none" w="med" len="med"/>
                      <a:tailEnd type="none" w="med" len="med"/>
                    </a:lnB>
                  </a:tcPr>
                </a:tc>
                <a:tc gridSpan="2">
                  <a:txBody>
                    <a:bodyPr/>
                    <a:lstStyle/>
                    <a:p>
                      <a:pPr algn="ctr"/>
                      <a:r>
                        <a:rPr lang="fr-FR" sz="1600" dirty="0"/>
                        <a:t>ESCC</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dirty="0"/>
                    </a:p>
                  </a:txBody>
                  <a:tcPr/>
                </a:tc>
                <a:tc gridSpan="2">
                  <a:txBody>
                    <a:bodyPr/>
                    <a:lstStyle/>
                    <a:p>
                      <a:pPr algn="ctr"/>
                      <a:r>
                        <a:rPr lang="fr-FR" sz="1600" dirty="0"/>
                        <a:t>ESCC PD-L1 CPS ≥10</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dirty="0"/>
                    </a:p>
                  </a:txBody>
                  <a:tcPr/>
                </a:tc>
                <a:tc gridSpan="2">
                  <a:txBody>
                    <a:bodyPr/>
                    <a:lstStyle/>
                    <a:p>
                      <a:pPr algn="ctr"/>
                      <a:r>
                        <a:rPr lang="fr-FR" sz="1600" dirty="0"/>
                        <a:t>PD-L1 CPS ≥10</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a:p>
                  </a:txBody>
                  <a:tcPr/>
                </a:tc>
                <a:tc gridSpan="2">
                  <a:txBody>
                    <a:bodyPr/>
                    <a:lstStyle/>
                    <a:p>
                      <a:pPr algn="ctr"/>
                      <a:r>
                        <a:rPr lang="fr-FR" sz="1600" dirty="0"/>
                        <a:t>All patients</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dirty="0"/>
                    </a:p>
                  </a:txBody>
                  <a:tcPr/>
                </a:tc>
                <a:extLst>
                  <a:ext uri="{0D108BD9-81ED-4DB2-BD59-A6C34878D82A}">
                    <a16:rowId xmlns="" xmlns:a16="http://schemas.microsoft.com/office/drawing/2014/main" val="3683263357"/>
                  </a:ext>
                </a:extLst>
              </a:tr>
              <a:tr h="213915">
                <a:tc>
                  <a:txBody>
                    <a:bodyPr/>
                    <a:lstStyle/>
                    <a:p>
                      <a:endParaRPr lang="fr-FR" sz="1600" dirty="0"/>
                    </a:p>
                  </a:txBody>
                  <a:tcPr>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Pembro</a:t>
                      </a:r>
                      <a:r>
                        <a:rPr lang="fr-FR" sz="1600" b="1" dirty="0">
                          <a:solidFill>
                            <a:schemeClr val="bg1"/>
                          </a:solidFill>
                        </a:rPr>
                        <a:t> + </a:t>
                      </a: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Pembro</a:t>
                      </a:r>
                      <a:r>
                        <a:rPr lang="fr-FR" sz="1600" b="1" dirty="0">
                          <a:solidFill>
                            <a:schemeClr val="bg1"/>
                          </a:solidFill>
                        </a:rPr>
                        <a:t> + </a:t>
                      </a: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Pembro</a:t>
                      </a:r>
                      <a:r>
                        <a:rPr lang="fr-FR" sz="1600" b="1" dirty="0">
                          <a:solidFill>
                            <a:schemeClr val="bg1"/>
                          </a:solidFill>
                        </a:rPr>
                        <a:t> + </a:t>
                      </a: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Pembro</a:t>
                      </a:r>
                      <a:r>
                        <a:rPr lang="fr-FR" sz="1600" b="1" dirty="0">
                          <a:solidFill>
                            <a:schemeClr val="bg1"/>
                          </a:solidFill>
                        </a:rPr>
                        <a:t> + </a:t>
                      </a: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fr-FR" sz="1600" b="1" dirty="0" err="1">
                          <a:solidFill>
                            <a:schemeClr val="bg1"/>
                          </a:solidFill>
                        </a:rPr>
                        <a:t>Chemo</a:t>
                      </a:r>
                      <a:endParaRPr lang="fr-FR" sz="1600" b="1" dirty="0">
                        <a:solidFill>
                          <a:schemeClr val="bg1"/>
                        </a:solidFill>
                      </a:endParaRP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373678388"/>
                  </a:ext>
                </a:extLst>
              </a:tr>
              <a:tr h="374351">
                <a:tc>
                  <a:txBody>
                    <a:bodyPr/>
                    <a:lstStyle/>
                    <a:p>
                      <a:pPr>
                        <a:lnSpc>
                          <a:spcPct val="90000"/>
                        </a:lnSpc>
                      </a:pPr>
                      <a:r>
                        <a:rPr lang="fr-FR" sz="1600" b="1" dirty="0" err="1"/>
                        <a:t>Median</a:t>
                      </a:r>
                      <a:r>
                        <a:rPr lang="fr-FR" sz="1600" b="1" dirty="0"/>
                        <a:t> OS, </a:t>
                      </a:r>
                      <a:r>
                        <a:rPr lang="fr-FR" sz="1600" b="1" dirty="0" err="1"/>
                        <a:t>months</a:t>
                      </a:r>
                      <a:endParaRPr lang="fr-FR" sz="1600" b="1" dirty="0"/>
                    </a:p>
                    <a:p>
                      <a:pPr>
                        <a:lnSpc>
                          <a:spcPct val="90000"/>
                        </a:lnSpc>
                      </a:pPr>
                      <a:r>
                        <a:rPr lang="fr-FR" sz="1600" dirty="0"/>
                        <a:t>(95% CI)</a:t>
                      </a:r>
                    </a:p>
                  </a:txBody>
                  <a:tcPr>
                    <a:lnL w="571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12.6</a:t>
                      </a:r>
                    </a:p>
                    <a:p>
                      <a:pPr algn="ctr">
                        <a:lnSpc>
                          <a:spcPct val="90000"/>
                        </a:lnSpc>
                      </a:pPr>
                      <a:r>
                        <a:rPr lang="fr-FR" sz="1600" dirty="0"/>
                        <a:t>(10.2-14.3)</a:t>
                      </a:r>
                    </a:p>
                  </a:txBody>
                  <a:tcPr marL="19440" marR="1944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9.8</a:t>
                      </a:r>
                    </a:p>
                    <a:p>
                      <a:pPr algn="ctr">
                        <a:lnSpc>
                          <a:spcPct val="90000"/>
                        </a:lnSpc>
                      </a:pPr>
                      <a:r>
                        <a:rPr lang="fr-FR" sz="1600" dirty="0"/>
                        <a:t>(8.6-11.1)</a:t>
                      </a:r>
                    </a:p>
                  </a:txBody>
                  <a:tcPr marL="19440" marR="19440">
                    <a:lnL w="12700" cap="flat" cmpd="sng" algn="ctr">
                      <a:solidFill>
                        <a:schemeClr val="bg1"/>
                      </a:solidFill>
                      <a:prstDash val="solid"/>
                      <a:round/>
                      <a:headEnd type="none" w="med" len="med"/>
                      <a:tailEnd type="none" w="med" len="med"/>
                    </a:lnL>
                    <a:lnR w="57150" cap="flat" cmpd="sng" algn="ctr">
                      <a:no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13.9</a:t>
                      </a:r>
                    </a:p>
                    <a:p>
                      <a:pPr algn="ctr">
                        <a:lnSpc>
                          <a:spcPct val="90000"/>
                        </a:lnSpc>
                      </a:pPr>
                      <a:r>
                        <a:rPr lang="fr-FR" sz="1600" dirty="0"/>
                        <a:t>(11.1-17.7)</a:t>
                      </a:r>
                    </a:p>
                  </a:txBody>
                  <a:tcPr marL="19440" marR="19440">
                    <a:lnL w="57150" cap="flat" cmpd="sng" algn="ctr">
                      <a:noFill/>
                      <a:prstDash val="solid"/>
                      <a:round/>
                      <a:headEnd type="none" w="med" len="med"/>
                      <a:tailEnd type="none" w="med" len="med"/>
                    </a:lnL>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8.8</a:t>
                      </a:r>
                    </a:p>
                    <a:p>
                      <a:pPr algn="ctr">
                        <a:lnSpc>
                          <a:spcPct val="90000"/>
                        </a:lnSpc>
                      </a:pPr>
                      <a:r>
                        <a:rPr lang="fr-FR" sz="1600" dirty="0"/>
                        <a:t>(7.8-10.5)</a:t>
                      </a:r>
                    </a:p>
                  </a:txBody>
                  <a:tcPr marL="19440" marR="19440">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13.5</a:t>
                      </a:r>
                    </a:p>
                    <a:p>
                      <a:pPr algn="ctr">
                        <a:lnSpc>
                          <a:spcPct val="90000"/>
                        </a:lnSpc>
                      </a:pPr>
                      <a:r>
                        <a:rPr lang="fr-FR" sz="1600" dirty="0"/>
                        <a:t>(11.1-15.6)</a:t>
                      </a:r>
                    </a:p>
                  </a:txBody>
                  <a:tcPr marL="19440" marR="19440">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9.4</a:t>
                      </a:r>
                    </a:p>
                    <a:p>
                      <a:pPr algn="ctr">
                        <a:lnSpc>
                          <a:spcPct val="90000"/>
                        </a:lnSpc>
                      </a:pPr>
                      <a:r>
                        <a:rPr lang="fr-FR" sz="1600" dirty="0"/>
                        <a:t>(8.0-10.7)</a:t>
                      </a:r>
                    </a:p>
                  </a:txBody>
                  <a:tcPr marL="19440" marR="19440">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12.4</a:t>
                      </a:r>
                    </a:p>
                    <a:p>
                      <a:pPr algn="ctr">
                        <a:lnSpc>
                          <a:spcPct val="90000"/>
                        </a:lnSpc>
                      </a:pPr>
                      <a:r>
                        <a:rPr lang="fr-FR" sz="1600" dirty="0"/>
                        <a:t>(10.5-14.0)</a:t>
                      </a:r>
                    </a:p>
                  </a:txBody>
                  <a:tcPr marL="19440" marR="19440">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9.8</a:t>
                      </a:r>
                    </a:p>
                    <a:p>
                      <a:pPr algn="ctr">
                        <a:lnSpc>
                          <a:spcPct val="90000"/>
                        </a:lnSpc>
                      </a:pPr>
                      <a:r>
                        <a:rPr lang="fr-FR" sz="1600" dirty="0"/>
                        <a:t>(8.8-10.8)</a:t>
                      </a:r>
                    </a:p>
                  </a:txBody>
                  <a:tcPr marL="19440" marR="19440">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extLst>
                  <a:ext uri="{0D108BD9-81ED-4DB2-BD59-A6C34878D82A}">
                    <a16:rowId xmlns="" xmlns:a16="http://schemas.microsoft.com/office/drawing/2014/main" val="3521779540"/>
                  </a:ext>
                </a:extLst>
              </a:tr>
              <a:tr h="374351">
                <a:tc>
                  <a:txBody>
                    <a:bodyPr/>
                    <a:lstStyle/>
                    <a:p>
                      <a:pPr marL="0" indent="185738">
                        <a:lnSpc>
                          <a:spcPct val="90000"/>
                        </a:lnSpc>
                        <a:tabLst/>
                      </a:pPr>
                      <a:r>
                        <a:rPr lang="fr-FR" sz="1600" dirty="0"/>
                        <a:t>HR (95% CI)</a:t>
                      </a:r>
                    </a:p>
                    <a:p>
                      <a:pPr marL="0" indent="185738">
                        <a:lnSpc>
                          <a:spcPct val="90000"/>
                        </a:lnSpc>
                        <a:tabLst/>
                      </a:pPr>
                      <a:r>
                        <a:rPr lang="fr-FR" sz="1600" i="0" dirty="0"/>
                        <a:t>p</a:t>
                      </a:r>
                      <a:r>
                        <a:rPr lang="fr-FR" sz="1600" dirty="0"/>
                        <a:t> value</a:t>
                      </a:r>
                    </a:p>
                  </a:txBody>
                  <a:tcPr>
                    <a:lnT w="57150" cap="flat" cmpd="sng" algn="ctr">
                      <a:solidFill>
                        <a:srgbClr val="FF0000"/>
                      </a:solidFill>
                      <a:prstDash val="solid"/>
                      <a:round/>
                      <a:headEnd type="none" w="med" len="med"/>
                      <a:tailEnd type="none" w="med" len="med"/>
                    </a:lnT>
                  </a:tcPr>
                </a:tc>
                <a:tc gridSpan="2">
                  <a:txBody>
                    <a:bodyPr/>
                    <a:lstStyle/>
                    <a:p>
                      <a:pPr marL="0" algn="ctr" defTabSz="457189" rtl="0" eaLnBrk="1" latinLnBrk="0" hangingPunct="1">
                        <a:lnSpc>
                          <a:spcPct val="90000"/>
                        </a:lnSpc>
                      </a:pPr>
                      <a:r>
                        <a:rPr lang="fr-FR" sz="1600" kern="1200" dirty="0">
                          <a:solidFill>
                            <a:schemeClr val="accent1"/>
                          </a:solidFill>
                          <a:latin typeface="+mn-lt"/>
                          <a:ea typeface="+mn-ea"/>
                          <a:cs typeface="+mn-cs"/>
                        </a:rPr>
                        <a:t>0.72 (0.60-0.88)</a:t>
                      </a:r>
                    </a:p>
                    <a:p>
                      <a:pPr marL="0" algn="ctr" defTabSz="457189" rtl="0" eaLnBrk="1" latinLnBrk="0" hangingPunct="1">
                        <a:lnSpc>
                          <a:spcPct val="90000"/>
                        </a:lnSpc>
                      </a:pPr>
                      <a:r>
                        <a:rPr lang="fr-FR" sz="1600" b="1" kern="1200" dirty="0">
                          <a:solidFill>
                            <a:schemeClr val="accent1"/>
                          </a:solidFill>
                          <a:latin typeface="+mn-lt"/>
                          <a:ea typeface="+mn-ea"/>
                          <a:cs typeface="+mn-cs"/>
                        </a:rPr>
                        <a:t>0.0006</a:t>
                      </a:r>
                    </a:p>
                  </a:txBody>
                  <a:tcPr marL="19440" marR="19440" anchor="ctr">
                    <a:lnT w="57150" cap="flat" cmpd="sng" algn="ctr">
                      <a:solidFill>
                        <a:srgbClr val="FF0000"/>
                      </a:solidFill>
                      <a:prstDash val="solid"/>
                      <a:round/>
                      <a:headEnd type="none" w="med" len="med"/>
                      <a:tailEnd type="none" w="med" len="med"/>
                    </a:lnT>
                  </a:tcPr>
                </a:tc>
                <a:tc hMerge="1">
                  <a:txBody>
                    <a:bodyPr/>
                    <a:lstStyle/>
                    <a:p>
                      <a:endParaRPr lang="fr-FR" dirty="0"/>
                    </a:p>
                  </a:txBody>
                  <a:tcPr/>
                </a:tc>
                <a:tc gridSpan="2">
                  <a:txBody>
                    <a:bodyPr/>
                    <a:lstStyle/>
                    <a:p>
                      <a:pPr marL="0" algn="ctr" defTabSz="457189" rtl="0" eaLnBrk="1" latinLnBrk="0" hangingPunct="1">
                        <a:lnSpc>
                          <a:spcPct val="90000"/>
                        </a:lnSpc>
                      </a:pPr>
                      <a:r>
                        <a:rPr lang="fr-FR" sz="1600" kern="1200" dirty="0">
                          <a:solidFill>
                            <a:schemeClr val="accent1"/>
                          </a:solidFill>
                          <a:latin typeface="+mn-lt"/>
                          <a:ea typeface="+mn-ea"/>
                          <a:cs typeface="+mn-cs"/>
                        </a:rPr>
                        <a:t>0.57 (0.43-0.75)</a:t>
                      </a:r>
                    </a:p>
                    <a:p>
                      <a:pPr marL="0" algn="ctr" defTabSz="457189" rtl="0" eaLnBrk="1" latinLnBrk="0" hangingPunct="1">
                        <a:lnSpc>
                          <a:spcPct val="90000"/>
                        </a:lnSpc>
                      </a:pPr>
                      <a:r>
                        <a:rPr lang="fr-FR" sz="1600" b="1" kern="1200" dirty="0">
                          <a:solidFill>
                            <a:schemeClr val="accent1"/>
                          </a:solidFill>
                          <a:latin typeface="+mn-lt"/>
                          <a:ea typeface="+mn-ea"/>
                          <a:cs typeface="+mn-cs"/>
                        </a:rPr>
                        <a:t>&lt;0.0001</a:t>
                      </a:r>
                    </a:p>
                  </a:txBody>
                  <a:tcPr marL="19440" marR="19440" anchor="ctr">
                    <a:lnT w="57150" cap="flat" cmpd="sng" algn="ctr">
                      <a:solidFill>
                        <a:srgbClr val="FF0000"/>
                      </a:solidFill>
                      <a:prstDash val="solid"/>
                      <a:round/>
                      <a:headEnd type="none" w="med" len="med"/>
                      <a:tailEnd type="none" w="med" len="med"/>
                    </a:lnT>
                  </a:tcPr>
                </a:tc>
                <a:tc hMerge="1">
                  <a:txBody>
                    <a:bodyPr/>
                    <a:lstStyle/>
                    <a:p>
                      <a:endParaRPr lang="fr-FR" dirty="0"/>
                    </a:p>
                  </a:txBody>
                  <a:tcPr/>
                </a:tc>
                <a:tc gridSpan="2">
                  <a:txBody>
                    <a:bodyPr/>
                    <a:lstStyle/>
                    <a:p>
                      <a:pPr marL="0" algn="ctr" defTabSz="457189" rtl="0" eaLnBrk="1" latinLnBrk="0" hangingPunct="1">
                        <a:lnSpc>
                          <a:spcPct val="90000"/>
                        </a:lnSpc>
                      </a:pPr>
                      <a:r>
                        <a:rPr lang="fr-FR" sz="1600" b="0" kern="1200" dirty="0">
                          <a:solidFill>
                            <a:schemeClr val="accent1"/>
                          </a:solidFill>
                          <a:latin typeface="+mn-lt"/>
                          <a:ea typeface="+mn-ea"/>
                          <a:cs typeface="+mn-cs"/>
                        </a:rPr>
                        <a:t>0.62 (0.49-0.78)</a:t>
                      </a:r>
                    </a:p>
                    <a:p>
                      <a:pPr marL="0" algn="ctr" defTabSz="457189" rtl="0" eaLnBrk="1" latinLnBrk="0" hangingPunct="1">
                        <a:lnSpc>
                          <a:spcPct val="90000"/>
                        </a:lnSpc>
                      </a:pPr>
                      <a:r>
                        <a:rPr lang="fr-FR" sz="1600" b="1" kern="1200" dirty="0">
                          <a:solidFill>
                            <a:schemeClr val="accent1"/>
                          </a:solidFill>
                          <a:latin typeface="+mn-lt"/>
                          <a:ea typeface="+mn-ea"/>
                          <a:cs typeface="+mn-cs"/>
                        </a:rPr>
                        <a:t>&lt;0.0001</a:t>
                      </a:r>
                    </a:p>
                  </a:txBody>
                  <a:tcPr marL="19440" marR="19440" anchor="ctr">
                    <a:lnT w="57150" cap="flat" cmpd="sng" algn="ctr">
                      <a:solidFill>
                        <a:srgbClr val="FF0000"/>
                      </a:solidFill>
                      <a:prstDash val="solid"/>
                      <a:round/>
                      <a:headEnd type="none" w="med" len="med"/>
                      <a:tailEnd type="none" w="med" len="med"/>
                    </a:lnT>
                  </a:tcPr>
                </a:tc>
                <a:tc hMerge="1">
                  <a:txBody>
                    <a:bodyPr/>
                    <a:lstStyle/>
                    <a:p>
                      <a:pPr marL="0" algn="ctr" defTabSz="457189" rtl="0" eaLnBrk="1" latinLnBrk="0" hangingPunct="1"/>
                      <a:endParaRPr lang="fr-FR" sz="1600" b="1" kern="1200" dirty="0">
                        <a:solidFill>
                          <a:schemeClr val="accent1"/>
                        </a:solidFill>
                        <a:latin typeface="+mn-lt"/>
                        <a:ea typeface="+mn-ea"/>
                        <a:cs typeface="+mn-cs"/>
                      </a:endParaRPr>
                    </a:p>
                  </a:txBody>
                  <a:tcPr anchor="ctr">
                    <a:lnT w="57150" cap="flat" cmpd="sng" algn="ctr">
                      <a:solidFill>
                        <a:srgbClr val="FF0000"/>
                      </a:solidFill>
                      <a:prstDash val="solid"/>
                      <a:round/>
                      <a:headEnd type="none" w="med" len="med"/>
                      <a:tailEnd type="none" w="med" len="med"/>
                    </a:lnT>
                  </a:tcPr>
                </a:tc>
                <a:tc gridSpan="2">
                  <a:txBody>
                    <a:bodyPr/>
                    <a:lstStyle/>
                    <a:p>
                      <a:pPr marL="0" algn="ctr" defTabSz="457189" rtl="0" eaLnBrk="1" latinLnBrk="0" hangingPunct="1">
                        <a:lnSpc>
                          <a:spcPct val="90000"/>
                        </a:lnSpc>
                      </a:pPr>
                      <a:r>
                        <a:rPr lang="fr-FR" sz="1600" b="0" kern="1200" dirty="0">
                          <a:solidFill>
                            <a:schemeClr val="accent1"/>
                          </a:solidFill>
                          <a:latin typeface="+mn-lt"/>
                          <a:ea typeface="+mn-ea"/>
                          <a:cs typeface="+mn-cs"/>
                        </a:rPr>
                        <a:t>0.73 (0.62-0.86)</a:t>
                      </a:r>
                    </a:p>
                    <a:p>
                      <a:pPr marL="0" algn="ctr" defTabSz="457189" rtl="0" eaLnBrk="1" latinLnBrk="0" hangingPunct="1">
                        <a:lnSpc>
                          <a:spcPct val="90000"/>
                        </a:lnSpc>
                      </a:pPr>
                      <a:r>
                        <a:rPr lang="fr-FR" sz="1600" b="1" kern="1200" dirty="0">
                          <a:solidFill>
                            <a:schemeClr val="accent1"/>
                          </a:solidFill>
                          <a:latin typeface="+mn-lt"/>
                          <a:ea typeface="+mn-ea"/>
                          <a:cs typeface="+mn-cs"/>
                        </a:rPr>
                        <a:t>&lt;0.0001</a:t>
                      </a:r>
                    </a:p>
                  </a:txBody>
                  <a:tcPr marL="19440" marR="19440" anchor="ctr">
                    <a:lnT w="57150" cap="flat" cmpd="sng" algn="ctr">
                      <a:solidFill>
                        <a:srgbClr val="FF0000"/>
                      </a:solidFill>
                      <a:prstDash val="solid"/>
                      <a:round/>
                      <a:headEnd type="none" w="med" len="med"/>
                      <a:tailEnd type="none" w="med" len="med"/>
                    </a:lnT>
                  </a:tcPr>
                </a:tc>
                <a:tc hMerge="1">
                  <a:txBody>
                    <a:bodyPr/>
                    <a:lstStyle/>
                    <a:p>
                      <a:endParaRPr lang="fr-FR" dirty="0"/>
                    </a:p>
                  </a:txBody>
                  <a:tcPr/>
                </a:tc>
                <a:extLst>
                  <a:ext uri="{0D108BD9-81ED-4DB2-BD59-A6C34878D82A}">
                    <a16:rowId xmlns="" xmlns:a16="http://schemas.microsoft.com/office/drawing/2014/main" val="175082255"/>
                  </a:ext>
                </a:extLst>
              </a:tr>
              <a:tr h="213915">
                <a:tc>
                  <a:txBody>
                    <a:bodyPr/>
                    <a:lstStyle/>
                    <a:p>
                      <a:pPr marL="0" indent="185738">
                        <a:lnSpc>
                          <a:spcPct val="90000"/>
                        </a:lnSpc>
                        <a:tabLst/>
                      </a:pPr>
                      <a:r>
                        <a:rPr lang="fr-FR" sz="1600" dirty="0"/>
                        <a:t>12-month OS rate, %</a:t>
                      </a:r>
                    </a:p>
                  </a:txBody>
                  <a:tcPr>
                    <a:lnB w="57150" cap="flat" cmpd="sng" algn="ctr">
                      <a:noFill/>
                      <a:prstDash val="solid"/>
                      <a:round/>
                      <a:headEnd type="none" w="med" len="med"/>
                      <a:tailEnd type="none" w="med" len="med"/>
                    </a:lnB>
                  </a:tcPr>
                </a:tc>
                <a:tc>
                  <a:txBody>
                    <a:bodyPr/>
                    <a:lstStyle/>
                    <a:p>
                      <a:pPr algn="ctr">
                        <a:lnSpc>
                          <a:spcPct val="90000"/>
                        </a:lnSpc>
                      </a:pPr>
                      <a:r>
                        <a:rPr lang="fr-FR" sz="1600" dirty="0"/>
                        <a:t>51</a:t>
                      </a:r>
                    </a:p>
                  </a:txBody>
                  <a:tcPr marL="19440" marR="19440">
                    <a:lnB w="57150" cap="flat" cmpd="sng" algn="ctr">
                      <a:noFill/>
                      <a:prstDash val="solid"/>
                      <a:round/>
                      <a:headEnd type="none" w="med" len="med"/>
                      <a:tailEnd type="none" w="med" len="med"/>
                    </a:lnB>
                  </a:tcPr>
                </a:tc>
                <a:tc>
                  <a:txBody>
                    <a:bodyPr/>
                    <a:lstStyle/>
                    <a:p>
                      <a:pPr algn="ctr">
                        <a:lnSpc>
                          <a:spcPct val="90000"/>
                        </a:lnSpc>
                      </a:pPr>
                      <a:r>
                        <a:rPr lang="fr-FR" sz="1600" dirty="0"/>
                        <a:t>38</a:t>
                      </a:r>
                    </a:p>
                  </a:txBody>
                  <a:tcPr marL="19440" marR="19440">
                    <a:lnB w="57150" cap="flat" cmpd="sng" algn="ctr">
                      <a:noFill/>
                      <a:prstDash val="solid"/>
                      <a:round/>
                      <a:headEnd type="none" w="med" len="med"/>
                      <a:tailEnd type="none" w="med" len="med"/>
                    </a:lnB>
                  </a:tcPr>
                </a:tc>
                <a:tc>
                  <a:txBody>
                    <a:bodyPr/>
                    <a:lstStyle/>
                    <a:p>
                      <a:pPr algn="ctr">
                        <a:lnSpc>
                          <a:spcPct val="90000"/>
                        </a:lnSpc>
                      </a:pPr>
                      <a:r>
                        <a:rPr lang="fr-FR" sz="1600" dirty="0"/>
                        <a:t>55</a:t>
                      </a:r>
                    </a:p>
                  </a:txBody>
                  <a:tcPr marL="19440" marR="19440"/>
                </a:tc>
                <a:tc>
                  <a:txBody>
                    <a:bodyPr/>
                    <a:lstStyle/>
                    <a:p>
                      <a:pPr algn="ctr">
                        <a:lnSpc>
                          <a:spcPct val="90000"/>
                        </a:lnSpc>
                      </a:pPr>
                      <a:r>
                        <a:rPr lang="fr-FR" sz="1600" dirty="0"/>
                        <a:t>34</a:t>
                      </a:r>
                    </a:p>
                  </a:txBody>
                  <a:tcPr marL="19440" marR="19440"/>
                </a:tc>
                <a:tc>
                  <a:txBody>
                    <a:bodyPr/>
                    <a:lstStyle/>
                    <a:p>
                      <a:pPr algn="ctr">
                        <a:lnSpc>
                          <a:spcPct val="90000"/>
                        </a:lnSpc>
                      </a:pPr>
                      <a:r>
                        <a:rPr lang="fr-FR" sz="1600" dirty="0"/>
                        <a:t>54</a:t>
                      </a:r>
                    </a:p>
                  </a:txBody>
                  <a:tcPr marL="19440" marR="19440"/>
                </a:tc>
                <a:tc>
                  <a:txBody>
                    <a:bodyPr/>
                    <a:lstStyle/>
                    <a:p>
                      <a:pPr algn="ctr">
                        <a:lnSpc>
                          <a:spcPct val="90000"/>
                        </a:lnSpc>
                      </a:pPr>
                      <a:r>
                        <a:rPr lang="fr-FR" sz="1600" dirty="0"/>
                        <a:t>31</a:t>
                      </a:r>
                    </a:p>
                  </a:txBody>
                  <a:tcPr marL="19440" marR="19440"/>
                </a:tc>
                <a:tc>
                  <a:txBody>
                    <a:bodyPr/>
                    <a:lstStyle/>
                    <a:p>
                      <a:pPr algn="ctr">
                        <a:lnSpc>
                          <a:spcPct val="90000"/>
                        </a:lnSpc>
                      </a:pPr>
                      <a:r>
                        <a:rPr lang="fr-FR" sz="1600" dirty="0"/>
                        <a:t>51</a:t>
                      </a:r>
                    </a:p>
                  </a:txBody>
                  <a:tcPr marL="19440" marR="19440"/>
                </a:tc>
                <a:tc>
                  <a:txBody>
                    <a:bodyPr/>
                    <a:lstStyle/>
                    <a:p>
                      <a:pPr algn="ctr">
                        <a:lnSpc>
                          <a:spcPct val="90000"/>
                        </a:lnSpc>
                      </a:pPr>
                      <a:r>
                        <a:rPr lang="fr-FR" sz="1600" dirty="0"/>
                        <a:t>39</a:t>
                      </a:r>
                    </a:p>
                  </a:txBody>
                  <a:tcPr marL="19440" marR="19440"/>
                </a:tc>
                <a:extLst>
                  <a:ext uri="{0D108BD9-81ED-4DB2-BD59-A6C34878D82A}">
                    <a16:rowId xmlns="" xmlns:a16="http://schemas.microsoft.com/office/drawing/2014/main" val="1654255858"/>
                  </a:ext>
                </a:extLst>
              </a:tr>
              <a:tr h="213915">
                <a:tc>
                  <a:txBody>
                    <a:bodyPr/>
                    <a:lstStyle/>
                    <a:p>
                      <a:pPr marL="0" indent="185738">
                        <a:lnSpc>
                          <a:spcPct val="90000"/>
                        </a:lnSpc>
                        <a:tabLst/>
                      </a:pPr>
                      <a:r>
                        <a:rPr lang="fr-FR" sz="1600" dirty="0"/>
                        <a:t>24-month OS rate, %</a:t>
                      </a:r>
                    </a:p>
                  </a:txBody>
                  <a:tcPr>
                    <a:lnT w="57150" cap="flat" cmpd="sng" algn="ctr">
                      <a:no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29</a:t>
                      </a:r>
                    </a:p>
                  </a:txBody>
                  <a:tcPr marL="19440" marR="19440">
                    <a:lnT w="57150" cap="flat" cmpd="sng" algn="ctr">
                      <a:no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17</a:t>
                      </a:r>
                    </a:p>
                  </a:txBody>
                  <a:tcPr marL="19440" marR="19440">
                    <a:lnT w="57150" cap="flat" cmpd="sng" algn="ctr">
                      <a:noFill/>
                      <a:prstDash val="solid"/>
                      <a:round/>
                      <a:headEnd type="none" w="med" len="med"/>
                      <a:tailEnd type="none" w="med" len="med"/>
                    </a:lnT>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31</a:t>
                      </a:r>
                    </a:p>
                  </a:txBody>
                  <a:tcPr marL="19440" marR="19440">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15</a:t>
                      </a:r>
                    </a:p>
                  </a:txBody>
                  <a:tcPr marL="19440" marR="19440">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37</a:t>
                      </a:r>
                    </a:p>
                  </a:txBody>
                  <a:tcPr marL="19440" marR="19440">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15</a:t>
                      </a:r>
                    </a:p>
                  </a:txBody>
                  <a:tcPr marL="19440" marR="19440">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28</a:t>
                      </a:r>
                    </a:p>
                  </a:txBody>
                  <a:tcPr marL="19440" marR="19440">
                    <a:lnB w="57150" cap="flat" cmpd="sng" algn="ctr">
                      <a:solidFill>
                        <a:srgbClr val="FF0000"/>
                      </a:solidFill>
                      <a:prstDash val="solid"/>
                      <a:round/>
                      <a:headEnd type="none" w="med" len="med"/>
                      <a:tailEnd type="none" w="med" len="med"/>
                    </a:lnB>
                  </a:tcPr>
                </a:tc>
                <a:tc>
                  <a:txBody>
                    <a:bodyPr/>
                    <a:lstStyle/>
                    <a:p>
                      <a:pPr algn="ctr">
                        <a:lnSpc>
                          <a:spcPct val="90000"/>
                        </a:lnSpc>
                      </a:pPr>
                      <a:r>
                        <a:rPr lang="fr-FR" sz="1600" dirty="0"/>
                        <a:t>16</a:t>
                      </a:r>
                    </a:p>
                  </a:txBody>
                  <a:tcPr marL="19440" marR="19440">
                    <a:lnB w="57150" cap="flat" cmpd="sng" algn="ctr">
                      <a:solidFill>
                        <a:srgbClr val="FF0000"/>
                      </a:solidFill>
                      <a:prstDash val="solid"/>
                      <a:round/>
                      <a:headEnd type="none" w="med" len="med"/>
                      <a:tailEnd type="none" w="med" len="med"/>
                    </a:lnB>
                  </a:tcPr>
                </a:tc>
                <a:extLst>
                  <a:ext uri="{0D108BD9-81ED-4DB2-BD59-A6C34878D82A}">
                    <a16:rowId xmlns="" xmlns:a16="http://schemas.microsoft.com/office/drawing/2014/main" val="1941768481"/>
                  </a:ext>
                </a:extLst>
              </a:tr>
              <a:tr h="374351">
                <a:tc>
                  <a:txBody>
                    <a:bodyPr/>
                    <a:lstStyle/>
                    <a:p>
                      <a:pPr marL="0" marR="0" indent="0" algn="l" defTabSz="457189" rtl="0" eaLnBrk="1" fontAlgn="auto" latinLnBrk="0" hangingPunct="1">
                        <a:lnSpc>
                          <a:spcPct val="90000"/>
                        </a:lnSpc>
                        <a:spcBef>
                          <a:spcPts val="0"/>
                        </a:spcBef>
                        <a:spcAft>
                          <a:spcPts val="0"/>
                        </a:spcAft>
                        <a:buClrTx/>
                        <a:buSzTx/>
                        <a:buFontTx/>
                        <a:buNone/>
                        <a:tabLst/>
                        <a:defRPr/>
                      </a:pPr>
                      <a:r>
                        <a:rPr lang="fr-FR" sz="1600" b="1" dirty="0" err="1"/>
                        <a:t>Median</a:t>
                      </a:r>
                      <a:r>
                        <a:rPr lang="fr-FR" sz="1600" b="1" dirty="0"/>
                        <a:t> </a:t>
                      </a:r>
                      <a:r>
                        <a:rPr lang="fr-FR" sz="1600" b="1" dirty="0" err="1"/>
                        <a:t>PFS</a:t>
                      </a:r>
                      <a:r>
                        <a:rPr lang="fr-FR" sz="1600" b="1" baseline="30000" dirty="0" err="1"/>
                        <a:t>a</a:t>
                      </a:r>
                      <a:r>
                        <a:rPr lang="fr-FR" sz="1600" b="1" dirty="0"/>
                        <a:t>, </a:t>
                      </a:r>
                      <a:r>
                        <a:rPr lang="fr-FR" sz="1600" b="1" dirty="0" err="1"/>
                        <a:t>months</a:t>
                      </a:r>
                      <a:endParaRPr lang="fr-FR" sz="1600" b="1" dirty="0"/>
                    </a:p>
                    <a:p>
                      <a:pPr>
                        <a:lnSpc>
                          <a:spcPct val="90000"/>
                        </a:lnSpc>
                      </a:pPr>
                      <a:r>
                        <a:rPr lang="fr-FR" sz="1600" dirty="0"/>
                        <a:t>(95% CI)</a:t>
                      </a:r>
                    </a:p>
                  </a:txBody>
                  <a:tcPr>
                    <a:lnL w="57150" cap="flat" cmpd="sng" algn="ctr">
                      <a:solidFill>
                        <a:srgbClr val="FF0000"/>
                      </a:solidFill>
                      <a:prstDash val="solid"/>
                      <a:round/>
                      <a:headEnd type="none" w="med" len="med"/>
                      <a:tailEnd type="none" w="med" len="med"/>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6.3</a:t>
                      </a:r>
                    </a:p>
                    <a:p>
                      <a:pPr algn="ctr">
                        <a:lnSpc>
                          <a:spcPct val="90000"/>
                        </a:lnSpc>
                      </a:pPr>
                      <a:r>
                        <a:rPr lang="fr-FR" sz="1600" dirty="0"/>
                        <a:t>(6.2-6.9)</a:t>
                      </a:r>
                    </a:p>
                  </a:txBody>
                  <a:tcPr marL="19440" marR="19440">
                    <a:lnL w="12700" cmpd="sng">
                      <a:noFill/>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5.8</a:t>
                      </a:r>
                    </a:p>
                    <a:p>
                      <a:pPr algn="ctr">
                        <a:lnSpc>
                          <a:spcPct val="90000"/>
                        </a:lnSpc>
                      </a:pPr>
                      <a:r>
                        <a:rPr lang="fr-FR" sz="1600" dirty="0"/>
                        <a:t>(5.0-6.1)</a:t>
                      </a:r>
                    </a:p>
                  </a:txBody>
                  <a:tcPr marL="19440" marR="19440">
                    <a:lnL w="12700" cmpd="sng">
                      <a:noFill/>
                    </a:lnL>
                    <a:lnR w="57150" cap="flat" cmpd="sng" algn="ctr">
                      <a:no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NR</a:t>
                      </a:r>
                    </a:p>
                    <a:p>
                      <a:pPr algn="ctr">
                        <a:lnSpc>
                          <a:spcPct val="90000"/>
                        </a:lnSpc>
                      </a:pPr>
                      <a:r>
                        <a:rPr lang="fr-FR" sz="1600" dirty="0"/>
                        <a:t>(NR-NR)</a:t>
                      </a:r>
                    </a:p>
                  </a:txBody>
                  <a:tcPr marL="19440" marR="19440">
                    <a:lnL w="57150" cap="flat" cmpd="sng" algn="ctr">
                      <a:noFill/>
                      <a:prstDash val="solid"/>
                      <a:round/>
                      <a:headEnd type="none" w="med" len="med"/>
                      <a:tailEnd type="none" w="med" len="med"/>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NR</a:t>
                      </a:r>
                    </a:p>
                    <a:p>
                      <a:pPr algn="ctr">
                        <a:lnSpc>
                          <a:spcPct val="90000"/>
                        </a:lnSpc>
                      </a:pPr>
                      <a:r>
                        <a:rPr lang="fr-FR" sz="1600" dirty="0"/>
                        <a:t>(NR-NR)</a:t>
                      </a:r>
                    </a:p>
                  </a:txBody>
                  <a:tcPr marL="19440" marR="19440">
                    <a:lnL w="12700" cmpd="sng">
                      <a:noFill/>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7.5</a:t>
                      </a:r>
                    </a:p>
                    <a:p>
                      <a:pPr algn="ctr">
                        <a:lnSpc>
                          <a:spcPct val="90000"/>
                        </a:lnSpc>
                      </a:pPr>
                      <a:r>
                        <a:rPr lang="fr-FR" sz="1600" dirty="0"/>
                        <a:t>(6.2-8.2)</a:t>
                      </a:r>
                    </a:p>
                  </a:txBody>
                  <a:tcPr marL="19440" marR="19440">
                    <a:lnL w="12700" cmpd="sng">
                      <a:noFill/>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5.5</a:t>
                      </a:r>
                    </a:p>
                    <a:p>
                      <a:pPr algn="ctr">
                        <a:lnSpc>
                          <a:spcPct val="90000"/>
                        </a:lnSpc>
                      </a:pPr>
                      <a:r>
                        <a:rPr lang="fr-FR" sz="1600" dirty="0"/>
                        <a:t>(4.3-6.0)</a:t>
                      </a:r>
                    </a:p>
                  </a:txBody>
                  <a:tcPr marL="19440" marR="19440">
                    <a:lnL w="12700" cmpd="sng">
                      <a:noFill/>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6.3 </a:t>
                      </a:r>
                    </a:p>
                    <a:p>
                      <a:pPr algn="ctr">
                        <a:lnSpc>
                          <a:spcPct val="90000"/>
                        </a:lnSpc>
                      </a:pPr>
                      <a:r>
                        <a:rPr lang="fr-FR" sz="1600" dirty="0"/>
                        <a:t>(6.2-6.9)</a:t>
                      </a:r>
                    </a:p>
                  </a:txBody>
                  <a:tcPr marL="19440" marR="19440">
                    <a:lnL w="12700" cmpd="sng">
                      <a:noFill/>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90000"/>
                        </a:lnSpc>
                      </a:pPr>
                      <a:r>
                        <a:rPr lang="fr-FR" sz="1600" dirty="0"/>
                        <a:t>5.8</a:t>
                      </a:r>
                    </a:p>
                    <a:p>
                      <a:pPr algn="ctr">
                        <a:lnSpc>
                          <a:spcPct val="90000"/>
                        </a:lnSpc>
                      </a:pPr>
                      <a:r>
                        <a:rPr lang="fr-FR" sz="1600" dirty="0"/>
                        <a:t>(5.0-6.0)</a:t>
                      </a:r>
                    </a:p>
                  </a:txBody>
                  <a:tcPr marL="19440" marR="19440">
                    <a:lnL w="12700" cmpd="sng">
                      <a:noFill/>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641127302"/>
                  </a:ext>
                </a:extLst>
              </a:tr>
              <a:tr h="374351">
                <a:tc>
                  <a:txBody>
                    <a:bodyPr/>
                    <a:lstStyle/>
                    <a:p>
                      <a:pPr marL="185738" indent="0">
                        <a:lnSpc>
                          <a:spcPct val="90000"/>
                        </a:lnSpc>
                        <a:tabLst/>
                      </a:pPr>
                      <a:r>
                        <a:rPr lang="fr-FR" sz="1600" dirty="0"/>
                        <a:t>HR (95% CI)</a:t>
                      </a:r>
                      <a:br>
                        <a:rPr lang="fr-FR" sz="1600" dirty="0"/>
                      </a:br>
                      <a:r>
                        <a:rPr lang="fr-FR" sz="1600" i="0" dirty="0"/>
                        <a:t>p</a:t>
                      </a:r>
                      <a:r>
                        <a:rPr lang="fr-FR" sz="1600" dirty="0"/>
                        <a:t> value</a:t>
                      </a:r>
                    </a:p>
                  </a:txBody>
                  <a:tcPr>
                    <a:lnT w="57150" cap="flat" cmpd="sng" algn="ctr">
                      <a:solidFill>
                        <a:srgbClr val="FF0000"/>
                      </a:solidFill>
                      <a:prstDash val="solid"/>
                      <a:round/>
                      <a:headEnd type="none" w="med" len="med"/>
                      <a:tailEnd type="none" w="med" len="med"/>
                    </a:lnT>
                  </a:tcPr>
                </a:tc>
                <a:tc gridSpan="2">
                  <a:txBody>
                    <a:bodyPr/>
                    <a:lstStyle/>
                    <a:p>
                      <a:pPr algn="ctr">
                        <a:lnSpc>
                          <a:spcPct val="90000"/>
                        </a:lnSpc>
                      </a:pPr>
                      <a:r>
                        <a:rPr lang="fr-FR" sz="1600" b="0" dirty="0">
                          <a:solidFill>
                            <a:schemeClr val="accent1"/>
                          </a:solidFill>
                        </a:rPr>
                        <a:t>0.65 (0.54-0.78)</a:t>
                      </a:r>
                      <a:br>
                        <a:rPr lang="fr-FR" sz="1600" b="0" dirty="0">
                          <a:solidFill>
                            <a:schemeClr val="accent1"/>
                          </a:solidFill>
                        </a:rPr>
                      </a:br>
                      <a:r>
                        <a:rPr lang="fr-FR" sz="1600" b="1" dirty="0">
                          <a:solidFill>
                            <a:schemeClr val="accent1"/>
                          </a:solidFill>
                        </a:rPr>
                        <a:t>&lt;0.0001</a:t>
                      </a:r>
                    </a:p>
                  </a:txBody>
                  <a:tcPr marL="19440" marR="19440">
                    <a:lnT w="57150" cap="flat" cmpd="sng" algn="ctr">
                      <a:solidFill>
                        <a:srgbClr val="FF0000"/>
                      </a:solidFill>
                      <a:prstDash val="solid"/>
                      <a:round/>
                      <a:headEnd type="none" w="med" len="med"/>
                      <a:tailEnd type="none" w="med" len="med"/>
                    </a:lnT>
                  </a:tcPr>
                </a:tc>
                <a:tc hMerge="1">
                  <a:txBody>
                    <a:bodyPr/>
                    <a:lstStyle/>
                    <a:p>
                      <a:pPr algn="ctr"/>
                      <a:endParaRPr lang="fr-FR" dirty="0"/>
                    </a:p>
                  </a:txBody>
                  <a:tcPr/>
                </a:tc>
                <a:tc gridSpan="2">
                  <a:txBody>
                    <a:bodyPr/>
                    <a:lstStyle/>
                    <a:p>
                      <a:pPr algn="ctr">
                        <a:lnSpc>
                          <a:spcPct val="90000"/>
                        </a:lnSpc>
                      </a:pPr>
                      <a:r>
                        <a:rPr lang="fr-FR" sz="1600" b="0" kern="1200" dirty="0">
                          <a:solidFill>
                            <a:schemeClr val="tx1"/>
                          </a:solidFill>
                          <a:latin typeface="+mn-lt"/>
                          <a:ea typeface="+mn-ea"/>
                          <a:cs typeface="+mn-cs"/>
                        </a:rPr>
                        <a:t>NR (NR-NR)</a:t>
                      </a:r>
                    </a:p>
                    <a:p>
                      <a:pPr algn="ctr">
                        <a:lnSpc>
                          <a:spcPct val="90000"/>
                        </a:lnSpc>
                      </a:pPr>
                      <a:r>
                        <a:rPr lang="fr-FR" sz="1600" b="0" kern="1200" dirty="0">
                          <a:solidFill>
                            <a:schemeClr val="tx1"/>
                          </a:solidFill>
                          <a:latin typeface="+mn-lt"/>
                          <a:ea typeface="+mn-ea"/>
                          <a:cs typeface="+mn-cs"/>
                        </a:rPr>
                        <a:t>NR</a:t>
                      </a:r>
                    </a:p>
                  </a:txBody>
                  <a:tcPr marL="19440" marR="19440">
                    <a:lnT w="57150" cap="flat" cmpd="sng" algn="ctr">
                      <a:solidFill>
                        <a:srgbClr val="FF0000"/>
                      </a:solidFill>
                      <a:prstDash val="solid"/>
                      <a:round/>
                      <a:headEnd type="none" w="med" len="med"/>
                      <a:tailEnd type="none" w="med" len="med"/>
                    </a:lnT>
                  </a:tcPr>
                </a:tc>
                <a:tc hMerge="1">
                  <a:txBody>
                    <a:bodyPr/>
                    <a:lstStyle/>
                    <a:p>
                      <a:pPr algn="ctr"/>
                      <a:endParaRPr lang="fr-FR" dirty="0"/>
                    </a:p>
                  </a:txBody>
                  <a:tcPr/>
                </a:tc>
                <a:tc gridSpan="2">
                  <a:txBody>
                    <a:bodyPr/>
                    <a:lstStyle/>
                    <a:p>
                      <a:pPr algn="ctr">
                        <a:lnSpc>
                          <a:spcPct val="90000"/>
                        </a:lnSpc>
                      </a:pPr>
                      <a:r>
                        <a:rPr lang="fr-FR" sz="1600" b="0" kern="1200" dirty="0">
                          <a:solidFill>
                            <a:schemeClr val="accent1"/>
                          </a:solidFill>
                          <a:latin typeface="+mn-lt"/>
                          <a:ea typeface="+mn-ea"/>
                          <a:cs typeface="+mn-cs"/>
                        </a:rPr>
                        <a:t>0.51 (0.41-0.65)</a:t>
                      </a:r>
                    </a:p>
                    <a:p>
                      <a:pPr algn="ctr">
                        <a:lnSpc>
                          <a:spcPct val="90000"/>
                        </a:lnSpc>
                      </a:pPr>
                      <a:r>
                        <a:rPr lang="fr-FR" sz="1600" b="1" kern="1200" dirty="0">
                          <a:solidFill>
                            <a:schemeClr val="accent1"/>
                          </a:solidFill>
                          <a:latin typeface="+mn-lt"/>
                          <a:ea typeface="+mn-ea"/>
                          <a:cs typeface="+mn-cs"/>
                        </a:rPr>
                        <a:t>&lt;0.0001</a:t>
                      </a:r>
                    </a:p>
                  </a:txBody>
                  <a:tcPr marL="19440" marR="19440">
                    <a:lnT w="57150" cap="flat" cmpd="sng" algn="ctr">
                      <a:solidFill>
                        <a:srgbClr val="FF0000"/>
                      </a:solidFill>
                      <a:prstDash val="solid"/>
                      <a:round/>
                      <a:headEnd type="none" w="med" len="med"/>
                      <a:tailEnd type="none" w="med" len="med"/>
                    </a:lnT>
                  </a:tcPr>
                </a:tc>
                <a:tc hMerge="1">
                  <a:txBody>
                    <a:bodyPr/>
                    <a:lstStyle/>
                    <a:p>
                      <a:pPr algn="ctr"/>
                      <a:endParaRPr lang="fr-FR" dirty="0"/>
                    </a:p>
                  </a:txBody>
                  <a:tcPr>
                    <a:lnT w="57150" cap="flat" cmpd="sng" algn="ctr">
                      <a:solidFill>
                        <a:srgbClr val="FF0000"/>
                      </a:solidFill>
                      <a:prstDash val="solid"/>
                      <a:round/>
                      <a:headEnd type="none" w="med" len="med"/>
                      <a:tailEnd type="none" w="med" len="med"/>
                    </a:lnT>
                  </a:tcPr>
                </a:tc>
                <a:tc gridSpan="2">
                  <a:txBody>
                    <a:bodyPr/>
                    <a:lstStyle/>
                    <a:p>
                      <a:pPr algn="ctr">
                        <a:lnSpc>
                          <a:spcPct val="90000"/>
                        </a:lnSpc>
                      </a:pPr>
                      <a:r>
                        <a:rPr lang="fr-FR" sz="1600" b="0" kern="1200" dirty="0">
                          <a:solidFill>
                            <a:schemeClr val="accent1"/>
                          </a:solidFill>
                          <a:latin typeface="+mn-lt"/>
                          <a:ea typeface="+mn-ea"/>
                          <a:cs typeface="+mn-cs"/>
                        </a:rPr>
                        <a:t>0.65 (0.55-0.76)</a:t>
                      </a:r>
                    </a:p>
                    <a:p>
                      <a:pPr algn="ctr">
                        <a:lnSpc>
                          <a:spcPct val="90000"/>
                        </a:lnSpc>
                      </a:pPr>
                      <a:r>
                        <a:rPr lang="fr-FR" sz="1600" b="1" kern="1200" dirty="0">
                          <a:solidFill>
                            <a:schemeClr val="accent1"/>
                          </a:solidFill>
                          <a:latin typeface="+mn-lt"/>
                          <a:ea typeface="+mn-ea"/>
                          <a:cs typeface="+mn-cs"/>
                        </a:rPr>
                        <a:t>&lt;0.0001</a:t>
                      </a:r>
                    </a:p>
                  </a:txBody>
                  <a:tcPr marL="19440" marR="19440">
                    <a:lnT w="57150" cap="flat" cmpd="sng" algn="ctr">
                      <a:solidFill>
                        <a:srgbClr val="FF0000"/>
                      </a:solidFill>
                      <a:prstDash val="solid"/>
                      <a:round/>
                      <a:headEnd type="none" w="med" len="med"/>
                      <a:tailEnd type="none" w="med" len="med"/>
                    </a:lnT>
                  </a:tcPr>
                </a:tc>
                <a:tc hMerge="1">
                  <a:txBody>
                    <a:bodyPr/>
                    <a:lstStyle/>
                    <a:p>
                      <a:pPr algn="ctr"/>
                      <a:endParaRPr lang="fr-FR" dirty="0"/>
                    </a:p>
                  </a:txBody>
                  <a:tcPr/>
                </a:tc>
                <a:extLst>
                  <a:ext uri="{0D108BD9-81ED-4DB2-BD59-A6C34878D82A}">
                    <a16:rowId xmlns="" xmlns:a16="http://schemas.microsoft.com/office/drawing/2014/main" val="1586941041"/>
                  </a:ext>
                </a:extLst>
              </a:tr>
              <a:tr h="213915">
                <a:tc>
                  <a:txBody>
                    <a:bodyPr/>
                    <a:lstStyle/>
                    <a:p>
                      <a:pPr marL="0" indent="185738">
                        <a:lnSpc>
                          <a:spcPct val="90000"/>
                        </a:lnSpc>
                        <a:tabLst/>
                      </a:pPr>
                      <a:r>
                        <a:rPr lang="fr-FR" sz="1600" dirty="0"/>
                        <a:t>12-month PFS rate, %</a:t>
                      </a:r>
                    </a:p>
                  </a:txBody>
                  <a:tcPr/>
                </a:tc>
                <a:tc>
                  <a:txBody>
                    <a:bodyPr/>
                    <a:lstStyle/>
                    <a:p>
                      <a:pPr algn="ctr">
                        <a:lnSpc>
                          <a:spcPct val="90000"/>
                        </a:lnSpc>
                      </a:pPr>
                      <a:r>
                        <a:rPr lang="fr-FR" sz="1600" dirty="0"/>
                        <a:t>24</a:t>
                      </a:r>
                    </a:p>
                  </a:txBody>
                  <a:tcPr marL="19440" marR="19440"/>
                </a:tc>
                <a:tc>
                  <a:txBody>
                    <a:bodyPr/>
                    <a:lstStyle/>
                    <a:p>
                      <a:pPr algn="ctr">
                        <a:lnSpc>
                          <a:spcPct val="90000"/>
                        </a:lnSpc>
                      </a:pPr>
                      <a:r>
                        <a:rPr lang="fr-FR" sz="1600" dirty="0"/>
                        <a:t>12</a:t>
                      </a:r>
                    </a:p>
                  </a:txBody>
                  <a:tcPr marL="19440" marR="19440"/>
                </a:tc>
                <a:tc>
                  <a:txBody>
                    <a:bodyPr/>
                    <a:lstStyle/>
                    <a:p>
                      <a:pPr algn="ctr">
                        <a:lnSpc>
                          <a:spcPct val="90000"/>
                        </a:lnSpc>
                      </a:pPr>
                      <a:r>
                        <a:rPr lang="fr-FR" sz="1600" dirty="0"/>
                        <a:t>NR</a:t>
                      </a:r>
                    </a:p>
                  </a:txBody>
                  <a:tcPr marL="19440" marR="19440"/>
                </a:tc>
                <a:tc>
                  <a:txBody>
                    <a:bodyPr/>
                    <a:lstStyle/>
                    <a:p>
                      <a:pPr algn="ctr">
                        <a:lnSpc>
                          <a:spcPct val="90000"/>
                        </a:lnSpc>
                      </a:pPr>
                      <a:r>
                        <a:rPr lang="fr-FR" sz="1600" dirty="0"/>
                        <a:t>NR</a:t>
                      </a:r>
                    </a:p>
                  </a:txBody>
                  <a:tcPr marL="19440" marR="19440"/>
                </a:tc>
                <a:tc>
                  <a:txBody>
                    <a:bodyPr/>
                    <a:lstStyle/>
                    <a:p>
                      <a:pPr algn="ctr">
                        <a:lnSpc>
                          <a:spcPct val="90000"/>
                        </a:lnSpc>
                      </a:pPr>
                      <a:r>
                        <a:rPr lang="fr-FR" sz="1600" dirty="0"/>
                        <a:t>30</a:t>
                      </a:r>
                    </a:p>
                  </a:txBody>
                  <a:tcPr marL="19440" marR="19440"/>
                </a:tc>
                <a:tc>
                  <a:txBody>
                    <a:bodyPr/>
                    <a:lstStyle/>
                    <a:p>
                      <a:pPr algn="ctr">
                        <a:lnSpc>
                          <a:spcPct val="90000"/>
                        </a:lnSpc>
                      </a:pPr>
                      <a:r>
                        <a:rPr lang="fr-FR" sz="1600" dirty="0"/>
                        <a:t>9</a:t>
                      </a:r>
                    </a:p>
                  </a:txBody>
                  <a:tcPr marL="19440" marR="19440"/>
                </a:tc>
                <a:tc>
                  <a:txBody>
                    <a:bodyPr/>
                    <a:lstStyle/>
                    <a:p>
                      <a:pPr algn="ctr">
                        <a:lnSpc>
                          <a:spcPct val="90000"/>
                        </a:lnSpc>
                      </a:pPr>
                      <a:r>
                        <a:rPr lang="fr-FR" sz="1600" dirty="0"/>
                        <a:t>25</a:t>
                      </a:r>
                    </a:p>
                  </a:txBody>
                  <a:tcPr marL="19440" marR="19440"/>
                </a:tc>
                <a:tc>
                  <a:txBody>
                    <a:bodyPr/>
                    <a:lstStyle/>
                    <a:p>
                      <a:pPr algn="ctr">
                        <a:lnSpc>
                          <a:spcPct val="90000"/>
                        </a:lnSpc>
                      </a:pPr>
                      <a:r>
                        <a:rPr lang="fr-FR" sz="1600" dirty="0"/>
                        <a:t>12</a:t>
                      </a:r>
                    </a:p>
                  </a:txBody>
                  <a:tcPr marL="19440" marR="19440"/>
                </a:tc>
                <a:extLst>
                  <a:ext uri="{0D108BD9-81ED-4DB2-BD59-A6C34878D82A}">
                    <a16:rowId xmlns="" xmlns:a16="http://schemas.microsoft.com/office/drawing/2014/main" val="1102546654"/>
                  </a:ext>
                </a:extLst>
              </a:tr>
              <a:tr h="213915">
                <a:tc>
                  <a:txBody>
                    <a:bodyPr/>
                    <a:lstStyle/>
                    <a:p>
                      <a:pPr marL="0" indent="185738">
                        <a:lnSpc>
                          <a:spcPct val="90000"/>
                        </a:lnSpc>
                        <a:tabLst/>
                      </a:pPr>
                      <a:r>
                        <a:rPr lang="fr-FR" sz="1600" dirty="0"/>
                        <a:t>18-month PFS rate, %</a:t>
                      </a:r>
                    </a:p>
                  </a:txBody>
                  <a:tcPr/>
                </a:tc>
                <a:tc>
                  <a:txBody>
                    <a:bodyPr/>
                    <a:lstStyle/>
                    <a:p>
                      <a:pPr algn="ctr">
                        <a:lnSpc>
                          <a:spcPct val="90000"/>
                        </a:lnSpc>
                      </a:pPr>
                      <a:r>
                        <a:rPr lang="fr-FR" sz="1600" dirty="0"/>
                        <a:t>17</a:t>
                      </a:r>
                    </a:p>
                  </a:txBody>
                  <a:tcPr marL="19440" marR="19440"/>
                </a:tc>
                <a:tc>
                  <a:txBody>
                    <a:bodyPr/>
                    <a:lstStyle/>
                    <a:p>
                      <a:pPr algn="ctr">
                        <a:lnSpc>
                          <a:spcPct val="90000"/>
                        </a:lnSpc>
                      </a:pPr>
                      <a:r>
                        <a:rPr lang="fr-FR" sz="1600" dirty="0"/>
                        <a:t>  6</a:t>
                      </a:r>
                    </a:p>
                  </a:txBody>
                  <a:tcPr marL="19440" marR="19440"/>
                </a:tc>
                <a:tc>
                  <a:txBody>
                    <a:bodyPr/>
                    <a:lstStyle/>
                    <a:p>
                      <a:pPr algn="ctr">
                        <a:lnSpc>
                          <a:spcPct val="90000"/>
                        </a:lnSpc>
                      </a:pPr>
                      <a:r>
                        <a:rPr lang="fr-FR" sz="1600" dirty="0"/>
                        <a:t>NR</a:t>
                      </a:r>
                    </a:p>
                  </a:txBody>
                  <a:tcPr marL="19440" marR="19440"/>
                </a:tc>
                <a:tc>
                  <a:txBody>
                    <a:bodyPr/>
                    <a:lstStyle/>
                    <a:p>
                      <a:pPr algn="ctr">
                        <a:lnSpc>
                          <a:spcPct val="90000"/>
                        </a:lnSpc>
                      </a:pPr>
                      <a:r>
                        <a:rPr lang="fr-FR" sz="1600" dirty="0"/>
                        <a:t>NR</a:t>
                      </a:r>
                    </a:p>
                  </a:txBody>
                  <a:tcPr marL="19440" marR="19440"/>
                </a:tc>
                <a:tc>
                  <a:txBody>
                    <a:bodyPr/>
                    <a:lstStyle/>
                    <a:p>
                      <a:pPr algn="ctr">
                        <a:lnSpc>
                          <a:spcPct val="90000"/>
                        </a:lnSpc>
                      </a:pPr>
                      <a:r>
                        <a:rPr lang="fr-FR" sz="1600" dirty="0"/>
                        <a:t>21</a:t>
                      </a:r>
                    </a:p>
                  </a:txBody>
                  <a:tcPr marL="19440" marR="19440"/>
                </a:tc>
                <a:tc>
                  <a:txBody>
                    <a:bodyPr/>
                    <a:lstStyle/>
                    <a:p>
                      <a:pPr algn="ctr">
                        <a:lnSpc>
                          <a:spcPct val="90000"/>
                        </a:lnSpc>
                      </a:pPr>
                      <a:r>
                        <a:rPr lang="fr-FR" sz="1600" dirty="0"/>
                        <a:t>5</a:t>
                      </a:r>
                    </a:p>
                  </a:txBody>
                  <a:tcPr marL="19440" marR="19440"/>
                </a:tc>
                <a:tc>
                  <a:txBody>
                    <a:bodyPr/>
                    <a:lstStyle/>
                    <a:p>
                      <a:pPr algn="ctr">
                        <a:lnSpc>
                          <a:spcPct val="90000"/>
                        </a:lnSpc>
                      </a:pPr>
                      <a:r>
                        <a:rPr lang="fr-FR" sz="1600" dirty="0"/>
                        <a:t>16</a:t>
                      </a:r>
                    </a:p>
                  </a:txBody>
                  <a:tcPr marL="19440" marR="19440"/>
                </a:tc>
                <a:tc>
                  <a:txBody>
                    <a:bodyPr/>
                    <a:lstStyle/>
                    <a:p>
                      <a:pPr algn="ctr">
                        <a:lnSpc>
                          <a:spcPct val="90000"/>
                        </a:lnSpc>
                      </a:pPr>
                      <a:r>
                        <a:rPr lang="fr-FR" sz="1600" dirty="0"/>
                        <a:t>  6</a:t>
                      </a:r>
                    </a:p>
                  </a:txBody>
                  <a:tcPr marL="19440" marR="19440"/>
                </a:tc>
                <a:extLst>
                  <a:ext uri="{0D108BD9-81ED-4DB2-BD59-A6C34878D82A}">
                    <a16:rowId xmlns="" xmlns:a16="http://schemas.microsoft.com/office/drawing/2014/main" val="1526003289"/>
                  </a:ext>
                </a:extLst>
              </a:tr>
            </a:tbl>
          </a:graphicData>
        </a:graphic>
      </p:graphicFrame>
    </p:spTree>
    <p:extLst>
      <p:ext uri="{BB962C8B-B14F-4D97-AF65-F5344CB8AC3E}">
        <p14:creationId xmlns:p14="http://schemas.microsoft.com/office/powerpoint/2010/main" val="3642067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2"/>
          </p:nvPr>
        </p:nvSpPr>
        <p:spPr/>
        <p:txBody>
          <a:bodyPr/>
          <a:lstStyle/>
          <a:p>
            <a:pPr marL="0" indent="0">
              <a:buNone/>
            </a:pPr>
            <a:r>
              <a:rPr lang="en-GB" b="1" dirty="0">
                <a:solidFill>
                  <a:schemeClr val="accent1"/>
                </a:solidFill>
              </a:rPr>
              <a:t>KEY FINDINGS</a:t>
            </a:r>
          </a:p>
          <a:p>
            <a:r>
              <a:rPr lang="en-GB" dirty="0"/>
              <a:t>The safety profile is comparable in the two groups and </a:t>
            </a:r>
            <a:r>
              <a:rPr lang="en-GB" b="1" dirty="0">
                <a:solidFill>
                  <a:schemeClr val="accent1"/>
                </a:solidFill>
              </a:rPr>
              <a:t>no new safety signals </a:t>
            </a:r>
            <a:r>
              <a:rPr lang="en-GB" dirty="0"/>
              <a:t>were identified with </a:t>
            </a:r>
            <a:r>
              <a:rPr lang="en-GB" dirty="0" err="1"/>
              <a:t>pembro</a:t>
            </a:r>
            <a:r>
              <a:rPr lang="en-GB" dirty="0"/>
              <a:t> + chemo</a:t>
            </a:r>
          </a:p>
          <a:p>
            <a:r>
              <a:rPr lang="en-GB" b="1" dirty="0" err="1">
                <a:solidFill>
                  <a:schemeClr val="accent1"/>
                </a:solidFill>
              </a:rPr>
              <a:t>Pembro</a:t>
            </a:r>
            <a:r>
              <a:rPr lang="en-GB" b="1" dirty="0">
                <a:solidFill>
                  <a:schemeClr val="accent1"/>
                </a:solidFill>
              </a:rPr>
              <a:t> + chemo </a:t>
            </a:r>
            <a:r>
              <a:rPr lang="en-GB" dirty="0"/>
              <a:t>resulted in </a:t>
            </a:r>
            <a:r>
              <a:rPr lang="en-GB" b="1" dirty="0">
                <a:solidFill>
                  <a:schemeClr val="accent1"/>
                </a:solidFill>
              </a:rPr>
              <a:t>statistically significant improvement in PFS, OS, and ORR </a:t>
            </a:r>
            <a:r>
              <a:rPr lang="en-GB" dirty="0"/>
              <a:t>(not shown)</a:t>
            </a:r>
          </a:p>
          <a:p>
            <a:endParaRPr lang="en-GB" dirty="0"/>
          </a:p>
          <a:p>
            <a:pPr marL="0" indent="0">
              <a:buNone/>
            </a:pPr>
            <a:r>
              <a:rPr lang="en-GB" b="1" dirty="0">
                <a:solidFill>
                  <a:schemeClr val="accent1"/>
                </a:solidFill>
              </a:rPr>
              <a:t>PERSPECTIVES</a:t>
            </a:r>
          </a:p>
          <a:p>
            <a:r>
              <a:rPr lang="en-GB" dirty="0" err="1"/>
              <a:t>Pembro</a:t>
            </a:r>
            <a:r>
              <a:rPr lang="en-GB" dirty="0"/>
              <a:t> + chemo could be considered a </a:t>
            </a:r>
            <a:r>
              <a:rPr lang="en-GB" b="1" dirty="0">
                <a:solidFill>
                  <a:schemeClr val="accent1"/>
                </a:solidFill>
              </a:rPr>
              <a:t>new potential first-line treatment option for patients with locally advanced and metastatic oesophageal cancer, especially ESCC </a:t>
            </a:r>
            <a:r>
              <a:rPr lang="en-GB" dirty="0"/>
              <a:t>(70% of the population) </a:t>
            </a:r>
            <a:r>
              <a:rPr lang="en-GB" b="1" dirty="0">
                <a:solidFill>
                  <a:schemeClr val="accent1"/>
                </a:solidFill>
              </a:rPr>
              <a:t>or tumours with </a:t>
            </a:r>
            <a:r>
              <a:rPr lang="de-DE" b="1" dirty="0">
                <a:solidFill>
                  <a:schemeClr val="accent1"/>
                </a:solidFill>
              </a:rPr>
              <a:t>PD-L1 CPS ≥10 </a:t>
            </a:r>
            <a:r>
              <a:rPr lang="en-GB" dirty="0"/>
              <a:t>(50% of the population)</a:t>
            </a:r>
            <a:endParaRPr lang="de-DE" dirty="0"/>
          </a:p>
        </p:txBody>
      </p:sp>
      <p:sp>
        <p:nvSpPr>
          <p:cNvPr id="3" name="Title 2"/>
          <p:cNvSpPr>
            <a:spLocks noGrp="1"/>
          </p:cNvSpPr>
          <p:nvPr>
            <p:ph type="title"/>
          </p:nvPr>
        </p:nvSpPr>
        <p:spPr/>
        <p:txBody>
          <a:bodyPr/>
          <a:lstStyle/>
          <a:p>
            <a:r>
              <a:rPr lang="en-GB" noProof="0" dirty="0"/>
              <a:t>conclusions</a:t>
            </a:r>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15</a:t>
            </a:fld>
            <a:endParaRPr lang="en-GB"/>
          </a:p>
        </p:txBody>
      </p:sp>
      <p:sp>
        <p:nvSpPr>
          <p:cNvPr id="4" name="Content Placeholder 3">
            <a:extLst>
              <a:ext uri="{FF2B5EF4-FFF2-40B4-BE49-F238E27FC236}">
                <a16:creationId xmlns="" xmlns:a16="http://schemas.microsoft.com/office/drawing/2014/main" id="{133B4D2A-9F46-B64B-AE14-FCF02EE11F8D}"/>
              </a:ext>
            </a:extLst>
          </p:cNvPr>
          <p:cNvSpPr>
            <a:spLocks noGrp="1"/>
          </p:cNvSpPr>
          <p:nvPr>
            <p:ph sz="quarter" idx="15"/>
          </p:nvPr>
        </p:nvSpPr>
        <p:spPr>
          <a:xfrm>
            <a:off x="620184" y="6309320"/>
            <a:ext cx="10372360" cy="365125"/>
          </a:xfrm>
        </p:spPr>
        <p:txBody>
          <a:bodyPr/>
          <a:lstStyle/>
          <a:p>
            <a:r>
              <a:rPr lang="en-US" dirty="0"/>
              <a:t>chemo, chemotherapy; CPS; combined positive score; ESCC, </a:t>
            </a:r>
            <a:r>
              <a:rPr lang="en-US" dirty="0" err="1"/>
              <a:t>oesophageal</a:t>
            </a:r>
            <a:r>
              <a:rPr lang="en-US" dirty="0"/>
              <a:t> squamous cell carcinoma; ORR, overall response rate; OS, overall survival; </a:t>
            </a:r>
            <a:br>
              <a:rPr lang="en-US" dirty="0"/>
            </a:br>
            <a:r>
              <a:rPr lang="en-US" dirty="0"/>
              <a:t>PD-L1, programmed death-ligand 1; </a:t>
            </a:r>
            <a:r>
              <a:rPr lang="en-US" dirty="0" err="1"/>
              <a:t>pembro</a:t>
            </a:r>
            <a:r>
              <a:rPr lang="en-US" dirty="0"/>
              <a:t>, pembrolizumab; PFS, progression-free survival</a:t>
            </a:r>
          </a:p>
        </p:txBody>
      </p:sp>
    </p:spTree>
    <p:extLst>
      <p:ext uri="{BB962C8B-B14F-4D97-AF65-F5344CB8AC3E}">
        <p14:creationId xmlns:p14="http://schemas.microsoft.com/office/powerpoint/2010/main" val="561439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rmAutofit/>
          </a:bodyPr>
          <a:lstStyle/>
          <a:p>
            <a:r>
              <a:rPr lang="en-GB" sz="3200" dirty="0"/>
              <a:t>Long-term survival with regorafenib: </a:t>
            </a:r>
            <a:br>
              <a:rPr lang="en-GB" sz="3200" dirty="0"/>
            </a:br>
            <a:r>
              <a:rPr lang="en-GB" sz="3200" dirty="0"/>
              <a:t>REALITY (real life in Italy) trial – </a:t>
            </a:r>
            <a:br>
              <a:rPr lang="en-GB" sz="3200" dirty="0"/>
            </a:br>
            <a:r>
              <a:rPr lang="en-GB" sz="3200" dirty="0"/>
              <a:t>A GISCAD Study</a:t>
            </a:r>
          </a:p>
        </p:txBody>
      </p:sp>
      <p:sp>
        <p:nvSpPr>
          <p:cNvPr id="6" name="Subtitle 5">
            <a:extLst>
              <a:ext uri="{FF2B5EF4-FFF2-40B4-BE49-F238E27FC236}">
                <a16:creationId xmlns="" xmlns:a16="http://schemas.microsoft.com/office/drawing/2014/main" id="{EFC24156-E370-8B4F-8801-24DDABC3F243}"/>
              </a:ext>
            </a:extLst>
          </p:cNvPr>
          <p:cNvSpPr>
            <a:spLocks noGrp="1"/>
          </p:cNvSpPr>
          <p:nvPr>
            <p:ph type="subTitle" idx="1"/>
          </p:nvPr>
        </p:nvSpPr>
        <p:spPr/>
        <p:txBody>
          <a:bodyPr/>
          <a:lstStyle/>
          <a:p>
            <a:r>
              <a:rPr lang="en-GB" b="1" dirty="0"/>
              <a:t>Lai E, et al. </a:t>
            </a:r>
            <a:br>
              <a:rPr lang="en-GB" b="1" dirty="0"/>
            </a:br>
            <a:r>
              <a:rPr lang="en-GB" b="1" dirty="0"/>
              <a:t>ESMO 2020. Abstract #447P. Poster presentation</a:t>
            </a:r>
            <a:endParaRPr lang="en-US" b="1"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16</a:t>
            </a:fld>
            <a:endParaRPr lang="en-GB" dirty="0"/>
          </a:p>
        </p:txBody>
      </p:sp>
      <p:sp>
        <p:nvSpPr>
          <p:cNvPr id="5" name="Rectangle 4">
            <a:extLst>
              <a:ext uri="{FF2B5EF4-FFF2-40B4-BE49-F238E27FC236}">
                <a16:creationId xmlns="" xmlns:a16="http://schemas.microsoft.com/office/drawing/2014/main" id="{D59DB1EF-5F03-8443-9746-E98D6C8E680C}"/>
              </a:ext>
            </a:extLst>
          </p:cNvPr>
          <p:cNvSpPr/>
          <p:nvPr/>
        </p:nvSpPr>
        <p:spPr>
          <a:xfrm>
            <a:off x="609598" y="6308904"/>
            <a:ext cx="10972801" cy="549096"/>
          </a:xfrm>
          <a:prstGeom prst="rect">
            <a:avLst/>
          </a:prstGeom>
        </p:spPr>
        <p:txBody>
          <a:bodyPr vert="horz" lIns="0" tIns="0" rIns="0" bIns="0" rtlCol="0" anchor="ctr" anchorCtr="0">
            <a:noAutofit/>
          </a:bodyPr>
          <a:lstStyle/>
          <a:p>
            <a:pPr defTabSz="457189">
              <a:spcBef>
                <a:spcPts val="1200"/>
              </a:spcBef>
              <a:buClr>
                <a:schemeClr val="accent1"/>
              </a:buClr>
            </a:pPr>
            <a:r>
              <a:rPr lang="en-GB" sz="1200" dirty="0">
                <a:solidFill>
                  <a:schemeClr val="bg1"/>
                </a:solidFill>
                <a:latin typeface="Calibri" panose="020F0502020204030204" pitchFamily="34" charset="0"/>
                <a:cs typeface="Calibri" panose="020F0502020204030204" pitchFamily="34" charset="0"/>
              </a:rPr>
              <a:t>GISCAD, Gruppo </a:t>
            </a:r>
            <a:r>
              <a:rPr lang="en-GB" sz="1200" dirty="0" err="1">
                <a:solidFill>
                  <a:schemeClr val="bg1"/>
                </a:solidFill>
                <a:latin typeface="Calibri" panose="020F0502020204030204" pitchFamily="34" charset="0"/>
                <a:cs typeface="Calibri" panose="020F0502020204030204" pitchFamily="34" charset="0"/>
              </a:rPr>
              <a:t>Italiano</a:t>
            </a:r>
            <a:r>
              <a:rPr lang="en-GB" sz="1200" dirty="0">
                <a:solidFill>
                  <a:schemeClr val="bg1"/>
                </a:solidFill>
                <a:latin typeface="Calibri" panose="020F0502020204030204" pitchFamily="34" charset="0"/>
                <a:cs typeface="Calibri" panose="020F0502020204030204" pitchFamily="34" charset="0"/>
              </a:rPr>
              <a:t> per lo Studio </a:t>
            </a:r>
            <a:r>
              <a:rPr lang="en-GB" sz="1200" dirty="0" err="1">
                <a:solidFill>
                  <a:schemeClr val="bg1"/>
                </a:solidFill>
                <a:latin typeface="Calibri" panose="020F0502020204030204" pitchFamily="34" charset="0"/>
                <a:cs typeface="Calibri" panose="020F0502020204030204" pitchFamily="34" charset="0"/>
              </a:rPr>
              <a:t>dei</a:t>
            </a:r>
            <a:r>
              <a:rPr lang="en-GB" sz="1200" dirty="0">
                <a:solidFill>
                  <a:schemeClr val="bg1"/>
                </a:solidFill>
                <a:latin typeface="Calibri" panose="020F0502020204030204" pitchFamily="34" charset="0"/>
                <a:cs typeface="Calibri" panose="020F0502020204030204" pitchFamily="34" charset="0"/>
              </a:rPr>
              <a:t> </a:t>
            </a:r>
            <a:r>
              <a:rPr lang="en-GB" sz="1200" dirty="0" err="1">
                <a:solidFill>
                  <a:schemeClr val="bg1"/>
                </a:solidFill>
                <a:latin typeface="Calibri" panose="020F0502020204030204" pitchFamily="34" charset="0"/>
                <a:cs typeface="Calibri" panose="020F0502020204030204" pitchFamily="34" charset="0"/>
              </a:rPr>
              <a:t>Carcinomi</a:t>
            </a:r>
            <a:r>
              <a:rPr lang="en-GB" sz="1200" dirty="0">
                <a:solidFill>
                  <a:schemeClr val="bg1"/>
                </a:solidFill>
                <a:latin typeface="Calibri" panose="020F0502020204030204" pitchFamily="34" charset="0"/>
                <a:cs typeface="Calibri" panose="020F0502020204030204" pitchFamily="34" charset="0"/>
              </a:rPr>
              <a:t> </a:t>
            </a:r>
            <a:r>
              <a:rPr lang="en-GB" sz="1200" dirty="0" err="1">
                <a:solidFill>
                  <a:schemeClr val="bg1"/>
                </a:solidFill>
                <a:latin typeface="Calibri" panose="020F0502020204030204" pitchFamily="34" charset="0"/>
                <a:cs typeface="Calibri" panose="020F0502020204030204" pitchFamily="34" charset="0"/>
              </a:rPr>
              <a:t>dell'Apparato</a:t>
            </a:r>
            <a:r>
              <a:rPr lang="en-GB" sz="1200" dirty="0">
                <a:solidFill>
                  <a:schemeClr val="bg1"/>
                </a:solidFill>
                <a:latin typeface="Calibri" panose="020F0502020204030204" pitchFamily="34" charset="0"/>
                <a:cs typeface="Calibri" panose="020F0502020204030204" pitchFamily="34" charset="0"/>
              </a:rPr>
              <a:t> </a:t>
            </a:r>
            <a:r>
              <a:rPr lang="en-GB" sz="1200" dirty="0" err="1">
                <a:solidFill>
                  <a:schemeClr val="bg1"/>
                </a:solidFill>
                <a:latin typeface="Calibri" panose="020F0502020204030204" pitchFamily="34" charset="0"/>
                <a:cs typeface="Calibri" panose="020F0502020204030204" pitchFamily="34" charset="0"/>
              </a:rPr>
              <a:t>Digerente</a:t>
            </a:r>
            <a:endParaRPr 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3703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71B0EC18-27DC-FA4A-AFB9-A32AFE02D918}"/>
              </a:ext>
            </a:extLst>
          </p:cNvPr>
          <p:cNvSpPr>
            <a:spLocks noGrp="1"/>
          </p:cNvSpPr>
          <p:nvPr>
            <p:ph sz="quarter" idx="12"/>
          </p:nvPr>
        </p:nvSpPr>
        <p:spPr>
          <a:xfrm>
            <a:off x="620184" y="1176267"/>
            <a:ext cx="10963200" cy="4525200"/>
          </a:xfrm>
        </p:spPr>
        <p:txBody>
          <a:bodyPr/>
          <a:lstStyle/>
          <a:p>
            <a:pPr marL="0" indent="0">
              <a:buNone/>
            </a:pPr>
            <a:r>
              <a:rPr lang="en-GB" b="1" dirty="0">
                <a:solidFill>
                  <a:schemeClr val="accent1"/>
                </a:solidFill>
              </a:rPr>
              <a:t>Regorafenib: </a:t>
            </a:r>
            <a:r>
              <a:rPr lang="en-GB" dirty="0"/>
              <a:t>a multikinase inhibitor approved by the US FDA in 2012 to treat mCRC previously treated with fluoropyrimidine-, oxaliplatin-, or irinotecan-based chemotherapy, an anti-VEGF therapy, and, if </a:t>
            </a:r>
            <a:r>
              <a:rPr lang="en-GB" i="1" dirty="0"/>
              <a:t>RAS</a:t>
            </a:r>
            <a:r>
              <a:rPr lang="en-GB" dirty="0"/>
              <a:t> wild-type, an anti-EGFR therapy</a:t>
            </a:r>
          </a:p>
        </p:txBody>
      </p:sp>
      <p:sp>
        <p:nvSpPr>
          <p:cNvPr id="3" name="Title 2"/>
          <p:cNvSpPr>
            <a:spLocks noGrp="1"/>
          </p:cNvSpPr>
          <p:nvPr>
            <p:ph type="title"/>
          </p:nvPr>
        </p:nvSpPr>
        <p:spPr/>
        <p:txBody>
          <a:bodyPr/>
          <a:lstStyle/>
          <a:p>
            <a:r>
              <a:rPr lang="en-GB" dirty="0"/>
              <a:t>Background and design of the study</a:t>
            </a:r>
            <a:endParaRPr lang="en-GB" noProof="0" dirty="0"/>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17</a:t>
            </a:fld>
            <a:endParaRPr lang="en-GB"/>
          </a:p>
        </p:txBody>
      </p:sp>
      <p:sp>
        <p:nvSpPr>
          <p:cNvPr id="4" name="Content Placeholder 3">
            <a:extLst>
              <a:ext uri="{FF2B5EF4-FFF2-40B4-BE49-F238E27FC236}">
                <a16:creationId xmlns="" xmlns:a16="http://schemas.microsoft.com/office/drawing/2014/main" id="{7C5C6257-B3D5-C14D-B233-B93D62A5ED26}"/>
              </a:ext>
            </a:extLst>
          </p:cNvPr>
          <p:cNvSpPr>
            <a:spLocks noGrp="1"/>
          </p:cNvSpPr>
          <p:nvPr>
            <p:ph sz="quarter" idx="15"/>
          </p:nvPr>
        </p:nvSpPr>
        <p:spPr>
          <a:xfrm>
            <a:off x="620184" y="6309320"/>
            <a:ext cx="10228344" cy="365125"/>
          </a:xfrm>
        </p:spPr>
        <p:txBody>
          <a:bodyPr/>
          <a:lstStyle/>
          <a:p>
            <a:r>
              <a:rPr lang="en-US" dirty="0"/>
              <a:t>EGFR, epidermal growth factor receptor; FDA, Food and Drug Administration; mCRC, metastatic colorectal cancer; OS, overall survival; PFS, progression-free survival; VEGF, vascular endothelial growth factor</a:t>
            </a:r>
          </a:p>
        </p:txBody>
      </p:sp>
      <p:sp>
        <p:nvSpPr>
          <p:cNvPr id="9" name="Rectangle 8">
            <a:extLst>
              <a:ext uri="{FF2B5EF4-FFF2-40B4-BE49-F238E27FC236}">
                <a16:creationId xmlns="" xmlns:a16="http://schemas.microsoft.com/office/drawing/2014/main" id="{8C33D507-3FBE-3140-8E67-1A847C94C5B5}"/>
              </a:ext>
            </a:extLst>
          </p:cNvPr>
          <p:cNvSpPr/>
          <p:nvPr/>
        </p:nvSpPr>
        <p:spPr>
          <a:xfrm>
            <a:off x="619200" y="3339511"/>
            <a:ext cx="11176092" cy="707886"/>
          </a:xfrm>
          <a:prstGeom prst="rect">
            <a:avLst/>
          </a:prstGeom>
        </p:spPr>
        <p:txBody>
          <a:bodyPr wrap="square" lIns="0">
            <a:spAutoFit/>
          </a:bodyPr>
          <a:lstStyle/>
          <a:p>
            <a:r>
              <a:rPr lang="en-GB" sz="2000" b="1" dirty="0">
                <a:solidFill>
                  <a:schemeClr val="accent1"/>
                </a:solidFill>
              </a:rPr>
              <a:t>REALITY trial: </a:t>
            </a:r>
            <a:r>
              <a:rPr lang="en-GB" sz="2000" dirty="0">
                <a:solidFill>
                  <a:srgbClr val="5D8298"/>
                </a:solidFill>
              </a:rPr>
              <a:t>retrospective, multicentre trial in Italian patients with refractory mCRC treated with regorafenib and having OS ≥6 months</a:t>
            </a:r>
          </a:p>
        </p:txBody>
      </p:sp>
      <p:sp>
        <p:nvSpPr>
          <p:cNvPr id="27" name="Rectangle : coins arrondis 26">
            <a:extLst>
              <a:ext uri="{FF2B5EF4-FFF2-40B4-BE49-F238E27FC236}">
                <a16:creationId xmlns="" xmlns:a16="http://schemas.microsoft.com/office/drawing/2014/main" id="{37A40E3E-114D-A343-B87B-11BEF132FCCD}"/>
              </a:ext>
            </a:extLst>
          </p:cNvPr>
          <p:cNvSpPr/>
          <p:nvPr/>
        </p:nvSpPr>
        <p:spPr>
          <a:xfrm>
            <a:off x="608540" y="4150516"/>
            <a:ext cx="10973861" cy="1481057"/>
          </a:xfrm>
          <a:prstGeom prst="roundRect">
            <a:avLst>
              <a:gd name="adj" fmla="val 7468"/>
            </a:avLst>
          </a:prstGeom>
          <a:solidFill>
            <a:schemeClr val="accent1">
              <a:lumMod val="20000"/>
              <a:lumOff val="80000"/>
            </a:schemeClr>
          </a:solid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cxnSp>
        <p:nvCxnSpPr>
          <p:cNvPr id="29" name="Straight Arrow Connector 68">
            <a:extLst>
              <a:ext uri="{FF2B5EF4-FFF2-40B4-BE49-F238E27FC236}">
                <a16:creationId xmlns="" xmlns:a16="http://schemas.microsoft.com/office/drawing/2014/main" id="{947FE95A-424A-2848-8636-AF1C67F7B472}"/>
              </a:ext>
            </a:extLst>
          </p:cNvPr>
          <p:cNvCxnSpPr>
            <a:cxnSpLocks noChangeShapeType="1"/>
          </p:cNvCxnSpPr>
          <p:nvPr/>
        </p:nvCxnSpPr>
        <p:spPr bwMode="auto">
          <a:xfrm>
            <a:off x="7320136" y="4891044"/>
            <a:ext cx="978335" cy="0"/>
          </a:xfrm>
          <a:prstGeom prst="straightConnector1">
            <a:avLst/>
          </a:prstGeom>
          <a:noFill/>
          <a:ln w="22225" cap="rnd">
            <a:solidFill>
              <a:schemeClr val="tx1"/>
            </a:solidFill>
            <a:round/>
            <a:headEnd/>
            <a:tailEnd/>
          </a:ln>
          <a:extLst>
            <a:ext uri="{909E8E84-426E-40dd-AFC4-6F175D3DCCD1}">
              <a14:hiddenFill xmlns:a14="http://schemas.microsoft.com/office/drawing/2010/main" xmlns="">
                <a:noFill/>
              </a14:hiddenFill>
            </a:ext>
          </a:extLst>
        </p:spPr>
      </p:cxnSp>
      <p:cxnSp>
        <p:nvCxnSpPr>
          <p:cNvPr id="36" name="Straight Connector 40">
            <a:extLst>
              <a:ext uri="{FF2B5EF4-FFF2-40B4-BE49-F238E27FC236}">
                <a16:creationId xmlns="" xmlns:a16="http://schemas.microsoft.com/office/drawing/2014/main" id="{FCF280A3-8B91-6546-B20F-C8EEB132450E}"/>
              </a:ext>
            </a:extLst>
          </p:cNvPr>
          <p:cNvCxnSpPr>
            <a:cxnSpLocks/>
          </p:cNvCxnSpPr>
          <p:nvPr/>
        </p:nvCxnSpPr>
        <p:spPr>
          <a:xfrm>
            <a:off x="3575721" y="4891044"/>
            <a:ext cx="936103" cy="0"/>
          </a:xfrm>
          <a:prstGeom prst="line">
            <a:avLst/>
          </a:prstGeom>
          <a:ln w="22225">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7" name="TextBox 28">
            <a:extLst>
              <a:ext uri="{FF2B5EF4-FFF2-40B4-BE49-F238E27FC236}">
                <a16:creationId xmlns="" xmlns:a16="http://schemas.microsoft.com/office/drawing/2014/main" id="{CABF7121-3A06-E644-A99C-0B89C01D7125}"/>
              </a:ext>
            </a:extLst>
          </p:cNvPr>
          <p:cNvSpPr txBox="1">
            <a:spLocks noChangeArrowheads="1"/>
          </p:cNvSpPr>
          <p:nvPr/>
        </p:nvSpPr>
        <p:spPr bwMode="auto">
          <a:xfrm>
            <a:off x="823879" y="4251205"/>
            <a:ext cx="2920888" cy="1279679"/>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dirty="0">
                <a:solidFill>
                  <a:schemeClr val="accent1"/>
                </a:solidFill>
                <a:latin typeface="+mn-lt"/>
                <a:ea typeface="MS PGothic" panose="020B0600070205080204" pitchFamily="34" charset="-128"/>
                <a:cs typeface="Calibri" panose="020F0502020204030204" pitchFamily="34" charset="0"/>
              </a:rPr>
              <a:t>Population</a:t>
            </a:r>
            <a:endParaRPr lang="en-GB" altLang="zh-CN" sz="1400" b="1" dirty="0">
              <a:solidFill>
                <a:schemeClr val="tx1"/>
              </a:solidFill>
              <a:latin typeface="+mn-lt"/>
              <a:ea typeface="MS PGothic" panose="020B0600070205080204" pitchFamily="34" charset="-128"/>
              <a:cs typeface="Calibri" panose="020F0502020204030204" pitchFamily="34" charset="0"/>
            </a:endParaRPr>
          </a:p>
          <a:p>
            <a:pPr marL="0" lvl="1" indent="0" algn="ctr">
              <a:lnSpc>
                <a:spcPts val="1400"/>
              </a:lnSpc>
              <a:spcBef>
                <a:spcPts val="100"/>
              </a:spcBef>
              <a:spcAft>
                <a:spcPts val="450"/>
              </a:spcAft>
              <a:buClr>
                <a:schemeClr val="accent1"/>
              </a:buClr>
              <a:buSzTx/>
            </a:pPr>
            <a:r>
              <a:rPr lang="en-GB" altLang="en-US" dirty="0">
                <a:solidFill>
                  <a:schemeClr val="tx1"/>
                </a:solidFill>
                <a:latin typeface="+mn-lt"/>
                <a:ea typeface="MS PGothic" panose="020B0600070205080204" pitchFamily="34" charset="-128"/>
                <a:cs typeface="Calibri" panose="020F0502020204030204" pitchFamily="34" charset="0"/>
              </a:rPr>
              <a:t>mCRC patients treated with regorafenib between January 2014 and December 2015 </a:t>
            </a:r>
            <a:br>
              <a:rPr lang="en-GB" altLang="en-US" dirty="0">
                <a:solidFill>
                  <a:schemeClr val="tx1"/>
                </a:solidFill>
                <a:latin typeface="+mn-lt"/>
                <a:ea typeface="MS PGothic" panose="020B0600070205080204" pitchFamily="34" charset="-128"/>
                <a:cs typeface="Calibri" panose="020F0502020204030204" pitchFamily="34" charset="0"/>
              </a:rPr>
            </a:br>
            <a:r>
              <a:rPr lang="en-GB" altLang="en-US" dirty="0">
                <a:solidFill>
                  <a:schemeClr val="tx1"/>
                </a:solidFill>
                <a:latin typeface="+mn-lt"/>
                <a:ea typeface="MS PGothic" panose="020B0600070205080204" pitchFamily="34" charset="-128"/>
                <a:cs typeface="Calibri" panose="020F0502020204030204" pitchFamily="34" charset="0"/>
              </a:rPr>
              <a:t>with OS ≥6 months</a:t>
            </a:r>
          </a:p>
          <a:p>
            <a:pPr marL="0" lvl="1" indent="0" algn="ctr">
              <a:lnSpc>
                <a:spcPts val="1400"/>
              </a:lnSpc>
              <a:spcBef>
                <a:spcPts val="100"/>
              </a:spcBef>
              <a:spcAft>
                <a:spcPts val="450"/>
              </a:spcAft>
              <a:buClr>
                <a:schemeClr val="accent1"/>
              </a:buClr>
              <a:buSzTx/>
            </a:pPr>
            <a:r>
              <a:rPr lang="en-GB" altLang="en-US" dirty="0">
                <a:solidFill>
                  <a:schemeClr val="tx1"/>
                </a:solidFill>
                <a:latin typeface="+mn-lt"/>
                <a:ea typeface="MS PGothic" panose="020B0600070205080204" pitchFamily="34" charset="-128"/>
                <a:cs typeface="Calibri" panose="020F0502020204030204" pitchFamily="34" charset="0"/>
              </a:rPr>
              <a:t> (N=100)</a:t>
            </a:r>
          </a:p>
        </p:txBody>
      </p:sp>
      <p:sp>
        <p:nvSpPr>
          <p:cNvPr id="38" name="TextBox 28">
            <a:extLst>
              <a:ext uri="{FF2B5EF4-FFF2-40B4-BE49-F238E27FC236}">
                <a16:creationId xmlns="" xmlns:a16="http://schemas.microsoft.com/office/drawing/2014/main" id="{C114CCA6-62CC-D347-9632-4681BE3B28FE}"/>
              </a:ext>
            </a:extLst>
          </p:cNvPr>
          <p:cNvSpPr txBox="1">
            <a:spLocks noChangeArrowheads="1"/>
          </p:cNvSpPr>
          <p:nvPr/>
        </p:nvSpPr>
        <p:spPr bwMode="auto">
          <a:xfrm>
            <a:off x="4282731" y="4251204"/>
            <a:ext cx="3265944" cy="1279680"/>
          </a:xfrm>
          <a:prstGeom prst="roundRect">
            <a:avLst>
              <a:gd name="adj" fmla="val 8387"/>
            </a:avLst>
          </a:prstGeom>
          <a:solidFill>
            <a:schemeClr val="tx2">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buFont typeface="Times New Roman" panose="02020603050405020304" pitchFamily="18" charset="0"/>
              <a:buNone/>
            </a:pPr>
            <a:endParaRPr lang="en-GB" altLang="zh-CN" sz="1400" b="1" dirty="0">
              <a:solidFill>
                <a:schemeClr val="accent1"/>
              </a:solidFill>
              <a:latin typeface="+mn-lt"/>
              <a:ea typeface="MS PGothic" panose="020B0600070205080204" pitchFamily="34" charset="-128"/>
              <a:cs typeface="Calibri" panose="020F0502020204030204" pitchFamily="34" charset="0"/>
            </a:endParaRPr>
          </a:p>
          <a:p>
            <a:pPr algn="ctr">
              <a:lnSpc>
                <a:spcPts val="1400"/>
              </a:lnSpc>
              <a:spcAft>
                <a:spcPct val="0"/>
              </a:spcAft>
              <a:buClr>
                <a:srgbClr val="FFFFFF"/>
              </a:buClr>
              <a:buSzTx/>
              <a:buFont typeface="Times New Roman" panose="02020603050405020304" pitchFamily="18" charset="0"/>
              <a:buNone/>
            </a:pPr>
            <a:r>
              <a:rPr lang="en-GB" altLang="zh-CN" sz="1400" b="1" dirty="0">
                <a:solidFill>
                  <a:schemeClr val="accent1"/>
                </a:solidFill>
                <a:latin typeface="+mn-lt"/>
                <a:ea typeface="MS PGothic" panose="020B0600070205080204" pitchFamily="34" charset="-128"/>
                <a:cs typeface="Calibri" panose="020F0502020204030204" pitchFamily="34" charset="0"/>
              </a:rPr>
              <a:t>Assessment</a:t>
            </a:r>
            <a:endParaRPr lang="en-GB" altLang="zh-CN" sz="1400" dirty="0">
              <a:solidFill>
                <a:schemeClr val="accent1"/>
              </a:solidFill>
              <a:latin typeface="+mn-lt"/>
              <a:ea typeface="MS PGothic" panose="020B0600070205080204" pitchFamily="34" charset="-128"/>
              <a:cs typeface="Calibri" panose="020F0502020204030204" pitchFamily="34" charset="0"/>
            </a:endParaRPr>
          </a:p>
          <a:p>
            <a:pPr marL="0" lvl="1" indent="0" algn="ctr">
              <a:lnSpc>
                <a:spcPts val="1400"/>
              </a:lnSpc>
              <a:spcBef>
                <a:spcPts val="100"/>
              </a:spcBef>
              <a:spcAft>
                <a:spcPts val="450"/>
              </a:spcAft>
              <a:buClr>
                <a:schemeClr val="accent1"/>
              </a:buClr>
              <a:buSzTx/>
            </a:pPr>
            <a:r>
              <a:rPr lang="en-GB" altLang="en-US" dirty="0">
                <a:solidFill>
                  <a:schemeClr val="tx1"/>
                </a:solidFill>
                <a:latin typeface="+mn-lt"/>
                <a:ea typeface="MS PGothic" panose="020B0600070205080204" pitchFamily="34" charset="-128"/>
                <a:cs typeface="Calibri" panose="020F0502020204030204" pitchFamily="34" charset="0"/>
              </a:rPr>
              <a:t>Clinical parameters and outcome in </a:t>
            </a:r>
            <a:br>
              <a:rPr lang="en-GB" altLang="en-US" dirty="0">
                <a:solidFill>
                  <a:schemeClr val="tx1"/>
                </a:solidFill>
                <a:latin typeface="+mn-lt"/>
                <a:ea typeface="MS PGothic" panose="020B0600070205080204" pitchFamily="34" charset="-128"/>
                <a:cs typeface="Calibri" panose="020F0502020204030204" pitchFamily="34" charset="0"/>
              </a:rPr>
            </a:br>
            <a:r>
              <a:rPr lang="en-GB" altLang="en-US" dirty="0">
                <a:solidFill>
                  <a:schemeClr val="tx1"/>
                </a:solidFill>
                <a:latin typeface="+mn-lt"/>
                <a:ea typeface="MS PGothic" panose="020B0600070205080204" pitchFamily="34" charset="-128"/>
                <a:cs typeface="Calibri" panose="020F0502020204030204" pitchFamily="34" charset="0"/>
              </a:rPr>
              <a:t>the study population to define a </a:t>
            </a:r>
            <a:br>
              <a:rPr lang="en-GB" altLang="en-US" dirty="0">
                <a:solidFill>
                  <a:schemeClr val="tx1"/>
                </a:solidFill>
                <a:latin typeface="+mn-lt"/>
                <a:ea typeface="MS PGothic" panose="020B0600070205080204" pitchFamily="34" charset="-128"/>
                <a:cs typeface="Calibri" panose="020F0502020204030204" pitchFamily="34" charset="0"/>
              </a:rPr>
            </a:br>
            <a:r>
              <a:rPr lang="en-GB" altLang="en-US" dirty="0">
                <a:solidFill>
                  <a:schemeClr val="tx1"/>
                </a:solidFill>
                <a:latin typeface="+mn-lt"/>
                <a:ea typeface="MS PGothic" panose="020B0600070205080204" pitchFamily="34" charset="-128"/>
                <a:cs typeface="Calibri" panose="020F0502020204030204" pitchFamily="34" charset="0"/>
              </a:rPr>
              <a:t>panel identifying long-term survivors</a:t>
            </a:r>
          </a:p>
          <a:p>
            <a:pPr marL="117475" lvl="1" indent="-117475">
              <a:lnSpc>
                <a:spcPts val="1400"/>
              </a:lnSpc>
              <a:spcBef>
                <a:spcPts val="100"/>
              </a:spcBef>
              <a:spcAft>
                <a:spcPts val="450"/>
              </a:spcAft>
              <a:buClr>
                <a:schemeClr val="accent1"/>
              </a:buClr>
              <a:buSzTx/>
              <a:buFont typeface="Arial" panose="020B0604020202020204" pitchFamily="34" charset="0"/>
              <a:buChar char="•"/>
            </a:pPr>
            <a:endParaRPr lang="en-GB" altLang="en-US" dirty="0">
              <a:solidFill>
                <a:schemeClr val="tx1"/>
              </a:solidFill>
              <a:latin typeface="+mn-lt"/>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endParaRPr lang="en-GB" altLang="en-US" dirty="0">
              <a:solidFill>
                <a:schemeClr val="tx1"/>
              </a:solidFill>
              <a:latin typeface="+mn-lt"/>
              <a:ea typeface="MS PGothic" panose="020B0600070205080204" pitchFamily="34" charset="-128"/>
              <a:cs typeface="Calibri" panose="020F0502020204030204" pitchFamily="34" charset="0"/>
            </a:endParaRPr>
          </a:p>
        </p:txBody>
      </p:sp>
      <p:sp>
        <p:nvSpPr>
          <p:cNvPr id="62" name="Rectangle : coins arrondis 61">
            <a:extLst>
              <a:ext uri="{FF2B5EF4-FFF2-40B4-BE49-F238E27FC236}">
                <a16:creationId xmlns="" xmlns:a16="http://schemas.microsoft.com/office/drawing/2014/main" id="{68A05CA8-3A68-4747-A395-0D54BEFE548F}"/>
              </a:ext>
            </a:extLst>
          </p:cNvPr>
          <p:cNvSpPr/>
          <p:nvPr/>
        </p:nvSpPr>
        <p:spPr>
          <a:xfrm>
            <a:off x="8086640" y="4251204"/>
            <a:ext cx="3265944" cy="127968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r>
              <a:rPr lang="fr-CH" sz="1400" b="1" dirty="0" err="1">
                <a:solidFill>
                  <a:schemeClr val="tx1"/>
                </a:solidFill>
                <a:cs typeface="Calibri" panose="020F0502020204030204" pitchFamily="34" charset="0"/>
              </a:rPr>
              <a:t>Primary</a:t>
            </a:r>
            <a:r>
              <a:rPr lang="fr-CH" sz="1400" b="1" dirty="0">
                <a:solidFill>
                  <a:schemeClr val="tx1"/>
                </a:solidFill>
                <a:cs typeface="Calibri" panose="020F0502020204030204" pitchFamily="34" charset="0"/>
              </a:rPr>
              <a:t> </a:t>
            </a:r>
            <a:r>
              <a:rPr lang="fr-CH" sz="1400" b="1" dirty="0" err="1">
                <a:solidFill>
                  <a:schemeClr val="tx1"/>
                </a:solidFill>
                <a:cs typeface="Calibri" panose="020F0502020204030204" pitchFamily="34" charset="0"/>
              </a:rPr>
              <a:t>endpoint</a:t>
            </a:r>
            <a:endParaRPr lang="fr-CH" sz="1400" dirty="0">
              <a:solidFill>
                <a:schemeClr val="tx1"/>
              </a:solidFill>
              <a:cs typeface="Calibri" panose="020F0502020204030204" pitchFamily="34" charset="0"/>
            </a:endParaRPr>
          </a:p>
          <a:p>
            <a:pPr marL="184150" indent="-184150">
              <a:buClr>
                <a:schemeClr val="accent1"/>
              </a:buClr>
              <a:buFont typeface="Arial" panose="020B0604020202020204" pitchFamily="34" charset="0"/>
              <a:buChar char="•"/>
            </a:pPr>
            <a:r>
              <a:rPr lang="fr-CH" sz="1400" dirty="0">
                <a:solidFill>
                  <a:schemeClr val="tx1"/>
                </a:solidFill>
                <a:cs typeface="Calibri" panose="020F0502020204030204" pitchFamily="34" charset="0"/>
              </a:rPr>
              <a:t>OS</a:t>
            </a:r>
          </a:p>
          <a:p>
            <a:r>
              <a:rPr lang="fr-CH" sz="1400" b="1" dirty="0" err="1">
                <a:solidFill>
                  <a:schemeClr val="tx1"/>
                </a:solidFill>
                <a:cs typeface="Calibri" panose="020F0502020204030204" pitchFamily="34" charset="0"/>
              </a:rPr>
              <a:t>Secondary</a:t>
            </a:r>
            <a:r>
              <a:rPr lang="fr-CH" sz="1400" b="1" dirty="0">
                <a:solidFill>
                  <a:schemeClr val="tx1"/>
                </a:solidFill>
                <a:cs typeface="Calibri" panose="020F0502020204030204" pitchFamily="34" charset="0"/>
              </a:rPr>
              <a:t> </a:t>
            </a:r>
            <a:r>
              <a:rPr lang="fr-CH" sz="1400" b="1" dirty="0" err="1">
                <a:solidFill>
                  <a:schemeClr val="tx1"/>
                </a:solidFill>
                <a:cs typeface="Calibri" panose="020F0502020204030204" pitchFamily="34" charset="0"/>
              </a:rPr>
              <a:t>endpoint</a:t>
            </a:r>
            <a:endParaRPr lang="fr-CH" sz="1400" dirty="0">
              <a:solidFill>
                <a:schemeClr val="tx1"/>
              </a:solidFill>
              <a:cs typeface="Calibri" panose="020F0502020204030204" pitchFamily="34" charset="0"/>
            </a:endParaRPr>
          </a:p>
          <a:p>
            <a:pPr marL="184150" indent="-184150">
              <a:buClr>
                <a:schemeClr val="accent1"/>
              </a:buClr>
              <a:buFont typeface="Arial" panose="020B0604020202020204" pitchFamily="34" charset="0"/>
              <a:buChar char="•"/>
            </a:pPr>
            <a:r>
              <a:rPr lang="fr-FR" sz="1400" dirty="0">
                <a:solidFill>
                  <a:schemeClr val="tx1"/>
                </a:solidFill>
                <a:cs typeface="Calibri" panose="020F0502020204030204" pitchFamily="34" charset="0"/>
              </a:rPr>
              <a:t>PFS</a:t>
            </a:r>
          </a:p>
          <a:p>
            <a:pPr marL="184150" indent="-184150">
              <a:buClr>
                <a:schemeClr val="accent1"/>
              </a:buClr>
              <a:buFont typeface="Arial" panose="020B0604020202020204" pitchFamily="34" charset="0"/>
              <a:buChar char="•"/>
            </a:pPr>
            <a:endParaRPr lang="fr-FR" sz="1400" dirty="0">
              <a:solidFill>
                <a:schemeClr val="tx1"/>
              </a:solidFill>
              <a:cs typeface="Calibri" panose="020F0502020204030204" pitchFamily="34" charset="0"/>
            </a:endParaRPr>
          </a:p>
        </p:txBody>
      </p:sp>
      <p:sp>
        <p:nvSpPr>
          <p:cNvPr id="12" name="Flèche vers le bas 11">
            <a:extLst>
              <a:ext uri="{FF2B5EF4-FFF2-40B4-BE49-F238E27FC236}">
                <a16:creationId xmlns="" xmlns:a16="http://schemas.microsoft.com/office/drawing/2014/main" id="{064FAE98-3C76-374A-B403-7D41EADBBAB0}"/>
              </a:ext>
            </a:extLst>
          </p:cNvPr>
          <p:cNvSpPr/>
          <p:nvPr/>
        </p:nvSpPr>
        <p:spPr>
          <a:xfrm>
            <a:off x="4871864" y="2175189"/>
            <a:ext cx="2448272" cy="360040"/>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Flèche vers le bas 15">
            <a:extLst>
              <a:ext uri="{FF2B5EF4-FFF2-40B4-BE49-F238E27FC236}">
                <a16:creationId xmlns="" xmlns:a16="http://schemas.microsoft.com/office/drawing/2014/main" id="{8AE54BF7-1128-3447-9267-E7DF21EFE0C4}"/>
              </a:ext>
            </a:extLst>
          </p:cNvPr>
          <p:cNvSpPr/>
          <p:nvPr/>
        </p:nvSpPr>
        <p:spPr>
          <a:xfrm>
            <a:off x="4871864" y="2967277"/>
            <a:ext cx="2448272" cy="360040"/>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 xmlns:a16="http://schemas.microsoft.com/office/drawing/2014/main" id="{DD19207F-18CF-6447-B909-89292A9065C3}"/>
              </a:ext>
            </a:extLst>
          </p:cNvPr>
          <p:cNvSpPr/>
          <p:nvPr/>
        </p:nvSpPr>
        <p:spPr>
          <a:xfrm>
            <a:off x="619200" y="2554425"/>
            <a:ext cx="7379794" cy="400110"/>
          </a:xfrm>
          <a:prstGeom prst="rect">
            <a:avLst/>
          </a:prstGeom>
        </p:spPr>
        <p:txBody>
          <a:bodyPr wrap="square" lIns="0">
            <a:spAutoFit/>
          </a:bodyPr>
          <a:lstStyle/>
          <a:p>
            <a:r>
              <a:rPr lang="en-GB" sz="2000" dirty="0">
                <a:solidFill>
                  <a:srgbClr val="5D8298"/>
                </a:solidFill>
                <a:latin typeface="+mj-lt"/>
              </a:rPr>
              <a:t>However, no validated factors predicting longer survival are available</a:t>
            </a:r>
          </a:p>
        </p:txBody>
      </p:sp>
    </p:spTree>
    <p:extLst>
      <p:ext uri="{BB962C8B-B14F-4D97-AF65-F5344CB8AC3E}">
        <p14:creationId xmlns:p14="http://schemas.microsoft.com/office/powerpoint/2010/main" val="47327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18</a:t>
            </a:fld>
            <a:endParaRPr lang="en-GB" dirty="0"/>
          </a:p>
        </p:txBody>
      </p:sp>
      <p:sp>
        <p:nvSpPr>
          <p:cNvPr id="3" name="Title 2"/>
          <p:cNvSpPr>
            <a:spLocks noGrp="1"/>
          </p:cNvSpPr>
          <p:nvPr>
            <p:ph type="title"/>
          </p:nvPr>
        </p:nvSpPr>
        <p:spPr>
          <a:xfrm>
            <a:off x="619200" y="246566"/>
            <a:ext cx="9005192" cy="382409"/>
          </a:xfrm>
        </p:spPr>
        <p:txBody>
          <a:bodyPr/>
          <a:lstStyle/>
          <a:p>
            <a:r>
              <a:rPr lang="en-GB" noProof="0" dirty="0"/>
              <a:t>Results</a:t>
            </a:r>
            <a:r>
              <a:rPr lang="en-GB" dirty="0"/>
              <a:t>: some Primary and secondary endpoints</a:t>
            </a:r>
            <a:endParaRPr lang="en-GB" noProof="0" dirty="0"/>
          </a:p>
        </p:txBody>
      </p:sp>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5"/>
          </p:nvPr>
        </p:nvSpPr>
        <p:spPr>
          <a:xfrm>
            <a:off x="620183" y="6128840"/>
            <a:ext cx="10617312" cy="802709"/>
          </a:xfrm>
        </p:spPr>
        <p:txBody>
          <a:bodyPr/>
          <a:lstStyle/>
          <a:p>
            <a:pPr>
              <a:spcBef>
                <a:spcPts val="0"/>
              </a:spcBef>
            </a:pPr>
            <a:r>
              <a:rPr lang="en-US" dirty="0"/>
              <a:t>*The following parameters tested in the study are not reported here, but were shown in the poster: for both OS and PFS: single site PD, non-liver single site PD, no liver PD; for PFS only: no lung PD.</a:t>
            </a:r>
          </a:p>
          <a:p>
            <a:pPr>
              <a:spcBef>
                <a:spcPts val="0"/>
              </a:spcBef>
            </a:pPr>
            <a:r>
              <a:rPr lang="en-US" dirty="0"/>
              <a:t>AE, adverse event; CI, confidence interval; PD, disease progression; LDH, lactate dehydrogenase; mCRC, metastatic colorectal cancer; OS, overall survival; PFS, progression-free survival</a:t>
            </a:r>
          </a:p>
        </p:txBody>
      </p:sp>
      <p:sp>
        <p:nvSpPr>
          <p:cNvPr id="102" name="Rectangle 101">
            <a:extLst>
              <a:ext uri="{FF2B5EF4-FFF2-40B4-BE49-F238E27FC236}">
                <a16:creationId xmlns="" xmlns:a16="http://schemas.microsoft.com/office/drawing/2014/main" id="{08491FC9-1EC1-2247-9956-E06397302951}"/>
              </a:ext>
            </a:extLst>
          </p:cNvPr>
          <p:cNvSpPr/>
          <p:nvPr/>
        </p:nvSpPr>
        <p:spPr>
          <a:xfrm>
            <a:off x="623392" y="977520"/>
            <a:ext cx="10081120" cy="400110"/>
          </a:xfrm>
          <a:prstGeom prst="rect">
            <a:avLst/>
          </a:prstGeom>
        </p:spPr>
        <p:txBody>
          <a:bodyPr wrap="square" lIns="0">
            <a:spAutoFit/>
          </a:bodyPr>
          <a:lstStyle/>
          <a:p>
            <a:r>
              <a:rPr lang="en-GB" sz="2000" b="1" dirty="0">
                <a:solidFill>
                  <a:schemeClr val="accent1"/>
                </a:solidFill>
                <a:latin typeface="+mj-lt"/>
              </a:rPr>
              <a:t>Median OS 11.5 (95% CI 9.60-12.96) </a:t>
            </a:r>
            <a:r>
              <a:rPr lang="en-GB" sz="2000" b="1" dirty="0">
                <a:solidFill>
                  <a:schemeClr val="accent1"/>
                </a:solidFill>
              </a:rPr>
              <a:t>months</a:t>
            </a:r>
            <a:r>
              <a:rPr lang="en-GB" sz="2000" b="1" dirty="0">
                <a:solidFill>
                  <a:schemeClr val="accent1"/>
                </a:solidFill>
                <a:latin typeface="+mj-lt"/>
              </a:rPr>
              <a:t>; median PFS 4.2 (95% CI 3.43-43.03) </a:t>
            </a:r>
            <a:r>
              <a:rPr lang="en-GB" sz="2000" b="1" dirty="0">
                <a:solidFill>
                  <a:schemeClr val="accent1"/>
                </a:solidFill>
              </a:rPr>
              <a:t>months</a:t>
            </a:r>
          </a:p>
        </p:txBody>
      </p:sp>
      <p:graphicFrame>
        <p:nvGraphicFramePr>
          <p:cNvPr id="5" name="Tableau 5">
            <a:extLst>
              <a:ext uri="{FF2B5EF4-FFF2-40B4-BE49-F238E27FC236}">
                <a16:creationId xmlns="" xmlns:a16="http://schemas.microsoft.com/office/drawing/2014/main" id="{5FDDC400-1CB8-3B44-83EB-460805D377B5}"/>
              </a:ext>
            </a:extLst>
          </p:cNvPr>
          <p:cNvGraphicFramePr>
            <a:graphicFrameLocks noGrp="1"/>
          </p:cNvGraphicFramePr>
          <p:nvPr>
            <p:extLst>
              <p:ext uri="{D42A27DB-BD31-4B8C-83A1-F6EECF244321}">
                <p14:modId xmlns:p14="http://schemas.microsoft.com/office/powerpoint/2010/main" val="2589623396"/>
              </p:ext>
            </p:extLst>
          </p:nvPr>
        </p:nvGraphicFramePr>
        <p:xfrm>
          <a:off x="619199" y="1481264"/>
          <a:ext cx="10963205" cy="4443984"/>
        </p:xfrm>
        <a:graphic>
          <a:graphicData uri="http://schemas.openxmlformats.org/drawingml/2006/table">
            <a:tbl>
              <a:tblPr firstRow="1" bandRow="1">
                <a:tableStyleId>{5C22544A-7EE6-4342-B048-85BDC9FD1C3A}</a:tableStyleId>
              </a:tblPr>
              <a:tblGrid>
                <a:gridCol w="3748609">
                  <a:extLst>
                    <a:ext uri="{9D8B030D-6E8A-4147-A177-3AD203B41FA5}">
                      <a16:colId xmlns="" xmlns:a16="http://schemas.microsoft.com/office/drawing/2014/main" val="3558452666"/>
                    </a:ext>
                  </a:extLst>
                </a:gridCol>
                <a:gridCol w="1803649">
                  <a:extLst>
                    <a:ext uri="{9D8B030D-6E8A-4147-A177-3AD203B41FA5}">
                      <a16:colId xmlns="" xmlns:a16="http://schemas.microsoft.com/office/drawing/2014/main" val="3367869318"/>
                    </a:ext>
                  </a:extLst>
                </a:gridCol>
                <a:gridCol w="1803649">
                  <a:extLst>
                    <a:ext uri="{9D8B030D-6E8A-4147-A177-3AD203B41FA5}">
                      <a16:colId xmlns="" xmlns:a16="http://schemas.microsoft.com/office/drawing/2014/main" val="3591410201"/>
                    </a:ext>
                  </a:extLst>
                </a:gridCol>
                <a:gridCol w="1803649">
                  <a:extLst>
                    <a:ext uri="{9D8B030D-6E8A-4147-A177-3AD203B41FA5}">
                      <a16:colId xmlns="" xmlns:a16="http://schemas.microsoft.com/office/drawing/2014/main" val="2584744625"/>
                    </a:ext>
                  </a:extLst>
                </a:gridCol>
                <a:gridCol w="1803649">
                  <a:extLst>
                    <a:ext uri="{9D8B030D-6E8A-4147-A177-3AD203B41FA5}">
                      <a16:colId xmlns="" xmlns:a16="http://schemas.microsoft.com/office/drawing/2014/main" val="116403370"/>
                    </a:ext>
                  </a:extLst>
                </a:gridCol>
              </a:tblGrid>
              <a:tr h="288722">
                <a:tc rowSpan="2">
                  <a:txBody>
                    <a:bodyPr/>
                    <a:lstStyle/>
                    <a:p>
                      <a:pPr algn="ctr">
                        <a:lnSpc>
                          <a:spcPct val="90000"/>
                        </a:lnSpc>
                      </a:pPr>
                      <a:r>
                        <a:rPr lang="en-GB" sz="1600" b="1" noProof="0" dirty="0"/>
                        <a:t>Selected parameters*</a:t>
                      </a:r>
                    </a:p>
                  </a:txBody>
                  <a:tcPr anchor="ctr">
                    <a:lnB w="38100" cap="flat" cmpd="sng" algn="ctr">
                      <a:solidFill>
                        <a:schemeClr val="bg1"/>
                      </a:solidFill>
                      <a:prstDash val="solid"/>
                      <a:round/>
                      <a:headEnd type="none" w="med" len="med"/>
                      <a:tailEnd type="none" w="med" len="med"/>
                    </a:lnB>
                  </a:tcPr>
                </a:tc>
                <a:tc gridSpan="2">
                  <a:txBody>
                    <a:bodyPr/>
                    <a:lstStyle/>
                    <a:p>
                      <a:pPr algn="ctr">
                        <a:lnSpc>
                          <a:spcPct val="90000"/>
                        </a:lnSpc>
                      </a:pPr>
                      <a:r>
                        <a:rPr lang="en-GB" sz="1600" noProof="0"/>
                        <a:t>OS</a:t>
                      </a:r>
                    </a:p>
                  </a:txBody>
                  <a:tcPr>
                    <a:lnB w="12700" cap="flat" cmpd="sng" algn="ctr">
                      <a:solidFill>
                        <a:schemeClr val="bg1"/>
                      </a:solidFill>
                      <a:prstDash val="solid"/>
                      <a:round/>
                      <a:headEnd type="none" w="med" len="med"/>
                      <a:tailEnd type="none" w="med" len="med"/>
                    </a:lnB>
                  </a:tcPr>
                </a:tc>
                <a:tc hMerge="1">
                  <a:txBody>
                    <a:bodyPr/>
                    <a:lstStyle/>
                    <a:p>
                      <a:pPr algn="ctr"/>
                      <a:endParaRPr lang="fr-FR" sz="1600" dirty="0"/>
                    </a:p>
                  </a:txBody>
                  <a:tcPr/>
                </a:tc>
                <a:tc gridSpan="2">
                  <a:txBody>
                    <a:bodyPr/>
                    <a:lstStyle/>
                    <a:p>
                      <a:pPr algn="ctr">
                        <a:lnSpc>
                          <a:spcPct val="90000"/>
                        </a:lnSpc>
                      </a:pPr>
                      <a:r>
                        <a:rPr lang="en-GB" sz="1600" noProof="0"/>
                        <a:t>PFS</a:t>
                      </a:r>
                    </a:p>
                  </a:txBody>
                  <a:tcPr>
                    <a:lnB w="12700" cap="flat" cmpd="sng" algn="ctr">
                      <a:solidFill>
                        <a:schemeClr val="bg1"/>
                      </a:solidFill>
                      <a:prstDash val="solid"/>
                      <a:round/>
                      <a:headEnd type="none" w="med" len="med"/>
                      <a:tailEnd type="none" w="med" len="med"/>
                    </a:lnB>
                  </a:tcPr>
                </a:tc>
                <a:tc hMerge="1">
                  <a:txBody>
                    <a:bodyPr/>
                    <a:lstStyle/>
                    <a:p>
                      <a:pPr algn="ctr"/>
                      <a:endParaRPr lang="fr-FR" sz="1600" dirty="0"/>
                    </a:p>
                  </a:txBody>
                  <a:tcPr/>
                </a:tc>
                <a:extLst>
                  <a:ext uri="{0D108BD9-81ED-4DB2-BD59-A6C34878D82A}">
                    <a16:rowId xmlns="" xmlns:a16="http://schemas.microsoft.com/office/drawing/2014/main" val="956411467"/>
                  </a:ext>
                </a:extLst>
              </a:tr>
              <a:tr h="288722">
                <a:tc vMerge="1">
                  <a:txBody>
                    <a:bodyPr/>
                    <a:lstStyle/>
                    <a:p>
                      <a:pPr algn="ctr"/>
                      <a:endParaRPr lang="fr-FR" sz="1600" dirty="0"/>
                    </a:p>
                  </a:txBody>
                  <a:tcPr/>
                </a:tc>
                <a:tc>
                  <a:txBody>
                    <a:bodyPr/>
                    <a:lstStyle/>
                    <a:p>
                      <a:pPr algn="ctr">
                        <a:lnSpc>
                          <a:spcPct val="90000"/>
                        </a:lnSpc>
                      </a:pPr>
                      <a:r>
                        <a:rPr lang="en-GB" sz="1600" b="1" noProof="0" dirty="0">
                          <a:solidFill>
                            <a:schemeClr val="bg1"/>
                          </a:solidFill>
                        </a:rPr>
                        <a:t>Duration, months</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GB" sz="1600" b="1" noProof="0" dirty="0">
                          <a:solidFill>
                            <a:schemeClr val="bg1"/>
                          </a:solidFill>
                        </a:rPr>
                        <a:t>p value</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GB" sz="1600" b="1" noProof="0" dirty="0">
                          <a:solidFill>
                            <a:schemeClr val="bg1"/>
                          </a:solidFill>
                        </a:rPr>
                        <a:t>Duration, months</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GB" sz="1600" b="1" noProof="0" dirty="0">
                          <a:solidFill>
                            <a:schemeClr val="bg1"/>
                          </a:solidFill>
                        </a:rPr>
                        <a:t>p value</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 xmlns:a16="http://schemas.microsoft.com/office/drawing/2014/main" val="230352729"/>
                  </a:ext>
                </a:extLst>
              </a:tr>
              <a:tr h="1023652">
                <a:tc>
                  <a:txBody>
                    <a:bodyPr/>
                    <a:lstStyle/>
                    <a:p>
                      <a:pPr>
                        <a:lnSpc>
                          <a:spcPct val="90000"/>
                        </a:lnSpc>
                      </a:pPr>
                      <a:r>
                        <a:rPr lang="en-GB" b="0" noProof="0" dirty="0"/>
                        <a:t>mCRC differentiation</a:t>
                      </a:r>
                    </a:p>
                    <a:p>
                      <a:pPr marL="177800" indent="0" algn="l">
                        <a:lnSpc>
                          <a:spcPct val="90000"/>
                        </a:lnSpc>
                        <a:tabLst/>
                      </a:pPr>
                      <a:r>
                        <a:rPr lang="en-GB" b="0" noProof="0" dirty="0"/>
                        <a:t>Grade 1</a:t>
                      </a:r>
                    </a:p>
                    <a:p>
                      <a:pPr marL="177800" indent="0" algn="l">
                        <a:lnSpc>
                          <a:spcPct val="90000"/>
                        </a:lnSpc>
                        <a:tabLst/>
                      </a:pPr>
                      <a:r>
                        <a:rPr lang="en-GB" b="0" noProof="0" dirty="0"/>
                        <a:t>Grade 2</a:t>
                      </a:r>
                    </a:p>
                    <a:p>
                      <a:pPr marL="177800" indent="0" algn="l">
                        <a:lnSpc>
                          <a:spcPct val="90000"/>
                        </a:lnSpc>
                        <a:tabLst/>
                      </a:pPr>
                      <a:r>
                        <a:rPr lang="en-GB" b="0" noProof="0" dirty="0"/>
                        <a:t>Grade 3</a:t>
                      </a:r>
                    </a:p>
                  </a:txBody>
                  <a:tcPr marL="163440">
                    <a:lnT w="38100" cap="flat" cmpd="sng" algn="ctr">
                      <a:solidFill>
                        <a:schemeClr val="bg1"/>
                      </a:solidFill>
                      <a:prstDash val="solid"/>
                      <a:round/>
                      <a:headEnd type="none" w="med" len="med"/>
                      <a:tailEnd type="none" w="med" len="med"/>
                    </a:lnT>
                  </a:tcPr>
                </a:tc>
                <a:tc>
                  <a:txBody>
                    <a:bodyPr/>
                    <a:lstStyle/>
                    <a:p>
                      <a:pPr algn="ctr">
                        <a:lnSpc>
                          <a:spcPct val="90000"/>
                        </a:lnSpc>
                      </a:pPr>
                      <a:endParaRPr lang="en-GB" noProof="0" dirty="0"/>
                    </a:p>
                    <a:p>
                      <a:pPr marL="0" indent="0" algn="ctr">
                        <a:lnSpc>
                          <a:spcPct val="90000"/>
                        </a:lnSpc>
                        <a:tabLst/>
                      </a:pPr>
                      <a:r>
                        <a:rPr lang="en-GB" noProof="0" dirty="0"/>
                        <a:t>  7.4</a:t>
                      </a:r>
                    </a:p>
                    <a:p>
                      <a:pPr algn="ctr">
                        <a:lnSpc>
                          <a:spcPct val="90000"/>
                        </a:lnSpc>
                      </a:pPr>
                      <a:r>
                        <a:rPr lang="en-GB" noProof="0" dirty="0"/>
                        <a:t>12.4</a:t>
                      </a:r>
                    </a:p>
                    <a:p>
                      <a:pPr algn="ctr">
                        <a:lnSpc>
                          <a:spcPct val="90000"/>
                        </a:lnSpc>
                      </a:pPr>
                      <a:r>
                        <a:rPr lang="en-GB" noProof="0" dirty="0"/>
                        <a:t>  9.1</a:t>
                      </a:r>
                    </a:p>
                  </a:txBody>
                  <a:tcPr>
                    <a:lnT w="38100" cap="flat" cmpd="sng" algn="ctr">
                      <a:solidFill>
                        <a:schemeClr val="bg1"/>
                      </a:solidFill>
                      <a:prstDash val="solid"/>
                      <a:round/>
                      <a:headEnd type="none" w="med" len="med"/>
                      <a:tailEnd type="none" w="med" len="med"/>
                    </a:lnT>
                  </a:tcPr>
                </a:tc>
                <a:tc>
                  <a:txBody>
                    <a:bodyPr/>
                    <a:lstStyle/>
                    <a:p>
                      <a:pPr algn="ctr">
                        <a:lnSpc>
                          <a:spcPct val="90000"/>
                        </a:lnSpc>
                      </a:pPr>
                      <a:endParaRPr lang="en-GB" noProof="0" dirty="0"/>
                    </a:p>
                    <a:p>
                      <a:pPr algn="ctr">
                        <a:lnSpc>
                          <a:spcPct val="90000"/>
                        </a:lnSpc>
                      </a:pPr>
                      <a:endParaRPr lang="en-GB" noProof="0" dirty="0"/>
                    </a:p>
                    <a:p>
                      <a:pPr algn="ctr">
                        <a:lnSpc>
                          <a:spcPct val="90000"/>
                        </a:lnSpc>
                      </a:pPr>
                      <a:r>
                        <a:rPr lang="en-GB" noProof="0" dirty="0"/>
                        <a:t>0.0026</a:t>
                      </a:r>
                    </a:p>
                  </a:txBody>
                  <a:tcPr>
                    <a:lnT w="38100" cap="flat" cmpd="sng" algn="ctr">
                      <a:solidFill>
                        <a:schemeClr val="bg1"/>
                      </a:solidFill>
                      <a:prstDash val="solid"/>
                      <a:round/>
                      <a:headEnd type="none" w="med" len="med"/>
                      <a:tailEnd type="none" w="med" len="med"/>
                    </a:lnT>
                  </a:tcPr>
                </a:tc>
                <a:tc>
                  <a:txBody>
                    <a:bodyPr/>
                    <a:lstStyle/>
                    <a:p>
                      <a:pPr marL="666750" indent="0" algn="l" defTabSz="457189" rtl="0" eaLnBrk="1" latinLnBrk="0" hangingPunct="1">
                        <a:lnSpc>
                          <a:spcPct val="90000"/>
                        </a:lnSpc>
                        <a:tabLst/>
                      </a:pPr>
                      <a:endParaRPr lang="en-GB" sz="1800" kern="1200" noProof="0" dirty="0">
                        <a:solidFill>
                          <a:schemeClr val="dk1"/>
                        </a:solidFill>
                        <a:latin typeface="+mn-lt"/>
                        <a:ea typeface="+mn-ea"/>
                        <a:cs typeface="+mn-cs"/>
                      </a:endParaRPr>
                    </a:p>
                    <a:p>
                      <a:pPr marL="666750" indent="0" algn="l" defTabSz="457189" rtl="0" eaLnBrk="1" latinLnBrk="0" hangingPunct="1">
                        <a:lnSpc>
                          <a:spcPct val="90000"/>
                        </a:lnSpc>
                        <a:tabLst/>
                      </a:pPr>
                      <a:r>
                        <a:rPr lang="en-GB" sz="1800" kern="1200" noProof="0" dirty="0">
                          <a:solidFill>
                            <a:schemeClr val="dk1"/>
                          </a:solidFill>
                          <a:latin typeface="+mn-lt"/>
                          <a:ea typeface="+mn-ea"/>
                          <a:cs typeface="+mn-cs"/>
                        </a:rPr>
                        <a:t>2.2</a:t>
                      </a:r>
                    </a:p>
                    <a:p>
                      <a:pPr marL="666750" indent="0" algn="l" defTabSz="457189" rtl="0" eaLnBrk="1" latinLnBrk="0" hangingPunct="1">
                        <a:lnSpc>
                          <a:spcPct val="90000"/>
                        </a:lnSpc>
                        <a:tabLst/>
                      </a:pPr>
                      <a:r>
                        <a:rPr lang="en-GB" sz="1800" kern="1200" noProof="0" dirty="0">
                          <a:solidFill>
                            <a:schemeClr val="dk1"/>
                          </a:solidFill>
                          <a:latin typeface="+mn-lt"/>
                          <a:ea typeface="+mn-ea"/>
                          <a:cs typeface="+mn-cs"/>
                        </a:rPr>
                        <a:t>4.5</a:t>
                      </a:r>
                    </a:p>
                    <a:p>
                      <a:pPr marL="666750" indent="0" algn="l" defTabSz="457189" rtl="0" eaLnBrk="1" latinLnBrk="0" hangingPunct="1">
                        <a:lnSpc>
                          <a:spcPct val="90000"/>
                        </a:lnSpc>
                        <a:tabLst/>
                      </a:pPr>
                      <a:r>
                        <a:rPr lang="en-GB" sz="1800" kern="1200" noProof="0" dirty="0">
                          <a:solidFill>
                            <a:schemeClr val="dk1"/>
                          </a:solidFill>
                          <a:latin typeface="+mn-lt"/>
                          <a:ea typeface="+mn-ea"/>
                          <a:cs typeface="+mn-cs"/>
                        </a:rPr>
                        <a:t>3.3</a:t>
                      </a:r>
                    </a:p>
                  </a:txBody>
                  <a:tcPr>
                    <a:lnT w="38100" cap="flat" cmpd="sng" algn="ctr">
                      <a:solidFill>
                        <a:schemeClr val="bg1"/>
                      </a:solidFill>
                      <a:prstDash val="solid"/>
                      <a:round/>
                      <a:headEnd type="none" w="med" len="med"/>
                      <a:tailEnd type="none" w="med" len="med"/>
                    </a:lnT>
                  </a:tcPr>
                </a:tc>
                <a:tc>
                  <a:txBody>
                    <a:bodyPr/>
                    <a:lstStyle/>
                    <a:p>
                      <a:pPr algn="ctr">
                        <a:lnSpc>
                          <a:spcPct val="90000"/>
                        </a:lnSpc>
                      </a:pPr>
                      <a:endParaRPr lang="en-GB" noProof="0" dirty="0"/>
                    </a:p>
                    <a:p>
                      <a:pPr algn="ctr">
                        <a:lnSpc>
                          <a:spcPct val="90000"/>
                        </a:lnSpc>
                      </a:pPr>
                      <a:endParaRPr lang="en-GB" noProof="0" dirty="0"/>
                    </a:p>
                    <a:p>
                      <a:pPr algn="ctr">
                        <a:lnSpc>
                          <a:spcPct val="90000"/>
                        </a:lnSpc>
                      </a:pPr>
                      <a:r>
                        <a:rPr lang="en-GB" noProof="0" dirty="0"/>
                        <a:t>&lt;0.0001</a:t>
                      </a:r>
                    </a:p>
                  </a:txBody>
                  <a:tcPr>
                    <a:lnT w="38100" cap="flat" cmpd="sng" algn="ctr">
                      <a:solidFill>
                        <a:schemeClr val="bg1"/>
                      </a:solidFill>
                      <a:prstDash val="solid"/>
                      <a:round/>
                      <a:headEnd type="none" w="med" len="med"/>
                      <a:tailEnd type="none" w="med" len="med"/>
                    </a:lnT>
                  </a:tcPr>
                </a:tc>
                <a:extLst>
                  <a:ext uri="{0D108BD9-81ED-4DB2-BD59-A6C34878D82A}">
                    <a16:rowId xmlns="" xmlns:a16="http://schemas.microsoft.com/office/drawing/2014/main" val="2168261740"/>
                  </a:ext>
                </a:extLst>
              </a:tr>
              <a:tr h="787425">
                <a:tc>
                  <a:txBody>
                    <a:bodyPr/>
                    <a:lstStyle/>
                    <a:p>
                      <a:pPr>
                        <a:lnSpc>
                          <a:spcPct val="90000"/>
                        </a:lnSpc>
                      </a:pPr>
                      <a:r>
                        <a:rPr lang="en-GB" b="0" noProof="0" dirty="0"/>
                        <a:t>LDH level</a:t>
                      </a:r>
                    </a:p>
                    <a:p>
                      <a:pPr marL="0" indent="185738" algn="l">
                        <a:lnSpc>
                          <a:spcPct val="90000"/>
                        </a:lnSpc>
                        <a:tabLst/>
                      </a:pPr>
                      <a:r>
                        <a:rPr lang="en-GB" b="0" noProof="0" dirty="0"/>
                        <a:t>High (&gt;217 U/L)</a:t>
                      </a:r>
                    </a:p>
                    <a:p>
                      <a:pPr marL="0" indent="185738" algn="l">
                        <a:lnSpc>
                          <a:spcPct val="90000"/>
                        </a:lnSpc>
                        <a:tabLst/>
                      </a:pPr>
                      <a:r>
                        <a:rPr lang="en-GB" b="0" noProof="0" dirty="0"/>
                        <a:t>Low (≤217 U/L)</a:t>
                      </a:r>
                    </a:p>
                  </a:txBody>
                  <a:tcPr marL="163440"/>
                </a:tc>
                <a:tc>
                  <a:txBody>
                    <a:bodyPr/>
                    <a:lstStyle/>
                    <a:p>
                      <a:pPr algn="ctr">
                        <a:lnSpc>
                          <a:spcPct val="90000"/>
                        </a:lnSpc>
                      </a:pPr>
                      <a:endParaRPr lang="en-GB" noProof="0" dirty="0"/>
                    </a:p>
                    <a:p>
                      <a:pPr algn="ctr">
                        <a:lnSpc>
                          <a:spcPct val="90000"/>
                        </a:lnSpc>
                      </a:pPr>
                      <a:r>
                        <a:rPr lang="en-GB" noProof="0" dirty="0"/>
                        <a:t>  8.7</a:t>
                      </a:r>
                    </a:p>
                    <a:p>
                      <a:pPr algn="ctr">
                        <a:lnSpc>
                          <a:spcPct val="90000"/>
                        </a:lnSpc>
                      </a:pPr>
                      <a:r>
                        <a:rPr lang="en-GB" noProof="0" dirty="0"/>
                        <a:t>12.1</a:t>
                      </a:r>
                    </a:p>
                  </a:txBody>
                  <a:tcPr/>
                </a:tc>
                <a:tc>
                  <a:txBody>
                    <a:bodyPr/>
                    <a:lstStyle/>
                    <a:p>
                      <a:pPr algn="ctr">
                        <a:lnSpc>
                          <a:spcPct val="90000"/>
                        </a:lnSpc>
                      </a:pPr>
                      <a:endParaRPr lang="en-GB" noProof="0" dirty="0"/>
                    </a:p>
                    <a:p>
                      <a:pPr algn="ctr">
                        <a:lnSpc>
                          <a:spcPct val="90000"/>
                        </a:lnSpc>
                      </a:pPr>
                      <a:endParaRPr lang="en-GB" noProof="0" dirty="0"/>
                    </a:p>
                    <a:p>
                      <a:pPr algn="ctr">
                        <a:lnSpc>
                          <a:spcPct val="90000"/>
                        </a:lnSpc>
                      </a:pPr>
                      <a:r>
                        <a:rPr lang="en-GB" noProof="0" dirty="0"/>
                        <a:t>0.0470</a:t>
                      </a:r>
                    </a:p>
                  </a:txBody>
                  <a:tcPr/>
                </a:tc>
                <a:tc>
                  <a:txBody>
                    <a:bodyPr/>
                    <a:lstStyle/>
                    <a:p>
                      <a:pPr algn="l">
                        <a:lnSpc>
                          <a:spcPct val="90000"/>
                        </a:lnSpc>
                      </a:pPr>
                      <a:endParaRPr lang="en-GB" noProof="0"/>
                    </a:p>
                    <a:p>
                      <a:pPr algn="l">
                        <a:lnSpc>
                          <a:spcPct val="90000"/>
                        </a:lnSpc>
                      </a:pPr>
                      <a:endParaRPr lang="en-GB" noProof="0"/>
                    </a:p>
                    <a:p>
                      <a:pPr algn="l">
                        <a:lnSpc>
                          <a:spcPct val="90000"/>
                        </a:lnSpc>
                      </a:pPr>
                      <a:endParaRPr lang="en-GB" noProof="0"/>
                    </a:p>
                  </a:txBody>
                  <a:tcPr/>
                </a:tc>
                <a:tc>
                  <a:txBody>
                    <a:bodyPr/>
                    <a:lstStyle/>
                    <a:p>
                      <a:pPr algn="ctr">
                        <a:lnSpc>
                          <a:spcPct val="90000"/>
                        </a:lnSpc>
                      </a:pPr>
                      <a:endParaRPr lang="en-GB" noProof="0" dirty="0"/>
                    </a:p>
                  </a:txBody>
                  <a:tcPr/>
                </a:tc>
                <a:extLst>
                  <a:ext uri="{0D108BD9-81ED-4DB2-BD59-A6C34878D82A}">
                    <a16:rowId xmlns="" xmlns:a16="http://schemas.microsoft.com/office/drawing/2014/main" val="3996003018"/>
                  </a:ext>
                </a:extLst>
              </a:tr>
              <a:tr h="787425">
                <a:tc>
                  <a:txBody>
                    <a:bodyPr/>
                    <a:lstStyle/>
                    <a:p>
                      <a:pPr>
                        <a:lnSpc>
                          <a:spcPct val="90000"/>
                        </a:lnSpc>
                      </a:pPr>
                      <a:r>
                        <a:rPr lang="en-GB" b="0" noProof="0" dirty="0"/>
                        <a:t>In the first 4 cycles</a:t>
                      </a:r>
                    </a:p>
                    <a:p>
                      <a:pPr marL="0" indent="185738" algn="l">
                        <a:lnSpc>
                          <a:spcPct val="90000"/>
                        </a:lnSpc>
                        <a:tabLst/>
                      </a:pPr>
                      <a:r>
                        <a:rPr lang="en-GB" b="0" noProof="0" dirty="0"/>
                        <a:t>Presence of AEs</a:t>
                      </a:r>
                    </a:p>
                    <a:p>
                      <a:pPr marL="0" indent="185738" algn="l">
                        <a:lnSpc>
                          <a:spcPct val="90000"/>
                        </a:lnSpc>
                        <a:tabLst/>
                      </a:pPr>
                      <a:r>
                        <a:rPr lang="en-GB" b="0" noProof="0" dirty="0"/>
                        <a:t>Absence of AEs</a:t>
                      </a:r>
                    </a:p>
                  </a:txBody>
                  <a:tcPr marL="163440"/>
                </a:tc>
                <a:tc>
                  <a:txBody>
                    <a:bodyPr/>
                    <a:lstStyle/>
                    <a:p>
                      <a:pPr algn="ctr">
                        <a:lnSpc>
                          <a:spcPct val="90000"/>
                        </a:lnSpc>
                      </a:pPr>
                      <a:endParaRPr lang="en-GB" noProof="0" dirty="0"/>
                    </a:p>
                    <a:p>
                      <a:pPr algn="ctr">
                        <a:lnSpc>
                          <a:spcPct val="90000"/>
                        </a:lnSpc>
                      </a:pPr>
                      <a:r>
                        <a:rPr lang="en-GB" noProof="0" dirty="0"/>
                        <a:t>10.2</a:t>
                      </a:r>
                    </a:p>
                    <a:p>
                      <a:pPr algn="ctr">
                        <a:lnSpc>
                          <a:spcPct val="90000"/>
                        </a:lnSpc>
                      </a:pPr>
                      <a:r>
                        <a:rPr lang="en-GB" noProof="0" dirty="0"/>
                        <a:t>22.5</a:t>
                      </a:r>
                    </a:p>
                  </a:txBody>
                  <a:tcPr/>
                </a:tc>
                <a:tc>
                  <a:txBody>
                    <a:bodyPr/>
                    <a:lstStyle/>
                    <a:p>
                      <a:pPr algn="ctr">
                        <a:lnSpc>
                          <a:spcPct val="90000"/>
                        </a:lnSpc>
                      </a:pPr>
                      <a:endParaRPr lang="en-GB" noProof="0" dirty="0"/>
                    </a:p>
                    <a:p>
                      <a:pPr algn="ctr">
                        <a:lnSpc>
                          <a:spcPct val="90000"/>
                        </a:lnSpc>
                      </a:pPr>
                      <a:endParaRPr lang="en-GB" noProof="0" dirty="0"/>
                    </a:p>
                    <a:p>
                      <a:pPr algn="ctr">
                        <a:lnSpc>
                          <a:spcPct val="90000"/>
                        </a:lnSpc>
                      </a:pPr>
                      <a:r>
                        <a:rPr lang="en-GB" noProof="0" dirty="0"/>
                        <a:t>0.0018</a:t>
                      </a:r>
                    </a:p>
                  </a:txBody>
                  <a:tcPr/>
                </a:tc>
                <a:tc>
                  <a:txBody>
                    <a:bodyPr/>
                    <a:lstStyle/>
                    <a:p>
                      <a:pPr algn="l">
                        <a:lnSpc>
                          <a:spcPct val="90000"/>
                        </a:lnSpc>
                      </a:pPr>
                      <a:endParaRPr lang="en-GB" noProof="0" dirty="0"/>
                    </a:p>
                    <a:p>
                      <a:pPr marL="666750" indent="0" algn="l">
                        <a:lnSpc>
                          <a:spcPct val="90000"/>
                        </a:lnSpc>
                        <a:tabLst/>
                      </a:pPr>
                      <a:r>
                        <a:rPr lang="en-GB" noProof="0" dirty="0"/>
                        <a:t>3.9</a:t>
                      </a:r>
                    </a:p>
                    <a:p>
                      <a:pPr marL="666750" indent="0" algn="l">
                        <a:lnSpc>
                          <a:spcPct val="90000"/>
                        </a:lnSpc>
                        <a:tabLst/>
                      </a:pPr>
                      <a:r>
                        <a:rPr lang="en-GB" noProof="0" dirty="0"/>
                        <a:t>6.53</a:t>
                      </a:r>
                    </a:p>
                  </a:txBody>
                  <a:tcPr/>
                </a:tc>
                <a:tc>
                  <a:txBody>
                    <a:bodyPr/>
                    <a:lstStyle/>
                    <a:p>
                      <a:pPr algn="ctr">
                        <a:lnSpc>
                          <a:spcPct val="90000"/>
                        </a:lnSpc>
                      </a:pPr>
                      <a:endParaRPr lang="en-GB" noProof="0" dirty="0"/>
                    </a:p>
                    <a:p>
                      <a:pPr algn="ctr">
                        <a:lnSpc>
                          <a:spcPct val="90000"/>
                        </a:lnSpc>
                      </a:pPr>
                      <a:endParaRPr lang="en-GB" noProof="0" dirty="0"/>
                    </a:p>
                    <a:p>
                      <a:pPr algn="ctr">
                        <a:lnSpc>
                          <a:spcPct val="90000"/>
                        </a:lnSpc>
                      </a:pPr>
                      <a:r>
                        <a:rPr lang="en-GB" noProof="0" dirty="0"/>
                        <a:t>0.0047</a:t>
                      </a:r>
                    </a:p>
                  </a:txBody>
                  <a:tcPr/>
                </a:tc>
                <a:extLst>
                  <a:ext uri="{0D108BD9-81ED-4DB2-BD59-A6C34878D82A}">
                    <a16:rowId xmlns="" xmlns:a16="http://schemas.microsoft.com/office/drawing/2014/main" val="3425744636"/>
                  </a:ext>
                </a:extLst>
              </a:tr>
              <a:tr h="787425">
                <a:tc>
                  <a:txBody>
                    <a:bodyPr/>
                    <a:lstStyle/>
                    <a:p>
                      <a:pPr>
                        <a:lnSpc>
                          <a:spcPct val="90000"/>
                        </a:lnSpc>
                      </a:pPr>
                      <a:r>
                        <a:rPr lang="en-GB" b="0" noProof="0" dirty="0"/>
                        <a:t>Dose or schedule changes during the first 4 cycles</a:t>
                      </a:r>
                    </a:p>
                    <a:p>
                      <a:pPr marL="0" indent="185738" algn="l">
                        <a:lnSpc>
                          <a:spcPct val="90000"/>
                        </a:lnSpc>
                        <a:tabLst/>
                      </a:pPr>
                      <a:r>
                        <a:rPr lang="en-GB" b="0" noProof="0" dirty="0"/>
                        <a:t>Yes</a:t>
                      </a:r>
                    </a:p>
                    <a:p>
                      <a:pPr marL="0" indent="185738" algn="l">
                        <a:lnSpc>
                          <a:spcPct val="90000"/>
                        </a:lnSpc>
                        <a:tabLst/>
                      </a:pPr>
                      <a:r>
                        <a:rPr lang="en-GB" b="0" noProof="0" dirty="0"/>
                        <a:t>No</a:t>
                      </a:r>
                    </a:p>
                  </a:txBody>
                  <a:tcPr marL="163440"/>
                </a:tc>
                <a:tc>
                  <a:txBody>
                    <a:bodyPr/>
                    <a:lstStyle/>
                    <a:p>
                      <a:pPr algn="ctr">
                        <a:lnSpc>
                          <a:spcPct val="90000"/>
                        </a:lnSpc>
                      </a:pPr>
                      <a:endParaRPr lang="en-GB" noProof="0" dirty="0"/>
                    </a:p>
                    <a:p>
                      <a:pPr algn="ctr">
                        <a:lnSpc>
                          <a:spcPct val="90000"/>
                        </a:lnSpc>
                      </a:pPr>
                      <a:endParaRPr lang="en-GB" noProof="0" dirty="0"/>
                    </a:p>
                    <a:p>
                      <a:pPr algn="ctr">
                        <a:lnSpc>
                          <a:spcPct val="90000"/>
                        </a:lnSpc>
                      </a:pPr>
                      <a:r>
                        <a:rPr lang="en-GB" noProof="0" dirty="0"/>
                        <a:t>10.0</a:t>
                      </a:r>
                    </a:p>
                    <a:p>
                      <a:pPr algn="ctr">
                        <a:lnSpc>
                          <a:spcPct val="90000"/>
                        </a:lnSpc>
                      </a:pPr>
                      <a:r>
                        <a:rPr lang="en-GB" noProof="0" dirty="0"/>
                        <a:t>17.7</a:t>
                      </a:r>
                    </a:p>
                  </a:txBody>
                  <a:tcPr/>
                </a:tc>
                <a:tc>
                  <a:txBody>
                    <a:bodyPr/>
                    <a:lstStyle/>
                    <a:p>
                      <a:pPr algn="ctr">
                        <a:lnSpc>
                          <a:spcPct val="90000"/>
                        </a:lnSpc>
                      </a:pPr>
                      <a:endParaRPr lang="en-GB" noProof="0" dirty="0"/>
                    </a:p>
                    <a:p>
                      <a:pPr algn="ctr">
                        <a:lnSpc>
                          <a:spcPct val="90000"/>
                        </a:lnSpc>
                      </a:pPr>
                      <a:endParaRPr lang="en-GB" noProof="0" dirty="0"/>
                    </a:p>
                    <a:p>
                      <a:pPr algn="ctr">
                        <a:lnSpc>
                          <a:spcPct val="90000"/>
                        </a:lnSpc>
                      </a:pPr>
                      <a:endParaRPr lang="en-GB" noProof="0" dirty="0"/>
                    </a:p>
                    <a:p>
                      <a:pPr algn="ctr">
                        <a:lnSpc>
                          <a:spcPct val="90000"/>
                        </a:lnSpc>
                      </a:pPr>
                      <a:r>
                        <a:rPr lang="en-GB" noProof="0" dirty="0"/>
                        <a:t>0.0012</a:t>
                      </a:r>
                    </a:p>
                  </a:txBody>
                  <a:tcPr/>
                </a:tc>
                <a:tc>
                  <a:txBody>
                    <a:bodyPr/>
                    <a:lstStyle/>
                    <a:p>
                      <a:pPr algn="l">
                        <a:lnSpc>
                          <a:spcPct val="90000"/>
                        </a:lnSpc>
                      </a:pPr>
                      <a:endParaRPr lang="en-GB" noProof="0" dirty="0"/>
                    </a:p>
                    <a:p>
                      <a:pPr algn="l">
                        <a:lnSpc>
                          <a:spcPct val="90000"/>
                        </a:lnSpc>
                      </a:pPr>
                      <a:endParaRPr lang="en-GB" noProof="0" dirty="0"/>
                    </a:p>
                    <a:p>
                      <a:pPr marL="666750" indent="0" algn="l">
                        <a:lnSpc>
                          <a:spcPct val="90000"/>
                        </a:lnSpc>
                        <a:tabLst/>
                      </a:pPr>
                      <a:r>
                        <a:rPr lang="en-GB" noProof="0" dirty="0"/>
                        <a:t>3.4</a:t>
                      </a:r>
                    </a:p>
                    <a:p>
                      <a:pPr marL="554038" indent="0" algn="l">
                        <a:lnSpc>
                          <a:spcPct val="90000"/>
                        </a:lnSpc>
                        <a:tabLst/>
                      </a:pPr>
                      <a:r>
                        <a:rPr lang="en-GB" noProof="0" dirty="0"/>
                        <a:t>11.3</a:t>
                      </a:r>
                    </a:p>
                  </a:txBody>
                  <a:tcPr/>
                </a:tc>
                <a:tc>
                  <a:txBody>
                    <a:bodyPr/>
                    <a:lstStyle/>
                    <a:p>
                      <a:pPr algn="ctr">
                        <a:lnSpc>
                          <a:spcPct val="90000"/>
                        </a:lnSpc>
                      </a:pPr>
                      <a:endParaRPr lang="en-GB" noProof="0" dirty="0"/>
                    </a:p>
                    <a:p>
                      <a:pPr algn="ctr">
                        <a:lnSpc>
                          <a:spcPct val="90000"/>
                        </a:lnSpc>
                      </a:pPr>
                      <a:endParaRPr lang="en-GB" noProof="0" dirty="0"/>
                    </a:p>
                    <a:p>
                      <a:pPr algn="ctr">
                        <a:lnSpc>
                          <a:spcPct val="90000"/>
                        </a:lnSpc>
                      </a:pPr>
                      <a:endParaRPr lang="en-GB" noProof="0" dirty="0"/>
                    </a:p>
                    <a:p>
                      <a:pPr algn="ctr">
                        <a:lnSpc>
                          <a:spcPct val="90000"/>
                        </a:lnSpc>
                      </a:pPr>
                      <a:r>
                        <a:rPr lang="en-GB" noProof="0" dirty="0"/>
                        <a:t>0.0020</a:t>
                      </a:r>
                    </a:p>
                  </a:txBody>
                  <a:tcPr/>
                </a:tc>
                <a:extLst>
                  <a:ext uri="{0D108BD9-81ED-4DB2-BD59-A6C34878D82A}">
                    <a16:rowId xmlns="" xmlns:a16="http://schemas.microsoft.com/office/drawing/2014/main" val="2417948459"/>
                  </a:ext>
                </a:extLst>
              </a:tr>
            </a:tbl>
          </a:graphicData>
        </a:graphic>
      </p:graphicFrame>
      <p:sp>
        <p:nvSpPr>
          <p:cNvPr id="17" name="Rectangle 16">
            <a:extLst>
              <a:ext uri="{FF2B5EF4-FFF2-40B4-BE49-F238E27FC236}">
                <a16:creationId xmlns="" xmlns:a16="http://schemas.microsoft.com/office/drawing/2014/main" id="{9C2384A9-B432-F84E-9CA1-59C8212F7AA9}"/>
              </a:ext>
            </a:extLst>
          </p:cNvPr>
          <p:cNvSpPr/>
          <p:nvPr/>
        </p:nvSpPr>
        <p:spPr>
          <a:xfrm>
            <a:off x="619198" y="2613004"/>
            <a:ext cx="10963203" cy="271315"/>
          </a:xfrm>
          <a:prstGeom prst="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1"/>
                </a:solidFill>
              </a:rPr>
              <a:t>                  </a:t>
            </a:r>
          </a:p>
        </p:txBody>
      </p:sp>
      <p:sp>
        <p:nvSpPr>
          <p:cNvPr id="12" name="Rectangle 11">
            <a:extLst>
              <a:ext uri="{FF2B5EF4-FFF2-40B4-BE49-F238E27FC236}">
                <a16:creationId xmlns="" xmlns:a16="http://schemas.microsoft.com/office/drawing/2014/main" id="{9E7FADE6-4D20-1F4A-8B94-E256B123FBD1}"/>
              </a:ext>
            </a:extLst>
          </p:cNvPr>
          <p:cNvSpPr/>
          <p:nvPr/>
        </p:nvSpPr>
        <p:spPr>
          <a:xfrm>
            <a:off x="619198" y="3715592"/>
            <a:ext cx="10963203" cy="271315"/>
          </a:xfrm>
          <a:prstGeom prst="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1"/>
                </a:solidFill>
              </a:rPr>
              <a:t>                  </a:t>
            </a:r>
          </a:p>
        </p:txBody>
      </p:sp>
      <p:sp>
        <p:nvSpPr>
          <p:cNvPr id="13" name="Rectangle 12">
            <a:extLst>
              <a:ext uri="{FF2B5EF4-FFF2-40B4-BE49-F238E27FC236}">
                <a16:creationId xmlns="" xmlns:a16="http://schemas.microsoft.com/office/drawing/2014/main" id="{8C91AD6E-40C1-DD4E-B6F9-6DD499CCEBA1}"/>
              </a:ext>
            </a:extLst>
          </p:cNvPr>
          <p:cNvSpPr/>
          <p:nvPr/>
        </p:nvSpPr>
        <p:spPr>
          <a:xfrm>
            <a:off x="619196" y="4543857"/>
            <a:ext cx="10963205" cy="271315"/>
          </a:xfrm>
          <a:prstGeom prst="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1"/>
                </a:solidFill>
              </a:rPr>
              <a:t>                  </a:t>
            </a:r>
          </a:p>
        </p:txBody>
      </p:sp>
      <p:sp>
        <p:nvSpPr>
          <p:cNvPr id="14" name="Rectangle 13">
            <a:extLst>
              <a:ext uri="{FF2B5EF4-FFF2-40B4-BE49-F238E27FC236}">
                <a16:creationId xmlns="" xmlns:a16="http://schemas.microsoft.com/office/drawing/2014/main" id="{F004305F-334B-1641-8C21-F0D8E7C392ED}"/>
              </a:ext>
            </a:extLst>
          </p:cNvPr>
          <p:cNvSpPr/>
          <p:nvPr/>
        </p:nvSpPr>
        <p:spPr>
          <a:xfrm>
            <a:off x="619198" y="5619196"/>
            <a:ext cx="10963203" cy="271315"/>
          </a:xfrm>
          <a:prstGeom prst="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accent1"/>
                </a:solidFill>
              </a:rPr>
              <a:t>                  </a:t>
            </a:r>
          </a:p>
        </p:txBody>
      </p:sp>
    </p:spTree>
    <p:extLst>
      <p:ext uri="{BB962C8B-B14F-4D97-AF65-F5344CB8AC3E}">
        <p14:creationId xmlns:p14="http://schemas.microsoft.com/office/powerpoint/2010/main" val="1896094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2"/>
          </p:nvPr>
        </p:nvSpPr>
        <p:spPr/>
        <p:txBody>
          <a:bodyPr/>
          <a:lstStyle/>
          <a:p>
            <a:pPr marL="0" indent="0">
              <a:buNone/>
            </a:pPr>
            <a:r>
              <a:rPr lang="en-GB" b="1" dirty="0">
                <a:solidFill>
                  <a:schemeClr val="accent1"/>
                </a:solidFill>
              </a:rPr>
              <a:t>KEY FINDINGS</a:t>
            </a:r>
          </a:p>
          <a:p>
            <a:r>
              <a:rPr lang="en-GB" dirty="0"/>
              <a:t>The authors defined </a:t>
            </a:r>
            <a:r>
              <a:rPr lang="en-GB" b="1" dirty="0">
                <a:solidFill>
                  <a:schemeClr val="accent1"/>
                </a:solidFill>
              </a:rPr>
              <a:t>several parameters </a:t>
            </a:r>
            <a:r>
              <a:rPr lang="en-GB" dirty="0"/>
              <a:t>that could be </a:t>
            </a:r>
            <a:r>
              <a:rPr lang="en-GB" b="1" dirty="0">
                <a:solidFill>
                  <a:schemeClr val="accent1"/>
                </a:solidFill>
              </a:rPr>
              <a:t>associated with better outcome in long-term survivors of mCRC treated with regorafenib</a:t>
            </a:r>
            <a:r>
              <a:rPr lang="en-GB" dirty="0"/>
              <a:t>:</a:t>
            </a:r>
          </a:p>
          <a:p>
            <a:pPr lvl="1">
              <a:spcBef>
                <a:spcPts val="300"/>
              </a:spcBef>
            </a:pPr>
            <a:r>
              <a:rPr lang="en-GB" dirty="0"/>
              <a:t>Grade 2 mCRC</a:t>
            </a:r>
          </a:p>
          <a:p>
            <a:pPr lvl="1">
              <a:spcBef>
                <a:spcPts val="300"/>
              </a:spcBef>
            </a:pPr>
            <a:r>
              <a:rPr lang="en-GB" dirty="0"/>
              <a:t>Low LDH</a:t>
            </a:r>
          </a:p>
          <a:p>
            <a:pPr lvl="1">
              <a:spcBef>
                <a:spcPts val="300"/>
              </a:spcBef>
            </a:pPr>
            <a:r>
              <a:rPr lang="en-GB" dirty="0"/>
              <a:t>Single-site disease progression</a:t>
            </a:r>
          </a:p>
          <a:p>
            <a:pPr lvl="1">
              <a:spcBef>
                <a:spcPts val="300"/>
              </a:spcBef>
            </a:pPr>
            <a:r>
              <a:rPr lang="en-GB" dirty="0"/>
              <a:t>Absence of AEs</a:t>
            </a:r>
          </a:p>
          <a:p>
            <a:pPr lvl="1">
              <a:spcBef>
                <a:spcPts val="300"/>
              </a:spcBef>
            </a:pPr>
            <a:r>
              <a:rPr lang="en-GB" dirty="0"/>
              <a:t>Absence of treatment changes </a:t>
            </a:r>
          </a:p>
          <a:p>
            <a:pPr lvl="1">
              <a:spcBef>
                <a:spcPts val="300"/>
              </a:spcBef>
            </a:pPr>
            <a:r>
              <a:rPr lang="en-GB" dirty="0"/>
              <a:t>Absence of liver- or lung-disease progression</a:t>
            </a:r>
            <a:br>
              <a:rPr lang="en-GB" dirty="0"/>
            </a:br>
            <a:endParaRPr lang="en-GB" dirty="0"/>
          </a:p>
          <a:p>
            <a:pPr marL="0" indent="0">
              <a:buNone/>
            </a:pPr>
            <a:r>
              <a:rPr lang="en-GB" b="1" dirty="0">
                <a:solidFill>
                  <a:schemeClr val="accent1"/>
                </a:solidFill>
              </a:rPr>
              <a:t>PERSPECTIVES</a:t>
            </a:r>
          </a:p>
          <a:p>
            <a:r>
              <a:rPr lang="en-GB" dirty="0"/>
              <a:t>These parameters could help oncologists to select the patients with mCRC who might benefit most from treatment with regorafenib</a:t>
            </a:r>
          </a:p>
        </p:txBody>
      </p:sp>
      <p:sp>
        <p:nvSpPr>
          <p:cNvPr id="3" name="Title 2"/>
          <p:cNvSpPr>
            <a:spLocks noGrp="1"/>
          </p:cNvSpPr>
          <p:nvPr>
            <p:ph type="title"/>
          </p:nvPr>
        </p:nvSpPr>
        <p:spPr/>
        <p:txBody>
          <a:bodyPr/>
          <a:lstStyle/>
          <a:p>
            <a:r>
              <a:rPr lang="en-GB" noProof="0" dirty="0"/>
              <a:t>conclusions</a:t>
            </a:r>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19</a:t>
            </a:fld>
            <a:endParaRPr lang="en-GB"/>
          </a:p>
        </p:txBody>
      </p:sp>
      <p:sp>
        <p:nvSpPr>
          <p:cNvPr id="4" name="Content Placeholder 3">
            <a:extLst>
              <a:ext uri="{FF2B5EF4-FFF2-40B4-BE49-F238E27FC236}">
                <a16:creationId xmlns="" xmlns:a16="http://schemas.microsoft.com/office/drawing/2014/main" id="{5AAAD651-F51D-0746-9592-59C750192A8D}"/>
              </a:ext>
            </a:extLst>
          </p:cNvPr>
          <p:cNvSpPr>
            <a:spLocks noGrp="1"/>
          </p:cNvSpPr>
          <p:nvPr>
            <p:ph sz="quarter" idx="15"/>
          </p:nvPr>
        </p:nvSpPr>
        <p:spPr>
          <a:xfrm>
            <a:off x="620184" y="6309320"/>
            <a:ext cx="8116800" cy="365125"/>
          </a:xfrm>
        </p:spPr>
        <p:txBody>
          <a:bodyPr/>
          <a:lstStyle/>
          <a:p>
            <a:r>
              <a:rPr lang="en-US" dirty="0"/>
              <a:t>AE, adverse event; LDH, lactate dehydrogenase; mCRC, metastatic colorectal cancer</a:t>
            </a:r>
          </a:p>
        </p:txBody>
      </p:sp>
    </p:spTree>
    <p:extLst>
      <p:ext uri="{BB962C8B-B14F-4D97-AF65-F5344CB8AC3E}">
        <p14:creationId xmlns:p14="http://schemas.microsoft.com/office/powerpoint/2010/main" val="298700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FFDFC1-14C9-46EB-AAE1-4ED58FD77AA7}"/>
              </a:ext>
            </a:extLst>
          </p:cNvPr>
          <p:cNvSpPr>
            <a:spLocks noGrp="1"/>
          </p:cNvSpPr>
          <p:nvPr>
            <p:ph type="title"/>
          </p:nvPr>
        </p:nvSpPr>
        <p:spPr/>
        <p:txBody>
          <a:bodyPr>
            <a:noAutofit/>
          </a:bodyPr>
          <a:lstStyle/>
          <a:p>
            <a:r>
              <a:rPr lang="en-GB" sz="3200" dirty="0"/>
              <a:t>Meeting summary</a:t>
            </a:r>
            <a:br>
              <a:rPr lang="en-GB" sz="3200" dirty="0"/>
            </a:br>
            <a:r>
              <a:rPr lang="en-GB" sz="3200" dirty="0"/>
              <a:t>ESMO 2020, virtual meeting</a:t>
            </a:r>
            <a:r>
              <a:rPr lang="en-GB" dirty="0"/>
              <a:t/>
            </a:r>
            <a:br>
              <a:rPr lang="en-GB" dirty="0"/>
            </a:br>
            <a:r>
              <a:rPr lang="en-GB" dirty="0"/>
              <a:t/>
            </a:r>
            <a:br>
              <a:rPr lang="en-GB" dirty="0"/>
            </a:br>
            <a:r>
              <a:rPr lang="en-GB" sz="3200" cap="none" dirty="0"/>
              <a:t>Prof. David </a:t>
            </a:r>
            <a:r>
              <a:rPr lang="en-GB" sz="3200" cap="none" dirty="0" err="1"/>
              <a:t>Tougeron</a:t>
            </a:r>
            <a:r>
              <a:rPr lang="en-GB" sz="3200" cap="none" dirty="0"/>
              <a:t/>
            </a:r>
            <a:br>
              <a:rPr lang="en-GB" sz="3200" cap="none" dirty="0"/>
            </a:br>
            <a:r>
              <a:rPr lang="en-GB" sz="2200" cap="none" dirty="0"/>
              <a:t>Service </a:t>
            </a:r>
            <a:r>
              <a:rPr lang="en-GB" sz="2200" cap="none" dirty="0" err="1"/>
              <a:t>d'Hépato</a:t>
            </a:r>
            <a:r>
              <a:rPr lang="en-GB" sz="2200" cap="none" dirty="0"/>
              <a:t>-gastro-</a:t>
            </a:r>
            <a:r>
              <a:rPr lang="en-GB" sz="2200" cap="none" dirty="0" err="1"/>
              <a:t>entérologie</a:t>
            </a:r>
            <a:r>
              <a:rPr lang="en-GB" sz="2200" cap="none" dirty="0"/>
              <a:t> &amp; Service </a:t>
            </a:r>
            <a:r>
              <a:rPr lang="en-GB" sz="2200" cap="none" dirty="0" err="1"/>
              <a:t>d'Oncologie</a:t>
            </a:r>
            <a:r>
              <a:rPr lang="en-GB" sz="2200" cap="none" dirty="0"/>
              <a:t> </a:t>
            </a:r>
            <a:r>
              <a:rPr lang="en-GB" sz="2200" cap="none" dirty="0" err="1"/>
              <a:t>Médicale</a:t>
            </a:r>
            <a:r>
              <a:rPr lang="en-GB" sz="2200" cap="none" dirty="0"/>
              <a:t>,</a:t>
            </a:r>
            <a:br>
              <a:rPr lang="en-GB" sz="2200" cap="none" dirty="0"/>
            </a:br>
            <a:r>
              <a:rPr lang="en-GB" sz="2200" cap="none" dirty="0"/>
              <a:t>CHU de Poitiers, Poitiers, France</a:t>
            </a:r>
            <a:r>
              <a:rPr lang="en-GB" sz="3200" cap="none" dirty="0"/>
              <a:t/>
            </a:r>
            <a:br>
              <a:rPr lang="en-GB" sz="3200" cap="none" dirty="0"/>
            </a:br>
            <a:r>
              <a:rPr lang="en-GB" sz="3200" cap="none" dirty="0"/>
              <a:t/>
            </a:r>
            <a:br>
              <a:rPr lang="en-GB" sz="3200" cap="none" dirty="0"/>
            </a:br>
            <a:r>
              <a:rPr lang="en-GB" sz="2400" cap="none" dirty="0"/>
              <a:t>HIGHLIGHTS FROM GI CONNECT</a:t>
            </a:r>
            <a:br>
              <a:rPr lang="en-GB" sz="2400" cap="none" dirty="0"/>
            </a:br>
            <a:r>
              <a:rPr lang="en-GB" sz="2400" cap="none" dirty="0"/>
              <a:t>SEPTEMBER 2020</a:t>
            </a:r>
            <a:endParaRPr lang="en-GB" sz="2400" dirty="0"/>
          </a:p>
        </p:txBody>
      </p:sp>
      <p:sp>
        <p:nvSpPr>
          <p:cNvPr id="3" name="Slide Number Placeholder 2"/>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284903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085717" y="5336165"/>
            <a:ext cx="1698734"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3">
                  <a:extLst>
                    <a:ext uri="{A12FA001-AC4F-418D-AE19-62706E023703}">
                      <ahyp:hlinkClr xmlns="" xmlns:ahyp="http://schemas.microsoft.com/office/drawing/2018/hyperlinkcolor" val="tx"/>
                    </a:ext>
                  </a:extLst>
                </a:hlinkClick>
              </a:rPr>
              <a:t>@</a:t>
            </a:r>
            <a:r>
              <a:rPr lang="en-GB" sz="1600" b="1" u="sng" dirty="0" err="1">
                <a:solidFill>
                  <a:schemeClr val="accent1"/>
                </a:solidFill>
                <a:ea typeface="Aileron" charset="0"/>
                <a:cs typeface="PT Sans Narrow"/>
                <a:hlinkClick r:id="rId3">
                  <a:extLst>
                    <a:ext uri="{A12FA001-AC4F-418D-AE19-62706E023703}">
                      <ahyp:hlinkClr xmlns="" xmlns:ahyp="http://schemas.microsoft.com/office/drawing/2018/hyperlinkcolor" val="tx"/>
                    </a:ext>
                  </a:extLst>
                </a:hlinkClick>
              </a:rPr>
              <a:t>giconnectinfo</a:t>
            </a:r>
            <a:endParaRPr lang="en-GB" sz="1600" b="1" u="sng" dirty="0">
              <a:solidFill>
                <a:schemeClr val="accent1"/>
              </a:solidFill>
              <a:ea typeface="Aileron" charset="0"/>
              <a:cs typeface="PT Sans Narrow"/>
            </a:endParaRPr>
          </a:p>
        </p:txBody>
      </p:sp>
      <p:sp>
        <p:nvSpPr>
          <p:cNvPr id="17" name="TextBox 16"/>
          <p:cNvSpPr txBox="1"/>
          <p:nvPr/>
        </p:nvSpPr>
        <p:spPr>
          <a:xfrm>
            <a:off x="4011195" y="5336177"/>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4"/>
              </a:rPr>
              <a:t>GI CONNECT</a:t>
            </a:r>
            <a:r>
              <a:rPr lang="en-GB" sz="1600" b="1" dirty="0">
                <a:solidFill>
                  <a:schemeClr val="tx2"/>
                </a:solidFill>
                <a:ea typeface="Aileron" charset="0"/>
                <a:cs typeface="PT Sans Narrow"/>
              </a:rPr>
              <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7788696" y="5336167"/>
            <a:ext cx="2843808" cy="729430"/>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r>
              <a:rPr lang="en-US" sz="1600" dirty="0">
                <a:solidFill>
                  <a:schemeClr val="tx2"/>
                </a:solidFill>
                <a:cs typeface="PT Sans Narrow"/>
              </a:rPr>
              <a:t/>
            </a:r>
            <a:br>
              <a:rPr lang="en-US" sz="1600" dirty="0">
                <a:solidFill>
                  <a:schemeClr val="tx2"/>
                </a:solidFill>
                <a:cs typeface="PT Sans Narrow"/>
              </a:rPr>
            </a:br>
            <a:r>
              <a:rPr lang="en-US" sz="1600" b="1" dirty="0">
                <a:solidFill>
                  <a:schemeClr val="accent1"/>
                </a:solidFill>
                <a:cs typeface="PT Sans Narrow"/>
                <a:hlinkClick r:id="rId5"/>
              </a:rPr>
              <a:t>antoine.lacombe</a:t>
            </a:r>
            <a:br>
              <a:rPr lang="en-US" sz="1600" b="1" dirty="0">
                <a:solidFill>
                  <a:schemeClr val="accent1"/>
                </a:solidFill>
                <a:cs typeface="PT Sans Narrow"/>
                <a:hlinkClick r:id="rId5"/>
              </a:rPr>
            </a:br>
            <a:r>
              <a:rPr lang="en-US" sz="1600" b="1" dirty="0">
                <a:solidFill>
                  <a:schemeClr val="accent1"/>
                </a:solidFill>
                <a:cs typeface="PT Sans Narrow"/>
                <a:hlinkClick r:id="rId5"/>
              </a:rPr>
              <a:t>@cor2ed.com</a:t>
            </a:r>
            <a:endParaRPr lang="en-GB" sz="1600" b="1" dirty="0">
              <a:solidFill>
                <a:schemeClr val="accent1"/>
              </a:solidFill>
              <a:ea typeface="Aileron" charset="0"/>
              <a:cs typeface="PT Sans Narrow"/>
            </a:endParaRPr>
          </a:p>
        </p:txBody>
      </p:sp>
      <p:sp>
        <p:nvSpPr>
          <p:cNvPr id="19" name="TextBox 18"/>
          <p:cNvSpPr txBox="1"/>
          <p:nvPr/>
        </p:nvSpPr>
        <p:spPr>
          <a:xfrm>
            <a:off x="6099427" y="5336167"/>
            <a:ext cx="2084815" cy="7294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6"/>
              </a:rPr>
              <a:t>GI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 xmlns:a16="http://schemas.microsoft.com/office/drawing/2014/main" id="{071CF435-729F-403B-B87A-421B2706800D}"/>
              </a:ext>
            </a:extLst>
          </p:cNvPr>
          <p:cNvSpPr>
            <a:spLocks noGrp="1"/>
          </p:cNvSpPr>
          <p:nvPr>
            <p:ph type="title"/>
          </p:nvPr>
        </p:nvSpPr>
        <p:spPr>
          <a:xfrm>
            <a:off x="1635656" y="274640"/>
            <a:ext cx="8924840" cy="3586411"/>
          </a:xfrm>
        </p:spPr>
        <p:txBody>
          <a:bodyPr>
            <a:normAutofit/>
          </a:bodyPr>
          <a:lstStyle/>
          <a:p>
            <a:pPr>
              <a:lnSpc>
                <a:spcPts val="3800"/>
              </a:lnSpc>
              <a:spcBef>
                <a:spcPts val="800"/>
              </a:spcBef>
            </a:pPr>
            <a:r>
              <a:rPr lang="en-US" sz="3600" cap="none" dirty="0">
                <a:solidFill>
                  <a:schemeClr val="tx2"/>
                </a:solidFill>
              </a:rPr>
              <a:t>REACH </a:t>
            </a:r>
            <a:r>
              <a:rPr lang="en-US" sz="3600" cap="none" dirty="0"/>
              <a:t>GI CONNECT </a:t>
            </a:r>
            <a:r>
              <a:rPr lang="en-US" sz="3600" cap="none" dirty="0">
                <a:solidFill>
                  <a:schemeClr val="tx2"/>
                </a:solidFill>
              </a:rPr>
              <a:t>VIA </a:t>
            </a:r>
            <a:br>
              <a:rPr lang="en-US" sz="3600" cap="none" dirty="0">
                <a:solidFill>
                  <a:schemeClr val="tx2"/>
                </a:solidFill>
              </a:rPr>
            </a:br>
            <a:r>
              <a:rPr lang="en-US" sz="3600" cap="none" spc="-51" dirty="0">
                <a:solidFill>
                  <a:schemeClr val="tx2"/>
                </a:solidFill>
              </a:rPr>
              <a:t>TWITTER, LINKEDIN, VIMEO &amp; EMAIL</a:t>
            </a:r>
            <a:r>
              <a:rPr lang="en-US" sz="3600" cap="none" dirty="0">
                <a:solidFill>
                  <a:schemeClr val="tx2"/>
                </a:solidFill>
              </a:rPr>
              <a:t/>
            </a:r>
            <a:br>
              <a:rPr lang="en-US" sz="3600" cap="none" dirty="0">
                <a:solidFill>
                  <a:schemeClr val="tx2"/>
                </a:solidFill>
              </a:rPr>
            </a:br>
            <a:r>
              <a:rPr lang="en-US" sz="3600" cap="none" dirty="0">
                <a:solidFill>
                  <a:schemeClr val="tx2"/>
                </a:solidFill>
              </a:rPr>
              <a:t>OR VISIT THE GROUP’S WEBSITE</a:t>
            </a:r>
            <a:br>
              <a:rPr lang="en-US" sz="3600" cap="none" dirty="0">
                <a:solidFill>
                  <a:schemeClr val="tx2"/>
                </a:solidFill>
              </a:rPr>
            </a:br>
            <a:r>
              <a:rPr lang="en-US" sz="3600" u="sng" cap="none" dirty="0">
                <a:hlinkClick r:id="rId7">
                  <a:extLst>
                    <a:ext uri="{A12FA001-AC4F-418D-AE19-62706E023703}">
                      <ahyp:hlinkClr xmlns="" xmlns:ahyp="http://schemas.microsoft.com/office/drawing/2018/hyperlinkcolor" val="tx"/>
                    </a:ext>
                  </a:extLst>
                </a:hlinkClick>
              </a:rPr>
              <a:t>http://www.giconnect.info</a:t>
            </a:r>
            <a:endParaRPr lang="en-US" sz="3600" cap="none" dirty="0"/>
          </a:p>
        </p:txBody>
      </p:sp>
      <p:pic>
        <p:nvPicPr>
          <p:cNvPr id="12" name="Picture 11">
            <a:hlinkClick r:id="rId5"/>
            <a:extLst>
              <a:ext uri="{FF2B5EF4-FFF2-40B4-BE49-F238E27FC236}">
                <a16:creationId xmlns="" xmlns:a16="http://schemas.microsoft.com/office/drawing/2014/main" id="{7F740B07-918F-4655-A49D-75D0BFCD5FB1}"/>
              </a:ext>
            </a:extLst>
          </p:cNvPr>
          <p:cNvPicPr>
            <a:picLocks noChangeAspect="1"/>
          </p:cNvPicPr>
          <p:nvPr/>
        </p:nvPicPr>
        <p:blipFill rotWithShape="1">
          <a:blip r:embed="rId8">
            <a:extLst>
              <a:ext uri="{28A0092B-C50C-407E-A947-70E740481C1C}">
                <a14:useLocalDpi xmlns:a14="http://schemas.microsoft.com/office/drawing/2010/main" val="0"/>
              </a:ext>
            </a:extLst>
          </a:blip>
          <a:srcRect l="82251"/>
          <a:stretch/>
        </p:blipFill>
        <p:spPr>
          <a:xfrm>
            <a:off x="8471295" y="4005069"/>
            <a:ext cx="1405860" cy="1282427"/>
          </a:xfrm>
          <a:prstGeom prst="rect">
            <a:avLst/>
          </a:prstGeom>
        </p:spPr>
      </p:pic>
      <p:pic>
        <p:nvPicPr>
          <p:cNvPr id="13" name="Picture 12">
            <a:hlinkClick r:id="rId6"/>
            <a:extLst>
              <a:ext uri="{FF2B5EF4-FFF2-40B4-BE49-F238E27FC236}">
                <a16:creationId xmlns="" xmlns:a16="http://schemas.microsoft.com/office/drawing/2014/main" id="{C994F013-C302-47F4-9EB4-4B52A431EA5B}"/>
              </a:ext>
            </a:extLst>
          </p:cNvPr>
          <p:cNvPicPr>
            <a:picLocks noChangeAspect="1"/>
          </p:cNvPicPr>
          <p:nvPr/>
        </p:nvPicPr>
        <p:blipFill rotWithShape="1">
          <a:blip r:embed="rId8">
            <a:extLst>
              <a:ext uri="{28A0092B-C50C-407E-A947-70E740481C1C}">
                <a14:useLocalDpi xmlns:a14="http://schemas.microsoft.com/office/drawing/2010/main" val="0"/>
              </a:ext>
            </a:extLst>
          </a:blip>
          <a:srcRect l="53356" r="25735"/>
          <a:stretch/>
        </p:blipFill>
        <p:spPr>
          <a:xfrm>
            <a:off x="6312024" y="4005069"/>
            <a:ext cx="1656184" cy="1282427"/>
          </a:xfrm>
          <a:prstGeom prst="rect">
            <a:avLst/>
          </a:prstGeom>
        </p:spPr>
      </p:pic>
      <p:pic>
        <p:nvPicPr>
          <p:cNvPr id="14" name="Picture 13">
            <a:hlinkClick r:id="rId4"/>
            <a:extLst>
              <a:ext uri="{FF2B5EF4-FFF2-40B4-BE49-F238E27FC236}">
                <a16:creationId xmlns="" xmlns:a16="http://schemas.microsoft.com/office/drawing/2014/main" id="{9C8C6252-0511-42FC-81AE-E7E9EA094451}"/>
              </a:ext>
            </a:extLst>
          </p:cNvPr>
          <p:cNvPicPr>
            <a:picLocks noChangeAspect="1"/>
          </p:cNvPicPr>
          <p:nvPr/>
        </p:nvPicPr>
        <p:blipFill rotWithShape="1">
          <a:blip r:embed="rId8">
            <a:extLst>
              <a:ext uri="{28A0092B-C50C-407E-A947-70E740481C1C}">
                <a14:useLocalDpi xmlns:a14="http://schemas.microsoft.com/office/drawing/2010/main" val="0"/>
              </a:ext>
            </a:extLst>
          </a:blip>
          <a:srcRect l="27562" r="55050"/>
          <a:stretch/>
        </p:blipFill>
        <p:spPr>
          <a:xfrm>
            <a:off x="4359883" y="4005069"/>
            <a:ext cx="1377292" cy="1282427"/>
          </a:xfrm>
          <a:prstGeom prst="rect">
            <a:avLst/>
          </a:prstGeom>
        </p:spPr>
      </p:pic>
      <p:pic>
        <p:nvPicPr>
          <p:cNvPr id="20" name="Picture 19">
            <a:hlinkClick r:id="rId3"/>
            <a:extLst>
              <a:ext uri="{FF2B5EF4-FFF2-40B4-BE49-F238E27FC236}">
                <a16:creationId xmlns="" xmlns:a16="http://schemas.microsoft.com/office/drawing/2014/main" id="{8A7CBC23-A2BC-439B-870D-2C306F7C796B}"/>
              </a:ext>
            </a:extLst>
          </p:cNvPr>
          <p:cNvPicPr>
            <a:picLocks noChangeAspect="1"/>
          </p:cNvPicPr>
          <p:nvPr/>
        </p:nvPicPr>
        <p:blipFill rotWithShape="1">
          <a:blip r:embed="rId8">
            <a:extLst>
              <a:ext uri="{28A0092B-C50C-407E-A947-70E740481C1C}">
                <a14:useLocalDpi xmlns:a14="http://schemas.microsoft.com/office/drawing/2010/main" val="0"/>
              </a:ext>
            </a:extLst>
          </a:blip>
          <a:srcRect r="82612"/>
          <a:stretch/>
        </p:blipFill>
        <p:spPr>
          <a:xfrm>
            <a:off x="2335979" y="4005069"/>
            <a:ext cx="1377292" cy="1282427"/>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20</a:t>
            </a:fld>
            <a:endParaRPr lang="en-GB" dirty="0"/>
          </a:p>
        </p:txBody>
      </p:sp>
    </p:spTree>
    <p:extLst>
      <p:ext uri="{BB962C8B-B14F-4D97-AF65-F5344CB8AC3E}">
        <p14:creationId xmlns:p14="http://schemas.microsoft.com/office/powerpoint/2010/main" val="146845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50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3</a:t>
            </a:fld>
            <a:endParaRPr lang="en-GB" dirty="0"/>
          </a:p>
        </p:txBody>
      </p:sp>
      <p:sp>
        <p:nvSpPr>
          <p:cNvPr id="10" name="Content Placeholder 1">
            <a:extLst>
              <a:ext uri="{FF2B5EF4-FFF2-40B4-BE49-F238E27FC236}">
                <a16:creationId xmlns="" xmlns:a16="http://schemas.microsoft.com/office/drawing/2014/main" id="{F980BF42-EAFA-594D-AF20-820950170211}"/>
              </a:ext>
            </a:extLst>
          </p:cNvPr>
          <p:cNvSpPr>
            <a:spLocks noGrp="1"/>
          </p:cNvSpPr>
          <p:nvPr>
            <p:ph sz="quarter" idx="12"/>
          </p:nvPr>
        </p:nvSpPr>
        <p:spPr>
          <a:xfrm>
            <a:off x="620184" y="1425600"/>
            <a:ext cx="10963200" cy="4525200"/>
          </a:xfrm>
        </p:spPr>
        <p:txBody>
          <a:bodyPr/>
          <a:lstStyle/>
          <a:p>
            <a:pPr marL="0" indent="0">
              <a:buNone/>
            </a:pPr>
            <a:endParaRPr lang="en-GB" b="1" dirty="0"/>
          </a:p>
          <a:p>
            <a:pPr marL="0" indent="0">
              <a:buNone/>
            </a:pPr>
            <a:r>
              <a:rPr lang="en-GB" b="1" dirty="0"/>
              <a:t>Please note: </a:t>
            </a:r>
            <a:r>
              <a:rPr lang="en-GB" dirty="0"/>
              <a:t>Views expressed within this presentation are the personal opinions of the author. They do not necessarily represent the views of the author’s academic institution or the rest of GI CONNECT group.</a:t>
            </a:r>
          </a:p>
          <a:p>
            <a:pPr marL="0" indent="0">
              <a:buNone/>
            </a:pPr>
            <a:r>
              <a:rPr lang="en-GB" dirty="0"/>
              <a:t>This content is supported by an independent educational grant from Bayer.</a:t>
            </a:r>
            <a:r>
              <a:rPr lang="en-GB" i="1" dirty="0"/>
              <a:t> </a:t>
            </a:r>
            <a:endParaRPr lang="en-GB" dirty="0"/>
          </a:p>
          <a:p>
            <a:pPr marL="0" indent="0">
              <a:buNone/>
            </a:pPr>
            <a:endParaRPr lang="en-GB" dirty="0"/>
          </a:p>
          <a:p>
            <a:pPr marL="0" indent="0">
              <a:buNone/>
            </a:pPr>
            <a:r>
              <a:rPr lang="en-GB" b="1" dirty="0"/>
              <a:t>Disclosures: </a:t>
            </a:r>
            <a:r>
              <a:rPr lang="en-GB" dirty="0" err="1"/>
              <a:t>Prof.</a:t>
            </a:r>
            <a:r>
              <a:rPr lang="en-GB" dirty="0"/>
              <a:t> David Tougeron has received honoraria from the following: </a:t>
            </a:r>
          </a:p>
          <a:p>
            <a:r>
              <a:rPr lang="en-GB" dirty="0"/>
              <a:t>Amgen, Astra Zeneca, Bayer, BMS, Ipsen, Merck Serono, MSD, Novartis, Pierre Fabre, Roche, </a:t>
            </a:r>
            <a:br>
              <a:rPr lang="en-GB" dirty="0"/>
            </a:br>
            <a:r>
              <a:rPr lang="en-GB" dirty="0"/>
              <a:t>Sanofi, </a:t>
            </a:r>
            <a:r>
              <a:rPr lang="en-GB" dirty="0" err="1"/>
              <a:t>Servier</a:t>
            </a:r>
            <a:r>
              <a:rPr lang="en-GB" dirty="0"/>
              <a:t> </a:t>
            </a:r>
          </a:p>
          <a:p>
            <a:pPr marL="0" indent="0">
              <a:buNone/>
            </a:pPr>
            <a:endParaRPr lang="en-GB" dirty="0"/>
          </a:p>
        </p:txBody>
      </p:sp>
      <p:sp>
        <p:nvSpPr>
          <p:cNvPr id="11" name="Title 2">
            <a:extLst>
              <a:ext uri="{FF2B5EF4-FFF2-40B4-BE49-F238E27FC236}">
                <a16:creationId xmlns="" xmlns:a16="http://schemas.microsoft.com/office/drawing/2014/main" id="{DCC31DB1-A140-8640-B26E-4787B6930016}"/>
              </a:ext>
            </a:extLst>
          </p:cNvPr>
          <p:cNvSpPr>
            <a:spLocks noGrp="1"/>
          </p:cNvSpPr>
          <p:nvPr>
            <p:ph type="title"/>
          </p:nvPr>
        </p:nvSpPr>
        <p:spPr>
          <a:xfrm>
            <a:off x="619200" y="246566"/>
            <a:ext cx="8740800" cy="807285"/>
          </a:xfrm>
        </p:spPr>
        <p:txBody>
          <a:bodyPr/>
          <a:lstStyle/>
          <a:p>
            <a:r>
              <a:rPr lang="en-GB" dirty="0"/>
              <a:t>DISCLAIMER</a:t>
            </a:r>
          </a:p>
        </p:txBody>
      </p:sp>
    </p:spTree>
    <p:extLst>
      <p:ext uri="{BB962C8B-B14F-4D97-AF65-F5344CB8AC3E}">
        <p14:creationId xmlns:p14="http://schemas.microsoft.com/office/powerpoint/2010/main" val="132236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rmAutofit/>
          </a:bodyPr>
          <a:lstStyle/>
          <a:p>
            <a:r>
              <a:rPr lang="en-GB" sz="3200" dirty="0"/>
              <a:t>Nivolumab Plus Chemotherapy Versus Chemotherapy as First-Line Treatment for Advanced </a:t>
            </a:r>
            <a:r>
              <a:rPr lang="en-GB" sz="3200" dirty="0" err="1"/>
              <a:t>gc</a:t>
            </a:r>
            <a:r>
              <a:rPr lang="en-GB" sz="3200" dirty="0"/>
              <a:t>/GEJC/EAC: </a:t>
            </a:r>
            <a:br>
              <a:rPr lang="en-GB" sz="3200" dirty="0"/>
            </a:br>
            <a:r>
              <a:rPr lang="en-GB" sz="3200" dirty="0"/>
              <a:t>First Results of the </a:t>
            </a:r>
            <a:r>
              <a:rPr lang="en-GB" sz="3200" dirty="0" err="1"/>
              <a:t>CheckMate</a:t>
            </a:r>
            <a:r>
              <a:rPr lang="en-GB" sz="3200" dirty="0"/>
              <a:t> 649 Study</a:t>
            </a:r>
          </a:p>
        </p:txBody>
      </p:sp>
      <p:sp>
        <p:nvSpPr>
          <p:cNvPr id="6" name="Subtitle 5">
            <a:extLst>
              <a:ext uri="{FF2B5EF4-FFF2-40B4-BE49-F238E27FC236}">
                <a16:creationId xmlns="" xmlns:a16="http://schemas.microsoft.com/office/drawing/2014/main" id="{226460DC-7D37-6D49-A15E-04165D91D2E1}"/>
              </a:ext>
            </a:extLst>
          </p:cNvPr>
          <p:cNvSpPr>
            <a:spLocks noGrp="1"/>
          </p:cNvSpPr>
          <p:nvPr>
            <p:ph type="subTitle" idx="1"/>
          </p:nvPr>
        </p:nvSpPr>
        <p:spPr/>
        <p:txBody>
          <a:bodyPr/>
          <a:lstStyle/>
          <a:p>
            <a:r>
              <a:rPr lang="en-GB" b="1" dirty="0" err="1"/>
              <a:t>Moehler</a:t>
            </a:r>
            <a:r>
              <a:rPr lang="en-GB" b="1" dirty="0"/>
              <a:t> M, et al. </a:t>
            </a:r>
            <a:br>
              <a:rPr lang="en-GB" b="1" dirty="0"/>
            </a:br>
            <a:r>
              <a:rPr lang="en-GB" b="1" dirty="0"/>
              <a:t>ESMO 2020. Abstract #LBA6_PR. Oral presentation</a:t>
            </a:r>
            <a:endParaRPr lang="en-US" b="1"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4</a:t>
            </a:fld>
            <a:endParaRPr lang="en-GB" dirty="0"/>
          </a:p>
        </p:txBody>
      </p:sp>
      <p:sp>
        <p:nvSpPr>
          <p:cNvPr id="3" name="Rectangle 2">
            <a:extLst>
              <a:ext uri="{FF2B5EF4-FFF2-40B4-BE49-F238E27FC236}">
                <a16:creationId xmlns="" xmlns:a16="http://schemas.microsoft.com/office/drawing/2014/main" id="{5C0BC2A4-8D6C-0949-98EB-CBFF661B72CE}"/>
              </a:ext>
            </a:extLst>
          </p:cNvPr>
          <p:cNvSpPr/>
          <p:nvPr/>
        </p:nvSpPr>
        <p:spPr>
          <a:xfrm>
            <a:off x="609598" y="6308904"/>
            <a:ext cx="10972801" cy="549096"/>
          </a:xfrm>
          <a:prstGeom prst="rect">
            <a:avLst/>
          </a:prstGeom>
        </p:spPr>
        <p:txBody>
          <a:bodyPr vert="horz" lIns="0" tIns="0" rIns="0" bIns="0" rtlCol="0" anchor="ctr" anchorCtr="0">
            <a:noAutofit/>
          </a:bodyPr>
          <a:lstStyle/>
          <a:p>
            <a:pPr defTabSz="457189">
              <a:spcBef>
                <a:spcPts val="1200"/>
              </a:spcBef>
              <a:buClr>
                <a:schemeClr val="accent1"/>
              </a:buClr>
            </a:pPr>
            <a:r>
              <a:rPr lang="en-GB" sz="1200" dirty="0">
                <a:solidFill>
                  <a:schemeClr val="bg1"/>
                </a:solidFill>
                <a:latin typeface="Calibri" panose="020F0502020204030204" pitchFamily="34" charset="0"/>
                <a:cs typeface="Calibri" panose="020F0502020204030204" pitchFamily="34" charset="0"/>
              </a:rPr>
              <a:t>EAC, oesophageal adenocarcinoma; GC, gastric cancer; GEJC, gastro-oesophageal junction cancer</a:t>
            </a:r>
            <a:endParaRPr 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514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5</a:t>
            </a:fld>
            <a:endParaRPr lang="en-GB"/>
          </a:p>
        </p:txBody>
      </p:sp>
      <p:sp>
        <p:nvSpPr>
          <p:cNvPr id="3" name="Title 2"/>
          <p:cNvSpPr>
            <a:spLocks noGrp="1"/>
          </p:cNvSpPr>
          <p:nvPr>
            <p:ph type="title"/>
          </p:nvPr>
        </p:nvSpPr>
        <p:spPr>
          <a:xfrm>
            <a:off x="619200" y="246566"/>
            <a:ext cx="8740800" cy="807285"/>
          </a:xfrm>
        </p:spPr>
        <p:txBody>
          <a:bodyPr/>
          <a:lstStyle/>
          <a:p>
            <a:r>
              <a:rPr lang="en-GB" dirty="0"/>
              <a:t>Background and design of the study</a:t>
            </a:r>
            <a:endParaRPr lang="en-GB" noProof="0" dirty="0"/>
          </a:p>
        </p:txBody>
      </p:sp>
      <p:sp>
        <p:nvSpPr>
          <p:cNvPr id="6" name="Content Placeholder 5">
            <a:extLst>
              <a:ext uri="{FF2B5EF4-FFF2-40B4-BE49-F238E27FC236}">
                <a16:creationId xmlns="" xmlns:a16="http://schemas.microsoft.com/office/drawing/2014/main" id="{71B0EC18-27DC-FA4A-AFB9-A32AFE02D918}"/>
              </a:ext>
            </a:extLst>
          </p:cNvPr>
          <p:cNvSpPr>
            <a:spLocks noGrp="1"/>
          </p:cNvSpPr>
          <p:nvPr>
            <p:ph sz="quarter" idx="15"/>
          </p:nvPr>
        </p:nvSpPr>
        <p:spPr>
          <a:xfrm>
            <a:off x="620183" y="6185196"/>
            <a:ext cx="10804409" cy="628180"/>
          </a:xfrm>
        </p:spPr>
        <p:txBody>
          <a:bodyPr/>
          <a:lstStyle/>
          <a:p>
            <a:pPr>
              <a:lnSpc>
                <a:spcPct val="80000"/>
              </a:lnSpc>
              <a:spcBef>
                <a:spcPts val="0"/>
              </a:spcBef>
            </a:pPr>
            <a:r>
              <a:rPr lang="en-GB" dirty="0"/>
              <a:t>chemo, chemotherapy; CPS, combined positive score; EAC, oesophageal adenocarcinoma; ECOG, Eastern Cooperative Oncology Group; FOLFOX, </a:t>
            </a:r>
            <a:r>
              <a:rPr lang="en-GB" dirty="0" err="1"/>
              <a:t>folinic</a:t>
            </a:r>
            <a:r>
              <a:rPr lang="en-GB" dirty="0"/>
              <a:t> acid + fluorouracil + oxaliplatin; GC, gastric cancer; GEJC, gastro-oesophageal junction cancer; HER2, human epidermal growth factor receptor 2; IPI, ipilimumab; NIVO, nivolumab; ORR, objective response rate; OS, overall survival; PD-L1, programmed death-ligand 1; PFS, progression-free survival; PS, performance status; Q2W, every 2 weeks; Q3W, every 3 weeks; </a:t>
            </a:r>
            <a:br>
              <a:rPr lang="en-GB" dirty="0"/>
            </a:br>
            <a:r>
              <a:rPr lang="en-GB" dirty="0"/>
              <a:t>R, randomisation; </a:t>
            </a:r>
            <a:r>
              <a:rPr lang="en-GB" dirty="0" err="1"/>
              <a:t>RoW</a:t>
            </a:r>
            <a:r>
              <a:rPr lang="en-GB" dirty="0"/>
              <a:t>, rest of the world; XELOX, capecitabine + oxaliplatin </a:t>
            </a:r>
          </a:p>
        </p:txBody>
      </p:sp>
      <p:sp>
        <p:nvSpPr>
          <p:cNvPr id="27" name="Rectangle : coins arrondis 26">
            <a:extLst>
              <a:ext uri="{FF2B5EF4-FFF2-40B4-BE49-F238E27FC236}">
                <a16:creationId xmlns="" xmlns:a16="http://schemas.microsoft.com/office/drawing/2014/main" id="{37A40E3E-114D-A343-B87B-11BEF132FCCD}"/>
              </a:ext>
            </a:extLst>
          </p:cNvPr>
          <p:cNvSpPr/>
          <p:nvPr/>
        </p:nvSpPr>
        <p:spPr>
          <a:xfrm>
            <a:off x="608540" y="3213487"/>
            <a:ext cx="10973861" cy="2859768"/>
          </a:xfrm>
          <a:prstGeom prst="roundRect">
            <a:avLst>
              <a:gd name="adj" fmla="val 7468"/>
            </a:avLst>
          </a:prstGeom>
          <a:solidFill>
            <a:schemeClr val="accent1">
              <a:lumMod val="20000"/>
              <a:lumOff val="80000"/>
            </a:schemeClr>
          </a:solid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latin typeface="Calibri" panose="020F0502020204030204" pitchFamily="34" charset="0"/>
              <a:cs typeface="Calibri" panose="020F0502020204030204" pitchFamily="34" charset="0"/>
            </a:endParaRPr>
          </a:p>
        </p:txBody>
      </p:sp>
      <p:cxnSp>
        <p:nvCxnSpPr>
          <p:cNvPr id="36" name="Straight Connector 40">
            <a:extLst>
              <a:ext uri="{FF2B5EF4-FFF2-40B4-BE49-F238E27FC236}">
                <a16:creationId xmlns="" xmlns:a16="http://schemas.microsoft.com/office/drawing/2014/main" id="{FCF280A3-8B91-6546-B20F-C8EEB132450E}"/>
              </a:ext>
            </a:extLst>
          </p:cNvPr>
          <p:cNvCxnSpPr>
            <a:cxnSpLocks/>
          </p:cNvCxnSpPr>
          <p:nvPr/>
        </p:nvCxnSpPr>
        <p:spPr>
          <a:xfrm>
            <a:off x="3647729" y="3747085"/>
            <a:ext cx="754938" cy="0"/>
          </a:xfrm>
          <a:prstGeom prst="line">
            <a:avLst/>
          </a:prstGeom>
          <a:ln w="28575">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7" name="TextBox 28">
            <a:extLst>
              <a:ext uri="{FF2B5EF4-FFF2-40B4-BE49-F238E27FC236}">
                <a16:creationId xmlns="" xmlns:a16="http://schemas.microsoft.com/office/drawing/2014/main" id="{CABF7121-3A06-E644-A99C-0B89C01D7125}"/>
              </a:ext>
            </a:extLst>
          </p:cNvPr>
          <p:cNvSpPr txBox="1">
            <a:spLocks noChangeArrowheads="1"/>
          </p:cNvSpPr>
          <p:nvPr/>
        </p:nvSpPr>
        <p:spPr bwMode="auto">
          <a:xfrm>
            <a:off x="726841" y="3271249"/>
            <a:ext cx="3089336" cy="1279680"/>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dirty="0">
                <a:solidFill>
                  <a:schemeClr val="accent1"/>
                </a:solidFill>
                <a:latin typeface="Calibri" panose="020F0502020204030204" pitchFamily="34" charset="0"/>
                <a:ea typeface="MS PGothic" panose="020B0600070205080204" pitchFamily="34" charset="-128"/>
                <a:cs typeface="Calibri" panose="020F0502020204030204" pitchFamily="34" charset="0"/>
              </a:rPr>
              <a:t>Eligibility criteria</a:t>
            </a:r>
            <a:endParaRPr lang="en-GB" altLang="zh-CN" sz="1400" b="1"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Previously untreated, unresectable, advanced or metastatic GC/GEJC/EAC</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No known HER2</a:t>
            </a:r>
            <a:r>
              <a:rPr lang="en-GB" altLang="en-US" baseline="30000" dirty="0">
                <a:solidFill>
                  <a:schemeClr val="tx1"/>
                </a:solidFill>
                <a:latin typeface="Calibri" panose="020F0502020204030204" pitchFamily="34" charset="0"/>
                <a:ea typeface="MS PGothic" panose="020B0600070205080204" pitchFamily="34" charset="-128"/>
                <a:cs typeface="Calibri" panose="020F0502020204030204" pitchFamily="34" charset="0"/>
              </a:rPr>
              <a:t>+</a:t>
            </a: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 status</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ECOG PS 0 or 1</a:t>
            </a:r>
          </a:p>
        </p:txBody>
      </p:sp>
      <p:sp>
        <p:nvSpPr>
          <p:cNvPr id="38" name="TextBox 28">
            <a:extLst>
              <a:ext uri="{FF2B5EF4-FFF2-40B4-BE49-F238E27FC236}">
                <a16:creationId xmlns="" xmlns:a16="http://schemas.microsoft.com/office/drawing/2014/main" id="{C114CCA6-62CC-D347-9632-4681BE3B28FE}"/>
              </a:ext>
            </a:extLst>
          </p:cNvPr>
          <p:cNvSpPr txBox="1">
            <a:spLocks noChangeArrowheads="1"/>
          </p:cNvSpPr>
          <p:nvPr/>
        </p:nvSpPr>
        <p:spPr bwMode="auto">
          <a:xfrm>
            <a:off x="4990296" y="3724452"/>
            <a:ext cx="3265944" cy="460335"/>
          </a:xfrm>
          <a:prstGeom prst="roundRect">
            <a:avLst>
              <a:gd name="adj" fmla="val 8387"/>
            </a:avLst>
          </a:prstGeom>
          <a:solidFill>
            <a:schemeClr val="tx2">
              <a:lumMod val="20000"/>
              <a:lumOff val="80000"/>
            </a:schemeClr>
          </a:solidFill>
          <a:ln w="19050">
            <a:solidFill>
              <a:schemeClr val="bg1">
                <a:lumMod val="85000"/>
              </a:schemeClr>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buFont typeface="Times New Roman" panose="02020603050405020304" pitchFamily="18" charset="0"/>
              <a:buNone/>
            </a:pPr>
            <a:r>
              <a:rPr lang="en-GB" altLang="zh-CN" sz="1400" dirty="0">
                <a:solidFill>
                  <a:schemeClr val="tx1"/>
                </a:solidFill>
                <a:latin typeface="Calibri" panose="020F0502020204030204" pitchFamily="34" charset="0"/>
                <a:ea typeface="MS PGothic" panose="020B0600070205080204" pitchFamily="34" charset="-128"/>
                <a:cs typeface="Calibri" panose="020F0502020204030204" pitchFamily="34" charset="0"/>
              </a:rPr>
              <a:t>NIVO 1 mg/kg + IPI 3 mg/kg</a:t>
            </a:r>
          </a:p>
          <a:p>
            <a:pPr algn="ctr">
              <a:lnSpc>
                <a:spcPts val="1400"/>
              </a:lnSpc>
              <a:spcAft>
                <a:spcPct val="0"/>
              </a:spcAft>
              <a:buClr>
                <a:srgbClr val="FFFFFF"/>
              </a:buClr>
              <a:buSzTx/>
              <a:buFont typeface="Times New Roman" panose="02020603050405020304" pitchFamily="18" charset="0"/>
              <a:buNone/>
            </a:pPr>
            <a:r>
              <a:rPr lang="en-GB" altLang="zh-CN" sz="1400" dirty="0">
                <a:solidFill>
                  <a:schemeClr val="tx1"/>
                </a:solidFill>
                <a:latin typeface="Calibri" panose="020F0502020204030204" pitchFamily="34" charset="0"/>
                <a:ea typeface="MS PGothic" panose="020B0600070205080204" pitchFamily="34" charset="-128"/>
                <a:cs typeface="Calibri" panose="020F0502020204030204" pitchFamily="34" charset="0"/>
              </a:rPr>
              <a:t>Q3W x 4 then NIVO 240 mg Q2W</a:t>
            </a:r>
            <a:endParaRPr lang="en-GB" altLang="en-US" sz="14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62" name="Rectangle : coins arrondis 61">
            <a:extLst>
              <a:ext uri="{FF2B5EF4-FFF2-40B4-BE49-F238E27FC236}">
                <a16:creationId xmlns="" xmlns:a16="http://schemas.microsoft.com/office/drawing/2014/main" id="{68A05CA8-3A68-4747-A395-0D54BEFE548F}"/>
              </a:ext>
            </a:extLst>
          </p:cNvPr>
          <p:cNvSpPr/>
          <p:nvPr/>
        </p:nvSpPr>
        <p:spPr>
          <a:xfrm>
            <a:off x="8740675" y="3501008"/>
            <a:ext cx="2683917" cy="2088255"/>
          </a:xfrm>
          <a:prstGeom prst="roundRect">
            <a:avLst>
              <a:gd name="adj" fmla="val 10180"/>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r>
              <a:rPr lang="en-GB" sz="1400" b="1" dirty="0">
                <a:solidFill>
                  <a:schemeClr val="tx1"/>
                </a:solidFill>
                <a:latin typeface="Calibri" panose="020F0502020204030204" pitchFamily="34" charset="0"/>
                <a:cs typeface="Calibri" panose="020F0502020204030204" pitchFamily="34" charset="0"/>
              </a:rPr>
              <a:t>Dual primary endpoints</a:t>
            </a:r>
            <a:r>
              <a:rPr lang="en-GB" sz="1400" dirty="0">
                <a:solidFill>
                  <a:schemeClr val="tx1"/>
                </a:solidFill>
                <a:latin typeface="Calibri" panose="020F0502020204030204" pitchFamily="34" charset="0"/>
                <a:cs typeface="Calibri" panose="020F0502020204030204" pitchFamily="34" charset="0"/>
              </a:rPr>
              <a:t> </a:t>
            </a: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OS and PFS (PD-L1 CPS ≥5)</a:t>
            </a:r>
          </a:p>
          <a:p>
            <a:r>
              <a:rPr lang="en-GB" sz="1400" b="1" dirty="0">
                <a:solidFill>
                  <a:schemeClr val="tx1"/>
                </a:solidFill>
                <a:latin typeface="Calibri" panose="020F0502020204030204" pitchFamily="34" charset="0"/>
                <a:cs typeface="Calibri" panose="020F0502020204030204" pitchFamily="34" charset="0"/>
              </a:rPr>
              <a:t>Secondary endpoints</a:t>
            </a:r>
            <a:endParaRPr lang="en-GB" sz="1400" dirty="0">
              <a:solidFill>
                <a:schemeClr val="tx1"/>
              </a:solidFill>
              <a:latin typeface="Calibri" panose="020F0502020204030204" pitchFamily="34" charset="0"/>
              <a:cs typeface="Calibri" panose="020F0502020204030204" pitchFamily="34" charset="0"/>
            </a:endParaRP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OS (PD-L1 CPS ≥1 or all randomised patients)</a:t>
            </a: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OS (PD-L1 CPS ≥10)</a:t>
            </a: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PFS (PD-L1 CPS ≥10 or ≥1, or all randomised patients)</a:t>
            </a: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ORR</a:t>
            </a:r>
          </a:p>
        </p:txBody>
      </p:sp>
      <p:sp>
        <p:nvSpPr>
          <p:cNvPr id="33" name="Rectangle 32">
            <a:extLst>
              <a:ext uri="{FF2B5EF4-FFF2-40B4-BE49-F238E27FC236}">
                <a16:creationId xmlns="" xmlns:a16="http://schemas.microsoft.com/office/drawing/2014/main" id="{FDFB163C-F6DE-1846-902B-B8F7752D4BAB}"/>
              </a:ext>
            </a:extLst>
          </p:cNvPr>
          <p:cNvSpPr/>
          <p:nvPr/>
        </p:nvSpPr>
        <p:spPr>
          <a:xfrm>
            <a:off x="608540" y="980728"/>
            <a:ext cx="11176092" cy="1938992"/>
          </a:xfrm>
          <a:prstGeom prst="rect">
            <a:avLst/>
          </a:prstGeom>
        </p:spPr>
        <p:txBody>
          <a:bodyPr wrap="square" lIns="0">
            <a:spAutoFit/>
          </a:bodyPr>
          <a:lstStyle/>
          <a:p>
            <a:r>
              <a:rPr lang="en-GB" sz="2000" dirty="0">
                <a:solidFill>
                  <a:schemeClr val="tx2"/>
                </a:solidFill>
                <a:latin typeface="+mj-lt"/>
              </a:rPr>
              <a:t>First-line chemo for advanced or metastatic, HER2</a:t>
            </a:r>
            <a:r>
              <a:rPr lang="en-GB" sz="2000" baseline="30000" dirty="0">
                <a:solidFill>
                  <a:schemeClr val="tx2"/>
                </a:solidFill>
                <a:latin typeface="+mj-lt"/>
              </a:rPr>
              <a:t>−</a:t>
            </a:r>
            <a:r>
              <a:rPr lang="en-GB" sz="2000" dirty="0">
                <a:solidFill>
                  <a:schemeClr val="tx2"/>
                </a:solidFill>
                <a:latin typeface="+mj-lt"/>
              </a:rPr>
              <a:t>, GC or GEJC results in poor OS (median &lt;1 year)</a:t>
            </a:r>
          </a:p>
          <a:p>
            <a:r>
              <a:rPr lang="en-GB" sz="2000" dirty="0">
                <a:solidFill>
                  <a:schemeClr val="tx2"/>
                </a:solidFill>
                <a:latin typeface="+mj-lt"/>
                <a:sym typeface="Wingdings" pitchFamily="2" charset="2"/>
              </a:rPr>
              <a:t> There is a high unmet medical need to prolong OS beyond 1 year</a:t>
            </a:r>
            <a:endParaRPr lang="en-GB" sz="2000" dirty="0">
              <a:solidFill>
                <a:schemeClr val="tx2"/>
              </a:solidFill>
              <a:latin typeface="+mj-lt"/>
            </a:endParaRPr>
          </a:p>
          <a:p>
            <a:endParaRPr lang="en-GB" sz="2000" b="1" dirty="0">
              <a:solidFill>
                <a:schemeClr val="accent1"/>
              </a:solidFill>
              <a:latin typeface="+mj-lt"/>
            </a:endParaRPr>
          </a:p>
          <a:p>
            <a:endParaRPr lang="en-GB" sz="2000" b="1" dirty="0">
              <a:solidFill>
                <a:schemeClr val="accent1"/>
              </a:solidFill>
              <a:latin typeface="+mj-lt"/>
            </a:endParaRPr>
          </a:p>
          <a:p>
            <a:r>
              <a:rPr lang="en-GB" sz="2000" b="1" dirty="0" err="1">
                <a:solidFill>
                  <a:schemeClr val="accent1"/>
                </a:solidFill>
                <a:latin typeface="+mj-lt"/>
              </a:rPr>
              <a:t>CheckMate</a:t>
            </a:r>
            <a:r>
              <a:rPr lang="en-GB" sz="2000" b="1" dirty="0">
                <a:solidFill>
                  <a:schemeClr val="accent1"/>
                </a:solidFill>
                <a:latin typeface="+mj-lt"/>
              </a:rPr>
              <a:t> 649 study (NCT02872116): </a:t>
            </a:r>
            <a:r>
              <a:rPr lang="en-GB" sz="2000" dirty="0">
                <a:solidFill>
                  <a:schemeClr val="tx2"/>
                </a:solidFill>
                <a:latin typeface="+mj-lt"/>
              </a:rPr>
              <a:t>randomised, open-label, Phase 3 study comparing OS in patients with GC or GEJC treated with nivolumab + ipilimumab or nivolumab + chemo compared with chemo alone</a:t>
            </a:r>
          </a:p>
        </p:txBody>
      </p:sp>
      <p:sp>
        <p:nvSpPr>
          <p:cNvPr id="12" name="TextBox 28">
            <a:extLst>
              <a:ext uri="{FF2B5EF4-FFF2-40B4-BE49-F238E27FC236}">
                <a16:creationId xmlns="" xmlns:a16="http://schemas.microsoft.com/office/drawing/2014/main" id="{E5CF1FD8-3C89-6C4B-9ACA-D0C10A1E401B}"/>
              </a:ext>
            </a:extLst>
          </p:cNvPr>
          <p:cNvSpPr txBox="1">
            <a:spLocks noChangeArrowheads="1"/>
          </p:cNvSpPr>
          <p:nvPr/>
        </p:nvSpPr>
        <p:spPr bwMode="auto">
          <a:xfrm>
            <a:off x="749573" y="4601131"/>
            <a:ext cx="3067832" cy="1420158"/>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dirty="0">
                <a:solidFill>
                  <a:schemeClr val="accent1"/>
                </a:solidFill>
                <a:latin typeface="Calibri" panose="020F0502020204030204" pitchFamily="34" charset="0"/>
                <a:ea typeface="MS PGothic" panose="020B0600070205080204" pitchFamily="34" charset="-128"/>
                <a:cs typeface="Calibri" panose="020F0502020204030204" pitchFamily="34" charset="0"/>
              </a:rPr>
              <a:t>Stratification factors</a:t>
            </a:r>
            <a:endParaRPr lang="en-GB" altLang="zh-CN" sz="1400" b="1"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Tumour cell PD-L1 expression </a:t>
            </a:r>
            <a:b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b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(≥1% vs &lt;1%)</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Region (Asia vs USA/Canada vs </a:t>
            </a:r>
            <a:r>
              <a:rPr lang="en-GB" altLang="en-US" dirty="0" err="1">
                <a:solidFill>
                  <a:schemeClr val="tx1"/>
                </a:solidFill>
                <a:latin typeface="Calibri" panose="020F0502020204030204" pitchFamily="34" charset="0"/>
                <a:ea typeface="MS PGothic" panose="020B0600070205080204" pitchFamily="34" charset="-128"/>
                <a:cs typeface="Calibri" panose="020F0502020204030204" pitchFamily="34" charset="0"/>
              </a:rPr>
              <a:t>RoW</a:t>
            </a: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ECOG PS (0 vs 1)</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Chemo (XELOX vs FOLFOX)</a:t>
            </a:r>
          </a:p>
        </p:txBody>
      </p:sp>
      <p:sp>
        <p:nvSpPr>
          <p:cNvPr id="4" name="Flèche vers le bas 3">
            <a:extLst>
              <a:ext uri="{FF2B5EF4-FFF2-40B4-BE49-F238E27FC236}">
                <a16:creationId xmlns="" xmlns:a16="http://schemas.microsoft.com/office/drawing/2014/main" id="{E3DE5D7D-0A48-4249-8CCC-BCDE00971595}"/>
              </a:ext>
            </a:extLst>
          </p:cNvPr>
          <p:cNvSpPr/>
          <p:nvPr/>
        </p:nvSpPr>
        <p:spPr>
          <a:xfrm>
            <a:off x="4727544" y="1788013"/>
            <a:ext cx="2232248" cy="362445"/>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 xmlns:a16="http://schemas.microsoft.com/office/drawing/2014/main" id="{E84BBC28-1EF9-4542-96CC-8DCD6F726C9A}"/>
              </a:ext>
            </a:extLst>
          </p:cNvPr>
          <p:cNvSpPr/>
          <p:nvPr/>
        </p:nvSpPr>
        <p:spPr>
          <a:xfrm>
            <a:off x="4899071" y="4247644"/>
            <a:ext cx="3429177" cy="1102278"/>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Calibri" panose="020F0502020204030204" pitchFamily="34" charset="0"/>
              <a:cs typeface="Calibri" panose="020F0502020204030204" pitchFamily="34" charset="0"/>
            </a:endParaRPr>
          </a:p>
        </p:txBody>
      </p:sp>
      <p:sp>
        <p:nvSpPr>
          <p:cNvPr id="16" name="TextBox 28">
            <a:extLst>
              <a:ext uri="{FF2B5EF4-FFF2-40B4-BE49-F238E27FC236}">
                <a16:creationId xmlns="" xmlns:a16="http://schemas.microsoft.com/office/drawing/2014/main" id="{A5847F12-7B77-5B40-845F-5FCF3A61F256}"/>
              </a:ext>
            </a:extLst>
          </p:cNvPr>
          <p:cNvSpPr txBox="1">
            <a:spLocks noChangeArrowheads="1"/>
          </p:cNvSpPr>
          <p:nvPr/>
        </p:nvSpPr>
        <p:spPr bwMode="auto">
          <a:xfrm>
            <a:off x="4990296" y="4282663"/>
            <a:ext cx="3265944" cy="460335"/>
          </a:xfrm>
          <a:prstGeom prst="roundRect">
            <a:avLst>
              <a:gd name="adj" fmla="val 8387"/>
            </a:avLst>
          </a:prstGeom>
          <a:solidFill>
            <a:schemeClr val="accent2"/>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a:solidFill>
                  <a:schemeClr val="bg1"/>
                </a:solidFill>
                <a:latin typeface="Calibri" panose="020F0502020204030204" pitchFamily="34" charset="0"/>
                <a:ea typeface="MS PGothic" panose="020B0600070205080204" pitchFamily="34" charset="-128"/>
                <a:cs typeface="Calibri" panose="020F0502020204030204" pitchFamily="34" charset="0"/>
              </a:rPr>
              <a:t>NIVO 360 mg + XELOX Q3W or</a:t>
            </a:r>
          </a:p>
          <a:p>
            <a:pPr algn="ctr">
              <a:lnSpc>
                <a:spcPts val="1400"/>
              </a:lnSpc>
              <a:spcAft>
                <a:spcPct val="0"/>
              </a:spcAft>
              <a:buClr>
                <a:srgbClr val="FFFFFF"/>
              </a:buClr>
              <a:buSzTx/>
            </a:pPr>
            <a:r>
              <a:rPr lang="en-GB" altLang="zh-CN" sz="1400">
                <a:solidFill>
                  <a:schemeClr val="bg1"/>
                </a:solidFill>
                <a:latin typeface="Calibri" panose="020F0502020204030204" pitchFamily="34" charset="0"/>
                <a:ea typeface="MS PGothic" panose="020B0600070205080204" pitchFamily="34" charset="-128"/>
                <a:cs typeface="Calibri" panose="020F0502020204030204" pitchFamily="34" charset="0"/>
              </a:rPr>
              <a:t>NIVO 240 mg + FOLFOX Q2W</a:t>
            </a:r>
            <a:endParaRPr lang="en-GB" altLang="en-US" sz="1400">
              <a:solidFill>
                <a:schemeClr val="bg1"/>
              </a:solidFill>
              <a:latin typeface="Calibri" panose="020F0502020204030204" pitchFamily="34" charset="0"/>
              <a:ea typeface="MS PGothic" panose="020B0600070205080204" pitchFamily="34" charset="-128"/>
              <a:cs typeface="Calibri" panose="020F0502020204030204" pitchFamily="34" charset="0"/>
            </a:endParaRPr>
          </a:p>
        </p:txBody>
      </p:sp>
      <p:sp>
        <p:nvSpPr>
          <p:cNvPr id="17" name="TextBox 28">
            <a:extLst>
              <a:ext uri="{FF2B5EF4-FFF2-40B4-BE49-F238E27FC236}">
                <a16:creationId xmlns="" xmlns:a16="http://schemas.microsoft.com/office/drawing/2014/main" id="{DDAEAC7B-E413-7A46-AE7B-9FFF1EA656E9}"/>
              </a:ext>
            </a:extLst>
          </p:cNvPr>
          <p:cNvSpPr txBox="1">
            <a:spLocks noChangeArrowheads="1"/>
          </p:cNvSpPr>
          <p:nvPr/>
        </p:nvSpPr>
        <p:spPr bwMode="auto">
          <a:xfrm>
            <a:off x="4990296" y="4840873"/>
            <a:ext cx="3265944" cy="460335"/>
          </a:xfrm>
          <a:prstGeom prst="roundRect">
            <a:avLst>
              <a:gd name="adj" fmla="val 8387"/>
            </a:avLst>
          </a:prstGeom>
          <a:solidFill>
            <a:srgbClr val="C7573C"/>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buFont typeface="Times New Roman" panose="02020603050405020304" pitchFamily="18" charset="0"/>
              <a:buNone/>
            </a:pPr>
            <a:r>
              <a:rPr lang="en-GB" altLang="zh-CN" sz="1400">
                <a:solidFill>
                  <a:schemeClr val="bg1"/>
                </a:solidFill>
                <a:latin typeface="Calibri" panose="020F0502020204030204" pitchFamily="34" charset="0"/>
                <a:ea typeface="MS PGothic" panose="020B0600070205080204" pitchFamily="34" charset="-128"/>
                <a:cs typeface="Calibri" panose="020F0502020204030204" pitchFamily="34" charset="0"/>
              </a:rPr>
              <a:t>XELOX Q3W or</a:t>
            </a:r>
          </a:p>
          <a:p>
            <a:pPr algn="ctr">
              <a:lnSpc>
                <a:spcPts val="1400"/>
              </a:lnSpc>
              <a:spcAft>
                <a:spcPct val="0"/>
              </a:spcAft>
              <a:buClr>
                <a:srgbClr val="FFFFFF"/>
              </a:buClr>
              <a:buSzTx/>
              <a:buFont typeface="Times New Roman" panose="02020603050405020304" pitchFamily="18" charset="0"/>
              <a:buNone/>
            </a:pPr>
            <a:r>
              <a:rPr lang="en-GB" altLang="en-US" sz="1400">
                <a:solidFill>
                  <a:schemeClr val="bg1"/>
                </a:solidFill>
                <a:latin typeface="Calibri" panose="020F0502020204030204" pitchFamily="34" charset="0"/>
                <a:ea typeface="MS PGothic" panose="020B0600070205080204" pitchFamily="34" charset="-128"/>
                <a:cs typeface="Calibri" panose="020F0502020204030204" pitchFamily="34" charset="0"/>
              </a:rPr>
              <a:t>FOLFOX Q2W</a:t>
            </a:r>
          </a:p>
        </p:txBody>
      </p:sp>
      <p:sp>
        <p:nvSpPr>
          <p:cNvPr id="5" name="ZoneTexte 4">
            <a:extLst>
              <a:ext uri="{FF2B5EF4-FFF2-40B4-BE49-F238E27FC236}">
                <a16:creationId xmlns="" xmlns:a16="http://schemas.microsoft.com/office/drawing/2014/main" id="{20667848-DB00-BE4A-AFD8-7B328F1CA018}"/>
              </a:ext>
            </a:extLst>
          </p:cNvPr>
          <p:cNvSpPr txBox="1"/>
          <p:nvPr/>
        </p:nvSpPr>
        <p:spPr>
          <a:xfrm>
            <a:off x="3793594" y="3471333"/>
            <a:ext cx="606255" cy="584775"/>
          </a:xfrm>
          <a:prstGeom prst="rect">
            <a:avLst/>
          </a:prstGeom>
          <a:noFill/>
        </p:spPr>
        <p:txBody>
          <a:bodyPr wrap="none" rtlCol="0">
            <a:spAutoFit/>
          </a:bodyPr>
          <a:lstStyle/>
          <a:p>
            <a:pPr algn="ctr"/>
            <a:r>
              <a:rPr lang="en-GB" sz="1600">
                <a:latin typeface="Calibri" panose="020F0502020204030204" pitchFamily="34" charset="0"/>
                <a:ea typeface="Aileron" charset="0"/>
                <a:cs typeface="Calibri" panose="020F0502020204030204" pitchFamily="34" charset="0"/>
              </a:rPr>
              <a:t>R </a:t>
            </a:r>
          </a:p>
          <a:p>
            <a:pPr algn="ctr"/>
            <a:r>
              <a:rPr lang="en-GB" sz="1600">
                <a:latin typeface="Calibri" panose="020F0502020204030204" pitchFamily="34" charset="0"/>
                <a:ea typeface="Aileron" charset="0"/>
                <a:cs typeface="Calibri" panose="020F0502020204030204" pitchFamily="34" charset="0"/>
              </a:rPr>
              <a:t>1:1:1</a:t>
            </a:r>
          </a:p>
        </p:txBody>
      </p:sp>
      <p:cxnSp>
        <p:nvCxnSpPr>
          <p:cNvPr id="8" name="Connecteur droit 7">
            <a:extLst>
              <a:ext uri="{FF2B5EF4-FFF2-40B4-BE49-F238E27FC236}">
                <a16:creationId xmlns="" xmlns:a16="http://schemas.microsoft.com/office/drawing/2014/main" id="{27966F8A-6BAE-A645-8E13-FDB919FAEF7E}"/>
              </a:ext>
            </a:extLst>
          </p:cNvPr>
          <p:cNvCxnSpPr>
            <a:cxnSpLocks/>
          </p:cNvCxnSpPr>
          <p:nvPr/>
        </p:nvCxnSpPr>
        <p:spPr>
          <a:xfrm>
            <a:off x="4397566" y="3747085"/>
            <a:ext cx="0" cy="1332915"/>
          </a:xfrm>
          <a:prstGeom prst="line">
            <a:avLst/>
          </a:prstGeom>
          <a:effectLst/>
        </p:spPr>
        <p:style>
          <a:lnRef idx="2">
            <a:schemeClr val="dk1"/>
          </a:lnRef>
          <a:fillRef idx="0">
            <a:schemeClr val="dk1"/>
          </a:fillRef>
          <a:effectRef idx="1">
            <a:schemeClr val="dk1"/>
          </a:effectRef>
          <a:fontRef idx="minor">
            <a:schemeClr val="tx1"/>
          </a:fontRef>
        </p:style>
      </p:cxnSp>
      <p:cxnSp>
        <p:nvCxnSpPr>
          <p:cNvPr id="10" name="Connecteur droit avec flèche 9">
            <a:extLst>
              <a:ext uri="{FF2B5EF4-FFF2-40B4-BE49-F238E27FC236}">
                <a16:creationId xmlns="" xmlns:a16="http://schemas.microsoft.com/office/drawing/2014/main" id="{46F1A73C-D1BA-5542-8D11-810554DE6890}"/>
              </a:ext>
            </a:extLst>
          </p:cNvPr>
          <p:cNvCxnSpPr>
            <a:cxnSpLocks/>
          </p:cNvCxnSpPr>
          <p:nvPr/>
        </p:nvCxnSpPr>
        <p:spPr>
          <a:xfrm>
            <a:off x="4394200" y="3986047"/>
            <a:ext cx="596096"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23" name="Connecteur droit avec flèche 22">
            <a:extLst>
              <a:ext uri="{FF2B5EF4-FFF2-40B4-BE49-F238E27FC236}">
                <a16:creationId xmlns="" xmlns:a16="http://schemas.microsoft.com/office/drawing/2014/main" id="{63325790-4EFC-684E-B93C-5A0F0AD5F9FC}"/>
              </a:ext>
            </a:extLst>
          </p:cNvPr>
          <p:cNvCxnSpPr>
            <a:cxnSpLocks/>
          </p:cNvCxnSpPr>
          <p:nvPr/>
        </p:nvCxnSpPr>
        <p:spPr>
          <a:xfrm>
            <a:off x="4394200" y="4509120"/>
            <a:ext cx="576879"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24" name="Connecteur droit avec flèche 23">
            <a:extLst>
              <a:ext uri="{FF2B5EF4-FFF2-40B4-BE49-F238E27FC236}">
                <a16:creationId xmlns="" xmlns:a16="http://schemas.microsoft.com/office/drawing/2014/main" id="{D207B98A-8A42-054A-AAF1-EF7D0C31FD80}"/>
              </a:ext>
            </a:extLst>
          </p:cNvPr>
          <p:cNvCxnSpPr>
            <a:cxnSpLocks/>
          </p:cNvCxnSpPr>
          <p:nvPr/>
        </p:nvCxnSpPr>
        <p:spPr>
          <a:xfrm>
            <a:off x="4385733" y="5089458"/>
            <a:ext cx="585346"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18" name="Connecteur droit avec flèche 17">
            <a:extLst>
              <a:ext uri="{FF2B5EF4-FFF2-40B4-BE49-F238E27FC236}">
                <a16:creationId xmlns="" xmlns:a16="http://schemas.microsoft.com/office/drawing/2014/main" id="{EEF999E1-6077-E74B-A1C2-C53F55E0D58E}"/>
              </a:ext>
            </a:extLst>
          </p:cNvPr>
          <p:cNvCxnSpPr/>
          <p:nvPr/>
        </p:nvCxnSpPr>
        <p:spPr>
          <a:xfrm>
            <a:off x="8343235" y="4840873"/>
            <a:ext cx="397439"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 xmlns:a16="http://schemas.microsoft.com/office/drawing/2014/main" id="{C12B3839-324C-4F4E-A083-89A6804250EA}"/>
              </a:ext>
            </a:extLst>
          </p:cNvPr>
          <p:cNvSpPr/>
          <p:nvPr/>
        </p:nvSpPr>
        <p:spPr>
          <a:xfrm>
            <a:off x="5136232" y="5646593"/>
            <a:ext cx="6446169" cy="369332"/>
          </a:xfrm>
          <a:prstGeom prst="rect">
            <a:avLst/>
          </a:prstGeom>
        </p:spPr>
        <p:txBody>
          <a:bodyPr wrap="square">
            <a:spAutoFit/>
          </a:bodyPr>
          <a:lstStyle/>
          <a:p>
            <a:r>
              <a:rPr lang="en-GB" b="1" dirty="0">
                <a:solidFill>
                  <a:schemeClr val="tx2"/>
                </a:solidFill>
                <a:latin typeface="Calibri" panose="020F0502020204030204" pitchFamily="34" charset="0"/>
                <a:ea typeface="Aileron" charset="0"/>
                <a:cs typeface="Calibri" panose="020F0502020204030204" pitchFamily="34" charset="0"/>
              </a:rPr>
              <a:t>The abstract reports first results of NIVO + chemo vs chemo</a:t>
            </a:r>
          </a:p>
        </p:txBody>
      </p:sp>
      <p:sp>
        <p:nvSpPr>
          <p:cNvPr id="20" name="ZoneTexte 19">
            <a:extLst>
              <a:ext uri="{FF2B5EF4-FFF2-40B4-BE49-F238E27FC236}">
                <a16:creationId xmlns="" xmlns:a16="http://schemas.microsoft.com/office/drawing/2014/main" id="{B6D5F508-1402-7C42-BE01-B4240BB5773C}"/>
              </a:ext>
            </a:extLst>
          </p:cNvPr>
          <p:cNvSpPr txBox="1"/>
          <p:nvPr/>
        </p:nvSpPr>
        <p:spPr>
          <a:xfrm>
            <a:off x="4359199" y="4246405"/>
            <a:ext cx="596638" cy="276999"/>
          </a:xfrm>
          <a:prstGeom prst="rect">
            <a:avLst/>
          </a:prstGeom>
          <a:noFill/>
        </p:spPr>
        <p:txBody>
          <a:bodyPr wrap="none" rtlCol="0">
            <a:spAutoFit/>
          </a:bodyPr>
          <a:lstStyle/>
          <a:p>
            <a:pPr algn="ctr"/>
            <a:r>
              <a:rPr lang="en-GB" sz="1200">
                <a:latin typeface="Calibri" panose="020F0502020204030204" pitchFamily="34" charset="0"/>
                <a:ea typeface="Aileron" charset="0"/>
                <a:cs typeface="Calibri" panose="020F0502020204030204" pitchFamily="34" charset="0"/>
              </a:rPr>
              <a:t>N=789</a:t>
            </a:r>
          </a:p>
        </p:txBody>
      </p:sp>
      <p:sp>
        <p:nvSpPr>
          <p:cNvPr id="32" name="ZoneTexte 31">
            <a:extLst>
              <a:ext uri="{FF2B5EF4-FFF2-40B4-BE49-F238E27FC236}">
                <a16:creationId xmlns="" xmlns:a16="http://schemas.microsoft.com/office/drawing/2014/main" id="{FB6CD512-F3F8-5B48-9AB9-F6949F24A17E}"/>
              </a:ext>
            </a:extLst>
          </p:cNvPr>
          <p:cNvSpPr txBox="1"/>
          <p:nvPr/>
        </p:nvSpPr>
        <p:spPr>
          <a:xfrm>
            <a:off x="4359199" y="4839460"/>
            <a:ext cx="596638" cy="276999"/>
          </a:xfrm>
          <a:prstGeom prst="rect">
            <a:avLst/>
          </a:prstGeom>
          <a:noFill/>
        </p:spPr>
        <p:txBody>
          <a:bodyPr wrap="none" rtlCol="0">
            <a:spAutoFit/>
          </a:bodyPr>
          <a:lstStyle/>
          <a:p>
            <a:pPr algn="ctr"/>
            <a:r>
              <a:rPr lang="en-GB" sz="1200">
                <a:latin typeface="Calibri" panose="020F0502020204030204" pitchFamily="34" charset="0"/>
                <a:ea typeface="Aileron" charset="0"/>
                <a:cs typeface="Calibri" panose="020F0502020204030204" pitchFamily="34" charset="0"/>
              </a:rPr>
              <a:t>N=792</a:t>
            </a:r>
          </a:p>
        </p:txBody>
      </p:sp>
      <p:sp>
        <p:nvSpPr>
          <p:cNvPr id="34" name="ZoneTexte 33">
            <a:extLst>
              <a:ext uri="{FF2B5EF4-FFF2-40B4-BE49-F238E27FC236}">
                <a16:creationId xmlns="" xmlns:a16="http://schemas.microsoft.com/office/drawing/2014/main" id="{4AB5244C-6286-3E4D-B37F-667BC8DC6972}"/>
              </a:ext>
            </a:extLst>
          </p:cNvPr>
          <p:cNvSpPr txBox="1"/>
          <p:nvPr/>
        </p:nvSpPr>
        <p:spPr>
          <a:xfrm>
            <a:off x="4675964" y="5312241"/>
            <a:ext cx="3868308" cy="276999"/>
          </a:xfrm>
          <a:prstGeom prst="rect">
            <a:avLst/>
          </a:prstGeom>
          <a:noFill/>
        </p:spPr>
        <p:txBody>
          <a:bodyPr wrap="square" rtlCol="0">
            <a:spAutoFit/>
          </a:bodyPr>
          <a:lstStyle/>
          <a:p>
            <a:pPr algn="ctr"/>
            <a:r>
              <a:rPr lang="en-GB" sz="1200" dirty="0">
                <a:latin typeface="Calibri" panose="020F0502020204030204" pitchFamily="34" charset="0"/>
                <a:ea typeface="Aileron" charset="0"/>
                <a:cs typeface="Calibri" panose="020F0502020204030204" pitchFamily="34" charset="0"/>
              </a:rPr>
              <a:t>N=1,581, including 955 patients (60%) with PD-L1 CPS ≥5)</a:t>
            </a:r>
          </a:p>
        </p:txBody>
      </p:sp>
      <p:sp>
        <p:nvSpPr>
          <p:cNvPr id="28" name="Flèche vers la droite 31">
            <a:extLst>
              <a:ext uri="{FF2B5EF4-FFF2-40B4-BE49-F238E27FC236}">
                <a16:creationId xmlns="" xmlns:a16="http://schemas.microsoft.com/office/drawing/2014/main" id="{35982CF2-C139-3E4E-B4D3-904E7D292177}"/>
              </a:ext>
            </a:extLst>
          </p:cNvPr>
          <p:cNvSpPr/>
          <p:nvPr/>
        </p:nvSpPr>
        <p:spPr>
          <a:xfrm>
            <a:off x="4157824" y="5589240"/>
            <a:ext cx="978408" cy="484632"/>
          </a:xfrm>
          <a:prstGeom prst="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4572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6</a:t>
            </a:fld>
            <a:endParaRPr lang="en-GB" dirty="0"/>
          </a:p>
        </p:txBody>
      </p:sp>
      <p:sp>
        <p:nvSpPr>
          <p:cNvPr id="3" name="Title 2"/>
          <p:cNvSpPr>
            <a:spLocks noGrp="1"/>
          </p:cNvSpPr>
          <p:nvPr>
            <p:ph type="title"/>
          </p:nvPr>
        </p:nvSpPr>
        <p:spPr>
          <a:xfrm>
            <a:off x="619200" y="246566"/>
            <a:ext cx="9005192" cy="382409"/>
          </a:xfrm>
        </p:spPr>
        <p:txBody>
          <a:bodyPr/>
          <a:lstStyle/>
          <a:p>
            <a:r>
              <a:rPr lang="en-GB" noProof="0" dirty="0"/>
              <a:t>Results</a:t>
            </a:r>
            <a:r>
              <a:rPr lang="en-GB" dirty="0"/>
              <a:t>: OS and PFS</a:t>
            </a:r>
            <a:endParaRPr lang="en-GB" noProof="0" dirty="0"/>
          </a:p>
        </p:txBody>
      </p:sp>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5"/>
          </p:nvPr>
        </p:nvSpPr>
        <p:spPr>
          <a:xfrm>
            <a:off x="620184" y="6309320"/>
            <a:ext cx="10804408" cy="365125"/>
          </a:xfrm>
        </p:spPr>
        <p:txBody>
          <a:bodyPr/>
          <a:lstStyle/>
          <a:p>
            <a:pPr>
              <a:spcBef>
                <a:spcPts val="600"/>
              </a:spcBef>
            </a:pPr>
            <a:r>
              <a:rPr lang="en-GB" baseline="30000" dirty="0"/>
              <a:t>a </a:t>
            </a:r>
            <a:r>
              <a:rPr lang="en-GB" dirty="0"/>
              <a:t>In the PD-L1 CPS ≥1 group and the all randomised patients group, the CI was 99.3%; </a:t>
            </a:r>
            <a:r>
              <a:rPr lang="en-GB" baseline="30000" dirty="0"/>
              <a:t>b</a:t>
            </a:r>
            <a:r>
              <a:rPr lang="en-GB" dirty="0"/>
              <a:t> In the PD-L1 CPS ≥1 group and the all randomised patients group, the CI was 95%</a:t>
            </a:r>
            <a:endParaRPr lang="en-US" dirty="0"/>
          </a:p>
          <a:p>
            <a:pPr>
              <a:spcBef>
                <a:spcPts val="600"/>
              </a:spcBef>
            </a:pPr>
            <a:r>
              <a:rPr lang="en-US" dirty="0"/>
              <a:t>chemo, chemotherapy; CI, confidence interval; CPS, combined positive score; HR, hazard ratio; NIVO, nivolumab; NR, not reported; OS, overall survival; </a:t>
            </a:r>
            <a:br>
              <a:rPr lang="en-US" dirty="0"/>
            </a:br>
            <a:r>
              <a:rPr lang="en-US" dirty="0"/>
              <a:t>PD-L1, programmed death-ligand 1; PFS, progression-free survival</a:t>
            </a:r>
          </a:p>
        </p:txBody>
      </p:sp>
      <p:sp>
        <p:nvSpPr>
          <p:cNvPr id="102" name="Rectangle 101">
            <a:extLst>
              <a:ext uri="{FF2B5EF4-FFF2-40B4-BE49-F238E27FC236}">
                <a16:creationId xmlns="" xmlns:a16="http://schemas.microsoft.com/office/drawing/2014/main" id="{08491FC9-1EC1-2247-9956-E06397302951}"/>
              </a:ext>
            </a:extLst>
          </p:cNvPr>
          <p:cNvSpPr/>
          <p:nvPr/>
        </p:nvSpPr>
        <p:spPr>
          <a:xfrm>
            <a:off x="619200" y="1061120"/>
            <a:ext cx="10081120" cy="400110"/>
          </a:xfrm>
          <a:prstGeom prst="rect">
            <a:avLst/>
          </a:prstGeom>
        </p:spPr>
        <p:txBody>
          <a:bodyPr wrap="square" lIns="0">
            <a:spAutoFit/>
          </a:bodyPr>
          <a:lstStyle/>
          <a:p>
            <a:r>
              <a:rPr lang="en-GB" sz="2000" b="1" dirty="0">
                <a:solidFill>
                  <a:schemeClr val="accent1"/>
                </a:solidFill>
                <a:latin typeface="+mj-lt"/>
              </a:rPr>
              <a:t>Data cut-off date: 27 May 2020 </a:t>
            </a:r>
            <a:r>
              <a:rPr lang="en-GB" sz="2000" dirty="0">
                <a:solidFill>
                  <a:schemeClr val="tx2"/>
                </a:solidFill>
                <a:latin typeface="+mj-lt"/>
              </a:rPr>
              <a:t>– minimum follow-up duration 12.1 months</a:t>
            </a:r>
          </a:p>
        </p:txBody>
      </p:sp>
      <p:graphicFrame>
        <p:nvGraphicFramePr>
          <p:cNvPr id="4" name="Tableau 4">
            <a:extLst>
              <a:ext uri="{FF2B5EF4-FFF2-40B4-BE49-F238E27FC236}">
                <a16:creationId xmlns="" xmlns:a16="http://schemas.microsoft.com/office/drawing/2014/main" id="{F2A1CC95-C5B1-7E40-828D-602E60433200}"/>
              </a:ext>
            </a:extLst>
          </p:cNvPr>
          <p:cNvGraphicFramePr>
            <a:graphicFrameLocks noGrp="1"/>
          </p:cNvGraphicFramePr>
          <p:nvPr>
            <p:extLst>
              <p:ext uri="{D42A27DB-BD31-4B8C-83A1-F6EECF244321}">
                <p14:modId xmlns:p14="http://schemas.microsoft.com/office/powerpoint/2010/main" val="4185857339"/>
              </p:ext>
            </p:extLst>
          </p:nvPr>
        </p:nvGraphicFramePr>
        <p:xfrm>
          <a:off x="619200" y="1588575"/>
          <a:ext cx="10963202" cy="4043680"/>
        </p:xfrm>
        <a:graphic>
          <a:graphicData uri="http://schemas.openxmlformats.org/drawingml/2006/table">
            <a:tbl>
              <a:tblPr firstRow="1" bandRow="1">
                <a:tableStyleId>{5C22544A-7EE6-4342-B048-85BDC9FD1C3A}</a:tableStyleId>
              </a:tblPr>
              <a:tblGrid>
                <a:gridCol w="2454200">
                  <a:extLst>
                    <a:ext uri="{9D8B030D-6E8A-4147-A177-3AD203B41FA5}">
                      <a16:colId xmlns="" xmlns:a16="http://schemas.microsoft.com/office/drawing/2014/main" val="440206156"/>
                    </a:ext>
                  </a:extLst>
                </a:gridCol>
                <a:gridCol w="1418167">
                  <a:extLst>
                    <a:ext uri="{9D8B030D-6E8A-4147-A177-3AD203B41FA5}">
                      <a16:colId xmlns="" xmlns:a16="http://schemas.microsoft.com/office/drawing/2014/main" val="3274291817"/>
                    </a:ext>
                  </a:extLst>
                </a:gridCol>
                <a:gridCol w="1418167">
                  <a:extLst>
                    <a:ext uri="{9D8B030D-6E8A-4147-A177-3AD203B41FA5}">
                      <a16:colId xmlns="" xmlns:a16="http://schemas.microsoft.com/office/drawing/2014/main" val="10475116"/>
                    </a:ext>
                  </a:extLst>
                </a:gridCol>
                <a:gridCol w="1418167">
                  <a:extLst>
                    <a:ext uri="{9D8B030D-6E8A-4147-A177-3AD203B41FA5}">
                      <a16:colId xmlns="" xmlns:a16="http://schemas.microsoft.com/office/drawing/2014/main" val="1303778773"/>
                    </a:ext>
                  </a:extLst>
                </a:gridCol>
                <a:gridCol w="1418167">
                  <a:extLst>
                    <a:ext uri="{9D8B030D-6E8A-4147-A177-3AD203B41FA5}">
                      <a16:colId xmlns="" xmlns:a16="http://schemas.microsoft.com/office/drawing/2014/main" val="1953449712"/>
                    </a:ext>
                  </a:extLst>
                </a:gridCol>
                <a:gridCol w="1418167">
                  <a:extLst>
                    <a:ext uri="{9D8B030D-6E8A-4147-A177-3AD203B41FA5}">
                      <a16:colId xmlns="" xmlns:a16="http://schemas.microsoft.com/office/drawing/2014/main" val="3976218667"/>
                    </a:ext>
                  </a:extLst>
                </a:gridCol>
                <a:gridCol w="1418167">
                  <a:extLst>
                    <a:ext uri="{9D8B030D-6E8A-4147-A177-3AD203B41FA5}">
                      <a16:colId xmlns="" xmlns:a16="http://schemas.microsoft.com/office/drawing/2014/main" val="3029232992"/>
                    </a:ext>
                  </a:extLst>
                </a:gridCol>
              </a:tblGrid>
              <a:tr h="370840">
                <a:tc>
                  <a:txBody>
                    <a:bodyPr/>
                    <a:lstStyle/>
                    <a:p>
                      <a:endParaRPr lang="en-GB" noProof="0"/>
                    </a:p>
                  </a:txBody>
                  <a:tcPr marL="19440" marR="19440">
                    <a:lnB w="12700" cap="flat" cmpd="sng" algn="ctr">
                      <a:solidFill>
                        <a:schemeClr val="bg1"/>
                      </a:solidFill>
                      <a:prstDash val="solid"/>
                      <a:round/>
                      <a:headEnd type="none" w="med" len="med"/>
                      <a:tailEnd type="none" w="med" len="med"/>
                    </a:lnB>
                  </a:tcPr>
                </a:tc>
                <a:tc gridSpan="2">
                  <a:txBody>
                    <a:bodyPr/>
                    <a:lstStyle/>
                    <a:p>
                      <a:pPr algn="ctr"/>
                      <a:r>
                        <a:rPr lang="en-GB" noProof="0" dirty="0"/>
                        <a:t>PD-L1 CPS ≥5</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dirty="0"/>
                    </a:p>
                  </a:txBody>
                  <a:tcPr/>
                </a:tc>
                <a:tc gridSpan="2">
                  <a:txBody>
                    <a:bodyPr/>
                    <a:lstStyle/>
                    <a:p>
                      <a:pPr algn="ctr"/>
                      <a:r>
                        <a:rPr lang="en-GB" noProof="0" dirty="0"/>
                        <a:t>PD-L1 CPS ≥1</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dirty="0"/>
                    </a:p>
                  </a:txBody>
                  <a:tcPr/>
                </a:tc>
                <a:tc gridSpan="2">
                  <a:txBody>
                    <a:bodyPr/>
                    <a:lstStyle/>
                    <a:p>
                      <a:pPr algn="ctr"/>
                      <a:r>
                        <a:rPr lang="en-GB" noProof="0" dirty="0"/>
                        <a:t>All randomised patients</a:t>
                      </a:r>
                    </a:p>
                  </a:txBody>
                  <a:tcPr marL="19440" marR="19440">
                    <a:lnB w="12700" cap="flat" cmpd="sng" algn="ctr">
                      <a:solidFill>
                        <a:schemeClr val="bg1"/>
                      </a:solidFill>
                      <a:prstDash val="solid"/>
                      <a:round/>
                      <a:headEnd type="none" w="med" len="med"/>
                      <a:tailEnd type="none" w="med" len="med"/>
                    </a:lnB>
                  </a:tcPr>
                </a:tc>
                <a:tc hMerge="1">
                  <a:txBody>
                    <a:bodyPr/>
                    <a:lstStyle/>
                    <a:p>
                      <a:endParaRPr lang="fr-FR" dirty="0"/>
                    </a:p>
                  </a:txBody>
                  <a:tcPr/>
                </a:tc>
                <a:extLst>
                  <a:ext uri="{0D108BD9-81ED-4DB2-BD59-A6C34878D82A}">
                    <a16:rowId xmlns="" xmlns:a16="http://schemas.microsoft.com/office/drawing/2014/main" val="3683263357"/>
                  </a:ext>
                </a:extLst>
              </a:tr>
              <a:tr h="370840">
                <a:tc>
                  <a:txBody>
                    <a:bodyPr/>
                    <a:lstStyle/>
                    <a:p>
                      <a:endParaRPr lang="en-GB" noProof="0"/>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en-GB" b="1" noProof="0">
                          <a:solidFill>
                            <a:schemeClr val="bg1"/>
                          </a:solidFill>
                        </a:rPr>
                        <a:t>NIVO + chemo</a:t>
                      </a: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en-GB" b="1" noProof="0" dirty="0">
                          <a:solidFill>
                            <a:schemeClr val="bg1"/>
                          </a:solidFill>
                        </a:rPr>
                        <a:t>Chemo</a:t>
                      </a:r>
                    </a:p>
                  </a:txBody>
                  <a:tcPr marL="19440" marR="19440">
                    <a:lnT w="12700" cap="flat" cmpd="sng" algn="ctr">
                      <a:solidFill>
                        <a:schemeClr val="bg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accent1"/>
                    </a:solidFill>
                  </a:tcPr>
                </a:tc>
                <a:tc>
                  <a:txBody>
                    <a:bodyPr/>
                    <a:lstStyle/>
                    <a:p>
                      <a:pPr algn="ctr"/>
                      <a:r>
                        <a:rPr lang="en-GB" b="1" noProof="0">
                          <a:solidFill>
                            <a:schemeClr val="bg1"/>
                          </a:solidFill>
                        </a:rPr>
                        <a:t>NIVO + chemo</a:t>
                      </a:r>
                    </a:p>
                  </a:txBody>
                  <a:tcPr marL="19440" marR="1944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b="1" noProof="0" dirty="0">
                          <a:solidFill>
                            <a:schemeClr val="bg1"/>
                          </a:solidFill>
                        </a:rPr>
                        <a:t>Chemo</a:t>
                      </a:r>
                    </a:p>
                  </a:txBody>
                  <a:tcPr marL="19440" marR="1944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b="1" noProof="0">
                          <a:solidFill>
                            <a:schemeClr val="bg1"/>
                          </a:solidFill>
                        </a:rPr>
                        <a:t>NIVO + chemo</a:t>
                      </a:r>
                    </a:p>
                  </a:txBody>
                  <a:tcPr marL="19440" marR="1944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GB" b="1" noProof="0" dirty="0">
                          <a:solidFill>
                            <a:schemeClr val="bg1"/>
                          </a:solidFill>
                        </a:rPr>
                        <a:t>Chemo</a:t>
                      </a:r>
                    </a:p>
                  </a:txBody>
                  <a:tcPr marL="19440" marR="1944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 xmlns:a16="http://schemas.microsoft.com/office/drawing/2014/main" val="373678388"/>
                  </a:ext>
                </a:extLst>
              </a:tr>
              <a:tr h="370840">
                <a:tc>
                  <a:txBody>
                    <a:bodyPr/>
                    <a:lstStyle/>
                    <a:p>
                      <a:r>
                        <a:rPr lang="en-GB" b="1" noProof="0" dirty="0"/>
                        <a:t>Median OS, months</a:t>
                      </a:r>
                    </a:p>
                    <a:p>
                      <a:r>
                        <a:rPr lang="en-GB" noProof="0" dirty="0"/>
                        <a:t>(95% CI)</a:t>
                      </a:r>
                    </a:p>
                  </a:txBody>
                  <a:tcPr marL="72000" marR="19440">
                    <a:lnL w="571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a:t>14.4</a:t>
                      </a:r>
                    </a:p>
                    <a:p>
                      <a:pPr algn="ctr"/>
                      <a:r>
                        <a:rPr lang="en-GB" noProof="0"/>
                        <a:t>(13.1-16.2)</a:t>
                      </a:r>
                    </a:p>
                  </a:txBody>
                  <a:tcPr marL="19440" marR="1944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a:t>11.1</a:t>
                      </a:r>
                    </a:p>
                    <a:p>
                      <a:pPr algn="ctr"/>
                      <a:r>
                        <a:rPr lang="en-GB" noProof="0"/>
                        <a:t>(10.0-12.1)</a:t>
                      </a:r>
                    </a:p>
                  </a:txBody>
                  <a:tcPr marL="19440" marR="19440">
                    <a:lnL w="12700" cap="flat" cmpd="sng" algn="ctr">
                      <a:solidFill>
                        <a:schemeClr val="bg1"/>
                      </a:solidFill>
                      <a:prstDash val="solid"/>
                      <a:round/>
                      <a:headEnd type="none" w="med" len="med"/>
                      <a:tailEnd type="none" w="med" len="med"/>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a:t>14.0</a:t>
                      </a:r>
                    </a:p>
                    <a:p>
                      <a:pPr algn="ctr"/>
                      <a:r>
                        <a:rPr lang="en-GB" noProof="0"/>
                        <a:t>(12.6-15.0)</a:t>
                      </a:r>
                    </a:p>
                  </a:txBody>
                  <a:tcPr marL="19440" marR="19440">
                    <a:lnL w="57150" cap="flat" cmpd="sng" algn="ctr">
                      <a:solidFill>
                        <a:srgbClr val="FF0000"/>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lang="en-GB" noProof="0"/>
                        <a:t>11.3</a:t>
                      </a:r>
                    </a:p>
                    <a:p>
                      <a:pPr algn="ctr"/>
                      <a:r>
                        <a:rPr lang="en-GB" noProof="0"/>
                        <a:t>(10.6-12.3)</a:t>
                      </a:r>
                    </a:p>
                  </a:txBody>
                  <a:tcPr marL="19440" marR="19440">
                    <a:lnT w="38100" cap="flat" cmpd="sng" algn="ctr">
                      <a:solidFill>
                        <a:schemeClr val="bg1"/>
                      </a:solidFill>
                      <a:prstDash val="solid"/>
                      <a:round/>
                      <a:headEnd type="none" w="med" len="med"/>
                      <a:tailEnd type="none" w="med" len="med"/>
                    </a:lnT>
                  </a:tcPr>
                </a:tc>
                <a:tc>
                  <a:txBody>
                    <a:bodyPr/>
                    <a:lstStyle/>
                    <a:p>
                      <a:pPr algn="ctr"/>
                      <a:r>
                        <a:rPr lang="en-GB" noProof="0"/>
                        <a:t>13.8</a:t>
                      </a:r>
                    </a:p>
                    <a:p>
                      <a:pPr algn="ctr"/>
                      <a:r>
                        <a:rPr lang="en-GB" noProof="0"/>
                        <a:t>(12.6-14.6)</a:t>
                      </a:r>
                    </a:p>
                  </a:txBody>
                  <a:tcPr marL="19440" marR="19440">
                    <a:lnT w="38100" cap="flat" cmpd="sng" algn="ctr">
                      <a:solidFill>
                        <a:schemeClr val="bg1"/>
                      </a:solidFill>
                      <a:prstDash val="solid"/>
                      <a:round/>
                      <a:headEnd type="none" w="med" len="med"/>
                      <a:tailEnd type="none" w="med" len="med"/>
                    </a:lnT>
                  </a:tcPr>
                </a:tc>
                <a:tc>
                  <a:txBody>
                    <a:bodyPr/>
                    <a:lstStyle/>
                    <a:p>
                      <a:pPr algn="ctr"/>
                      <a:r>
                        <a:rPr lang="en-GB" noProof="0"/>
                        <a:t>11.6</a:t>
                      </a:r>
                    </a:p>
                    <a:p>
                      <a:pPr algn="ctr"/>
                      <a:r>
                        <a:rPr lang="en-GB" noProof="0"/>
                        <a:t>(10.9-12.5)</a:t>
                      </a:r>
                    </a:p>
                  </a:txBody>
                  <a:tcPr marL="19440" marR="19440">
                    <a:lnT w="38100" cap="flat" cmpd="sng" algn="ctr">
                      <a:solidFill>
                        <a:schemeClr val="bg1"/>
                      </a:solidFill>
                      <a:prstDash val="solid"/>
                      <a:round/>
                      <a:headEnd type="none" w="med" len="med"/>
                      <a:tailEnd type="none" w="med" len="med"/>
                    </a:lnT>
                  </a:tcPr>
                </a:tc>
                <a:extLst>
                  <a:ext uri="{0D108BD9-81ED-4DB2-BD59-A6C34878D82A}">
                    <a16:rowId xmlns="" xmlns:a16="http://schemas.microsoft.com/office/drawing/2014/main" val="3521779540"/>
                  </a:ext>
                </a:extLst>
              </a:tr>
              <a:tr h="370840">
                <a:tc>
                  <a:txBody>
                    <a:bodyPr/>
                    <a:lstStyle/>
                    <a:p>
                      <a:pPr marL="0" indent="185738">
                        <a:tabLst/>
                      </a:pPr>
                      <a:r>
                        <a:rPr lang="en-GB" noProof="0" dirty="0"/>
                        <a:t>HR (98.4% CI)</a:t>
                      </a:r>
                      <a:r>
                        <a:rPr lang="en-GB" baseline="30000" noProof="0" dirty="0"/>
                        <a:t>a</a:t>
                      </a:r>
                    </a:p>
                    <a:p>
                      <a:pPr marL="0" indent="185738">
                        <a:tabLst/>
                      </a:pPr>
                      <a:r>
                        <a:rPr lang="en-GB" i="0" noProof="0" dirty="0"/>
                        <a:t>p</a:t>
                      </a:r>
                      <a:r>
                        <a:rPr lang="en-GB" noProof="0" dirty="0"/>
                        <a:t> value</a:t>
                      </a:r>
                    </a:p>
                  </a:txBody>
                  <a:tcPr marL="72000" marR="19440">
                    <a:lnT w="57150" cap="flat" cmpd="sng" algn="ctr">
                      <a:solidFill>
                        <a:srgbClr val="FF0000"/>
                      </a:solidFill>
                      <a:prstDash val="solid"/>
                      <a:round/>
                      <a:headEnd type="none" w="med" len="med"/>
                      <a:tailEnd type="none" w="med" len="med"/>
                    </a:lnT>
                  </a:tcPr>
                </a:tc>
                <a:tc gridSpan="2">
                  <a:txBody>
                    <a:bodyPr/>
                    <a:lstStyle/>
                    <a:p>
                      <a:pPr marL="0" algn="ctr" defTabSz="457189" rtl="0" eaLnBrk="1" latinLnBrk="0" hangingPunct="1"/>
                      <a:r>
                        <a:rPr lang="en-GB" sz="1800" kern="1200" noProof="0" dirty="0">
                          <a:solidFill>
                            <a:schemeClr val="accent1"/>
                          </a:solidFill>
                          <a:latin typeface="+mn-lt"/>
                          <a:ea typeface="+mn-ea"/>
                          <a:cs typeface="+mn-cs"/>
                        </a:rPr>
                        <a:t>0.71 (0.59-0.86)</a:t>
                      </a:r>
                    </a:p>
                    <a:p>
                      <a:pPr marL="0" algn="ctr" defTabSz="457189" rtl="0" eaLnBrk="1" latinLnBrk="0" hangingPunct="1"/>
                      <a:r>
                        <a:rPr lang="en-GB" sz="1800" b="1" kern="1200" noProof="0" dirty="0">
                          <a:solidFill>
                            <a:schemeClr val="accent1"/>
                          </a:solidFill>
                          <a:latin typeface="+mn-lt"/>
                          <a:ea typeface="+mn-ea"/>
                          <a:cs typeface="+mn-cs"/>
                        </a:rPr>
                        <a:t>&lt;0.0001</a:t>
                      </a:r>
                    </a:p>
                  </a:txBody>
                  <a:tcPr marL="19440" marR="19440" anchor="ctr">
                    <a:lnT w="57150" cap="flat" cmpd="sng" algn="ctr">
                      <a:solidFill>
                        <a:srgbClr val="FF0000"/>
                      </a:solidFill>
                      <a:prstDash val="solid"/>
                      <a:round/>
                      <a:headEnd type="none" w="med" len="med"/>
                      <a:tailEnd type="none" w="med" len="med"/>
                    </a:lnT>
                  </a:tcPr>
                </a:tc>
                <a:tc hMerge="1">
                  <a:txBody>
                    <a:bodyPr/>
                    <a:lstStyle/>
                    <a:p>
                      <a:endParaRPr lang="fr-FR" dirty="0"/>
                    </a:p>
                  </a:txBody>
                  <a:tcPr/>
                </a:tc>
                <a:tc gridSpan="2">
                  <a:txBody>
                    <a:bodyPr/>
                    <a:lstStyle/>
                    <a:p>
                      <a:pPr marL="0" algn="ctr" defTabSz="457189" rtl="0" eaLnBrk="1" latinLnBrk="0" hangingPunct="1"/>
                      <a:r>
                        <a:rPr lang="en-GB" sz="1800" kern="1200" noProof="0" dirty="0">
                          <a:solidFill>
                            <a:schemeClr val="accent1"/>
                          </a:solidFill>
                          <a:latin typeface="+mn-lt"/>
                          <a:ea typeface="+mn-ea"/>
                          <a:cs typeface="+mn-cs"/>
                        </a:rPr>
                        <a:t>0.77 (0.64-0.92)</a:t>
                      </a:r>
                    </a:p>
                    <a:p>
                      <a:pPr marL="0" algn="ctr" defTabSz="457189" rtl="0" eaLnBrk="1" latinLnBrk="0" hangingPunct="1"/>
                      <a:r>
                        <a:rPr lang="en-GB" sz="1800" b="1" kern="1200" noProof="0" dirty="0">
                          <a:solidFill>
                            <a:schemeClr val="accent1"/>
                          </a:solidFill>
                          <a:latin typeface="+mn-lt"/>
                          <a:ea typeface="+mn-ea"/>
                          <a:cs typeface="+mn-cs"/>
                        </a:rPr>
                        <a:t>0.0001</a:t>
                      </a:r>
                    </a:p>
                  </a:txBody>
                  <a:tcPr marL="19440" marR="19440" anchor="ctr"/>
                </a:tc>
                <a:tc hMerge="1">
                  <a:txBody>
                    <a:bodyPr/>
                    <a:lstStyle/>
                    <a:p>
                      <a:endParaRPr lang="fr-FR" dirty="0"/>
                    </a:p>
                  </a:txBody>
                  <a:tcPr/>
                </a:tc>
                <a:tc gridSpan="2">
                  <a:txBody>
                    <a:bodyPr/>
                    <a:lstStyle/>
                    <a:p>
                      <a:pPr marL="0" algn="ctr" defTabSz="457189" rtl="0" eaLnBrk="1" latinLnBrk="0" hangingPunct="1"/>
                      <a:r>
                        <a:rPr lang="en-GB" sz="1800" kern="1200" noProof="0">
                          <a:solidFill>
                            <a:schemeClr val="accent1"/>
                          </a:solidFill>
                          <a:latin typeface="+mn-lt"/>
                          <a:ea typeface="+mn-ea"/>
                          <a:cs typeface="+mn-cs"/>
                        </a:rPr>
                        <a:t>0.80 (0.68-0.94)</a:t>
                      </a:r>
                    </a:p>
                    <a:p>
                      <a:pPr marL="0" algn="ctr" defTabSz="457189" rtl="0" eaLnBrk="1" latinLnBrk="0" hangingPunct="1"/>
                      <a:r>
                        <a:rPr lang="en-GB" sz="1800" b="1" kern="1200" noProof="0">
                          <a:solidFill>
                            <a:schemeClr val="accent1"/>
                          </a:solidFill>
                          <a:latin typeface="+mn-lt"/>
                          <a:ea typeface="+mn-ea"/>
                          <a:cs typeface="+mn-cs"/>
                        </a:rPr>
                        <a:t>0.0002</a:t>
                      </a:r>
                    </a:p>
                  </a:txBody>
                  <a:tcPr marL="19440" marR="19440" anchor="ctr"/>
                </a:tc>
                <a:tc hMerge="1">
                  <a:txBody>
                    <a:bodyPr/>
                    <a:lstStyle/>
                    <a:p>
                      <a:endParaRPr lang="fr-FR" dirty="0"/>
                    </a:p>
                  </a:txBody>
                  <a:tcPr/>
                </a:tc>
                <a:extLst>
                  <a:ext uri="{0D108BD9-81ED-4DB2-BD59-A6C34878D82A}">
                    <a16:rowId xmlns="" xmlns:a16="http://schemas.microsoft.com/office/drawing/2014/main" val="175082255"/>
                  </a:ext>
                </a:extLst>
              </a:tr>
              <a:tr h="370840">
                <a:tc>
                  <a:txBody>
                    <a:bodyPr/>
                    <a:lstStyle/>
                    <a:p>
                      <a:pPr marL="0" indent="185738">
                        <a:tabLst/>
                      </a:pPr>
                      <a:r>
                        <a:rPr lang="en-GB" noProof="0" dirty="0"/>
                        <a:t>12-month OS rate, %</a:t>
                      </a:r>
                    </a:p>
                  </a:txBody>
                  <a:tcPr marL="72000" marR="19440">
                    <a:lnB w="57150" cap="flat" cmpd="sng" algn="ctr">
                      <a:solidFill>
                        <a:srgbClr val="FF0000"/>
                      </a:solidFill>
                      <a:prstDash val="solid"/>
                      <a:round/>
                      <a:headEnd type="none" w="med" len="med"/>
                      <a:tailEnd type="none" w="med" len="med"/>
                    </a:lnB>
                  </a:tcPr>
                </a:tc>
                <a:tc>
                  <a:txBody>
                    <a:bodyPr/>
                    <a:lstStyle/>
                    <a:p>
                      <a:pPr algn="ctr"/>
                      <a:r>
                        <a:rPr lang="en-GB" noProof="0"/>
                        <a:t>57</a:t>
                      </a:r>
                    </a:p>
                  </a:txBody>
                  <a:tcPr marL="19440" marR="19440">
                    <a:lnB w="57150" cap="flat" cmpd="sng" algn="ctr">
                      <a:solidFill>
                        <a:srgbClr val="FF0000"/>
                      </a:solidFill>
                      <a:prstDash val="solid"/>
                      <a:round/>
                      <a:headEnd type="none" w="med" len="med"/>
                      <a:tailEnd type="none" w="med" len="med"/>
                    </a:lnB>
                  </a:tcPr>
                </a:tc>
                <a:tc>
                  <a:txBody>
                    <a:bodyPr/>
                    <a:lstStyle/>
                    <a:p>
                      <a:pPr algn="ctr"/>
                      <a:r>
                        <a:rPr lang="en-GB" noProof="0"/>
                        <a:t>46</a:t>
                      </a:r>
                    </a:p>
                  </a:txBody>
                  <a:tcPr marL="19440" marR="19440">
                    <a:lnB w="57150" cap="flat" cmpd="sng" algn="ctr">
                      <a:solidFill>
                        <a:srgbClr val="FF0000"/>
                      </a:solidFill>
                      <a:prstDash val="solid"/>
                      <a:round/>
                      <a:headEnd type="none" w="med" len="med"/>
                      <a:tailEnd type="none" w="med" len="med"/>
                    </a:lnB>
                  </a:tcPr>
                </a:tc>
                <a:tc>
                  <a:txBody>
                    <a:bodyPr/>
                    <a:lstStyle/>
                    <a:p>
                      <a:pPr algn="ctr"/>
                      <a:r>
                        <a:rPr lang="en-GB" noProof="0"/>
                        <a:t>56</a:t>
                      </a:r>
                    </a:p>
                  </a:txBody>
                  <a:tcPr marL="19440" marR="19440"/>
                </a:tc>
                <a:tc>
                  <a:txBody>
                    <a:bodyPr/>
                    <a:lstStyle/>
                    <a:p>
                      <a:pPr algn="ctr"/>
                      <a:r>
                        <a:rPr lang="en-GB" noProof="0"/>
                        <a:t>47</a:t>
                      </a:r>
                    </a:p>
                  </a:txBody>
                  <a:tcPr marL="19440" marR="19440"/>
                </a:tc>
                <a:tc>
                  <a:txBody>
                    <a:bodyPr/>
                    <a:lstStyle/>
                    <a:p>
                      <a:pPr algn="ctr"/>
                      <a:r>
                        <a:rPr lang="en-GB" noProof="0"/>
                        <a:t>55</a:t>
                      </a:r>
                    </a:p>
                  </a:txBody>
                  <a:tcPr marL="19440" marR="19440"/>
                </a:tc>
                <a:tc>
                  <a:txBody>
                    <a:bodyPr/>
                    <a:lstStyle/>
                    <a:p>
                      <a:pPr algn="ctr"/>
                      <a:r>
                        <a:rPr lang="en-GB" noProof="0"/>
                        <a:t>48</a:t>
                      </a:r>
                    </a:p>
                  </a:txBody>
                  <a:tcPr marL="19440" marR="19440"/>
                </a:tc>
                <a:extLst>
                  <a:ext uri="{0D108BD9-81ED-4DB2-BD59-A6C34878D82A}">
                    <a16:rowId xmlns="" xmlns:a16="http://schemas.microsoft.com/office/drawing/2014/main" val="1654255858"/>
                  </a:ext>
                </a:extLst>
              </a:tr>
              <a:tr h="370840">
                <a:tc>
                  <a:txBody>
                    <a:bodyPr/>
                    <a:lstStyle/>
                    <a:p>
                      <a:r>
                        <a:rPr lang="en-GB" b="1" noProof="0" dirty="0"/>
                        <a:t>Median PFS, months</a:t>
                      </a:r>
                    </a:p>
                    <a:p>
                      <a:r>
                        <a:rPr lang="en-GB" noProof="0" dirty="0"/>
                        <a:t>(95% CI)</a:t>
                      </a:r>
                    </a:p>
                  </a:txBody>
                  <a:tcPr marL="72000" marR="19440">
                    <a:lnL w="57150" cap="flat" cmpd="sng" algn="ctr">
                      <a:solidFill>
                        <a:srgbClr val="FF0000"/>
                      </a:solidFill>
                      <a:prstDash val="solid"/>
                      <a:round/>
                      <a:headEnd type="none" w="med" len="med"/>
                      <a:tailEnd type="none" w="med" len="med"/>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a:t>7.7</a:t>
                      </a:r>
                    </a:p>
                    <a:p>
                      <a:pPr algn="ctr"/>
                      <a:r>
                        <a:rPr lang="en-GB" noProof="0"/>
                        <a:t>(7.0-9.2)</a:t>
                      </a:r>
                    </a:p>
                  </a:txBody>
                  <a:tcPr marL="19440" marR="19440">
                    <a:lnL w="12700" cmpd="sng">
                      <a:noFill/>
                    </a:lnL>
                    <a:lnR w="12700" cmpd="sng">
                      <a:noFill/>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a:t>6.0</a:t>
                      </a:r>
                    </a:p>
                    <a:p>
                      <a:pPr algn="ctr"/>
                      <a:r>
                        <a:rPr lang="en-GB" noProof="0"/>
                        <a:t>(5.6-6.9)</a:t>
                      </a:r>
                    </a:p>
                  </a:txBody>
                  <a:tcPr marL="19440" marR="19440">
                    <a:lnL w="12700" cmpd="sng">
                      <a:noFill/>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noProof="0"/>
                        <a:t>7.5</a:t>
                      </a:r>
                    </a:p>
                    <a:p>
                      <a:pPr algn="ctr"/>
                      <a:r>
                        <a:rPr lang="en-GB" noProof="0"/>
                        <a:t>(7.0-8.4)</a:t>
                      </a:r>
                    </a:p>
                  </a:txBody>
                  <a:tcPr marL="19440" marR="19440">
                    <a:lnL w="57150" cap="flat" cmpd="sng" algn="ctr">
                      <a:solidFill>
                        <a:srgbClr val="FF0000"/>
                      </a:solidFill>
                      <a:prstDash val="solid"/>
                      <a:round/>
                      <a:headEnd type="none" w="med" len="med"/>
                      <a:tailEnd type="none" w="med" len="med"/>
                    </a:lnL>
                  </a:tcPr>
                </a:tc>
                <a:tc>
                  <a:txBody>
                    <a:bodyPr/>
                    <a:lstStyle/>
                    <a:p>
                      <a:pPr algn="ctr"/>
                      <a:r>
                        <a:rPr lang="en-GB" noProof="0"/>
                        <a:t>6.9</a:t>
                      </a:r>
                    </a:p>
                    <a:p>
                      <a:pPr algn="ctr"/>
                      <a:r>
                        <a:rPr lang="en-GB" noProof="0"/>
                        <a:t>(6.1-7.0)</a:t>
                      </a:r>
                    </a:p>
                  </a:txBody>
                  <a:tcPr marL="19440" marR="19440"/>
                </a:tc>
                <a:tc>
                  <a:txBody>
                    <a:bodyPr/>
                    <a:lstStyle/>
                    <a:p>
                      <a:pPr algn="ctr"/>
                      <a:r>
                        <a:rPr lang="en-GB" noProof="0"/>
                        <a:t>7.7</a:t>
                      </a:r>
                    </a:p>
                    <a:p>
                      <a:pPr algn="ctr"/>
                      <a:r>
                        <a:rPr lang="en-GB" noProof="0"/>
                        <a:t>(7.1-8.5)</a:t>
                      </a:r>
                    </a:p>
                  </a:txBody>
                  <a:tcPr marL="19440" marR="19440"/>
                </a:tc>
                <a:tc>
                  <a:txBody>
                    <a:bodyPr/>
                    <a:lstStyle/>
                    <a:p>
                      <a:pPr algn="ctr"/>
                      <a:r>
                        <a:rPr lang="en-GB" noProof="0"/>
                        <a:t>6.9</a:t>
                      </a:r>
                    </a:p>
                    <a:p>
                      <a:pPr algn="ctr"/>
                      <a:r>
                        <a:rPr lang="en-GB" noProof="0"/>
                        <a:t>(6.6-7.1)</a:t>
                      </a:r>
                    </a:p>
                  </a:txBody>
                  <a:tcPr marL="19440" marR="19440"/>
                </a:tc>
                <a:extLst>
                  <a:ext uri="{0D108BD9-81ED-4DB2-BD59-A6C34878D82A}">
                    <a16:rowId xmlns="" xmlns:a16="http://schemas.microsoft.com/office/drawing/2014/main" val="1641127302"/>
                  </a:ext>
                </a:extLst>
              </a:tr>
              <a:tr h="370840">
                <a:tc>
                  <a:txBody>
                    <a:bodyPr/>
                    <a:lstStyle/>
                    <a:p>
                      <a:pPr marL="0" indent="185738">
                        <a:tabLst/>
                      </a:pPr>
                      <a:r>
                        <a:rPr lang="en-GB" noProof="0" dirty="0"/>
                        <a:t>HR (98% CI)</a:t>
                      </a:r>
                      <a:r>
                        <a:rPr lang="en-GB" baseline="30000" noProof="0" dirty="0"/>
                        <a:t>b</a:t>
                      </a:r>
                    </a:p>
                    <a:p>
                      <a:pPr marL="0" indent="185738">
                        <a:tabLst/>
                      </a:pPr>
                      <a:r>
                        <a:rPr lang="en-GB" i="0" noProof="0" dirty="0"/>
                        <a:t>p</a:t>
                      </a:r>
                      <a:r>
                        <a:rPr lang="en-GB" noProof="0" dirty="0"/>
                        <a:t> value</a:t>
                      </a:r>
                    </a:p>
                  </a:txBody>
                  <a:tcPr marL="72000" marR="19440">
                    <a:lnT w="57150" cap="flat" cmpd="sng" algn="ctr">
                      <a:solidFill>
                        <a:srgbClr val="FF0000"/>
                      </a:solidFill>
                      <a:prstDash val="solid"/>
                      <a:round/>
                      <a:headEnd type="none" w="med" len="med"/>
                      <a:tailEnd type="none" w="med" len="med"/>
                    </a:lnT>
                  </a:tcPr>
                </a:tc>
                <a:tc gridSpan="2">
                  <a:txBody>
                    <a:bodyPr/>
                    <a:lstStyle/>
                    <a:p>
                      <a:pPr algn="ctr"/>
                      <a:r>
                        <a:rPr lang="en-GB" noProof="0">
                          <a:solidFill>
                            <a:schemeClr val="accent1"/>
                          </a:solidFill>
                        </a:rPr>
                        <a:t>0.68 (0.56-0.81)</a:t>
                      </a:r>
                    </a:p>
                    <a:p>
                      <a:pPr algn="ctr"/>
                      <a:r>
                        <a:rPr lang="en-GB" b="1" noProof="0">
                          <a:solidFill>
                            <a:schemeClr val="accent1"/>
                          </a:solidFill>
                        </a:rPr>
                        <a:t>&lt;0.0001</a:t>
                      </a:r>
                    </a:p>
                  </a:txBody>
                  <a:tcPr marL="19440" marR="19440">
                    <a:lnT w="57150" cap="flat" cmpd="sng" algn="ctr">
                      <a:solidFill>
                        <a:srgbClr val="FF0000"/>
                      </a:solidFill>
                      <a:prstDash val="solid"/>
                      <a:round/>
                      <a:headEnd type="none" w="med" len="med"/>
                      <a:tailEnd type="none" w="med" len="med"/>
                    </a:lnT>
                  </a:tcPr>
                </a:tc>
                <a:tc hMerge="1">
                  <a:txBody>
                    <a:bodyPr/>
                    <a:lstStyle/>
                    <a:p>
                      <a:pPr algn="ctr"/>
                      <a:endParaRPr lang="fr-FR" dirty="0"/>
                    </a:p>
                  </a:txBody>
                  <a:tcPr/>
                </a:tc>
                <a:tc gridSpan="2">
                  <a:txBody>
                    <a:bodyPr/>
                    <a:lstStyle/>
                    <a:p>
                      <a:pPr algn="ctr"/>
                      <a:r>
                        <a:rPr lang="en-GB" noProof="0" dirty="0"/>
                        <a:t>0.74 (0.65-0.85)</a:t>
                      </a:r>
                    </a:p>
                    <a:p>
                      <a:pPr algn="ctr"/>
                      <a:r>
                        <a:rPr lang="en-GB" noProof="0" dirty="0"/>
                        <a:t>NR</a:t>
                      </a:r>
                    </a:p>
                  </a:txBody>
                  <a:tcPr marL="19440" marR="19440"/>
                </a:tc>
                <a:tc hMerge="1">
                  <a:txBody>
                    <a:bodyPr/>
                    <a:lstStyle/>
                    <a:p>
                      <a:pPr algn="ctr"/>
                      <a:endParaRPr lang="fr-FR" dirty="0"/>
                    </a:p>
                  </a:txBody>
                  <a:tcPr/>
                </a:tc>
                <a:tc gridSpan="2">
                  <a:txBody>
                    <a:bodyPr/>
                    <a:lstStyle/>
                    <a:p>
                      <a:pPr algn="ctr"/>
                      <a:r>
                        <a:rPr lang="en-GB" noProof="0" dirty="0"/>
                        <a:t>0.77 (0.68-0.87)</a:t>
                      </a:r>
                    </a:p>
                    <a:p>
                      <a:pPr algn="ctr"/>
                      <a:r>
                        <a:rPr lang="en-GB" noProof="0" dirty="0"/>
                        <a:t>NR</a:t>
                      </a:r>
                    </a:p>
                  </a:txBody>
                  <a:tcPr marL="19440" marR="19440"/>
                </a:tc>
                <a:tc hMerge="1">
                  <a:txBody>
                    <a:bodyPr/>
                    <a:lstStyle/>
                    <a:p>
                      <a:pPr algn="ctr"/>
                      <a:endParaRPr lang="fr-FR" dirty="0"/>
                    </a:p>
                  </a:txBody>
                  <a:tcPr/>
                </a:tc>
                <a:extLst>
                  <a:ext uri="{0D108BD9-81ED-4DB2-BD59-A6C34878D82A}">
                    <a16:rowId xmlns="" xmlns:a16="http://schemas.microsoft.com/office/drawing/2014/main" val="1586941041"/>
                  </a:ext>
                </a:extLst>
              </a:tr>
              <a:tr h="370840">
                <a:tc>
                  <a:txBody>
                    <a:bodyPr/>
                    <a:lstStyle/>
                    <a:p>
                      <a:pPr marL="0" indent="185738">
                        <a:tabLst/>
                      </a:pPr>
                      <a:r>
                        <a:rPr lang="en-GB" noProof="0" dirty="0"/>
                        <a:t>12-month PFS rate, %</a:t>
                      </a:r>
                    </a:p>
                  </a:txBody>
                  <a:tcPr marL="72000" marR="19440"/>
                </a:tc>
                <a:tc>
                  <a:txBody>
                    <a:bodyPr/>
                    <a:lstStyle/>
                    <a:p>
                      <a:pPr algn="ctr"/>
                      <a:r>
                        <a:rPr lang="en-GB" noProof="0"/>
                        <a:t>36</a:t>
                      </a:r>
                    </a:p>
                  </a:txBody>
                  <a:tcPr marL="19440" marR="19440"/>
                </a:tc>
                <a:tc>
                  <a:txBody>
                    <a:bodyPr/>
                    <a:lstStyle/>
                    <a:p>
                      <a:pPr algn="ctr"/>
                      <a:r>
                        <a:rPr lang="en-GB" noProof="0"/>
                        <a:t>22</a:t>
                      </a:r>
                    </a:p>
                  </a:txBody>
                  <a:tcPr marL="19440" marR="19440"/>
                </a:tc>
                <a:tc>
                  <a:txBody>
                    <a:bodyPr/>
                    <a:lstStyle/>
                    <a:p>
                      <a:pPr algn="ctr"/>
                      <a:r>
                        <a:rPr lang="en-GB" noProof="0"/>
                        <a:t>34</a:t>
                      </a:r>
                    </a:p>
                  </a:txBody>
                  <a:tcPr marL="19440" marR="19440"/>
                </a:tc>
                <a:tc>
                  <a:txBody>
                    <a:bodyPr/>
                    <a:lstStyle/>
                    <a:p>
                      <a:pPr algn="ctr"/>
                      <a:r>
                        <a:rPr lang="en-GB" noProof="0"/>
                        <a:t>22</a:t>
                      </a:r>
                    </a:p>
                  </a:txBody>
                  <a:tcPr marL="19440" marR="19440"/>
                </a:tc>
                <a:tc>
                  <a:txBody>
                    <a:bodyPr/>
                    <a:lstStyle/>
                    <a:p>
                      <a:pPr algn="ctr"/>
                      <a:r>
                        <a:rPr lang="en-GB" noProof="0"/>
                        <a:t>33</a:t>
                      </a:r>
                    </a:p>
                  </a:txBody>
                  <a:tcPr marL="19440" marR="19440"/>
                </a:tc>
                <a:tc>
                  <a:txBody>
                    <a:bodyPr/>
                    <a:lstStyle/>
                    <a:p>
                      <a:pPr algn="ctr"/>
                      <a:r>
                        <a:rPr lang="en-GB" noProof="0" dirty="0"/>
                        <a:t>23</a:t>
                      </a:r>
                    </a:p>
                  </a:txBody>
                  <a:tcPr marL="19440" marR="19440"/>
                </a:tc>
                <a:extLst>
                  <a:ext uri="{0D108BD9-81ED-4DB2-BD59-A6C34878D82A}">
                    <a16:rowId xmlns="" xmlns:a16="http://schemas.microsoft.com/office/drawing/2014/main" val="1102546654"/>
                  </a:ext>
                </a:extLst>
              </a:tr>
            </a:tbl>
          </a:graphicData>
        </a:graphic>
      </p:graphicFrame>
    </p:spTree>
    <p:extLst>
      <p:ext uri="{BB962C8B-B14F-4D97-AF65-F5344CB8AC3E}">
        <p14:creationId xmlns:p14="http://schemas.microsoft.com/office/powerpoint/2010/main" val="1539774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a:extLst>
              <a:ext uri="{FF2B5EF4-FFF2-40B4-BE49-F238E27FC236}">
                <a16:creationId xmlns="" xmlns:a16="http://schemas.microsoft.com/office/drawing/2014/main" id="{9C50CD3E-D8DF-274C-955D-8372B8DAA575}"/>
              </a:ext>
            </a:extLst>
          </p:cNvPr>
          <p:cNvSpPr>
            <a:spLocks noGrp="1"/>
          </p:cNvSpPr>
          <p:nvPr>
            <p:ph sz="quarter" idx="12"/>
          </p:nvPr>
        </p:nvSpPr>
        <p:spPr/>
        <p:txBody>
          <a:bodyPr/>
          <a:lstStyle/>
          <a:p>
            <a:pPr marL="0" indent="0">
              <a:buNone/>
            </a:pPr>
            <a:r>
              <a:rPr lang="en-GB" b="1" dirty="0">
                <a:solidFill>
                  <a:schemeClr val="accent1"/>
                </a:solidFill>
              </a:rPr>
              <a:t>KEY FINDINGS</a:t>
            </a:r>
          </a:p>
          <a:p>
            <a:r>
              <a:rPr lang="en-GB" dirty="0"/>
              <a:t>The safety profile is favourable: </a:t>
            </a:r>
            <a:r>
              <a:rPr lang="en-GB" b="1" dirty="0">
                <a:solidFill>
                  <a:schemeClr val="accent1"/>
                </a:solidFill>
              </a:rPr>
              <a:t>no new safety signals </a:t>
            </a:r>
            <a:r>
              <a:rPr lang="en-GB" dirty="0"/>
              <a:t>were identified with NIVO + chemo</a:t>
            </a:r>
          </a:p>
          <a:p>
            <a:r>
              <a:rPr lang="en-GB" b="1" dirty="0">
                <a:solidFill>
                  <a:schemeClr val="accent1"/>
                </a:solidFill>
              </a:rPr>
              <a:t>NIVO + chemo, compared with chemo alone, </a:t>
            </a:r>
            <a:r>
              <a:rPr lang="en-GB" dirty="0"/>
              <a:t>resulted in </a:t>
            </a:r>
            <a:r>
              <a:rPr lang="en-GB" b="1" dirty="0">
                <a:solidFill>
                  <a:schemeClr val="accent1"/>
                </a:solidFill>
              </a:rPr>
              <a:t>superior OS (3.3 months’ benefit in patients with CPS ≥5) and PFS </a:t>
            </a:r>
            <a:r>
              <a:rPr lang="en-GB" dirty="0"/>
              <a:t>in previously untreated </a:t>
            </a:r>
            <a:r>
              <a:rPr lang="en-GB" b="1" dirty="0">
                <a:solidFill>
                  <a:schemeClr val="accent1"/>
                </a:solidFill>
              </a:rPr>
              <a:t>advanced GC/GEJC/EAC</a:t>
            </a:r>
          </a:p>
          <a:p>
            <a:pPr marL="0" indent="0">
              <a:buNone/>
            </a:pPr>
            <a:endParaRPr lang="en-GB" dirty="0"/>
          </a:p>
          <a:p>
            <a:pPr marL="0" indent="0">
              <a:buNone/>
            </a:pPr>
            <a:r>
              <a:rPr lang="en-GB" b="1" dirty="0">
                <a:solidFill>
                  <a:schemeClr val="accent1"/>
                </a:solidFill>
              </a:rPr>
              <a:t>PERSPECTIVES</a:t>
            </a:r>
          </a:p>
          <a:p>
            <a:r>
              <a:rPr lang="en-GB" dirty="0"/>
              <a:t>NIVO + chemo represents a </a:t>
            </a:r>
            <a:r>
              <a:rPr lang="en-GB" b="1" dirty="0">
                <a:solidFill>
                  <a:schemeClr val="accent1"/>
                </a:solidFill>
              </a:rPr>
              <a:t>new potential standard of care in the first-line treatment of advanced GC/GEJC/EAC in patients with CPS ≥5</a:t>
            </a:r>
          </a:p>
          <a:p>
            <a:r>
              <a:rPr lang="en-GB" dirty="0"/>
              <a:t>Further analyses, especially on </a:t>
            </a:r>
            <a:r>
              <a:rPr lang="en-GB" b="1" dirty="0">
                <a:solidFill>
                  <a:schemeClr val="accent1"/>
                </a:solidFill>
              </a:rPr>
              <a:t>quality of life and biomarkers of response </a:t>
            </a:r>
            <a:r>
              <a:rPr lang="en-GB" dirty="0"/>
              <a:t>(</a:t>
            </a:r>
            <a:r>
              <a:rPr lang="en-US" dirty="0"/>
              <a:t>microsatellite instability</a:t>
            </a:r>
            <a:r>
              <a:rPr lang="en-GB" dirty="0"/>
              <a:t>, </a:t>
            </a:r>
            <a:r>
              <a:rPr lang="en-US" dirty="0"/>
              <a:t>Epstein-Barr virus</a:t>
            </a:r>
            <a:r>
              <a:rPr lang="en-GB" dirty="0"/>
              <a:t> status, etc.), are requested and expected</a:t>
            </a:r>
          </a:p>
        </p:txBody>
      </p:sp>
      <p:sp>
        <p:nvSpPr>
          <p:cNvPr id="3" name="Title 2"/>
          <p:cNvSpPr>
            <a:spLocks noGrp="1"/>
          </p:cNvSpPr>
          <p:nvPr>
            <p:ph type="title"/>
          </p:nvPr>
        </p:nvSpPr>
        <p:spPr/>
        <p:txBody>
          <a:bodyPr/>
          <a:lstStyle/>
          <a:p>
            <a:r>
              <a:rPr lang="en-GB" noProof="0"/>
              <a:t>conclusions</a:t>
            </a:r>
            <a:endParaRPr lang="en-GB" noProof="0" dirty="0"/>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7</a:t>
            </a:fld>
            <a:endParaRPr lang="en-GB"/>
          </a:p>
        </p:txBody>
      </p:sp>
      <p:sp>
        <p:nvSpPr>
          <p:cNvPr id="4" name="Content Placeholder 3">
            <a:extLst>
              <a:ext uri="{FF2B5EF4-FFF2-40B4-BE49-F238E27FC236}">
                <a16:creationId xmlns="" xmlns:a16="http://schemas.microsoft.com/office/drawing/2014/main" id="{0912C14C-92F1-E74D-B3DF-CCACEC02BF5A}"/>
              </a:ext>
            </a:extLst>
          </p:cNvPr>
          <p:cNvSpPr>
            <a:spLocks noGrp="1"/>
          </p:cNvSpPr>
          <p:nvPr>
            <p:ph sz="quarter" idx="15"/>
          </p:nvPr>
        </p:nvSpPr>
        <p:spPr>
          <a:xfrm>
            <a:off x="620184" y="6309320"/>
            <a:ext cx="10444368" cy="365125"/>
          </a:xfrm>
        </p:spPr>
        <p:txBody>
          <a:bodyPr/>
          <a:lstStyle/>
          <a:p>
            <a:r>
              <a:rPr lang="en-US" dirty="0"/>
              <a:t>chemo, chemotherapy; CPS, combined positive score; EAC, </a:t>
            </a:r>
            <a:r>
              <a:rPr lang="en-US" dirty="0" err="1"/>
              <a:t>oesophageal</a:t>
            </a:r>
            <a:r>
              <a:rPr lang="en-US" dirty="0"/>
              <a:t> adenocarcinoma; GC, gastric cancer; GEJC, gastro-</a:t>
            </a:r>
            <a:r>
              <a:rPr lang="en-US" dirty="0" err="1"/>
              <a:t>oesophageal</a:t>
            </a:r>
            <a:r>
              <a:rPr lang="en-US" dirty="0"/>
              <a:t> junction cancer; </a:t>
            </a:r>
            <a:br>
              <a:rPr lang="en-US" dirty="0"/>
            </a:br>
            <a:r>
              <a:rPr lang="en-US" dirty="0"/>
              <a:t>NIVO, nivolumab; OS, overall survival; PFS, progression-free survival</a:t>
            </a:r>
          </a:p>
        </p:txBody>
      </p:sp>
    </p:spTree>
    <p:extLst>
      <p:ext uri="{BB962C8B-B14F-4D97-AF65-F5344CB8AC3E}">
        <p14:creationId xmlns:p14="http://schemas.microsoft.com/office/powerpoint/2010/main" val="367629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6D791E65-D574-B442-9858-347AEB4F9753}"/>
              </a:ext>
            </a:extLst>
          </p:cNvPr>
          <p:cNvSpPr>
            <a:spLocks noGrp="1"/>
          </p:cNvSpPr>
          <p:nvPr>
            <p:ph type="title"/>
          </p:nvPr>
        </p:nvSpPr>
        <p:spPr/>
        <p:txBody>
          <a:bodyPr>
            <a:normAutofit/>
          </a:bodyPr>
          <a:lstStyle/>
          <a:p>
            <a:r>
              <a:rPr lang="en-GB" sz="3200" dirty="0"/>
              <a:t/>
            </a:r>
            <a:br>
              <a:rPr lang="en-GB" sz="3200" dirty="0"/>
            </a:br>
            <a:r>
              <a:rPr lang="en-GB" sz="3200" dirty="0"/>
              <a:t>Nivolumab plus chemotherapy versus </a:t>
            </a:r>
            <a:br>
              <a:rPr lang="en-GB" sz="3200" dirty="0"/>
            </a:br>
            <a:r>
              <a:rPr lang="en-GB" sz="3200" dirty="0"/>
              <a:t>chemotherapy alone in patients with previously untreated advanced or recurrent </a:t>
            </a:r>
            <a:r>
              <a:rPr lang="en-GB" sz="3200" dirty="0" err="1"/>
              <a:t>gc</a:t>
            </a:r>
            <a:r>
              <a:rPr lang="en-GB" sz="3200" dirty="0"/>
              <a:t> or </a:t>
            </a:r>
            <a:r>
              <a:rPr lang="en-GB" sz="3200" dirty="0" err="1"/>
              <a:t>gejc</a:t>
            </a:r>
            <a:r>
              <a:rPr lang="en-GB" sz="3200" dirty="0"/>
              <a:t>: </a:t>
            </a:r>
            <a:br>
              <a:rPr lang="en-GB" sz="3200" dirty="0"/>
            </a:br>
            <a:r>
              <a:rPr lang="en-GB" sz="3200" dirty="0"/>
              <a:t>ATTRACTION-4 (ONO-4538-37) study</a:t>
            </a:r>
          </a:p>
        </p:txBody>
      </p:sp>
      <p:sp>
        <p:nvSpPr>
          <p:cNvPr id="5" name="Subtitle 4">
            <a:extLst>
              <a:ext uri="{FF2B5EF4-FFF2-40B4-BE49-F238E27FC236}">
                <a16:creationId xmlns="" xmlns:a16="http://schemas.microsoft.com/office/drawing/2014/main" id="{A60BCA4C-5ED8-FB4A-B7B1-87906F3400CE}"/>
              </a:ext>
            </a:extLst>
          </p:cNvPr>
          <p:cNvSpPr>
            <a:spLocks noGrp="1"/>
          </p:cNvSpPr>
          <p:nvPr>
            <p:ph type="subTitle" idx="1"/>
          </p:nvPr>
        </p:nvSpPr>
        <p:spPr/>
        <p:txBody>
          <a:bodyPr/>
          <a:lstStyle/>
          <a:p>
            <a:r>
              <a:rPr lang="en-GB" b="1" dirty="0" err="1"/>
              <a:t>Boku</a:t>
            </a:r>
            <a:r>
              <a:rPr lang="en-GB" b="1" dirty="0"/>
              <a:t> N, et al. </a:t>
            </a:r>
            <a:br>
              <a:rPr lang="en-GB" b="1" dirty="0"/>
            </a:br>
            <a:r>
              <a:rPr lang="en-GB" b="1" dirty="0"/>
              <a:t>ESMO 2020. Abstract #LBA7_PR. Oral presentation</a:t>
            </a:r>
            <a:endParaRPr lang="en-US" b="1"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8</a:t>
            </a:fld>
            <a:endParaRPr lang="en-GB" dirty="0"/>
          </a:p>
        </p:txBody>
      </p:sp>
      <p:sp>
        <p:nvSpPr>
          <p:cNvPr id="8" name="Rectangle 7">
            <a:extLst>
              <a:ext uri="{FF2B5EF4-FFF2-40B4-BE49-F238E27FC236}">
                <a16:creationId xmlns="" xmlns:a16="http://schemas.microsoft.com/office/drawing/2014/main" id="{F2F08A0F-C3E2-434B-BFE3-64ACE6393B05}"/>
              </a:ext>
            </a:extLst>
          </p:cNvPr>
          <p:cNvSpPr/>
          <p:nvPr/>
        </p:nvSpPr>
        <p:spPr>
          <a:xfrm>
            <a:off x="609598" y="6308904"/>
            <a:ext cx="10972801" cy="549096"/>
          </a:xfrm>
          <a:prstGeom prst="rect">
            <a:avLst/>
          </a:prstGeom>
        </p:spPr>
        <p:txBody>
          <a:bodyPr vert="horz" lIns="0" tIns="0" rIns="0" bIns="0" rtlCol="0" anchor="ctr" anchorCtr="0">
            <a:noAutofit/>
          </a:bodyPr>
          <a:lstStyle/>
          <a:p>
            <a:pPr defTabSz="457189">
              <a:spcBef>
                <a:spcPts val="1200"/>
              </a:spcBef>
              <a:buClr>
                <a:schemeClr val="accent1"/>
              </a:buClr>
            </a:pPr>
            <a:r>
              <a:rPr lang="en-GB" sz="1200" dirty="0">
                <a:solidFill>
                  <a:schemeClr val="bg1"/>
                </a:solidFill>
                <a:latin typeface="Calibri" panose="020F0502020204030204" pitchFamily="34" charset="0"/>
                <a:cs typeface="Calibri" panose="020F0502020204030204" pitchFamily="34" charset="0"/>
              </a:rPr>
              <a:t>GC, gastric cancer; GEJC, gastro-oesophageal junction cancer</a:t>
            </a:r>
            <a:endParaRPr 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970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9</a:t>
            </a:fld>
            <a:endParaRPr lang="en-GB"/>
          </a:p>
        </p:txBody>
      </p:sp>
      <p:sp>
        <p:nvSpPr>
          <p:cNvPr id="3" name="Title 2"/>
          <p:cNvSpPr>
            <a:spLocks noGrp="1"/>
          </p:cNvSpPr>
          <p:nvPr>
            <p:ph type="title"/>
          </p:nvPr>
        </p:nvSpPr>
        <p:spPr>
          <a:xfrm>
            <a:off x="619200" y="246566"/>
            <a:ext cx="8740800" cy="807285"/>
          </a:xfrm>
        </p:spPr>
        <p:txBody>
          <a:bodyPr/>
          <a:lstStyle/>
          <a:p>
            <a:r>
              <a:rPr lang="en-GB"/>
              <a:t>Background and design of the study</a:t>
            </a:r>
          </a:p>
        </p:txBody>
      </p:sp>
      <p:sp>
        <p:nvSpPr>
          <p:cNvPr id="6" name="Content Placeholder 5">
            <a:extLst>
              <a:ext uri="{FF2B5EF4-FFF2-40B4-BE49-F238E27FC236}">
                <a16:creationId xmlns="" xmlns:a16="http://schemas.microsoft.com/office/drawing/2014/main" id="{71B0EC18-27DC-FA4A-AFB9-A32AFE02D918}"/>
              </a:ext>
            </a:extLst>
          </p:cNvPr>
          <p:cNvSpPr>
            <a:spLocks noGrp="1"/>
          </p:cNvSpPr>
          <p:nvPr>
            <p:ph sz="quarter" idx="15"/>
          </p:nvPr>
        </p:nvSpPr>
        <p:spPr>
          <a:xfrm>
            <a:off x="620184" y="6185196"/>
            <a:ext cx="10516376" cy="628180"/>
          </a:xfrm>
        </p:spPr>
        <p:txBody>
          <a:bodyPr/>
          <a:lstStyle/>
          <a:p>
            <a:pPr>
              <a:lnSpc>
                <a:spcPct val="85000"/>
              </a:lnSpc>
              <a:spcBef>
                <a:spcPts val="0"/>
              </a:spcBef>
            </a:pPr>
            <a:r>
              <a:rPr lang="en-GB" dirty="0"/>
              <a:t>BOR, best overall response; </a:t>
            </a:r>
            <a:r>
              <a:rPr lang="en-GB" dirty="0" err="1"/>
              <a:t>CapeOX</a:t>
            </a:r>
            <a:r>
              <a:rPr lang="en-GB" dirty="0"/>
              <a:t>, capecitabine + oxaliplatin; chemo, chemotherapy; DCR, disease control rate; </a:t>
            </a:r>
            <a:r>
              <a:rPr lang="en-GB" dirty="0" err="1"/>
              <a:t>DoR</a:t>
            </a:r>
            <a:r>
              <a:rPr lang="en-GB" dirty="0"/>
              <a:t>, duration of response; ECOG, Eastern Cooperative Oncology Group; GC, gastric cancer; GEJC, gastro-oesophageal junction cancer; HER2, human epidermal growth factor receptor 2; IRRC, independent regulatory review committee; IV, intravenously; NIVO, nivolumab; ORR, overall response rate; OS, overall survival; PD-L1, programmed death-ligand 1; PFS, progression-free survival; PS, performance status; Q3W, every 3 weeks; R, randomisation; RECIST, Response Evaluation Criteria in Solid Tumours; SOX, S-1 + oxaliplatin; TTR, time to response</a:t>
            </a:r>
          </a:p>
        </p:txBody>
      </p:sp>
      <p:sp>
        <p:nvSpPr>
          <p:cNvPr id="33" name="Rectangle 32">
            <a:extLst>
              <a:ext uri="{FF2B5EF4-FFF2-40B4-BE49-F238E27FC236}">
                <a16:creationId xmlns="" xmlns:a16="http://schemas.microsoft.com/office/drawing/2014/main" id="{FDFB163C-F6DE-1846-902B-B8F7752D4BAB}"/>
              </a:ext>
            </a:extLst>
          </p:cNvPr>
          <p:cNvSpPr/>
          <p:nvPr/>
        </p:nvSpPr>
        <p:spPr>
          <a:xfrm>
            <a:off x="619200" y="988648"/>
            <a:ext cx="11176092" cy="1015663"/>
          </a:xfrm>
          <a:prstGeom prst="rect">
            <a:avLst/>
          </a:prstGeom>
        </p:spPr>
        <p:txBody>
          <a:bodyPr wrap="square" lIns="0">
            <a:spAutoFit/>
          </a:bodyPr>
          <a:lstStyle/>
          <a:p>
            <a:r>
              <a:rPr lang="en-GB" sz="2000" b="1" dirty="0">
                <a:solidFill>
                  <a:schemeClr val="accent1"/>
                </a:solidFill>
                <a:latin typeface="+mj-lt"/>
              </a:rPr>
              <a:t>ATTRACTION-4 study (NCT02746796): </a:t>
            </a:r>
            <a:r>
              <a:rPr lang="en-GB" sz="2000" dirty="0">
                <a:solidFill>
                  <a:schemeClr val="tx2"/>
                </a:solidFill>
                <a:latin typeface="+mj-lt"/>
              </a:rPr>
              <a:t>a randomised, multicentre, Phase 2–3, two-part study of nivolumab + chemo as first-line treatment in patients with HER2</a:t>
            </a:r>
            <a:r>
              <a:rPr lang="en-GB" sz="2000" baseline="30000" dirty="0">
                <a:solidFill>
                  <a:schemeClr val="tx2"/>
                </a:solidFill>
                <a:latin typeface="+mj-lt"/>
              </a:rPr>
              <a:t>−</a:t>
            </a:r>
            <a:r>
              <a:rPr lang="en-GB" sz="2000" dirty="0">
                <a:solidFill>
                  <a:schemeClr val="tx2"/>
                </a:solidFill>
                <a:latin typeface="+mj-lt"/>
              </a:rPr>
              <a:t>, advanced GC or GEJC. The Phase 2 part showed promising results for nivolumab + chemo</a:t>
            </a:r>
          </a:p>
        </p:txBody>
      </p:sp>
      <p:sp>
        <p:nvSpPr>
          <p:cNvPr id="13" name="Flèche vers le bas 12">
            <a:extLst>
              <a:ext uri="{FF2B5EF4-FFF2-40B4-BE49-F238E27FC236}">
                <a16:creationId xmlns="" xmlns:a16="http://schemas.microsoft.com/office/drawing/2014/main" id="{6DEF9E28-0545-2948-AEC4-ACF2FBBD6DEF}"/>
              </a:ext>
            </a:extLst>
          </p:cNvPr>
          <p:cNvSpPr/>
          <p:nvPr/>
        </p:nvSpPr>
        <p:spPr>
          <a:xfrm>
            <a:off x="4762248" y="1986435"/>
            <a:ext cx="2232248" cy="362445"/>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 coins arrondis 13">
            <a:extLst>
              <a:ext uri="{FF2B5EF4-FFF2-40B4-BE49-F238E27FC236}">
                <a16:creationId xmlns="" xmlns:a16="http://schemas.microsoft.com/office/drawing/2014/main" id="{B9CE9CB0-6FC1-2746-8C2A-7CBC5ABB5301}"/>
              </a:ext>
            </a:extLst>
          </p:cNvPr>
          <p:cNvSpPr/>
          <p:nvPr/>
        </p:nvSpPr>
        <p:spPr>
          <a:xfrm>
            <a:off x="619200" y="3068960"/>
            <a:ext cx="10963201" cy="2859768"/>
          </a:xfrm>
          <a:prstGeom prst="roundRect">
            <a:avLst>
              <a:gd name="adj" fmla="val 7468"/>
            </a:avLst>
          </a:prstGeom>
          <a:solidFill>
            <a:schemeClr val="accent1">
              <a:lumMod val="20000"/>
              <a:lumOff val="80000"/>
            </a:schemeClr>
          </a:solid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latin typeface="Calibri" panose="020F0502020204030204" pitchFamily="34" charset="0"/>
              <a:cs typeface="Calibri" panose="020F0502020204030204" pitchFamily="34" charset="0"/>
            </a:endParaRPr>
          </a:p>
        </p:txBody>
      </p:sp>
      <p:sp>
        <p:nvSpPr>
          <p:cNvPr id="18" name="Rectangle : coins arrondis 17">
            <a:extLst>
              <a:ext uri="{FF2B5EF4-FFF2-40B4-BE49-F238E27FC236}">
                <a16:creationId xmlns="" xmlns:a16="http://schemas.microsoft.com/office/drawing/2014/main" id="{F6DE8192-1BD5-C749-89A0-CB2428E7127B}"/>
              </a:ext>
            </a:extLst>
          </p:cNvPr>
          <p:cNvSpPr/>
          <p:nvPr/>
        </p:nvSpPr>
        <p:spPr>
          <a:xfrm>
            <a:off x="8007374" y="3212976"/>
            <a:ext cx="3383851" cy="2088255"/>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r>
              <a:rPr lang="en-GB" sz="1400" b="1" dirty="0">
                <a:solidFill>
                  <a:schemeClr val="tx1"/>
                </a:solidFill>
                <a:latin typeface="Calibri" panose="020F0502020204030204" pitchFamily="34" charset="0"/>
                <a:cs typeface="Calibri" panose="020F0502020204030204" pitchFamily="34" charset="0"/>
              </a:rPr>
              <a:t>Treatment continued until</a:t>
            </a:r>
          </a:p>
          <a:p>
            <a:pPr marL="185738" indent="-185738">
              <a:buClr>
                <a:srgbClr val="C7573C"/>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Disease progression per RECIST v1.1</a:t>
            </a:r>
          </a:p>
          <a:p>
            <a:pPr marL="185738" indent="-185738">
              <a:buClr>
                <a:srgbClr val="C7573C"/>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Unacceptable toxicity</a:t>
            </a:r>
          </a:p>
          <a:p>
            <a:pPr marL="185738" indent="-185738">
              <a:buClr>
                <a:srgbClr val="C7573C"/>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Withdrawal of consent</a:t>
            </a:r>
          </a:p>
          <a:p>
            <a:r>
              <a:rPr lang="en-GB" sz="1400" b="1" dirty="0">
                <a:solidFill>
                  <a:schemeClr val="tx1"/>
                </a:solidFill>
                <a:latin typeface="Calibri" panose="020F0502020204030204" pitchFamily="34" charset="0"/>
                <a:cs typeface="Calibri" panose="020F0502020204030204" pitchFamily="34" charset="0"/>
              </a:rPr>
              <a:t>Co-primary endpoints</a:t>
            </a:r>
            <a:endParaRPr lang="en-GB" sz="1400" dirty="0">
              <a:solidFill>
                <a:schemeClr val="tx1"/>
              </a:solidFill>
              <a:latin typeface="Calibri" panose="020F0502020204030204" pitchFamily="34" charset="0"/>
              <a:cs typeface="Calibri" panose="020F0502020204030204" pitchFamily="34" charset="0"/>
            </a:endParaRP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PFS (central assessment by IRRC) and OS</a:t>
            </a:r>
          </a:p>
          <a:p>
            <a:r>
              <a:rPr lang="en-GB" sz="1400" b="1" dirty="0">
                <a:solidFill>
                  <a:schemeClr val="tx1"/>
                </a:solidFill>
                <a:latin typeface="Calibri" panose="020F0502020204030204" pitchFamily="34" charset="0"/>
                <a:cs typeface="Calibri" panose="020F0502020204030204" pitchFamily="34" charset="0"/>
              </a:rPr>
              <a:t>Other key endpoints</a:t>
            </a:r>
            <a:endParaRPr lang="en-GB" sz="1400" dirty="0">
              <a:solidFill>
                <a:schemeClr val="tx1"/>
              </a:solidFill>
              <a:latin typeface="Calibri" panose="020F0502020204030204" pitchFamily="34" charset="0"/>
              <a:cs typeface="Calibri" panose="020F0502020204030204" pitchFamily="34" charset="0"/>
            </a:endParaRPr>
          </a:p>
          <a:p>
            <a:pPr marL="184150" indent="-184150">
              <a:buClr>
                <a:schemeClr val="accent1"/>
              </a:buClr>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PFS (investigator’s assessment), ORR, </a:t>
            </a:r>
            <a:r>
              <a:rPr lang="en-GB" sz="1400" dirty="0" err="1">
                <a:solidFill>
                  <a:schemeClr val="tx1"/>
                </a:solidFill>
                <a:latin typeface="Calibri" panose="020F0502020204030204" pitchFamily="34" charset="0"/>
                <a:cs typeface="Calibri" panose="020F0502020204030204" pitchFamily="34" charset="0"/>
              </a:rPr>
              <a:t>DoR</a:t>
            </a:r>
            <a:r>
              <a:rPr lang="en-GB" sz="1400" dirty="0">
                <a:solidFill>
                  <a:schemeClr val="tx1"/>
                </a:solidFill>
                <a:latin typeface="Calibri" panose="020F0502020204030204" pitchFamily="34" charset="0"/>
                <a:cs typeface="Calibri" panose="020F0502020204030204" pitchFamily="34" charset="0"/>
              </a:rPr>
              <a:t>, DCR, TTR, BOR, and safety</a:t>
            </a:r>
          </a:p>
        </p:txBody>
      </p:sp>
      <p:sp>
        <p:nvSpPr>
          <p:cNvPr id="19" name="TextBox 28">
            <a:extLst>
              <a:ext uri="{FF2B5EF4-FFF2-40B4-BE49-F238E27FC236}">
                <a16:creationId xmlns="" xmlns:a16="http://schemas.microsoft.com/office/drawing/2014/main" id="{8A97568E-3AEC-AF47-8F07-3F33B7F371A4}"/>
              </a:ext>
            </a:extLst>
          </p:cNvPr>
          <p:cNvSpPr txBox="1">
            <a:spLocks noChangeArrowheads="1"/>
          </p:cNvSpPr>
          <p:nvPr/>
        </p:nvSpPr>
        <p:spPr bwMode="auto">
          <a:xfrm>
            <a:off x="733009" y="4642978"/>
            <a:ext cx="3243210" cy="1233784"/>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a:solidFill>
                  <a:schemeClr val="accent1"/>
                </a:solidFill>
                <a:latin typeface="Calibri" panose="020F0502020204030204" pitchFamily="34" charset="0"/>
                <a:ea typeface="MS PGothic" panose="020B0600070205080204" pitchFamily="34" charset="-128"/>
                <a:cs typeface="Calibri" panose="020F0502020204030204" pitchFamily="34" charset="0"/>
              </a:rPr>
              <a:t>Stratification factors</a:t>
            </a:r>
            <a:endParaRPr lang="en-GB" altLang="zh-CN" sz="1400" b="1">
              <a:solidFill>
                <a:schemeClr val="tx1"/>
              </a:solidFill>
              <a:latin typeface="Calibri" panose="020F0502020204030204" pitchFamily="34" charset="0"/>
              <a:ea typeface="MS PGothic" panose="020B0600070205080204" pitchFamily="34" charset="-128"/>
              <a:cs typeface="Calibri" panose="020F0502020204030204" pitchFamily="34" charset="0"/>
            </a:endParaRP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Country</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ECOG PS</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Tumour cell PD-L1 expression</a:t>
            </a:r>
          </a:p>
          <a:p>
            <a:pPr marL="117475" lvl="1" indent="-117475">
              <a:lnSpc>
                <a:spcPts val="1400"/>
              </a:lnSpc>
              <a:spcBef>
                <a:spcPts val="100"/>
              </a:spcBef>
              <a:spcAft>
                <a:spcPts val="450"/>
              </a:spcAft>
              <a:buClr>
                <a:schemeClr val="accent1"/>
              </a:buClr>
              <a:buSzTx/>
              <a:buFont typeface="Arial" panose="020B0604020202020204" pitchFamily="34" charset="0"/>
              <a:buChar char="•"/>
            </a:pPr>
            <a:r>
              <a:rPr lang="en-GB" altLang="en-US">
                <a:solidFill>
                  <a:schemeClr val="tx1"/>
                </a:solidFill>
                <a:latin typeface="Calibri" panose="020F0502020204030204" pitchFamily="34" charset="0"/>
                <a:ea typeface="MS PGothic" panose="020B0600070205080204" pitchFamily="34" charset="-128"/>
                <a:cs typeface="Calibri" panose="020F0502020204030204" pitchFamily="34" charset="0"/>
              </a:rPr>
              <a:t>Disease status</a:t>
            </a:r>
          </a:p>
        </p:txBody>
      </p:sp>
      <p:sp>
        <p:nvSpPr>
          <p:cNvPr id="21" name="TextBox 28">
            <a:extLst>
              <a:ext uri="{FF2B5EF4-FFF2-40B4-BE49-F238E27FC236}">
                <a16:creationId xmlns="" xmlns:a16="http://schemas.microsoft.com/office/drawing/2014/main" id="{36453D8E-9D2D-0042-BAD3-04CAFB16BF69}"/>
              </a:ext>
            </a:extLst>
          </p:cNvPr>
          <p:cNvSpPr txBox="1">
            <a:spLocks noChangeArrowheads="1"/>
          </p:cNvSpPr>
          <p:nvPr/>
        </p:nvSpPr>
        <p:spPr bwMode="auto">
          <a:xfrm>
            <a:off x="5662954" y="3388934"/>
            <a:ext cx="2233246" cy="740401"/>
          </a:xfrm>
          <a:prstGeom prst="roundRect">
            <a:avLst>
              <a:gd name="adj" fmla="val 16392"/>
            </a:avLst>
          </a:prstGeom>
          <a:solidFill>
            <a:schemeClr val="accent2"/>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NIVO 360 mg IV Q3W</a:t>
            </a:r>
          </a:p>
          <a:p>
            <a:pPr algn="ctr">
              <a:lnSpc>
                <a:spcPts val="1400"/>
              </a:lnSpc>
              <a:spcAft>
                <a:spcPct val="0"/>
              </a:spcAft>
              <a:buClr>
                <a:srgbClr val="FFFFFF"/>
              </a:buClr>
              <a:buSzTx/>
            </a:pPr>
            <a:r>
              <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a:t>
            </a:r>
          </a:p>
          <a:p>
            <a:pPr algn="ctr">
              <a:lnSpc>
                <a:spcPts val="1400"/>
              </a:lnSpc>
              <a:spcAft>
                <a:spcPct val="0"/>
              </a:spcAft>
              <a:buClr>
                <a:srgbClr val="FFFFFF"/>
              </a:buClr>
              <a:buSzTx/>
            </a:pPr>
            <a:r>
              <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SOX or </a:t>
            </a:r>
            <a:r>
              <a:rPr lang="en-GB" altLang="en-US" sz="1400" dirty="0" err="1">
                <a:solidFill>
                  <a:schemeClr val="bg1"/>
                </a:solidFill>
                <a:latin typeface="Calibri" panose="020F0502020204030204" pitchFamily="34" charset="0"/>
                <a:ea typeface="MS PGothic" panose="020B0600070205080204" pitchFamily="34" charset="-128"/>
                <a:cs typeface="Calibri" panose="020F0502020204030204" pitchFamily="34" charset="0"/>
              </a:rPr>
              <a:t>CapeOX</a:t>
            </a:r>
            <a:endPar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2" name="TextBox 28">
            <a:extLst>
              <a:ext uri="{FF2B5EF4-FFF2-40B4-BE49-F238E27FC236}">
                <a16:creationId xmlns="" xmlns:a16="http://schemas.microsoft.com/office/drawing/2014/main" id="{CF50816F-AC8A-7847-B7AD-1D17EBF28ABE}"/>
              </a:ext>
            </a:extLst>
          </p:cNvPr>
          <p:cNvSpPr txBox="1">
            <a:spLocks noChangeArrowheads="1"/>
          </p:cNvSpPr>
          <p:nvPr/>
        </p:nvSpPr>
        <p:spPr bwMode="auto">
          <a:xfrm>
            <a:off x="5643857" y="4272775"/>
            <a:ext cx="2252343" cy="740401"/>
          </a:xfrm>
          <a:prstGeom prst="roundRect">
            <a:avLst>
              <a:gd name="adj" fmla="val 14105"/>
            </a:avLst>
          </a:prstGeom>
          <a:solidFill>
            <a:srgbClr val="C7573C"/>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Placebo</a:t>
            </a:r>
          </a:p>
          <a:p>
            <a:pPr algn="ctr">
              <a:lnSpc>
                <a:spcPts val="1400"/>
              </a:lnSpc>
              <a:spcAft>
                <a:spcPct val="0"/>
              </a:spcAft>
              <a:buClr>
                <a:srgbClr val="FFFFFF"/>
              </a:buClr>
              <a:buSzTx/>
            </a:pPr>
            <a:r>
              <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a:t>
            </a:r>
          </a:p>
          <a:p>
            <a:pPr algn="ctr">
              <a:lnSpc>
                <a:spcPts val="1400"/>
              </a:lnSpc>
              <a:spcAft>
                <a:spcPct val="0"/>
              </a:spcAft>
              <a:buClr>
                <a:srgbClr val="FFFFFF"/>
              </a:buClr>
              <a:buSzTx/>
            </a:pPr>
            <a:r>
              <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rPr>
              <a:t>SOX or </a:t>
            </a:r>
            <a:r>
              <a:rPr lang="en-GB" altLang="en-US" sz="1400" dirty="0" err="1">
                <a:solidFill>
                  <a:schemeClr val="bg1"/>
                </a:solidFill>
                <a:latin typeface="Calibri" panose="020F0502020204030204" pitchFamily="34" charset="0"/>
                <a:ea typeface="MS PGothic" panose="020B0600070205080204" pitchFamily="34" charset="-128"/>
                <a:cs typeface="Calibri" panose="020F0502020204030204" pitchFamily="34" charset="0"/>
              </a:rPr>
              <a:t>CapeOX</a:t>
            </a:r>
            <a:endParaRPr lang="en-GB" altLang="en-US" sz="1400" dirty="0">
              <a:solidFill>
                <a:schemeClr val="bg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 name="ZoneTexte 22">
            <a:extLst>
              <a:ext uri="{FF2B5EF4-FFF2-40B4-BE49-F238E27FC236}">
                <a16:creationId xmlns="" xmlns:a16="http://schemas.microsoft.com/office/drawing/2014/main" id="{7B289C3D-1B92-1D45-837E-4E7554361105}"/>
              </a:ext>
            </a:extLst>
          </p:cNvPr>
          <p:cNvSpPr txBox="1"/>
          <p:nvPr/>
        </p:nvSpPr>
        <p:spPr>
          <a:xfrm>
            <a:off x="5032390" y="3870031"/>
            <a:ext cx="447558" cy="584775"/>
          </a:xfrm>
          <a:prstGeom prst="rect">
            <a:avLst/>
          </a:prstGeom>
          <a:noFill/>
        </p:spPr>
        <p:txBody>
          <a:bodyPr wrap="none" rtlCol="0">
            <a:spAutoFit/>
          </a:bodyPr>
          <a:lstStyle/>
          <a:p>
            <a:pPr algn="ctr"/>
            <a:r>
              <a:rPr lang="en-GB" sz="1600" dirty="0">
                <a:latin typeface="Calibri" panose="020F0502020204030204" pitchFamily="34" charset="0"/>
                <a:ea typeface="Aileron" charset="0"/>
                <a:cs typeface="Calibri" panose="020F0502020204030204" pitchFamily="34" charset="0"/>
              </a:rPr>
              <a:t>R </a:t>
            </a:r>
          </a:p>
          <a:p>
            <a:pPr algn="ctr"/>
            <a:r>
              <a:rPr lang="en-GB" sz="1600" dirty="0">
                <a:latin typeface="Calibri" panose="020F0502020204030204" pitchFamily="34" charset="0"/>
                <a:ea typeface="Aileron" charset="0"/>
                <a:cs typeface="Calibri" panose="020F0502020204030204" pitchFamily="34" charset="0"/>
              </a:rPr>
              <a:t>1:1</a:t>
            </a:r>
          </a:p>
        </p:txBody>
      </p:sp>
      <p:sp>
        <p:nvSpPr>
          <p:cNvPr id="31" name="Rectangle 30">
            <a:extLst>
              <a:ext uri="{FF2B5EF4-FFF2-40B4-BE49-F238E27FC236}">
                <a16:creationId xmlns="" xmlns:a16="http://schemas.microsoft.com/office/drawing/2014/main" id="{DB438E5E-4CDB-9947-97C2-E1ACF6EC40EF}"/>
              </a:ext>
            </a:extLst>
          </p:cNvPr>
          <p:cNvSpPr/>
          <p:nvPr/>
        </p:nvSpPr>
        <p:spPr>
          <a:xfrm>
            <a:off x="5136232" y="5301208"/>
            <a:ext cx="5664292" cy="646331"/>
          </a:xfrm>
          <a:prstGeom prst="rect">
            <a:avLst/>
          </a:prstGeom>
        </p:spPr>
        <p:txBody>
          <a:bodyPr wrap="square">
            <a:spAutoFit/>
          </a:bodyPr>
          <a:lstStyle/>
          <a:p>
            <a:r>
              <a:rPr lang="en-GB" b="1" dirty="0">
                <a:solidFill>
                  <a:schemeClr val="tx2"/>
                </a:solidFill>
                <a:latin typeface="Calibri" panose="020F0502020204030204" pitchFamily="34" charset="0"/>
                <a:ea typeface="Aileron" charset="0"/>
                <a:cs typeface="Calibri" panose="020F0502020204030204" pitchFamily="34" charset="0"/>
              </a:rPr>
              <a:t>The abstract reports primary results of NIVO + chemo vs placebo + chemo, with co-primary endpoints PFS and OS</a:t>
            </a:r>
          </a:p>
        </p:txBody>
      </p:sp>
      <p:sp>
        <p:nvSpPr>
          <p:cNvPr id="32" name="Flèche vers la droite 31">
            <a:extLst>
              <a:ext uri="{FF2B5EF4-FFF2-40B4-BE49-F238E27FC236}">
                <a16:creationId xmlns="" xmlns:a16="http://schemas.microsoft.com/office/drawing/2014/main" id="{81B9CC31-4A34-A04C-9F50-8DE6E7438BAE}"/>
              </a:ext>
            </a:extLst>
          </p:cNvPr>
          <p:cNvSpPr/>
          <p:nvPr/>
        </p:nvSpPr>
        <p:spPr>
          <a:xfrm>
            <a:off x="4157824" y="5373216"/>
            <a:ext cx="978408" cy="484632"/>
          </a:xfrm>
          <a:prstGeom prst="right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latin typeface="Calibri" panose="020F0502020204030204" pitchFamily="34" charset="0"/>
              <a:cs typeface="Calibri" panose="020F0502020204030204" pitchFamily="34" charset="0"/>
            </a:endParaRPr>
          </a:p>
        </p:txBody>
      </p:sp>
      <p:sp>
        <p:nvSpPr>
          <p:cNvPr id="4" name="Rectangle 3">
            <a:extLst>
              <a:ext uri="{FF2B5EF4-FFF2-40B4-BE49-F238E27FC236}">
                <a16:creationId xmlns="" xmlns:a16="http://schemas.microsoft.com/office/drawing/2014/main" id="{CB86D1B1-E31A-EE4F-9800-DD1461D10FFF}"/>
              </a:ext>
            </a:extLst>
          </p:cNvPr>
          <p:cNvSpPr/>
          <p:nvPr/>
        </p:nvSpPr>
        <p:spPr>
          <a:xfrm>
            <a:off x="619200" y="2289066"/>
            <a:ext cx="11176091" cy="707886"/>
          </a:xfrm>
          <a:prstGeom prst="rect">
            <a:avLst/>
          </a:prstGeom>
        </p:spPr>
        <p:txBody>
          <a:bodyPr wrap="square">
            <a:spAutoFit/>
          </a:bodyPr>
          <a:lstStyle/>
          <a:p>
            <a:r>
              <a:rPr lang="en-GB" sz="2000" b="1" dirty="0">
                <a:solidFill>
                  <a:schemeClr val="accent1"/>
                </a:solidFill>
                <a:latin typeface="+mj-lt"/>
              </a:rPr>
              <a:t>Phase 3 part of ATTRACTION-4: </a:t>
            </a:r>
            <a:r>
              <a:rPr lang="en-GB" sz="2000" dirty="0">
                <a:solidFill>
                  <a:schemeClr val="tx2"/>
                </a:solidFill>
                <a:latin typeface="+mj-lt"/>
              </a:rPr>
              <a:t>a randomised, double-blind, controlled study conducted at 130 centres in Asia (Japan, Korea, and Taiwan)</a:t>
            </a:r>
          </a:p>
        </p:txBody>
      </p:sp>
      <p:cxnSp>
        <p:nvCxnSpPr>
          <p:cNvPr id="7" name="Connecteur droit 6">
            <a:extLst>
              <a:ext uri="{FF2B5EF4-FFF2-40B4-BE49-F238E27FC236}">
                <a16:creationId xmlns="" xmlns:a16="http://schemas.microsoft.com/office/drawing/2014/main" id="{57D32B26-77AF-E248-83B3-417FE138AD5D}"/>
              </a:ext>
            </a:extLst>
          </p:cNvPr>
          <p:cNvCxnSpPr/>
          <p:nvPr/>
        </p:nvCxnSpPr>
        <p:spPr>
          <a:xfrm>
            <a:off x="4762247" y="4162418"/>
            <a:ext cx="717701" cy="0"/>
          </a:xfrm>
          <a:prstGeom prst="line">
            <a:avLst/>
          </a:prstGeom>
          <a:effectLst/>
        </p:spPr>
        <p:style>
          <a:lnRef idx="2">
            <a:schemeClr val="dk1"/>
          </a:lnRef>
          <a:fillRef idx="0">
            <a:schemeClr val="dk1"/>
          </a:fillRef>
          <a:effectRef idx="1">
            <a:schemeClr val="dk1"/>
          </a:effectRef>
          <a:fontRef idx="minor">
            <a:schemeClr val="tx1"/>
          </a:fontRef>
        </p:style>
      </p:cxnSp>
      <p:cxnSp>
        <p:nvCxnSpPr>
          <p:cNvPr id="9" name="Connecteur droit 8">
            <a:extLst>
              <a:ext uri="{FF2B5EF4-FFF2-40B4-BE49-F238E27FC236}">
                <a16:creationId xmlns="" xmlns:a16="http://schemas.microsoft.com/office/drawing/2014/main" id="{4FD07CB6-17BC-234D-9EA0-AD5E5195C604}"/>
              </a:ext>
            </a:extLst>
          </p:cNvPr>
          <p:cNvCxnSpPr>
            <a:cxnSpLocks/>
          </p:cNvCxnSpPr>
          <p:nvPr/>
        </p:nvCxnSpPr>
        <p:spPr>
          <a:xfrm>
            <a:off x="5479948" y="3759134"/>
            <a:ext cx="0" cy="1038018"/>
          </a:xfrm>
          <a:prstGeom prst="line">
            <a:avLst/>
          </a:prstGeom>
          <a:effectLst/>
        </p:spPr>
        <p:style>
          <a:lnRef idx="2">
            <a:schemeClr val="dk1"/>
          </a:lnRef>
          <a:fillRef idx="0">
            <a:schemeClr val="dk1"/>
          </a:fillRef>
          <a:effectRef idx="1">
            <a:schemeClr val="dk1"/>
          </a:effectRef>
          <a:fontRef idx="minor">
            <a:schemeClr val="tx1"/>
          </a:fontRef>
        </p:style>
      </p:cxnSp>
      <p:cxnSp>
        <p:nvCxnSpPr>
          <p:cNvPr id="12" name="Connecteur droit avec flèche 11">
            <a:extLst>
              <a:ext uri="{FF2B5EF4-FFF2-40B4-BE49-F238E27FC236}">
                <a16:creationId xmlns="" xmlns:a16="http://schemas.microsoft.com/office/drawing/2014/main" id="{0F594F52-B08E-224C-B14E-0FA8641AD207}"/>
              </a:ext>
            </a:extLst>
          </p:cNvPr>
          <p:cNvCxnSpPr>
            <a:endCxn id="21" idx="1"/>
          </p:cNvCxnSpPr>
          <p:nvPr/>
        </p:nvCxnSpPr>
        <p:spPr>
          <a:xfrm>
            <a:off x="5479948" y="3759134"/>
            <a:ext cx="183006" cy="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42" name="Connecteur droit avec flèche 41">
            <a:extLst>
              <a:ext uri="{FF2B5EF4-FFF2-40B4-BE49-F238E27FC236}">
                <a16:creationId xmlns="" xmlns:a16="http://schemas.microsoft.com/office/drawing/2014/main" id="{1D733414-5870-C149-93FC-7BB719C243F9}"/>
              </a:ext>
            </a:extLst>
          </p:cNvPr>
          <p:cNvCxnSpPr/>
          <p:nvPr/>
        </p:nvCxnSpPr>
        <p:spPr>
          <a:xfrm>
            <a:off x="5480946" y="4797151"/>
            <a:ext cx="183006" cy="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16" name="TextBox 28">
            <a:extLst>
              <a:ext uri="{FF2B5EF4-FFF2-40B4-BE49-F238E27FC236}">
                <a16:creationId xmlns="" xmlns:a16="http://schemas.microsoft.com/office/drawing/2014/main" id="{D1DED486-10FD-934C-8F41-BE639B022829}"/>
              </a:ext>
            </a:extLst>
          </p:cNvPr>
          <p:cNvSpPr txBox="1">
            <a:spLocks noChangeArrowheads="1"/>
          </p:cNvSpPr>
          <p:nvPr/>
        </p:nvSpPr>
        <p:spPr bwMode="auto">
          <a:xfrm>
            <a:off x="722035" y="3126722"/>
            <a:ext cx="4221837" cy="1424278"/>
          </a:xfrm>
          <a:prstGeom prst="roundRect">
            <a:avLst>
              <a:gd name="adj" fmla="val 12782"/>
            </a:avLst>
          </a:prstGeom>
          <a:solidFill>
            <a:schemeClr val="accent4">
              <a:lumMod val="20000"/>
              <a:lumOff val="80000"/>
            </a:schemeClr>
          </a:solidFill>
          <a:ln w="19050">
            <a:solidFill>
              <a:schemeClr val="tx1"/>
            </a:solidFill>
          </a:ln>
        </p:spPr>
        <p:txBody>
          <a:bodyPr lIns="45720" tIns="45720" rIns="45720" bIns="45720" anchor="ctr"/>
          <a:lstStyle>
            <a:lvl1pPr defTabSz="519113">
              <a:lnSpc>
                <a:spcPct val="93000"/>
              </a:lnSpc>
              <a:spcAft>
                <a:spcPts val="725"/>
              </a:spcAft>
              <a:buClr>
                <a:srgbClr val="000000"/>
              </a:buClr>
              <a:buSzPct val="100000"/>
              <a:buFont typeface="Times New Roman" panose="02020603050405020304" pitchFamily="18" charset="0"/>
              <a:defRPr sz="1700">
                <a:solidFill>
                  <a:srgbClr val="000000"/>
                </a:solidFill>
                <a:latin typeface="Arial" panose="020B0604020202020204" pitchFamily="34" charset="0"/>
                <a:ea typeface="Arial Unicode MS"/>
                <a:cs typeface="Arial Unicode MS"/>
              </a:defRPr>
            </a:lvl1pPr>
            <a:lvl2pPr marL="104775" indent="-104775" defTabSz="519113">
              <a:lnSpc>
                <a:spcPct val="93000"/>
              </a:lnSpc>
              <a:spcAft>
                <a:spcPts val="588"/>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Arial Unicode MS"/>
                <a:cs typeface="Arial Unicode MS"/>
              </a:defRPr>
            </a:lvl2pPr>
            <a:lvl3pPr defTabSz="519113">
              <a:lnSpc>
                <a:spcPct val="93000"/>
              </a:lnSpc>
              <a:spcAft>
                <a:spcPts val="438"/>
              </a:spcAft>
              <a:buClr>
                <a:srgbClr val="000000"/>
              </a:buClr>
              <a:buSzPct val="100000"/>
              <a:buFont typeface="Times New Roman" panose="02020603050405020304" pitchFamily="18" charset="0"/>
              <a:defRPr sz="1200">
                <a:solidFill>
                  <a:srgbClr val="000000"/>
                </a:solidFill>
                <a:latin typeface="Arial" panose="020B0604020202020204" pitchFamily="34" charset="0"/>
                <a:ea typeface="Arial Unicode MS"/>
                <a:cs typeface="Arial Unicode MS"/>
              </a:defRPr>
            </a:lvl3pPr>
            <a:lvl4pPr defTabSz="519113">
              <a:lnSpc>
                <a:spcPct val="93000"/>
              </a:lnSpc>
              <a:spcAft>
                <a:spcPts val="288"/>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4pPr>
            <a:lvl5pPr defTabSz="519113">
              <a:lnSpc>
                <a:spcPct val="93000"/>
              </a:lnSpc>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5pPr>
            <a:lvl6pPr marL="25146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6pPr>
            <a:lvl7pPr marL="29718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7pPr>
            <a:lvl8pPr marL="34290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8pPr>
            <a:lvl9pPr marL="3886200" indent="-228600" defTabSz="519113" eaLnBrk="0" fontAlgn="base" hangingPunct="0">
              <a:lnSpc>
                <a:spcPct val="93000"/>
              </a:lnSpc>
              <a:spcBef>
                <a:spcPct val="0"/>
              </a:spcBef>
              <a:spcAft>
                <a:spcPts val="150"/>
              </a:spcAft>
              <a:buClr>
                <a:srgbClr val="000000"/>
              </a:buClr>
              <a:buSzPct val="100000"/>
              <a:buFont typeface="Times New Roman" panose="02020603050405020304" pitchFamily="18" charset="0"/>
              <a:defRPr sz="1000">
                <a:solidFill>
                  <a:srgbClr val="000000"/>
                </a:solidFill>
                <a:latin typeface="Arial" panose="020B0604020202020204" pitchFamily="34" charset="0"/>
                <a:ea typeface="Arial Unicode MS"/>
                <a:cs typeface="Arial Unicode MS"/>
              </a:defRPr>
            </a:lvl9pPr>
          </a:lstStyle>
          <a:p>
            <a:pPr algn="ctr">
              <a:lnSpc>
                <a:spcPts val="1400"/>
              </a:lnSpc>
              <a:spcAft>
                <a:spcPct val="0"/>
              </a:spcAft>
              <a:buClr>
                <a:srgbClr val="FFFFFF"/>
              </a:buClr>
              <a:buSzTx/>
            </a:pPr>
            <a:r>
              <a:rPr lang="en-GB" altLang="zh-CN" sz="1400" b="1" dirty="0">
                <a:solidFill>
                  <a:schemeClr val="accent1"/>
                </a:solidFill>
                <a:latin typeface="Calibri" panose="020F0502020204030204" pitchFamily="34" charset="0"/>
                <a:ea typeface="MS PGothic" panose="020B0600070205080204" pitchFamily="34" charset="-128"/>
                <a:cs typeface="Calibri" panose="020F0502020204030204" pitchFamily="34" charset="0"/>
              </a:rPr>
              <a:t>Key eligibility criteria</a:t>
            </a:r>
            <a:endParaRPr lang="en-GB" altLang="zh-CN" sz="1400" b="1"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a:p>
            <a:pPr marL="117475" lvl="1" indent="-117475">
              <a:lnSpc>
                <a:spcPts val="1400"/>
              </a:lnSpc>
              <a:spcBef>
                <a:spcPts val="100"/>
              </a:spcBef>
              <a:spcAft>
                <a:spcPts val="20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Unresectable, advanced or recurrent, HER2</a:t>
            </a:r>
            <a:r>
              <a:rPr lang="en-GB" altLang="en-US" baseline="30000" dirty="0">
                <a:solidFill>
                  <a:schemeClr val="tx1"/>
                </a:solidFill>
                <a:latin typeface="Calibri" panose="020F0502020204030204" pitchFamily="34" charset="0"/>
                <a:ea typeface="MS PGothic" panose="020B0600070205080204" pitchFamily="34" charset="-128"/>
                <a:cs typeface="Calibri" panose="020F0502020204030204" pitchFamily="34" charset="0"/>
              </a:rPr>
              <a:t>−</a:t>
            </a: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 GC/GEJC</a:t>
            </a:r>
          </a:p>
          <a:p>
            <a:pPr marL="117475" lvl="1" indent="-117475">
              <a:lnSpc>
                <a:spcPts val="1400"/>
              </a:lnSpc>
              <a:spcBef>
                <a:spcPts val="100"/>
              </a:spcBef>
              <a:spcAft>
                <a:spcPts val="20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Chemo naïve</a:t>
            </a:r>
          </a:p>
          <a:p>
            <a:pPr marL="117475" lvl="1" indent="-117475">
              <a:lnSpc>
                <a:spcPts val="1400"/>
              </a:lnSpc>
              <a:spcBef>
                <a:spcPts val="100"/>
              </a:spcBef>
              <a:spcAft>
                <a:spcPts val="20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ECOG PS 0 or 1</a:t>
            </a:r>
          </a:p>
          <a:p>
            <a:pPr marL="117475" lvl="1" indent="-117475">
              <a:lnSpc>
                <a:spcPts val="1400"/>
              </a:lnSpc>
              <a:spcBef>
                <a:spcPts val="100"/>
              </a:spcBef>
              <a:spcAft>
                <a:spcPts val="200"/>
              </a:spcAft>
              <a:buClr>
                <a:schemeClr val="accent1"/>
              </a:buClr>
              <a:buSzTx/>
              <a:buFont typeface="Arial" panose="020B0604020202020204" pitchFamily="34" charset="0"/>
              <a:buChar char="•"/>
            </a:pPr>
            <a:r>
              <a:rPr lang="en-GB" altLang="en-US" dirty="0">
                <a:solidFill>
                  <a:schemeClr val="tx1"/>
                </a:solidFill>
                <a:latin typeface="Calibri" panose="020F0502020204030204" pitchFamily="34" charset="0"/>
                <a:ea typeface="MS PGothic" panose="020B0600070205080204" pitchFamily="34" charset="-128"/>
                <a:cs typeface="Calibri" panose="020F0502020204030204" pitchFamily="34" charset="0"/>
              </a:rPr>
              <a:t>Neoadjuvant or adjuvant chemo allowed if completed ≥180 days before recurrence</a:t>
            </a:r>
          </a:p>
        </p:txBody>
      </p:sp>
    </p:spTree>
    <p:extLst>
      <p:ext uri="{BB962C8B-B14F-4D97-AF65-F5344CB8AC3E}">
        <p14:creationId xmlns:p14="http://schemas.microsoft.com/office/powerpoint/2010/main" val="355960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 GI Connect">
      <a:dk1>
        <a:srgbClr val="000000"/>
      </a:dk1>
      <a:lt1>
        <a:srgbClr val="FFFFFF"/>
      </a:lt1>
      <a:dk2>
        <a:srgbClr val="5D8298"/>
      </a:dk2>
      <a:lt2>
        <a:srgbClr val="EEECE1"/>
      </a:lt2>
      <a:accent1>
        <a:srgbClr val="C6573B"/>
      </a:accent1>
      <a:accent2>
        <a:srgbClr val="C0504D"/>
      </a:accent2>
      <a:accent3>
        <a:srgbClr val="E9D0CD"/>
      </a:accent3>
      <a:accent4>
        <a:srgbClr val="F4EAE7"/>
      </a:accent4>
      <a:accent5>
        <a:srgbClr val="ECE6ED"/>
      </a:accent5>
      <a:accent6>
        <a:srgbClr val="8B878B"/>
      </a:accent6>
      <a:hlink>
        <a:srgbClr val="C6573B"/>
      </a:hlink>
      <a:folHlink>
        <a:srgbClr val="C6573B"/>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2080</TotalTime>
  <Words>2620</Words>
  <Application>Microsoft Office PowerPoint</Application>
  <PresentationFormat>Widescreen</PresentationFormat>
  <Paragraphs>496</Paragraphs>
  <Slides>21</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MS PGothic</vt:lpstr>
      <vt:lpstr>Aileron</vt:lpstr>
      <vt:lpstr>Arial</vt:lpstr>
      <vt:lpstr>Calibri</vt:lpstr>
      <vt:lpstr>Lucida Grande</vt:lpstr>
      <vt:lpstr>PT Sans</vt:lpstr>
      <vt:lpstr>PT Sans Narrow</vt:lpstr>
      <vt:lpstr>Times New Roman</vt:lpstr>
      <vt:lpstr>Verdana</vt:lpstr>
      <vt:lpstr>Wingdings</vt:lpstr>
      <vt:lpstr>Thème Office</vt:lpstr>
      <vt:lpstr>PowerPoint Presentation</vt:lpstr>
      <vt:lpstr>Meeting summary ESMO 2020, virtual meeting  Prof. David Tougeron Service d'Hépato-gastro-entérologie &amp; Service d'Oncologie Médicale, CHU de Poitiers, Poitiers, France  HIGHLIGHTS FROM GI CONNECT SEPTEMBER 2020</vt:lpstr>
      <vt:lpstr>DISCLAIMER</vt:lpstr>
      <vt:lpstr>Nivolumab Plus Chemotherapy Versus Chemotherapy as First-Line Treatment for Advanced gc/GEJC/EAC:  First Results of the CheckMate 649 Study</vt:lpstr>
      <vt:lpstr>Background and design of the study</vt:lpstr>
      <vt:lpstr>Results: OS and PFS</vt:lpstr>
      <vt:lpstr>conclusions</vt:lpstr>
      <vt:lpstr> Nivolumab plus chemotherapy versus  chemotherapy alone in patients with previously untreated advanced or recurrent gc or gejc:  ATTRACTION-4 (ONO-4538-37) study</vt:lpstr>
      <vt:lpstr>Background and design of the study</vt:lpstr>
      <vt:lpstr>Results: OS and PFS</vt:lpstr>
      <vt:lpstr>conclusions</vt:lpstr>
      <vt:lpstr>Pembrolizumab Plus Chemotherapy Versus Chemotherapy as First-Line Therapy in  Patients With Advanced OEsophageal Cancer:  The Phase 3 KEYNOTE-590 Study</vt:lpstr>
      <vt:lpstr>Background and design of the study</vt:lpstr>
      <vt:lpstr>Results: OS and PFS</vt:lpstr>
      <vt:lpstr>conclusions</vt:lpstr>
      <vt:lpstr>Long-term survival with regorafenib:  REALITY (real life in Italy) trial –  A GISCAD Study</vt:lpstr>
      <vt:lpstr>Background and design of the study</vt:lpstr>
      <vt:lpstr>Results: some Primary and secondary endpoints</vt:lpstr>
      <vt:lpstr>conclusions</vt:lpstr>
      <vt:lpstr>REACH GI CONNECT VIA  TWITTER, LINKEDIN, VIMEO &amp; EMAIL OR VISIT THE GROUP’S WEBSITE http://www.giconnect.info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Louise Handbury</cp:lastModifiedBy>
  <cp:revision>304</cp:revision>
  <cp:lastPrinted>2017-02-15T09:54:46Z</cp:lastPrinted>
  <dcterms:created xsi:type="dcterms:W3CDTF">2016-10-14T09:38:18Z</dcterms:created>
  <dcterms:modified xsi:type="dcterms:W3CDTF">2020-09-29T08:12:06Z</dcterms:modified>
</cp:coreProperties>
</file>