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2" r:id="rId2"/>
  </p:sldMasterIdLst>
  <p:notesMasterIdLst>
    <p:notesMasterId r:id="rId20"/>
  </p:notesMasterIdLst>
  <p:handoutMasterIdLst>
    <p:handoutMasterId r:id="rId21"/>
  </p:handoutMasterIdLst>
  <p:sldIdLst>
    <p:sldId id="256" r:id="rId3"/>
    <p:sldId id="275" r:id="rId4"/>
    <p:sldId id="258" r:id="rId5"/>
    <p:sldId id="475" r:id="rId6"/>
    <p:sldId id="471" r:id="rId7"/>
    <p:sldId id="365" r:id="rId8"/>
    <p:sldId id="458" r:id="rId9"/>
    <p:sldId id="452" r:id="rId10"/>
    <p:sldId id="469" r:id="rId11"/>
    <p:sldId id="393" r:id="rId12"/>
    <p:sldId id="394" r:id="rId13"/>
    <p:sldId id="295" r:id="rId14"/>
    <p:sldId id="476" r:id="rId15"/>
    <p:sldId id="474" r:id="rId16"/>
    <p:sldId id="468" r:id="rId17"/>
    <p:sldId id="477" r:id="rId18"/>
    <p:sldId id="280" r:id="rId19"/>
  </p:sldIdLst>
  <p:sldSz cx="12192000" cy="685800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0" userDrawn="1">
          <p15:clr>
            <a:srgbClr val="A4A3A4"/>
          </p15:clr>
        </p15:guide>
        <p15:guide id="2" pos="4565" userDrawn="1">
          <p15:clr>
            <a:srgbClr val="A4A3A4"/>
          </p15:clr>
        </p15:guide>
        <p15:guide id="3" pos="5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Guns" initials="DG" lastIdx="20" clrIdx="0">
    <p:extLst>
      <p:ext uri="{19B8F6BF-5375-455C-9EA6-DF929625EA0E}">
        <p15:presenceInfo xmlns:p15="http://schemas.microsoft.com/office/powerpoint/2012/main" userId="3f98c98a79fdfd0f" providerId="Windows Live"/>
      </p:ext>
    </p:extLst>
  </p:cmAuthor>
  <p:cmAuthor id="2" name="Elena Castro" initials="EC" lastIdx="6" clrIdx="1">
    <p:extLst>
      <p:ext uri="{19B8F6BF-5375-455C-9EA6-DF929625EA0E}">
        <p15:presenceInfo xmlns:p15="http://schemas.microsoft.com/office/powerpoint/2012/main" userId="Elena Castr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402"/>
    <a:srgbClr val="5D8298"/>
    <a:srgbClr val="03C74F"/>
    <a:srgbClr val="505050"/>
    <a:srgbClr val="071DC3"/>
    <a:srgbClr val="02159E"/>
    <a:srgbClr val="E7F5E9"/>
    <a:srgbClr val="CBEBD0"/>
    <a:srgbClr val="2E7B8E"/>
    <a:srgbClr val="03C7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04" autoAdjust="0"/>
    <p:restoredTop sz="95183" autoAdjust="0"/>
  </p:normalViewPr>
  <p:slideViewPr>
    <p:cSldViewPr snapToObjects="1">
      <p:cViewPr varScale="1">
        <p:scale>
          <a:sx n="100" d="100"/>
          <a:sy n="100" d="100"/>
        </p:scale>
        <p:origin x="1224" y="90"/>
      </p:cViewPr>
      <p:guideLst>
        <p:guide orient="horz" pos="2290"/>
        <p:guide pos="4565"/>
        <p:guide pos="5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 showGuides="1">
      <p:cViewPr varScale="1">
        <p:scale>
          <a:sx n="80" d="100"/>
          <a:sy n="80" d="100"/>
        </p:scale>
        <p:origin x="391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4"/>
              <c:tx>
                <c:rich>
                  <a:bodyPr/>
                  <a:lstStyle/>
                  <a:p>
                    <a:fld id="{45944C48-8D23-7E44-8FE6-705A7329F5B9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.0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B14-4C4A-861D-9A0A55B288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70.900000000000006</c:v>
                </c:pt>
                <c:pt idx="1">
                  <c:v>66.900000000000006</c:v>
                </c:pt>
                <c:pt idx="2">
                  <c:v>57.7</c:v>
                </c:pt>
                <c:pt idx="3">
                  <c:v>51.8</c:v>
                </c:pt>
                <c:pt idx="4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14-4C4A-861D-9A0A55B288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9"/>
        <c:axId val="333016976"/>
        <c:axId val="325858432"/>
      </c:barChart>
      <c:catAx>
        <c:axId val="333016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5858432"/>
        <c:crosses val="autoZero"/>
        <c:auto val="1"/>
        <c:lblAlgn val="ctr"/>
        <c:lblOffset val="100"/>
        <c:noMultiLvlLbl val="0"/>
      </c:catAx>
      <c:valAx>
        <c:axId val="325858432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3016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04895-A7AF-EB49-BC80-D77792D61F32}" type="datetime1">
              <a:rPr lang="en-US" smtClean="0"/>
              <a:pPr/>
              <a:t>3/1/2021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80E35-D53F-A543-ACCF-E1BBCCF01F3F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511727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2D364-CD50-1942-A8D0-558BD1BC24CC}" type="datetime1">
              <a:rPr lang="en-US" smtClean="0"/>
              <a:pPr/>
              <a:t>3/1/2021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3626E-BC0F-674C-9570-A9D62C09EB5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717108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53626E-BC0F-674C-9570-A9D62C09EB5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1405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0137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1A2F10-48C9-4419-8F28-D3C639F6C7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9124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10ADC-4B4B-46EB-9471-39D7E85EDB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8253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3444B1-158A-4BF6-99BF-61DE2EB2E3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896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3444B1-158A-4BF6-99BF-61DE2EB2E3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448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4907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3444B1-158A-4BF6-99BF-61DE2EB2E3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1126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6342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157D37A0-E1A5-409C-9D62-9D7CFBE533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22B2928-DEC8-4974-B052-9E8419278506}" type="slidenum">
              <a:rPr lang="en-US" altLang="en-US" sz="1300"/>
              <a:pPr>
                <a:spcBef>
                  <a:spcPct val="0"/>
                </a:spcBef>
              </a:pPr>
              <a:t>12</a:t>
            </a:fld>
            <a:endParaRPr lang="en-US" altLang="en-US" sz="1300" dirty="0"/>
          </a:p>
        </p:txBody>
      </p:sp>
      <p:sp>
        <p:nvSpPr>
          <p:cNvPr id="18435" name="Rectangle 7">
            <a:extLst>
              <a:ext uri="{FF2B5EF4-FFF2-40B4-BE49-F238E27FC236}">
                <a16:creationId xmlns:a16="http://schemas.microsoft.com/office/drawing/2014/main" id="{58A1256F-C6E0-40AF-BAC2-21E348EC034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17" tIns="48709" rIns="97417" bIns="48709" anchor="b"/>
          <a:lstStyle>
            <a:lvl1pPr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0EC8AD5-9354-42AD-9E3B-BD252FDA9476}" type="slidenum">
              <a:rPr lang="en-GB" altLang="en-US" sz="13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en-GB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18436" name="Rectangle 7">
            <a:extLst>
              <a:ext uri="{FF2B5EF4-FFF2-40B4-BE49-F238E27FC236}">
                <a16:creationId xmlns:a16="http://schemas.microsoft.com/office/drawing/2014/main" id="{E6AFE837-A2EA-4F39-8508-01661899B2A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17" tIns="48709" rIns="97417" bIns="48709" anchor="b"/>
          <a:lstStyle>
            <a:lvl1pPr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C45D526-B968-4946-B97E-0193A4422596}" type="slidenum">
              <a:rPr lang="en-GB" altLang="en-US" sz="13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en-GB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18437" name="Rectangle 2">
            <a:extLst>
              <a:ext uri="{FF2B5EF4-FFF2-40B4-BE49-F238E27FC236}">
                <a16:creationId xmlns:a16="http://schemas.microsoft.com/office/drawing/2014/main" id="{4CDA1488-B893-4AF5-8F69-DF1C5365B8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58788" y="719138"/>
            <a:ext cx="6400800" cy="36020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8" name="Rectangle 3">
            <a:extLst>
              <a:ext uri="{FF2B5EF4-FFF2-40B4-BE49-F238E27FC236}">
                <a16:creationId xmlns:a16="http://schemas.microsoft.com/office/drawing/2014/main" id="{C88ADF0B-0B7E-43DC-8A83-C965CB37E0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211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endParaRPr lang="en-US" altLang="en-US" dirty="0"/>
          </a:p>
          <a:p>
            <a:pPr eaLnBrk="1" hangingPunct="1"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451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hyperlink" Target="mailto:antoine.lacombe@cor2ed.com" TargetMode="External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hyperlink" Target="mailto:froukje.sosef@cor2ed.com" TargetMode="External"/><Relationship Id="rId12" Type="http://schemas.openxmlformats.org/officeDocument/2006/relationships/hyperlink" Target="https://vimeo.com/channels/guconnect" TargetMode="External"/><Relationship Id="rId17" Type="http://schemas.microsoft.com/office/2007/relationships/hdphoto" Target="../media/hdphoto1.wdp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svg"/><Relationship Id="rId11" Type="http://schemas.openxmlformats.org/officeDocument/2006/relationships/hyperlink" Target="https://twitter.com/guconnectinfo" TargetMode="External"/><Relationship Id="rId5" Type="http://schemas.openxmlformats.org/officeDocument/2006/relationships/image" Target="../media/image9.png"/><Relationship Id="rId15" Type="http://schemas.openxmlformats.org/officeDocument/2006/relationships/image" Target="../media/image12.svg"/><Relationship Id="rId10" Type="http://schemas.openxmlformats.org/officeDocument/2006/relationships/hyperlink" Target="https://guconnect.info/" TargetMode="External"/><Relationship Id="rId19" Type="http://schemas.openxmlformats.org/officeDocument/2006/relationships/image" Target="../media/image15.png"/><Relationship Id="rId4" Type="http://schemas.openxmlformats.org/officeDocument/2006/relationships/image" Target="../media/image4.svg"/><Relationship Id="rId9" Type="http://schemas.openxmlformats.org/officeDocument/2006/relationships/hyperlink" Target="https://www.linkedin.com/company/23742475" TargetMode="External"/><Relationship Id="rId1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B9E8BA-49BF-4B45-85D7-A2C9BA5D65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195" y="2010629"/>
            <a:ext cx="7041609" cy="283674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09600" y="1412876"/>
            <a:ext cx="5181600" cy="44727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Drop an image or click on the icon to add one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C4DDB2A-D091-4603-B954-F1F7415B585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2" y="1412876"/>
            <a:ext cx="5186755" cy="4473125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466B5AD6-CE67-4BBC-9EB2-93460D1CB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id="{0221FD13-185B-46DF-BA72-E12DA2E55F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4B1FAC36-8967-D04C-8BC9-B8599B8B9C5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162B263-5EE9-4AEE-8654-DD3CA21ACE8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0184" y="1412876"/>
            <a:ext cx="5186755" cy="4473125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1C97C1-EB70-41CB-8E10-ED8420DF6B3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2" y="1412876"/>
            <a:ext cx="5186755" cy="4473125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AD0C9F4F-B9B1-48AF-B0EA-B2DC04A96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Espace réservé du numéro de diapositive 6">
            <a:extLst>
              <a:ext uri="{FF2B5EF4-FFF2-40B4-BE49-F238E27FC236}">
                <a16:creationId xmlns:a16="http://schemas.microsoft.com/office/drawing/2014/main" id="{D4634937-A53D-4397-98D3-B9CB08300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18650831-B8DB-DB46-ACE2-EAE3A90998A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654131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162B263-5EE9-4AEE-8654-DD3CA21ACE8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0184" y="2276872"/>
            <a:ext cx="5186755" cy="3609128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1C97C1-EB70-41CB-8E10-ED8420DF6B3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2" y="2276872"/>
            <a:ext cx="5186755" cy="3609128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AFEDB953-883A-4AA5-8CB4-3BCDFAC17C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58414" y="1412776"/>
            <a:ext cx="5189793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9BDE935D-F794-436A-87C3-56818AEA00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4418" y="1412776"/>
            <a:ext cx="5189793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B6B0310D-A0F1-4B76-98F1-54EC3C47F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8" name="Espace réservé du numéro de diapositive 6">
            <a:extLst>
              <a:ext uri="{FF2B5EF4-FFF2-40B4-BE49-F238E27FC236}">
                <a16:creationId xmlns:a16="http://schemas.microsoft.com/office/drawing/2014/main" id="{444C8659-EDDD-4772-9C1F-9B4636FE3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2C132D6C-7DB9-7A41-BB64-913C2A55D9B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259151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d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19BA4103-15B4-F94B-94DE-B26D01913816}"/>
              </a:ext>
            </a:extLst>
          </p:cNvPr>
          <p:cNvSpPr txBox="1">
            <a:spLocks/>
          </p:cNvSpPr>
          <p:nvPr userDrawn="1"/>
        </p:nvSpPr>
        <p:spPr>
          <a:xfrm>
            <a:off x="323528" y="4587992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Dr. Antoine Lacombe </a:t>
            </a:r>
            <a:r>
              <a:rPr lang="en-GB" sz="14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Pharm D, MBA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9A219151-3E6A-C845-9127-74265E76E29D}"/>
              </a:ext>
            </a:extLst>
          </p:cNvPr>
          <p:cNvSpPr txBox="1">
            <a:spLocks/>
          </p:cNvSpPr>
          <p:nvPr userDrawn="1"/>
        </p:nvSpPr>
        <p:spPr>
          <a:xfrm>
            <a:off x="787828" y="4997673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+41 79 529 42 79</a:t>
            </a:r>
            <a:endParaRPr kumimoji="0" lang="en-GB" sz="18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BA31DD20-5B4D-8D41-B05B-3F7950C49B5A}"/>
              </a:ext>
            </a:extLst>
          </p:cNvPr>
          <p:cNvSpPr txBox="1">
            <a:spLocks/>
          </p:cNvSpPr>
          <p:nvPr userDrawn="1"/>
        </p:nvSpPr>
        <p:spPr>
          <a:xfrm>
            <a:off x="787828" y="5440904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antoine.lacombe@cor2ed.com</a:t>
            </a:r>
            <a:endParaRPr kumimoji="0" lang="en-GB" sz="18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A1D30E34-C5AA-EA41-B3D0-4F89C0645E49}"/>
              </a:ext>
            </a:extLst>
          </p:cNvPr>
          <p:cNvSpPr txBox="1">
            <a:spLocks/>
          </p:cNvSpPr>
          <p:nvPr userDrawn="1"/>
        </p:nvSpPr>
        <p:spPr>
          <a:xfrm>
            <a:off x="348739" y="1758502"/>
            <a:ext cx="4797678" cy="10305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GU CONNECT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Bodenackerstrasse 17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4103 Bottmingen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SWITZERLAND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C089CE13-1BFE-1D4A-A6B8-B7B211100877}"/>
              </a:ext>
            </a:extLst>
          </p:cNvPr>
          <p:cNvSpPr txBox="1">
            <a:spLocks/>
          </p:cNvSpPr>
          <p:nvPr userDrawn="1"/>
        </p:nvSpPr>
        <p:spPr>
          <a:xfrm>
            <a:off x="5087888" y="6322958"/>
            <a:ext cx="6959903" cy="12825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Heading to the heart of Independent Medical Education Since 2012</a:t>
            </a: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60A2B3AB-25DD-D247-8035-0275D2408C08}"/>
              </a:ext>
            </a:extLst>
          </p:cNvPr>
          <p:cNvSpPr txBox="1">
            <a:spLocks/>
          </p:cNvSpPr>
          <p:nvPr userDrawn="1"/>
        </p:nvSpPr>
        <p:spPr>
          <a:xfrm>
            <a:off x="323528" y="2942991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Dr. Froukje Sosef </a:t>
            </a:r>
            <a:r>
              <a:rPr lang="en-GB" sz="14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MD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426F556A-56F5-5148-A8F1-4854B6650CF3}"/>
              </a:ext>
            </a:extLst>
          </p:cNvPr>
          <p:cNvSpPr txBox="1">
            <a:spLocks/>
          </p:cNvSpPr>
          <p:nvPr userDrawn="1"/>
        </p:nvSpPr>
        <p:spPr>
          <a:xfrm>
            <a:off x="787828" y="3352672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+31 6 2324 3636</a:t>
            </a:r>
            <a:endParaRPr kumimoji="0" lang="en-GB" sz="18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9B491141-44D5-6042-89F0-D58A014428CF}"/>
              </a:ext>
            </a:extLst>
          </p:cNvPr>
          <p:cNvSpPr txBox="1">
            <a:spLocks/>
          </p:cNvSpPr>
          <p:nvPr userDrawn="1"/>
        </p:nvSpPr>
        <p:spPr>
          <a:xfrm>
            <a:off x="787828" y="3795903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froukje.sosef@cor2ed.com</a:t>
            </a:r>
            <a:endParaRPr kumimoji="0" lang="en-GB" sz="18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DB9012A-2432-4143-BFCE-2DD0A3AE086B}"/>
              </a:ext>
            </a:extLst>
          </p:cNvPr>
          <p:cNvGrpSpPr/>
          <p:nvPr userDrawn="1"/>
        </p:nvGrpSpPr>
        <p:grpSpPr>
          <a:xfrm>
            <a:off x="418902" y="3378306"/>
            <a:ext cx="356400" cy="356400"/>
            <a:chOff x="761970" y="3386221"/>
            <a:chExt cx="356400" cy="3564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BDD8C40-0F40-9B40-A46A-9B41F5FDCF28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" name="Graphic 19" descr="Speaker Phone">
              <a:extLst>
                <a:ext uri="{FF2B5EF4-FFF2-40B4-BE49-F238E27FC236}">
                  <a16:creationId xmlns:a16="http://schemas.microsoft.com/office/drawing/2014/main" id="{20E24DEC-A14E-C142-8DFF-3E1C4CDC91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235CEFD-64A3-1D4E-98E4-6AB14A3CB04B}"/>
              </a:ext>
            </a:extLst>
          </p:cNvPr>
          <p:cNvGrpSpPr/>
          <p:nvPr userDrawn="1"/>
        </p:nvGrpSpPr>
        <p:grpSpPr>
          <a:xfrm>
            <a:off x="417732" y="3810727"/>
            <a:ext cx="356400" cy="356400"/>
            <a:chOff x="417732" y="3810727"/>
            <a:chExt cx="356400" cy="3564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8E24CDE-612E-AB46-BF12-A0D8238C5811}"/>
                </a:ext>
              </a:extLst>
            </p:cNvPr>
            <p:cNvSpPr/>
            <p:nvPr userDrawn="1"/>
          </p:nvSpPr>
          <p:spPr>
            <a:xfrm>
              <a:off x="417732" y="3810727"/>
              <a:ext cx="356400" cy="356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Graphic 22" descr="Envelope">
              <a:extLst>
                <a:ext uri="{FF2B5EF4-FFF2-40B4-BE49-F238E27FC236}">
                  <a16:creationId xmlns:a16="http://schemas.microsoft.com/office/drawing/2014/main" id="{1651D888-9FEB-8743-9661-BF424066F3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75066" y="3867430"/>
              <a:ext cx="239704" cy="239704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0A8BA0-23F8-C04E-AAAA-AF500D3E7EE8}"/>
              </a:ext>
            </a:extLst>
          </p:cNvPr>
          <p:cNvGrpSpPr/>
          <p:nvPr userDrawn="1"/>
        </p:nvGrpSpPr>
        <p:grpSpPr>
          <a:xfrm>
            <a:off x="423995" y="5024095"/>
            <a:ext cx="356400" cy="356400"/>
            <a:chOff x="761970" y="3386221"/>
            <a:chExt cx="356400" cy="3564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9D19A7C-A026-1B41-9BA5-3F30B8C93697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6" name="Graphic 25" descr="Speaker Phone">
              <a:extLst>
                <a:ext uri="{FF2B5EF4-FFF2-40B4-BE49-F238E27FC236}">
                  <a16:creationId xmlns:a16="http://schemas.microsoft.com/office/drawing/2014/main" id="{ADBEBBC6-0664-3C4C-8FE0-908D74C27C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47AC659-201C-9548-A624-E61C72312DFA}"/>
              </a:ext>
            </a:extLst>
          </p:cNvPr>
          <p:cNvGrpSpPr/>
          <p:nvPr userDrawn="1"/>
        </p:nvGrpSpPr>
        <p:grpSpPr>
          <a:xfrm>
            <a:off x="422825" y="5456516"/>
            <a:ext cx="356400" cy="356400"/>
            <a:chOff x="422825" y="5456516"/>
            <a:chExt cx="356400" cy="3564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ADEF091-E4F0-6145-9FC5-19F5E217FD9D}"/>
                </a:ext>
              </a:extLst>
            </p:cNvPr>
            <p:cNvSpPr/>
            <p:nvPr userDrawn="1"/>
          </p:nvSpPr>
          <p:spPr>
            <a:xfrm>
              <a:off x="422825" y="5456516"/>
              <a:ext cx="356400" cy="356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" name="Graphic 28" descr="Envelope">
              <a:extLst>
                <a:ext uri="{FF2B5EF4-FFF2-40B4-BE49-F238E27FC236}">
                  <a16:creationId xmlns:a16="http://schemas.microsoft.com/office/drawing/2014/main" id="{00DDC0CE-8DCF-224D-8727-9125037092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82343" y="5512255"/>
              <a:ext cx="239704" cy="239704"/>
            </a:xfrm>
            <a:prstGeom prst="rect">
              <a:avLst/>
            </a:prstGeom>
          </p:spPr>
        </p:pic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4838F1C1-0AD9-534B-B0E7-DACE9A16CDB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584487"/>
            <a:ext cx="2592288" cy="1044314"/>
          </a:xfrm>
          <a:prstGeom prst="rect">
            <a:avLst/>
          </a:prstGeom>
        </p:spPr>
      </p:pic>
      <p:pic>
        <p:nvPicPr>
          <p:cNvPr id="32" name="Picture 31" descr="A picture containing flower&#10;&#10;Description automatically generated">
            <a:extLst>
              <a:ext uri="{FF2B5EF4-FFF2-40B4-BE49-F238E27FC236}">
                <a16:creationId xmlns:a16="http://schemas.microsoft.com/office/drawing/2014/main" id="{E7F588F9-B5D0-1C45-B222-D5C33799C4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0726" y="-1"/>
            <a:ext cx="7261274" cy="685800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20184" y="1425600"/>
            <a:ext cx="10962216" cy="45252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512491" y="6356351"/>
            <a:ext cx="106990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B43BA0C2-FE63-FF4A-B29E-AE523B14F50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26380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3"/>
          <p:cNvSpPr txBox="1">
            <a:spLocks noGrp="1"/>
          </p:cNvSpPr>
          <p:nvPr>
            <p:ph type="body" idx="1"/>
          </p:nvPr>
        </p:nvSpPr>
        <p:spPr>
          <a:xfrm>
            <a:off x="620184" y="1425600"/>
            <a:ext cx="10963200" cy="45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spcBef>
                <a:spcPts val="1200"/>
              </a:spcBef>
              <a:spcAft>
                <a:spcPts val="0"/>
              </a:spcAft>
              <a:buSzPts val="20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30200" algn="l">
              <a:spcBef>
                <a:spcPts val="400"/>
              </a:spcBef>
              <a:spcAft>
                <a:spcPts val="0"/>
              </a:spcAft>
              <a:buSzPts val="16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30200" algn="l">
              <a:spcBef>
                <a:spcPts val="0"/>
              </a:spcBef>
              <a:spcAft>
                <a:spcPts val="0"/>
              </a:spcAft>
              <a:buSzPts val="16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30200" algn="l">
              <a:spcBef>
                <a:spcPts val="0"/>
              </a:spcBef>
              <a:spcAft>
                <a:spcPts val="0"/>
              </a:spcAft>
              <a:buSzPts val="16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3"/>
          <p:cNvSpPr txBox="1"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rgbClr val="5D8298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3"/>
          <p:cNvSpPr txBox="1">
            <a:spLocks noGrp="1"/>
          </p:cNvSpPr>
          <p:nvPr>
            <p:ph type="sldNum" idx="12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5D829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5D829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5D829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5D829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5D829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5D829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5D829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5D829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5D829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5" name="Google Shape;25;p33"/>
          <p:cNvSpPr txBox="1">
            <a:spLocks noGrp="1"/>
          </p:cNvSpPr>
          <p:nvPr>
            <p:ph type="body" idx="2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spcBef>
                <a:spcPts val="12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5D829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819921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B9E8BA-49BF-4B45-85D7-A2C9BA5D65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195" y="2010629"/>
            <a:ext cx="7041609" cy="283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89535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Separator P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ACFC416F-D710-3A45-87DD-2DE1FCF77B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Click and Modify </a:t>
            </a:r>
            <a:br>
              <a:rPr lang="en-GB" noProof="0" dirty="0"/>
            </a:br>
            <a:r>
              <a:rPr lang="en-GB" noProof="0" dirty="0"/>
              <a:t>the text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301040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separator p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9D033C0A-B3FE-7E4D-9435-7FC5A8EE39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4162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accent1"/>
                </a:solidFill>
                <a:latin typeface="+mj-lt"/>
                <a:ea typeface="PT Sans Narrow" charset="-52"/>
                <a:cs typeface="PT Sans Narrow" charset="-52"/>
              </a:defRPr>
            </a:lvl1pPr>
          </a:lstStyle>
          <a:p>
            <a:r>
              <a:rPr lang="en-GB" dirty="0"/>
              <a:t>Click and </a:t>
            </a:r>
            <a:r>
              <a:rPr lang="en-GB" noProof="0" dirty="0"/>
              <a:t>Modify</a:t>
            </a:r>
            <a:r>
              <a:rPr lang="en-GB" dirty="0"/>
              <a:t> the text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609600" y="4653136"/>
            <a:ext cx="109728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386950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eparator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546169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Separator P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ACFC416F-D710-3A45-87DD-2DE1FCF77B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Click and Modify </a:t>
            </a:r>
            <a:br>
              <a:rPr lang="en-GB" noProof="0" dirty="0"/>
            </a:br>
            <a:r>
              <a:rPr lang="en-GB" noProof="0" dirty="0"/>
              <a:t>the text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8295499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separator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4162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4653136"/>
            <a:ext cx="109728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154350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4528800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D972486-CB4A-8C43-B144-BABC948315A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122633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6">
            <a:extLst>
              <a:ext uri="{FF2B5EF4-FFF2-40B4-BE49-F238E27FC236}">
                <a16:creationId xmlns:a16="http://schemas.microsoft.com/office/drawing/2014/main" id="{F046E0A4-E965-4C18-8444-05C49D8DD6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DE0BFF55-A527-48E6-AAD6-78DF86EF1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C98DCE08-41C6-754C-8B94-1E817D13B56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40028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09600" y="1430386"/>
            <a:ext cx="10972800" cy="702470"/>
          </a:xfrm>
          <a:prstGeom prst="rect">
            <a:avLst/>
          </a:prstGeom>
        </p:spPr>
        <p:txBody>
          <a:bodyPr wrap="square" lIns="0" tIns="0" rIns="0" bIns="0" anchor="t"/>
          <a:lstStyle>
            <a:lvl1pPr marL="0" indent="0" algn="l">
              <a:buNone/>
              <a:defRPr sz="2000" b="1" i="0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2132856"/>
            <a:ext cx="10963200" cy="3816424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E7BED270-F252-40E9-B649-31059F163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id="{2C97B588-8F7E-484F-9C45-CC6F089B2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B671EB7F-1F36-3C4C-BEFF-8B7AD564F59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33735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21216" y="239346"/>
            <a:ext cx="8931169" cy="44657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aseline="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Drop an image or click on the </a:t>
            </a:r>
            <a:r>
              <a:rPr lang="en-GB" noProof="0" dirty="0"/>
              <a:t>icon</a:t>
            </a:r>
            <a:r>
              <a:rPr lang="en-GB" dirty="0"/>
              <a:t> to add one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5013176"/>
            <a:ext cx="8942784" cy="8048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b="0" i="0" baseline="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9" name="Espace réservé du numéro de diapositive 6">
            <a:extLst>
              <a:ext uri="{FF2B5EF4-FFF2-40B4-BE49-F238E27FC236}">
                <a16:creationId xmlns:a16="http://schemas.microsoft.com/office/drawing/2014/main" id="{610BCDA3-369C-43C8-A135-679B9AC3D3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46CDA0-4C68-CD4C-95C1-0D0553F810F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052017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09600" y="1412876"/>
            <a:ext cx="5181600" cy="44727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Drop an image or click on the icon to add one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C4DDB2A-D091-4603-B954-F1F7415B585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2" y="1412876"/>
            <a:ext cx="5186755" cy="4473125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466B5AD6-CE67-4BBC-9EB2-93460D1CB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id="{0221FD13-185B-46DF-BA72-E12DA2E55F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4B1FAC36-8967-D04C-8BC9-B8599B8B9C5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8200347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162B263-5EE9-4AEE-8654-DD3CA21ACE8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0184" y="1412876"/>
            <a:ext cx="5186755" cy="4473125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1C97C1-EB70-41CB-8E10-ED8420DF6B3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2" y="1412876"/>
            <a:ext cx="5186755" cy="4473125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AD0C9F4F-B9B1-48AF-B0EA-B2DC04A96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Espace réservé du numéro de diapositive 6">
            <a:extLst>
              <a:ext uri="{FF2B5EF4-FFF2-40B4-BE49-F238E27FC236}">
                <a16:creationId xmlns:a16="http://schemas.microsoft.com/office/drawing/2014/main" id="{D4634937-A53D-4397-98D3-B9CB08300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18650831-B8DB-DB46-ACE2-EAE3A90998A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4055126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162B263-5EE9-4AEE-8654-DD3CA21ACE8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0184" y="2276872"/>
            <a:ext cx="5186755" cy="3609128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1C97C1-EB70-41CB-8E10-ED8420DF6B3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2" y="2276872"/>
            <a:ext cx="5186755" cy="3609128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AFEDB953-883A-4AA5-8CB4-3BCDFAC17C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58414" y="1412776"/>
            <a:ext cx="5189793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9BDE935D-F794-436A-87C3-56818AEA00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4418" y="1412776"/>
            <a:ext cx="5189793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B6B0310D-A0F1-4B76-98F1-54EC3C47F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8" name="Espace réservé du numéro de diapositive 6">
            <a:extLst>
              <a:ext uri="{FF2B5EF4-FFF2-40B4-BE49-F238E27FC236}">
                <a16:creationId xmlns:a16="http://schemas.microsoft.com/office/drawing/2014/main" id="{444C8659-EDDD-4772-9C1F-9B4636FE3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2C132D6C-7DB9-7A41-BB64-913C2A55D9B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3001861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d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id="{C089CE13-1BFE-1D4A-A6B8-B7B211100877}"/>
              </a:ext>
            </a:extLst>
          </p:cNvPr>
          <p:cNvSpPr txBox="1">
            <a:spLocks/>
          </p:cNvSpPr>
          <p:nvPr userDrawn="1"/>
        </p:nvSpPr>
        <p:spPr>
          <a:xfrm>
            <a:off x="5087888" y="6322958"/>
            <a:ext cx="6959903" cy="12825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Heading to the heart of Independent Medical Education Since 2012</a:t>
            </a: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3B0EC65-483A-0B43-B211-F3D3B4C95A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38" y="586300"/>
            <a:ext cx="2578909" cy="1038924"/>
          </a:xfrm>
          <a:prstGeom prst="rect">
            <a:avLst/>
          </a:prstGeom>
        </p:spPr>
      </p:pic>
      <p:sp>
        <p:nvSpPr>
          <p:cNvPr id="33" name="Titre 1">
            <a:extLst>
              <a:ext uri="{FF2B5EF4-FFF2-40B4-BE49-F238E27FC236}">
                <a16:creationId xmlns:a16="http://schemas.microsoft.com/office/drawing/2014/main" id="{30D9B83E-3D49-9A43-848F-2C7088C16D3D}"/>
              </a:ext>
            </a:extLst>
          </p:cNvPr>
          <p:cNvSpPr txBox="1">
            <a:spLocks/>
          </p:cNvSpPr>
          <p:nvPr userDrawn="1"/>
        </p:nvSpPr>
        <p:spPr>
          <a:xfrm>
            <a:off x="323528" y="3978378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 err="1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Dr.</a:t>
            </a:r>
            <a:r>
              <a:rPr lang="en-GB" sz="14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Antoine Lacombe </a:t>
            </a:r>
            <a:r>
              <a:rPr lang="en-GB" sz="11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Pharm D, MBA</a:t>
            </a: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4" name="Titre 1">
            <a:extLst>
              <a:ext uri="{FF2B5EF4-FFF2-40B4-BE49-F238E27FC236}">
                <a16:creationId xmlns:a16="http://schemas.microsoft.com/office/drawing/2014/main" id="{211C4F2C-FAB1-F340-95E4-EA2A11675848}"/>
              </a:ext>
            </a:extLst>
          </p:cNvPr>
          <p:cNvSpPr txBox="1">
            <a:spLocks/>
          </p:cNvSpPr>
          <p:nvPr userDrawn="1"/>
        </p:nvSpPr>
        <p:spPr>
          <a:xfrm>
            <a:off x="787828" y="4475570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+41 79 529 42 79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5" name="Titre 1">
            <a:extLst>
              <a:ext uri="{FF2B5EF4-FFF2-40B4-BE49-F238E27FC236}">
                <a16:creationId xmlns:a16="http://schemas.microsoft.com/office/drawing/2014/main" id="{A0C21822-41B9-CA49-B06D-38EC2CB48436}"/>
              </a:ext>
            </a:extLst>
          </p:cNvPr>
          <p:cNvSpPr txBox="1">
            <a:spLocks/>
          </p:cNvSpPr>
          <p:nvPr userDrawn="1"/>
        </p:nvSpPr>
        <p:spPr>
          <a:xfrm>
            <a:off x="348739" y="1556792"/>
            <a:ext cx="4797678" cy="10305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GU CONNECT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Bodenackerstrasse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17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4103 Bottmingen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SWITZERLAND</a:t>
            </a:r>
          </a:p>
        </p:txBody>
      </p:sp>
      <p:sp>
        <p:nvSpPr>
          <p:cNvPr id="37" name="Titre 1">
            <a:extLst>
              <a:ext uri="{FF2B5EF4-FFF2-40B4-BE49-F238E27FC236}">
                <a16:creationId xmlns:a16="http://schemas.microsoft.com/office/drawing/2014/main" id="{7238A4CF-B8D0-844F-9DEF-25CDF8B224F6}"/>
              </a:ext>
            </a:extLst>
          </p:cNvPr>
          <p:cNvSpPr txBox="1">
            <a:spLocks/>
          </p:cNvSpPr>
          <p:nvPr userDrawn="1"/>
        </p:nvSpPr>
        <p:spPr>
          <a:xfrm>
            <a:off x="323528" y="2628273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 err="1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Dr.</a:t>
            </a:r>
            <a:r>
              <a:rPr lang="en-GB" sz="14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1400" b="1" noProof="0" dirty="0" err="1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Froukje</a:t>
            </a:r>
            <a:r>
              <a:rPr lang="en-GB" sz="14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1400" b="1" noProof="0" dirty="0" err="1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Sosef</a:t>
            </a:r>
            <a:r>
              <a:rPr lang="en-GB" sz="14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11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MD</a:t>
            </a: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8" name="Titre 1">
            <a:extLst>
              <a:ext uri="{FF2B5EF4-FFF2-40B4-BE49-F238E27FC236}">
                <a16:creationId xmlns:a16="http://schemas.microsoft.com/office/drawing/2014/main" id="{845B4609-3133-6145-B894-54903F34A6B6}"/>
              </a:ext>
            </a:extLst>
          </p:cNvPr>
          <p:cNvSpPr txBox="1">
            <a:spLocks/>
          </p:cNvSpPr>
          <p:nvPr userDrawn="1"/>
        </p:nvSpPr>
        <p:spPr>
          <a:xfrm>
            <a:off x="787828" y="3114282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+31 6 2324 3636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48C88F5-BADD-6544-9BE2-3DE731661BDB}"/>
              </a:ext>
            </a:extLst>
          </p:cNvPr>
          <p:cNvGrpSpPr/>
          <p:nvPr userDrawn="1"/>
        </p:nvGrpSpPr>
        <p:grpSpPr>
          <a:xfrm>
            <a:off x="418902" y="3063588"/>
            <a:ext cx="356400" cy="356400"/>
            <a:chOff x="761970" y="3386221"/>
            <a:chExt cx="356400" cy="356400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E9B20A3-5A45-944C-9336-BE3E37336B56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pic>
          <p:nvPicPr>
            <p:cNvPr id="41" name="Graphic 40" descr="Speaker Phone">
              <a:extLst>
                <a:ext uri="{FF2B5EF4-FFF2-40B4-BE49-F238E27FC236}">
                  <a16:creationId xmlns:a16="http://schemas.microsoft.com/office/drawing/2014/main" id="{06B8A188-B275-1749-B220-6BFC84E14D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D6C6D3B7-EFD6-4F4E-8BF7-846A4E2ED40F}"/>
              </a:ext>
            </a:extLst>
          </p:cNvPr>
          <p:cNvSpPr/>
          <p:nvPr userDrawn="1"/>
        </p:nvSpPr>
        <p:spPr>
          <a:xfrm>
            <a:off x="417732" y="3496009"/>
            <a:ext cx="356400" cy="356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43" name="Graphic 42" descr="Envelope">
            <a:extLst>
              <a:ext uri="{FF2B5EF4-FFF2-40B4-BE49-F238E27FC236}">
                <a16:creationId xmlns:a16="http://schemas.microsoft.com/office/drawing/2014/main" id="{203BF032-9D76-8446-90A2-81167A6F9E2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5066" y="3552712"/>
            <a:ext cx="239704" cy="239704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F688AFCF-7F8E-FB44-9041-B6F892F9DED9}"/>
              </a:ext>
            </a:extLst>
          </p:cNvPr>
          <p:cNvGrpSpPr/>
          <p:nvPr userDrawn="1"/>
        </p:nvGrpSpPr>
        <p:grpSpPr>
          <a:xfrm>
            <a:off x="423995" y="4414481"/>
            <a:ext cx="356400" cy="356400"/>
            <a:chOff x="761970" y="3386221"/>
            <a:chExt cx="356400" cy="3564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C64BC49A-DF7C-7A4A-9FC5-6671D04F56EE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pic>
          <p:nvPicPr>
            <p:cNvPr id="46" name="Graphic 45" descr="Speaker Phone">
              <a:extLst>
                <a:ext uri="{FF2B5EF4-FFF2-40B4-BE49-F238E27FC236}">
                  <a16:creationId xmlns:a16="http://schemas.microsoft.com/office/drawing/2014/main" id="{09189DD2-B0C0-D841-85CC-7369BEA6FF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sp>
        <p:nvSpPr>
          <p:cNvPr id="47" name="Oval 46">
            <a:extLst>
              <a:ext uri="{FF2B5EF4-FFF2-40B4-BE49-F238E27FC236}">
                <a16:creationId xmlns:a16="http://schemas.microsoft.com/office/drawing/2014/main" id="{1AAE6246-96AE-DC49-8DE7-D838CD625CFC}"/>
              </a:ext>
            </a:extLst>
          </p:cNvPr>
          <p:cNvSpPr/>
          <p:nvPr userDrawn="1"/>
        </p:nvSpPr>
        <p:spPr>
          <a:xfrm>
            <a:off x="422825" y="4846902"/>
            <a:ext cx="356400" cy="356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48" name="Graphic 47" descr="Envelope">
            <a:extLst>
              <a:ext uri="{FF2B5EF4-FFF2-40B4-BE49-F238E27FC236}">
                <a16:creationId xmlns:a16="http://schemas.microsoft.com/office/drawing/2014/main" id="{55462033-D5C5-2249-9B36-25F0C401F36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2343" y="4902641"/>
            <a:ext cx="239704" cy="239704"/>
          </a:xfrm>
          <a:prstGeom prst="rect">
            <a:avLst/>
          </a:prstGeom>
        </p:spPr>
      </p:pic>
      <p:sp>
        <p:nvSpPr>
          <p:cNvPr id="49" name="Titre 1">
            <a:extLst>
              <a:ext uri="{FF2B5EF4-FFF2-40B4-BE49-F238E27FC236}">
                <a16:creationId xmlns:a16="http://schemas.microsoft.com/office/drawing/2014/main" id="{E8583C5A-FD0A-BD46-BBC5-BD13714A25BB}"/>
              </a:ext>
            </a:extLst>
          </p:cNvPr>
          <p:cNvSpPr txBox="1">
            <a:spLocks/>
          </p:cNvSpPr>
          <p:nvPr userDrawn="1"/>
        </p:nvSpPr>
        <p:spPr>
          <a:xfrm>
            <a:off x="787828" y="4885348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antoine.lacombe@cor2ed.com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0" name="Titre 1">
            <a:extLst>
              <a:ext uri="{FF2B5EF4-FFF2-40B4-BE49-F238E27FC236}">
                <a16:creationId xmlns:a16="http://schemas.microsoft.com/office/drawing/2014/main" id="{CFC48485-78A5-8A42-80FC-22461B1B7983}"/>
              </a:ext>
            </a:extLst>
          </p:cNvPr>
          <p:cNvSpPr txBox="1">
            <a:spLocks/>
          </p:cNvSpPr>
          <p:nvPr userDrawn="1"/>
        </p:nvSpPr>
        <p:spPr>
          <a:xfrm>
            <a:off x="787828" y="3557513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froukje.sosef@cor2ed.com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6DCF7B01-6C44-C043-BFD8-FFEF8F4FFBF8}"/>
              </a:ext>
            </a:extLst>
          </p:cNvPr>
          <p:cNvSpPr/>
          <p:nvPr userDrawn="1"/>
        </p:nvSpPr>
        <p:spPr>
          <a:xfrm>
            <a:off x="418160" y="5510895"/>
            <a:ext cx="369911" cy="369769"/>
          </a:xfrm>
          <a:prstGeom prst="roundRect">
            <a:avLst>
              <a:gd name="adj" fmla="val 1115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17C634CE-E48A-2A4D-AB27-2406D835CDEF}"/>
              </a:ext>
            </a:extLst>
          </p:cNvPr>
          <p:cNvSpPr/>
          <p:nvPr userDrawn="1"/>
        </p:nvSpPr>
        <p:spPr>
          <a:xfrm>
            <a:off x="2812231" y="6036410"/>
            <a:ext cx="369911" cy="369769"/>
          </a:xfrm>
          <a:prstGeom prst="roundRect">
            <a:avLst>
              <a:gd name="adj" fmla="val 1115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1545D23-3443-4B4E-B16A-53F679FD88AC}"/>
              </a:ext>
            </a:extLst>
          </p:cNvPr>
          <p:cNvSpPr txBox="1"/>
          <p:nvPr userDrawn="1"/>
        </p:nvSpPr>
        <p:spPr>
          <a:xfrm>
            <a:off x="787049" y="5497848"/>
            <a:ext cx="263493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ea typeface="Aileron" charset="0"/>
                <a:cs typeface="PT Sans Narrow"/>
              </a:rPr>
              <a:t>Connect on</a:t>
            </a:r>
          </a:p>
          <a:p>
            <a: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LinkedIn @GU CONNECT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8BF9290-E004-3540-868B-E4C5A9318280}"/>
              </a:ext>
            </a:extLst>
          </p:cNvPr>
          <p:cNvSpPr txBox="1"/>
          <p:nvPr userDrawn="1"/>
        </p:nvSpPr>
        <p:spPr>
          <a:xfrm>
            <a:off x="3233205" y="5497848"/>
            <a:ext cx="2634939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ea typeface="Aileron" charset="0"/>
                <a:cs typeface="PT Sans Narrow"/>
              </a:rPr>
              <a:t>Watch on</a:t>
            </a:r>
          </a:p>
          <a:p>
            <a:pPr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Vimeo @GU CONNECT</a:t>
            </a:r>
          </a:p>
        </p:txBody>
      </p:sp>
      <p:sp>
        <p:nvSpPr>
          <p:cNvPr id="56" name="Rectangle 55">
            <a:hlinkClick r:id="rId7"/>
            <a:extLst>
              <a:ext uri="{FF2B5EF4-FFF2-40B4-BE49-F238E27FC236}">
                <a16:creationId xmlns:a16="http://schemas.microsoft.com/office/drawing/2014/main" id="{ECC34AA8-766A-EB43-8FE2-E8FB6E9C3D2A}"/>
              </a:ext>
            </a:extLst>
          </p:cNvPr>
          <p:cNvSpPr/>
          <p:nvPr userDrawn="1"/>
        </p:nvSpPr>
        <p:spPr>
          <a:xfrm>
            <a:off x="787049" y="3551583"/>
            <a:ext cx="2141681" cy="331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hlinkClick r:id="rId8"/>
            <a:extLst>
              <a:ext uri="{FF2B5EF4-FFF2-40B4-BE49-F238E27FC236}">
                <a16:creationId xmlns:a16="http://schemas.microsoft.com/office/drawing/2014/main" id="{4E7802E3-ED32-404A-8126-A4B56AFCEABE}"/>
              </a:ext>
            </a:extLst>
          </p:cNvPr>
          <p:cNvSpPr/>
          <p:nvPr userDrawn="1"/>
        </p:nvSpPr>
        <p:spPr>
          <a:xfrm>
            <a:off x="832866" y="4884954"/>
            <a:ext cx="2360908" cy="331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hlinkClick r:id="rId9"/>
            <a:extLst>
              <a:ext uri="{FF2B5EF4-FFF2-40B4-BE49-F238E27FC236}">
                <a16:creationId xmlns:a16="http://schemas.microsoft.com/office/drawing/2014/main" id="{341CA860-02BB-924D-9BBB-24243CD225F6}"/>
              </a:ext>
            </a:extLst>
          </p:cNvPr>
          <p:cNvSpPr/>
          <p:nvPr userDrawn="1"/>
        </p:nvSpPr>
        <p:spPr>
          <a:xfrm>
            <a:off x="403163" y="5500414"/>
            <a:ext cx="2224621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44A6321E-3861-F043-A0C0-E5004BE12DEF}"/>
              </a:ext>
            </a:extLst>
          </p:cNvPr>
          <p:cNvSpPr/>
          <p:nvPr userDrawn="1"/>
        </p:nvSpPr>
        <p:spPr>
          <a:xfrm>
            <a:off x="416331" y="6033094"/>
            <a:ext cx="369911" cy="369769"/>
          </a:xfrm>
          <a:prstGeom prst="roundRect">
            <a:avLst>
              <a:gd name="adj" fmla="val 1115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588CC85-387A-AD4E-8865-A2F68822E936}"/>
              </a:ext>
            </a:extLst>
          </p:cNvPr>
          <p:cNvSpPr txBox="1"/>
          <p:nvPr userDrawn="1"/>
        </p:nvSpPr>
        <p:spPr>
          <a:xfrm>
            <a:off x="805458" y="6013567"/>
            <a:ext cx="1382329" cy="4247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ea typeface="Aileron" charset="0"/>
                <a:cs typeface="PT Sans Narrow"/>
              </a:rPr>
              <a:t>Visit us at</a:t>
            </a:r>
          </a:p>
          <a:p>
            <a:pPr>
              <a:lnSpc>
                <a:spcPct val="90000"/>
              </a:lnSpc>
            </a:pPr>
            <a:r>
              <a:rPr lang="en-GB" sz="1400" dirty="0" err="1">
                <a:solidFill>
                  <a:schemeClr val="tx2"/>
                </a:solidFill>
                <a:ea typeface="Aileron" charset="0"/>
                <a:cs typeface="PT Sans Narrow"/>
              </a:rPr>
              <a:t>guconnect.info</a:t>
            </a:r>
            <a:endParaRPr lang="en-GB" sz="1400" dirty="0">
              <a:solidFill>
                <a:schemeClr val="tx2"/>
              </a:solidFill>
              <a:ea typeface="Aileron" charset="0"/>
              <a:cs typeface="PT Sans Narrow"/>
            </a:endParaRPr>
          </a:p>
        </p:txBody>
      </p:sp>
      <p:sp>
        <p:nvSpPr>
          <p:cNvPr id="61" name="Rectangle 60">
            <a:hlinkClick r:id="rId10"/>
            <a:extLst>
              <a:ext uri="{FF2B5EF4-FFF2-40B4-BE49-F238E27FC236}">
                <a16:creationId xmlns:a16="http://schemas.microsoft.com/office/drawing/2014/main" id="{0094C2BB-7685-5B42-AEF5-B7618D606169}"/>
              </a:ext>
            </a:extLst>
          </p:cNvPr>
          <p:cNvSpPr/>
          <p:nvPr userDrawn="1"/>
        </p:nvSpPr>
        <p:spPr>
          <a:xfrm>
            <a:off x="391317" y="6023566"/>
            <a:ext cx="1619246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F811B57-F314-D249-B405-4E201720F927}"/>
              </a:ext>
            </a:extLst>
          </p:cNvPr>
          <p:cNvSpPr txBox="1"/>
          <p:nvPr userDrawn="1"/>
        </p:nvSpPr>
        <p:spPr>
          <a:xfrm>
            <a:off x="3233018" y="6013567"/>
            <a:ext cx="263493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ea typeface="Aileron" charset="0"/>
                <a:cs typeface="PT Sans Narrow"/>
              </a:rPr>
              <a:t>Follow us on</a:t>
            </a:r>
          </a:p>
          <a:p>
            <a: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Twitter @</a:t>
            </a:r>
            <a:r>
              <a:rPr lang="en-GB" sz="1400" dirty="0" err="1">
                <a:solidFill>
                  <a:schemeClr val="tx2"/>
                </a:solidFill>
                <a:ea typeface="Aileron" charset="0"/>
                <a:cs typeface="PT Sans Narrow"/>
              </a:rPr>
              <a:t>guconnectinfo</a:t>
            </a:r>
            <a:endParaRPr lang="en-GB" sz="1400" dirty="0">
              <a:solidFill>
                <a:schemeClr val="tx2"/>
              </a:solidFill>
              <a:ea typeface="Aileron" charset="0"/>
              <a:cs typeface="PT Sans Narrow"/>
            </a:endParaRPr>
          </a:p>
        </p:txBody>
      </p:sp>
      <p:sp>
        <p:nvSpPr>
          <p:cNvPr id="63" name="Rectangle 62">
            <a:hlinkClick r:id="rId11"/>
            <a:extLst>
              <a:ext uri="{FF2B5EF4-FFF2-40B4-BE49-F238E27FC236}">
                <a16:creationId xmlns:a16="http://schemas.microsoft.com/office/drawing/2014/main" id="{20D601F6-C3B3-7D44-8BD5-D679D7FD4EEB}"/>
              </a:ext>
            </a:extLst>
          </p:cNvPr>
          <p:cNvSpPr/>
          <p:nvPr userDrawn="1"/>
        </p:nvSpPr>
        <p:spPr>
          <a:xfrm>
            <a:off x="2792506" y="6033097"/>
            <a:ext cx="2475809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B103F255-4F6A-CA42-85A6-9FFB2A5D902D}"/>
              </a:ext>
            </a:extLst>
          </p:cNvPr>
          <p:cNvSpPr/>
          <p:nvPr userDrawn="1"/>
        </p:nvSpPr>
        <p:spPr>
          <a:xfrm>
            <a:off x="2816661" y="5510895"/>
            <a:ext cx="369911" cy="369769"/>
          </a:xfrm>
          <a:prstGeom prst="roundRect">
            <a:avLst>
              <a:gd name="adj" fmla="val 1115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hlinkClick r:id="rId12"/>
            <a:extLst>
              <a:ext uri="{FF2B5EF4-FFF2-40B4-BE49-F238E27FC236}">
                <a16:creationId xmlns:a16="http://schemas.microsoft.com/office/drawing/2014/main" id="{813F0D47-5A38-8F45-9EEC-88942D676D03}"/>
              </a:ext>
            </a:extLst>
          </p:cNvPr>
          <p:cNvSpPr/>
          <p:nvPr userDrawn="1"/>
        </p:nvSpPr>
        <p:spPr>
          <a:xfrm>
            <a:off x="2772680" y="5507360"/>
            <a:ext cx="2362295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6" name="Picture 2" descr="Linkedin logo logo website icon - Popular Social Media Flat">
            <a:extLst>
              <a:ext uri="{FF2B5EF4-FFF2-40B4-BE49-F238E27FC236}">
                <a16:creationId xmlns:a16="http://schemas.microsoft.com/office/drawing/2014/main" id="{22CE719D-BF7E-6348-A086-82D4B96325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4" y="5424935"/>
            <a:ext cx="526472" cy="52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Graphic 66" descr="World">
            <a:extLst>
              <a:ext uri="{FF2B5EF4-FFF2-40B4-BE49-F238E27FC236}">
                <a16:creationId xmlns:a16="http://schemas.microsoft.com/office/drawing/2014/main" id="{4BB1D94F-DD59-E548-9CEB-1FCCF091023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47989" y="6070903"/>
            <a:ext cx="306593" cy="306593"/>
          </a:xfrm>
          <a:prstGeom prst="rect">
            <a:avLst/>
          </a:prstGeom>
        </p:spPr>
      </p:pic>
      <p:pic>
        <p:nvPicPr>
          <p:cNvPr id="68" name="Picture 4" descr="Vimeo Icon Logo - Free vector graphic on Pixabay">
            <a:extLst>
              <a:ext uri="{FF2B5EF4-FFF2-40B4-BE49-F238E27FC236}">
                <a16:creationId xmlns:a16="http://schemas.microsoft.com/office/drawing/2014/main" id="{4A49D902-C062-0342-8928-6BF39FAB34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biLevel thresh="2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827" y="5424935"/>
            <a:ext cx="563578" cy="56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Free White Twitter Icon - Download White Twitter Icon">
            <a:extLst>
              <a:ext uri="{FF2B5EF4-FFF2-40B4-BE49-F238E27FC236}">
                <a16:creationId xmlns:a16="http://schemas.microsoft.com/office/drawing/2014/main" id="{D0331001-11A8-BB4B-AB85-368EF2DF68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947" y="6086443"/>
            <a:ext cx="278977" cy="27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9" descr="Diagram&#10;&#10;Description automatically generated">
            <a:extLst>
              <a:ext uri="{FF2B5EF4-FFF2-40B4-BE49-F238E27FC236}">
                <a16:creationId xmlns:a16="http://schemas.microsoft.com/office/drawing/2014/main" id="{07B726C4-220C-794C-B789-0DCA9F4877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/>
          <a:srcRect t="13294" r="38941"/>
          <a:stretch/>
        </p:blipFill>
        <p:spPr>
          <a:xfrm>
            <a:off x="6769699" y="-1"/>
            <a:ext cx="5422301" cy="61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70469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separator p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9D033C0A-B3FE-7E4D-9435-7FC5A8EE39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4162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accent1"/>
                </a:solidFill>
                <a:latin typeface="+mj-lt"/>
                <a:ea typeface="PT Sans Narrow" charset="-52"/>
                <a:cs typeface="PT Sans Narrow" charset="-52"/>
              </a:defRPr>
            </a:lvl1pPr>
          </a:lstStyle>
          <a:p>
            <a:r>
              <a:rPr lang="en-GB" dirty="0"/>
              <a:t>Click and </a:t>
            </a:r>
            <a:r>
              <a:rPr lang="en-GB" noProof="0" dirty="0"/>
              <a:t>Modify</a:t>
            </a:r>
            <a:r>
              <a:rPr lang="en-GB" dirty="0"/>
              <a:t> the text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609600" y="4653136"/>
            <a:ext cx="109728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794990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eparator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separator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4162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4653136"/>
            <a:ext cx="109728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691566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4528800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D972486-CB4A-8C43-B144-BABC948315A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6">
            <a:extLst>
              <a:ext uri="{FF2B5EF4-FFF2-40B4-BE49-F238E27FC236}">
                <a16:creationId xmlns:a16="http://schemas.microsoft.com/office/drawing/2014/main" id="{F046E0A4-E965-4C18-8444-05C49D8DD6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DE0BFF55-A527-48E6-AAD6-78DF86EF1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C98DCE08-41C6-754C-8B94-1E817D13B56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4859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09600" y="1430386"/>
            <a:ext cx="10972800" cy="702470"/>
          </a:xfrm>
          <a:prstGeom prst="rect">
            <a:avLst/>
          </a:prstGeom>
        </p:spPr>
        <p:txBody>
          <a:bodyPr wrap="square" lIns="0" tIns="0" rIns="0" bIns="0" anchor="t"/>
          <a:lstStyle>
            <a:lvl1pPr marL="0" indent="0" algn="l">
              <a:buNone/>
              <a:defRPr sz="2000" b="1" i="0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2132856"/>
            <a:ext cx="10963200" cy="3816424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E7BED270-F252-40E9-B649-31059F163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id="{2C97B588-8F7E-484F-9C45-CC6F089B2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B671EB7F-1F36-3C4C-BEFF-8B7AD564F59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5174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21216" y="239346"/>
            <a:ext cx="8931169" cy="44657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aseline="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Drop an image or click on the </a:t>
            </a:r>
            <a:r>
              <a:rPr lang="en-GB" noProof="0" dirty="0"/>
              <a:t>icon</a:t>
            </a:r>
            <a:r>
              <a:rPr lang="en-GB" dirty="0"/>
              <a:t> to add one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5013176"/>
            <a:ext cx="8942784" cy="8048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b="0" i="0" baseline="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9" name="Espace réservé du numéro de diapositive 6">
            <a:extLst>
              <a:ext uri="{FF2B5EF4-FFF2-40B4-BE49-F238E27FC236}">
                <a16:creationId xmlns:a16="http://schemas.microsoft.com/office/drawing/2014/main" id="{610BCDA3-369C-43C8-A135-679B9AC3D3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46CDA0-4C68-CD4C-95C1-0D0553F810F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4"/>
          <p:cNvCxnSpPr/>
          <p:nvPr userDrawn="1"/>
        </p:nvCxnSpPr>
        <p:spPr>
          <a:xfrm>
            <a:off x="621215" y="6126163"/>
            <a:ext cx="10972800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19200" y="1425600"/>
            <a:ext cx="10963200" cy="4460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800523" y="6356351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F55CE1-A0F5-A040-81E6-287EE6A8F266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579" y="271381"/>
            <a:ext cx="1785308" cy="7192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2" r:id="rId3"/>
    <p:sldLayoutId id="2147483650" r:id="rId4"/>
    <p:sldLayoutId id="2147483661" r:id="rId5"/>
    <p:sldLayoutId id="2147483652" r:id="rId6"/>
    <p:sldLayoutId id="2147483677" r:id="rId7"/>
    <p:sldLayoutId id="2147483657" r:id="rId8"/>
    <p:sldLayoutId id="2147483654" r:id="rId9"/>
    <p:sldLayoutId id="2147483655" r:id="rId10"/>
    <p:sldLayoutId id="2147483675" r:id="rId11"/>
    <p:sldLayoutId id="2147483678" r:id="rId12"/>
    <p:sldLayoutId id="2147483656" r:id="rId13"/>
    <p:sldLayoutId id="2147483680" r:id="rId14"/>
    <p:sldLayoutId id="2147483681" r:id="rId1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 cap="all" spc="100" baseline="0">
          <a:solidFill>
            <a:srgbClr val="5D8298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88000" indent="-288000" algn="l" defTabSz="457200" rtl="0" eaLnBrk="1" latinLnBrk="0" hangingPunct="1">
        <a:spcBef>
          <a:spcPts val="1200"/>
        </a:spcBef>
        <a:buClr>
          <a:schemeClr val="accent1"/>
        </a:buClr>
        <a:buFont typeface="Arial"/>
        <a:buChar char="•"/>
        <a:defRPr sz="2000" b="0" i="0" kern="1200">
          <a:solidFill>
            <a:srgbClr val="5D8298"/>
          </a:solidFill>
          <a:latin typeface="+mj-lt"/>
          <a:ea typeface="+mn-ea"/>
          <a:cs typeface="PT Sans"/>
        </a:defRPr>
      </a:lvl1pPr>
      <a:lvl2pPr marL="576000" indent="-288000" algn="l" defTabSz="457200" rtl="0" eaLnBrk="1" latinLnBrk="0" hangingPunct="1">
        <a:spcBef>
          <a:spcPts val="600"/>
        </a:spcBef>
        <a:buClr>
          <a:schemeClr val="accent1"/>
        </a:buClr>
        <a:buFont typeface="Lucida Grande"/>
        <a:buChar char="–"/>
        <a:defRPr sz="1800" b="0" i="0" kern="1200">
          <a:solidFill>
            <a:srgbClr val="5D8298"/>
          </a:solidFill>
          <a:latin typeface="+mj-lt"/>
          <a:ea typeface="+mn-ea"/>
          <a:cs typeface="PT Sans"/>
        </a:defRPr>
      </a:lvl2pPr>
      <a:lvl3pPr marL="864000" indent="-288000" algn="l" defTabSz="457200" rtl="0" eaLnBrk="1" latinLnBrk="0" hangingPunct="1">
        <a:spcBef>
          <a:spcPts val="40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+mj-lt"/>
          <a:ea typeface="+mn-ea"/>
          <a:cs typeface="PT Sans"/>
        </a:defRPr>
      </a:lvl3pPr>
      <a:lvl4pPr marL="1152000" indent="-288000" algn="l" defTabSz="457200" rtl="0" eaLnBrk="1" latinLnBrk="0" hangingPunct="1">
        <a:spcBef>
          <a:spcPts val="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+mj-lt"/>
          <a:ea typeface="+mn-ea"/>
          <a:cs typeface="PT Sans"/>
        </a:defRPr>
      </a:lvl4pPr>
      <a:lvl5pPr marL="1440000" indent="-288000" algn="l" defTabSz="457200" rtl="0" eaLnBrk="1" latinLnBrk="0" hangingPunct="1">
        <a:spcBef>
          <a:spcPts val="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+mj-lt"/>
          <a:ea typeface="+mn-ea"/>
          <a:cs typeface="PT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90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4" orient="horz" pos="2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4"/>
          <p:cNvCxnSpPr/>
          <p:nvPr userDrawn="1"/>
        </p:nvCxnSpPr>
        <p:spPr>
          <a:xfrm>
            <a:off x="621215" y="6126163"/>
            <a:ext cx="10972800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19200" y="1425600"/>
            <a:ext cx="10963200" cy="4460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800523" y="6356351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F55CE1-A0F5-A040-81E6-287EE6A8F26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579" y="271381"/>
            <a:ext cx="1785308" cy="71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703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 cap="all" spc="100" baseline="0">
          <a:solidFill>
            <a:srgbClr val="5D8298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88000" indent="-288000" algn="l" defTabSz="457200" rtl="0" eaLnBrk="1" latinLnBrk="0" hangingPunct="1">
        <a:spcBef>
          <a:spcPts val="1200"/>
        </a:spcBef>
        <a:buClr>
          <a:schemeClr val="accent1"/>
        </a:buClr>
        <a:buFont typeface="Arial"/>
        <a:buChar char="•"/>
        <a:defRPr sz="2000" b="0" i="0" kern="1200">
          <a:solidFill>
            <a:srgbClr val="5D8298"/>
          </a:solidFill>
          <a:latin typeface="+mj-lt"/>
          <a:ea typeface="+mn-ea"/>
          <a:cs typeface="PT Sans"/>
        </a:defRPr>
      </a:lvl1pPr>
      <a:lvl2pPr marL="576000" indent="-288000" algn="l" defTabSz="457200" rtl="0" eaLnBrk="1" latinLnBrk="0" hangingPunct="1">
        <a:spcBef>
          <a:spcPts val="600"/>
        </a:spcBef>
        <a:buClr>
          <a:schemeClr val="accent1"/>
        </a:buClr>
        <a:buFont typeface="Lucida Grande"/>
        <a:buChar char="–"/>
        <a:defRPr sz="1800" b="0" i="0" kern="1200">
          <a:solidFill>
            <a:srgbClr val="5D8298"/>
          </a:solidFill>
          <a:latin typeface="+mj-lt"/>
          <a:ea typeface="+mn-ea"/>
          <a:cs typeface="PT Sans"/>
        </a:defRPr>
      </a:lvl2pPr>
      <a:lvl3pPr marL="864000" indent="-288000" algn="l" defTabSz="457200" rtl="0" eaLnBrk="1" latinLnBrk="0" hangingPunct="1">
        <a:spcBef>
          <a:spcPts val="40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+mj-lt"/>
          <a:ea typeface="+mn-ea"/>
          <a:cs typeface="PT Sans"/>
        </a:defRPr>
      </a:lvl3pPr>
      <a:lvl4pPr marL="1152000" indent="-288000" algn="l" defTabSz="457200" rtl="0" eaLnBrk="1" latinLnBrk="0" hangingPunct="1">
        <a:spcBef>
          <a:spcPts val="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+mj-lt"/>
          <a:ea typeface="+mn-ea"/>
          <a:cs typeface="PT Sans"/>
        </a:defRPr>
      </a:lvl4pPr>
      <a:lvl5pPr marL="1440000" indent="-288000" algn="l" defTabSz="457200" rtl="0" eaLnBrk="1" latinLnBrk="0" hangingPunct="1">
        <a:spcBef>
          <a:spcPts val="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+mj-lt"/>
          <a:ea typeface="+mn-ea"/>
          <a:cs typeface="PT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90">
          <p15:clr>
            <a:srgbClr val="F26B43"/>
          </p15:clr>
        </p15:guide>
        <p15:guide id="2" pos="393">
          <p15:clr>
            <a:srgbClr val="F26B43"/>
          </p15:clr>
        </p15:guide>
        <p15:guide id="3" pos="7287">
          <p15:clr>
            <a:srgbClr val="F26B43"/>
          </p15:clr>
        </p15:guide>
        <p15:guide id="4" orient="horz" pos="2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hyperlink" Target="https://www.ustoo.org/Pathways-Seattle-Webcast" TargetMode="External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mailto:elaine.wills@cor2ed.com?subject=GU%20connect" TargetMode="External"/><Relationship Id="rId3" Type="http://schemas.openxmlformats.org/officeDocument/2006/relationships/hyperlink" Target="https://twitter.com/guconnectinfo" TargetMode="External"/><Relationship Id="rId7" Type="http://schemas.openxmlformats.org/officeDocument/2006/relationships/hyperlink" Target="http://www.guconnect.info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meo.com/channels/guconnect" TargetMode="External"/><Relationship Id="rId5" Type="http://schemas.openxmlformats.org/officeDocument/2006/relationships/hyperlink" Target="mailto:sam.brightwell@cor2ed.com" TargetMode="External"/><Relationship Id="rId4" Type="http://schemas.openxmlformats.org/officeDocument/2006/relationships/hyperlink" Target="https://www.linkedin.com/company/23742475" TargetMode="External"/><Relationship Id="rId9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www.genomicseducation.hee.nhs.uk/cancer-genomics/" TargetMode="Externa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7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Family History </a:t>
            </a:r>
            <a:r>
              <a:rPr lang="en-GB" dirty="0">
                <a:solidFill>
                  <a:schemeClr val="tx2"/>
                </a:solidFill>
              </a:rPr>
              <a:t>of cancer </a:t>
            </a:r>
            <a:r>
              <a:rPr lang="en-GB" dirty="0"/>
              <a:t>Is a Real Risk Factor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D97D2A-9846-F649-A055-9548982FA2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43C0F-8A7B-3A4B-9DB5-B3472E36E83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B0B3C4-2FCE-1342-AA57-A4DBE770AD1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10804408" cy="365125"/>
          </a:xfrm>
        </p:spPr>
        <p:txBody>
          <a:bodyPr/>
          <a:lstStyle/>
          <a:p>
            <a:r>
              <a:rPr lang="en-GB" dirty="0"/>
              <a:t>Chen Y-C, et al. Prostate. 2008;68:1582-91; Colditz GA, et al. Breast Cancer Treat Res. 2012;133:1097-104; </a:t>
            </a:r>
            <a:r>
              <a:rPr lang="en-US" dirty="0"/>
              <a:t>Amos CI, et al. Cancer. 1993;71:566-72.</a:t>
            </a:r>
            <a:endParaRPr lang="en-GB" dirty="0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77471CF8-3278-4831-90E2-44778E592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868" y="1628800"/>
            <a:ext cx="3967360" cy="297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A0042B4-37AA-41F7-AD07-6A7C1CA03777}"/>
              </a:ext>
            </a:extLst>
          </p:cNvPr>
          <p:cNvSpPr/>
          <p:nvPr/>
        </p:nvSpPr>
        <p:spPr>
          <a:xfrm>
            <a:off x="695400" y="1700808"/>
            <a:ext cx="3316560" cy="164891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A father or brother with PC doubles a man’s risk of PC</a:t>
            </a:r>
            <a:endParaRPr lang="en-GB" b="1" baseline="30000" dirty="0">
              <a:solidFill>
                <a:schemeClr val="bg1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AADD9C5-2938-4714-8BEC-8EFAEA611DF8}"/>
              </a:ext>
            </a:extLst>
          </p:cNvPr>
          <p:cNvSpPr/>
          <p:nvPr/>
        </p:nvSpPr>
        <p:spPr>
          <a:xfrm>
            <a:off x="4323247" y="1710560"/>
            <a:ext cx="3316560" cy="164891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26039" rtl="0" eaLnBrk="1" fontAlgn="auto" latinLnBrk="0" hangingPunct="1"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mother or sister with breast cancer can affect a man’s risk of PC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3F069DD-EEC1-4E77-8108-8D46D30AAD09}"/>
              </a:ext>
            </a:extLst>
          </p:cNvPr>
          <p:cNvSpPr/>
          <p:nvPr/>
        </p:nvSpPr>
        <p:spPr>
          <a:xfrm>
            <a:off x="4323247" y="3548409"/>
            <a:ext cx="3316560" cy="164891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26039" rtl="0" eaLnBrk="1" fontAlgn="auto" latinLnBrk="0" hangingPunct="1"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mother or sister with breast cancer diagnosed before </a:t>
            </a:r>
            <a:b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age 50 significantly increases a woman’s risk of breast cancer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3056952-04DB-487B-BA7F-B4693F226501}"/>
              </a:ext>
            </a:extLst>
          </p:cNvPr>
          <p:cNvSpPr/>
          <p:nvPr/>
        </p:nvSpPr>
        <p:spPr>
          <a:xfrm>
            <a:off x="628633" y="3548409"/>
            <a:ext cx="3316560" cy="164891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26039" rtl="0" eaLnBrk="1" fontAlgn="auto" latinLnBrk="0" hangingPunct="1"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bg1"/>
                </a:solidFill>
                <a:latin typeface="Calibri"/>
              </a:rPr>
              <a:t>Ovarian cancer in a </a:t>
            </a:r>
            <a:r>
              <a:rPr lang="en-GB" b="1" dirty="0">
                <a:solidFill>
                  <a:schemeClr val="bg1"/>
                </a:solidFill>
                <a:latin typeface="Calibri"/>
              </a:rPr>
              <a:t>mother or sister</a:t>
            </a:r>
            <a:r>
              <a:rPr lang="en-US" b="1" dirty="0">
                <a:solidFill>
                  <a:schemeClr val="bg1"/>
                </a:solidFill>
                <a:latin typeface="Calibri"/>
              </a:rPr>
              <a:t> triples a woman’s risk of ovarian cancer</a:t>
            </a:r>
            <a:endParaRPr lang="en-GB" b="1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647487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35">
            <a:extLst>
              <a:ext uri="{FF2B5EF4-FFF2-40B4-BE49-F238E27FC236}">
                <a16:creationId xmlns:a16="http://schemas.microsoft.com/office/drawing/2014/main" id="{A7B0A482-826F-7344-B1EF-167078B0099C}"/>
              </a:ext>
            </a:extLst>
          </p:cNvPr>
          <p:cNvSpPr/>
          <p:nvPr/>
        </p:nvSpPr>
        <p:spPr>
          <a:xfrm>
            <a:off x="3542892" y="1436914"/>
            <a:ext cx="2452292" cy="1477165"/>
          </a:xfrm>
          <a:custGeom>
            <a:avLst/>
            <a:gdLst>
              <a:gd name="connsiteX0" fmla="*/ 635164 w 2431306"/>
              <a:gd name="connsiteY0" fmla="*/ 446315 h 1465544"/>
              <a:gd name="connsiteX1" fmla="*/ 101764 w 2431306"/>
              <a:gd name="connsiteY1" fmla="*/ 1458686 h 1465544"/>
              <a:gd name="connsiteX2" fmla="*/ 2431306 w 2431306"/>
              <a:gd name="connsiteY2" fmla="*/ 0 h 1465544"/>
              <a:gd name="connsiteX0" fmla="*/ 579964 w 2376106"/>
              <a:gd name="connsiteY0" fmla="*/ 446315 h 1476311"/>
              <a:gd name="connsiteX1" fmla="*/ 111878 w 2376106"/>
              <a:gd name="connsiteY1" fmla="*/ 1469571 h 1476311"/>
              <a:gd name="connsiteX2" fmla="*/ 2376106 w 2376106"/>
              <a:gd name="connsiteY2" fmla="*/ 0 h 1476311"/>
              <a:gd name="connsiteX0" fmla="*/ 822522 w 2618664"/>
              <a:gd name="connsiteY0" fmla="*/ 446315 h 1506753"/>
              <a:gd name="connsiteX1" fmla="*/ 354436 w 2618664"/>
              <a:gd name="connsiteY1" fmla="*/ 1469571 h 1506753"/>
              <a:gd name="connsiteX2" fmla="*/ 2618664 w 2618664"/>
              <a:gd name="connsiteY2" fmla="*/ 0 h 1506753"/>
              <a:gd name="connsiteX0" fmla="*/ 516258 w 2312400"/>
              <a:gd name="connsiteY0" fmla="*/ 446315 h 1471917"/>
              <a:gd name="connsiteX1" fmla="*/ 48172 w 2312400"/>
              <a:gd name="connsiteY1" fmla="*/ 1469571 h 1471917"/>
              <a:gd name="connsiteX2" fmla="*/ 2312400 w 2312400"/>
              <a:gd name="connsiteY2" fmla="*/ 0 h 147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12400" h="1471917">
                <a:moveTo>
                  <a:pt x="516258" y="446315"/>
                </a:moveTo>
                <a:cubicBezTo>
                  <a:pt x="99879" y="989693"/>
                  <a:pt x="-98784" y="1511300"/>
                  <a:pt x="48172" y="1469571"/>
                </a:cubicBezTo>
                <a:cubicBezTo>
                  <a:pt x="195128" y="1427842"/>
                  <a:pt x="1297307" y="692150"/>
                  <a:pt x="2312400" y="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Cascading Impact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E17712-FDD2-CB4C-B3DC-1966AFA94C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FCE43C0F-8A7B-3A4B-9DB5-B3472E36E833}" type="slidenum">
              <a:rPr lang="en-GB" noProof="0" smtClean="0"/>
              <a:pPr lvl="0"/>
              <a:t>11</a:t>
            </a:fld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A54A4-B31E-3A4C-B812-027444BE90F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66174"/>
            <a:ext cx="10660392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dirty="0"/>
              <a:t>HR, homologous recombination; mCRPC, metastatic castration-resistant prostate cancer; PARP, poly (ADP-ribose) polymerase </a:t>
            </a:r>
          </a:p>
          <a:p>
            <a:pPr>
              <a:spcBef>
                <a:spcPts val="300"/>
              </a:spcBef>
            </a:pPr>
            <a:r>
              <a:rPr lang="en-GB" dirty="0"/>
              <a:t>Cheng HH, et al. J Natl Compr Canc Netw. 2019;17:515-21; Pritchard CC, et al. N Engl J Med. 2016;375:443-53; Szymaniak B, et al. JCO Oncol Pract. 2020;16:811-9</a:t>
            </a:r>
            <a:br>
              <a:rPr lang="en-GB" dirty="0"/>
            </a:br>
            <a:r>
              <a:rPr lang="en-GB" dirty="0"/>
              <a:t>Figure adapted from Cheng H. </a:t>
            </a:r>
            <a:r>
              <a:rPr lang="en-GB" dirty="0">
                <a:hlinkClick r:id="rId3"/>
              </a:rPr>
              <a:t>https://www.ustoo.org/Pathways-Seattle-Webcast</a:t>
            </a:r>
            <a:endParaRPr lang="en-GB" dirty="0"/>
          </a:p>
          <a:p>
            <a:pPr>
              <a:spcBef>
                <a:spcPts val="300"/>
              </a:spcBef>
            </a:pP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415564" y="3810967"/>
            <a:ext cx="3252492" cy="1221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67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~12% of men with </a:t>
            </a:r>
            <a:br>
              <a:rPr kumimoji="0" lang="en-GB" sz="1467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GB" sz="1467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PC carry an inherited </a:t>
            </a:r>
            <a:br>
              <a:rPr kumimoji="0" lang="en-GB" sz="1467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GB" sz="1467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DNA repair gene mutation – implications for </a:t>
            </a:r>
            <a:r>
              <a:rPr lang="en-GB" sz="1467" b="1" dirty="0">
                <a:solidFill>
                  <a:schemeClr val="accent2"/>
                </a:solidFill>
                <a:latin typeface="Calibri"/>
              </a:rPr>
              <a:t>cancer screening and for their relatives </a:t>
            </a:r>
            <a:endParaRPr kumimoji="0" lang="en-GB" sz="1467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787892-F23A-4D4B-A8D4-9EC994FDFEB0}"/>
              </a:ext>
            </a:extLst>
          </p:cNvPr>
          <p:cNvSpPr txBox="1"/>
          <p:nvPr/>
        </p:nvSpPr>
        <p:spPr>
          <a:xfrm>
            <a:off x="539195" y="3503812"/>
            <a:ext cx="16464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tx2"/>
                </a:solidFill>
                <a:ea typeface="Aileron" charset="0"/>
                <a:cs typeface="Aileron" charset="0"/>
              </a:rPr>
              <a:t>~23% of men with mCRPC have HR DNA repair deficiency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523F19-C7C0-4B63-9AEE-99D5E5CD1045}"/>
              </a:ext>
            </a:extLst>
          </p:cNvPr>
          <p:cNvSpPr/>
          <p:nvPr/>
        </p:nvSpPr>
        <p:spPr>
          <a:xfrm>
            <a:off x="221893" y="4820143"/>
            <a:ext cx="1252005" cy="1008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2"/>
                </a:solidFill>
              </a:rPr>
              <a:t>Treatment opportunities</a:t>
            </a: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5397C3EC-9A43-4C72-902F-D3DA7760B62C}"/>
              </a:ext>
            </a:extLst>
          </p:cNvPr>
          <p:cNvSpPr/>
          <p:nvPr/>
        </p:nvSpPr>
        <p:spPr>
          <a:xfrm>
            <a:off x="1414512" y="4944097"/>
            <a:ext cx="148208" cy="906250"/>
          </a:xfrm>
          <a:prstGeom prst="leftBrace">
            <a:avLst>
              <a:gd name="adj1" fmla="val 46894"/>
              <a:gd name="adj2" fmla="val 50000"/>
            </a:avLst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6D6BD66-112C-FA44-B03C-88DA5232AA1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283588" y="1284086"/>
            <a:ext cx="3299796" cy="4528800"/>
          </a:xfr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lIns="72000" rIns="72000" anchor="ctr" anchorCtr="0"/>
          <a:lstStyle/>
          <a:p>
            <a:pPr lvl="0"/>
            <a:r>
              <a:rPr lang="en-GB" sz="1800" dirty="0"/>
              <a:t>Full family history should be collected:</a:t>
            </a:r>
          </a:p>
          <a:p>
            <a:pPr lvl="1">
              <a:spcBef>
                <a:spcPts val="300"/>
              </a:spcBef>
            </a:pPr>
            <a:r>
              <a:rPr lang="en-GB" sz="1600" dirty="0"/>
              <a:t>3 or 4 generation pedigree</a:t>
            </a:r>
          </a:p>
          <a:p>
            <a:pPr lvl="1">
              <a:spcBef>
                <a:spcPts val="300"/>
              </a:spcBef>
            </a:pPr>
            <a:r>
              <a:rPr lang="en-GB" sz="1600" dirty="0"/>
              <a:t>Ancestry and consanguinity information</a:t>
            </a:r>
          </a:p>
          <a:p>
            <a:pPr lvl="1">
              <a:spcBef>
                <a:spcPts val="300"/>
              </a:spcBef>
            </a:pPr>
            <a:r>
              <a:rPr lang="en-GB" sz="1600" dirty="0"/>
              <a:t>Any prior genetic testing</a:t>
            </a:r>
          </a:p>
          <a:p>
            <a:pPr lvl="0"/>
            <a:r>
              <a:rPr lang="en-GB" sz="1800" dirty="0"/>
              <a:t>Family history:</a:t>
            </a:r>
          </a:p>
          <a:p>
            <a:pPr lvl="1">
              <a:spcBef>
                <a:spcPts val="300"/>
              </a:spcBef>
            </a:pPr>
            <a:r>
              <a:rPr lang="en-GB" sz="1600" dirty="0"/>
              <a:t>Guides choice of broad vs narrow gene panel</a:t>
            </a:r>
          </a:p>
          <a:p>
            <a:pPr lvl="1">
              <a:spcBef>
                <a:spcPts val="300"/>
              </a:spcBef>
            </a:pPr>
            <a:r>
              <a:rPr lang="en-GB" sz="1600" dirty="0"/>
              <a:t>Determines a patient's criteria for testing</a:t>
            </a:r>
          </a:p>
          <a:p>
            <a:pPr lvl="1">
              <a:spcBef>
                <a:spcPts val="300"/>
              </a:spcBef>
            </a:pPr>
            <a:r>
              <a:rPr lang="en-GB" sz="1600" dirty="0"/>
              <a:t>Identifies the most appropriate family members for testing</a:t>
            </a:r>
          </a:p>
          <a:p>
            <a:pPr lvl="1">
              <a:spcBef>
                <a:spcPts val="300"/>
              </a:spcBef>
            </a:pPr>
            <a:r>
              <a:rPr lang="en-GB" sz="1600" dirty="0"/>
              <a:t>Informs screening if test is negative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4B48A1-EF99-F142-8813-9BBC66C3D534}"/>
              </a:ext>
            </a:extLst>
          </p:cNvPr>
          <p:cNvSpPr/>
          <p:nvPr/>
        </p:nvSpPr>
        <p:spPr>
          <a:xfrm>
            <a:off x="1615480" y="5040430"/>
            <a:ext cx="2292933" cy="7893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GB" sz="1700" b="1" dirty="0">
                <a:solidFill>
                  <a:schemeClr val="tx2"/>
                </a:solidFill>
              </a:rPr>
              <a:t>PARP inhibitors, platinum-based</a:t>
            </a:r>
            <a:br>
              <a:rPr lang="en-GB" sz="1700" b="1" dirty="0">
                <a:solidFill>
                  <a:schemeClr val="tx2"/>
                </a:solidFill>
              </a:rPr>
            </a:br>
            <a:r>
              <a:rPr lang="en-GB" sz="1700" b="1" dirty="0">
                <a:solidFill>
                  <a:schemeClr val="tx2"/>
                </a:solidFill>
              </a:rPr>
              <a:t>chemotherapy, etc.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80C9BBC-D719-9747-AC22-EF49BA921C0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94221" y="2517279"/>
            <a:ext cx="316606" cy="96378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CB0FE67-DECF-714B-B1C8-C46FC1A12CA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77049" y="1178336"/>
            <a:ext cx="316606" cy="96378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618FABE-911F-FD4B-B5CD-0B1A5997A98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44442" y="1178336"/>
            <a:ext cx="316606" cy="96378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1A25FE4-712E-3946-900F-AFC5C97B56A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11835" y="1178336"/>
            <a:ext cx="316606" cy="96378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57E2A63-ABF9-E74B-A9C8-E629FFFB6A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79228" y="1178336"/>
            <a:ext cx="316606" cy="9637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A6C88DA-D157-214A-BDB7-4A2549D1B4A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46621" y="1178336"/>
            <a:ext cx="316606" cy="96378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0949E99-E941-064C-8DAA-68F415B0B84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77049" y="2190707"/>
            <a:ext cx="316606" cy="96378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7D93203-E637-9C4A-9E93-827A3127D27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44442" y="2190707"/>
            <a:ext cx="316606" cy="96378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C98AC4B-0588-5E46-A8F9-CE7BF358921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11835" y="2190707"/>
            <a:ext cx="316606" cy="96378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D9F354F-D777-9547-8764-34FF64A0157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82049" y="2517279"/>
            <a:ext cx="316606" cy="963786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E2984906-BA7F-8642-BBFB-DA8AB3817D7E}"/>
              </a:ext>
            </a:extLst>
          </p:cNvPr>
          <p:cNvSpPr/>
          <p:nvPr/>
        </p:nvSpPr>
        <p:spPr>
          <a:xfrm>
            <a:off x="2263187" y="2333802"/>
            <a:ext cx="1285556" cy="1258484"/>
          </a:xfrm>
          <a:prstGeom prst="ellipse">
            <a:avLst/>
          </a:prstGeom>
          <a:noFill/>
          <a:ln w="571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7E4690EA-1174-6947-B5D1-6964D2C0C547}"/>
              </a:ext>
            </a:extLst>
          </p:cNvPr>
          <p:cNvSpPr/>
          <p:nvPr/>
        </p:nvSpPr>
        <p:spPr>
          <a:xfrm>
            <a:off x="1801663" y="3472543"/>
            <a:ext cx="789138" cy="1471554"/>
          </a:xfrm>
          <a:custGeom>
            <a:avLst/>
            <a:gdLst>
              <a:gd name="connsiteX0" fmla="*/ 664029 w 664029"/>
              <a:gd name="connsiteY0" fmla="*/ 0 h 1284514"/>
              <a:gd name="connsiteX1" fmla="*/ 0 w 664029"/>
              <a:gd name="connsiteY1" fmla="*/ 1284514 h 128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4029" h="1284514">
                <a:moveTo>
                  <a:pt x="664029" y="0"/>
                </a:moveTo>
                <a:lnTo>
                  <a:pt x="0" y="1284514"/>
                </a:lnTo>
              </a:path>
            </a:pathLst>
          </a:custGeom>
          <a:noFill/>
          <a:ln w="38100">
            <a:solidFill>
              <a:schemeClr val="tx2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D5D1796-C49B-1C47-9AEB-37A006F88C91}"/>
              </a:ext>
            </a:extLst>
          </p:cNvPr>
          <p:cNvSpPr/>
          <p:nvPr/>
        </p:nvSpPr>
        <p:spPr>
          <a:xfrm>
            <a:off x="2906485" y="2423849"/>
            <a:ext cx="636406" cy="1079964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905620D-29DA-2A4A-BE6F-5BCB4A78777D}"/>
              </a:ext>
            </a:extLst>
          </p:cNvPr>
          <p:cNvSpPr/>
          <p:nvPr/>
        </p:nvSpPr>
        <p:spPr>
          <a:xfrm>
            <a:off x="6343843" y="829730"/>
            <a:ext cx="2336779" cy="47595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GB" sz="1600" b="1" dirty="0">
                <a:solidFill>
                  <a:srgbClr val="505050"/>
                </a:solidFill>
              </a:rPr>
              <a:t>Tailored screening</a:t>
            </a:r>
            <a:br>
              <a:rPr lang="en-GB" sz="1600" b="1" dirty="0">
                <a:solidFill>
                  <a:srgbClr val="505050"/>
                </a:solidFill>
              </a:rPr>
            </a:br>
            <a:r>
              <a:rPr lang="en-GB" sz="1600" b="1" dirty="0">
                <a:solidFill>
                  <a:srgbClr val="505050"/>
                </a:solidFill>
              </a:rPr>
              <a:t>and risk-reduction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DF29816-4A10-564B-A9A0-6351E574100C}"/>
              </a:ext>
            </a:extLst>
          </p:cNvPr>
          <p:cNvSpPr/>
          <p:nvPr/>
        </p:nvSpPr>
        <p:spPr>
          <a:xfrm>
            <a:off x="6685809" y="3573801"/>
            <a:ext cx="1480349" cy="75713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GB" sz="1600" b="1" dirty="0">
                <a:solidFill>
                  <a:srgbClr val="505050"/>
                </a:solidFill>
              </a:rPr>
              <a:t>Tailored </a:t>
            </a:r>
            <a:br>
              <a:rPr lang="en-GB" sz="1600" b="1" dirty="0">
                <a:solidFill>
                  <a:srgbClr val="505050"/>
                </a:solidFill>
              </a:rPr>
            </a:br>
            <a:r>
              <a:rPr lang="en-GB" sz="1600" b="1" dirty="0">
                <a:solidFill>
                  <a:srgbClr val="505050"/>
                </a:solidFill>
              </a:rPr>
              <a:t>screening,</a:t>
            </a:r>
            <a:br>
              <a:rPr lang="en-GB" sz="1600" b="1" dirty="0">
                <a:solidFill>
                  <a:srgbClr val="505050"/>
                </a:solidFill>
              </a:rPr>
            </a:br>
            <a:r>
              <a:rPr lang="en-GB" sz="1600" b="1" dirty="0">
                <a:solidFill>
                  <a:srgbClr val="505050"/>
                </a:solidFill>
              </a:rPr>
              <a:t>risk-reduction</a:t>
            </a: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C8C38205-B670-C940-92D2-11C32AACBBCC}"/>
              </a:ext>
            </a:extLst>
          </p:cNvPr>
          <p:cNvSpPr/>
          <p:nvPr/>
        </p:nvSpPr>
        <p:spPr>
          <a:xfrm>
            <a:off x="5192486" y="3646714"/>
            <a:ext cx="827314" cy="1023257"/>
          </a:xfrm>
          <a:custGeom>
            <a:avLst/>
            <a:gdLst>
              <a:gd name="connsiteX0" fmla="*/ 816428 w 827314"/>
              <a:gd name="connsiteY0" fmla="*/ 65315 h 1023257"/>
              <a:gd name="connsiteX1" fmla="*/ 0 w 827314"/>
              <a:gd name="connsiteY1" fmla="*/ 0 h 1023257"/>
              <a:gd name="connsiteX2" fmla="*/ 827314 w 827314"/>
              <a:gd name="connsiteY2" fmla="*/ 1023257 h 1023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7314" h="1023257">
                <a:moveTo>
                  <a:pt x="816428" y="65315"/>
                </a:moveTo>
                <a:lnTo>
                  <a:pt x="0" y="0"/>
                </a:lnTo>
                <a:lnTo>
                  <a:pt x="827314" y="1023257"/>
                </a:lnTo>
              </a:path>
            </a:pathLst>
          </a:custGeom>
          <a:noFill/>
          <a:ln w="19050">
            <a:solidFill>
              <a:schemeClr val="tx1"/>
            </a:solidFill>
            <a:headEnd type="triangle" w="med" len="med"/>
            <a:tailEnd type="triangl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5E709950-05EC-A648-A6BE-B6EC37371544}"/>
              </a:ext>
            </a:extLst>
          </p:cNvPr>
          <p:cNvSpPr/>
          <p:nvPr/>
        </p:nvSpPr>
        <p:spPr>
          <a:xfrm>
            <a:off x="3603171" y="3265714"/>
            <a:ext cx="751115" cy="326572"/>
          </a:xfrm>
          <a:custGeom>
            <a:avLst/>
            <a:gdLst>
              <a:gd name="connsiteX0" fmla="*/ 0 w 751115"/>
              <a:gd name="connsiteY0" fmla="*/ 0 h 326572"/>
              <a:gd name="connsiteX1" fmla="*/ 751115 w 751115"/>
              <a:gd name="connsiteY1" fmla="*/ 326572 h 32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1115" h="326572">
                <a:moveTo>
                  <a:pt x="0" y="0"/>
                </a:moveTo>
                <a:lnTo>
                  <a:pt x="751115" y="326572"/>
                </a:ln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6E40883E-7FD0-B949-91E9-B5499E04C01A}"/>
              </a:ext>
            </a:extLst>
          </p:cNvPr>
          <p:cNvSpPr/>
          <p:nvPr/>
        </p:nvSpPr>
        <p:spPr>
          <a:xfrm>
            <a:off x="5319088" y="1887716"/>
            <a:ext cx="751115" cy="326572"/>
          </a:xfrm>
          <a:custGeom>
            <a:avLst/>
            <a:gdLst>
              <a:gd name="connsiteX0" fmla="*/ 0 w 751115"/>
              <a:gd name="connsiteY0" fmla="*/ 0 h 326572"/>
              <a:gd name="connsiteX1" fmla="*/ 751115 w 751115"/>
              <a:gd name="connsiteY1" fmla="*/ 326572 h 32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1115" h="326572">
                <a:moveTo>
                  <a:pt x="0" y="0"/>
                </a:moveTo>
                <a:lnTo>
                  <a:pt x="751115" y="326572"/>
                </a:ln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513E924D-043A-BC44-A5EF-AFEC61BB8A9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38906" y="1951221"/>
            <a:ext cx="316606" cy="96378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053DA83-6B01-DB4D-B6E5-9EBC51B0EED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6119404" y="4356111"/>
            <a:ext cx="584077" cy="992931"/>
          </a:xfrm>
          <a:prstGeom prst="rect">
            <a:avLst/>
          </a:prstGeom>
        </p:spPr>
      </p:pic>
      <p:sp>
        <p:nvSpPr>
          <p:cNvPr id="42" name="Oval 41">
            <a:extLst>
              <a:ext uri="{FF2B5EF4-FFF2-40B4-BE49-F238E27FC236}">
                <a16:creationId xmlns:a16="http://schemas.microsoft.com/office/drawing/2014/main" id="{B7BF28C1-4C45-0C46-A806-76EFD2EA04EA}"/>
              </a:ext>
            </a:extLst>
          </p:cNvPr>
          <p:cNvSpPr/>
          <p:nvPr/>
        </p:nvSpPr>
        <p:spPr>
          <a:xfrm>
            <a:off x="6350682" y="4733824"/>
            <a:ext cx="403815" cy="699052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CBA6D2D-1CFA-7649-93F2-503440F97D07}"/>
              </a:ext>
            </a:extLst>
          </p:cNvPr>
          <p:cNvSpPr/>
          <p:nvPr/>
        </p:nvSpPr>
        <p:spPr>
          <a:xfrm>
            <a:off x="5387122" y="5509595"/>
            <a:ext cx="2336779" cy="4759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GB" sz="1600" b="1" dirty="0">
                <a:solidFill>
                  <a:srgbClr val="505050"/>
                </a:solidFill>
              </a:rPr>
              <a:t>↑ risk of PC,</a:t>
            </a:r>
            <a:br>
              <a:rPr lang="en-GB" sz="1600" b="1" dirty="0">
                <a:solidFill>
                  <a:srgbClr val="505050"/>
                </a:solidFill>
              </a:rPr>
            </a:br>
            <a:r>
              <a:rPr lang="en-GB" sz="1600" b="1" dirty="0">
                <a:solidFill>
                  <a:srgbClr val="505050"/>
                </a:solidFill>
              </a:rPr>
              <a:t>more aggressive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2EB1C9CA-69AF-8840-A3F9-73FD1F468C2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48493" y="1234818"/>
            <a:ext cx="607331" cy="59383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F387191-029C-3A4C-8B91-661B076B382B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84033" y="740292"/>
            <a:ext cx="303311" cy="87079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4CEEBDC0-B804-5143-A68E-4CF43EBBCEBD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51743" y="3128983"/>
            <a:ext cx="584200" cy="99314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8790253A-4A7D-6D4F-AF40-AEFB69EA31D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62506" y="3041278"/>
            <a:ext cx="316606" cy="96378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4E161F47-FD77-A647-8AF1-0AD7A299627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33657" r="31839"/>
          <a:stretch/>
        </p:blipFill>
        <p:spPr>
          <a:xfrm>
            <a:off x="4851517" y="3407832"/>
            <a:ext cx="209550" cy="59383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67544B84-2CBB-FC4A-AFE9-0B5B0B822A0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r="66866"/>
          <a:stretch/>
        </p:blipFill>
        <p:spPr>
          <a:xfrm>
            <a:off x="4411343" y="3407987"/>
            <a:ext cx="201232" cy="593835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EC304989-4F96-2845-BF7F-0760514727C6}"/>
              </a:ext>
            </a:extLst>
          </p:cNvPr>
          <p:cNvSpPr/>
          <p:nvPr/>
        </p:nvSpPr>
        <p:spPr>
          <a:xfrm>
            <a:off x="6563475" y="2166840"/>
            <a:ext cx="1602683" cy="47595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GB" sz="1600" b="1" dirty="0">
                <a:solidFill>
                  <a:srgbClr val="505050"/>
                </a:solidFill>
              </a:rPr>
              <a:t>↑ risk of </a:t>
            </a:r>
            <a:br>
              <a:rPr lang="en-GB" sz="1600" b="1" dirty="0">
                <a:solidFill>
                  <a:srgbClr val="505050"/>
                </a:solidFill>
              </a:rPr>
            </a:br>
            <a:r>
              <a:rPr lang="en-GB" sz="1600" b="1" dirty="0">
                <a:solidFill>
                  <a:srgbClr val="505050"/>
                </a:solidFill>
              </a:rPr>
              <a:t>PC, more aggressive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CFF664C-08EC-B14D-A6BC-8BFB860A01CA}"/>
              </a:ext>
            </a:extLst>
          </p:cNvPr>
          <p:cNvSpPr/>
          <p:nvPr/>
        </p:nvSpPr>
        <p:spPr>
          <a:xfrm>
            <a:off x="3574219" y="2132693"/>
            <a:ext cx="2196730" cy="78937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GB" sz="1700" b="1" dirty="0">
                <a:solidFill>
                  <a:schemeClr val="accent1"/>
                </a:solidFill>
              </a:rPr>
              <a:t>~50% chance of</a:t>
            </a:r>
            <a:br>
              <a:rPr lang="en-GB" sz="1700" b="1" dirty="0">
                <a:solidFill>
                  <a:schemeClr val="accent1"/>
                </a:solidFill>
              </a:rPr>
            </a:br>
            <a:r>
              <a:rPr lang="en-GB" sz="1700" b="1" dirty="0">
                <a:solidFill>
                  <a:schemeClr val="accent1"/>
                </a:solidFill>
              </a:rPr>
              <a:t>inheriting same</a:t>
            </a:r>
            <a:br>
              <a:rPr lang="en-GB" sz="1700" b="1" dirty="0">
                <a:solidFill>
                  <a:schemeClr val="accent1"/>
                </a:solidFill>
              </a:rPr>
            </a:br>
            <a:r>
              <a:rPr lang="en-GB" sz="1700" b="1" dirty="0">
                <a:solidFill>
                  <a:schemeClr val="accent1"/>
                </a:solidFill>
              </a:rPr>
              <a:t>DNA repair mutation</a:t>
            </a:r>
          </a:p>
        </p:txBody>
      </p:sp>
    </p:spTree>
    <p:extLst>
      <p:ext uri="{BB962C8B-B14F-4D97-AF65-F5344CB8AC3E}">
        <p14:creationId xmlns:p14="http://schemas.microsoft.com/office/powerpoint/2010/main" val="381441253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8" name="Rectangle 15">
            <a:extLst>
              <a:ext uri="{FF2B5EF4-FFF2-40B4-BE49-F238E27FC236}">
                <a16:creationId xmlns:a16="http://schemas.microsoft.com/office/drawing/2014/main" id="{B2E8746E-CD89-4677-8EC8-FDDD566343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New Molecular Taxonomy for Prostate Cancer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86696D-8A9B-3244-82D3-19F6EA5885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06174B-580A-41CE-AD05-61825D957271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F7BD933F-5048-EB41-8F36-625A05BADFB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10804408" cy="36512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dirty="0"/>
              <a:t>AR, androgen receptor; (m)CRPC, (metastatic) castration-resistant prostate cancer; DLL3, delta-like ligand 3; DNA-BD, DNA binding domain; GR, glucocorticoid receptor; </a:t>
            </a:r>
            <a:br>
              <a:rPr lang="en-GB" dirty="0"/>
            </a:br>
            <a:r>
              <a:rPr lang="en-GB" dirty="0"/>
              <a:t>HRD, homologous recombination deficiency; MMRD, mismatch repair deficient; MSI, microsatellite instability; NEPC, neuroendocrine prostate cancer; PARP, poly (ADP-ribose) polymerase; PD-1, programmed cell death protein 1; PR, progesterone receptor 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dirty="0"/>
              <a:t>Courtesy of E. Antonarakis, MD, Johns Hopkins University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8B0C4EDB-59B7-1E42-971F-2CA2F4342E33}"/>
              </a:ext>
            </a:extLst>
          </p:cNvPr>
          <p:cNvSpPr/>
          <p:nvPr/>
        </p:nvSpPr>
        <p:spPr>
          <a:xfrm>
            <a:off x="3451400" y="1472085"/>
            <a:ext cx="2785282" cy="6740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AR-driven mCRPC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4F76EB69-26F4-7C40-A6E9-F000086A32D9}"/>
              </a:ext>
            </a:extLst>
          </p:cNvPr>
          <p:cNvSpPr/>
          <p:nvPr/>
        </p:nvSpPr>
        <p:spPr>
          <a:xfrm>
            <a:off x="3451400" y="2581090"/>
            <a:ext cx="2785282" cy="6740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HRD</a:t>
            </a:r>
            <a:r>
              <a:rPr lang="en-GB" baseline="30000" dirty="0"/>
              <a:t>+</a:t>
            </a:r>
            <a:r>
              <a:rPr lang="en-GB" dirty="0"/>
              <a:t> CRPC (</a:t>
            </a:r>
            <a:r>
              <a:rPr lang="en-GB" i="1" dirty="0"/>
              <a:t>BRCA1/2</a:t>
            </a:r>
            <a:r>
              <a:rPr lang="en-GB" dirty="0"/>
              <a:t>,</a:t>
            </a:r>
            <a:br>
              <a:rPr lang="en-GB" i="1" dirty="0"/>
            </a:br>
            <a:r>
              <a:rPr lang="en-GB" i="1" dirty="0"/>
              <a:t>ATM</a:t>
            </a:r>
            <a:r>
              <a:rPr lang="en-GB" dirty="0"/>
              <a:t>,</a:t>
            </a:r>
            <a:r>
              <a:rPr lang="en-GB" i="1" dirty="0"/>
              <a:t> PALB2</a:t>
            </a:r>
            <a:r>
              <a:rPr lang="en-GB" dirty="0"/>
              <a:t>, etc.)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E891B6F9-D381-FE40-91E5-C4FD5A3E12A1}"/>
              </a:ext>
            </a:extLst>
          </p:cNvPr>
          <p:cNvSpPr/>
          <p:nvPr/>
        </p:nvSpPr>
        <p:spPr>
          <a:xfrm>
            <a:off x="3451400" y="3394111"/>
            <a:ext cx="2785282" cy="6740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MSI</a:t>
            </a:r>
            <a:r>
              <a:rPr lang="en-GB" baseline="30000" dirty="0"/>
              <a:t>high</a:t>
            </a:r>
            <a:r>
              <a:rPr lang="en-GB" dirty="0"/>
              <a:t> or MMRD mCRPC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3316054F-5502-C746-B021-ABC383AEAC0A}"/>
              </a:ext>
            </a:extLst>
          </p:cNvPr>
          <p:cNvSpPr/>
          <p:nvPr/>
        </p:nvSpPr>
        <p:spPr>
          <a:xfrm>
            <a:off x="3451400" y="4207132"/>
            <a:ext cx="2785282" cy="6740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/>
              <a:t>CDK12</a:t>
            </a:r>
            <a:r>
              <a:rPr lang="en-GB" dirty="0"/>
              <a:t> biallelic loss</a:t>
            </a:r>
            <a:br>
              <a:rPr lang="en-GB" dirty="0"/>
            </a:br>
            <a:r>
              <a:rPr lang="en-GB" dirty="0"/>
              <a:t>mCRPC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46F33896-BBE6-5343-B9D1-96A4EE50B96A}"/>
              </a:ext>
            </a:extLst>
          </p:cNvPr>
          <p:cNvSpPr/>
          <p:nvPr/>
        </p:nvSpPr>
        <p:spPr>
          <a:xfrm>
            <a:off x="3451400" y="5020153"/>
            <a:ext cx="2785282" cy="94569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AR-independent CRPC</a:t>
            </a:r>
            <a:br>
              <a:rPr lang="en-GB" dirty="0"/>
            </a:br>
            <a:r>
              <a:rPr lang="en-GB" dirty="0"/>
              <a:t>(NEPC, ‘double negative’</a:t>
            </a:r>
            <a:br>
              <a:rPr lang="en-GB" dirty="0"/>
            </a:br>
            <a:r>
              <a:rPr lang="en-GB" dirty="0"/>
              <a:t>mCRPC)</a:t>
            </a:r>
          </a:p>
        </p:txBody>
      </p:sp>
      <p:sp>
        <p:nvSpPr>
          <p:cNvPr id="33" name="Freeform: Shape 16">
            <a:extLst>
              <a:ext uri="{FF2B5EF4-FFF2-40B4-BE49-F238E27FC236}">
                <a16:creationId xmlns:a16="http://schemas.microsoft.com/office/drawing/2014/main" id="{F24500E9-A305-914E-B9B1-087D2564DA32}"/>
              </a:ext>
            </a:extLst>
          </p:cNvPr>
          <p:cNvSpPr/>
          <p:nvPr/>
        </p:nvSpPr>
        <p:spPr>
          <a:xfrm>
            <a:off x="3149134" y="1766662"/>
            <a:ext cx="302487" cy="91440"/>
          </a:xfrm>
          <a:custGeom>
            <a:avLst/>
            <a:gdLst>
              <a:gd name="connsiteX0" fmla="*/ 0 w 539002"/>
              <a:gd name="connsiteY0" fmla="*/ 45720 h 91440"/>
              <a:gd name="connsiteX1" fmla="*/ 539002 w 539002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9002" h="91440">
                <a:moveTo>
                  <a:pt x="0" y="45720"/>
                </a:moveTo>
                <a:lnTo>
                  <a:pt x="539002" y="45720"/>
                </a:lnTo>
              </a:path>
            </a:pathLst>
          </a:custGeom>
          <a:noFill/>
          <a:ln w="3175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7961" tIns="42897" rIns="267961" bIns="42897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500" kern="1200" dirty="0">
              <a:solidFill>
                <a:srgbClr val="595A59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4" name="Freeform: Shape 16">
            <a:extLst>
              <a:ext uri="{FF2B5EF4-FFF2-40B4-BE49-F238E27FC236}">
                <a16:creationId xmlns:a16="http://schemas.microsoft.com/office/drawing/2014/main" id="{43A1CFCF-EA57-0445-B24C-B488B523C619}"/>
              </a:ext>
            </a:extLst>
          </p:cNvPr>
          <p:cNvSpPr/>
          <p:nvPr/>
        </p:nvSpPr>
        <p:spPr>
          <a:xfrm>
            <a:off x="3149134" y="2872380"/>
            <a:ext cx="302487" cy="91440"/>
          </a:xfrm>
          <a:custGeom>
            <a:avLst/>
            <a:gdLst>
              <a:gd name="connsiteX0" fmla="*/ 0 w 539002"/>
              <a:gd name="connsiteY0" fmla="*/ 45720 h 91440"/>
              <a:gd name="connsiteX1" fmla="*/ 539002 w 539002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9002" h="91440">
                <a:moveTo>
                  <a:pt x="0" y="45720"/>
                </a:moveTo>
                <a:lnTo>
                  <a:pt x="539002" y="45720"/>
                </a:lnTo>
              </a:path>
            </a:pathLst>
          </a:custGeom>
          <a:noFill/>
          <a:ln w="3175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7961" tIns="42897" rIns="267961" bIns="42897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500" kern="1200" dirty="0">
              <a:solidFill>
                <a:srgbClr val="595A59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" name="Freeform: Shape 16">
            <a:extLst>
              <a:ext uri="{FF2B5EF4-FFF2-40B4-BE49-F238E27FC236}">
                <a16:creationId xmlns:a16="http://schemas.microsoft.com/office/drawing/2014/main" id="{967F67F2-9DED-9543-979F-BB893272DD6F}"/>
              </a:ext>
            </a:extLst>
          </p:cNvPr>
          <p:cNvSpPr/>
          <p:nvPr/>
        </p:nvSpPr>
        <p:spPr>
          <a:xfrm>
            <a:off x="2636282" y="3685401"/>
            <a:ext cx="815339" cy="91440"/>
          </a:xfrm>
          <a:custGeom>
            <a:avLst/>
            <a:gdLst>
              <a:gd name="connsiteX0" fmla="*/ 0 w 539002"/>
              <a:gd name="connsiteY0" fmla="*/ 45720 h 91440"/>
              <a:gd name="connsiteX1" fmla="*/ 539002 w 539002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9002" h="91440">
                <a:moveTo>
                  <a:pt x="0" y="45720"/>
                </a:moveTo>
                <a:lnTo>
                  <a:pt x="539002" y="45720"/>
                </a:lnTo>
              </a:path>
            </a:pathLst>
          </a:custGeom>
          <a:noFill/>
          <a:ln w="3175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7961" tIns="42897" rIns="267961" bIns="42897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500" kern="1200" dirty="0">
              <a:solidFill>
                <a:srgbClr val="595A59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" name="Freeform: Shape 16">
            <a:extLst>
              <a:ext uri="{FF2B5EF4-FFF2-40B4-BE49-F238E27FC236}">
                <a16:creationId xmlns:a16="http://schemas.microsoft.com/office/drawing/2014/main" id="{88E8DAC8-03BE-9C44-9122-4F9815D187EB}"/>
              </a:ext>
            </a:extLst>
          </p:cNvPr>
          <p:cNvSpPr/>
          <p:nvPr/>
        </p:nvSpPr>
        <p:spPr>
          <a:xfrm>
            <a:off x="3149134" y="4498422"/>
            <a:ext cx="302487" cy="91440"/>
          </a:xfrm>
          <a:custGeom>
            <a:avLst/>
            <a:gdLst>
              <a:gd name="connsiteX0" fmla="*/ 0 w 539002"/>
              <a:gd name="connsiteY0" fmla="*/ 45720 h 91440"/>
              <a:gd name="connsiteX1" fmla="*/ 539002 w 539002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9002" h="91440">
                <a:moveTo>
                  <a:pt x="0" y="45720"/>
                </a:moveTo>
                <a:lnTo>
                  <a:pt x="539002" y="45720"/>
                </a:lnTo>
              </a:path>
            </a:pathLst>
          </a:custGeom>
          <a:noFill/>
          <a:ln w="3175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7961" tIns="42897" rIns="267961" bIns="42897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500" kern="1200" dirty="0">
              <a:solidFill>
                <a:srgbClr val="595A59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" name="Freeform: Shape 16">
            <a:extLst>
              <a:ext uri="{FF2B5EF4-FFF2-40B4-BE49-F238E27FC236}">
                <a16:creationId xmlns:a16="http://schemas.microsoft.com/office/drawing/2014/main" id="{505DEA6B-BEBF-C844-9777-8DD51A8DD178}"/>
              </a:ext>
            </a:extLst>
          </p:cNvPr>
          <p:cNvSpPr/>
          <p:nvPr/>
        </p:nvSpPr>
        <p:spPr>
          <a:xfrm>
            <a:off x="3149134" y="5447279"/>
            <a:ext cx="302487" cy="91440"/>
          </a:xfrm>
          <a:custGeom>
            <a:avLst/>
            <a:gdLst>
              <a:gd name="connsiteX0" fmla="*/ 0 w 539002"/>
              <a:gd name="connsiteY0" fmla="*/ 45720 h 91440"/>
              <a:gd name="connsiteX1" fmla="*/ 539002 w 539002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9002" h="91440">
                <a:moveTo>
                  <a:pt x="0" y="45720"/>
                </a:moveTo>
                <a:lnTo>
                  <a:pt x="539002" y="45720"/>
                </a:lnTo>
              </a:path>
            </a:pathLst>
          </a:custGeom>
          <a:noFill/>
          <a:ln w="3175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7961" tIns="42897" rIns="267961" bIns="42897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500" kern="1200" dirty="0">
              <a:solidFill>
                <a:srgbClr val="595A59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" name="Freeform: Shape 16">
            <a:extLst>
              <a:ext uri="{FF2B5EF4-FFF2-40B4-BE49-F238E27FC236}">
                <a16:creationId xmlns:a16="http://schemas.microsoft.com/office/drawing/2014/main" id="{B1E233CC-22E8-E143-B7E6-9FAC09FF7A08}"/>
              </a:ext>
            </a:extLst>
          </p:cNvPr>
          <p:cNvSpPr/>
          <p:nvPr/>
        </p:nvSpPr>
        <p:spPr>
          <a:xfrm rot="16200000">
            <a:off x="1302019" y="3608303"/>
            <a:ext cx="3700209" cy="91440"/>
          </a:xfrm>
          <a:custGeom>
            <a:avLst/>
            <a:gdLst>
              <a:gd name="connsiteX0" fmla="*/ 0 w 539002"/>
              <a:gd name="connsiteY0" fmla="*/ 45720 h 91440"/>
              <a:gd name="connsiteX1" fmla="*/ 539002 w 539002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9002" h="91440">
                <a:moveTo>
                  <a:pt x="0" y="45720"/>
                </a:moveTo>
                <a:lnTo>
                  <a:pt x="539002" y="45720"/>
                </a:lnTo>
              </a:path>
            </a:pathLst>
          </a:custGeom>
          <a:noFill/>
          <a:ln w="317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7961" tIns="42897" rIns="267961" bIns="42897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500" kern="1200" dirty="0">
              <a:solidFill>
                <a:srgbClr val="595A59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4217A3E7-365C-AB44-B309-B68DF19F94DB}"/>
              </a:ext>
            </a:extLst>
          </p:cNvPr>
          <p:cNvSpPr/>
          <p:nvPr/>
        </p:nvSpPr>
        <p:spPr>
          <a:xfrm>
            <a:off x="1051248" y="2959020"/>
            <a:ext cx="1876400" cy="1564185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Metastatic</a:t>
            </a:r>
            <a:br>
              <a:rPr lang="en-GB" sz="2400" b="1" dirty="0"/>
            </a:br>
            <a:r>
              <a:rPr lang="en-GB" sz="2400" b="1" dirty="0"/>
              <a:t>PC</a:t>
            </a:r>
          </a:p>
        </p:txBody>
      </p:sp>
      <p:sp>
        <p:nvSpPr>
          <p:cNvPr id="40" name="Freeform: Shape 16">
            <a:extLst>
              <a:ext uri="{FF2B5EF4-FFF2-40B4-BE49-F238E27FC236}">
                <a16:creationId xmlns:a16="http://schemas.microsoft.com/office/drawing/2014/main" id="{84C3E2FE-9270-7947-812F-8426018F3761}"/>
              </a:ext>
            </a:extLst>
          </p:cNvPr>
          <p:cNvSpPr/>
          <p:nvPr/>
        </p:nvSpPr>
        <p:spPr>
          <a:xfrm>
            <a:off x="6226289" y="2872380"/>
            <a:ext cx="302487" cy="91440"/>
          </a:xfrm>
          <a:custGeom>
            <a:avLst/>
            <a:gdLst>
              <a:gd name="connsiteX0" fmla="*/ 0 w 539002"/>
              <a:gd name="connsiteY0" fmla="*/ 45720 h 91440"/>
              <a:gd name="connsiteX1" fmla="*/ 539002 w 539002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9002" h="91440">
                <a:moveTo>
                  <a:pt x="0" y="45720"/>
                </a:moveTo>
                <a:lnTo>
                  <a:pt x="539002" y="45720"/>
                </a:lnTo>
              </a:path>
            </a:pathLst>
          </a:custGeom>
          <a:noFill/>
          <a:ln w="3175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7961" tIns="42897" rIns="267961" bIns="42897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500" kern="1200" dirty="0">
              <a:solidFill>
                <a:srgbClr val="595A59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1" name="Freeform: Shape 16">
            <a:extLst>
              <a:ext uri="{FF2B5EF4-FFF2-40B4-BE49-F238E27FC236}">
                <a16:creationId xmlns:a16="http://schemas.microsoft.com/office/drawing/2014/main" id="{85A5B430-FC76-B244-A207-6E520D16339A}"/>
              </a:ext>
            </a:extLst>
          </p:cNvPr>
          <p:cNvSpPr/>
          <p:nvPr/>
        </p:nvSpPr>
        <p:spPr>
          <a:xfrm>
            <a:off x="6226289" y="4498422"/>
            <a:ext cx="302487" cy="91440"/>
          </a:xfrm>
          <a:custGeom>
            <a:avLst/>
            <a:gdLst>
              <a:gd name="connsiteX0" fmla="*/ 0 w 539002"/>
              <a:gd name="connsiteY0" fmla="*/ 45720 h 91440"/>
              <a:gd name="connsiteX1" fmla="*/ 539002 w 539002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9002" h="91440">
                <a:moveTo>
                  <a:pt x="0" y="45720"/>
                </a:moveTo>
                <a:lnTo>
                  <a:pt x="539002" y="45720"/>
                </a:lnTo>
              </a:path>
            </a:pathLst>
          </a:custGeom>
          <a:noFill/>
          <a:ln w="3175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7961" tIns="42897" rIns="267961" bIns="42897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500" kern="1200" dirty="0">
              <a:solidFill>
                <a:srgbClr val="595A59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2" name="Freeform: Shape 16">
            <a:extLst>
              <a:ext uri="{FF2B5EF4-FFF2-40B4-BE49-F238E27FC236}">
                <a16:creationId xmlns:a16="http://schemas.microsoft.com/office/drawing/2014/main" id="{43F7873D-8837-544D-B650-DD06C1D2C917}"/>
              </a:ext>
            </a:extLst>
          </p:cNvPr>
          <p:cNvSpPr/>
          <p:nvPr/>
        </p:nvSpPr>
        <p:spPr>
          <a:xfrm>
            <a:off x="6226289" y="5447279"/>
            <a:ext cx="302487" cy="91440"/>
          </a:xfrm>
          <a:custGeom>
            <a:avLst/>
            <a:gdLst>
              <a:gd name="connsiteX0" fmla="*/ 0 w 539002"/>
              <a:gd name="connsiteY0" fmla="*/ 45720 h 91440"/>
              <a:gd name="connsiteX1" fmla="*/ 539002 w 539002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9002" h="91440">
                <a:moveTo>
                  <a:pt x="0" y="45720"/>
                </a:moveTo>
                <a:lnTo>
                  <a:pt x="539002" y="45720"/>
                </a:lnTo>
              </a:path>
            </a:pathLst>
          </a:custGeom>
          <a:noFill/>
          <a:ln w="3175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7961" tIns="42897" rIns="267961" bIns="42897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500" kern="1200" dirty="0">
              <a:solidFill>
                <a:srgbClr val="595A59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E803A1EC-FD5F-A048-B78B-EB23158717A1}"/>
              </a:ext>
            </a:extLst>
          </p:cNvPr>
          <p:cNvSpPr/>
          <p:nvPr/>
        </p:nvSpPr>
        <p:spPr>
          <a:xfrm>
            <a:off x="6528552" y="1124744"/>
            <a:ext cx="4536000" cy="131734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GB" b="1" u="sng" dirty="0"/>
              <a:t>AR-variant (i.e. AR-V7)</a:t>
            </a:r>
            <a:r>
              <a:rPr lang="en-GB" dirty="0"/>
              <a:t>-driven CRPC:</a:t>
            </a:r>
            <a:br>
              <a:rPr lang="en-GB" dirty="0"/>
            </a:br>
            <a:r>
              <a:rPr lang="en-GB" dirty="0"/>
              <a:t>AR degraders, cofactor inhibitors, </a:t>
            </a:r>
            <a:r>
              <a:rPr lang="en-GB" b="1" dirty="0"/>
              <a:t>taxanes</a:t>
            </a:r>
            <a:br>
              <a:rPr lang="en-GB" b="1" dirty="0"/>
            </a:br>
            <a:r>
              <a:rPr lang="en-GB" dirty="0"/>
              <a:t>Inhibition of enhanced androgen synthesis</a:t>
            </a:r>
            <a:br>
              <a:rPr lang="en-GB" dirty="0"/>
            </a:br>
            <a:r>
              <a:rPr lang="en-GB" dirty="0"/>
              <a:t>AR N-terminal or DNA-BD inhibitors</a:t>
            </a:r>
            <a:br>
              <a:rPr lang="en-GB" dirty="0"/>
            </a:br>
            <a:r>
              <a:rPr lang="en-GB" dirty="0"/>
              <a:t>GR or PR inhibition</a:t>
            </a:r>
            <a:endParaRPr lang="en-GB" b="1" dirty="0"/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32702446-3773-F341-82FD-F4AEA6C20E68}"/>
              </a:ext>
            </a:extLst>
          </p:cNvPr>
          <p:cNvSpPr/>
          <p:nvPr/>
        </p:nvSpPr>
        <p:spPr>
          <a:xfrm>
            <a:off x="6528552" y="2581090"/>
            <a:ext cx="4536000" cy="67402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PARP inhibitor-based therapy, </a:t>
            </a:r>
            <a:br>
              <a:rPr lang="en-GB" dirty="0"/>
            </a:br>
            <a:r>
              <a:rPr lang="en-GB" dirty="0"/>
              <a:t>immuno-oncologic combinations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390824DC-13BE-474E-8101-B402CEE2E47E}"/>
              </a:ext>
            </a:extLst>
          </p:cNvPr>
          <p:cNvSpPr/>
          <p:nvPr/>
        </p:nvSpPr>
        <p:spPr>
          <a:xfrm>
            <a:off x="6528552" y="3394111"/>
            <a:ext cx="4536000" cy="67402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PD-1-based immunotherapy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4A205DD1-B3C7-1A42-A73E-7219D95F2405}"/>
              </a:ext>
            </a:extLst>
          </p:cNvPr>
          <p:cNvSpPr/>
          <p:nvPr/>
        </p:nvSpPr>
        <p:spPr>
          <a:xfrm>
            <a:off x="6528552" y="4207132"/>
            <a:ext cx="4536000" cy="67402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PD-1-based immunotherapy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137B8640-650D-E547-9638-E15A51577B34}"/>
              </a:ext>
            </a:extLst>
          </p:cNvPr>
          <p:cNvSpPr/>
          <p:nvPr/>
        </p:nvSpPr>
        <p:spPr>
          <a:xfrm>
            <a:off x="6528552" y="5020153"/>
            <a:ext cx="4536000" cy="94569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DLL3 inhibition, combinations</a:t>
            </a:r>
            <a:br>
              <a:rPr lang="en-GB" dirty="0"/>
            </a:br>
            <a:r>
              <a:rPr lang="en-GB" dirty="0"/>
              <a:t>Immunotherapy</a:t>
            </a:r>
            <a:br>
              <a:rPr lang="en-GB" dirty="0"/>
            </a:br>
            <a:r>
              <a:rPr lang="en-GB" dirty="0"/>
              <a:t>Platinum-based chemotherapy</a:t>
            </a:r>
          </a:p>
        </p:txBody>
      </p:sp>
      <p:sp>
        <p:nvSpPr>
          <p:cNvPr id="48" name="Freeform: Shape 16">
            <a:extLst>
              <a:ext uri="{FF2B5EF4-FFF2-40B4-BE49-F238E27FC236}">
                <a16:creationId xmlns:a16="http://schemas.microsoft.com/office/drawing/2014/main" id="{F781B34A-A25B-3145-9824-E85664F95AE5}"/>
              </a:ext>
            </a:extLst>
          </p:cNvPr>
          <p:cNvSpPr/>
          <p:nvPr/>
        </p:nvSpPr>
        <p:spPr>
          <a:xfrm>
            <a:off x="6226289" y="3685401"/>
            <a:ext cx="302487" cy="91440"/>
          </a:xfrm>
          <a:custGeom>
            <a:avLst/>
            <a:gdLst>
              <a:gd name="connsiteX0" fmla="*/ 0 w 539002"/>
              <a:gd name="connsiteY0" fmla="*/ 45720 h 91440"/>
              <a:gd name="connsiteX1" fmla="*/ 539002 w 539002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9002" h="91440">
                <a:moveTo>
                  <a:pt x="0" y="45720"/>
                </a:moveTo>
                <a:lnTo>
                  <a:pt x="539002" y="45720"/>
                </a:lnTo>
              </a:path>
            </a:pathLst>
          </a:custGeom>
          <a:noFill/>
          <a:ln w="3175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7961" tIns="42897" rIns="267961" bIns="42897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500" kern="1200" dirty="0">
              <a:solidFill>
                <a:srgbClr val="595A59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9" name="Freeform: Shape 16">
            <a:extLst>
              <a:ext uri="{FF2B5EF4-FFF2-40B4-BE49-F238E27FC236}">
                <a16:creationId xmlns:a16="http://schemas.microsoft.com/office/drawing/2014/main" id="{B41AF1ED-7E02-534C-B254-6E3581D51D44}"/>
              </a:ext>
            </a:extLst>
          </p:cNvPr>
          <p:cNvSpPr/>
          <p:nvPr/>
        </p:nvSpPr>
        <p:spPr>
          <a:xfrm>
            <a:off x="6226289" y="1766662"/>
            <a:ext cx="302487" cy="91440"/>
          </a:xfrm>
          <a:custGeom>
            <a:avLst/>
            <a:gdLst>
              <a:gd name="connsiteX0" fmla="*/ 0 w 539002"/>
              <a:gd name="connsiteY0" fmla="*/ 45720 h 91440"/>
              <a:gd name="connsiteX1" fmla="*/ 539002 w 539002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9002" h="91440">
                <a:moveTo>
                  <a:pt x="0" y="45720"/>
                </a:moveTo>
                <a:lnTo>
                  <a:pt x="539002" y="45720"/>
                </a:lnTo>
              </a:path>
            </a:pathLst>
          </a:custGeom>
          <a:noFill/>
          <a:ln w="3175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7961" tIns="42897" rIns="267961" bIns="42897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500" kern="1200" dirty="0">
              <a:solidFill>
                <a:srgbClr val="595A59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111090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201B6E-757C-4195-B364-CA59AE0921B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0184" y="4212360"/>
            <a:ext cx="5186755" cy="188093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Of 4,047 patients who submitted tumour samples, </a:t>
            </a:r>
            <a:br>
              <a:rPr lang="en-GB" sz="1800" dirty="0"/>
            </a:br>
            <a:r>
              <a:rPr lang="en-GB" sz="1800" dirty="0"/>
              <a:t>2,792 (69%) were successfully sequenced and yielded a biomarker 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The proportion of samples on which somatic testing can successfully be performed declines over time, as tissue quality is likely compromised 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20F98D44-2B38-C94B-BFE5-8BBB9FA5852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2" y="1484784"/>
            <a:ext cx="5186755" cy="3609128"/>
          </a:xfrm>
        </p:spPr>
        <p:txBody>
          <a:bodyPr/>
          <a:lstStyle/>
          <a:p>
            <a:r>
              <a:rPr lang="en-GB" sz="1800" dirty="0"/>
              <a:t>Time between obtaining the biopsy and sequencing influences the sequencing success rate:</a:t>
            </a:r>
          </a:p>
          <a:p>
            <a:pPr lvl="1"/>
            <a:r>
              <a:rPr lang="en-GB" sz="1600" dirty="0"/>
              <a:t>Cohort 1 (samples up to 7 years old): </a:t>
            </a:r>
            <a:br>
              <a:rPr lang="en-GB" sz="1600" dirty="0"/>
            </a:br>
            <a:r>
              <a:rPr lang="en-GB" sz="1600" dirty="0"/>
              <a:t>65% success rate</a:t>
            </a:r>
          </a:p>
          <a:p>
            <a:pPr lvl="1"/>
            <a:r>
              <a:rPr lang="en-GB" sz="1600" dirty="0"/>
              <a:t>Cohort 2 (samples &lt; 8 months old): </a:t>
            </a:r>
            <a:br>
              <a:rPr lang="en-GB" sz="1600" dirty="0"/>
            </a:br>
            <a:r>
              <a:rPr lang="en-GB" sz="1600" dirty="0"/>
              <a:t>92% success rate</a:t>
            </a:r>
          </a:p>
          <a:p>
            <a:r>
              <a:rPr lang="en-GB" sz="1800" dirty="0"/>
              <a:t>It is feasible to perform sequencing using archival samples, but the highest success rates are observed using biopsies within 8 months of fixation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1F1CF43-6BEF-BA46-B813-10EECFD377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58414" y="1052736"/>
            <a:ext cx="5189793" cy="710664"/>
          </a:xfrm>
        </p:spPr>
        <p:txBody>
          <a:bodyPr/>
          <a:lstStyle/>
          <a:p>
            <a:r>
              <a:rPr lang="en-GB" spc="0" dirty="0"/>
              <a:t>STAMPEDE TRIAL</a:t>
            </a:r>
            <a:r>
              <a:rPr lang="en-GB" spc="0" baseline="30000" dirty="0"/>
              <a:t>2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AECD85F-18FC-4144-B03B-10390069AC9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4418" y="1052736"/>
            <a:ext cx="5189793" cy="710664"/>
          </a:xfrm>
        </p:spPr>
        <p:txBody>
          <a:bodyPr/>
          <a:lstStyle/>
          <a:p>
            <a:r>
              <a:rPr lang="en-GB" spc="0" dirty="0"/>
              <a:t>PRO</a:t>
            </a:r>
            <a:r>
              <a:rPr lang="en-GB" cap="none" spc="0" dirty="0"/>
              <a:t>found</a:t>
            </a:r>
            <a:r>
              <a:rPr lang="en-GB" spc="0" dirty="0"/>
              <a:t> TRIAL</a:t>
            </a:r>
            <a:r>
              <a:rPr lang="en-GB" spc="0" baseline="30000" dirty="0"/>
              <a:t>1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618E08-E7B5-4D1E-BFD6-A84333B0E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 Quality tumour tissue is key to success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88402F-52E7-40E5-AAA3-DBBD5DC250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0B2A5FE-7D9C-44DE-8C2B-BABD579C629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10660392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dirty="0"/>
              <a:t>1. Hussain M, et al. J Clin Oncol. 2020;38:195 (Poster presentation); 2. Gilson C, et al. JCO Precis Oncol. 2020;4:882-97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81A95B-2237-4A22-BF0B-CB04CCD22D6F}"/>
              </a:ext>
            </a:extLst>
          </p:cNvPr>
          <p:cNvSpPr txBox="1"/>
          <p:nvPr/>
        </p:nvSpPr>
        <p:spPr>
          <a:xfrm>
            <a:off x="1127641" y="1412776"/>
            <a:ext cx="4176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505050"/>
                </a:solidFill>
                <a:ea typeface="Aileron" charset="0"/>
                <a:cs typeface="Aileron" charset="0"/>
              </a:rPr>
              <a:t>Tissue testing success rates by sample age</a:t>
            </a: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B2AAF8F1-65FE-7E40-8428-34836E0304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861079"/>
              </p:ext>
            </p:extLst>
          </p:nvPr>
        </p:nvGraphicFramePr>
        <p:xfrm>
          <a:off x="892629" y="1707620"/>
          <a:ext cx="5029200" cy="2200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E5AD13AF-F34C-5842-A927-7E9C7B576933}"/>
              </a:ext>
            </a:extLst>
          </p:cNvPr>
          <p:cNvSpPr txBox="1"/>
          <p:nvPr/>
        </p:nvSpPr>
        <p:spPr>
          <a:xfrm>
            <a:off x="1520773" y="3789483"/>
            <a:ext cx="509755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b="1" dirty="0">
                <a:solidFill>
                  <a:srgbClr val="505050"/>
                </a:solidFill>
                <a:ea typeface="Aileron" charset="0"/>
                <a:cs typeface="Aileron" charset="0"/>
              </a:rPr>
              <a:t>&lt;1 Year</a:t>
            </a:r>
            <a:br>
              <a:rPr lang="en-GB" sz="1200" b="1" dirty="0">
                <a:solidFill>
                  <a:srgbClr val="505050"/>
                </a:solidFill>
                <a:ea typeface="Aileron" charset="0"/>
                <a:cs typeface="Aileron" charset="0"/>
              </a:rPr>
            </a:br>
            <a:r>
              <a:rPr lang="en-GB" sz="1200" b="1" dirty="0">
                <a:solidFill>
                  <a:srgbClr val="505050"/>
                </a:solidFill>
                <a:ea typeface="Aileron" charset="0"/>
                <a:cs typeface="Aileron" charset="0"/>
              </a:rPr>
              <a:t>(N=368)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5CB02C-1CE1-6A41-AC19-628DB78B1F94}"/>
              </a:ext>
            </a:extLst>
          </p:cNvPr>
          <p:cNvSpPr txBox="1"/>
          <p:nvPr/>
        </p:nvSpPr>
        <p:spPr>
          <a:xfrm rot="16200000">
            <a:off x="48460" y="2626123"/>
            <a:ext cx="1484317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b="1" dirty="0">
                <a:solidFill>
                  <a:srgbClr val="505050"/>
                </a:solidFill>
                <a:ea typeface="Aileron" charset="0"/>
                <a:cs typeface="Aileron" charset="0"/>
              </a:rPr>
              <a:t>Proportion of samples</a:t>
            </a:r>
            <a:br>
              <a:rPr lang="en-GB" sz="1200" b="1" dirty="0">
                <a:solidFill>
                  <a:srgbClr val="505050"/>
                </a:solidFill>
                <a:ea typeface="Aileron" charset="0"/>
                <a:cs typeface="Aileron" charset="0"/>
              </a:rPr>
            </a:br>
            <a:r>
              <a:rPr lang="en-GB" sz="1200" b="1" dirty="0">
                <a:solidFill>
                  <a:srgbClr val="505050"/>
                </a:solidFill>
                <a:ea typeface="Aileron" charset="0"/>
                <a:cs typeface="Aileron" charset="0"/>
              </a:rPr>
              <a:t>with successful test (%)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A9FD590-BFEE-7740-BFAB-4769F16DCB6A}"/>
              </a:ext>
            </a:extLst>
          </p:cNvPr>
          <p:cNvSpPr txBox="1"/>
          <p:nvPr/>
        </p:nvSpPr>
        <p:spPr>
          <a:xfrm>
            <a:off x="2354090" y="3789483"/>
            <a:ext cx="628377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b="1" dirty="0">
                <a:solidFill>
                  <a:srgbClr val="505050"/>
                </a:solidFill>
                <a:ea typeface="Aileron" charset="0"/>
                <a:cs typeface="Aileron" charset="0"/>
              </a:rPr>
              <a:t>1-3 Years</a:t>
            </a:r>
            <a:br>
              <a:rPr lang="en-GB" sz="1200" b="1" dirty="0">
                <a:solidFill>
                  <a:srgbClr val="505050"/>
                </a:solidFill>
                <a:ea typeface="Aileron" charset="0"/>
                <a:cs typeface="Aileron" charset="0"/>
              </a:rPr>
            </a:br>
            <a:r>
              <a:rPr lang="en-GB" sz="1200" b="1" dirty="0">
                <a:solidFill>
                  <a:srgbClr val="505050"/>
                </a:solidFill>
                <a:ea typeface="Aileron" charset="0"/>
                <a:cs typeface="Aileron" charset="0"/>
              </a:rPr>
              <a:t>(N=1,133)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7632238-B9E6-1D42-ABB7-5C5EAC325674}"/>
              </a:ext>
            </a:extLst>
          </p:cNvPr>
          <p:cNvSpPr txBox="1"/>
          <p:nvPr/>
        </p:nvSpPr>
        <p:spPr>
          <a:xfrm>
            <a:off x="3246719" y="3789483"/>
            <a:ext cx="628377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b="1" dirty="0">
                <a:solidFill>
                  <a:srgbClr val="505050"/>
                </a:solidFill>
                <a:ea typeface="Aileron" charset="0"/>
                <a:cs typeface="Aileron" charset="0"/>
              </a:rPr>
              <a:t>3-5 Years</a:t>
            </a:r>
            <a:br>
              <a:rPr lang="en-GB" sz="1200" b="1" dirty="0">
                <a:solidFill>
                  <a:srgbClr val="505050"/>
                </a:solidFill>
                <a:ea typeface="Aileron" charset="0"/>
                <a:cs typeface="Aileron" charset="0"/>
              </a:rPr>
            </a:br>
            <a:r>
              <a:rPr lang="en-GB" sz="1200" b="1" dirty="0">
                <a:solidFill>
                  <a:srgbClr val="505050"/>
                </a:solidFill>
                <a:ea typeface="Aileron" charset="0"/>
                <a:cs typeface="Aileron" charset="0"/>
              </a:rPr>
              <a:t>(N=1,139)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CEB8B24-D81A-A247-8224-C1AA26BC9111}"/>
              </a:ext>
            </a:extLst>
          </p:cNvPr>
          <p:cNvSpPr txBox="1"/>
          <p:nvPr/>
        </p:nvSpPr>
        <p:spPr>
          <a:xfrm>
            <a:off x="4117112" y="3789483"/>
            <a:ext cx="651077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b="1" dirty="0">
                <a:solidFill>
                  <a:srgbClr val="505050"/>
                </a:solidFill>
                <a:ea typeface="Aileron" charset="0"/>
                <a:cs typeface="Aileron" charset="0"/>
              </a:rPr>
              <a:t>5-10 Years</a:t>
            </a:r>
            <a:br>
              <a:rPr lang="en-GB" sz="1200" b="1" dirty="0">
                <a:solidFill>
                  <a:srgbClr val="505050"/>
                </a:solidFill>
                <a:ea typeface="Aileron" charset="0"/>
                <a:cs typeface="Aileron" charset="0"/>
              </a:rPr>
            </a:br>
            <a:r>
              <a:rPr lang="en-GB" sz="1200" b="1" dirty="0">
                <a:solidFill>
                  <a:srgbClr val="505050"/>
                </a:solidFill>
                <a:ea typeface="Aileron" charset="0"/>
                <a:cs typeface="Aileron" charset="0"/>
              </a:rPr>
              <a:t>(N=1,446)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D1B5DA1-89B6-E748-AB1E-E8AF4446CA57}"/>
              </a:ext>
            </a:extLst>
          </p:cNvPr>
          <p:cNvSpPr txBox="1"/>
          <p:nvPr/>
        </p:nvSpPr>
        <p:spPr>
          <a:xfrm>
            <a:off x="5022900" y="3789483"/>
            <a:ext cx="602986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b="1" dirty="0">
                <a:solidFill>
                  <a:srgbClr val="505050"/>
                </a:solidFill>
                <a:ea typeface="Aileron" charset="0"/>
                <a:cs typeface="Aileron" charset="0"/>
              </a:rPr>
              <a:t>&gt;10 Years</a:t>
            </a:r>
            <a:br>
              <a:rPr lang="en-GB" sz="1200" b="1" dirty="0">
                <a:solidFill>
                  <a:srgbClr val="505050"/>
                </a:solidFill>
                <a:ea typeface="Aileron" charset="0"/>
                <a:cs typeface="Aileron" charset="0"/>
              </a:rPr>
            </a:br>
            <a:r>
              <a:rPr lang="en-GB" sz="1200" b="1" dirty="0">
                <a:solidFill>
                  <a:srgbClr val="505050"/>
                </a:solidFill>
                <a:ea typeface="Aileron" charset="0"/>
                <a:cs typeface="Aileron" charset="0"/>
              </a:rPr>
              <a:t>(N=727)</a:t>
            </a:r>
          </a:p>
        </p:txBody>
      </p:sp>
    </p:spTree>
    <p:extLst>
      <p:ext uri="{BB962C8B-B14F-4D97-AF65-F5344CB8AC3E}">
        <p14:creationId xmlns:p14="http://schemas.microsoft.com/office/powerpoint/2010/main" val="217732429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5D51A23B-6F31-5349-B185-B1085F8EAB8A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061466332"/>
              </p:ext>
            </p:extLst>
          </p:nvPr>
        </p:nvGraphicFramePr>
        <p:xfrm>
          <a:off x="620713" y="1425575"/>
          <a:ext cx="10963276" cy="396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0819">
                  <a:extLst>
                    <a:ext uri="{9D8B030D-6E8A-4147-A177-3AD203B41FA5}">
                      <a16:colId xmlns:a16="http://schemas.microsoft.com/office/drawing/2014/main" val="2462462821"/>
                    </a:ext>
                  </a:extLst>
                </a:gridCol>
                <a:gridCol w="2740819">
                  <a:extLst>
                    <a:ext uri="{9D8B030D-6E8A-4147-A177-3AD203B41FA5}">
                      <a16:colId xmlns:a16="http://schemas.microsoft.com/office/drawing/2014/main" val="1477864194"/>
                    </a:ext>
                  </a:extLst>
                </a:gridCol>
                <a:gridCol w="2740819">
                  <a:extLst>
                    <a:ext uri="{9D8B030D-6E8A-4147-A177-3AD203B41FA5}">
                      <a16:colId xmlns:a16="http://schemas.microsoft.com/office/drawing/2014/main" val="2654001059"/>
                    </a:ext>
                  </a:extLst>
                </a:gridCol>
                <a:gridCol w="2740819">
                  <a:extLst>
                    <a:ext uri="{9D8B030D-6E8A-4147-A177-3AD203B41FA5}">
                      <a16:colId xmlns:a16="http://schemas.microsoft.com/office/drawing/2014/main" val="7546361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Drug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FDA approval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Approved indication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Biomarkers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202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/>
                        <a:t>Rucaparib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15 May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Adult patients with a deleterious </a:t>
                      </a:r>
                      <a:r>
                        <a:rPr lang="en-GB" sz="1600" i="1" dirty="0"/>
                        <a:t>BRCA</a:t>
                      </a:r>
                      <a:r>
                        <a:rPr lang="en-GB" sz="1600" dirty="0"/>
                        <a:t> mutation (germline and/or somatic)-associated mCRPC who have been treated with AR-directed therapy and a taxane-based chemotherapy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i="1" dirty="0"/>
                        <a:t>BRCA1, BRCA2 </a:t>
                      </a:r>
                      <a:r>
                        <a:rPr lang="en-GB" sz="1600" dirty="0"/>
                        <a:t>(germline or somatic)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527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/>
                        <a:t>Olaparib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19 May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Adult patients with deleterious or suspected deleterious germline or somatic </a:t>
                      </a:r>
                      <a:r>
                        <a:rPr lang="en-GB" sz="1600" i="1" dirty="0"/>
                        <a:t>HRR</a:t>
                      </a:r>
                      <a:r>
                        <a:rPr lang="en-GB" sz="1600" i="0" dirty="0"/>
                        <a:t>-</a:t>
                      </a:r>
                      <a:r>
                        <a:rPr lang="en-GB" sz="1600" dirty="0"/>
                        <a:t>mutated mCRPC who have progressed following prior treatment with enzalutamide or abiraterone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Germline mutation in </a:t>
                      </a:r>
                      <a:r>
                        <a:rPr lang="en-GB" sz="1600" i="1" dirty="0"/>
                        <a:t>BRCA1 </a:t>
                      </a:r>
                      <a:r>
                        <a:rPr lang="en-GB" sz="1600" dirty="0"/>
                        <a:t>or </a:t>
                      </a:r>
                      <a:r>
                        <a:rPr lang="en-GB" sz="1600" i="1" dirty="0"/>
                        <a:t>BRCA2</a:t>
                      </a:r>
                      <a:r>
                        <a:rPr lang="en-GB" sz="1600" dirty="0"/>
                        <a:t> or somatic mutation in: </a:t>
                      </a:r>
                      <a:r>
                        <a:rPr lang="en-GB" sz="1600" i="1" dirty="0"/>
                        <a:t>ATM, BRCA1, BRCA2, BARD1, BRIP1, CDK12, CHEK2, FANCL, PALB2, RAD51B, RAD51C, RAD51D, RAD54L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994840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885B0A1-EDD3-4846-8EC4-410DDA13D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/>
          <a:lstStyle/>
          <a:p>
            <a:r>
              <a:rPr lang="en-GB" dirty="0"/>
              <a:t>Recent Fda Parp INHIBITOR APPROVALS for prostate cancer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5069F9-3DC5-42DA-A8B7-69780C235E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</p:spPr>
        <p:txBody>
          <a:bodyPr/>
          <a:lstStyle/>
          <a:p>
            <a:fld id="{FCE43C0F-8A7B-3A4B-9DB5-B3472E36E833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CF7A8EB-99D0-4B2C-B0A5-A9CFB83D1B4F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/>
              <a:t>AR, androgen receptor; mCRPC, metastatic castration-resistant prostate cancer; PARP, poly (ADP-ribose) polymerase</a:t>
            </a:r>
          </a:p>
        </p:txBody>
      </p:sp>
    </p:spTree>
    <p:extLst>
      <p:ext uri="{BB962C8B-B14F-4D97-AF65-F5344CB8AC3E}">
        <p14:creationId xmlns:p14="http://schemas.microsoft.com/office/powerpoint/2010/main" val="254295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n-GB" b="1" i="1" dirty="0">
                <a:solidFill>
                  <a:schemeClr val="accent1"/>
                </a:solidFill>
              </a:rPr>
              <a:t>DDR</a:t>
            </a:r>
            <a:r>
              <a:rPr lang="en-GB" b="1" dirty="0">
                <a:solidFill>
                  <a:schemeClr val="accent1"/>
                </a:solidFill>
              </a:rPr>
              <a:t> alterations are a therapeutic target </a:t>
            </a:r>
            <a:r>
              <a:rPr lang="en-GB" dirty="0"/>
              <a:t>in metastatic PC</a:t>
            </a:r>
          </a:p>
          <a:p>
            <a:pPr>
              <a:spcBef>
                <a:spcPts val="2400"/>
              </a:spcBef>
            </a:pPr>
            <a:r>
              <a:rPr lang="en-GB" b="1" dirty="0">
                <a:solidFill>
                  <a:schemeClr val="accent1"/>
                </a:solidFill>
              </a:rPr>
              <a:t>Both somatic and germline mutations </a:t>
            </a:r>
            <a:r>
              <a:rPr lang="en-GB" dirty="0"/>
              <a:t>related to DNA damage response are common in metastatic PC</a:t>
            </a:r>
          </a:p>
          <a:p>
            <a:pPr>
              <a:spcBef>
                <a:spcPts val="2400"/>
              </a:spcBef>
            </a:pPr>
            <a:r>
              <a:rPr lang="en-GB" dirty="0"/>
              <a:t>Somatic and germline </a:t>
            </a:r>
            <a:r>
              <a:rPr lang="en-GB" b="1" dirty="0">
                <a:solidFill>
                  <a:schemeClr val="accent1"/>
                </a:solidFill>
              </a:rPr>
              <a:t>testing is recommended for all patients with metastatic PC</a:t>
            </a:r>
            <a:r>
              <a:rPr lang="en-GB" dirty="0"/>
              <a:t>, and for some patients with high-risk regional or locally advanced PC</a:t>
            </a:r>
          </a:p>
          <a:p>
            <a:pPr>
              <a:spcBef>
                <a:spcPts val="2400"/>
              </a:spcBef>
            </a:pPr>
            <a:r>
              <a:rPr lang="en-GB" dirty="0"/>
              <a:t>Cascade testing for family members is essential</a:t>
            </a:r>
          </a:p>
          <a:p>
            <a:pPr>
              <a:spcBef>
                <a:spcPts val="2400"/>
              </a:spcBef>
            </a:pPr>
            <a:r>
              <a:rPr lang="en-GB" dirty="0"/>
              <a:t>Close collaboration with genetic counsellors is required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F73EFF-602E-944D-88B9-C58B78EF1E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43C0F-8A7B-3A4B-9DB5-B3472E36E83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B7AB7086-90AD-440F-8353-2F5DAFE4D12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</p:spPr>
        <p:txBody>
          <a:bodyPr/>
          <a:lstStyle/>
          <a:p>
            <a:r>
              <a:rPr lang="en-GB" dirty="0"/>
              <a:t>PC, prostate cancer</a:t>
            </a:r>
          </a:p>
        </p:txBody>
      </p:sp>
    </p:spTree>
    <p:extLst>
      <p:ext uri="{BB962C8B-B14F-4D97-AF65-F5344CB8AC3E}">
        <p14:creationId xmlns:p14="http://schemas.microsoft.com/office/powerpoint/2010/main" val="133210373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941700" y="5336166"/>
            <a:ext cx="16987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PT Sans Narrow"/>
              </a:rPr>
              <a:t>Follow us on Twitter </a:t>
            </a: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PT Sans Narrow"/>
              </a:rPr>
            </a:b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srgbClr val="03C74F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PT Sans Narrow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kumimoji="0" lang="en-GB" sz="1600" b="1" i="0" u="sng" strike="noStrike" kern="1200" cap="none" spc="0" normalizeH="0" baseline="0" noProof="0" dirty="0" err="1">
                <a:ln>
                  <a:noFill/>
                </a:ln>
                <a:solidFill>
                  <a:srgbClr val="03C74F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PT Sans Narrow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guconnectinfo</a:t>
            </a:r>
            <a:endParaRPr kumimoji="0" lang="en-GB" sz="1600" b="1" i="0" u="sng" strike="noStrike" kern="1200" cap="none" spc="0" normalizeH="0" baseline="0" noProof="0" dirty="0">
              <a:ln>
                <a:noFill/>
              </a:ln>
              <a:solidFill>
                <a:srgbClr val="03C74F"/>
              </a:solidFill>
              <a:effectLst/>
              <a:uLnTx/>
              <a:uFillTx/>
              <a:latin typeface="Calibri" panose="020F0502020204030204"/>
              <a:ea typeface="Aileron" charset="0"/>
              <a:cs typeface="PT Sans Narrow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67170" y="5336167"/>
            <a:ext cx="208481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PT Sans Narrow"/>
              </a:rPr>
              <a:t>Follow the </a:t>
            </a: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PT Sans Narrow"/>
              </a:rPr>
            </a:b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srgbClr val="03C74F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PT Sans Narrow"/>
                <a:hlinkClick r:id="rId4"/>
              </a:rPr>
              <a:t>GU CONNECT</a:t>
            </a:r>
            <a:b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PT Sans Narrow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PT Sans Narrow"/>
              </a:rPr>
              <a:t>group on LinkedIn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panose="020F0502020204030204"/>
              <a:ea typeface="Aileron" charset="0"/>
              <a:cs typeface="PT Sans Narrow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24192" y="5336167"/>
            <a:ext cx="26642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+mn-ea"/>
                <a:cs typeface="PT Sans Narrow"/>
              </a:rPr>
              <a:t>Email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+mn-ea"/>
                <a:cs typeface="PT Sans Narrow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3C74F"/>
                </a:solidFill>
                <a:effectLst/>
                <a:uLnTx/>
                <a:uFillTx/>
                <a:latin typeface="Calibri" panose="020F0502020204030204"/>
                <a:ea typeface="+mn-ea"/>
                <a:cs typeface="PT Sans Narrow"/>
                <a:hlinkClick r:id="rId5"/>
              </a:rPr>
              <a:t>sam.brightwell@cor2ed.com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3C74F"/>
              </a:solidFill>
              <a:effectLst/>
              <a:uLnTx/>
              <a:uFillTx/>
              <a:latin typeface="Calibri" panose="020F0502020204030204"/>
              <a:ea typeface="Aileron" charset="0"/>
              <a:cs typeface="PT Sans Narrow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55402" y="5336166"/>
            <a:ext cx="208481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PT Sans Narrow"/>
              </a:rPr>
              <a:t>Watch us on the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PT Sans Narrow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PT Sans Narrow"/>
              </a:rPr>
              <a:t>Vimeo Channe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PT Sans Narrow"/>
              </a:rPr>
              <a:t>l</a:t>
            </a: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PT Sans Narrow"/>
              </a:rPr>
            </a:b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3C74F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PT Sans Narrow"/>
                <a:hlinkClick r:id="rId6"/>
              </a:rPr>
              <a:t>GU CONNECT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3C74F"/>
              </a:solidFill>
              <a:effectLst/>
              <a:uLnTx/>
              <a:uFillTx/>
              <a:latin typeface="Calibri" panose="020F0502020204030204"/>
              <a:ea typeface="Aileron" charset="0"/>
              <a:cs typeface="PT Sans Narrow"/>
            </a:endParaRPr>
          </a:p>
        </p:txBody>
      </p:sp>
      <p:sp>
        <p:nvSpPr>
          <p:cNvPr id="15" name="Title 8">
            <a:extLst>
              <a:ext uri="{FF2B5EF4-FFF2-40B4-BE49-F238E27FC236}">
                <a16:creationId xmlns:a16="http://schemas.microsoft.com/office/drawing/2014/main" id="{071CF435-729F-403B-B87A-421B2706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656" y="274638"/>
            <a:ext cx="8924840" cy="3586410"/>
          </a:xfrm>
        </p:spPr>
        <p:txBody>
          <a:bodyPr>
            <a:normAutofit/>
          </a:bodyPr>
          <a:lstStyle/>
          <a:p>
            <a:pPr>
              <a:lnSpc>
                <a:spcPts val="3800"/>
              </a:lnSpc>
              <a:spcBef>
                <a:spcPts val="800"/>
              </a:spcBef>
            </a:pPr>
            <a:r>
              <a:rPr lang="en-US" sz="3600" cap="none" dirty="0">
                <a:solidFill>
                  <a:schemeClr val="tx2"/>
                </a:solidFill>
              </a:rPr>
              <a:t>REACH </a:t>
            </a:r>
            <a:r>
              <a:rPr lang="en-US" sz="3600" cap="none" dirty="0"/>
              <a:t>GU CONNECT </a:t>
            </a:r>
            <a:r>
              <a:rPr lang="en-US" sz="3600" cap="none" dirty="0">
                <a:solidFill>
                  <a:schemeClr val="tx2"/>
                </a:solidFill>
              </a:rPr>
              <a:t>VIA </a:t>
            </a:r>
            <a:br>
              <a:rPr lang="en-US" sz="3600" cap="none" dirty="0">
                <a:solidFill>
                  <a:schemeClr val="tx2"/>
                </a:solidFill>
              </a:rPr>
            </a:br>
            <a:r>
              <a:rPr lang="en-US" sz="3600" cap="none" spc="-50" dirty="0">
                <a:solidFill>
                  <a:schemeClr val="tx2"/>
                </a:solidFill>
              </a:rPr>
              <a:t>TWITTER, LINKEDIN, VIMEO &amp; EMAIL</a:t>
            </a:r>
            <a:br>
              <a:rPr lang="en-US" sz="3600" cap="none" dirty="0">
                <a:solidFill>
                  <a:schemeClr val="tx2"/>
                </a:solidFill>
              </a:rPr>
            </a:br>
            <a:r>
              <a:rPr lang="en-US" sz="3600" cap="none" dirty="0">
                <a:solidFill>
                  <a:schemeClr val="tx2"/>
                </a:solidFill>
              </a:rPr>
              <a:t>OR VISIT THE GROUP’S WEBSITE</a:t>
            </a:r>
            <a:br>
              <a:rPr lang="en-US" sz="3600" cap="none" dirty="0">
                <a:solidFill>
                  <a:schemeClr val="tx2"/>
                </a:solidFill>
              </a:rPr>
            </a:br>
            <a:r>
              <a:rPr lang="en-US" sz="3600" u="sng" cap="none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http://www.guconnect.info</a:t>
            </a:r>
            <a:endParaRPr lang="en-US" sz="3600" cap="none" dirty="0"/>
          </a:p>
        </p:txBody>
      </p:sp>
      <p:pic>
        <p:nvPicPr>
          <p:cNvPr id="21" name="Picture 20">
            <a:hlinkClick r:id="rId8"/>
            <a:extLst>
              <a:ext uri="{FF2B5EF4-FFF2-40B4-BE49-F238E27FC236}">
                <a16:creationId xmlns:a16="http://schemas.microsoft.com/office/drawing/2014/main" id="{11F9DF4D-4057-453D-B0D6-F5A87905C6B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5" r="-910"/>
          <a:stretch/>
        </p:blipFill>
        <p:spPr>
          <a:xfrm>
            <a:off x="8319300" y="3983179"/>
            <a:ext cx="1449108" cy="1282427"/>
          </a:xfrm>
          <a:prstGeom prst="rect">
            <a:avLst/>
          </a:prstGeom>
        </p:spPr>
      </p:pic>
      <p:pic>
        <p:nvPicPr>
          <p:cNvPr id="22" name="Picture 21">
            <a:hlinkClick r:id="rId6"/>
            <a:extLst>
              <a:ext uri="{FF2B5EF4-FFF2-40B4-BE49-F238E27FC236}">
                <a16:creationId xmlns:a16="http://schemas.microsoft.com/office/drawing/2014/main" id="{DA9C17CD-405F-47F4-A30F-9A803835ACF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21" r="26470"/>
          <a:stretch/>
        </p:blipFill>
        <p:spPr>
          <a:xfrm>
            <a:off x="6168008" y="3983179"/>
            <a:ext cx="1561194" cy="1282427"/>
          </a:xfrm>
          <a:prstGeom prst="rect">
            <a:avLst/>
          </a:prstGeom>
        </p:spPr>
      </p:pic>
      <p:pic>
        <p:nvPicPr>
          <p:cNvPr id="24" name="Picture 23">
            <a:hlinkClick r:id="rId4"/>
            <a:extLst>
              <a:ext uri="{FF2B5EF4-FFF2-40B4-BE49-F238E27FC236}">
                <a16:creationId xmlns:a16="http://schemas.microsoft.com/office/drawing/2014/main" id="{6662B954-7662-4746-B326-DDF08DB98DD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1" r="53403"/>
          <a:stretch/>
        </p:blipFill>
        <p:spPr>
          <a:xfrm>
            <a:off x="4045377" y="3983179"/>
            <a:ext cx="1698734" cy="1282427"/>
          </a:xfrm>
          <a:prstGeom prst="rect">
            <a:avLst/>
          </a:prstGeom>
        </p:spPr>
      </p:pic>
      <p:pic>
        <p:nvPicPr>
          <p:cNvPr id="26" name="Picture 25">
            <a:hlinkClick r:id="rId3"/>
            <a:extLst>
              <a:ext uri="{FF2B5EF4-FFF2-40B4-BE49-F238E27FC236}">
                <a16:creationId xmlns:a16="http://schemas.microsoft.com/office/drawing/2014/main" id="{2598BD12-CFFC-4FFD-B356-0AE659D0655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23" t="-5872" r="82136" b="-5133"/>
          <a:stretch/>
        </p:blipFill>
        <p:spPr>
          <a:xfrm>
            <a:off x="1992531" y="3912616"/>
            <a:ext cx="1567408" cy="14235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43C0F-8A7B-3A4B-9DB5-B3472E36E833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79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0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role and place of genetic testing</a:t>
            </a:r>
            <a:br>
              <a:rPr lang="en-GB" dirty="0"/>
            </a:br>
            <a:r>
              <a:rPr lang="en-GB" dirty="0"/>
              <a:t>in prostate cancer</a:t>
            </a:r>
            <a:br>
              <a:rPr lang="en-GB" dirty="0"/>
            </a:br>
            <a:br>
              <a:rPr lang="en-GB" sz="2400" dirty="0"/>
            </a:br>
            <a:r>
              <a:rPr lang="en-GB" sz="3200" dirty="0"/>
              <a:t>Ask the Expert</a:t>
            </a:r>
            <a:br>
              <a:rPr lang="en-GB" sz="3200" dirty="0"/>
            </a:br>
            <a:br>
              <a:rPr lang="en-GB" sz="3200" dirty="0"/>
            </a:br>
            <a:br>
              <a:rPr lang="en-GB" sz="3200" cap="none" dirty="0">
                <a:highlight>
                  <a:srgbClr val="FFFF00"/>
                </a:highlight>
              </a:rPr>
            </a:br>
            <a:br>
              <a:rPr lang="en-GB" sz="3200" cap="none" dirty="0">
                <a:highlight>
                  <a:srgbClr val="FFFF00"/>
                </a:highlight>
              </a:rPr>
            </a:br>
            <a:br>
              <a:rPr lang="en-GB" sz="3200" cap="none" dirty="0">
                <a:highlight>
                  <a:srgbClr val="FFFF00"/>
                </a:highlight>
              </a:rPr>
            </a:br>
            <a:br>
              <a:rPr lang="en-GB" sz="3200" dirty="0">
                <a:highlight>
                  <a:srgbClr val="FFFF00"/>
                </a:highlight>
              </a:rPr>
            </a:br>
            <a:br>
              <a:rPr lang="en-GB" sz="3200" dirty="0">
                <a:highlight>
                  <a:srgbClr val="FFFF00"/>
                </a:highlight>
              </a:rPr>
            </a:br>
            <a:br>
              <a:rPr lang="en-GB" sz="3200" dirty="0">
                <a:highlight>
                  <a:srgbClr val="FFFF00"/>
                </a:highlight>
              </a:rPr>
            </a:br>
            <a:r>
              <a:rPr lang="en-GB" sz="3100" dirty="0"/>
              <a:t>MARCH 2021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5D0694C-3EF9-4220-818C-5AB99504A0A3}"/>
              </a:ext>
            </a:extLst>
          </p:cNvPr>
          <p:cNvSpPr txBox="1">
            <a:spLocks/>
          </p:cNvSpPr>
          <p:nvPr/>
        </p:nvSpPr>
        <p:spPr>
          <a:xfrm>
            <a:off x="2387588" y="4411191"/>
            <a:ext cx="7416824" cy="72008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i="0" kern="1200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sz="2000" cap="none" dirty="0"/>
              <a:t>Prof. Gert Attard, MD, PhD, FRCP</a:t>
            </a:r>
            <a:br>
              <a:rPr lang="en-GB" sz="2800" cap="none" dirty="0"/>
            </a:br>
            <a:r>
              <a:rPr lang="en-GB" sz="1600" cap="none" dirty="0"/>
              <a:t>University College London Cancer Institute, UK</a:t>
            </a:r>
            <a:endParaRPr lang="en-GB" sz="16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B39729C-54CB-459C-ABEF-5D971E2B325D}"/>
              </a:ext>
            </a:extLst>
          </p:cNvPr>
          <p:cNvSpPr txBox="1">
            <a:spLocks/>
          </p:cNvSpPr>
          <p:nvPr/>
        </p:nvSpPr>
        <p:spPr>
          <a:xfrm>
            <a:off x="5953437" y="2988371"/>
            <a:ext cx="6040288" cy="622438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i="0" kern="1200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sz="2000" cap="none" dirty="0"/>
              <a:t>Dr Neal Shore, MD, FACS</a:t>
            </a:r>
            <a:br>
              <a:rPr lang="en-GB" sz="2800" cap="none" dirty="0"/>
            </a:br>
            <a:r>
              <a:rPr lang="en-GB" sz="1600" cap="none" dirty="0"/>
              <a:t>Carolina Urologic Research </a:t>
            </a:r>
            <a:r>
              <a:rPr lang="en-GB" sz="1600" cap="none" dirty="0" err="1"/>
              <a:t>Center</a:t>
            </a:r>
            <a:r>
              <a:rPr lang="en-GB" sz="1600" cap="none" dirty="0"/>
              <a:t>, SC, USA</a:t>
            </a:r>
            <a:endParaRPr lang="en-GB" sz="16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A7C07F-7118-4C60-A380-B754715E80C6}"/>
              </a:ext>
            </a:extLst>
          </p:cNvPr>
          <p:cNvSpPr txBox="1">
            <a:spLocks/>
          </p:cNvSpPr>
          <p:nvPr/>
        </p:nvSpPr>
        <p:spPr>
          <a:xfrm>
            <a:off x="999543" y="3751392"/>
            <a:ext cx="4634433" cy="605277"/>
          </a:xfrm>
          <a:prstGeom prst="rect">
            <a:avLst/>
          </a:prstGeom>
        </p:spPr>
        <p:txBody>
          <a:bodyPr vert="horz" lIns="0" tIns="0" rIns="0" bIns="0" rtlCol="0" anchor="ctr" anchorCtr="0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i="0" kern="1200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2000" cap="none" dirty="0"/>
              <a:t>Dr Roberto Iacovelli MD, PhD </a:t>
            </a:r>
            <a:br>
              <a:rPr lang="en-US" sz="1600" cap="none" dirty="0"/>
            </a:br>
            <a:r>
              <a:rPr lang="en-US" sz="1600" cap="none" dirty="0"/>
              <a:t>Fondazione Policlinico Gemelli IRCCS, Rome, Italy</a:t>
            </a:r>
            <a:endParaRPr lang="en-GB" sz="1600" strike="sngStrike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F5678C5-EC3B-4113-B122-D5FE683278E6}"/>
              </a:ext>
            </a:extLst>
          </p:cNvPr>
          <p:cNvSpPr txBox="1">
            <a:spLocks/>
          </p:cNvSpPr>
          <p:nvPr/>
        </p:nvSpPr>
        <p:spPr>
          <a:xfrm>
            <a:off x="1091408" y="2996952"/>
            <a:ext cx="4450704" cy="605277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i="0" kern="1200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2000" cap="none" dirty="0"/>
              <a:t>Dr Daniel Keizman, MD</a:t>
            </a:r>
            <a:br>
              <a:rPr lang="en-US" sz="1600" cap="none" dirty="0"/>
            </a:br>
            <a:r>
              <a:rPr lang="en-US" sz="1600" cap="none" dirty="0"/>
              <a:t>Tel Aviv </a:t>
            </a:r>
            <a:r>
              <a:rPr lang="en-US" sz="1600" cap="none" dirty="0" err="1"/>
              <a:t>Sourasky</a:t>
            </a:r>
            <a:r>
              <a:rPr lang="en-US" sz="1600" cap="none" dirty="0"/>
              <a:t> Medical Center, Israel</a:t>
            </a:r>
            <a:endParaRPr lang="en-GB" sz="16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C320145-0DA0-4045-8CB7-05D46281C436}"/>
              </a:ext>
            </a:extLst>
          </p:cNvPr>
          <p:cNvSpPr txBox="1">
            <a:spLocks/>
          </p:cNvSpPr>
          <p:nvPr/>
        </p:nvSpPr>
        <p:spPr>
          <a:xfrm>
            <a:off x="5953437" y="3683264"/>
            <a:ext cx="6102177" cy="72191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i="0" kern="1200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2000" cap="none" dirty="0"/>
              <a:t>Dr Elena Castro, MD, PhD</a:t>
            </a:r>
            <a:br>
              <a:rPr lang="en-US" sz="1600" cap="none" dirty="0"/>
            </a:br>
            <a:r>
              <a:rPr lang="en-US" sz="1600" cap="none" dirty="0"/>
              <a:t>Malaga Biomedical Research Institute</a:t>
            </a:r>
            <a:r>
              <a:rPr lang="es-ES" sz="1600" cap="none" dirty="0"/>
              <a:t>, </a:t>
            </a:r>
            <a:r>
              <a:rPr lang="es-ES" sz="1600" cap="none" dirty="0" err="1"/>
              <a:t>Spain</a:t>
            </a:r>
            <a:endParaRPr lang="en-GB" sz="1600" cap="none" dirty="0"/>
          </a:p>
        </p:txBody>
      </p:sp>
    </p:spTree>
    <p:extLst>
      <p:ext uri="{BB962C8B-B14F-4D97-AF65-F5344CB8AC3E}">
        <p14:creationId xmlns:p14="http://schemas.microsoft.com/office/powerpoint/2010/main" val="1926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 txBox="1">
            <a:spLocks noGrp="1"/>
          </p:cNvSpPr>
          <p:nvPr>
            <p:ph sz="quarter" idx="12"/>
          </p:nvPr>
        </p:nvSpPr>
        <p:spPr>
          <a:xfrm>
            <a:off x="551384" y="1196752"/>
            <a:ext cx="11031016" cy="5511900"/>
          </a:xfrm>
        </p:spPr>
        <p:txBody>
          <a:bodyPr/>
          <a:lstStyle/>
          <a:p>
            <a:pPr marL="101600" indent="0">
              <a:spcBef>
                <a:spcPts val="600"/>
              </a:spcBef>
              <a:buNone/>
            </a:pPr>
            <a:r>
              <a:rPr lang="en-GB" b="1" dirty="0"/>
              <a:t>Please note: </a:t>
            </a:r>
            <a:r>
              <a:rPr lang="en-GB" dirty="0"/>
              <a:t>The views expressed within this presentation are the personal opinions of the author. </a:t>
            </a:r>
            <a:br>
              <a:rPr lang="en-GB" dirty="0"/>
            </a:br>
            <a:r>
              <a:rPr lang="en-GB" dirty="0"/>
              <a:t>They do not necessarily represent the views of the author’s academic institution or the rest of the </a:t>
            </a:r>
            <a:br>
              <a:rPr lang="en-GB" dirty="0"/>
            </a:br>
            <a:r>
              <a:rPr lang="en-GB" dirty="0"/>
              <a:t>GU CONNECT group.</a:t>
            </a:r>
          </a:p>
          <a:p>
            <a:pPr marL="101600" indent="0">
              <a:spcBef>
                <a:spcPts val="600"/>
              </a:spcBef>
              <a:buNone/>
            </a:pPr>
            <a:r>
              <a:rPr lang="en-GB" dirty="0"/>
              <a:t>This content is supported by an Independent Educational Grant from Bayer.</a:t>
            </a:r>
          </a:p>
          <a:p>
            <a:pPr marL="101600" indent="0">
              <a:spcBef>
                <a:spcPts val="600"/>
              </a:spcBef>
              <a:buNone/>
            </a:pPr>
            <a:r>
              <a:rPr lang="en-GB" dirty="0"/>
              <a:t>Faculty members have received financial support/sponsorship for research support, consultation, or speaker fees from the following companies: </a:t>
            </a:r>
          </a:p>
          <a:p>
            <a:pPr marL="10160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1800" b="1" dirty="0"/>
              <a:t>Dr Daniel Keizman: </a:t>
            </a:r>
            <a:r>
              <a:rPr lang="en-US" sz="1800" dirty="0"/>
              <a:t>Astellas, AstraZeneca, Bayer, BMS, Janssen, MSD, </a:t>
            </a:r>
            <a:r>
              <a:rPr lang="en-US" sz="1800" dirty="0" err="1"/>
              <a:t>Neopharm</a:t>
            </a:r>
            <a:r>
              <a:rPr lang="en-US" sz="1800" dirty="0"/>
              <a:t>, Novartis, Pfizer, Roche, Sanofi, Teva</a:t>
            </a:r>
            <a:endParaRPr lang="en-US" sz="1800" b="1" dirty="0"/>
          </a:p>
          <a:p>
            <a:pPr marL="10160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1800" b="1" dirty="0"/>
              <a:t>Dr Gert Attard: </a:t>
            </a:r>
            <a:r>
              <a:rPr lang="en-GB" sz="1800" dirty="0"/>
              <a:t>Abbott Laboratories, Astellas Pharma, AstraZeneca, Bayer Healthcare Pharmaceuticals, Essa Pharmaceuticals, </a:t>
            </a:r>
            <a:r>
              <a:rPr lang="en-GB" sz="1800" dirty="0" err="1"/>
              <a:t>Innocrin</a:t>
            </a:r>
            <a:r>
              <a:rPr lang="en-GB" sz="1800" dirty="0"/>
              <a:t> Pharma, Janssen-</a:t>
            </a:r>
            <a:r>
              <a:rPr lang="en-GB" sz="1800" dirty="0" err="1"/>
              <a:t>Cilag</a:t>
            </a:r>
            <a:r>
              <a:rPr lang="en-GB" sz="1800" dirty="0"/>
              <a:t>, Millennium Pharmaceuticals, Novartis, Pfizer, Roche/Ventana, Sanofi-Aventis, Takeda, </a:t>
            </a:r>
            <a:r>
              <a:rPr lang="en-GB" sz="1800" dirty="0" err="1"/>
              <a:t>Veridex</a:t>
            </a:r>
            <a:r>
              <a:rPr lang="en-GB" sz="1800" dirty="0"/>
              <a:t>,</a:t>
            </a:r>
            <a:endParaRPr lang="en-US" sz="1800" b="1" dirty="0"/>
          </a:p>
          <a:p>
            <a:pPr marL="10160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1800" b="1" dirty="0"/>
              <a:t>Dr Neal Shore</a:t>
            </a:r>
            <a:r>
              <a:rPr lang="en-US" sz="1800" dirty="0"/>
              <a:t>: </a:t>
            </a:r>
            <a:r>
              <a:rPr lang="en-US" sz="1800" dirty="0" err="1"/>
              <a:t>Abbvie</a:t>
            </a:r>
            <a:r>
              <a:rPr lang="en-US" sz="1800" dirty="0"/>
              <a:t>, Amgen, Astellas, AstraZeneca, Bayer, BMS, Clovis Oncology, </a:t>
            </a:r>
            <a:r>
              <a:rPr lang="en-US" sz="1800" dirty="0" err="1"/>
              <a:t>Dendreon</a:t>
            </a:r>
            <a:r>
              <a:rPr lang="en-US" sz="1800" dirty="0"/>
              <a:t>, Ferring, Foundation Medicine, Janssen, Merck, </a:t>
            </a:r>
            <a:r>
              <a:rPr lang="en-US" sz="1800" dirty="0" err="1"/>
              <a:t>Myovant</a:t>
            </a:r>
            <a:r>
              <a:rPr lang="en-US" sz="1800" dirty="0"/>
              <a:t>, </a:t>
            </a:r>
            <a:r>
              <a:rPr lang="en-US" sz="1800" dirty="0" err="1"/>
              <a:t>Nymox</a:t>
            </a:r>
            <a:r>
              <a:rPr lang="en-US" sz="1800" dirty="0"/>
              <a:t>, Pfizer, Sanofi-Genzyme, </a:t>
            </a:r>
            <a:r>
              <a:rPr lang="en-US" sz="1800" dirty="0" err="1"/>
              <a:t>Tolmar</a:t>
            </a:r>
            <a:endParaRPr lang="en-US" sz="1800" dirty="0"/>
          </a:p>
          <a:p>
            <a:pPr marL="10160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1800" b="1" dirty="0"/>
              <a:t>Dr Elena Castro</a:t>
            </a:r>
            <a:r>
              <a:rPr lang="en-US" sz="1800" dirty="0"/>
              <a:t>: </a:t>
            </a:r>
            <a:r>
              <a:rPr lang="en-US" sz="1800" dirty="0">
                <a:solidFill>
                  <a:schemeClr val="tx2"/>
                </a:solidFill>
              </a:rPr>
              <a:t>Astellas, AstraZeneca, Bayer, Clovis Oncology, Janssen, Merck, Pfizer, Roche.</a:t>
            </a:r>
          </a:p>
          <a:p>
            <a:pPr marL="10160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1800" b="1" dirty="0">
                <a:solidFill>
                  <a:schemeClr val="tx2"/>
                </a:solidFill>
              </a:rPr>
              <a:t>Dr Roberto Iacovelli: </a:t>
            </a:r>
            <a:r>
              <a:rPr lang="en-US" sz="1800" dirty="0">
                <a:solidFill>
                  <a:schemeClr val="tx2"/>
                </a:solidFill>
              </a:rPr>
              <a:t>Astellas, BMS, Janssen, Ipsen, Merck, MSD, Pfizer, Sanofi-Genzyme</a:t>
            </a:r>
          </a:p>
        </p:txBody>
      </p:sp>
      <p:sp>
        <p:nvSpPr>
          <p:cNvPr id="117" name="Google Shape;117;p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DISCLAIMER AND DISCLOSURES</a:t>
            </a:r>
          </a:p>
        </p:txBody>
      </p:sp>
      <p:sp>
        <p:nvSpPr>
          <p:cNvPr id="118" name="Google Shape;118;p3"/>
          <p:cNvSpPr txBox="1"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3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E22F8F-5BC6-4E50-BB3F-5C87807ACB7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Prostate cancer (PC) is a highly heritable disease</a:t>
            </a:r>
          </a:p>
          <a:p>
            <a:pPr lvl="1"/>
            <a:r>
              <a:rPr lang="en-GB" dirty="0"/>
              <a:t>57% of the individual risk is attributable to genetic factors</a:t>
            </a:r>
            <a:r>
              <a:rPr lang="en-GB" baseline="30000" dirty="0"/>
              <a:t>1</a:t>
            </a:r>
          </a:p>
          <a:p>
            <a:r>
              <a:rPr lang="en-GB" dirty="0"/>
              <a:t>Genomics is evolving rapidly and paving the way for precision medicine in oncology</a:t>
            </a:r>
            <a:r>
              <a:rPr lang="en-GB" baseline="30000" dirty="0"/>
              <a:t>2,3</a:t>
            </a:r>
            <a:r>
              <a:rPr lang="en-GB" dirty="0"/>
              <a:t> </a:t>
            </a:r>
          </a:p>
          <a:p>
            <a:r>
              <a:rPr lang="en-GB" dirty="0"/>
              <a:t>In the era of poly (ADP-ribose) polymerase (PARP) inhibition and immunotherapy, genetic testing may guide therapeutic choices, as well as inform the patient about their personal and familial risk</a:t>
            </a:r>
            <a:r>
              <a:rPr lang="en-GB" baseline="30000" dirty="0"/>
              <a:t>4-6</a:t>
            </a:r>
            <a:r>
              <a:rPr lang="en-GB" dirty="0"/>
              <a:t> </a:t>
            </a:r>
          </a:p>
          <a:p>
            <a:r>
              <a:rPr lang="en-GB" dirty="0"/>
              <a:t>Multiple guidelines now recommend germline genetic testing for men with PC</a:t>
            </a:r>
            <a:r>
              <a:rPr lang="en-GB" baseline="30000" dirty="0"/>
              <a:t>7-9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89D6E7-8D0E-448D-BF4C-E23798281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C954E-7CCD-45BC-A3B4-5455BF84C3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6A5F94-2CD8-4B3B-A80A-B090B5784D2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10660392" cy="365125"/>
          </a:xfrm>
        </p:spPr>
        <p:txBody>
          <a:bodyPr/>
          <a:lstStyle/>
          <a:p>
            <a:r>
              <a:rPr lang="en-GB" dirty="0"/>
              <a:t>1. </a:t>
            </a:r>
            <a:r>
              <a:rPr lang="en-GB" dirty="0" err="1"/>
              <a:t>Mucci</a:t>
            </a:r>
            <a:r>
              <a:rPr lang="en-GB" dirty="0"/>
              <a:t> L, et al. JAMA 2016; 315: 68-76; 2. Seyhan AA, et al. J Transl Med. 2019;17:114; 3. Roos A, et al. Cancer Treat Res. 2019;178:137-69; 4. Zhang H, et al. Genome Med. 2019;11:9; 5. Sachdev JC, et al. Cancer Treat Res. 2019;178:45-80; 6. Carlo MI, et al. JCO Precis Oncol. 2018. DOI: 10.1200/PO.18.00060; </a:t>
            </a:r>
            <a:br>
              <a:rPr lang="en-GB" dirty="0"/>
            </a:br>
            <a:r>
              <a:rPr lang="en-GB" dirty="0"/>
              <a:t>7. Mohler JL, et al. J Natl Compr Canc Netw. 2020;17:479-505; 8. Giri VN, et al. J Clin Oncol. 2018;36:414-24; 9. Sanda MG, et al. J Urol. 2018;199:683-90</a:t>
            </a:r>
          </a:p>
        </p:txBody>
      </p:sp>
    </p:spTree>
    <p:extLst>
      <p:ext uri="{BB962C8B-B14F-4D97-AF65-F5344CB8AC3E}">
        <p14:creationId xmlns:p14="http://schemas.microsoft.com/office/powerpoint/2010/main" val="261523926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8F88FB-9B74-44E9-B9BE-75214CEC1FC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11110" y="1124877"/>
            <a:ext cx="5332784" cy="4896411"/>
          </a:xfrm>
        </p:spPr>
        <p:txBody>
          <a:bodyPr/>
          <a:lstStyle/>
          <a:p>
            <a:r>
              <a:rPr lang="en-GB" sz="1800" b="1" dirty="0">
                <a:solidFill>
                  <a:schemeClr val="accent1"/>
                </a:solidFill>
              </a:rPr>
              <a:t>Germline mutations – heritable</a:t>
            </a:r>
          </a:p>
          <a:p>
            <a:pPr lvl="1"/>
            <a:r>
              <a:rPr lang="en-GB" sz="1600" dirty="0"/>
              <a:t>Genetic change in single or multiple genes which can affect PC risk and cancer biology</a:t>
            </a:r>
          </a:p>
          <a:p>
            <a:pPr lvl="1"/>
            <a:r>
              <a:rPr lang="en-GB" sz="1600" dirty="0"/>
              <a:t>Germline genetic testing</a:t>
            </a:r>
          </a:p>
          <a:p>
            <a:pPr lvl="2"/>
            <a:r>
              <a:rPr lang="en-GB" sz="1400" dirty="0"/>
              <a:t>Normal, non-cancer samples (blood or saliva) used for testing</a:t>
            </a:r>
          </a:p>
          <a:p>
            <a:pPr lvl="2"/>
            <a:r>
              <a:rPr lang="en-GB" sz="1400" dirty="0"/>
              <a:t>Information may be relevant for assessment of familial risk and may guide treatment decision-making</a:t>
            </a:r>
          </a:p>
          <a:p>
            <a:pPr lvl="2"/>
            <a:r>
              <a:rPr lang="en-GB" sz="1400" dirty="0"/>
              <a:t>Should involve a genetic counsellor</a:t>
            </a:r>
          </a:p>
          <a:p>
            <a:r>
              <a:rPr lang="en-GB" sz="1800" b="1" dirty="0">
                <a:solidFill>
                  <a:schemeClr val="accent1"/>
                </a:solidFill>
              </a:rPr>
              <a:t>Somatic</a:t>
            </a:r>
            <a:r>
              <a:rPr lang="en-GB" sz="1800" b="1" dirty="0">
                <a:solidFill>
                  <a:srgbClr val="03C74F"/>
                </a:solidFill>
              </a:rPr>
              <a:t> mutations </a:t>
            </a:r>
            <a:r>
              <a:rPr lang="en-GB" sz="1800" b="1" dirty="0">
                <a:solidFill>
                  <a:schemeClr val="accent1"/>
                </a:solidFill>
              </a:rPr>
              <a:t>– not heritable</a:t>
            </a:r>
          </a:p>
          <a:p>
            <a:pPr lvl="1"/>
            <a:r>
              <a:rPr lang="en-GB" sz="1600" dirty="0"/>
              <a:t>Acquired mutations or genetic alterations in multiple genes within prostate tissue which can result in a malignant growth or altered outcome</a:t>
            </a:r>
          </a:p>
          <a:p>
            <a:pPr lvl="1"/>
            <a:r>
              <a:rPr lang="en-GB" sz="1600" dirty="0"/>
              <a:t>Somatic genetic testing</a:t>
            </a:r>
          </a:p>
          <a:p>
            <a:pPr lvl="2"/>
            <a:r>
              <a:rPr lang="en-GB" sz="1400" dirty="0"/>
              <a:t>Tumour tissue and/or plasma (</a:t>
            </a:r>
            <a:r>
              <a:rPr lang="en-GB" sz="1400" dirty="0" err="1"/>
              <a:t>ctDNA</a:t>
            </a:r>
            <a:r>
              <a:rPr lang="en-GB" sz="1400" dirty="0"/>
              <a:t>) used for testing</a:t>
            </a:r>
          </a:p>
          <a:p>
            <a:pPr lvl="2"/>
            <a:r>
              <a:rPr lang="en-GB" sz="1400" dirty="0"/>
              <a:t>Used to guide treatment options in the advanced setting</a:t>
            </a:r>
          </a:p>
          <a:p>
            <a:pPr lvl="2"/>
            <a:r>
              <a:rPr lang="en-GB" sz="1400" dirty="0"/>
              <a:t>Repeat testing of tumour DNA may be useful during the disease course as somatic mutations may change over time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9E16614-3C61-EB4D-8A5F-4E77BF7A918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72873" y="1412875"/>
            <a:ext cx="5186755" cy="4473125"/>
          </a:xfrm>
        </p:spPr>
        <p:txBody>
          <a:bodyPr/>
          <a:lstStyle/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8BA446-8CAD-467F-B061-7562CAD01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Germline vs Somatic Genetic Testing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38F6D8-2733-4733-AC07-A49D5B821D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8D0B85-7E17-4880-810E-F69A200FE43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8116800" cy="36512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dirty="0" err="1"/>
              <a:t>ctDNA</a:t>
            </a:r>
            <a:r>
              <a:rPr lang="en-GB" dirty="0"/>
              <a:t>, circulating tumour DNA</a:t>
            </a:r>
          </a:p>
          <a:p>
            <a:pPr>
              <a:spcBef>
                <a:spcPts val="0"/>
              </a:spcBef>
            </a:pPr>
            <a:r>
              <a:rPr lang="en-GB" dirty="0"/>
              <a:t>Cheng HH, et al. J Natl Compr Canc Netw. 2019;17:515-21; Pritchard CC, et al. N Engl J Med. 2016;375:443-53</a:t>
            </a:r>
          </a:p>
          <a:p>
            <a:pPr>
              <a:spcBef>
                <a:spcPts val="0"/>
              </a:spcBef>
            </a:pPr>
            <a:r>
              <a:rPr lang="en-GB" dirty="0"/>
              <a:t>Figure adapted from: </a:t>
            </a:r>
            <a:r>
              <a:rPr lang="en-GB" dirty="0">
                <a:hlinkClick r:id="rId3"/>
              </a:rPr>
              <a:t>https://www.genomicseducation.hee.nhs.uk/cancer-genomics/</a:t>
            </a:r>
            <a:r>
              <a:rPr lang="en-GB" dirty="0"/>
              <a:t> Accessed 28-Feb-2021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00F17D-6F73-BE4D-BEDC-8DFBF6DF363B}"/>
              </a:ext>
            </a:extLst>
          </p:cNvPr>
          <p:cNvSpPr/>
          <p:nvPr/>
        </p:nvSpPr>
        <p:spPr>
          <a:xfrm>
            <a:off x="6456040" y="1700808"/>
            <a:ext cx="1887904" cy="1661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b="1" dirty="0">
                <a:solidFill>
                  <a:schemeClr val="accent1"/>
                </a:solidFill>
              </a:rPr>
              <a:t>Germline Mutations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5A4B70-1C73-4D44-BC09-F6EC827A238A}"/>
              </a:ext>
            </a:extLst>
          </p:cNvPr>
          <p:cNvSpPr/>
          <p:nvPr/>
        </p:nvSpPr>
        <p:spPr>
          <a:xfrm>
            <a:off x="9581625" y="1700808"/>
            <a:ext cx="1887904" cy="1661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b="1" dirty="0">
                <a:solidFill>
                  <a:schemeClr val="tx2"/>
                </a:solidFill>
              </a:rPr>
              <a:t>Somatic Mutations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5D9E9-CB4A-A04D-B46C-B89F10112550}"/>
              </a:ext>
            </a:extLst>
          </p:cNvPr>
          <p:cNvSpPr/>
          <p:nvPr/>
        </p:nvSpPr>
        <p:spPr>
          <a:xfrm>
            <a:off x="6486649" y="2459658"/>
            <a:ext cx="682501" cy="439117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GB" sz="900" b="1" dirty="0">
                <a:solidFill>
                  <a:schemeClr val="tx1"/>
                </a:solidFill>
              </a:rPr>
              <a:t>Variant</a:t>
            </a:r>
            <a:br>
              <a:rPr lang="en-GB" sz="900" b="1" dirty="0">
                <a:solidFill>
                  <a:schemeClr val="tx1"/>
                </a:solidFill>
              </a:rPr>
            </a:br>
            <a:r>
              <a:rPr lang="en-GB" sz="900" b="1" dirty="0">
                <a:solidFill>
                  <a:schemeClr val="tx1"/>
                </a:solidFill>
              </a:rPr>
              <a:t>present in</a:t>
            </a:r>
            <a:br>
              <a:rPr lang="en-GB" sz="900" b="1" dirty="0">
                <a:solidFill>
                  <a:schemeClr val="tx1"/>
                </a:solidFill>
              </a:rPr>
            </a:br>
            <a:r>
              <a:rPr lang="en-GB" sz="900" b="1" dirty="0">
                <a:solidFill>
                  <a:schemeClr val="tx1"/>
                </a:solidFill>
              </a:rPr>
              <a:t>gamete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2D80B2-1AFF-474F-93C0-7630FA8C3834}"/>
              </a:ext>
            </a:extLst>
          </p:cNvPr>
          <p:cNvSpPr/>
          <p:nvPr/>
        </p:nvSpPr>
        <p:spPr>
          <a:xfrm>
            <a:off x="6018164" y="3213542"/>
            <a:ext cx="1330288" cy="57872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GB" sz="900" b="1" dirty="0">
                <a:solidFill>
                  <a:schemeClr val="tx1"/>
                </a:solidFill>
              </a:rPr>
              <a:t>Variation present</a:t>
            </a:r>
            <a:br>
              <a:rPr lang="en-GB" sz="900" b="1" dirty="0">
                <a:solidFill>
                  <a:schemeClr val="tx1"/>
                </a:solidFill>
              </a:rPr>
            </a:br>
            <a:r>
              <a:rPr lang="en-GB" sz="900" b="1" dirty="0">
                <a:solidFill>
                  <a:schemeClr val="tx1"/>
                </a:solidFill>
              </a:rPr>
              <a:t>in every cell in the</a:t>
            </a:r>
            <a:br>
              <a:rPr lang="en-GB" sz="900" b="1" dirty="0">
                <a:solidFill>
                  <a:schemeClr val="tx1"/>
                </a:solidFill>
              </a:rPr>
            </a:br>
            <a:r>
              <a:rPr lang="en-GB" sz="900" b="1" dirty="0">
                <a:solidFill>
                  <a:schemeClr val="tx1"/>
                </a:solidFill>
              </a:rPr>
              <a:t>body, including</a:t>
            </a:r>
            <a:br>
              <a:rPr lang="en-GB" sz="900" b="1" dirty="0">
                <a:solidFill>
                  <a:schemeClr val="tx1"/>
                </a:solidFill>
              </a:rPr>
            </a:br>
            <a:r>
              <a:rPr lang="en-GB" sz="900" b="1" dirty="0">
                <a:solidFill>
                  <a:schemeClr val="tx1"/>
                </a:solidFill>
              </a:rPr>
              <a:t>those of the germline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D2F76B-5AF8-D94B-AAE3-6CFF0782B517}"/>
              </a:ext>
            </a:extLst>
          </p:cNvPr>
          <p:cNvSpPr/>
          <p:nvPr/>
        </p:nvSpPr>
        <p:spPr>
          <a:xfrm>
            <a:off x="6018163" y="4107029"/>
            <a:ext cx="948068" cy="439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GB" sz="900" b="1" dirty="0">
                <a:solidFill>
                  <a:schemeClr val="tx1"/>
                </a:solidFill>
              </a:rPr>
              <a:t>Variants can be</a:t>
            </a:r>
            <a:br>
              <a:rPr lang="en-GB" sz="900" b="1" dirty="0">
                <a:solidFill>
                  <a:schemeClr val="tx1"/>
                </a:solidFill>
              </a:rPr>
            </a:br>
            <a:r>
              <a:rPr lang="en-GB" sz="900" b="1" dirty="0">
                <a:solidFill>
                  <a:schemeClr val="tx1"/>
                </a:solidFill>
              </a:rPr>
              <a:t>passed on to</a:t>
            </a:r>
            <a:br>
              <a:rPr lang="en-GB" sz="900" b="1" dirty="0">
                <a:solidFill>
                  <a:schemeClr val="tx1"/>
                </a:solidFill>
              </a:rPr>
            </a:br>
            <a:r>
              <a:rPr lang="en-GB" sz="900" b="1" dirty="0">
                <a:solidFill>
                  <a:schemeClr val="tx1"/>
                </a:solidFill>
              </a:rPr>
              <a:t>offspring</a:t>
            </a:r>
          </a:p>
        </p:txBody>
      </p:sp>
      <p:sp>
        <p:nvSpPr>
          <p:cNvPr id="23" name="Circular Arrow 22">
            <a:extLst>
              <a:ext uri="{FF2B5EF4-FFF2-40B4-BE49-F238E27FC236}">
                <a16:creationId xmlns:a16="http://schemas.microsoft.com/office/drawing/2014/main" id="{FDD75B18-5390-5247-825C-5221A0D17D1D}"/>
              </a:ext>
            </a:extLst>
          </p:cNvPr>
          <p:cNvSpPr/>
          <p:nvPr/>
        </p:nvSpPr>
        <p:spPr>
          <a:xfrm rot="5400000">
            <a:off x="5678246" y="1411706"/>
            <a:ext cx="2871897" cy="3764582"/>
          </a:xfrm>
          <a:prstGeom prst="circularArrow">
            <a:avLst>
              <a:gd name="adj1" fmla="val 9684"/>
              <a:gd name="adj2" fmla="val 1417218"/>
              <a:gd name="adj3" fmla="val 20085592"/>
              <a:gd name="adj4" fmla="val 11438872"/>
              <a:gd name="adj5" fmla="val 13814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B9E637E-CEF4-C74E-A077-061FD36A89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7308" y="3104224"/>
            <a:ext cx="712044" cy="165237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A89697F-2EA3-214C-8D0A-5B2B4260B2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3631" y="2334985"/>
            <a:ext cx="398603" cy="55656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37F1318-7780-8849-ACAD-C6B96A7948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1606" y="2261578"/>
            <a:ext cx="323680" cy="323680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E9CDF44A-DDE3-A44E-BE2B-E7CE7BD685F8}"/>
              </a:ext>
            </a:extLst>
          </p:cNvPr>
          <p:cNvSpPr/>
          <p:nvPr/>
        </p:nvSpPr>
        <p:spPr>
          <a:xfrm>
            <a:off x="7154353" y="2070308"/>
            <a:ext cx="412080" cy="41208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C26756C-3EF3-1942-9284-4F6778E9D349}"/>
              </a:ext>
            </a:extLst>
          </p:cNvPr>
          <p:cNvSpPr/>
          <p:nvPr/>
        </p:nvSpPr>
        <p:spPr>
          <a:xfrm>
            <a:off x="7382128" y="2176078"/>
            <a:ext cx="87235" cy="8723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D71BE7C-1679-B141-B47A-1C709090BDA7}"/>
              </a:ext>
            </a:extLst>
          </p:cNvPr>
          <p:cNvSpPr/>
          <p:nvPr/>
        </p:nvSpPr>
        <p:spPr>
          <a:xfrm>
            <a:off x="9520795" y="2459659"/>
            <a:ext cx="682501" cy="43911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GB" sz="900" b="1" dirty="0">
                <a:solidFill>
                  <a:schemeClr val="tx1"/>
                </a:solidFill>
              </a:rPr>
              <a:t>Variant</a:t>
            </a:r>
            <a:br>
              <a:rPr lang="en-GB" sz="900" b="1" dirty="0">
                <a:solidFill>
                  <a:schemeClr val="tx1"/>
                </a:solidFill>
              </a:rPr>
            </a:br>
            <a:r>
              <a:rPr lang="en-GB" sz="900" b="1" dirty="0">
                <a:solidFill>
                  <a:schemeClr val="tx1"/>
                </a:solidFill>
              </a:rPr>
              <a:t>absent in</a:t>
            </a:r>
            <a:br>
              <a:rPr lang="en-GB" sz="900" b="1" dirty="0">
                <a:solidFill>
                  <a:schemeClr val="tx1"/>
                </a:solidFill>
              </a:rPr>
            </a:br>
            <a:r>
              <a:rPr lang="en-GB" sz="900" b="1" dirty="0">
                <a:solidFill>
                  <a:schemeClr val="tx1"/>
                </a:solidFill>
              </a:rPr>
              <a:t>gamete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D2C179D-0259-FC47-B9DF-2863184D03C3}"/>
              </a:ext>
            </a:extLst>
          </p:cNvPr>
          <p:cNvSpPr/>
          <p:nvPr/>
        </p:nvSpPr>
        <p:spPr>
          <a:xfrm>
            <a:off x="9028968" y="4107030"/>
            <a:ext cx="971409" cy="439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GB" sz="900" b="1" dirty="0">
                <a:solidFill>
                  <a:schemeClr val="tx1"/>
                </a:solidFill>
              </a:rPr>
              <a:t>Variants are not</a:t>
            </a:r>
            <a:br>
              <a:rPr lang="en-GB" sz="900" b="1" dirty="0">
                <a:solidFill>
                  <a:schemeClr val="tx1"/>
                </a:solidFill>
              </a:rPr>
            </a:br>
            <a:r>
              <a:rPr lang="en-GB" sz="900" b="1" dirty="0">
                <a:solidFill>
                  <a:schemeClr val="tx1"/>
                </a:solidFill>
              </a:rPr>
              <a:t>passed on to</a:t>
            </a:r>
            <a:br>
              <a:rPr lang="en-GB" sz="900" b="1" dirty="0">
                <a:solidFill>
                  <a:schemeClr val="tx1"/>
                </a:solidFill>
              </a:rPr>
            </a:br>
            <a:r>
              <a:rPr lang="en-GB" sz="900" b="1" dirty="0">
                <a:solidFill>
                  <a:schemeClr val="tx1"/>
                </a:solidFill>
              </a:rPr>
              <a:t>offspring</a:t>
            </a:r>
          </a:p>
        </p:txBody>
      </p:sp>
      <p:sp>
        <p:nvSpPr>
          <p:cNvPr id="27" name="Circular Arrow 26">
            <a:extLst>
              <a:ext uri="{FF2B5EF4-FFF2-40B4-BE49-F238E27FC236}">
                <a16:creationId xmlns:a16="http://schemas.microsoft.com/office/drawing/2014/main" id="{12F55332-EEE9-714A-B207-8A94DFD97A07}"/>
              </a:ext>
            </a:extLst>
          </p:cNvPr>
          <p:cNvSpPr/>
          <p:nvPr/>
        </p:nvSpPr>
        <p:spPr>
          <a:xfrm rot="5400000">
            <a:off x="8712392" y="1411707"/>
            <a:ext cx="2871897" cy="3764582"/>
          </a:xfrm>
          <a:prstGeom prst="circularArrow">
            <a:avLst>
              <a:gd name="adj1" fmla="val 9684"/>
              <a:gd name="adj2" fmla="val 1417218"/>
              <a:gd name="adj3" fmla="val 20085592"/>
              <a:gd name="adj4" fmla="val 11438872"/>
              <a:gd name="adj5" fmla="val 13814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938DD054-72F5-784C-BDCB-B51C40F7AD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51454" y="3104225"/>
            <a:ext cx="712044" cy="165237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BE5D159-E92B-8C45-9B92-78618AABBA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47777" y="2334986"/>
            <a:ext cx="398603" cy="55656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1176699-8865-FD46-95B5-D8774D6FBE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75752" y="2261579"/>
            <a:ext cx="323680" cy="32368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B6B3359F-E97A-344E-A4C5-C8F65E9977E6}"/>
              </a:ext>
            </a:extLst>
          </p:cNvPr>
          <p:cNvSpPr/>
          <p:nvPr/>
        </p:nvSpPr>
        <p:spPr>
          <a:xfrm>
            <a:off x="10188499" y="2070309"/>
            <a:ext cx="412080" cy="412080"/>
          </a:xfrm>
          <a:prstGeom prst="ellipse">
            <a:avLst/>
          </a:prstGeom>
          <a:solidFill>
            <a:srgbClr val="5D82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17BD7BE-D405-A642-AAD8-8112A0297FF5}"/>
              </a:ext>
            </a:extLst>
          </p:cNvPr>
          <p:cNvSpPr/>
          <p:nvPr/>
        </p:nvSpPr>
        <p:spPr>
          <a:xfrm>
            <a:off x="10416274" y="2176079"/>
            <a:ext cx="87235" cy="8723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E62BC1A2-6EDD-BC4A-AB44-CB8EBFE74C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07912" y="2954596"/>
            <a:ext cx="388191" cy="900839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F0020D2F-DC23-2943-A7E1-7CF43A3E7455}"/>
              </a:ext>
            </a:extLst>
          </p:cNvPr>
          <p:cNvSpPr/>
          <p:nvPr/>
        </p:nvSpPr>
        <p:spPr>
          <a:xfrm>
            <a:off x="11395186" y="2717303"/>
            <a:ext cx="57040" cy="57040"/>
          </a:xfrm>
          <a:prstGeom prst="ellipse">
            <a:avLst/>
          </a:prstGeom>
          <a:solidFill>
            <a:srgbClr val="FFA40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202745A-5A30-6845-BC48-8E1648D89970}"/>
              </a:ext>
            </a:extLst>
          </p:cNvPr>
          <p:cNvSpPr/>
          <p:nvPr/>
        </p:nvSpPr>
        <p:spPr>
          <a:xfrm>
            <a:off x="11614261" y="3390403"/>
            <a:ext cx="57040" cy="57040"/>
          </a:xfrm>
          <a:prstGeom prst="ellipse">
            <a:avLst/>
          </a:prstGeom>
          <a:solidFill>
            <a:srgbClr val="FFA40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F28408C-E23C-5048-A6CA-4BC15DB64EEE}"/>
              </a:ext>
            </a:extLst>
          </p:cNvPr>
          <p:cNvSpPr/>
          <p:nvPr/>
        </p:nvSpPr>
        <p:spPr>
          <a:xfrm>
            <a:off x="11024062" y="3893905"/>
            <a:ext cx="95362" cy="95362"/>
          </a:xfrm>
          <a:prstGeom prst="ellipse">
            <a:avLst/>
          </a:prstGeom>
          <a:solidFill>
            <a:srgbClr val="FFA40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6E3848A-0C2F-CE40-8F28-61C452001E2B}"/>
              </a:ext>
            </a:extLst>
          </p:cNvPr>
          <p:cNvCxnSpPr/>
          <p:nvPr/>
        </p:nvCxnSpPr>
        <p:spPr>
          <a:xfrm>
            <a:off x="10232969" y="3418736"/>
            <a:ext cx="1349811" cy="0"/>
          </a:xfrm>
          <a:prstGeom prst="line">
            <a:avLst/>
          </a:prstGeom>
          <a:ln>
            <a:prstDash val="sysDot"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45C75E8-B639-E94E-BEB1-FD5FCCCB21CA}"/>
              </a:ext>
            </a:extLst>
          </p:cNvPr>
          <p:cNvCxnSpPr>
            <a:cxnSpLocks/>
          </p:cNvCxnSpPr>
          <p:nvPr/>
        </p:nvCxnSpPr>
        <p:spPr>
          <a:xfrm>
            <a:off x="10119803" y="3369725"/>
            <a:ext cx="885903" cy="539075"/>
          </a:xfrm>
          <a:prstGeom prst="line">
            <a:avLst/>
          </a:prstGeom>
          <a:ln>
            <a:prstDash val="sysDot"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F3E0F38-A8FD-0940-AEF2-1F78E8710DF8}"/>
              </a:ext>
            </a:extLst>
          </p:cNvPr>
          <p:cNvCxnSpPr>
            <a:cxnSpLocks/>
          </p:cNvCxnSpPr>
          <p:nvPr/>
        </p:nvCxnSpPr>
        <p:spPr>
          <a:xfrm flipV="1">
            <a:off x="10274531" y="2759826"/>
            <a:ext cx="1097280" cy="598516"/>
          </a:xfrm>
          <a:prstGeom prst="line">
            <a:avLst/>
          </a:prstGeom>
          <a:ln>
            <a:prstDash val="sysDot"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85971787-364A-B64C-A5D5-22AC20068354}"/>
              </a:ext>
            </a:extLst>
          </p:cNvPr>
          <p:cNvSpPr/>
          <p:nvPr/>
        </p:nvSpPr>
        <p:spPr>
          <a:xfrm>
            <a:off x="8970371" y="3063454"/>
            <a:ext cx="1495355" cy="72669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GB" sz="900" b="1" dirty="0">
                <a:solidFill>
                  <a:schemeClr val="tx1"/>
                </a:solidFill>
              </a:rPr>
              <a:t>Variation can occur during </a:t>
            </a:r>
            <a:r>
              <a:rPr lang="en-GB" sz="900" b="1" dirty="0" err="1">
                <a:solidFill>
                  <a:schemeClr val="tx1"/>
                </a:solidFill>
              </a:rPr>
              <a:t>fetal</a:t>
            </a:r>
            <a:r>
              <a:rPr lang="en-GB" sz="900" b="1" dirty="0">
                <a:solidFill>
                  <a:schemeClr val="tx1"/>
                </a:solidFill>
              </a:rPr>
              <a:t> development or any time after birth in any cell of the body, except </a:t>
            </a:r>
            <a:br>
              <a:rPr lang="en-GB" sz="900" b="1" dirty="0">
                <a:solidFill>
                  <a:schemeClr val="tx1"/>
                </a:solidFill>
              </a:rPr>
            </a:br>
            <a:r>
              <a:rPr lang="en-GB" sz="900" b="1" dirty="0">
                <a:solidFill>
                  <a:schemeClr val="tx1"/>
                </a:solidFill>
              </a:rPr>
              <a:t>those of the germline</a:t>
            </a:r>
          </a:p>
        </p:txBody>
      </p:sp>
    </p:spTree>
    <p:extLst>
      <p:ext uri="{BB962C8B-B14F-4D97-AF65-F5344CB8AC3E}">
        <p14:creationId xmlns:p14="http://schemas.microsoft.com/office/powerpoint/2010/main" val="239547944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NCCN Guidelines (V3.2020) for Genetic Testing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4D7461-C5A3-514D-9A59-21666FB945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FCE43C0F-8A7B-3A4B-9DB5-B3472E36E833}" type="slidenum">
              <a:rPr lang="en-GB" noProof="0" smtClean="0"/>
              <a:pPr lvl="0"/>
              <a:t>6</a:t>
            </a:fld>
            <a:endParaRPr lang="en-GB" noProof="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8EAAD4-74A1-074A-AA30-159211CC468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10516376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baseline="30000" dirty="0"/>
              <a:t>a</a:t>
            </a:r>
            <a:r>
              <a:rPr lang="en-GB" dirty="0"/>
              <a:t> Not including clinically localised Grade Group 1</a:t>
            </a:r>
          </a:p>
          <a:p>
            <a:pPr>
              <a:spcBef>
                <a:spcPts val="300"/>
              </a:spcBef>
            </a:pPr>
            <a:r>
              <a:rPr lang="en-GB" dirty="0"/>
              <a:t>NCCN, </a:t>
            </a:r>
            <a:r>
              <a:rPr lang="en-GB" b="0" i="0" dirty="0">
                <a:effectLst/>
                <a:latin typeface="Google Sans"/>
              </a:rPr>
              <a:t>National Comprehensive Cancer Network</a:t>
            </a:r>
            <a:endParaRPr lang="en-GB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648022"/>
              </p:ext>
            </p:extLst>
          </p:nvPr>
        </p:nvGraphicFramePr>
        <p:xfrm>
          <a:off x="620828" y="1859964"/>
          <a:ext cx="10963200" cy="323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9756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rgbClr val="304F4D"/>
                        </a:buClr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304F4D"/>
                        </a:buClr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304F4D"/>
                        </a:buClr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304F4D"/>
                        </a:buClr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rgbClr val="304F4D"/>
                        </a:buClr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04F4D"/>
                        </a:buClr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04F4D"/>
                        </a:buClr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04F4D"/>
                        </a:buClr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04F4D"/>
                        </a:buClr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Germline testing</a:t>
                      </a:r>
                      <a:endParaRPr kumimoji="0" lang="en-GB" altLang="en-US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ヒラギノ角ゴ Pro W3" charset="-128"/>
                      </a:endParaRPr>
                    </a:p>
                  </a:txBody>
                  <a:tcPr marL="121917" marR="121917" marT="81720" marB="81720" anchor="ctr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rgbClr val="304F4D"/>
                        </a:buClr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304F4D"/>
                        </a:buClr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304F4D"/>
                        </a:buClr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304F4D"/>
                        </a:buClr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rgbClr val="304F4D"/>
                        </a:buClr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04F4D"/>
                        </a:buClr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04F4D"/>
                        </a:buClr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04F4D"/>
                        </a:buClr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04F4D"/>
                        </a:buClr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Somatic tumour testing</a:t>
                      </a:r>
                      <a:endParaRPr kumimoji="0" lang="en-GB" altLang="en-US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ヒラギノ角ゴ Pro W3" charset="-128"/>
                      </a:endParaRPr>
                    </a:p>
                  </a:txBody>
                  <a:tcPr marL="121917" marR="121917" marT="81720" marB="8172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002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rgbClr val="304F4D"/>
                        </a:buClr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304F4D"/>
                        </a:buClr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304F4D"/>
                        </a:buClr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304F4D"/>
                        </a:buClr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rgbClr val="304F4D"/>
                        </a:buClr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04F4D"/>
                        </a:buClr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04F4D"/>
                        </a:buClr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04F4D"/>
                        </a:buClr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04F4D"/>
                        </a:buClr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274638" lvl="1" indent="-274638" algn="l" defTabSz="1155700"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noProof="0" dirty="0"/>
                        <a:t>Germline genetic testing is recommended for patients with PC and any of the following:</a:t>
                      </a:r>
                    </a:p>
                    <a:p>
                      <a:pPr marL="685800" lvl="2" indent="-285750" algn="l" defTabSz="1155700"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System Font Regular"/>
                        <a:buChar char="–"/>
                        <a:defRPr/>
                      </a:pPr>
                      <a:r>
                        <a:rPr lang="en-GB" sz="1500" noProof="0" dirty="0"/>
                        <a:t>High-risk, very high-risk, regional, or metastatic PC</a:t>
                      </a:r>
                    </a:p>
                    <a:p>
                      <a:pPr marL="685800" lvl="2" indent="-285750" algn="l" defTabSz="1155700"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System Font Regular"/>
                        <a:buChar char="–"/>
                        <a:defRPr/>
                      </a:pPr>
                      <a:r>
                        <a:rPr lang="en-GB" sz="1500" noProof="0" dirty="0"/>
                        <a:t>Ashkenazi Jewish ancestry</a:t>
                      </a:r>
                    </a:p>
                    <a:p>
                      <a:pPr marL="685800" lvl="2" indent="-285750" algn="l" defTabSz="1155700"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System Font Regular"/>
                        <a:buChar char="–"/>
                        <a:defRPr/>
                      </a:pPr>
                      <a:r>
                        <a:rPr lang="en-GB" sz="1500" noProof="0" dirty="0"/>
                        <a:t>Family history of high-risk germline mutations </a:t>
                      </a:r>
                      <a:br>
                        <a:rPr lang="en-GB" sz="1500" noProof="0" dirty="0"/>
                      </a:br>
                      <a:r>
                        <a:rPr lang="en-GB" sz="1500" noProof="0" dirty="0"/>
                        <a:t>(e.g. </a:t>
                      </a:r>
                      <a:r>
                        <a:rPr lang="en-GB" sz="1500" i="1" noProof="0" dirty="0"/>
                        <a:t>BRCA1/2</a:t>
                      </a:r>
                      <a:r>
                        <a:rPr lang="en-GB" sz="1500" noProof="0" dirty="0"/>
                        <a:t>, Lynch mutation)</a:t>
                      </a:r>
                    </a:p>
                    <a:p>
                      <a:pPr marL="685800" lvl="2" indent="-285750" algn="l" defTabSz="1155700"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System Font Regular"/>
                        <a:buChar char="–"/>
                        <a:defRPr/>
                      </a:pPr>
                      <a:r>
                        <a:rPr lang="en-GB" sz="1500" noProof="0" dirty="0"/>
                        <a:t>A positive family history of cancer</a:t>
                      </a:r>
                    </a:p>
                    <a:p>
                      <a:pPr marL="685800" lvl="2" indent="-285750" algn="l" defTabSz="1155700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Font typeface="System Font Regular"/>
                        <a:buChar char="–"/>
                        <a:defRPr/>
                      </a:pPr>
                      <a:r>
                        <a:rPr lang="en-GB" sz="1500" b="0" noProof="0" dirty="0">
                          <a:solidFill>
                            <a:srgbClr val="251110"/>
                          </a:solidFill>
                          <a:latin typeface="+mn-lt"/>
                        </a:rPr>
                        <a:t>A strong family history of PC </a:t>
                      </a:r>
                    </a:p>
                    <a:p>
                      <a:pPr marL="1143000" lvl="3" indent="-285750" algn="l" defTabSz="1155700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GB" sz="1300" b="0" noProof="0" dirty="0">
                          <a:solidFill>
                            <a:srgbClr val="251110"/>
                          </a:solidFill>
                          <a:latin typeface="+mn-lt"/>
                        </a:rPr>
                        <a:t>Brother, father, or multiple family members diagnosed with PC</a:t>
                      </a:r>
                      <a:r>
                        <a:rPr lang="en-GB" sz="1300" b="0" baseline="30000" noProof="0" dirty="0">
                          <a:solidFill>
                            <a:srgbClr val="251110"/>
                          </a:solidFill>
                          <a:latin typeface="+mn-lt"/>
                        </a:rPr>
                        <a:t>a</a:t>
                      </a:r>
                      <a:r>
                        <a:rPr lang="en-GB" sz="1300" b="0" noProof="0" dirty="0">
                          <a:solidFill>
                            <a:srgbClr val="251110"/>
                          </a:solidFill>
                          <a:latin typeface="+mn-lt"/>
                        </a:rPr>
                        <a:t> at &lt;60 years of age or who died from PC </a:t>
                      </a:r>
                    </a:p>
                  </a:txBody>
                  <a:tcPr marL="121920" marR="121917" marT="81720" marB="81720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rgbClr val="304F4D"/>
                        </a:buClr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304F4D"/>
                        </a:buClr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304F4D"/>
                        </a:buClr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304F4D"/>
                        </a:buClr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rgbClr val="304F4D"/>
                        </a:buClr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04F4D"/>
                        </a:buClr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04F4D"/>
                        </a:buClr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04F4D"/>
                        </a:buClr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04F4D"/>
                        </a:buClr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274638" lvl="1" indent="-274638" algn="l" defTabSz="1155700"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noProof="0" dirty="0"/>
                        <a:t>Recommend evaluating tumour for alterations in homologous recombination DNA repair genes, such as </a:t>
                      </a:r>
                      <a:r>
                        <a:rPr lang="en-GB" sz="1600" i="1" noProof="0" dirty="0"/>
                        <a:t>BRCA1, BRCA2, ATM, PALB2, FANCA, RAD51D, CHEK2, </a:t>
                      </a:r>
                      <a:r>
                        <a:rPr lang="en-GB" sz="1600" noProof="0" dirty="0"/>
                        <a:t>and </a:t>
                      </a:r>
                      <a:r>
                        <a:rPr lang="en-GB" sz="1600" i="1" noProof="0" dirty="0"/>
                        <a:t>CDK12</a:t>
                      </a:r>
                      <a:r>
                        <a:rPr lang="en-GB" sz="1600" noProof="0" dirty="0"/>
                        <a:t> in patients with metastatic PC</a:t>
                      </a:r>
                    </a:p>
                    <a:p>
                      <a:pPr marL="274638" lvl="1" indent="-274638" algn="l" defTabSz="1155700"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noProof="0" dirty="0"/>
                        <a:t>Can be considered in men with regional PC</a:t>
                      </a:r>
                    </a:p>
                    <a:p>
                      <a:pPr marL="274638" lvl="1" indent="-274638" algn="l" defTabSz="1155700"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noProof="0" dirty="0"/>
                        <a:t>Testing for </a:t>
                      </a:r>
                      <a:r>
                        <a:rPr lang="en-GB" sz="1600" dirty="0"/>
                        <a:t>microsatellite instability-high</a:t>
                      </a:r>
                      <a:r>
                        <a:rPr lang="en-GB" sz="1600" noProof="0" dirty="0"/>
                        <a:t> or </a:t>
                      </a:r>
                      <a:r>
                        <a:rPr lang="en-GB" sz="1600" dirty="0"/>
                        <a:t>mismatch repair deficient status</a:t>
                      </a:r>
                      <a:r>
                        <a:rPr lang="en-GB" sz="1600" baseline="0" noProof="0" dirty="0"/>
                        <a:t> </a:t>
                      </a:r>
                      <a:r>
                        <a:rPr lang="en-GB" sz="1600" noProof="0" dirty="0"/>
                        <a:t>is recommended in patients with </a:t>
                      </a:r>
                      <a:r>
                        <a:rPr lang="en-GB" sz="1600" dirty="0"/>
                        <a:t>metastatic castration-resistant prostate cancer (mCRPC)</a:t>
                      </a:r>
                      <a:r>
                        <a:rPr lang="en-GB" sz="1600" noProof="0" dirty="0"/>
                        <a:t>, and </a:t>
                      </a:r>
                      <a:r>
                        <a:rPr lang="en-GB" sz="1600" kern="1200" noProof="0" dirty="0"/>
                        <a:t>can be considered in patients with regional or castration-naïve metastatic PC</a:t>
                      </a:r>
                      <a:endParaRPr lang="en-GB" sz="1600" b="0" noProof="0" dirty="0">
                        <a:solidFill>
                          <a:srgbClr val="251110"/>
                        </a:solidFill>
                        <a:latin typeface="+mn-lt"/>
                      </a:endParaRPr>
                    </a:p>
                  </a:txBody>
                  <a:tcPr marL="121920" marR="121917" marT="81720" marB="8172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018026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Traditional medicine vs precision medicine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3382687-BF58-40F5-B4C4-27DF41598CC5}"/>
              </a:ext>
            </a:extLst>
          </p:cNvPr>
          <p:cNvSpPr txBox="1"/>
          <p:nvPr/>
        </p:nvSpPr>
        <p:spPr>
          <a:xfrm>
            <a:off x="2756837" y="3506524"/>
            <a:ext cx="2922403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dirty="0">
                <a:solidFill>
                  <a:srgbClr val="505050"/>
                </a:solidFill>
                <a:ea typeface="Aileron" charset="0"/>
                <a:cs typeface="Aileron" charset="0"/>
              </a:rPr>
              <a:t>All patients receive standard therapy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60649A-5273-1441-B9EB-4607E4BFA315}"/>
              </a:ext>
            </a:extLst>
          </p:cNvPr>
          <p:cNvSpPr txBox="1"/>
          <p:nvPr/>
        </p:nvSpPr>
        <p:spPr>
          <a:xfrm>
            <a:off x="3017362" y="1344960"/>
            <a:ext cx="2360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Traditional medicine</a:t>
            </a:r>
          </a:p>
        </p:txBody>
      </p:sp>
      <p:pic>
        <p:nvPicPr>
          <p:cNvPr id="7" name="Graphic 6" descr="Man">
            <a:extLst>
              <a:ext uri="{FF2B5EF4-FFF2-40B4-BE49-F238E27FC236}">
                <a16:creationId xmlns:a16="http://schemas.microsoft.com/office/drawing/2014/main" id="{4A78E072-851C-4344-A7BF-87C9DF4277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99794" y="1714516"/>
            <a:ext cx="1443842" cy="14438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B1F630E-D1B2-234D-B6B8-89A24C0472D6}"/>
              </a:ext>
            </a:extLst>
          </p:cNvPr>
          <p:cNvGrpSpPr/>
          <p:nvPr/>
        </p:nvGrpSpPr>
        <p:grpSpPr>
          <a:xfrm>
            <a:off x="2279576" y="4434443"/>
            <a:ext cx="1357627" cy="672137"/>
            <a:chOff x="378096" y="3313214"/>
            <a:chExt cx="1509157" cy="747157"/>
          </a:xfrm>
        </p:grpSpPr>
        <p:pic>
          <p:nvPicPr>
            <p:cNvPr id="14" name="Graphic 13" descr="Man">
              <a:extLst>
                <a:ext uri="{FF2B5EF4-FFF2-40B4-BE49-F238E27FC236}">
                  <a16:creationId xmlns:a16="http://schemas.microsoft.com/office/drawing/2014/main" id="{5998951F-E5BC-0844-97E7-25BC970C7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78096" y="3313214"/>
              <a:ext cx="747157" cy="747157"/>
            </a:xfrm>
            <a:prstGeom prst="rect">
              <a:avLst/>
            </a:prstGeom>
          </p:spPr>
        </p:pic>
        <p:pic>
          <p:nvPicPr>
            <p:cNvPr id="15" name="Graphic 14" descr="Man">
              <a:extLst>
                <a:ext uri="{FF2B5EF4-FFF2-40B4-BE49-F238E27FC236}">
                  <a16:creationId xmlns:a16="http://schemas.microsoft.com/office/drawing/2014/main" id="{0E956D61-3DCB-054C-B002-92074BC5F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59096" y="3313214"/>
              <a:ext cx="747157" cy="747157"/>
            </a:xfrm>
            <a:prstGeom prst="rect">
              <a:avLst/>
            </a:prstGeom>
          </p:spPr>
        </p:pic>
        <p:pic>
          <p:nvPicPr>
            <p:cNvPr id="16" name="Graphic 15" descr="Man">
              <a:extLst>
                <a:ext uri="{FF2B5EF4-FFF2-40B4-BE49-F238E27FC236}">
                  <a16:creationId xmlns:a16="http://schemas.microsoft.com/office/drawing/2014/main" id="{39EB8991-EDB1-904F-97BA-1B6E210EE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40096" y="3313214"/>
              <a:ext cx="747157" cy="747157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CEC0A48-F117-5C4E-B075-4FD1C393E667}"/>
              </a:ext>
            </a:extLst>
          </p:cNvPr>
          <p:cNvSpPr txBox="1"/>
          <p:nvPr/>
        </p:nvSpPr>
        <p:spPr>
          <a:xfrm>
            <a:off x="2596624" y="4181438"/>
            <a:ext cx="723531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dirty="0">
                <a:solidFill>
                  <a:srgbClr val="505050"/>
                </a:solidFill>
                <a:ea typeface="Aileron" charset="0"/>
                <a:cs typeface="Aileron" charset="0"/>
              </a:rPr>
              <a:t>Benefit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545140C-C573-D94B-90BF-7EFE7A1EE46B}"/>
              </a:ext>
            </a:extLst>
          </p:cNvPr>
          <p:cNvGrpSpPr/>
          <p:nvPr/>
        </p:nvGrpSpPr>
        <p:grpSpPr>
          <a:xfrm>
            <a:off x="2279576" y="5142014"/>
            <a:ext cx="1357627" cy="672137"/>
            <a:chOff x="378096" y="3313214"/>
            <a:chExt cx="1509157" cy="747157"/>
          </a:xfrm>
        </p:grpSpPr>
        <p:pic>
          <p:nvPicPr>
            <p:cNvPr id="20" name="Graphic 19" descr="Man">
              <a:extLst>
                <a:ext uri="{FF2B5EF4-FFF2-40B4-BE49-F238E27FC236}">
                  <a16:creationId xmlns:a16="http://schemas.microsoft.com/office/drawing/2014/main" id="{E467DD36-F809-534A-A954-24F762365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78096" y="3313214"/>
              <a:ext cx="747157" cy="747157"/>
            </a:xfrm>
            <a:prstGeom prst="rect">
              <a:avLst/>
            </a:prstGeom>
          </p:spPr>
        </p:pic>
        <p:pic>
          <p:nvPicPr>
            <p:cNvPr id="21" name="Graphic 20" descr="Man">
              <a:extLst>
                <a:ext uri="{FF2B5EF4-FFF2-40B4-BE49-F238E27FC236}">
                  <a16:creationId xmlns:a16="http://schemas.microsoft.com/office/drawing/2014/main" id="{06E5FF9F-CFA6-8349-A906-A2168575F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59096" y="3313214"/>
              <a:ext cx="747157" cy="747157"/>
            </a:xfrm>
            <a:prstGeom prst="rect">
              <a:avLst/>
            </a:prstGeom>
          </p:spPr>
        </p:pic>
        <p:pic>
          <p:nvPicPr>
            <p:cNvPr id="22" name="Graphic 21" descr="Man">
              <a:extLst>
                <a:ext uri="{FF2B5EF4-FFF2-40B4-BE49-F238E27FC236}">
                  <a16:creationId xmlns:a16="http://schemas.microsoft.com/office/drawing/2014/main" id="{139F85EC-472E-7841-AEBC-2B3448A4E4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40096" y="3313214"/>
              <a:ext cx="747157" cy="747157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7C6BE08-F400-CE4E-A10D-86E48920DAF9}"/>
              </a:ext>
            </a:extLst>
          </p:cNvPr>
          <p:cNvGrpSpPr/>
          <p:nvPr/>
        </p:nvGrpSpPr>
        <p:grpSpPr>
          <a:xfrm>
            <a:off x="3521564" y="4434443"/>
            <a:ext cx="1357627" cy="672137"/>
            <a:chOff x="378096" y="3313214"/>
            <a:chExt cx="1509157" cy="747157"/>
          </a:xfrm>
        </p:grpSpPr>
        <p:pic>
          <p:nvPicPr>
            <p:cNvPr id="24" name="Graphic 23" descr="Man">
              <a:extLst>
                <a:ext uri="{FF2B5EF4-FFF2-40B4-BE49-F238E27FC236}">
                  <a16:creationId xmlns:a16="http://schemas.microsoft.com/office/drawing/2014/main" id="{FE43CCAA-07FA-7444-9DE6-184068601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78096" y="3313214"/>
              <a:ext cx="747157" cy="747157"/>
            </a:xfrm>
            <a:prstGeom prst="rect">
              <a:avLst/>
            </a:prstGeom>
          </p:spPr>
        </p:pic>
        <p:pic>
          <p:nvPicPr>
            <p:cNvPr id="25" name="Graphic 24" descr="Man">
              <a:extLst>
                <a:ext uri="{FF2B5EF4-FFF2-40B4-BE49-F238E27FC236}">
                  <a16:creationId xmlns:a16="http://schemas.microsoft.com/office/drawing/2014/main" id="{6F153136-AF87-F545-9B52-C870F2ACF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59096" y="3313214"/>
              <a:ext cx="747157" cy="747157"/>
            </a:xfrm>
            <a:prstGeom prst="rect">
              <a:avLst/>
            </a:prstGeom>
          </p:spPr>
        </p:pic>
        <p:pic>
          <p:nvPicPr>
            <p:cNvPr id="26" name="Graphic 25" descr="Man">
              <a:extLst>
                <a:ext uri="{FF2B5EF4-FFF2-40B4-BE49-F238E27FC236}">
                  <a16:creationId xmlns:a16="http://schemas.microsoft.com/office/drawing/2014/main" id="{CE1119D0-F595-3342-8775-CBB7C80C8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40096" y="3313214"/>
              <a:ext cx="747157" cy="747157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7D433FAC-A680-404E-8CFE-E7D69746083D}"/>
              </a:ext>
            </a:extLst>
          </p:cNvPr>
          <p:cNvSpPr txBox="1"/>
          <p:nvPr/>
        </p:nvSpPr>
        <p:spPr>
          <a:xfrm>
            <a:off x="3711173" y="4181438"/>
            <a:ext cx="978409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dirty="0">
                <a:solidFill>
                  <a:srgbClr val="505050"/>
                </a:solidFill>
                <a:ea typeface="Aileron" charset="0"/>
                <a:cs typeface="Aileron" charset="0"/>
              </a:rPr>
              <a:t>No benefit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F0EBACA-C46C-8D47-BF5D-B919C889DF3A}"/>
              </a:ext>
            </a:extLst>
          </p:cNvPr>
          <p:cNvGrpSpPr/>
          <p:nvPr/>
        </p:nvGrpSpPr>
        <p:grpSpPr>
          <a:xfrm>
            <a:off x="3521564" y="5142014"/>
            <a:ext cx="1357627" cy="672137"/>
            <a:chOff x="378096" y="3313214"/>
            <a:chExt cx="1509157" cy="747157"/>
          </a:xfrm>
        </p:grpSpPr>
        <p:pic>
          <p:nvPicPr>
            <p:cNvPr id="29" name="Graphic 28" descr="Man">
              <a:extLst>
                <a:ext uri="{FF2B5EF4-FFF2-40B4-BE49-F238E27FC236}">
                  <a16:creationId xmlns:a16="http://schemas.microsoft.com/office/drawing/2014/main" id="{63AA162E-8CA9-4B4B-9858-D7EE89ED7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78096" y="3313214"/>
              <a:ext cx="747157" cy="747157"/>
            </a:xfrm>
            <a:prstGeom prst="rect">
              <a:avLst/>
            </a:prstGeom>
          </p:spPr>
        </p:pic>
        <p:pic>
          <p:nvPicPr>
            <p:cNvPr id="30" name="Graphic 29" descr="Man">
              <a:extLst>
                <a:ext uri="{FF2B5EF4-FFF2-40B4-BE49-F238E27FC236}">
                  <a16:creationId xmlns:a16="http://schemas.microsoft.com/office/drawing/2014/main" id="{503741AD-E7DE-CC40-97E8-73E62F90B3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59096" y="3313214"/>
              <a:ext cx="747157" cy="747157"/>
            </a:xfrm>
            <a:prstGeom prst="rect">
              <a:avLst/>
            </a:prstGeom>
          </p:spPr>
        </p:pic>
        <p:pic>
          <p:nvPicPr>
            <p:cNvPr id="31" name="Graphic 30" descr="Man">
              <a:extLst>
                <a:ext uri="{FF2B5EF4-FFF2-40B4-BE49-F238E27FC236}">
                  <a16:creationId xmlns:a16="http://schemas.microsoft.com/office/drawing/2014/main" id="{AEE940DB-B03D-AD47-B862-4D35F6F48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40096" y="3313214"/>
              <a:ext cx="747157" cy="747157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3621084-27B5-E344-AEA2-A3DEE780B98F}"/>
              </a:ext>
            </a:extLst>
          </p:cNvPr>
          <p:cNvGrpSpPr/>
          <p:nvPr/>
        </p:nvGrpSpPr>
        <p:grpSpPr>
          <a:xfrm>
            <a:off x="4810439" y="4434443"/>
            <a:ext cx="1014882" cy="672137"/>
            <a:chOff x="378096" y="3313214"/>
            <a:chExt cx="1128157" cy="747157"/>
          </a:xfrm>
        </p:grpSpPr>
        <p:pic>
          <p:nvPicPr>
            <p:cNvPr id="33" name="Graphic 32" descr="Man">
              <a:extLst>
                <a:ext uri="{FF2B5EF4-FFF2-40B4-BE49-F238E27FC236}">
                  <a16:creationId xmlns:a16="http://schemas.microsoft.com/office/drawing/2014/main" id="{647082FD-13C1-6448-995F-E47BDB2C79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78096" y="3313214"/>
              <a:ext cx="747157" cy="747157"/>
            </a:xfrm>
            <a:prstGeom prst="rect">
              <a:avLst/>
            </a:prstGeom>
          </p:spPr>
        </p:pic>
        <p:pic>
          <p:nvPicPr>
            <p:cNvPr id="34" name="Graphic 33" descr="Man">
              <a:extLst>
                <a:ext uri="{FF2B5EF4-FFF2-40B4-BE49-F238E27FC236}">
                  <a16:creationId xmlns:a16="http://schemas.microsoft.com/office/drawing/2014/main" id="{364E0188-6837-C140-A6AB-8029C85F5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59096" y="3313214"/>
              <a:ext cx="747157" cy="747157"/>
            </a:xfrm>
            <a:prstGeom prst="rect">
              <a:avLst/>
            </a:prstGeom>
          </p:spPr>
        </p:pic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C0FC8C6F-B5C3-3D47-8F2A-1720F0BBDC6E}"/>
              </a:ext>
            </a:extLst>
          </p:cNvPr>
          <p:cNvSpPr txBox="1"/>
          <p:nvPr/>
        </p:nvSpPr>
        <p:spPr>
          <a:xfrm>
            <a:off x="4655840" y="4181438"/>
            <a:ext cx="1324080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dirty="0">
                <a:solidFill>
                  <a:srgbClr val="505050"/>
                </a:solidFill>
                <a:ea typeface="Aileron" charset="0"/>
                <a:cs typeface="Aileron" charset="0"/>
              </a:rPr>
              <a:t>Adverse effects</a:t>
            </a:r>
          </a:p>
        </p:txBody>
      </p:sp>
      <p:sp>
        <p:nvSpPr>
          <p:cNvPr id="38" name="Right Arrow 37">
            <a:extLst>
              <a:ext uri="{FF2B5EF4-FFF2-40B4-BE49-F238E27FC236}">
                <a16:creationId xmlns:a16="http://schemas.microsoft.com/office/drawing/2014/main" id="{FE844512-B7F1-9741-A356-DE8A3CAD43DC}"/>
              </a:ext>
            </a:extLst>
          </p:cNvPr>
          <p:cNvSpPr/>
          <p:nvPr/>
        </p:nvSpPr>
        <p:spPr>
          <a:xfrm rot="5400000">
            <a:off x="3972373" y="3878391"/>
            <a:ext cx="406791" cy="231913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Right Arrow 38">
            <a:extLst>
              <a:ext uri="{FF2B5EF4-FFF2-40B4-BE49-F238E27FC236}">
                <a16:creationId xmlns:a16="http://schemas.microsoft.com/office/drawing/2014/main" id="{93F2B983-69B6-AD46-A710-737AE7B63712}"/>
              </a:ext>
            </a:extLst>
          </p:cNvPr>
          <p:cNvSpPr/>
          <p:nvPr/>
        </p:nvSpPr>
        <p:spPr>
          <a:xfrm rot="5400000">
            <a:off x="4089864" y="3250122"/>
            <a:ext cx="278049" cy="231913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Right Arrow 41">
            <a:extLst>
              <a:ext uri="{FF2B5EF4-FFF2-40B4-BE49-F238E27FC236}">
                <a16:creationId xmlns:a16="http://schemas.microsoft.com/office/drawing/2014/main" id="{92BE7F49-3487-0544-AC11-5EF8079F7CB9}"/>
              </a:ext>
            </a:extLst>
          </p:cNvPr>
          <p:cNvSpPr/>
          <p:nvPr/>
        </p:nvSpPr>
        <p:spPr>
          <a:xfrm rot="2700000">
            <a:off x="4933541" y="3878391"/>
            <a:ext cx="406791" cy="231913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3" name="Right Arrow 42">
            <a:extLst>
              <a:ext uri="{FF2B5EF4-FFF2-40B4-BE49-F238E27FC236}">
                <a16:creationId xmlns:a16="http://schemas.microsoft.com/office/drawing/2014/main" id="{02BBE69D-4548-5242-B83D-29EC911AAFF0}"/>
              </a:ext>
            </a:extLst>
          </p:cNvPr>
          <p:cNvSpPr/>
          <p:nvPr/>
        </p:nvSpPr>
        <p:spPr>
          <a:xfrm rot="18900000" flipH="1">
            <a:off x="2923767" y="3878392"/>
            <a:ext cx="406791" cy="231913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644B45C-7F76-0948-B87A-9051FE2B6C11}"/>
              </a:ext>
            </a:extLst>
          </p:cNvPr>
          <p:cNvSpPr txBox="1"/>
          <p:nvPr/>
        </p:nvSpPr>
        <p:spPr>
          <a:xfrm>
            <a:off x="6910267" y="3506524"/>
            <a:ext cx="2279085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dirty="0">
                <a:solidFill>
                  <a:srgbClr val="505050"/>
                </a:solidFill>
                <a:ea typeface="Aileron" charset="0"/>
                <a:cs typeface="Aileron" charset="0"/>
              </a:rPr>
              <a:t>Treatment dependent upon</a:t>
            </a:r>
          </a:p>
          <a:p>
            <a:pPr algn="ctr">
              <a:lnSpc>
                <a:spcPct val="90000"/>
              </a:lnSpc>
            </a:pPr>
            <a:r>
              <a:rPr lang="en-GB" sz="1400" b="1" dirty="0">
                <a:solidFill>
                  <a:srgbClr val="505050"/>
                </a:solidFill>
                <a:ea typeface="Aileron" charset="0"/>
                <a:cs typeface="Aileron" charset="0"/>
              </a:rPr>
              <a:t>biomarker profile of tumour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72EDB28-340C-9942-A228-E29C225B0698}"/>
              </a:ext>
            </a:extLst>
          </p:cNvPr>
          <p:cNvSpPr txBox="1"/>
          <p:nvPr/>
        </p:nvSpPr>
        <p:spPr>
          <a:xfrm>
            <a:off x="6937362" y="1344960"/>
            <a:ext cx="2183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Precision medicine</a:t>
            </a:r>
          </a:p>
        </p:txBody>
      </p:sp>
      <p:pic>
        <p:nvPicPr>
          <p:cNvPr id="47" name="Graphic 46" descr="Man">
            <a:extLst>
              <a:ext uri="{FF2B5EF4-FFF2-40B4-BE49-F238E27FC236}">
                <a16:creationId xmlns:a16="http://schemas.microsoft.com/office/drawing/2014/main" id="{0E67A3F5-63DD-1E40-811D-48636C5E96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31565" y="1714516"/>
            <a:ext cx="1443842" cy="14438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8" name="Graphic 57" descr="Man">
            <a:extLst>
              <a:ext uri="{FF2B5EF4-FFF2-40B4-BE49-F238E27FC236}">
                <a16:creationId xmlns:a16="http://schemas.microsoft.com/office/drawing/2014/main" id="{90E37CB3-F673-8442-B84A-70A031FD3F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04250" y="4701079"/>
            <a:ext cx="672137" cy="672137"/>
          </a:xfrm>
          <a:prstGeom prst="rect">
            <a:avLst/>
          </a:prstGeom>
        </p:spPr>
      </p:pic>
      <p:pic>
        <p:nvPicPr>
          <p:cNvPr id="59" name="Graphic 58" descr="Man">
            <a:extLst>
              <a:ext uri="{FF2B5EF4-FFF2-40B4-BE49-F238E27FC236}">
                <a16:creationId xmlns:a16="http://schemas.microsoft.com/office/drawing/2014/main" id="{DAA68240-E43D-EA4C-844A-A11FB390E1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96080" y="4701079"/>
            <a:ext cx="672137" cy="672137"/>
          </a:xfrm>
          <a:prstGeom prst="rect">
            <a:avLst/>
          </a:prstGeom>
        </p:spPr>
      </p:pic>
      <p:pic>
        <p:nvPicPr>
          <p:cNvPr id="60" name="Graphic 59" descr="Man">
            <a:extLst>
              <a:ext uri="{FF2B5EF4-FFF2-40B4-BE49-F238E27FC236}">
                <a16:creationId xmlns:a16="http://schemas.microsoft.com/office/drawing/2014/main" id="{2058148E-EDC8-CC4A-8C12-DEBE3DC75F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87911" y="4701079"/>
            <a:ext cx="672137" cy="672137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483368B8-7B44-E548-8114-EF3EE401435D}"/>
              </a:ext>
            </a:extLst>
          </p:cNvPr>
          <p:cNvSpPr txBox="1"/>
          <p:nvPr/>
        </p:nvSpPr>
        <p:spPr>
          <a:xfrm>
            <a:off x="7332920" y="4410038"/>
            <a:ext cx="1398461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dirty="0">
                <a:solidFill>
                  <a:srgbClr val="505050"/>
                </a:solidFill>
                <a:ea typeface="Aileron" charset="0"/>
                <a:cs typeface="Aileron" charset="0"/>
              </a:rPr>
              <a:t>Tailored therapy</a:t>
            </a:r>
          </a:p>
        </p:txBody>
      </p:sp>
      <p:sp>
        <p:nvSpPr>
          <p:cNvPr id="70" name="Right Arrow 69">
            <a:extLst>
              <a:ext uri="{FF2B5EF4-FFF2-40B4-BE49-F238E27FC236}">
                <a16:creationId xmlns:a16="http://schemas.microsoft.com/office/drawing/2014/main" id="{5DDA2406-1122-6C40-BE8F-3A64CB37301F}"/>
              </a:ext>
            </a:extLst>
          </p:cNvPr>
          <p:cNvSpPr/>
          <p:nvPr/>
        </p:nvSpPr>
        <p:spPr>
          <a:xfrm rot="5400000">
            <a:off x="7804144" y="4074334"/>
            <a:ext cx="406791" cy="231913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1" name="Right Arrow 70">
            <a:extLst>
              <a:ext uri="{FF2B5EF4-FFF2-40B4-BE49-F238E27FC236}">
                <a16:creationId xmlns:a16="http://schemas.microsoft.com/office/drawing/2014/main" id="{419F8533-5104-5540-9304-B45FD941C31C}"/>
              </a:ext>
            </a:extLst>
          </p:cNvPr>
          <p:cNvSpPr/>
          <p:nvPr/>
        </p:nvSpPr>
        <p:spPr>
          <a:xfrm rot="5400000">
            <a:off x="7921635" y="3250122"/>
            <a:ext cx="278049" cy="231913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Right Arrow 71">
            <a:extLst>
              <a:ext uri="{FF2B5EF4-FFF2-40B4-BE49-F238E27FC236}">
                <a16:creationId xmlns:a16="http://schemas.microsoft.com/office/drawing/2014/main" id="{D5F4AF1C-2B9B-8946-96D2-3DE725C19E44}"/>
              </a:ext>
            </a:extLst>
          </p:cNvPr>
          <p:cNvSpPr/>
          <p:nvPr/>
        </p:nvSpPr>
        <p:spPr>
          <a:xfrm rot="2700000">
            <a:off x="8765312" y="4074334"/>
            <a:ext cx="406791" cy="231913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3" name="Right Arrow 72">
            <a:extLst>
              <a:ext uri="{FF2B5EF4-FFF2-40B4-BE49-F238E27FC236}">
                <a16:creationId xmlns:a16="http://schemas.microsoft.com/office/drawing/2014/main" id="{322CCCF3-E056-AC44-906C-7785E8E83FB9}"/>
              </a:ext>
            </a:extLst>
          </p:cNvPr>
          <p:cNvSpPr/>
          <p:nvPr/>
        </p:nvSpPr>
        <p:spPr>
          <a:xfrm rot="18900000" flipH="1">
            <a:off x="6755538" y="4074335"/>
            <a:ext cx="406791" cy="231913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8D5057B-2C30-1747-B181-29C9DDC263AC}"/>
              </a:ext>
            </a:extLst>
          </p:cNvPr>
          <p:cNvSpPr txBox="1"/>
          <p:nvPr/>
        </p:nvSpPr>
        <p:spPr>
          <a:xfrm>
            <a:off x="7152649" y="5361788"/>
            <a:ext cx="1753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Each patient benefits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493AB6-83A5-403D-9338-F0E3BD5C5A4F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73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F76B0FBE-EAD4-C24A-AA32-83B28540E39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599771"/>
            <a:ext cx="5732688" cy="4528800"/>
          </a:xfrm>
        </p:spPr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~23% </a:t>
            </a:r>
            <a:r>
              <a:rPr lang="en-GB" dirty="0"/>
              <a:t>of men with mCRPC have homologous recombination DNA repair deficiency</a:t>
            </a:r>
            <a:r>
              <a:rPr lang="en-GB" baseline="30000" dirty="0"/>
              <a:t>1</a:t>
            </a:r>
          </a:p>
          <a:p>
            <a:r>
              <a:rPr lang="en-GB" dirty="0"/>
              <a:t>The incidence of DNA repair alterations is higher in men with </a:t>
            </a:r>
            <a:r>
              <a:rPr lang="en-GB" b="1" dirty="0">
                <a:solidFill>
                  <a:schemeClr val="accent1"/>
                </a:solidFill>
              </a:rPr>
              <a:t>metastatic prostate cancer </a:t>
            </a:r>
            <a:r>
              <a:rPr lang="en-GB" dirty="0"/>
              <a:t>than those with </a:t>
            </a:r>
            <a:r>
              <a:rPr lang="en-GB" b="1" dirty="0">
                <a:solidFill>
                  <a:schemeClr val="accent1"/>
                </a:solidFill>
              </a:rPr>
              <a:t>localised disease</a:t>
            </a:r>
            <a:r>
              <a:rPr lang="en-GB" baseline="30000" dirty="0"/>
              <a:t>1,2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noProof="0" dirty="0"/>
              <a:t>DNA Repair Gene Alterations (Somatic and Germline) Are Common in Metastatic prostate cancer</a:t>
            </a:r>
            <a:endParaRPr lang="en-GB" sz="2400" baseline="30000" noProof="0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E13AB9D8-7AA6-5E46-91EC-42DAAEC83A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43C0F-8A7B-3A4B-9DB5-B3472E36E83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83403F6E-8BC2-EC4D-8218-A32020E7F6F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09320"/>
            <a:ext cx="10180339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dirty="0"/>
              <a:t>LOH, loss of heterozygosity; mCRPC, metastatic castration-resistant prostate cancer; PC, prostate cancer</a:t>
            </a:r>
          </a:p>
          <a:p>
            <a:pPr>
              <a:spcBef>
                <a:spcPts val="300"/>
              </a:spcBef>
            </a:pPr>
            <a:r>
              <a:rPr lang="en-GB" dirty="0"/>
              <a:t>1. Robinson D, et al. Cell. 2015;161:1215-28; 2. Pritchard CC, et al. N Engl J Med. 2016;375:443-53; 3. Antonakaris ES, et al. Eur Urol. 2018;74:218-25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937961" y="5056416"/>
            <a:ext cx="4798125" cy="827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lc="http://schemas.openxmlformats.org/drawingml/2006/lockedCanvas" xmlns:ma14="http://schemas.microsoft.com/office/mac/drawingml/2011/main" xmlns="" val="1"/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0990" marR="0" lvl="0" indent="-38099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67" b="1" i="0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~12%</a:t>
            </a:r>
            <a:r>
              <a:rPr kumimoji="0" lang="en-GB" sz="1867" b="0" i="0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 </a:t>
            </a: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of men with metastatic prostate </a:t>
            </a:r>
            <a:b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</a:b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cancer have germline mutations in one or more of the 16 DNA repair </a:t>
            </a:r>
            <a:r>
              <a:rPr lang="en-GB" sz="1867" dirty="0">
                <a:solidFill>
                  <a:srgbClr val="5D8298"/>
                </a:solidFill>
                <a:latin typeface="Calibri"/>
                <a:cs typeface="Arial" panose="020B0604020202020204" pitchFamily="34" charset="0"/>
              </a:rPr>
              <a:t>genes</a:t>
            </a:r>
            <a:r>
              <a:rPr lang="en-GB" sz="1867" baseline="30000" dirty="0">
                <a:solidFill>
                  <a:srgbClr val="5D8298"/>
                </a:solidFill>
                <a:latin typeface="Calibri"/>
                <a:cs typeface="Arial" panose="020B0604020202020204" pitchFamily="34" charset="0"/>
              </a:rPr>
              <a:t>3</a:t>
            </a:r>
            <a:endParaRPr kumimoji="0" lang="en-GB" sz="1867" b="0" i="0" u="none" strike="noStrike" kern="1200" cap="none" spc="0" normalizeH="0" baseline="3000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</p:txBody>
      </p:sp>
      <p:pic>
        <p:nvPicPr>
          <p:cNvPr id="8" name="Picture 7" descr="150204907_09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44" y="1738738"/>
            <a:ext cx="3410839" cy="3162011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 rot="5400000">
            <a:off x="10859627" y="3392615"/>
            <a:ext cx="213360" cy="296100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988" y="3284984"/>
            <a:ext cx="5676127" cy="27451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07818" y="1166974"/>
            <a:ext cx="1367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strike="noStrike" kern="1200" cap="all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Somatic</a:t>
            </a:r>
            <a:endParaRPr kumimoji="0" lang="en-GB" sz="2400" b="1" i="0" strike="noStrike" kern="1200" cap="all" spc="0" normalizeH="0" baseline="30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00089" y="1166974"/>
            <a:ext cx="1693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strike="noStrike" kern="1200" cap="all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Germline</a:t>
            </a:r>
            <a:r>
              <a:rPr kumimoji="0" lang="en-GB" sz="2400" b="1" i="0" strike="noStrike" kern="1200" cap="all" spc="0" normalizeH="0" baseline="3000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6272006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noProof="0" dirty="0"/>
              <a:t>BRCA2</a:t>
            </a:r>
            <a:r>
              <a:rPr lang="en-GB" noProof="0" dirty="0"/>
              <a:t> Carriers With Prostate Cancer Have Worse Prognosis</a:t>
            </a:r>
            <a:r>
              <a:rPr lang="en-GB" baseline="30000" noProof="0" dirty="0"/>
              <a:t>1,2</a:t>
            </a:r>
            <a:r>
              <a:rPr lang="en-GB" noProof="0" dirty="0"/>
              <a:t> 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5CEFC4E-A119-A244-83DA-8D568E35A7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FCE43C0F-8A7B-3A4B-9DB5-B3472E36E833}" type="slidenum">
              <a:rPr lang="en-GB" noProof="0" smtClean="0"/>
              <a:pPr lvl="0"/>
              <a:t>9</a:t>
            </a:fld>
            <a:endParaRPr lang="en-GB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7FC65B-1A08-C04A-9DB7-7BFECE09556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8116800" cy="365125"/>
          </a:xfrm>
        </p:spPr>
        <p:txBody>
          <a:bodyPr/>
          <a:lstStyle/>
          <a:p>
            <a:pPr lvl="0">
              <a:spcBef>
                <a:spcPts val="300"/>
              </a:spcBef>
            </a:pPr>
            <a:r>
              <a:rPr lang="en-GB" baseline="30000" dirty="0"/>
              <a:t>a </a:t>
            </a:r>
            <a:r>
              <a:rPr lang="en-GB" dirty="0"/>
              <a:t>Median survival not reached after a median of 64 months of follow-up</a:t>
            </a:r>
          </a:p>
          <a:p>
            <a:pPr lvl="0">
              <a:spcBef>
                <a:spcPts val="300"/>
              </a:spcBef>
            </a:pPr>
            <a:r>
              <a:rPr lang="en-GB" dirty="0"/>
              <a:t>NR, not reached; y, years</a:t>
            </a:r>
          </a:p>
          <a:p>
            <a:pPr lvl="0">
              <a:spcBef>
                <a:spcPts val="300"/>
              </a:spcBef>
            </a:pPr>
            <a:r>
              <a:rPr lang="en-GB" dirty="0"/>
              <a:t>1. Castro E, et al. J Clin Oncol. 2013;31:1748-57; 2. Castro E, et al. Eur Urol. 2015;68:186-93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28650" y="1537620"/>
            <a:ext cx="10915650" cy="4252121"/>
            <a:chOff x="212226" y="1275678"/>
            <a:chExt cx="8719548" cy="3252643"/>
          </a:xfrm>
        </p:grpSpPr>
        <p:pic>
          <p:nvPicPr>
            <p:cNvPr id="9" name="Picture 8" descr="150205290_03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226" y="1275678"/>
              <a:ext cx="8719548" cy="3252643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7421880" y="1661160"/>
              <a:ext cx="788440" cy="1615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D7762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Noncarriers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128406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hème Office">
  <a:themeElements>
    <a:clrScheme name="Cor2Ed - GU Connect Palette">
      <a:dk1>
        <a:srgbClr val="000000"/>
      </a:dk1>
      <a:lt1>
        <a:srgbClr val="FFFFFF"/>
      </a:lt1>
      <a:dk2>
        <a:srgbClr val="5D8298"/>
      </a:dk2>
      <a:lt2>
        <a:srgbClr val="EEECE1"/>
      </a:lt2>
      <a:accent1>
        <a:srgbClr val="03C74F"/>
      </a:accent1>
      <a:accent2>
        <a:srgbClr val="C0504D"/>
      </a:accent2>
      <a:accent3>
        <a:srgbClr val="E9D0CD"/>
      </a:accent3>
      <a:accent4>
        <a:srgbClr val="F4EAE7"/>
      </a:accent4>
      <a:accent5>
        <a:srgbClr val="ECE6ED"/>
      </a:accent5>
      <a:accent6>
        <a:srgbClr val="8B878B"/>
      </a:accent6>
      <a:hlink>
        <a:srgbClr val="03C74F"/>
      </a:hlink>
      <a:folHlink>
        <a:srgbClr val="03C74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rgbClr val="505050"/>
            </a:solidFill>
            <a:latin typeface="Aileron" charset="0"/>
            <a:ea typeface="Aileron" charset="0"/>
            <a:cs typeface="Aileron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st1" id="{6EE5619C-8EAA-A44B-80F2-E23E4FCA5203}" vid="{AB7894ED-5683-8E4A-9ED0-7D17E9D41A6D}"/>
    </a:ext>
  </a:extLst>
</a:theme>
</file>

<file path=ppt/theme/theme2.xml><?xml version="1.0" encoding="utf-8"?>
<a:theme xmlns:a="http://schemas.openxmlformats.org/drawingml/2006/main" name="1_Thème Office">
  <a:themeElements>
    <a:clrScheme name="Cor2Ed - GU Connect Palette">
      <a:dk1>
        <a:srgbClr val="000000"/>
      </a:dk1>
      <a:lt1>
        <a:srgbClr val="FFFFFF"/>
      </a:lt1>
      <a:dk2>
        <a:srgbClr val="5D8298"/>
      </a:dk2>
      <a:lt2>
        <a:srgbClr val="EEECE1"/>
      </a:lt2>
      <a:accent1>
        <a:srgbClr val="03C74F"/>
      </a:accent1>
      <a:accent2>
        <a:srgbClr val="C0504D"/>
      </a:accent2>
      <a:accent3>
        <a:srgbClr val="E9D0CD"/>
      </a:accent3>
      <a:accent4>
        <a:srgbClr val="F4EAE7"/>
      </a:accent4>
      <a:accent5>
        <a:srgbClr val="ECE6ED"/>
      </a:accent5>
      <a:accent6>
        <a:srgbClr val="8B878B"/>
      </a:accent6>
      <a:hlink>
        <a:srgbClr val="03C74F"/>
      </a:hlink>
      <a:folHlink>
        <a:srgbClr val="03C74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rgbClr val="505050"/>
            </a:solidFill>
            <a:latin typeface="Aileron" charset="0"/>
            <a:ea typeface="Aileron" charset="0"/>
            <a:cs typeface="Aileron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st1" id="{6EE5619C-8EAA-A44B-80F2-E23E4FCA5203}" vid="{AB7894ED-5683-8E4A-9ED0-7D17E9D41A6D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GUCONNECT_template_v2-good</Template>
  <TotalTime>3164</TotalTime>
  <Words>2196</Words>
  <Application>Microsoft Office PowerPoint</Application>
  <PresentationFormat>Widescreen</PresentationFormat>
  <Paragraphs>199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Google Sans</vt:lpstr>
      <vt:lpstr>Lucida Grande</vt:lpstr>
      <vt:lpstr>PT Sans Narrow</vt:lpstr>
      <vt:lpstr>System Font Regular</vt:lpstr>
      <vt:lpstr>Times New Roman</vt:lpstr>
      <vt:lpstr>Thème Office</vt:lpstr>
      <vt:lpstr>1_Thème Office</vt:lpstr>
      <vt:lpstr>PowerPoint Presentation</vt:lpstr>
      <vt:lpstr>The role and place of genetic testing in prostate cancer  Ask the Expert        MARCH 2021</vt:lpstr>
      <vt:lpstr>DISCLAIMER AND DISCLOSURES</vt:lpstr>
      <vt:lpstr>introduction</vt:lpstr>
      <vt:lpstr>Germline vs Somatic Genetic Testing</vt:lpstr>
      <vt:lpstr>NCCN Guidelines (V3.2020) for Genetic Testing </vt:lpstr>
      <vt:lpstr>Traditional medicine vs precision medicine</vt:lpstr>
      <vt:lpstr>DNA Repair Gene Alterations (Somatic and Germline) Are Common in Metastatic prostate cancer</vt:lpstr>
      <vt:lpstr>BRCA2 Carriers With Prostate Cancer Have Worse Prognosis1,2 </vt:lpstr>
      <vt:lpstr>Family History of cancer Is a Real Risk Factor</vt:lpstr>
      <vt:lpstr>Cascading Impact</vt:lpstr>
      <vt:lpstr>New Molecular Taxonomy for Prostate Cancer</vt:lpstr>
      <vt:lpstr>High Quality tumour tissue is key to success</vt:lpstr>
      <vt:lpstr>Recent Fda Parp INHIBITOR APPROVALS for prostate cancer </vt:lpstr>
      <vt:lpstr>Conclusions</vt:lpstr>
      <vt:lpstr>REACH GU CONNECT VIA  TWITTER, LINKEDIN, VIMEO &amp; EMAIL OR VISIT THE GROUP’S WEBSITE http://www.guconnect.info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Samantha Brightwell</cp:lastModifiedBy>
  <cp:revision>363</cp:revision>
  <cp:lastPrinted>2017-02-15T09:54:46Z</cp:lastPrinted>
  <dcterms:created xsi:type="dcterms:W3CDTF">2016-10-14T09:38:18Z</dcterms:created>
  <dcterms:modified xsi:type="dcterms:W3CDTF">2021-03-01T16:40:40Z</dcterms:modified>
</cp:coreProperties>
</file>