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5" r:id="rId2"/>
    <p:sldId id="12332" r:id="rId3"/>
    <p:sldId id="2147470719" r:id="rId4"/>
    <p:sldId id="449" r:id="rId5"/>
    <p:sldId id="455" r:id="rId6"/>
    <p:sldId id="2147470721" r:id="rId7"/>
    <p:sldId id="2147470722" r:id="rId8"/>
    <p:sldId id="336" r:id="rId9"/>
    <p:sldId id="2147470732" r:id="rId10"/>
    <p:sldId id="2147470733" r:id="rId11"/>
    <p:sldId id="347" r:id="rId12"/>
    <p:sldId id="2147470741" r:id="rId13"/>
    <p:sldId id="349" r:id="rId14"/>
    <p:sldId id="351" r:id="rId15"/>
    <p:sldId id="350" r:id="rId16"/>
    <p:sldId id="2147470746" r:id="rId17"/>
    <p:sldId id="1361" r:id="rId18"/>
    <p:sldId id="2145706914" r:id="rId19"/>
    <p:sldId id="2147375949" r:id="rId20"/>
    <p:sldId id="2147375950" r:id="rId21"/>
    <p:sldId id="2146847760" r:id="rId22"/>
    <p:sldId id="2147375951" r:id="rId23"/>
    <p:sldId id="2147375955" r:id="rId24"/>
    <p:sldId id="1373" r:id="rId25"/>
    <p:sldId id="1374" r:id="rId26"/>
    <p:sldId id="2147375867" r:id="rId27"/>
    <p:sldId id="2147375933" r:id="rId28"/>
    <p:sldId id="2147375934" r:id="rId29"/>
    <p:sldId id="2147375935" r:id="rId30"/>
    <p:sldId id="2147375937" r:id="rId31"/>
    <p:sldId id="2147375884" r:id="rId32"/>
    <p:sldId id="271" r:id="rId33"/>
    <p:sldId id="2147470745" r:id="rId34"/>
    <p:sldId id="305" r:id="rId35"/>
    <p:sldId id="278" r:id="rId36"/>
    <p:sldId id="280" r:id="rId37"/>
  </p:sldIdLst>
  <p:sldSz cx="12192000" cy="6858000"/>
  <p:notesSz cx="7102475" cy="938847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4" userDrawn="1">
          <p15:clr>
            <a:srgbClr val="A4A3A4"/>
          </p15:clr>
        </p15:guide>
        <p15:guide id="2" pos="5238" userDrawn="1">
          <p15:clr>
            <a:srgbClr val="A4A3A4"/>
          </p15:clr>
        </p15:guide>
        <p15:guide id="3" pos="799" userDrawn="1">
          <p15:clr>
            <a:srgbClr val="A4A3A4"/>
          </p15:clr>
        </p15:guide>
        <p15:guide id="4" pos="2759" userDrawn="1">
          <p15:clr>
            <a:srgbClr val="A4A3A4"/>
          </p15:clr>
        </p15:guide>
        <p15:guide id="5" pos="3744" userDrawn="1">
          <p15:clr>
            <a:srgbClr val="A4A3A4"/>
          </p15:clr>
        </p15:guide>
        <p15:guide id="6" pos="3248" userDrawn="1">
          <p15:clr>
            <a:srgbClr val="A4A3A4"/>
          </p15:clr>
        </p15:guide>
        <p15:guide id="7" pos="4735" userDrawn="1">
          <p15:clr>
            <a:srgbClr val="A4A3A4"/>
          </p15:clr>
        </p15:guide>
        <p15:guide id="8" pos="4246" userDrawn="1">
          <p15:clr>
            <a:srgbClr val="A4A3A4"/>
          </p15:clr>
        </p15:guide>
        <p15:guide id="9" pos="2257" userDrawn="1">
          <p15:clr>
            <a:srgbClr val="A4A3A4"/>
          </p15:clr>
        </p15:guide>
        <p15:guide id="10" orient="horz" pos="1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0D"/>
    <a:srgbClr val="E7F5E9"/>
    <a:srgbClr val="CBEBD0"/>
    <a:srgbClr val="FFA402"/>
    <a:srgbClr val="5D8298"/>
    <a:srgbClr val="03C74F"/>
    <a:srgbClr val="505050"/>
    <a:srgbClr val="2E7B8E"/>
    <a:srgbClr val="03C750"/>
    <a:srgbClr val="C75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607" autoAdjust="0"/>
    <p:restoredTop sz="95226" autoAdjust="0"/>
  </p:normalViewPr>
  <p:slideViewPr>
    <p:cSldViewPr snapToObjects="1">
      <p:cViewPr varScale="1">
        <p:scale>
          <a:sx n="115" d="100"/>
          <a:sy n="115" d="100"/>
        </p:scale>
        <p:origin x="96" y="216"/>
      </p:cViewPr>
      <p:guideLst>
        <p:guide orient="horz" pos="344"/>
        <p:guide pos="5238"/>
        <p:guide pos="799"/>
        <p:guide pos="2759"/>
        <p:guide pos="3744"/>
        <p:guide pos="3248"/>
        <p:guide pos="4735"/>
        <p:guide pos="4246"/>
        <p:guide pos="2257"/>
        <p:guide orient="horz" pos="1238"/>
      </p:guideLst>
    </p:cSldViewPr>
  </p:slideViewPr>
  <p:outlineViewPr>
    <p:cViewPr>
      <p:scale>
        <a:sx n="33" d="100"/>
        <a:sy n="33" d="100"/>
      </p:scale>
      <p:origin x="0" y="-2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57435525671729E-2"/>
          <c:y val="8.2781613910022755E-2"/>
          <c:w val="0.64888508577052351"/>
          <c:h val="0.8289597138228671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Grade &gt;=3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AB-4820-B5B7-65DA6C059B20}"/>
                </c:ext>
              </c:extLst>
            </c:dLbl>
            <c:dLbl>
              <c:idx val="3"/>
              <c:layout>
                <c:manualLayout>
                  <c:x val="3.7871747523728322E-2"/>
                  <c:y val="4.08603319853721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AB-4820-B5B7-65DA6C059B20}"/>
                </c:ext>
              </c:extLst>
            </c:dLbl>
            <c:dLbl>
              <c:idx val="5"/>
              <c:layout>
                <c:manualLayout>
                  <c:x val="2.8125031755676183E-2"/>
                  <c:y val="-4.08603319853721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AB-4820-B5B7-65DA6C059B2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AB-4820-B5B7-65DA6C059B20}"/>
                </c:ext>
              </c:extLst>
            </c:dLbl>
            <c:dLbl>
              <c:idx val="8"/>
              <c:layout>
                <c:manualLayout>
                  <c:x val="2.8125031755676183E-2"/>
                  <c:y val="4.08603319853706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AB-4820-B5B7-65DA6C059B20}"/>
                </c:ext>
              </c:extLst>
            </c:dLbl>
            <c:dLbl>
              <c:idx val="9"/>
              <c:layout>
                <c:manualLayout>
                  <c:x val="2.8125031755676193E-2"/>
                  <c:y val="-3.745487163805043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AB-4820-B5B7-65DA6C059B20}"/>
                </c:ext>
              </c:extLst>
            </c:dLbl>
            <c:dLbl>
              <c:idx val="12"/>
              <c:layout>
                <c:manualLayout>
                  <c:x val="3.543674624008000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AB-4820-B5B7-65DA6C059B20}"/>
                </c:ext>
              </c:extLst>
            </c:dLbl>
            <c:dLbl>
              <c:idx val="13"/>
              <c:layout>
                <c:manualLayout>
                  <c:x val="7.68616783140894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AB-4820-B5B7-65DA6C059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Urinary tract infection</c:v>
                </c:pt>
                <c:pt idx="1">
                  <c:v>Peripheral edema</c:v>
                </c:pt>
                <c:pt idx="2">
                  <c:v>Dizziness</c:v>
                </c:pt>
                <c:pt idx="3">
                  <c:v>Hypertension</c:v>
                </c:pt>
                <c:pt idx="4">
                  <c:v>Arthralgia</c:v>
                </c:pt>
                <c:pt idx="5">
                  <c:v>Vomiting</c:v>
                </c:pt>
                <c:pt idx="6">
                  <c:v>Decreased appetite</c:v>
                </c:pt>
                <c:pt idx="7">
                  <c:v>Back pain</c:v>
                </c:pt>
                <c:pt idx="8">
                  <c:v>Constipation</c:v>
                </c:pt>
                <c:pt idx="9">
                  <c:v>Diarrhea</c:v>
                </c:pt>
                <c:pt idx="10">
                  <c:v>Nausea</c:v>
                </c:pt>
                <c:pt idx="11">
                  <c:v>Fatigue or asthenia</c:v>
                </c:pt>
                <c:pt idx="12">
                  <c:v>Anemia†</c:v>
                </c:pt>
                <c:pt idx="13">
                  <c:v>Any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1</c:v>
                </c:pt>
                <c:pt idx="1">
                  <c:v>0.3</c:v>
                </c:pt>
                <c:pt idx="2">
                  <c:v>0</c:v>
                </c:pt>
                <c:pt idx="3">
                  <c:v>3.3</c:v>
                </c:pt>
                <c:pt idx="4">
                  <c:v>0.5</c:v>
                </c:pt>
                <c:pt idx="5">
                  <c:v>0.3</c:v>
                </c:pt>
                <c:pt idx="6">
                  <c:v>0</c:v>
                </c:pt>
                <c:pt idx="7">
                  <c:v>1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1.5</c:v>
                </c:pt>
                <c:pt idx="12">
                  <c:v>3.3</c:v>
                </c:pt>
                <c:pt idx="13">
                  <c:v>38.4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AB-4820-B5B7-65DA6C059B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grades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7450346585044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AB-4820-B5B7-65DA6C059B20}"/>
                </c:ext>
              </c:extLst>
            </c:dLbl>
            <c:dLbl>
              <c:idx val="1"/>
              <c:layout>
                <c:manualLayout>
                  <c:x val="6.8180035942152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AB-4820-B5B7-65DA6C059B20}"/>
                </c:ext>
              </c:extLst>
            </c:dLbl>
            <c:dLbl>
              <c:idx val="2"/>
              <c:layout>
                <c:manualLayout>
                  <c:x val="4.3830023105669663E-2"/>
                  <c:y val="-1.06092101950365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AB-4820-B5B7-65DA6C059B20}"/>
                </c:ext>
              </c:extLst>
            </c:dLbl>
            <c:dLbl>
              <c:idx val="3"/>
              <c:layout>
                <c:manualLayout>
                  <c:x val="8.7660046211339299E-2"/>
                  <c:y val="9.032358567485081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AB-4820-B5B7-65DA6C059B20}"/>
                </c:ext>
              </c:extLst>
            </c:dLbl>
            <c:dLbl>
              <c:idx val="4"/>
              <c:layout>
                <c:manualLayout>
                  <c:x val="9.2530048778635923E-2"/>
                  <c:y val="-1.06092101950376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AB-4820-B5B7-65DA6C059B20}"/>
                </c:ext>
              </c:extLst>
            </c:dLbl>
            <c:dLbl>
              <c:idx val="5"/>
              <c:layout>
                <c:manualLayout>
                  <c:x val="5.3570028240262905E-2"/>
                  <c:y val="-1.06092101950365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AB-4820-B5B7-65DA6C059B20}"/>
                </c:ext>
              </c:extLst>
            </c:dLbl>
            <c:dLbl>
              <c:idx val="6"/>
              <c:layout>
                <c:manualLayout>
                  <c:x val="4.383002310566966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9AB-4820-B5B7-65DA6C059B20}"/>
                </c:ext>
              </c:extLst>
            </c:dLbl>
            <c:dLbl>
              <c:idx val="7"/>
              <c:layout>
                <c:manualLayout>
                  <c:x val="9.74000513459325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AB-4820-B5B7-65DA6C059B20}"/>
                </c:ext>
              </c:extLst>
            </c:dLbl>
            <c:dLbl>
              <c:idx val="8"/>
              <c:layout>
                <c:manualLayout>
                  <c:x val="8.5225044927691007E-2"/>
                  <c:y val="4.085998915259469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9AB-4820-B5B7-65DA6C059B20}"/>
                </c:ext>
              </c:extLst>
            </c:dLbl>
            <c:dLbl>
              <c:idx val="9"/>
              <c:layout>
                <c:manualLayout>
                  <c:x val="5.6005029523911232E-2"/>
                  <c:y val="-3.745487163805043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AB-4820-B5B7-65DA6C059B20}"/>
                </c:ext>
              </c:extLst>
            </c:dLbl>
            <c:dLbl>
              <c:idx val="10"/>
              <c:layout>
                <c:manualLayout>
                  <c:x val="7.54850397930977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9AB-4820-B5B7-65DA6C059B20}"/>
                </c:ext>
              </c:extLst>
            </c:dLbl>
            <c:dLbl>
              <c:idx val="11"/>
              <c:layout>
                <c:manualLayout>
                  <c:x val="0.13392507060065731"/>
                  <c:y val="3.02507789575581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9AB-4820-B5B7-65DA6C059B20}"/>
                </c:ext>
              </c:extLst>
            </c:dLbl>
            <c:dLbl>
              <c:idx val="12"/>
              <c:layout>
                <c:manualLayout>
                  <c:x val="9.009504749498761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9AB-4820-B5B7-65DA6C059B20}"/>
                </c:ext>
              </c:extLst>
            </c:dLbl>
            <c:dLbl>
              <c:idx val="13"/>
              <c:layout>
                <c:manualLayout>
                  <c:x val="0.131490069317008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9AB-4820-B5B7-65DA6C059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Urinary tract infection</c:v>
                </c:pt>
                <c:pt idx="1">
                  <c:v>Peripheral edema</c:v>
                </c:pt>
                <c:pt idx="2">
                  <c:v>Dizziness</c:v>
                </c:pt>
                <c:pt idx="3">
                  <c:v>Hypertension</c:v>
                </c:pt>
                <c:pt idx="4">
                  <c:v>Arthralgia</c:v>
                </c:pt>
                <c:pt idx="5">
                  <c:v>Vomiting</c:v>
                </c:pt>
                <c:pt idx="6">
                  <c:v>Decreased appetite</c:v>
                </c:pt>
                <c:pt idx="7">
                  <c:v>Back pain</c:v>
                </c:pt>
                <c:pt idx="8">
                  <c:v>Constipation</c:v>
                </c:pt>
                <c:pt idx="9">
                  <c:v>Diarrhea</c:v>
                </c:pt>
                <c:pt idx="10">
                  <c:v>Nausea</c:v>
                </c:pt>
                <c:pt idx="11">
                  <c:v>Fatigue or asthenia</c:v>
                </c:pt>
                <c:pt idx="12">
                  <c:v>Anemia†</c:v>
                </c:pt>
                <c:pt idx="13">
                  <c:v>Any</c:v>
                </c:pt>
              </c:strCache>
            </c:strRef>
          </c:cat>
          <c:val>
            <c:numRef>
              <c:f>Sheet1!$C$2:$C$15</c:f>
              <c:numCache>
                <c:formatCode>0.0</c:formatCode>
                <c:ptCount val="14"/>
                <c:pt idx="0">
                  <c:v>7.8</c:v>
                </c:pt>
                <c:pt idx="1">
                  <c:v>11.4</c:v>
                </c:pt>
                <c:pt idx="2">
                  <c:v>6.3</c:v>
                </c:pt>
                <c:pt idx="3">
                  <c:v>16.399999999999999</c:v>
                </c:pt>
                <c:pt idx="4">
                  <c:v>17.7</c:v>
                </c:pt>
                <c:pt idx="5">
                  <c:v>9.1</c:v>
                </c:pt>
                <c:pt idx="6">
                  <c:v>5.8</c:v>
                </c:pt>
                <c:pt idx="7">
                  <c:v>18.399999999999999</c:v>
                </c:pt>
                <c:pt idx="8">
                  <c:v>13.9</c:v>
                </c:pt>
                <c:pt idx="9">
                  <c:v>9.3000000000000007</c:v>
                </c:pt>
                <c:pt idx="10">
                  <c:v>12.6</c:v>
                </c:pt>
                <c:pt idx="11">
                  <c:v>28.3</c:v>
                </c:pt>
                <c:pt idx="12">
                  <c:v>16.399999999999999</c:v>
                </c:pt>
                <c:pt idx="13">
                  <c:v>94.9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9AB-4820-B5B7-65DA6C059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72324879"/>
        <c:axId val="572317807"/>
      </c:barChart>
      <c:catAx>
        <c:axId val="5723248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572317807"/>
        <c:crosses val="autoZero"/>
        <c:auto val="1"/>
        <c:lblAlgn val="ctr"/>
        <c:lblOffset val="100"/>
        <c:noMultiLvlLbl val="0"/>
      </c:catAx>
      <c:valAx>
        <c:axId val="572317807"/>
        <c:scaling>
          <c:orientation val="minMax"/>
          <c:max val="10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232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5122749948568"/>
          <c:y val="8.5806697169279855E-2"/>
          <c:w val="0.6982952881958232"/>
          <c:h val="0.825000518074117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Grade &gt;=3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496724731541109E-2"/>
                  <c:y val="-1.498194865522017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C0-4B4E-B2C4-925D31896F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C0-4B4E-B2C4-925D31896FC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C0-4B4E-B2C4-925D31896FC2}"/>
                </c:ext>
              </c:extLst>
            </c:dLbl>
            <c:dLbl>
              <c:idx val="3"/>
              <c:layout>
                <c:manualLayout>
                  <c:x val="3.4744975796662615E-2"/>
                  <c:y val="-7.490974327610086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C0-4B4E-B2C4-925D31896FC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C0-4B4E-B2C4-925D31896FC2}"/>
                </c:ext>
              </c:extLst>
            </c:dLbl>
            <c:dLbl>
              <c:idx val="5"/>
              <c:layout>
                <c:manualLayout>
                  <c:x val="2.435020456886768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C0-4B4E-B2C4-925D31896FC2}"/>
                </c:ext>
              </c:extLst>
            </c:dLbl>
            <c:dLbl>
              <c:idx val="6"/>
              <c:layout>
                <c:manualLayout>
                  <c:x val="2.678558931728525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C0-4B4E-B2C4-925D31896FC2}"/>
                </c:ext>
              </c:extLst>
            </c:dLbl>
            <c:dLbl>
              <c:idx val="7"/>
              <c:layout>
                <c:manualLayout>
                  <c:x val="2.6785781049669617E-2"/>
                  <c:y val="-4.08603319853721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C0-4B4E-B2C4-925D31896FC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C0-4B4E-B2C4-925D31896FC2}"/>
                </c:ext>
              </c:extLst>
            </c:dLbl>
            <c:dLbl>
              <c:idx val="9"/>
              <c:layout>
                <c:manualLayout>
                  <c:x val="2.1915011552834832E-2"/>
                  <c:y val="-3.745487163805043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C0-4B4E-B2C4-925D31896FC2}"/>
                </c:ext>
              </c:extLst>
            </c:dLbl>
            <c:dLbl>
              <c:idx val="10"/>
              <c:layout>
                <c:manualLayout>
                  <c:x val="2.19152032852193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C0-4B4E-B2C4-925D31896FC2}"/>
                </c:ext>
              </c:extLst>
            </c:dLbl>
            <c:dLbl>
              <c:idx val="11"/>
              <c:layout>
                <c:manualLayout>
                  <c:x val="3.38164158583390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C0-4B4E-B2C4-925D31896FC2}"/>
                </c:ext>
              </c:extLst>
            </c:dLbl>
            <c:dLbl>
              <c:idx val="12"/>
              <c:layout>
                <c:manualLayout>
                  <c:x val="8.012248164290525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B7-4FD9-826D-ACB3BB05CA53}"/>
                </c:ext>
              </c:extLst>
            </c:dLbl>
            <c:dLbl>
              <c:idx val="13"/>
              <c:layout>
                <c:manualLayout>
                  <c:x val="0.17856305873463488"/>
                  <c:y val="-1.386477358338108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B7-4FD9-826D-ACB3BB05CA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Urinary tract infection</c:v>
                </c:pt>
                <c:pt idx="1">
                  <c:v>Peripheral edema</c:v>
                </c:pt>
                <c:pt idx="2">
                  <c:v>Dizziness</c:v>
                </c:pt>
                <c:pt idx="3">
                  <c:v>Hypertension</c:v>
                </c:pt>
                <c:pt idx="4">
                  <c:v>Arthralgia</c:v>
                </c:pt>
                <c:pt idx="5">
                  <c:v>Vomiting</c:v>
                </c:pt>
                <c:pt idx="6">
                  <c:v>Decreased appetite</c:v>
                </c:pt>
                <c:pt idx="7">
                  <c:v>Back pain</c:v>
                </c:pt>
                <c:pt idx="8">
                  <c:v>Constipation</c:v>
                </c:pt>
                <c:pt idx="9">
                  <c:v>Diarrhea</c:v>
                </c:pt>
                <c:pt idx="10">
                  <c:v>Nausea</c:v>
                </c:pt>
                <c:pt idx="11">
                  <c:v>Fatigue or asthenia</c:v>
                </c:pt>
                <c:pt idx="12">
                  <c:v>Anemia*</c:v>
                </c:pt>
                <c:pt idx="13">
                  <c:v>Any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3.5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0.8</c:v>
                </c:pt>
                <c:pt idx="8">
                  <c:v>0</c:v>
                </c:pt>
                <c:pt idx="9">
                  <c:v>0.8</c:v>
                </c:pt>
                <c:pt idx="10">
                  <c:v>0.3</c:v>
                </c:pt>
                <c:pt idx="11">
                  <c:v>2.2999999999999998</c:v>
                </c:pt>
                <c:pt idx="12">
                  <c:v>15.1</c:v>
                </c:pt>
                <c:pt idx="13">
                  <c:v>47.2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C0-4B4E-B2C4-925D31896F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grades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8180227674537339E-2"/>
                  <c:y val="-1.498194865522017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C0-4B4E-B2C4-925D31896FC2}"/>
                </c:ext>
              </c:extLst>
            </c:dLbl>
            <c:dLbl>
              <c:idx val="1"/>
              <c:layout>
                <c:manualLayout>
                  <c:x val="6.81802276745373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C0-4B4E-B2C4-925D31896FC2}"/>
                </c:ext>
              </c:extLst>
            </c:dLbl>
            <c:dLbl>
              <c:idx val="2"/>
              <c:layout>
                <c:manualLayout>
                  <c:x val="7.3050613706603054E-2"/>
                  <c:y val="-7.490974327610086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C0-4B4E-B2C4-925D31896FC2}"/>
                </c:ext>
              </c:extLst>
            </c:dLbl>
            <c:dLbl>
              <c:idx val="3"/>
              <c:layout>
                <c:manualLayout>
                  <c:x val="7.3050230241833977E-2"/>
                  <c:y val="-7.490974327610086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7C0-4B4E-B2C4-925D31896FC2}"/>
                </c:ext>
              </c:extLst>
            </c:dLbl>
            <c:dLbl>
              <c:idx val="4"/>
              <c:layout>
                <c:manualLayout>
                  <c:x val="7.5486190187405169E-2"/>
                  <c:y val="-4.08603319853713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7C0-4B4E-B2C4-925D31896FC2}"/>
                </c:ext>
              </c:extLst>
            </c:dLbl>
            <c:dLbl>
              <c:idx val="5"/>
              <c:layout>
                <c:manualLayout>
                  <c:x val="7.548523152548228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7C0-4B4E-B2C4-925D31896FC2}"/>
                </c:ext>
              </c:extLst>
            </c:dLbl>
            <c:dLbl>
              <c:idx val="6"/>
              <c:layout>
                <c:manualLayout>
                  <c:x val="8.52250449276910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7C0-4B4E-B2C4-925D31896FC2}"/>
                </c:ext>
              </c:extLst>
            </c:dLbl>
            <c:dLbl>
              <c:idx val="7"/>
              <c:layout>
                <c:manualLayout>
                  <c:x val="8.5225236660075629E-2"/>
                  <c:y val="-7.490974327610086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7C0-4B4E-B2C4-925D31896FC2}"/>
                </c:ext>
              </c:extLst>
            </c:dLbl>
            <c:dLbl>
              <c:idx val="8"/>
              <c:layout>
                <c:manualLayout>
                  <c:x val="9.2530432243404945E-2"/>
                  <c:y val="-7.490974327610086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7C0-4B4E-B2C4-925D31896FC2}"/>
                </c:ext>
              </c:extLst>
            </c:dLbl>
            <c:dLbl>
              <c:idx val="9"/>
              <c:layout>
                <c:manualLayout>
                  <c:x val="8.7660621408493122E-2"/>
                  <c:y val="-3.745487163805043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7C0-4B4E-B2C4-925D31896FC2}"/>
                </c:ext>
              </c:extLst>
            </c:dLbl>
            <c:dLbl>
              <c:idx val="10"/>
              <c:layout>
                <c:manualLayout>
                  <c:x val="0.11931525463115195"/>
                  <c:y val="4.08619406598585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191190165355763E-2"/>
                      <c:h val="5.62238168118709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77C0-4B4E-B2C4-925D31896FC2}"/>
                </c:ext>
              </c:extLst>
            </c:dLbl>
            <c:dLbl>
              <c:idx val="11"/>
              <c:layout>
                <c:manualLayout>
                  <c:x val="0.1534050808698438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7C0-4B4E-B2C4-925D31896FC2}"/>
                </c:ext>
              </c:extLst>
            </c:dLbl>
            <c:dLbl>
              <c:idx val="12"/>
              <c:layout>
                <c:manualLayout>
                  <c:x val="0.1741477809122791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7C0-4B4E-B2C4-925D31896FC2}"/>
                </c:ext>
              </c:extLst>
            </c:dLbl>
            <c:dLbl>
              <c:idx val="13"/>
              <c:layout>
                <c:manualLayout>
                  <c:x val="6.331080030439438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7C0-4B4E-B2C4-925D31896F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Urinary tract infection</c:v>
                </c:pt>
                <c:pt idx="1">
                  <c:v>Peripheral edema</c:v>
                </c:pt>
                <c:pt idx="2">
                  <c:v>Dizziness</c:v>
                </c:pt>
                <c:pt idx="3">
                  <c:v>Hypertension</c:v>
                </c:pt>
                <c:pt idx="4">
                  <c:v>Arthralgia</c:v>
                </c:pt>
                <c:pt idx="5">
                  <c:v>Vomiting</c:v>
                </c:pt>
                <c:pt idx="6">
                  <c:v>Decreased appetite</c:v>
                </c:pt>
                <c:pt idx="7">
                  <c:v>Back pain</c:v>
                </c:pt>
                <c:pt idx="8">
                  <c:v>Constipation</c:v>
                </c:pt>
                <c:pt idx="9">
                  <c:v>Diarrhea</c:v>
                </c:pt>
                <c:pt idx="10">
                  <c:v>Nausea</c:v>
                </c:pt>
                <c:pt idx="11">
                  <c:v>Fatigue or asthenia</c:v>
                </c:pt>
                <c:pt idx="12">
                  <c:v>Anemia*</c:v>
                </c:pt>
                <c:pt idx="13">
                  <c:v>Any</c:v>
                </c:pt>
              </c:strCache>
            </c:strRef>
          </c:cat>
          <c:val>
            <c:numRef>
              <c:f>Sheet1!$C$2:$C$15</c:f>
              <c:numCache>
                <c:formatCode>0.0</c:formatCode>
                <c:ptCount val="14"/>
                <c:pt idx="0">
                  <c:v>10.3</c:v>
                </c:pt>
                <c:pt idx="1">
                  <c:v>10.3</c:v>
                </c:pt>
                <c:pt idx="2">
                  <c:v>10.8</c:v>
                </c:pt>
                <c:pt idx="3">
                  <c:v>12.6</c:v>
                </c:pt>
                <c:pt idx="4">
                  <c:v>12.8</c:v>
                </c:pt>
                <c:pt idx="5">
                  <c:v>13.1</c:v>
                </c:pt>
                <c:pt idx="6">
                  <c:v>14.6</c:v>
                </c:pt>
                <c:pt idx="7">
                  <c:v>17.100000000000001</c:v>
                </c:pt>
                <c:pt idx="8">
                  <c:v>17.3</c:v>
                </c:pt>
                <c:pt idx="9">
                  <c:v>17.3</c:v>
                </c:pt>
                <c:pt idx="10">
                  <c:v>28.1</c:v>
                </c:pt>
                <c:pt idx="11">
                  <c:v>37.200000000000003</c:v>
                </c:pt>
                <c:pt idx="12">
                  <c:v>46</c:v>
                </c:pt>
                <c:pt idx="13">
                  <c:v>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7C0-4B4E-B2C4-925D31896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72324879"/>
        <c:axId val="572317807"/>
      </c:barChart>
      <c:catAx>
        <c:axId val="572324879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2317807"/>
        <c:crosses val="autoZero"/>
        <c:auto val="1"/>
        <c:lblAlgn val="l"/>
        <c:lblOffset val="1000"/>
        <c:noMultiLvlLbl val="0"/>
      </c:catAx>
      <c:valAx>
        <c:axId val="572317807"/>
        <c:scaling>
          <c:orientation val="maxMin"/>
          <c:max val="10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232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0501073729421"/>
          <c:y val="5.5310434021834221E-2"/>
          <c:w val="0.82984356955380578"/>
          <c:h val="0.758595914641104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sq">
              <a:solidFill>
                <a:schemeClr val="accent6"/>
              </a:solidFill>
              <a:prstDash val="dash"/>
              <a:miter lim="800000"/>
            </a:ln>
            <a:effectLst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15</c:v>
                </c:pt>
                <c:pt idx="2">
                  <c:v>30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AA-7044-9618-19DBA7906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582223"/>
        <c:axId val="793580559"/>
      </c:scatterChart>
      <c:valAx>
        <c:axId val="793582223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Months from </a:t>
                </a:r>
                <a:r>
                  <a:rPr lang="en-US" b="1" dirty="0" err="1"/>
                  <a:t>randomisation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33755533285612027"/>
              <c:y val="0.913187799451780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3580559"/>
        <c:crosses val="autoZero"/>
        <c:crossBetween val="midCat"/>
        <c:majorUnit val="3"/>
      </c:valAx>
      <c:valAx>
        <c:axId val="793580559"/>
        <c:scaling>
          <c:orientation val="minMax"/>
          <c:max val="10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Patients without events (%)</a:t>
                </a:r>
              </a:p>
            </c:rich>
          </c:tx>
          <c:layout>
            <c:manualLayout>
              <c:xMode val="edge"/>
              <c:yMode val="edge"/>
              <c:x val="7.4010021474588406E-3"/>
              <c:y val="9.4597832937228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3582223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0501073729421"/>
          <c:y val="5.5310434021834221E-2"/>
          <c:w val="0.82984356955380578"/>
          <c:h val="0.758595914641104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sq">
              <a:solidFill>
                <a:schemeClr val="accent6"/>
              </a:solidFill>
              <a:prstDash val="dash"/>
              <a:miter lim="800000"/>
            </a:ln>
            <a:effectLst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15</c:v>
                </c:pt>
                <c:pt idx="2">
                  <c:v>30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84-4447-8E81-6DE891D4F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582223"/>
        <c:axId val="793580559"/>
      </c:scatterChart>
      <c:valAx>
        <c:axId val="793582223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Months from </a:t>
                </a:r>
                <a:r>
                  <a:rPr lang="en-US" b="1" dirty="0" err="1"/>
                  <a:t>randomisation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3108886661894536"/>
              <c:y val="0.913187799451780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3580559"/>
        <c:crosses val="autoZero"/>
        <c:crossBetween val="midCat"/>
        <c:majorUnit val="3"/>
      </c:valAx>
      <c:valAx>
        <c:axId val="793580559"/>
        <c:scaling>
          <c:orientation val="minMax"/>
          <c:max val="10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Patients without events (%)</a:t>
                </a:r>
              </a:p>
            </c:rich>
          </c:tx>
          <c:layout>
            <c:manualLayout>
              <c:xMode val="edge"/>
              <c:yMode val="edge"/>
              <c:x val="1.7097971844428538E-2"/>
              <c:y val="9.45978329372280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3582223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0501073729421"/>
          <c:y val="5.5310434021834221E-2"/>
          <c:w val="0.82984356955380578"/>
          <c:h val="0.758595914641104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sq">
              <a:solidFill>
                <a:schemeClr val="accent6"/>
              </a:solidFill>
              <a:prstDash val="dash"/>
              <a:miter lim="800000"/>
            </a:ln>
            <a:effectLst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15</c:v>
                </c:pt>
                <c:pt idx="2">
                  <c:v>30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96-4E44-9615-66B2C589B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582223"/>
        <c:axId val="793580559"/>
      </c:scatterChart>
      <c:valAx>
        <c:axId val="793582223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Months from </a:t>
                </a:r>
                <a:r>
                  <a:rPr lang="en-US" b="1" dirty="0" err="1"/>
                  <a:t>randomisation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31573715103793842"/>
              <c:y val="0.913187799451780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3580559"/>
        <c:crosses val="autoZero"/>
        <c:crossBetween val="midCat"/>
        <c:majorUnit val="3"/>
      </c:valAx>
      <c:valAx>
        <c:axId val="793580559"/>
        <c:scaling>
          <c:orientation val="minMax"/>
          <c:max val="10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Patients without events (%)</a:t>
                </a:r>
              </a:p>
            </c:rich>
          </c:tx>
          <c:layout>
            <c:manualLayout>
              <c:xMode val="edge"/>
              <c:yMode val="edge"/>
              <c:x val="7.4010021474588406E-3"/>
              <c:y val="0.11774151664021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3582223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0501073729421"/>
          <c:y val="5.5310434021834221E-2"/>
          <c:w val="0.82984356955380578"/>
          <c:h val="0.758595914641104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sq">
              <a:solidFill>
                <a:schemeClr val="accent6"/>
              </a:solidFill>
              <a:prstDash val="dash"/>
              <a:miter lim="800000"/>
            </a:ln>
            <a:effectLst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15</c:v>
                </c:pt>
                <c:pt idx="2">
                  <c:v>30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94-314C-9DBC-526C0C82C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582223"/>
        <c:axId val="793580559"/>
      </c:scatterChart>
      <c:valAx>
        <c:axId val="793582223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Months from </a:t>
                </a:r>
                <a:r>
                  <a:rPr lang="en-US" b="1" dirty="0" err="1"/>
                  <a:t>randomisation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31331290861369604"/>
              <c:y val="0.913187799451780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3580559"/>
        <c:crosses val="autoZero"/>
        <c:crossBetween val="midCat"/>
        <c:majorUnit val="3"/>
      </c:valAx>
      <c:valAx>
        <c:axId val="793580559"/>
        <c:scaling>
          <c:orientation val="minMax"/>
          <c:max val="10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Patients without events (%)</a:t>
                </a:r>
              </a:p>
            </c:rich>
          </c:tx>
          <c:layout>
            <c:manualLayout>
              <c:xMode val="edge"/>
              <c:yMode val="edge"/>
              <c:x val="7.4010021474588406E-3"/>
              <c:y val="0.106169674788722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3582223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0664656843963"/>
          <c:y val="5.5310434021834221E-2"/>
          <c:w val="0.85327990261801634"/>
          <c:h val="0.758595914641104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sq">
              <a:solidFill>
                <a:schemeClr val="tx1">
                  <a:lumMod val="50000"/>
                  <a:lumOff val="50000"/>
                </a:schemeClr>
              </a:solidFill>
              <a:prstDash val="dash"/>
              <a:miter lim="800000"/>
            </a:ln>
            <a:effectLst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15</c:v>
                </c:pt>
                <c:pt idx="2">
                  <c:v>30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E5-4583-950A-7B9F9D610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3582223"/>
        <c:axId val="793580559"/>
      </c:scatterChart>
      <c:valAx>
        <c:axId val="793582223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Months from </a:t>
                </a:r>
                <a:r>
                  <a:rPr lang="en-US" sz="1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randomisation</a:t>
                </a:r>
                <a:endParaRPr lang="en-US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39088873980438549"/>
              <c:y val="0.913187691301198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3580559"/>
        <c:crosses val="autoZero"/>
        <c:crossBetween val="midCat"/>
        <c:majorUnit val="3"/>
      </c:valAx>
      <c:valAx>
        <c:axId val="793580559"/>
        <c:scaling>
          <c:orientation val="minMax"/>
          <c:max val="10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 b="1">
                    <a:latin typeface="Arial" panose="020B0604020202020204" pitchFamily="34" charset="0"/>
                    <a:cs typeface="Arial" panose="020B0604020202020204" pitchFamily="34" charset="0"/>
                  </a:rPr>
                  <a:t>Overall survival (%)</a:t>
                </a:r>
              </a:p>
            </c:rich>
          </c:tx>
          <c:layout>
            <c:manualLayout>
              <c:xMode val="edge"/>
              <c:yMode val="edge"/>
              <c:x val="7.4010163623164128E-3"/>
              <c:y val="0.225894328426338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3582223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3/10/2022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3/10/2022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471145">
              <a:defRPr/>
            </a:pPr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3C53626E-BC0F-674C-9570-A9D62C09EB52}" type="slidenum">
              <a:rPr lang="fr-FR">
                <a:solidFill>
                  <a:prstClr val="black"/>
                </a:solidFill>
                <a:latin typeface="Calibri"/>
              </a:rPr>
              <a:pPr defTabSz="471145">
                <a:defRPr/>
              </a:pPr>
              <a:t>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8021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D14D9E9D-93A9-4E6A-8E42-DC0055A8528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668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Health-related quality of life, as determined by the FACT-P assessment, was not affected by the combination therapy.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A38DF-6C33-40B9-8998-8C037513C6BB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3474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 Chi to voiceover 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dirty="0"/>
              <a:t>Importance/stringency of BICR</a:t>
            </a: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</a:rPr>
              <a:t>Study is grounded in RW clinical practice (pts can receive prior AAP). Knowing more about what pts received prior to will allow us to see how, longitudinally, pts do</a:t>
            </a: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</a:rPr>
              <a:t>Patients could receive a subsequent PARP inhibitor (could request to be unblinded and go onto </a:t>
            </a:r>
            <a:r>
              <a:rPr lang="en-US" sz="1900" dirty="0" err="1">
                <a:latin typeface="Segoe UI" panose="020B0502040204020203" pitchFamily="34" charset="0"/>
              </a:rPr>
              <a:t>subseq</a:t>
            </a:r>
            <a:r>
              <a:rPr lang="en-US" sz="1900" dirty="0">
                <a:latin typeface="Segoe UI" panose="020B0502040204020203" pitchFamily="34" charset="0"/>
              </a:rPr>
              <a:t> therapy of investigator's choice). </a:t>
            </a: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</a:rPr>
              <a:t>Open label cohort was enrolled at a later time</a:t>
            </a:r>
            <a:endParaRPr lang="en-US" sz="1900" dirty="0">
              <a:latin typeface="Arial" panose="020B0604020202020204" pitchFamily="34" charset="0"/>
            </a:endParaRPr>
          </a:p>
          <a:p>
            <a:pPr marL="176679" indent="-176679" defTabSz="942289">
              <a:buFont typeface="Arial" panose="020B0604020202020204" pitchFamily="34" charset="0"/>
              <a:buChar char="•"/>
              <a:defRPr/>
            </a:pPr>
            <a:endParaRPr lang="en-US" sz="1900" dirty="0">
              <a:latin typeface="Arial" panose="020B0604020202020204" pitchFamily="34" charset="0"/>
            </a:endParaRPr>
          </a:p>
          <a:p>
            <a:pPr marL="176679" indent="-1766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DCC1BA2E-6615-4633-BC12-8A8E968CF4D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7039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>
                <a:latin typeface="Segoe UI" panose="020B0502040204020203" pitchFamily="34" charset="0"/>
              </a:rPr>
              <a:t>Here, control arm does worse which is driving the difference. The combination of </a:t>
            </a:r>
            <a:r>
              <a:rPr lang="en-US" sz="1900" err="1">
                <a:latin typeface="Segoe UI" panose="020B0502040204020203" pitchFamily="34" charset="0"/>
              </a:rPr>
              <a:t>Nira</a:t>
            </a:r>
            <a:r>
              <a:rPr lang="en-US" sz="1900">
                <a:latin typeface="Segoe UI" panose="020B0502040204020203" pitchFamily="34" charset="0"/>
              </a:rPr>
              <a:t> + AA provides a consistent benefit</a:t>
            </a:r>
            <a:endParaRPr lang="en-US" sz="190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65BB8463-FF47-4AB8-A37C-6B473AF28FBD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346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sz="1900" dirty="0">
                <a:latin typeface="Segoe UI" panose="020B0502040204020203" pitchFamily="34" charset="0"/>
              </a:rPr>
              <a:t>Add a comment pertaining to the rigor of BICR-this can probably be voiced by Kim Chi</a:t>
            </a:r>
            <a:endParaRPr lang="en-US" sz="19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65BB8463-FF47-4AB8-A37C-6B473AF28FBD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137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sz="1900">
                <a:latin typeface="Segoe UI" panose="020B0502040204020203" pitchFamily="34" charset="0"/>
              </a:rPr>
              <a:t>Statistically there was no heterogeneity of effect across subgroups. ECOG 0, no prior AAP use, no visceral metastases and patients with a BRCA alteration had the greatest benefit with niraparib.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DCC1BA2E-6615-4633-BC12-8A8E968CF4D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0367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/>
              <a:t>Kim Chi to voiceover </a:t>
            </a:r>
            <a:r>
              <a:rPr lang="en-US" sz="1900">
                <a:latin typeface="Segoe UI" panose="020B0502040204020203" pitchFamily="34" charset="0"/>
              </a:rPr>
              <a:t>that the immature result was consistent across genetic alterations. Median FU time is 18.6 months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65BB8463-FF47-4AB8-A37C-6B473AF28FBD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7223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details: 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dirty="0"/>
              <a:t>Re: arrhythmia: higher numbers of the following in NIRA vs PBO (all grade): </a:t>
            </a:r>
            <a:r>
              <a:rPr lang="en-US" dirty="0">
                <a:ea typeface="Verdana"/>
                <a:cs typeface="Calibri"/>
              </a:rPr>
              <a:t>Tachycardia (7 vs 4), Palpitations (6 vs 1), Atrial Fibrillation (5 vs 3), Sinus tachycardia (5 vs 0)</a:t>
            </a:r>
            <a:endParaRPr lang="en-US" dirty="0">
              <a:ea typeface="Verdana"/>
            </a:endParaRP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dirty="0"/>
              <a:t>Sinus tachycardia was related to anemia, majority of arrhythmias were grade 1-2 and related to older age and anemia like </a:t>
            </a:r>
            <a:r>
              <a:rPr lang="en-US" dirty="0" err="1"/>
              <a:t>extrasystoles</a:t>
            </a:r>
            <a:r>
              <a:rPr lang="en-US" dirty="0"/>
              <a:t>, sinus tachycardia. The key is how many patients had atrial fibrillation or ventricular </a:t>
            </a:r>
            <a:r>
              <a:rPr lang="en-US" dirty="0" err="1"/>
              <a:t>tachyarrhythmias</a:t>
            </a:r>
            <a:r>
              <a:rPr lang="en-US" dirty="0"/>
              <a:t> which require specific acute and/or chronic management. </a:t>
            </a:r>
            <a:endParaRPr lang="en-US" dirty="0">
              <a:ea typeface="Verdana"/>
              <a:cs typeface="Calibri"/>
            </a:endParaRP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  <a:cs typeface="Calibri" panose="020F0502020204030204" pitchFamily="34" charset="0"/>
              </a:rPr>
              <a:t>Grade 3 arrhythmias included tachycardia (n=1) atrial fibrillation (n=2) in the NIRA group; palpitations (n=1), atrial flutter (n=1), and ventricular tachycardia (n=1) in the PBO group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dirty="0"/>
              <a:t>Grade 3+ cardiac failure included cardiac failure (n=1 gr4), cardiac failure congestive (n=1 gr3), and 1 death in the NIRA group; cardiac failure (n=1 gr3) in the PBO group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dirty="0"/>
              <a:t>Grade 3+ ischemic heart disease included myocardial infarction (n=2 gr 3 and n=1 gr4) and 1 death due to cardiorespiratory arrest in the NIRA group; myocardial infarction (n=1 gr3), coronary artery disease (n=2 gr3), and 3 deaths (myocardial infarction n=2 and acute myocardial infarction n=1) in the PBO group</a:t>
            </a:r>
          </a:p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65BB8463-FF47-4AB8-A37C-6B473AF28FBD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946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Health-related quality of life was not affected by the combination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A38DF-6C33-40B9-8998-8C037513C6BB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1155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from slide.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7402D-07D3-49A9-B21B-C805F84334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3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051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40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471145">
              <a:defRPr/>
            </a:pPr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3C53626E-BC0F-674C-9570-A9D62C09EB52}" type="slidenum">
              <a:rPr lang="fr-FR">
                <a:solidFill>
                  <a:prstClr val="black"/>
                </a:solidFill>
                <a:latin typeface="Calibri"/>
              </a:rPr>
              <a:pPr defTabSz="471145">
                <a:defRPr/>
              </a:pPr>
              <a:t>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92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1145">
              <a:defRPr/>
            </a:pPr>
            <a:fld id="{2B3444B1-158A-4BF6-99BF-61DE2EB2E352}" type="slidenum">
              <a:rPr lang="en-US">
                <a:solidFill>
                  <a:prstClr val="black"/>
                </a:solidFill>
                <a:latin typeface="Calibri"/>
              </a:rPr>
              <a:pPr defTabSz="471145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33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2B3444B1-158A-4BF6-99BF-61DE2EB2E352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64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3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75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33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307975"/>
            <a:ext cx="5295900" cy="297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74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acombe@cor2ed.com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hyperlink" Target="mailto:froukje.sosef@cor2ed.com" TargetMode="External"/><Relationship Id="rId12" Type="http://schemas.openxmlformats.org/officeDocument/2006/relationships/hyperlink" Target="https://vimeo.com/channels/guconnect" TargetMode="External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https://twitter.com/guconnectinfo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0.svg"/><Relationship Id="rId10" Type="http://schemas.openxmlformats.org/officeDocument/2006/relationships/hyperlink" Target="https://guconnect.cor2ed.com/" TargetMode="External"/><Relationship Id="rId19" Type="http://schemas.openxmlformats.org/officeDocument/2006/relationships/image" Target="../media/image1.png"/><Relationship Id="rId4" Type="http://schemas.openxmlformats.org/officeDocument/2006/relationships/image" Target="../media/image5.svg"/><Relationship Id="rId9" Type="http://schemas.openxmlformats.org/officeDocument/2006/relationships/hyperlink" Target="https://www.linkedin.com/company/23742475" TargetMode="External"/><Relationship Id="rId1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219E9-EB93-344E-AB38-CABE19D11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7" r="3425"/>
          <a:stretch/>
        </p:blipFill>
        <p:spPr>
          <a:xfrm>
            <a:off x="2911549" y="2125394"/>
            <a:ext cx="6368902" cy="25826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F83C810-D1E6-F34E-B5D8-E1693AB87B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F841974-4C9E-1E42-8575-16AEEF96DF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2C77BE-E73D-844F-8127-C0CFE85FBD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8680E175-8D3F-5A41-9ECC-2D3E36D8D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69" r="9948" b="7527"/>
          <a:stretch/>
        </p:blipFill>
        <p:spPr>
          <a:xfrm>
            <a:off x="6086914" y="0"/>
            <a:ext cx="6105086" cy="6858000"/>
          </a:xfrm>
          <a:prstGeom prst="rect">
            <a:avLst/>
          </a:prstGeom>
        </p:spPr>
      </p:pic>
      <p:sp>
        <p:nvSpPr>
          <p:cNvPr id="33" name="Titre 1">
            <a:extLst>
              <a:ext uri="{FF2B5EF4-FFF2-40B4-BE49-F238E27FC236}">
                <a16:creationId xmlns:a16="http://schemas.microsoft.com/office/drawing/2014/main" id="{30D9B83E-3D49-9A43-848F-2C7088C16D3D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spc="-30" baseline="0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Antoine Lacombe </a:t>
            </a:r>
            <a:r>
              <a:rPr lang="en-GB" sz="11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211C4F2C-FAB1-F340-95E4-EA2A11675848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spc="-30" baseline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-3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A0C21822-41B9-CA49-B06D-38EC2CB48436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-3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GU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-3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</a:t>
            </a:r>
            <a:r>
              <a:rPr kumimoji="0" lang="fr-FR" sz="1800" b="0" i="0" u="none" strike="noStrike" kern="1200" cap="none" spc="-3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-3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-3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7238A4CF-B8D0-844F-9DEF-25CDF8B224F6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spc="-30" baseline="0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spc="-30" baseline="0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</a:t>
            </a:r>
            <a:r>
              <a:rPr lang="en-GB" sz="14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spc="-30" baseline="0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Sosef</a:t>
            </a:r>
            <a:r>
              <a:rPr lang="en-GB" sz="14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1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45B4609-3133-6145-B894-54903F34A6B6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spc="-30" baseline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-3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8C88F5-BADD-6544-9BE2-3DE731661BDB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E9B20A3-5A45-944C-9336-BE3E37336B56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-30" baseline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Graphic 40" descr="Speaker Phone">
              <a:extLst>
                <a:ext uri="{FF2B5EF4-FFF2-40B4-BE49-F238E27FC236}">
                  <a16:creationId xmlns:a16="http://schemas.microsoft.com/office/drawing/2014/main" id="{06B8A188-B275-1749-B220-6BFC84E14D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D6C6D3B7-EFD6-4F4E-8BF7-846A4E2ED40F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Graphic 42" descr="Envelope">
            <a:extLst>
              <a:ext uri="{FF2B5EF4-FFF2-40B4-BE49-F238E27FC236}">
                <a16:creationId xmlns:a16="http://schemas.microsoft.com/office/drawing/2014/main" id="{203BF032-9D76-8446-90A2-81167A6F9E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688AFCF-7F8E-FB44-9041-B6F892F9DED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64BC49A-DF7C-7A4A-9FC5-6671D04F56E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-30" baseline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Graphic 45" descr="Speaker Phone">
              <a:extLst>
                <a:ext uri="{FF2B5EF4-FFF2-40B4-BE49-F238E27FC236}">
                  <a16:creationId xmlns:a16="http://schemas.microsoft.com/office/drawing/2014/main" id="{09189DD2-B0C0-D841-85CC-7369BEA6F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1AAE6246-96AE-DC49-8DE7-D838CD625CFC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aphic 47" descr="Envelope">
            <a:extLst>
              <a:ext uri="{FF2B5EF4-FFF2-40B4-BE49-F238E27FC236}">
                <a16:creationId xmlns:a16="http://schemas.microsoft.com/office/drawing/2014/main" id="{55462033-D5C5-2249-9B36-25F0C401F3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49" name="Titre 1">
            <a:extLst>
              <a:ext uri="{FF2B5EF4-FFF2-40B4-BE49-F238E27FC236}">
                <a16:creationId xmlns:a16="http://schemas.microsoft.com/office/drawing/2014/main" id="{E8583C5A-FD0A-BD46-BBC5-BD13714A25BB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spc="-30" baseline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-3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FC48485-78A5-8A42-80FC-22461B1B7983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spc="-30" baseline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-3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DCF7B01-6C44-C043-BFD8-FFEF8F4FFBF8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7C634CE-E48A-2A4D-AB27-2406D835CDEF}"/>
              </a:ext>
            </a:extLst>
          </p:cNvPr>
          <p:cNvSpPr/>
          <p:nvPr userDrawn="1"/>
        </p:nvSpPr>
        <p:spPr>
          <a:xfrm>
            <a:off x="3400127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545D23-3443-4B4E-B16A-53F679FD88AC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spc="-3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spc="-3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@GU CONNECT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BF9290-E004-3540-868B-E4C5A9318280}"/>
              </a:ext>
            </a:extLst>
          </p:cNvPr>
          <p:cNvSpPr txBox="1"/>
          <p:nvPr userDrawn="1"/>
        </p:nvSpPr>
        <p:spPr>
          <a:xfrm>
            <a:off x="3821101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spc="-3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spc="-3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@GU CONNECT</a:t>
            </a:r>
          </a:p>
        </p:txBody>
      </p:sp>
      <p:sp>
        <p:nvSpPr>
          <p:cNvPr id="56" name="Rectangle 55">
            <a:hlinkClick r:id="rId7"/>
            <a:extLst>
              <a:ext uri="{FF2B5EF4-FFF2-40B4-BE49-F238E27FC236}">
                <a16:creationId xmlns:a16="http://schemas.microsoft.com/office/drawing/2014/main" id="{ECC34AA8-766A-EB43-8FE2-E8FB6E9C3D2A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hlinkClick r:id="rId8"/>
            <a:extLst>
              <a:ext uri="{FF2B5EF4-FFF2-40B4-BE49-F238E27FC236}">
                <a16:creationId xmlns:a16="http://schemas.microsoft.com/office/drawing/2014/main" id="{4E7802E3-ED32-404A-8126-A4B56AFCEABE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hlinkClick r:id="rId9"/>
            <a:extLst>
              <a:ext uri="{FF2B5EF4-FFF2-40B4-BE49-F238E27FC236}">
                <a16:creationId xmlns:a16="http://schemas.microsoft.com/office/drawing/2014/main" id="{341CA860-02BB-924D-9BBB-24243CD225F6}"/>
              </a:ext>
            </a:extLst>
          </p:cNvPr>
          <p:cNvSpPr/>
          <p:nvPr userDrawn="1"/>
        </p:nvSpPr>
        <p:spPr>
          <a:xfrm>
            <a:off x="403163" y="5500414"/>
            <a:ext cx="222462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pc="-3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4A6321E-3861-F043-A0C0-E5004BE12DEF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88CC85-387A-AD4E-8865-A2F68822E936}"/>
              </a:ext>
            </a:extLst>
          </p:cNvPr>
          <p:cNvSpPr txBox="1"/>
          <p:nvPr userDrawn="1"/>
        </p:nvSpPr>
        <p:spPr>
          <a:xfrm>
            <a:off x="805458" y="6013567"/>
            <a:ext cx="2616530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spc="-3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https://guconnect.cor2ed.com/</a:t>
            </a:r>
            <a:endParaRPr lang="en-GB" sz="1400" kern="1200" dirty="0">
              <a:solidFill>
                <a:schemeClr val="tx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le 60">
            <a:hlinkClick r:id="rId10"/>
            <a:extLst>
              <a:ext uri="{FF2B5EF4-FFF2-40B4-BE49-F238E27FC236}">
                <a16:creationId xmlns:a16="http://schemas.microsoft.com/office/drawing/2014/main" id="{0094C2BB-7685-5B42-AEF5-B7618D606169}"/>
              </a:ext>
            </a:extLst>
          </p:cNvPr>
          <p:cNvSpPr/>
          <p:nvPr userDrawn="1"/>
        </p:nvSpPr>
        <p:spPr>
          <a:xfrm>
            <a:off x="391317" y="6007018"/>
            <a:ext cx="2907360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pc="-3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811B57-F314-D249-B405-4E201720F927}"/>
              </a:ext>
            </a:extLst>
          </p:cNvPr>
          <p:cNvSpPr txBox="1"/>
          <p:nvPr userDrawn="1"/>
        </p:nvSpPr>
        <p:spPr>
          <a:xfrm>
            <a:off x="3820914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spc="-3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spc="-30" baseline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@</a:t>
            </a:r>
            <a:r>
              <a:rPr lang="en-GB" sz="1400" spc="-30" baseline="0" dirty="0" err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guconnectinfo</a:t>
            </a:r>
            <a:endParaRPr lang="en-GB" sz="1400" spc="-30" baseline="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hlinkClick r:id="rId11"/>
            <a:extLst>
              <a:ext uri="{FF2B5EF4-FFF2-40B4-BE49-F238E27FC236}">
                <a16:creationId xmlns:a16="http://schemas.microsoft.com/office/drawing/2014/main" id="{20D601F6-C3B3-7D44-8BD5-D679D7FD4EEB}"/>
              </a:ext>
            </a:extLst>
          </p:cNvPr>
          <p:cNvSpPr/>
          <p:nvPr userDrawn="1"/>
        </p:nvSpPr>
        <p:spPr>
          <a:xfrm>
            <a:off x="3380402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pc="-3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103F255-4F6A-CA42-85A6-9FFB2A5D902D}"/>
              </a:ext>
            </a:extLst>
          </p:cNvPr>
          <p:cNvSpPr/>
          <p:nvPr userDrawn="1"/>
        </p:nvSpPr>
        <p:spPr>
          <a:xfrm>
            <a:off x="3404557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hlinkClick r:id="rId12"/>
            <a:extLst>
              <a:ext uri="{FF2B5EF4-FFF2-40B4-BE49-F238E27FC236}">
                <a16:creationId xmlns:a16="http://schemas.microsoft.com/office/drawing/2014/main" id="{813F0D47-5A38-8F45-9EEC-88942D676D03}"/>
              </a:ext>
            </a:extLst>
          </p:cNvPr>
          <p:cNvSpPr/>
          <p:nvPr userDrawn="1"/>
        </p:nvSpPr>
        <p:spPr>
          <a:xfrm>
            <a:off x="3360576" y="5507360"/>
            <a:ext cx="236229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pc="-3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22CE719D-BF7E-6348-A086-82D4B96325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Graphic 66" descr="World">
            <a:extLst>
              <a:ext uri="{FF2B5EF4-FFF2-40B4-BE49-F238E27FC236}">
                <a16:creationId xmlns:a16="http://schemas.microsoft.com/office/drawing/2014/main" id="{4BB1D94F-DD59-E548-9CEB-1FCCF091023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68" name="Picture 4" descr="Vimeo Icon Logo - Free vector graphic on Pixabay">
            <a:extLst>
              <a:ext uri="{FF2B5EF4-FFF2-40B4-BE49-F238E27FC236}">
                <a16:creationId xmlns:a16="http://schemas.microsoft.com/office/drawing/2014/main" id="{4A49D902-C062-0342-8928-6BF39FAB34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23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ree White Twitter Icon - Download White Twitter Icon">
            <a:extLst>
              <a:ext uri="{FF2B5EF4-FFF2-40B4-BE49-F238E27FC236}">
                <a16:creationId xmlns:a16="http://schemas.microsoft.com/office/drawing/2014/main" id="{D0331001-11A8-BB4B-AB85-368EF2DF68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43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8E0EEA8-7F63-2B4A-B445-EA6C22135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1017" r="3425"/>
          <a:stretch/>
        </p:blipFill>
        <p:spPr>
          <a:xfrm>
            <a:off x="412883" y="677126"/>
            <a:ext cx="2174747" cy="881888"/>
          </a:xfrm>
          <a:prstGeom prst="rect">
            <a:avLst/>
          </a:prstGeom>
        </p:spPr>
      </p:pic>
      <p:sp>
        <p:nvSpPr>
          <p:cNvPr id="70" name="Titre 1">
            <a:extLst>
              <a:ext uri="{FF2B5EF4-FFF2-40B4-BE49-F238E27FC236}">
                <a16:creationId xmlns:a16="http://schemas.microsoft.com/office/drawing/2014/main" id="{7BDF4C6F-C254-DD4C-B8B1-8AEAC5625493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704512" y="6356351"/>
            <a:ext cx="8778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fld id="{FCE43C0F-8A7B-3A4B-9DB5-B3472E36E83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3"/>
          </p:nvPr>
        </p:nvSpPr>
        <p:spPr>
          <a:xfrm>
            <a:off x="620184" y="6356351"/>
            <a:ext cx="81168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latin typeface="PT Sans Narrow"/>
                <a:cs typeface="PT Sans Narrow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460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202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08" y="174662"/>
            <a:ext cx="10972800" cy="646331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93575" y="6613426"/>
            <a:ext cx="1181414" cy="115544"/>
          </a:xfrm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sz="75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4927"/>
            <a:ext cx="10972800" cy="43735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None/>
              <a:defRPr/>
            </a:lvl1pPr>
            <a:lvl2pPr marL="648305" indent="-305084">
              <a:buSzPct val="100000"/>
              <a:buFontTx/>
              <a:buBlip>
                <a:blip r:embed="rId2"/>
              </a:buBlip>
              <a:defRPr/>
            </a:lvl2pPr>
            <a:lvl3pPr>
              <a:buSzPct val="90000"/>
              <a:defRPr/>
            </a:lvl3pPr>
            <a:lvl4pPr marL="1372880" indent="-258607"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275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795"/>
            <a:ext cx="12192000" cy="134076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24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88B4F1F8-A298-440C-AE8C-A1EC18E7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769101" y="6165851"/>
            <a:ext cx="5204884" cy="555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95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466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2245" y="6331791"/>
            <a:ext cx="10792057" cy="456693"/>
          </a:xfrm>
        </p:spPr>
        <p:txBody>
          <a:bodyPr anchor="b">
            <a:noAutofit/>
          </a:bodyPr>
          <a:lstStyle>
            <a:lvl1pPr marL="0" indent="0">
              <a:spcBef>
                <a:spcPts val="200"/>
              </a:spcBef>
              <a:buNone/>
              <a:defRPr sz="1000"/>
            </a:lvl1pPr>
            <a:lvl2pPr marL="457189" indent="0">
              <a:buNone/>
              <a:defRPr sz="1000"/>
            </a:lvl2pPr>
            <a:lvl3pPr marL="914377" indent="0">
              <a:buNone/>
              <a:defRPr sz="10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026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172" y="1801368"/>
            <a:ext cx="11295782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23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CFC416F-D710-3A45-87DD-2DE1FCF77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307593"/>
            <a:ext cx="11295782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173" y="5806440"/>
            <a:ext cx="11295782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419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37663" y="6456258"/>
            <a:ext cx="1279358" cy="30914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745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3B645F8-9127-4B2B-8C09-80A0BF7C8E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6623424"/>
            <a:ext cx="8778240" cy="230832"/>
          </a:xfr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000"/>
            </a:lvl1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8581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52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0762" y="384000"/>
            <a:ext cx="10990479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0763" y="1344000"/>
            <a:ext cx="10990476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5E8AF2E-2935-4D43-866E-C1566FC01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6000" y="6210000"/>
            <a:ext cx="1008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DEEF2-384B-A542-B630-B6BD69F99C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134" y="5847979"/>
            <a:ext cx="10989733" cy="203133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800"/>
            </a:lvl1pPr>
            <a:lvl2pPr marL="287993" indent="0">
              <a:buFontTx/>
              <a:buNone/>
              <a:defRPr sz="800"/>
            </a:lvl2pPr>
            <a:lvl3pPr marL="575986" indent="0">
              <a:buFontTx/>
              <a:buNone/>
              <a:defRPr sz="800"/>
            </a:lvl3pPr>
            <a:lvl4pPr marL="863978" indent="0">
              <a:buFontTx/>
              <a:buNone/>
              <a:defRPr sz="800"/>
            </a:lvl4pPr>
            <a:lvl5pPr marL="2438279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3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D033C0A-B3FE-7E4D-9435-7FC5A8EE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8800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D972486-CB4A-8C43-B144-BABC948315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F8C3B23-A099-4145-B586-48F0125704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9BD2B10-09B3-F844-9454-208DB63A3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5B45DD1-D8DA-F347-A3D1-EAA2C6D05F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46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5F152-6A90-E24B-9A16-F07E260B1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/>
          <a:srcRect l="1017" r="3425"/>
          <a:stretch/>
        </p:blipFill>
        <p:spPr>
          <a:xfrm>
            <a:off x="9914481" y="311695"/>
            <a:ext cx="1708730" cy="69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  <p:sldLayoutId id="2147483682" r:id="rId15"/>
    <p:sldLayoutId id="2147483683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94" userDrawn="1">
          <p15:clr>
            <a:srgbClr val="F26B43"/>
          </p15:clr>
        </p15:guide>
        <p15:guide id="4" orient="horz" pos="2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mailto:elaine.wills@cor2ed.com?subject=GU%20connect" TargetMode="External"/><Relationship Id="rId3" Type="http://schemas.openxmlformats.org/officeDocument/2006/relationships/hyperlink" Target="https://twitter.com/guconnectinfo" TargetMode="External"/><Relationship Id="rId7" Type="http://schemas.openxmlformats.org/officeDocument/2006/relationships/hyperlink" Target="https://guconnect.cor2ed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guconnect" TargetMode="External"/><Relationship Id="rId5" Type="http://schemas.openxmlformats.org/officeDocument/2006/relationships/hyperlink" Target="mailto:sam.brightwell@cor2ed.com" TargetMode="External"/><Relationship Id="rId4" Type="http://schemas.openxmlformats.org/officeDocument/2006/relationships/hyperlink" Target="https://www.linkedin.com/company/23742475" TargetMode="External"/><Relationship Id="rId9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pro</a:t>
            </a:r>
            <a:r>
              <a:rPr lang="en-GB" cap="none" dirty="0"/>
              <a:t>found</a:t>
            </a:r>
            <a:r>
              <a:rPr lang="en-GB" dirty="0"/>
              <a:t>: FINAL OVERALL SURVIVAL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CCBFA-4296-4F33-9805-562798085DF3}"/>
              </a:ext>
            </a:extLst>
          </p:cNvPr>
          <p:cNvSpPr/>
          <p:nvPr/>
        </p:nvSpPr>
        <p:spPr>
          <a:xfrm>
            <a:off x="8909050" y="1268760"/>
            <a:ext cx="2181092" cy="777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CI, confidence interval; HR, hazard ratio; OS, overall survival </a:t>
            </a:r>
            <a:br>
              <a:rPr lang="en-GB" altLang="en-US" dirty="0"/>
            </a:br>
            <a:r>
              <a:rPr lang="en-GB" altLang="en-US" dirty="0"/>
              <a:t>Hussain M, et al. N </a:t>
            </a:r>
            <a:r>
              <a:rPr lang="en-GB" altLang="en-US" dirty="0" err="1"/>
              <a:t>Engl</a:t>
            </a:r>
            <a:r>
              <a:rPr lang="en-GB" altLang="en-US" dirty="0"/>
              <a:t> J Med. 2020;383(24):2345-57</a:t>
            </a:r>
            <a:endParaRPr lang="en-US" alt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822D54-1A0E-F346-8CC3-A89950828FE9}"/>
              </a:ext>
            </a:extLst>
          </p:cNvPr>
          <p:cNvSpPr txBox="1"/>
          <p:nvPr/>
        </p:nvSpPr>
        <p:spPr>
          <a:xfrm>
            <a:off x="631431" y="5074034"/>
            <a:ext cx="617157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No. at risk</a:t>
            </a:r>
          </a:p>
          <a:p>
            <a:pPr>
              <a:lnSpc>
                <a:spcPct val="90000"/>
              </a:lnSpc>
            </a:pPr>
            <a:r>
              <a:rPr lang="en-US" sz="10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Olaparib</a:t>
            </a:r>
            <a:endParaRPr lang="en-US" sz="1000" b="1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249D6-01B3-5241-9E0D-4B7B32CA621F}"/>
              </a:ext>
            </a:extLst>
          </p:cNvPr>
          <p:cNvSpPr txBox="1"/>
          <p:nvPr/>
        </p:nvSpPr>
        <p:spPr>
          <a:xfrm>
            <a:off x="1362694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94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5B1DF9-2EB1-424C-B4DE-EDD08CE4BEEE}"/>
              </a:ext>
            </a:extLst>
          </p:cNvPr>
          <p:cNvSpPr txBox="1"/>
          <p:nvPr/>
        </p:nvSpPr>
        <p:spPr>
          <a:xfrm>
            <a:off x="1594469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94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B02DE2-6795-5147-AF63-E7AD0CF9D63E}"/>
              </a:ext>
            </a:extLst>
          </p:cNvPr>
          <p:cNvSpPr txBox="1"/>
          <p:nvPr/>
        </p:nvSpPr>
        <p:spPr>
          <a:xfrm>
            <a:off x="1823069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0CDF92-1651-0D4A-984C-9A51FA936355}"/>
              </a:ext>
            </a:extLst>
          </p:cNvPr>
          <p:cNvSpPr txBox="1"/>
          <p:nvPr/>
        </p:nvSpPr>
        <p:spPr>
          <a:xfrm>
            <a:off x="2054844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86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6CD718-A57D-A34B-8A65-413E781C04DA}"/>
              </a:ext>
            </a:extLst>
          </p:cNvPr>
          <p:cNvSpPr txBox="1"/>
          <p:nvPr/>
        </p:nvSpPr>
        <p:spPr>
          <a:xfrm>
            <a:off x="2277094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73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1A0FF6-3242-144E-8BC5-15B8502A5977}"/>
              </a:ext>
            </a:extLst>
          </p:cNvPr>
          <p:cNvSpPr txBox="1"/>
          <p:nvPr/>
        </p:nvSpPr>
        <p:spPr>
          <a:xfrm>
            <a:off x="2508869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58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BE7231-96C1-874D-BF86-44450EA57256}"/>
              </a:ext>
            </a:extLst>
          </p:cNvPr>
          <p:cNvSpPr txBox="1"/>
          <p:nvPr/>
        </p:nvSpPr>
        <p:spPr>
          <a:xfrm>
            <a:off x="2750169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7FC413-5C3C-7941-9C28-7BBB0D35465D}"/>
              </a:ext>
            </a:extLst>
          </p:cNvPr>
          <p:cNvSpPr txBox="1"/>
          <p:nvPr/>
        </p:nvSpPr>
        <p:spPr>
          <a:xfrm>
            <a:off x="5277534" y="5240233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D4DE9A-F6CE-9D48-AC1B-7413936826B7}"/>
              </a:ext>
            </a:extLst>
          </p:cNvPr>
          <p:cNvSpPr txBox="1"/>
          <p:nvPr/>
        </p:nvSpPr>
        <p:spPr>
          <a:xfrm>
            <a:off x="5048869" y="5240233"/>
            <a:ext cx="705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0E91E8-0DA1-0B48-97F8-21E1D15316EC}"/>
              </a:ext>
            </a:extLst>
          </p:cNvPr>
          <p:cNvSpPr txBox="1"/>
          <p:nvPr/>
        </p:nvSpPr>
        <p:spPr>
          <a:xfrm>
            <a:off x="4823444" y="5240233"/>
            <a:ext cx="705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FF097B-0881-D84E-AC4D-EFDF9593F5B8}"/>
              </a:ext>
            </a:extLst>
          </p:cNvPr>
          <p:cNvSpPr txBox="1"/>
          <p:nvPr/>
        </p:nvSpPr>
        <p:spPr>
          <a:xfrm>
            <a:off x="4588494" y="5240233"/>
            <a:ext cx="705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C2B368-280B-714C-80B0-ED0CB9C27D25}"/>
              </a:ext>
            </a:extLst>
          </p:cNvPr>
          <p:cNvSpPr txBox="1"/>
          <p:nvPr/>
        </p:nvSpPr>
        <p:spPr>
          <a:xfrm>
            <a:off x="4398335" y="5240233"/>
            <a:ext cx="705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53AFF5-5AC8-C840-8004-0EC79D83123B}"/>
              </a:ext>
            </a:extLst>
          </p:cNvPr>
          <p:cNvSpPr txBox="1"/>
          <p:nvPr/>
        </p:nvSpPr>
        <p:spPr>
          <a:xfrm>
            <a:off x="4134810" y="5240233"/>
            <a:ext cx="705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508A9A-B16F-5D42-AB1C-19EFDD3056B3}"/>
              </a:ext>
            </a:extLst>
          </p:cNvPr>
          <p:cNvSpPr txBox="1"/>
          <p:nvPr/>
        </p:nvSpPr>
        <p:spPr>
          <a:xfrm>
            <a:off x="3870603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3603B6-7812-6947-A461-A6DF422022C1}"/>
              </a:ext>
            </a:extLst>
          </p:cNvPr>
          <p:cNvSpPr txBox="1"/>
          <p:nvPr/>
        </p:nvSpPr>
        <p:spPr>
          <a:xfrm>
            <a:off x="3648353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7BD6E1-CAF9-F849-A944-A441C6FBFD51}"/>
              </a:ext>
            </a:extLst>
          </p:cNvPr>
          <p:cNvSpPr txBox="1"/>
          <p:nvPr/>
        </p:nvSpPr>
        <p:spPr>
          <a:xfrm>
            <a:off x="3419753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D7347-1FBF-484A-9371-48835CE24D6E}"/>
              </a:ext>
            </a:extLst>
          </p:cNvPr>
          <p:cNvSpPr txBox="1"/>
          <p:nvPr/>
        </p:nvSpPr>
        <p:spPr>
          <a:xfrm>
            <a:off x="3191153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35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793F35-899E-5748-A6E7-BA0D3A5E8F28}"/>
              </a:ext>
            </a:extLst>
          </p:cNvPr>
          <p:cNvSpPr txBox="1"/>
          <p:nvPr/>
        </p:nvSpPr>
        <p:spPr>
          <a:xfrm>
            <a:off x="2972419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45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7156C6-36CE-664F-951A-135CDE027C1A}"/>
              </a:ext>
            </a:extLst>
          </p:cNvPr>
          <p:cNvSpPr txBox="1"/>
          <p:nvPr/>
        </p:nvSpPr>
        <p:spPr>
          <a:xfrm>
            <a:off x="1400859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81BA78-A033-F04B-BCEF-BA7F317E86AC}"/>
              </a:ext>
            </a:extLst>
          </p:cNvPr>
          <p:cNvSpPr txBox="1"/>
          <p:nvPr/>
        </p:nvSpPr>
        <p:spPr>
          <a:xfrm>
            <a:off x="1638984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E53C2C-2CC7-CD42-9A68-A571C483628B}"/>
              </a:ext>
            </a:extLst>
          </p:cNvPr>
          <p:cNvSpPr txBox="1"/>
          <p:nvPr/>
        </p:nvSpPr>
        <p:spPr>
          <a:xfrm>
            <a:off x="1864409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430794-3B2B-4843-8840-0FB955E3FBB0}"/>
              </a:ext>
            </a:extLst>
          </p:cNvPr>
          <p:cNvSpPr txBox="1"/>
          <p:nvPr/>
        </p:nvSpPr>
        <p:spPr>
          <a:xfrm>
            <a:off x="2093009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92C02D-0282-3D44-B83F-E890F6946D6C}"/>
              </a:ext>
            </a:extLst>
          </p:cNvPr>
          <p:cNvSpPr txBox="1"/>
          <p:nvPr/>
        </p:nvSpPr>
        <p:spPr>
          <a:xfrm>
            <a:off x="2312084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AB3A67-36B1-F648-8275-8B5858D41366}"/>
              </a:ext>
            </a:extLst>
          </p:cNvPr>
          <p:cNvSpPr txBox="1"/>
          <p:nvPr/>
        </p:nvSpPr>
        <p:spPr>
          <a:xfrm>
            <a:off x="249906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EF3A4E-F9E2-FD43-8A3B-4B8E94F5946D}"/>
              </a:ext>
            </a:extLst>
          </p:cNvPr>
          <p:cNvSpPr txBox="1"/>
          <p:nvPr/>
        </p:nvSpPr>
        <p:spPr>
          <a:xfrm>
            <a:off x="273401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E5CD27-499F-6943-A2BF-137D45DC66B6}"/>
              </a:ext>
            </a:extLst>
          </p:cNvPr>
          <p:cNvSpPr txBox="1"/>
          <p:nvPr/>
        </p:nvSpPr>
        <p:spPr>
          <a:xfrm>
            <a:off x="524226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FCE6F7-E700-9C4A-9D08-81D808B3ACD6}"/>
              </a:ext>
            </a:extLst>
          </p:cNvPr>
          <p:cNvSpPr txBox="1"/>
          <p:nvPr/>
        </p:nvSpPr>
        <p:spPr>
          <a:xfrm>
            <a:off x="501366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CF583-1A18-6445-A086-11AABC074681}"/>
              </a:ext>
            </a:extLst>
          </p:cNvPr>
          <p:cNvSpPr txBox="1"/>
          <p:nvPr/>
        </p:nvSpPr>
        <p:spPr>
          <a:xfrm>
            <a:off x="4788243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DDDE6C-5B9A-9540-A9CB-DDD782ADCA07}"/>
              </a:ext>
            </a:extLst>
          </p:cNvPr>
          <p:cNvSpPr txBox="1"/>
          <p:nvPr/>
        </p:nvSpPr>
        <p:spPr>
          <a:xfrm>
            <a:off x="4553293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BF608-18A2-5443-BB4C-B3C9F6890E1B}"/>
              </a:ext>
            </a:extLst>
          </p:cNvPr>
          <p:cNvSpPr txBox="1"/>
          <p:nvPr/>
        </p:nvSpPr>
        <p:spPr>
          <a:xfrm>
            <a:off x="432786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749C29-E9FE-E844-BAEF-704F3EC462BC}"/>
              </a:ext>
            </a:extLst>
          </p:cNvPr>
          <p:cNvSpPr txBox="1"/>
          <p:nvPr/>
        </p:nvSpPr>
        <p:spPr>
          <a:xfrm>
            <a:off x="4083393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F56614-A123-6A41-BE84-E1B252D886CE}"/>
              </a:ext>
            </a:extLst>
          </p:cNvPr>
          <p:cNvSpPr txBox="1"/>
          <p:nvPr/>
        </p:nvSpPr>
        <p:spPr>
          <a:xfrm>
            <a:off x="387066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644493-DC05-084A-BC17-15AE54FDAFEC}"/>
              </a:ext>
            </a:extLst>
          </p:cNvPr>
          <p:cNvSpPr txBox="1"/>
          <p:nvPr/>
        </p:nvSpPr>
        <p:spPr>
          <a:xfrm>
            <a:off x="364841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9FC914-A3C1-3D42-B13C-C280CD514ECC}"/>
              </a:ext>
            </a:extLst>
          </p:cNvPr>
          <p:cNvSpPr txBox="1"/>
          <p:nvPr/>
        </p:nvSpPr>
        <p:spPr>
          <a:xfrm>
            <a:off x="341981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3FB38E-2B60-9C48-AC6B-F0AAEE75B402}"/>
              </a:ext>
            </a:extLst>
          </p:cNvPr>
          <p:cNvSpPr txBox="1"/>
          <p:nvPr/>
        </p:nvSpPr>
        <p:spPr>
          <a:xfrm>
            <a:off x="319121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3037668-C198-EE4E-87EA-F794C1B0776E}"/>
              </a:ext>
            </a:extLst>
          </p:cNvPr>
          <p:cNvSpPr txBox="1"/>
          <p:nvPr/>
        </p:nvSpPr>
        <p:spPr>
          <a:xfrm>
            <a:off x="2972143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B1FFC3-A436-EB4C-917F-4569FBFEB038}"/>
              </a:ext>
            </a:extLst>
          </p:cNvPr>
          <p:cNvSpPr txBox="1"/>
          <p:nvPr/>
        </p:nvSpPr>
        <p:spPr>
          <a:xfrm>
            <a:off x="2347569" y="5008458"/>
            <a:ext cx="2088713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since </a:t>
            </a:r>
            <a:r>
              <a:rPr lang="en-US" sz="12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randomisation</a:t>
            </a:r>
            <a:endParaRPr lang="en-US" sz="1200" b="1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4613BC-D6D2-E14A-A44A-7791571A15D8}"/>
              </a:ext>
            </a:extLst>
          </p:cNvPr>
          <p:cNvSpPr txBox="1"/>
          <p:nvPr/>
        </p:nvSpPr>
        <p:spPr>
          <a:xfrm rot="16200000">
            <a:off x="117919" y="3654695"/>
            <a:ext cx="17697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Percent of patients alive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734FB6-97B2-C743-A4B1-2031AA869D8A}"/>
              </a:ext>
            </a:extLst>
          </p:cNvPr>
          <p:cNvSpPr txBox="1"/>
          <p:nvPr/>
        </p:nvSpPr>
        <p:spPr>
          <a:xfrm>
            <a:off x="1146178" y="2693116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C3653CC-F117-394C-9733-D856B4BE177E}"/>
              </a:ext>
            </a:extLst>
          </p:cNvPr>
          <p:cNvSpPr txBox="1"/>
          <p:nvPr/>
        </p:nvSpPr>
        <p:spPr>
          <a:xfrm>
            <a:off x="1216710" y="28921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1C9366-6D0F-864F-8BAB-4481A8E65752}"/>
              </a:ext>
            </a:extLst>
          </p:cNvPr>
          <p:cNvSpPr txBox="1"/>
          <p:nvPr/>
        </p:nvSpPr>
        <p:spPr>
          <a:xfrm>
            <a:off x="1216710" y="309126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B40D01-5B57-7143-9263-018A00DB6007}"/>
              </a:ext>
            </a:extLst>
          </p:cNvPr>
          <p:cNvSpPr txBox="1"/>
          <p:nvPr/>
        </p:nvSpPr>
        <p:spPr>
          <a:xfrm>
            <a:off x="1216710" y="3290335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079F46-9C02-DA4A-8ED2-831175F162F5}"/>
              </a:ext>
            </a:extLst>
          </p:cNvPr>
          <p:cNvSpPr txBox="1"/>
          <p:nvPr/>
        </p:nvSpPr>
        <p:spPr>
          <a:xfrm>
            <a:off x="1216710" y="348940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AF7206-2ED0-B04C-BBE5-9FD78DBB8509}"/>
              </a:ext>
            </a:extLst>
          </p:cNvPr>
          <p:cNvSpPr txBox="1"/>
          <p:nvPr/>
        </p:nvSpPr>
        <p:spPr>
          <a:xfrm>
            <a:off x="1216710" y="368847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D37934-4F9B-CD45-B15F-099863DC21E9}"/>
              </a:ext>
            </a:extLst>
          </p:cNvPr>
          <p:cNvSpPr txBox="1"/>
          <p:nvPr/>
        </p:nvSpPr>
        <p:spPr>
          <a:xfrm>
            <a:off x="1287242" y="4683841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6C487EC-04CF-1A4B-9CD7-321ED05411A1}"/>
              </a:ext>
            </a:extLst>
          </p:cNvPr>
          <p:cNvSpPr txBox="1"/>
          <p:nvPr/>
        </p:nvSpPr>
        <p:spPr>
          <a:xfrm>
            <a:off x="1216710" y="388755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540E043-94D1-2D40-82FF-D37F5B5A420B}"/>
              </a:ext>
            </a:extLst>
          </p:cNvPr>
          <p:cNvSpPr txBox="1"/>
          <p:nvPr/>
        </p:nvSpPr>
        <p:spPr>
          <a:xfrm>
            <a:off x="1216710" y="408662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10802DD-671E-2E44-A4B1-053431F22C8A}"/>
              </a:ext>
            </a:extLst>
          </p:cNvPr>
          <p:cNvSpPr txBox="1"/>
          <p:nvPr/>
        </p:nvSpPr>
        <p:spPr>
          <a:xfrm>
            <a:off x="1216710" y="428569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928AB6E-D759-A548-8D67-50B709947ADA}"/>
              </a:ext>
            </a:extLst>
          </p:cNvPr>
          <p:cNvSpPr txBox="1"/>
          <p:nvPr/>
        </p:nvSpPr>
        <p:spPr>
          <a:xfrm>
            <a:off x="1216710" y="448476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B31DBA-2FBF-B04C-A45D-05656921C06C}"/>
              </a:ext>
            </a:extLst>
          </p:cNvPr>
          <p:cNvCxnSpPr>
            <a:cxnSpLocks/>
          </p:cNvCxnSpPr>
          <p:nvPr/>
        </p:nvCxnSpPr>
        <p:spPr>
          <a:xfrm>
            <a:off x="1436125" y="4753090"/>
            <a:ext cx="38766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301F6B-BEF1-8E4E-85DA-2C645F74CE4F}"/>
              </a:ext>
            </a:extLst>
          </p:cNvPr>
          <p:cNvCxnSpPr>
            <a:cxnSpLocks/>
          </p:cNvCxnSpPr>
          <p:nvPr/>
        </p:nvCxnSpPr>
        <p:spPr>
          <a:xfrm flipV="1">
            <a:off x="1440889" y="2752573"/>
            <a:ext cx="0" cy="20002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8C184C2-0DE8-5240-A432-44C5B4487DA7}"/>
              </a:ext>
            </a:extLst>
          </p:cNvPr>
          <p:cNvCxnSpPr>
            <a:cxnSpLocks/>
          </p:cNvCxnSpPr>
          <p:nvPr/>
        </p:nvCxnSpPr>
        <p:spPr>
          <a:xfrm>
            <a:off x="1375800" y="47530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F917E2C-7774-724E-A8B9-2233B2060621}"/>
              </a:ext>
            </a:extLst>
          </p:cNvPr>
          <p:cNvCxnSpPr>
            <a:cxnSpLocks/>
          </p:cNvCxnSpPr>
          <p:nvPr/>
        </p:nvCxnSpPr>
        <p:spPr>
          <a:xfrm>
            <a:off x="1375800" y="45562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ED1FA07-CB9F-B344-AF25-D7ED805DBEDD}"/>
              </a:ext>
            </a:extLst>
          </p:cNvPr>
          <p:cNvCxnSpPr>
            <a:cxnSpLocks/>
          </p:cNvCxnSpPr>
          <p:nvPr/>
        </p:nvCxnSpPr>
        <p:spPr>
          <a:xfrm>
            <a:off x="1375800" y="43530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BF2D7DD-A491-1946-A9F2-2E019345396B}"/>
              </a:ext>
            </a:extLst>
          </p:cNvPr>
          <p:cNvCxnSpPr>
            <a:cxnSpLocks/>
          </p:cNvCxnSpPr>
          <p:nvPr/>
        </p:nvCxnSpPr>
        <p:spPr>
          <a:xfrm>
            <a:off x="1375800" y="33560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C74F4AD-54EC-3046-994D-417A4485E3C8}"/>
              </a:ext>
            </a:extLst>
          </p:cNvPr>
          <p:cNvCxnSpPr>
            <a:cxnSpLocks/>
          </p:cNvCxnSpPr>
          <p:nvPr/>
        </p:nvCxnSpPr>
        <p:spPr>
          <a:xfrm>
            <a:off x="1375800" y="35592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A800C03-2A65-5441-82C1-1F22A88548B9}"/>
              </a:ext>
            </a:extLst>
          </p:cNvPr>
          <p:cNvCxnSpPr>
            <a:cxnSpLocks/>
          </p:cNvCxnSpPr>
          <p:nvPr/>
        </p:nvCxnSpPr>
        <p:spPr>
          <a:xfrm>
            <a:off x="1375800" y="37561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F69399A-09D6-DE4C-A3E9-6809F4661D83}"/>
              </a:ext>
            </a:extLst>
          </p:cNvPr>
          <p:cNvCxnSpPr>
            <a:cxnSpLocks/>
          </p:cNvCxnSpPr>
          <p:nvPr/>
        </p:nvCxnSpPr>
        <p:spPr>
          <a:xfrm>
            <a:off x="1375800" y="3956165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1FC03A3-86D9-2A48-AA82-CA09CCE6EC4B}"/>
              </a:ext>
            </a:extLst>
          </p:cNvPr>
          <p:cNvCxnSpPr>
            <a:cxnSpLocks/>
          </p:cNvCxnSpPr>
          <p:nvPr/>
        </p:nvCxnSpPr>
        <p:spPr>
          <a:xfrm>
            <a:off x="1375800" y="4153015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55DA833-0BD3-574A-8B58-94DCB7609169}"/>
              </a:ext>
            </a:extLst>
          </p:cNvPr>
          <p:cNvCxnSpPr>
            <a:cxnSpLocks/>
          </p:cNvCxnSpPr>
          <p:nvPr/>
        </p:nvCxnSpPr>
        <p:spPr>
          <a:xfrm>
            <a:off x="1375800" y="31528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DB2ADDC-11BF-0C47-B932-39F21E31D8AB}"/>
              </a:ext>
            </a:extLst>
          </p:cNvPr>
          <p:cNvCxnSpPr>
            <a:cxnSpLocks/>
          </p:cNvCxnSpPr>
          <p:nvPr/>
        </p:nvCxnSpPr>
        <p:spPr>
          <a:xfrm>
            <a:off x="1375800" y="29560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15A6181-52C4-2349-A3F0-80DF9FE26529}"/>
              </a:ext>
            </a:extLst>
          </p:cNvPr>
          <p:cNvCxnSpPr>
            <a:cxnSpLocks/>
          </p:cNvCxnSpPr>
          <p:nvPr/>
        </p:nvCxnSpPr>
        <p:spPr>
          <a:xfrm>
            <a:off x="1375800" y="2756015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6B8263D-AC6E-6340-8760-E8DD99935E08}"/>
              </a:ext>
            </a:extLst>
          </p:cNvPr>
          <p:cNvCxnSpPr>
            <a:cxnSpLocks/>
          </p:cNvCxnSpPr>
          <p:nvPr/>
        </p:nvCxnSpPr>
        <p:spPr>
          <a:xfrm>
            <a:off x="1439300" y="3756140"/>
            <a:ext cx="307149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BC8FEBC-FE37-8D4F-B1AF-4F6283C17865}"/>
              </a:ext>
            </a:extLst>
          </p:cNvPr>
          <p:cNvCxnSpPr>
            <a:cxnSpLocks/>
          </p:cNvCxnSpPr>
          <p:nvPr/>
        </p:nvCxnSpPr>
        <p:spPr>
          <a:xfrm rot="16200000">
            <a:off x="140848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897FF13-0A85-CD40-B925-BF0296533CE9}"/>
              </a:ext>
            </a:extLst>
          </p:cNvPr>
          <p:cNvCxnSpPr>
            <a:cxnSpLocks/>
          </p:cNvCxnSpPr>
          <p:nvPr/>
        </p:nvCxnSpPr>
        <p:spPr>
          <a:xfrm rot="16200000">
            <a:off x="163073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4B5D72B-3DE6-3C43-AA12-78EA32D6532C}"/>
              </a:ext>
            </a:extLst>
          </p:cNvPr>
          <p:cNvCxnSpPr>
            <a:cxnSpLocks/>
          </p:cNvCxnSpPr>
          <p:nvPr/>
        </p:nvCxnSpPr>
        <p:spPr>
          <a:xfrm rot="16200000">
            <a:off x="186251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71B004B-731D-394C-8B6D-41B62CFDA51D}"/>
              </a:ext>
            </a:extLst>
          </p:cNvPr>
          <p:cNvCxnSpPr>
            <a:cxnSpLocks/>
          </p:cNvCxnSpPr>
          <p:nvPr/>
        </p:nvCxnSpPr>
        <p:spPr>
          <a:xfrm rot="16200000">
            <a:off x="208793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64AD845-8A1D-8543-B953-A5238F5F3941}"/>
              </a:ext>
            </a:extLst>
          </p:cNvPr>
          <p:cNvCxnSpPr>
            <a:cxnSpLocks/>
          </p:cNvCxnSpPr>
          <p:nvPr/>
        </p:nvCxnSpPr>
        <p:spPr>
          <a:xfrm rot="16200000">
            <a:off x="231653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EBC2C2B-C47F-9446-8233-3E56F37461B1}"/>
              </a:ext>
            </a:extLst>
          </p:cNvPr>
          <p:cNvCxnSpPr>
            <a:cxnSpLocks/>
          </p:cNvCxnSpPr>
          <p:nvPr/>
        </p:nvCxnSpPr>
        <p:spPr>
          <a:xfrm rot="16200000">
            <a:off x="254513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02CFD07-3407-764D-9656-BBE751E2F8B3}"/>
              </a:ext>
            </a:extLst>
          </p:cNvPr>
          <p:cNvCxnSpPr>
            <a:cxnSpLocks/>
          </p:cNvCxnSpPr>
          <p:nvPr/>
        </p:nvCxnSpPr>
        <p:spPr>
          <a:xfrm rot="16200000">
            <a:off x="277373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43108A-8631-D348-B3B8-3D966C57D239}"/>
              </a:ext>
            </a:extLst>
          </p:cNvPr>
          <p:cNvCxnSpPr>
            <a:cxnSpLocks/>
          </p:cNvCxnSpPr>
          <p:nvPr/>
        </p:nvCxnSpPr>
        <p:spPr>
          <a:xfrm rot="16200000">
            <a:off x="299916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CC06395-D814-7447-A0B8-EC0393FC6BF5}"/>
              </a:ext>
            </a:extLst>
          </p:cNvPr>
          <p:cNvCxnSpPr>
            <a:cxnSpLocks/>
          </p:cNvCxnSpPr>
          <p:nvPr/>
        </p:nvCxnSpPr>
        <p:spPr>
          <a:xfrm rot="16200000">
            <a:off x="322776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C45476C-25CF-2D40-AD62-42C740B0AC38}"/>
              </a:ext>
            </a:extLst>
          </p:cNvPr>
          <p:cNvCxnSpPr>
            <a:cxnSpLocks/>
          </p:cNvCxnSpPr>
          <p:nvPr/>
        </p:nvCxnSpPr>
        <p:spPr>
          <a:xfrm rot="16200000">
            <a:off x="345636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BDFB6FC-C498-E647-A61B-D02C1B520BF6}"/>
              </a:ext>
            </a:extLst>
          </p:cNvPr>
          <p:cNvCxnSpPr>
            <a:cxnSpLocks/>
          </p:cNvCxnSpPr>
          <p:nvPr/>
        </p:nvCxnSpPr>
        <p:spPr>
          <a:xfrm rot="16200000">
            <a:off x="368496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2AF45D6-021D-8944-9469-61DC856D4227}"/>
              </a:ext>
            </a:extLst>
          </p:cNvPr>
          <p:cNvCxnSpPr>
            <a:cxnSpLocks/>
          </p:cNvCxnSpPr>
          <p:nvPr/>
        </p:nvCxnSpPr>
        <p:spPr>
          <a:xfrm rot="16200000">
            <a:off x="391038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75B51BC-9607-9A4E-AED0-B7B13E8DBCA8}"/>
              </a:ext>
            </a:extLst>
          </p:cNvPr>
          <p:cNvCxnSpPr>
            <a:cxnSpLocks/>
          </p:cNvCxnSpPr>
          <p:nvPr/>
        </p:nvCxnSpPr>
        <p:spPr>
          <a:xfrm rot="16200000">
            <a:off x="413263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ACEE578-6370-0947-8059-B291E114E9F4}"/>
              </a:ext>
            </a:extLst>
          </p:cNvPr>
          <p:cNvCxnSpPr>
            <a:cxnSpLocks/>
          </p:cNvCxnSpPr>
          <p:nvPr/>
        </p:nvCxnSpPr>
        <p:spPr>
          <a:xfrm rot="16200000">
            <a:off x="436758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C22C63C-2B61-F04C-8156-8A5220EFD904}"/>
              </a:ext>
            </a:extLst>
          </p:cNvPr>
          <p:cNvCxnSpPr>
            <a:cxnSpLocks/>
          </p:cNvCxnSpPr>
          <p:nvPr/>
        </p:nvCxnSpPr>
        <p:spPr>
          <a:xfrm rot="16200000">
            <a:off x="459301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A575A4B-7412-3847-9624-5AF01CED73B1}"/>
              </a:ext>
            </a:extLst>
          </p:cNvPr>
          <p:cNvCxnSpPr>
            <a:cxnSpLocks/>
          </p:cNvCxnSpPr>
          <p:nvPr/>
        </p:nvCxnSpPr>
        <p:spPr>
          <a:xfrm rot="16200000">
            <a:off x="482161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7B37D5B-00C5-BD4F-8169-69E5098A00D4}"/>
              </a:ext>
            </a:extLst>
          </p:cNvPr>
          <p:cNvCxnSpPr>
            <a:cxnSpLocks/>
          </p:cNvCxnSpPr>
          <p:nvPr/>
        </p:nvCxnSpPr>
        <p:spPr>
          <a:xfrm rot="16200000">
            <a:off x="505021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DBBF8E5-B7D9-6B40-9C04-2AC34D2AF766}"/>
              </a:ext>
            </a:extLst>
          </p:cNvPr>
          <p:cNvCxnSpPr>
            <a:cxnSpLocks/>
          </p:cNvCxnSpPr>
          <p:nvPr/>
        </p:nvCxnSpPr>
        <p:spPr>
          <a:xfrm rot="16200000">
            <a:off x="527563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3655D88-0D97-1244-AA82-0D851D6F4286}"/>
              </a:ext>
            </a:extLst>
          </p:cNvPr>
          <p:cNvCxnSpPr>
            <a:cxnSpLocks/>
          </p:cNvCxnSpPr>
          <p:nvPr/>
        </p:nvCxnSpPr>
        <p:spPr>
          <a:xfrm flipV="1">
            <a:off x="2120339" y="2857500"/>
            <a:ext cx="0" cy="189306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98795C4-9557-4843-9A1E-5F53B23F25F3}"/>
              </a:ext>
            </a:extLst>
          </p:cNvPr>
          <p:cNvCxnSpPr>
            <a:cxnSpLocks/>
          </p:cNvCxnSpPr>
          <p:nvPr/>
        </p:nvCxnSpPr>
        <p:spPr>
          <a:xfrm flipV="1">
            <a:off x="2806139" y="3228975"/>
            <a:ext cx="0" cy="152159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3CC8587-0D1A-6A46-8872-70E1F9E123AD}"/>
              </a:ext>
            </a:extLst>
          </p:cNvPr>
          <p:cNvCxnSpPr>
            <a:cxnSpLocks/>
          </p:cNvCxnSpPr>
          <p:nvPr/>
        </p:nvCxnSpPr>
        <p:spPr>
          <a:xfrm flipV="1">
            <a:off x="3488764" y="3489325"/>
            <a:ext cx="0" cy="126124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E7C808F5-B0C3-5041-942D-CF9A9E34A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67842"/>
              </p:ext>
            </p:extLst>
          </p:nvPr>
        </p:nvGraphicFramePr>
        <p:xfrm>
          <a:off x="2809228" y="1713607"/>
          <a:ext cx="3428034" cy="101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516">
                  <a:extLst>
                    <a:ext uri="{9D8B030D-6E8A-4147-A177-3AD203B41FA5}">
                      <a16:colId xmlns:a16="http://schemas.microsoft.com/office/drawing/2014/main" val="125644206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62937906"/>
                    </a:ext>
                  </a:extLst>
                </a:gridCol>
                <a:gridCol w="1293390">
                  <a:extLst>
                    <a:ext uri="{9D8B030D-6E8A-4147-A177-3AD203B41FA5}">
                      <a16:colId xmlns:a16="http://schemas.microsoft.com/office/drawing/2014/main" val="3272691983"/>
                    </a:ext>
                  </a:extLst>
                </a:gridCol>
              </a:tblGrid>
              <a:tr h="16724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Deaths/</a:t>
                      </a:r>
                      <a:b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Patients</a:t>
                      </a: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 (95% CI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months</a:t>
                      </a: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2665337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Olaparib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69/94</a:t>
                      </a: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 (11.1-15.9)</a:t>
                      </a: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3233098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31/48</a:t>
                      </a: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 (8.2-17.1)</a:t>
                      </a: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308803126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for death, 0.96 (95% CI, 0.63-1.49)</a:t>
                      </a:r>
                    </a:p>
                  </a:txBody>
                  <a:tcPr marT="36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36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3306081629"/>
                  </a:ext>
                </a:extLst>
              </a:tr>
            </a:tbl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B6212EE2-5CA8-0D4F-B04A-C8424E7132E2}"/>
              </a:ext>
            </a:extLst>
          </p:cNvPr>
          <p:cNvSpPr txBox="1"/>
          <p:nvPr/>
        </p:nvSpPr>
        <p:spPr>
          <a:xfrm>
            <a:off x="2014056" y="2578816"/>
            <a:ext cx="254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94%</a:t>
            </a:r>
          </a:p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81%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3E13675-9559-9C4B-B48D-F3B71A42211D}"/>
              </a:ext>
            </a:extLst>
          </p:cNvPr>
          <p:cNvSpPr txBox="1"/>
          <p:nvPr/>
        </p:nvSpPr>
        <p:spPr>
          <a:xfrm>
            <a:off x="2706206" y="2956641"/>
            <a:ext cx="254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57%</a:t>
            </a:r>
          </a:p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47%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39CA9E0-FA4F-494E-A3EA-E8FE6CB7E505}"/>
              </a:ext>
            </a:extLst>
          </p:cNvPr>
          <p:cNvSpPr txBox="1"/>
          <p:nvPr/>
        </p:nvSpPr>
        <p:spPr>
          <a:xfrm>
            <a:off x="3369781" y="3188416"/>
            <a:ext cx="254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34%</a:t>
            </a:r>
          </a:p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32%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C8B7F55-2F37-D746-A406-8B9C151C1A05}"/>
              </a:ext>
            </a:extLst>
          </p:cNvPr>
          <p:cNvSpPr txBox="1"/>
          <p:nvPr/>
        </p:nvSpPr>
        <p:spPr>
          <a:xfrm>
            <a:off x="4558680" y="4359224"/>
            <a:ext cx="5177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Olaparib</a:t>
            </a:r>
            <a:endParaRPr lang="en-US" sz="1000" b="1" dirty="0">
              <a:solidFill>
                <a:schemeClr val="accent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39EC9F8-CE29-774C-B44F-527AD87FD2A5}"/>
              </a:ext>
            </a:extLst>
          </p:cNvPr>
          <p:cNvSpPr txBox="1"/>
          <p:nvPr/>
        </p:nvSpPr>
        <p:spPr>
          <a:xfrm>
            <a:off x="4100635" y="4001216"/>
            <a:ext cx="45685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9FF2CC9-E852-6A41-A77D-02823B3B0F2C}"/>
              </a:ext>
            </a:extLst>
          </p:cNvPr>
          <p:cNvSpPr txBox="1"/>
          <p:nvPr/>
        </p:nvSpPr>
        <p:spPr>
          <a:xfrm>
            <a:off x="6779982" y="5074034"/>
            <a:ext cx="617157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No. at risk</a:t>
            </a:r>
          </a:p>
          <a:p>
            <a:pPr>
              <a:lnSpc>
                <a:spcPct val="90000"/>
              </a:lnSpc>
            </a:pPr>
            <a:r>
              <a:rPr lang="en-US" sz="10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Olaparib</a:t>
            </a:r>
            <a:endParaRPr lang="en-US" sz="1000" b="1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52AD861-3A73-2C4A-905D-7F0BFF30A19C}"/>
              </a:ext>
            </a:extLst>
          </p:cNvPr>
          <p:cNvSpPr txBox="1"/>
          <p:nvPr/>
        </p:nvSpPr>
        <p:spPr>
          <a:xfrm>
            <a:off x="7549410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67596FF-6DEB-1642-B231-8EA7BCB3F638}"/>
              </a:ext>
            </a:extLst>
          </p:cNvPr>
          <p:cNvSpPr txBox="1"/>
          <p:nvPr/>
        </p:nvSpPr>
        <p:spPr>
          <a:xfrm>
            <a:off x="7787535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54EBBC9-9ED2-8246-85F4-3FACD6A57A6E}"/>
              </a:ext>
            </a:extLst>
          </p:cNvPr>
          <p:cNvSpPr txBox="1"/>
          <p:nvPr/>
        </p:nvSpPr>
        <p:spPr>
          <a:xfrm>
            <a:off x="8012960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74DAE5C-8123-1B47-BBE9-581437F713ED}"/>
              </a:ext>
            </a:extLst>
          </p:cNvPr>
          <p:cNvSpPr txBox="1"/>
          <p:nvPr/>
        </p:nvSpPr>
        <p:spPr>
          <a:xfrm>
            <a:off x="8241560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F89DB80-3E15-734B-B209-252F3EE72D81}"/>
              </a:ext>
            </a:extLst>
          </p:cNvPr>
          <p:cNvSpPr txBox="1"/>
          <p:nvPr/>
        </p:nvSpPr>
        <p:spPr>
          <a:xfrm>
            <a:off x="8460635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D57EA2A-5795-E544-8A2A-5D53890246FD}"/>
              </a:ext>
            </a:extLst>
          </p:cNvPr>
          <p:cNvSpPr txBox="1"/>
          <p:nvPr/>
        </p:nvSpPr>
        <p:spPr>
          <a:xfrm>
            <a:off x="864761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6ACB21D-45A1-874F-A849-36A6B71084BC}"/>
              </a:ext>
            </a:extLst>
          </p:cNvPr>
          <p:cNvSpPr txBox="1"/>
          <p:nvPr/>
        </p:nvSpPr>
        <p:spPr>
          <a:xfrm>
            <a:off x="888256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B695893-1C79-6B4D-9AE3-554914FD2119}"/>
              </a:ext>
            </a:extLst>
          </p:cNvPr>
          <p:cNvSpPr txBox="1"/>
          <p:nvPr/>
        </p:nvSpPr>
        <p:spPr>
          <a:xfrm>
            <a:off x="1139081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1CD5EBF-5E8A-8047-BD95-CFD2E1AEB06A}"/>
              </a:ext>
            </a:extLst>
          </p:cNvPr>
          <p:cNvSpPr txBox="1"/>
          <p:nvPr/>
        </p:nvSpPr>
        <p:spPr>
          <a:xfrm>
            <a:off x="1116221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F165519-7CF7-8F42-AA47-AD1DFB660797}"/>
              </a:ext>
            </a:extLst>
          </p:cNvPr>
          <p:cNvSpPr txBox="1"/>
          <p:nvPr/>
        </p:nvSpPr>
        <p:spPr>
          <a:xfrm>
            <a:off x="10936794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A6D31BE-97E7-BC49-9C33-E1041B93C3B9}"/>
              </a:ext>
            </a:extLst>
          </p:cNvPr>
          <p:cNvSpPr txBox="1"/>
          <p:nvPr/>
        </p:nvSpPr>
        <p:spPr>
          <a:xfrm>
            <a:off x="10701844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2103D47-5C47-E54C-AADF-33E25653264C}"/>
              </a:ext>
            </a:extLst>
          </p:cNvPr>
          <p:cNvSpPr txBox="1"/>
          <p:nvPr/>
        </p:nvSpPr>
        <p:spPr>
          <a:xfrm>
            <a:off x="1047641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30D9A5B-1160-0046-8D15-11D51E58C0B0}"/>
              </a:ext>
            </a:extLst>
          </p:cNvPr>
          <p:cNvSpPr txBox="1"/>
          <p:nvPr/>
        </p:nvSpPr>
        <p:spPr>
          <a:xfrm>
            <a:off x="10231944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16B92D4-BF2C-D845-8015-34C39A114395}"/>
              </a:ext>
            </a:extLst>
          </p:cNvPr>
          <p:cNvSpPr txBox="1"/>
          <p:nvPr/>
        </p:nvSpPr>
        <p:spPr>
          <a:xfrm>
            <a:off x="1001921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9ABC5D7-7BED-0E40-97B2-6418A0DF41E7}"/>
              </a:ext>
            </a:extLst>
          </p:cNvPr>
          <p:cNvSpPr txBox="1"/>
          <p:nvPr/>
        </p:nvSpPr>
        <p:spPr>
          <a:xfrm>
            <a:off x="979696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1051303-C95E-0240-AAD2-022000990311}"/>
              </a:ext>
            </a:extLst>
          </p:cNvPr>
          <p:cNvSpPr txBox="1"/>
          <p:nvPr/>
        </p:nvSpPr>
        <p:spPr>
          <a:xfrm>
            <a:off x="956836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E7ED8B2-8A4E-2E4F-B5A5-095CB79BBDE6}"/>
              </a:ext>
            </a:extLst>
          </p:cNvPr>
          <p:cNvSpPr txBox="1"/>
          <p:nvPr/>
        </p:nvSpPr>
        <p:spPr>
          <a:xfrm>
            <a:off x="933976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939352A-F720-B14E-A2F7-D24FAC7E3CF1}"/>
              </a:ext>
            </a:extLst>
          </p:cNvPr>
          <p:cNvSpPr txBox="1"/>
          <p:nvPr/>
        </p:nvSpPr>
        <p:spPr>
          <a:xfrm>
            <a:off x="9120694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3A83A8E-3F0B-9A4B-86C8-68C4F8F54B18}"/>
              </a:ext>
            </a:extLst>
          </p:cNvPr>
          <p:cNvSpPr txBox="1"/>
          <p:nvPr/>
        </p:nvSpPr>
        <p:spPr>
          <a:xfrm>
            <a:off x="8496120" y="5008458"/>
            <a:ext cx="2088713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since </a:t>
            </a:r>
            <a:r>
              <a:rPr lang="en-US" sz="12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randomisation</a:t>
            </a:r>
            <a:endParaRPr lang="en-US" sz="1200" b="1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A677F85-9A8D-E94E-AFC5-6B7BAD191B88}"/>
              </a:ext>
            </a:extLst>
          </p:cNvPr>
          <p:cNvSpPr txBox="1"/>
          <p:nvPr/>
        </p:nvSpPr>
        <p:spPr>
          <a:xfrm rot="16200000">
            <a:off x="6266470" y="3654695"/>
            <a:ext cx="17697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Percent of patients alive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943896F-9581-1842-A677-782EAF781FF1}"/>
              </a:ext>
            </a:extLst>
          </p:cNvPr>
          <p:cNvSpPr txBox="1"/>
          <p:nvPr/>
        </p:nvSpPr>
        <p:spPr>
          <a:xfrm>
            <a:off x="7365261" y="3290335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EAE80DB-17BC-F746-A811-FC84214A05A6}"/>
              </a:ext>
            </a:extLst>
          </p:cNvPr>
          <p:cNvSpPr txBox="1"/>
          <p:nvPr/>
        </p:nvSpPr>
        <p:spPr>
          <a:xfrm>
            <a:off x="7365261" y="348940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1B81563-7D79-7446-97F3-60CB4AA012B4}"/>
              </a:ext>
            </a:extLst>
          </p:cNvPr>
          <p:cNvSpPr txBox="1"/>
          <p:nvPr/>
        </p:nvSpPr>
        <p:spPr>
          <a:xfrm>
            <a:off x="7365261" y="368847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443779F-6F50-6E49-8410-4D3D40E1668A}"/>
              </a:ext>
            </a:extLst>
          </p:cNvPr>
          <p:cNvSpPr txBox="1"/>
          <p:nvPr/>
        </p:nvSpPr>
        <p:spPr>
          <a:xfrm>
            <a:off x="7435793" y="4683841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431025E-2BC6-4448-AD99-F6682CCE2223}"/>
              </a:ext>
            </a:extLst>
          </p:cNvPr>
          <p:cNvSpPr txBox="1"/>
          <p:nvPr/>
        </p:nvSpPr>
        <p:spPr>
          <a:xfrm>
            <a:off x="7365261" y="388755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85E0D5A-E5BE-7A4E-880C-B53BE762F261}"/>
              </a:ext>
            </a:extLst>
          </p:cNvPr>
          <p:cNvSpPr txBox="1"/>
          <p:nvPr/>
        </p:nvSpPr>
        <p:spPr>
          <a:xfrm>
            <a:off x="7365261" y="408662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8783F59-8E7D-0D47-8FC6-555F6D3D6128}"/>
              </a:ext>
            </a:extLst>
          </p:cNvPr>
          <p:cNvSpPr txBox="1"/>
          <p:nvPr/>
        </p:nvSpPr>
        <p:spPr>
          <a:xfrm>
            <a:off x="7365261" y="428569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F44ACE3-F675-CA46-9317-D17F8A4A9343}"/>
              </a:ext>
            </a:extLst>
          </p:cNvPr>
          <p:cNvSpPr txBox="1"/>
          <p:nvPr/>
        </p:nvSpPr>
        <p:spPr>
          <a:xfrm>
            <a:off x="7365261" y="448476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1B9325D-022C-5444-B516-5832749E749A}"/>
              </a:ext>
            </a:extLst>
          </p:cNvPr>
          <p:cNvCxnSpPr>
            <a:cxnSpLocks/>
          </p:cNvCxnSpPr>
          <p:nvPr/>
        </p:nvCxnSpPr>
        <p:spPr>
          <a:xfrm>
            <a:off x="7584676" y="4753090"/>
            <a:ext cx="38766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20EF423E-9F95-FE44-ABCE-F7D87849C865}"/>
              </a:ext>
            </a:extLst>
          </p:cNvPr>
          <p:cNvCxnSpPr>
            <a:cxnSpLocks/>
          </p:cNvCxnSpPr>
          <p:nvPr/>
        </p:nvCxnSpPr>
        <p:spPr>
          <a:xfrm>
            <a:off x="7524351" y="47530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4DAC576-4703-B24F-BAA6-76D32AE7B4F5}"/>
              </a:ext>
            </a:extLst>
          </p:cNvPr>
          <p:cNvCxnSpPr>
            <a:cxnSpLocks/>
          </p:cNvCxnSpPr>
          <p:nvPr/>
        </p:nvCxnSpPr>
        <p:spPr>
          <a:xfrm>
            <a:off x="7524351" y="45562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CA8980FB-2A13-0045-9967-120982D2141F}"/>
              </a:ext>
            </a:extLst>
          </p:cNvPr>
          <p:cNvCxnSpPr>
            <a:cxnSpLocks/>
          </p:cNvCxnSpPr>
          <p:nvPr/>
        </p:nvCxnSpPr>
        <p:spPr>
          <a:xfrm>
            <a:off x="7524351" y="43530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CE173EF9-D566-1E40-A744-8F1478FA0563}"/>
              </a:ext>
            </a:extLst>
          </p:cNvPr>
          <p:cNvCxnSpPr>
            <a:cxnSpLocks/>
          </p:cNvCxnSpPr>
          <p:nvPr/>
        </p:nvCxnSpPr>
        <p:spPr>
          <a:xfrm>
            <a:off x="7524351" y="33560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7C55BCC-274F-BF45-BBAA-82CB838C71A9}"/>
              </a:ext>
            </a:extLst>
          </p:cNvPr>
          <p:cNvCxnSpPr>
            <a:cxnSpLocks/>
          </p:cNvCxnSpPr>
          <p:nvPr/>
        </p:nvCxnSpPr>
        <p:spPr>
          <a:xfrm>
            <a:off x="7524351" y="35592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38ED8C4C-C6D8-D543-B87B-259BD3A80C3C}"/>
              </a:ext>
            </a:extLst>
          </p:cNvPr>
          <p:cNvCxnSpPr>
            <a:cxnSpLocks/>
          </p:cNvCxnSpPr>
          <p:nvPr/>
        </p:nvCxnSpPr>
        <p:spPr>
          <a:xfrm>
            <a:off x="7524351" y="37561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0DA21DAB-A6DA-704D-ACA5-6FB0538467F1}"/>
              </a:ext>
            </a:extLst>
          </p:cNvPr>
          <p:cNvCxnSpPr>
            <a:cxnSpLocks/>
          </p:cNvCxnSpPr>
          <p:nvPr/>
        </p:nvCxnSpPr>
        <p:spPr>
          <a:xfrm>
            <a:off x="7524351" y="3956165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77007073-9759-5C4F-9D7A-583EA2D4BC48}"/>
              </a:ext>
            </a:extLst>
          </p:cNvPr>
          <p:cNvCxnSpPr>
            <a:cxnSpLocks/>
          </p:cNvCxnSpPr>
          <p:nvPr/>
        </p:nvCxnSpPr>
        <p:spPr>
          <a:xfrm>
            <a:off x="7524351" y="4153015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F3A6BD7C-D02E-604E-B0DB-C6F843845B8F}"/>
              </a:ext>
            </a:extLst>
          </p:cNvPr>
          <p:cNvCxnSpPr>
            <a:cxnSpLocks/>
          </p:cNvCxnSpPr>
          <p:nvPr/>
        </p:nvCxnSpPr>
        <p:spPr>
          <a:xfrm rot="16200000">
            <a:off x="755704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236F5E6-ECEC-E94C-BC8F-B74DF1236081}"/>
              </a:ext>
            </a:extLst>
          </p:cNvPr>
          <p:cNvCxnSpPr>
            <a:cxnSpLocks/>
          </p:cNvCxnSpPr>
          <p:nvPr/>
        </p:nvCxnSpPr>
        <p:spPr>
          <a:xfrm rot="16200000">
            <a:off x="777929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64FE40AA-E497-ED45-9B4B-E194B69C19EA}"/>
              </a:ext>
            </a:extLst>
          </p:cNvPr>
          <p:cNvCxnSpPr>
            <a:cxnSpLocks/>
          </p:cNvCxnSpPr>
          <p:nvPr/>
        </p:nvCxnSpPr>
        <p:spPr>
          <a:xfrm rot="16200000">
            <a:off x="801106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C3E5A66E-1FA7-5D42-8DD6-38EA593808E3}"/>
              </a:ext>
            </a:extLst>
          </p:cNvPr>
          <p:cNvCxnSpPr>
            <a:cxnSpLocks/>
          </p:cNvCxnSpPr>
          <p:nvPr/>
        </p:nvCxnSpPr>
        <p:spPr>
          <a:xfrm rot="16200000">
            <a:off x="823649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517F2EE8-5765-0A4A-A999-EA54353D4211}"/>
              </a:ext>
            </a:extLst>
          </p:cNvPr>
          <p:cNvCxnSpPr>
            <a:cxnSpLocks/>
          </p:cNvCxnSpPr>
          <p:nvPr/>
        </p:nvCxnSpPr>
        <p:spPr>
          <a:xfrm rot="16200000">
            <a:off x="846509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05907463-4147-7C4B-B2F7-E64B31C5A614}"/>
              </a:ext>
            </a:extLst>
          </p:cNvPr>
          <p:cNvCxnSpPr>
            <a:cxnSpLocks/>
          </p:cNvCxnSpPr>
          <p:nvPr/>
        </p:nvCxnSpPr>
        <p:spPr>
          <a:xfrm rot="16200000">
            <a:off x="869369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83CEB31C-AC82-1945-9A8D-DC9C552A0228}"/>
              </a:ext>
            </a:extLst>
          </p:cNvPr>
          <p:cNvCxnSpPr>
            <a:cxnSpLocks/>
          </p:cNvCxnSpPr>
          <p:nvPr/>
        </p:nvCxnSpPr>
        <p:spPr>
          <a:xfrm rot="16200000">
            <a:off x="892229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5BC423A-7B04-F349-960E-5C9BE1015A7F}"/>
              </a:ext>
            </a:extLst>
          </p:cNvPr>
          <p:cNvCxnSpPr>
            <a:cxnSpLocks/>
          </p:cNvCxnSpPr>
          <p:nvPr/>
        </p:nvCxnSpPr>
        <p:spPr>
          <a:xfrm rot="16200000">
            <a:off x="914771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D1879FC-D976-484B-BD8E-8A817C3480A5}"/>
              </a:ext>
            </a:extLst>
          </p:cNvPr>
          <p:cNvCxnSpPr>
            <a:cxnSpLocks/>
          </p:cNvCxnSpPr>
          <p:nvPr/>
        </p:nvCxnSpPr>
        <p:spPr>
          <a:xfrm rot="16200000">
            <a:off x="937631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CCD20335-EA10-1E4E-8B27-6590E719DCA5}"/>
              </a:ext>
            </a:extLst>
          </p:cNvPr>
          <p:cNvCxnSpPr>
            <a:cxnSpLocks/>
          </p:cNvCxnSpPr>
          <p:nvPr/>
        </p:nvCxnSpPr>
        <p:spPr>
          <a:xfrm rot="16200000">
            <a:off x="960491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1193B13-294A-4D42-908A-1D83B95888AF}"/>
              </a:ext>
            </a:extLst>
          </p:cNvPr>
          <p:cNvCxnSpPr>
            <a:cxnSpLocks/>
          </p:cNvCxnSpPr>
          <p:nvPr/>
        </p:nvCxnSpPr>
        <p:spPr>
          <a:xfrm rot="16200000">
            <a:off x="983351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6E487905-C010-E546-B9EB-FE950B00B347}"/>
              </a:ext>
            </a:extLst>
          </p:cNvPr>
          <p:cNvCxnSpPr>
            <a:cxnSpLocks/>
          </p:cNvCxnSpPr>
          <p:nvPr/>
        </p:nvCxnSpPr>
        <p:spPr>
          <a:xfrm rot="16200000">
            <a:off x="1005894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B78CCC3-D366-B443-92BE-05F5D7F0E840}"/>
              </a:ext>
            </a:extLst>
          </p:cNvPr>
          <p:cNvCxnSpPr>
            <a:cxnSpLocks/>
          </p:cNvCxnSpPr>
          <p:nvPr/>
        </p:nvCxnSpPr>
        <p:spPr>
          <a:xfrm rot="16200000">
            <a:off x="1028119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5BADA208-164D-FC4D-825C-3ED37D1876A1}"/>
              </a:ext>
            </a:extLst>
          </p:cNvPr>
          <p:cNvCxnSpPr>
            <a:cxnSpLocks/>
          </p:cNvCxnSpPr>
          <p:nvPr/>
        </p:nvCxnSpPr>
        <p:spPr>
          <a:xfrm rot="16200000">
            <a:off x="1051614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A7076D4C-BE7F-9E4E-8BFE-744C9183E40D}"/>
              </a:ext>
            </a:extLst>
          </p:cNvPr>
          <p:cNvCxnSpPr>
            <a:cxnSpLocks/>
          </p:cNvCxnSpPr>
          <p:nvPr/>
        </p:nvCxnSpPr>
        <p:spPr>
          <a:xfrm rot="16200000">
            <a:off x="1074156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7218715D-C75E-8B47-8DA3-1636803B5E94}"/>
              </a:ext>
            </a:extLst>
          </p:cNvPr>
          <p:cNvCxnSpPr>
            <a:cxnSpLocks/>
          </p:cNvCxnSpPr>
          <p:nvPr/>
        </p:nvCxnSpPr>
        <p:spPr>
          <a:xfrm rot="16200000">
            <a:off x="1097016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C9740D57-F790-864D-8CAD-25ADC8096E63}"/>
              </a:ext>
            </a:extLst>
          </p:cNvPr>
          <p:cNvCxnSpPr>
            <a:cxnSpLocks/>
          </p:cNvCxnSpPr>
          <p:nvPr/>
        </p:nvCxnSpPr>
        <p:spPr>
          <a:xfrm rot="16200000">
            <a:off x="1119876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36C78CDD-0655-4B4C-AE4F-2846141F6F71}"/>
              </a:ext>
            </a:extLst>
          </p:cNvPr>
          <p:cNvCxnSpPr>
            <a:cxnSpLocks/>
          </p:cNvCxnSpPr>
          <p:nvPr/>
        </p:nvCxnSpPr>
        <p:spPr>
          <a:xfrm rot="16200000">
            <a:off x="1142419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7" name="Table 186">
            <a:extLst>
              <a:ext uri="{FF2B5EF4-FFF2-40B4-BE49-F238E27FC236}">
                <a16:creationId xmlns:a16="http://schemas.microsoft.com/office/drawing/2014/main" id="{24091588-42C1-CC49-BAF3-5949A56AC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35651"/>
              </p:ext>
            </p:extLst>
          </p:nvPr>
        </p:nvGraphicFramePr>
        <p:xfrm>
          <a:off x="8652980" y="2375759"/>
          <a:ext cx="3376509" cy="35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509">
                  <a:extLst>
                    <a:ext uri="{9D8B030D-6E8A-4147-A177-3AD203B41FA5}">
                      <a16:colId xmlns:a16="http://schemas.microsoft.com/office/drawing/2014/main" val="12564420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who crossed over, 63% (30/48)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for death, 0.83 (95% CI, 0.11-5.98)</a:t>
                      </a:r>
                    </a:p>
                  </a:txBody>
                  <a:tcPr marT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081629"/>
                  </a:ext>
                </a:extLst>
              </a:tr>
            </a:tbl>
          </a:graphicData>
        </a:graphic>
      </p:graphicFrame>
      <p:sp>
        <p:nvSpPr>
          <p:cNvPr id="188" name="TextBox 187">
            <a:extLst>
              <a:ext uri="{FF2B5EF4-FFF2-40B4-BE49-F238E27FC236}">
                <a16:creationId xmlns:a16="http://schemas.microsoft.com/office/drawing/2014/main" id="{A0D68919-72BE-E147-A44C-1653A83ADB28}"/>
              </a:ext>
            </a:extLst>
          </p:cNvPr>
          <p:cNvSpPr txBox="1"/>
          <p:nvPr/>
        </p:nvSpPr>
        <p:spPr>
          <a:xfrm>
            <a:off x="10677904" y="4359991"/>
            <a:ext cx="5177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err="1">
                <a:solidFill>
                  <a:srgbClr val="03C74F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Olapari</a:t>
            </a:r>
            <a:r>
              <a:rPr lang="en-US" sz="1000" b="1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</a:t>
            </a:r>
            <a:endParaRPr lang="en-US" sz="1000" b="1" dirty="0">
              <a:solidFill>
                <a:schemeClr val="accent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9700DFD-BA26-A641-878C-55139A042AEC}"/>
              </a:ext>
            </a:extLst>
          </p:cNvPr>
          <p:cNvSpPr txBox="1"/>
          <p:nvPr/>
        </p:nvSpPr>
        <p:spPr>
          <a:xfrm>
            <a:off x="8515578" y="3833703"/>
            <a:ext cx="45685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accent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A58922C-651E-704F-B4BE-314F7CC64550}"/>
              </a:ext>
            </a:extLst>
          </p:cNvPr>
          <p:cNvSpPr txBox="1"/>
          <p:nvPr/>
        </p:nvSpPr>
        <p:spPr>
          <a:xfrm>
            <a:off x="7511246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94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F376F9D-D093-7244-BD32-EACE1F0DF752}"/>
              </a:ext>
            </a:extLst>
          </p:cNvPr>
          <p:cNvSpPr txBox="1"/>
          <p:nvPr/>
        </p:nvSpPr>
        <p:spPr>
          <a:xfrm>
            <a:off x="7743021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94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D250C2E1-CFAB-1B46-8A0F-30A3A8743771}"/>
              </a:ext>
            </a:extLst>
          </p:cNvPr>
          <p:cNvSpPr txBox="1"/>
          <p:nvPr/>
        </p:nvSpPr>
        <p:spPr>
          <a:xfrm>
            <a:off x="7971621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7492BBF8-2FED-7947-9149-729BA9744A16}"/>
              </a:ext>
            </a:extLst>
          </p:cNvPr>
          <p:cNvSpPr txBox="1"/>
          <p:nvPr/>
        </p:nvSpPr>
        <p:spPr>
          <a:xfrm>
            <a:off x="8203396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86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A25A8D5-9E50-5147-8D93-FD7B0CCCE59D}"/>
              </a:ext>
            </a:extLst>
          </p:cNvPr>
          <p:cNvSpPr txBox="1"/>
          <p:nvPr/>
        </p:nvSpPr>
        <p:spPr>
          <a:xfrm>
            <a:off x="8425646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73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1CBF85B-0A47-E04C-8AAB-941FD72692C2}"/>
              </a:ext>
            </a:extLst>
          </p:cNvPr>
          <p:cNvSpPr txBox="1"/>
          <p:nvPr/>
        </p:nvSpPr>
        <p:spPr>
          <a:xfrm>
            <a:off x="8657421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58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8D7110EF-A8A6-554C-8496-10F05AB3E70F}"/>
              </a:ext>
            </a:extLst>
          </p:cNvPr>
          <p:cNvSpPr txBox="1"/>
          <p:nvPr/>
        </p:nvSpPr>
        <p:spPr>
          <a:xfrm>
            <a:off x="8898721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4E47DA6D-8434-F14C-8D55-8F5F56841FE4}"/>
              </a:ext>
            </a:extLst>
          </p:cNvPr>
          <p:cNvSpPr txBox="1"/>
          <p:nvPr/>
        </p:nvSpPr>
        <p:spPr>
          <a:xfrm>
            <a:off x="11426086" y="5240233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359B9400-42D0-F041-80E2-43EFDDB74D88}"/>
              </a:ext>
            </a:extLst>
          </p:cNvPr>
          <p:cNvSpPr txBox="1"/>
          <p:nvPr/>
        </p:nvSpPr>
        <p:spPr>
          <a:xfrm>
            <a:off x="11197421" y="5240233"/>
            <a:ext cx="705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7BE721C-D3C8-764F-8BCC-EDE7C99FECD8}"/>
              </a:ext>
            </a:extLst>
          </p:cNvPr>
          <p:cNvSpPr txBox="1"/>
          <p:nvPr/>
        </p:nvSpPr>
        <p:spPr>
          <a:xfrm>
            <a:off x="10971996" y="5240233"/>
            <a:ext cx="705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A0C59567-2379-F545-9269-E4DD4D5A6047}"/>
              </a:ext>
            </a:extLst>
          </p:cNvPr>
          <p:cNvSpPr txBox="1"/>
          <p:nvPr/>
        </p:nvSpPr>
        <p:spPr>
          <a:xfrm>
            <a:off x="10737046" y="5240233"/>
            <a:ext cx="705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48FB626-1983-994C-9E24-9263261A0989}"/>
              </a:ext>
            </a:extLst>
          </p:cNvPr>
          <p:cNvSpPr txBox="1"/>
          <p:nvPr/>
        </p:nvSpPr>
        <p:spPr>
          <a:xfrm>
            <a:off x="10546887" y="5240233"/>
            <a:ext cx="705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27EDF13C-11DE-E14D-8286-FA4C88C24231}"/>
              </a:ext>
            </a:extLst>
          </p:cNvPr>
          <p:cNvSpPr txBox="1"/>
          <p:nvPr/>
        </p:nvSpPr>
        <p:spPr>
          <a:xfrm>
            <a:off x="10283362" y="5240233"/>
            <a:ext cx="705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E90EEA0A-9F84-5948-B8D8-F743E4DE0D0C}"/>
              </a:ext>
            </a:extLst>
          </p:cNvPr>
          <p:cNvSpPr txBox="1"/>
          <p:nvPr/>
        </p:nvSpPr>
        <p:spPr>
          <a:xfrm>
            <a:off x="10019155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BD19BA4E-C9D7-CC42-A025-CB62A924459E}"/>
              </a:ext>
            </a:extLst>
          </p:cNvPr>
          <p:cNvSpPr txBox="1"/>
          <p:nvPr/>
        </p:nvSpPr>
        <p:spPr>
          <a:xfrm>
            <a:off x="9796905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1E4385E7-C98F-954F-B7CA-9C8FCFCBE6F9}"/>
              </a:ext>
            </a:extLst>
          </p:cNvPr>
          <p:cNvSpPr txBox="1"/>
          <p:nvPr/>
        </p:nvSpPr>
        <p:spPr>
          <a:xfrm>
            <a:off x="9568305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B94B4A95-74FB-7145-AFA5-5ECFD918DA83}"/>
              </a:ext>
            </a:extLst>
          </p:cNvPr>
          <p:cNvSpPr txBox="1"/>
          <p:nvPr/>
        </p:nvSpPr>
        <p:spPr>
          <a:xfrm>
            <a:off x="9339705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35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5AEF12DF-B0B9-2040-94C9-0358F838A769}"/>
              </a:ext>
            </a:extLst>
          </p:cNvPr>
          <p:cNvSpPr txBox="1"/>
          <p:nvPr/>
        </p:nvSpPr>
        <p:spPr>
          <a:xfrm>
            <a:off x="9120971" y="5240233"/>
            <a:ext cx="141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45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1B828072-64B0-184A-8CAB-FB83CC937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539" y="2757075"/>
            <a:ext cx="3429000" cy="1828800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4766C1D5-2CC4-D245-AE7D-846781A8F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676" y="2752649"/>
            <a:ext cx="3413717" cy="1828800"/>
          </a:xfrm>
          <a:prstGeom prst="rect">
            <a:avLst/>
          </a:prstGeom>
        </p:spPr>
      </p:pic>
      <p:sp>
        <p:nvSpPr>
          <p:cNvPr id="214" name="Text Placeholder 2">
            <a:extLst>
              <a:ext uri="{FF2B5EF4-FFF2-40B4-BE49-F238E27FC236}">
                <a16:creationId xmlns:a16="http://schemas.microsoft.com/office/drawing/2014/main" id="{7F22D0AE-5736-AF4E-8D6C-8171397972B0}"/>
              </a:ext>
            </a:extLst>
          </p:cNvPr>
          <p:cNvSpPr txBox="1">
            <a:spLocks/>
          </p:cNvSpPr>
          <p:nvPr/>
        </p:nvSpPr>
        <p:spPr>
          <a:xfrm>
            <a:off x="609600" y="1314773"/>
            <a:ext cx="5270376" cy="70247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OS in cohort B</a:t>
            </a:r>
          </a:p>
        </p:txBody>
      </p: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4BC99929-9189-0B44-A669-EFD055119A9C}"/>
              </a:ext>
            </a:extLst>
          </p:cNvPr>
          <p:cNvSpPr txBox="1">
            <a:spLocks/>
          </p:cNvSpPr>
          <p:nvPr/>
        </p:nvSpPr>
        <p:spPr>
          <a:xfrm>
            <a:off x="6600056" y="1314773"/>
            <a:ext cx="5400600" cy="43267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CROSSOVER-ADJUSTED OS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COHORT B</a:t>
            </a:r>
          </a:p>
        </p:txBody>
      </p:sp>
      <p:sp>
        <p:nvSpPr>
          <p:cNvPr id="217" name="Slide Number Placeholder 216">
            <a:extLst>
              <a:ext uri="{FF2B5EF4-FFF2-40B4-BE49-F238E27FC236}">
                <a16:creationId xmlns:a16="http://schemas.microsoft.com/office/drawing/2014/main" id="{A674DE4A-8E8F-C343-ABC3-0F28F08CA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4120E5B4-2E7D-460D-BC91-68368B3307FC}"/>
              </a:ext>
            </a:extLst>
          </p:cNvPr>
          <p:cNvSpPr txBox="1"/>
          <p:nvPr/>
        </p:nvSpPr>
        <p:spPr>
          <a:xfrm>
            <a:off x="8521550" y="3836474"/>
            <a:ext cx="456855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EA6ECAF-B8A3-3944-BB17-CB88F6852116}"/>
              </a:ext>
            </a:extLst>
          </p:cNvPr>
          <p:cNvSpPr txBox="1"/>
          <p:nvPr/>
        </p:nvSpPr>
        <p:spPr>
          <a:xfrm>
            <a:off x="7294729" y="2693116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38BEC99-D3C9-294F-BF0F-676BDE4CAA85}"/>
              </a:ext>
            </a:extLst>
          </p:cNvPr>
          <p:cNvSpPr txBox="1"/>
          <p:nvPr/>
        </p:nvSpPr>
        <p:spPr>
          <a:xfrm>
            <a:off x="7365261" y="28921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2E7D195-0239-374B-BC41-B1D1F6C18728}"/>
              </a:ext>
            </a:extLst>
          </p:cNvPr>
          <p:cNvSpPr txBox="1"/>
          <p:nvPr/>
        </p:nvSpPr>
        <p:spPr>
          <a:xfrm>
            <a:off x="7365261" y="309126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BC1FF44B-296B-A94E-801F-D6DE9702472E}"/>
              </a:ext>
            </a:extLst>
          </p:cNvPr>
          <p:cNvCxnSpPr>
            <a:cxnSpLocks/>
          </p:cNvCxnSpPr>
          <p:nvPr/>
        </p:nvCxnSpPr>
        <p:spPr>
          <a:xfrm>
            <a:off x="7524351" y="31528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AD628A4-D93D-1140-BB43-6A4B859A3FE3}"/>
              </a:ext>
            </a:extLst>
          </p:cNvPr>
          <p:cNvCxnSpPr>
            <a:cxnSpLocks/>
          </p:cNvCxnSpPr>
          <p:nvPr/>
        </p:nvCxnSpPr>
        <p:spPr>
          <a:xfrm>
            <a:off x="7524351" y="29560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EDDE88A-C8C1-DB42-88EA-A906C5FB8A55}"/>
              </a:ext>
            </a:extLst>
          </p:cNvPr>
          <p:cNvCxnSpPr>
            <a:cxnSpLocks/>
          </p:cNvCxnSpPr>
          <p:nvPr/>
        </p:nvCxnSpPr>
        <p:spPr>
          <a:xfrm>
            <a:off x="7524351" y="2756015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778CA7CB-8BC5-8F42-A635-9E9DDFB14A20}"/>
              </a:ext>
            </a:extLst>
          </p:cNvPr>
          <p:cNvCxnSpPr>
            <a:cxnSpLocks/>
          </p:cNvCxnSpPr>
          <p:nvPr/>
        </p:nvCxnSpPr>
        <p:spPr>
          <a:xfrm flipV="1">
            <a:off x="7589440" y="2752573"/>
            <a:ext cx="0" cy="20002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3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19E31B08-6B21-4FDA-B1D1-4741B1608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Olaparib</a:t>
            </a:r>
            <a:r>
              <a:rPr lang="en-US" altLang="en-US" dirty="0"/>
              <a:t>: Side effect profile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32CFE3-969E-3042-9041-8DB9CDD94AE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altLang="en-US" dirty="0"/>
              <a:t>Hussain M, et al. N </a:t>
            </a:r>
            <a:r>
              <a:rPr lang="en-GB" altLang="en-US" dirty="0" err="1"/>
              <a:t>Engl</a:t>
            </a:r>
            <a:r>
              <a:rPr lang="en-GB" altLang="en-US" dirty="0"/>
              <a:t> J Med. 2020;383(24):2345-57</a:t>
            </a:r>
            <a:endParaRPr lang="en-US" altLang="en-US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21314080-1320-0344-B226-3073AA844EF5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5268981"/>
              </p:ext>
            </p:extLst>
          </p:nvPr>
        </p:nvGraphicFramePr>
        <p:xfrm>
          <a:off x="620713" y="1252580"/>
          <a:ext cx="10963275" cy="470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015">
                  <a:extLst>
                    <a:ext uri="{9D8B030D-6E8A-4147-A177-3AD203B41FA5}">
                      <a16:colId xmlns:a16="http://schemas.microsoft.com/office/drawing/2014/main" val="2485078712"/>
                    </a:ext>
                  </a:extLst>
                </a:gridCol>
                <a:gridCol w="1322710">
                  <a:extLst>
                    <a:ext uri="{9D8B030D-6E8A-4147-A177-3AD203B41FA5}">
                      <a16:colId xmlns:a16="http://schemas.microsoft.com/office/drawing/2014/main" val="148844750"/>
                    </a:ext>
                  </a:extLst>
                </a:gridCol>
                <a:gridCol w="1322710">
                  <a:extLst>
                    <a:ext uri="{9D8B030D-6E8A-4147-A177-3AD203B41FA5}">
                      <a16:colId xmlns:a16="http://schemas.microsoft.com/office/drawing/2014/main" val="2243124830"/>
                    </a:ext>
                  </a:extLst>
                </a:gridCol>
                <a:gridCol w="1322710">
                  <a:extLst>
                    <a:ext uri="{9D8B030D-6E8A-4147-A177-3AD203B41FA5}">
                      <a16:colId xmlns:a16="http://schemas.microsoft.com/office/drawing/2014/main" val="4062038506"/>
                    </a:ext>
                  </a:extLst>
                </a:gridCol>
                <a:gridCol w="1322710">
                  <a:extLst>
                    <a:ext uri="{9D8B030D-6E8A-4147-A177-3AD203B41FA5}">
                      <a16:colId xmlns:a16="http://schemas.microsoft.com/office/drawing/2014/main" val="882601268"/>
                    </a:ext>
                  </a:extLst>
                </a:gridCol>
                <a:gridCol w="1322710">
                  <a:extLst>
                    <a:ext uri="{9D8B030D-6E8A-4147-A177-3AD203B41FA5}">
                      <a16:colId xmlns:a16="http://schemas.microsoft.com/office/drawing/2014/main" val="2544044565"/>
                    </a:ext>
                  </a:extLst>
                </a:gridCol>
                <a:gridCol w="1322710">
                  <a:extLst>
                    <a:ext uri="{9D8B030D-6E8A-4147-A177-3AD203B41FA5}">
                      <a16:colId xmlns:a16="http://schemas.microsoft.com/office/drawing/2014/main" val="1306435797"/>
                    </a:ext>
                  </a:extLst>
                </a:gridCol>
              </a:tblGrid>
              <a:tr h="1287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</a:p>
                  </a:txBody>
                  <a:tcPr marT="28800" marB="2880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Olaparib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(N=256)</a:t>
                      </a:r>
                    </a:p>
                  </a:txBody>
                  <a:tcPr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(N=130)</a:t>
                      </a:r>
                    </a:p>
                  </a:txBody>
                  <a:tcPr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Crossover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(N=83)</a:t>
                      </a:r>
                    </a:p>
                  </a:txBody>
                  <a:tcPr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122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grades</a:t>
                      </a:r>
                    </a:p>
                  </a:txBody>
                  <a:tcPr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</a:t>
                      </a:r>
                    </a:p>
                  </a:txBody>
                  <a:tcPr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grades</a:t>
                      </a:r>
                    </a:p>
                  </a:txBody>
                  <a:tcPr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</a:t>
                      </a:r>
                    </a:p>
                  </a:txBody>
                  <a:tcPr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grades</a:t>
                      </a:r>
                    </a:p>
                  </a:txBody>
                  <a:tcPr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</a:t>
                      </a:r>
                    </a:p>
                  </a:txBody>
                  <a:tcPr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67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adverse event, n (%)</a:t>
                      </a:r>
                    </a:p>
                  </a:txBody>
                  <a:tcPr marT="288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(96)</a:t>
                      </a:r>
                    </a:p>
                  </a:txBody>
                  <a:tcPr marT="288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(52)</a:t>
                      </a:r>
                    </a:p>
                  </a:txBody>
                  <a:tcPr marT="288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(88)</a:t>
                      </a:r>
                    </a:p>
                  </a:txBody>
                  <a:tcPr marT="288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(40)</a:t>
                      </a:r>
                    </a:p>
                  </a:txBody>
                  <a:tcPr marT="288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(93)</a:t>
                      </a:r>
                    </a:p>
                  </a:txBody>
                  <a:tcPr marT="288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(59)</a:t>
                      </a:r>
                    </a:p>
                  </a:txBody>
                  <a:tcPr marT="288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47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9875">
                        <a:lnSpc>
                          <a:spcPct val="90000"/>
                        </a:lnSpc>
                        <a:tabLst/>
                      </a:pP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Anaemia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(50)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(23)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(15)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(5)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(52)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(29)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18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9875">
                        <a:lnSpc>
                          <a:spcPct val="90000"/>
                        </a:lnSpc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(43)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(2)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(21)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(29)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487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9875">
                        <a:lnSpc>
                          <a:spcPct val="90000"/>
                        </a:lnSpc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 or asthenia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(42)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(3)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(33)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(5)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(25)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(10)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482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9875">
                        <a:lnSpc>
                          <a:spcPct val="90000"/>
                        </a:lnSpc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appetite</a:t>
                      </a:r>
                    </a:p>
                  </a:txBody>
                  <a:tcPr marT="288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(31)</a:t>
                      </a:r>
                    </a:p>
                  </a:txBody>
                  <a:tcPr marT="288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(2)</a:t>
                      </a:r>
                    </a:p>
                  </a:txBody>
                  <a:tcPr marT="288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(18)</a:t>
                      </a:r>
                    </a:p>
                  </a:txBody>
                  <a:tcPr marT="288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(&lt;1)</a:t>
                      </a:r>
                    </a:p>
                  </a:txBody>
                  <a:tcPr marT="288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(18)</a:t>
                      </a:r>
                    </a:p>
                  </a:txBody>
                  <a:tcPr marT="288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T="28800" marB="18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524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9875">
                        <a:lnSpc>
                          <a:spcPct val="90000"/>
                        </a:lnSpc>
                        <a:tabLst/>
                      </a:pP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(21)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(&lt;1)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(7)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(14)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227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9875">
                        <a:lnSpc>
                          <a:spcPct val="90000"/>
                        </a:lnSpc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Vomiting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(20)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(13)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(&lt;1)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(19)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879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9875">
                        <a:lnSpc>
                          <a:spcPct val="90000"/>
                        </a:lnSpc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Constipation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(19)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(15)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(14)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524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9875">
                        <a:lnSpc>
                          <a:spcPct val="90000"/>
                        </a:lnSpc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 pain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(14)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(&lt;1)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(14)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(10)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195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9875">
                        <a:lnSpc>
                          <a:spcPct val="90000"/>
                        </a:lnSpc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Peripheral oedema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(13)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(8)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(4)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846170"/>
                  </a:ext>
                </a:extLst>
              </a:tr>
              <a:tr h="125249">
                <a:tc>
                  <a:txBody>
                    <a:bodyPr/>
                    <a:lstStyle/>
                    <a:p>
                      <a:pPr marL="0" indent="269875">
                        <a:lnSpc>
                          <a:spcPct val="90000"/>
                        </a:lnSpc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Cough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(11)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071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9875">
                        <a:lnSpc>
                          <a:spcPct val="90000"/>
                        </a:lnSpc>
                        <a:tabLst/>
                      </a:pP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Dyspnoea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(11)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(4)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00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9875">
                        <a:lnSpc>
                          <a:spcPct val="90000"/>
                        </a:lnSpc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Arthralgia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(10)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(&lt;1)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(11)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9875">
                        <a:lnSpc>
                          <a:spcPct val="90000"/>
                        </a:lnSpc>
                        <a:tabLst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Urinary tract infection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(8)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(12)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(4)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(14)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(4)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158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9525">
                        <a:lnSpc>
                          <a:spcPct val="90000"/>
                        </a:lnSpc>
                        <a:tabLst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serious adverse event, n (%)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(37)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(30)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(33)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56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9525">
                        <a:lnSpc>
                          <a:spcPct val="90000"/>
                        </a:lnSpc>
                        <a:tabLst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Interruption of treatment because of adverse event, n (%)</a:t>
                      </a:r>
                    </a:p>
                  </a:txBody>
                  <a:tcPr marT="288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(46)</a:t>
                      </a:r>
                    </a:p>
                  </a:txBody>
                  <a:tcPr marT="28800" marB="18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T="28800" marB="18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(19)</a:t>
                      </a:r>
                    </a:p>
                  </a:txBody>
                  <a:tcPr marT="28800" marB="18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T="28800" marB="18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(53)</a:t>
                      </a:r>
                    </a:p>
                  </a:txBody>
                  <a:tcPr marT="28800" marB="18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T="28800" marB="18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253433"/>
                  </a:ext>
                </a:extLst>
              </a:tr>
            </a:tbl>
          </a:graphicData>
        </a:graphic>
      </p:graphicFrame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0A5C6EF-036B-FA4C-A3AB-79E5AF939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2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77493-CA6E-4A9E-89D5-161D0D6E1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16AB22-B907-4673-8715-668F5BCD15E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200" y="6323507"/>
            <a:ext cx="10444368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100" dirty="0"/>
              <a:t>AR, androgen receptor; BID, twice daily; CRPC, castration-resistant prostate cancer; ECOG PS, Eastern Cooperative Oncology Group Performance Status; HRR, homologous recombination repair, </a:t>
            </a:r>
            <a:r>
              <a:rPr lang="en-GB" sz="1100" dirty="0" err="1"/>
              <a:t>mCRPC</a:t>
            </a:r>
            <a:r>
              <a:rPr lang="en-GB" sz="1100" dirty="0"/>
              <a:t>, metastatic castration-resistant prostate cancer; MRI, magnetic resonance imaging; ORR, objective response rate; PARP, poly (ADP-ribose) polymerase; PC, prostate cancer; PCWG3, prostate cancer working group 3; PSA, prostate specific antigen; RECIST, Response Evaluation Criteria in Solid Tumours version 1.1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100" dirty="0" err="1"/>
              <a:t>Abida</a:t>
            </a:r>
            <a:r>
              <a:rPr lang="en-GB" sz="1100" dirty="0"/>
              <a:t> W, et al. J Clin Oncol 2020; 38:3763-72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EC12AF-B6EB-410A-ACC8-5EB14794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TRITON2: open label, single-arm, phase 2 study of rucaparib in </a:t>
            </a:r>
            <a:r>
              <a:rPr lang="en-GB" cap="none" dirty="0" err="1"/>
              <a:t>m</a:t>
            </a:r>
            <a:r>
              <a:rPr lang="en-GB" dirty="0" err="1"/>
              <a:t>CRPC</a:t>
            </a:r>
            <a:r>
              <a:rPr lang="en-GB" dirty="0"/>
              <a:t> patients</a:t>
            </a:r>
          </a:p>
        </p:txBody>
      </p:sp>
      <p:sp>
        <p:nvSpPr>
          <p:cNvPr id="23" name="Line 5">
            <a:extLst>
              <a:ext uri="{FF2B5EF4-FFF2-40B4-BE49-F238E27FC236}">
                <a16:creationId xmlns:a16="http://schemas.microsoft.com/office/drawing/2014/main" id="{217D4735-8A5A-684A-9818-4E075A94096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8511637" y="2908678"/>
            <a:ext cx="1723697" cy="0"/>
          </a:xfrm>
          <a:prstGeom prst="line">
            <a:avLst/>
          </a:prstGeom>
          <a:noFill/>
          <a:ln w="28575" cmpd="sng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23">
            <a:extLst>
              <a:ext uri="{FF2B5EF4-FFF2-40B4-BE49-F238E27FC236}">
                <a16:creationId xmlns:a16="http://schemas.microsoft.com/office/drawing/2014/main" id="{629E7604-0874-4E48-B62E-484C5643B9E3}"/>
              </a:ext>
            </a:extLst>
          </p:cNvPr>
          <p:cNvSpPr/>
          <p:nvPr/>
        </p:nvSpPr>
        <p:spPr>
          <a:xfrm>
            <a:off x="8502571" y="1340768"/>
            <a:ext cx="1741830" cy="49243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91435" bIns="45718" anchor="b">
            <a:spAutoFit/>
          </a:bodyPr>
          <a:lstStyle/>
          <a:p>
            <a:pPr algn="ctr">
              <a:buClr>
                <a:srgbClr val="03C74F"/>
              </a:buClr>
              <a:defRPr/>
            </a:pPr>
            <a:r>
              <a:rPr lang="en-GB" sz="1300" b="1" dirty="0">
                <a:solidFill>
                  <a:srgbClr val="03C74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Treatment</a:t>
            </a:r>
          </a:p>
          <a:p>
            <a:pPr algn="ctr">
              <a:buClr>
                <a:srgbClr val="03C74F"/>
              </a:buClr>
              <a:defRPr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28-day cycles</a:t>
            </a:r>
            <a:endParaRPr lang="en-GB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14">
            <a:extLst>
              <a:ext uri="{FF2B5EF4-FFF2-40B4-BE49-F238E27FC236}">
                <a16:creationId xmlns:a16="http://schemas.microsoft.com/office/drawing/2014/main" id="{93004E02-E67A-444C-85F4-C25E6CBB0AA6}"/>
              </a:ext>
            </a:extLst>
          </p:cNvPr>
          <p:cNvSpPr/>
          <p:nvPr/>
        </p:nvSpPr>
        <p:spPr>
          <a:xfrm>
            <a:off x="1271464" y="4651644"/>
            <a:ext cx="8264114" cy="721572"/>
          </a:xfrm>
          <a:prstGeom prst="roundRect">
            <a:avLst>
              <a:gd name="adj" fmla="val 18613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72000" bIns="45718" anchor="ctr"/>
          <a:lstStyle/>
          <a:p>
            <a:pPr>
              <a:buClr>
                <a:srgbClr val="03C74F"/>
              </a:buClr>
              <a:defRPr/>
            </a:pPr>
            <a:r>
              <a:rPr lang="en-GB" sz="1200" b="1" dirty="0">
                <a:solidFill>
                  <a:srgbClr val="03C74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Primary endpoints</a:t>
            </a:r>
            <a:r>
              <a:rPr lang="en-GB" sz="1200" b="1" baseline="30000" dirty="0">
                <a:solidFill>
                  <a:srgbClr val="03C74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†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74625" indent="-174625">
              <a:buClr>
                <a:srgbClr val="03C74F"/>
              </a:buClr>
              <a:buFont typeface="Arial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Patients with measurable disease at baseline: confirmed ORR per modified RECIST/PCWG3 by central assessment</a:t>
            </a:r>
          </a:p>
          <a:p>
            <a:pPr marL="174625" indent="-174625">
              <a:buClr>
                <a:srgbClr val="03C74F"/>
              </a:buClr>
              <a:buFont typeface="Arial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Patients with no measurable disease at baseline: confirmed PSA response (≥50% decrease) rate</a:t>
            </a:r>
            <a:r>
              <a:rPr lang="en-GB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§</a:t>
            </a:r>
            <a:endParaRPr lang="en-GB" sz="12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12">
            <a:extLst>
              <a:ext uri="{FF2B5EF4-FFF2-40B4-BE49-F238E27FC236}">
                <a16:creationId xmlns:a16="http://schemas.microsoft.com/office/drawing/2014/main" id="{C15B9404-6693-5D47-ACAC-07C9E56C1292}"/>
              </a:ext>
            </a:extLst>
          </p:cNvPr>
          <p:cNvSpPr/>
          <p:nvPr/>
        </p:nvSpPr>
        <p:spPr>
          <a:xfrm>
            <a:off x="7888486" y="1939262"/>
            <a:ext cx="2970000" cy="432000"/>
          </a:xfrm>
          <a:prstGeom prst="roundRect">
            <a:avLst>
              <a:gd name="adj" fmla="val 22272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Rucaparib 600 mg BID</a:t>
            </a:r>
          </a:p>
        </p:txBody>
      </p:sp>
      <p:sp>
        <p:nvSpPr>
          <p:cNvPr id="50" name="Rounded Rectangle 14">
            <a:extLst>
              <a:ext uri="{FF2B5EF4-FFF2-40B4-BE49-F238E27FC236}">
                <a16:creationId xmlns:a16="http://schemas.microsoft.com/office/drawing/2014/main" id="{168E4A7A-9932-194C-94DF-14A9D6CE3FAF}"/>
              </a:ext>
            </a:extLst>
          </p:cNvPr>
          <p:cNvSpPr/>
          <p:nvPr/>
        </p:nvSpPr>
        <p:spPr>
          <a:xfrm>
            <a:off x="7888486" y="2747373"/>
            <a:ext cx="2970000" cy="663902"/>
          </a:xfrm>
          <a:prstGeom prst="roundRect">
            <a:avLst>
              <a:gd name="adj" fmla="val 169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72000" bIns="45718" anchor="ctr"/>
          <a:lstStyle/>
          <a:p>
            <a:pPr marL="174625" indent="-174625">
              <a:spcAft>
                <a:spcPts val="300"/>
              </a:spcAft>
              <a:buClr>
                <a:srgbClr val="03C74F"/>
              </a:buClr>
              <a:buFont typeface="Arial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Tumour assessments every 8 weeks for 24 weeks, then every 12 weeks</a:t>
            </a:r>
          </a:p>
          <a:p>
            <a:pPr marL="174625" indent="-174625">
              <a:spcAft>
                <a:spcPts val="300"/>
              </a:spcAft>
              <a:buClr>
                <a:srgbClr val="03C74F"/>
              </a:buClr>
              <a:buFont typeface="Arial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PSA assessments every 4 weeks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14">
            <a:extLst>
              <a:ext uri="{FF2B5EF4-FFF2-40B4-BE49-F238E27FC236}">
                <a16:creationId xmlns:a16="http://schemas.microsoft.com/office/drawing/2014/main" id="{F01FF535-43CA-6548-8E69-5B85746446FC}"/>
              </a:ext>
            </a:extLst>
          </p:cNvPr>
          <p:cNvSpPr/>
          <p:nvPr/>
        </p:nvSpPr>
        <p:spPr>
          <a:xfrm>
            <a:off x="7888486" y="3787386"/>
            <a:ext cx="2970000" cy="494425"/>
          </a:xfrm>
          <a:prstGeom prst="roundRect">
            <a:avLst>
              <a:gd name="adj" fmla="val 169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72000" bIns="45718" anchor="ctr"/>
          <a:lstStyle/>
          <a:p>
            <a:pPr algn="ctr">
              <a:spcAft>
                <a:spcPts val="300"/>
              </a:spcAft>
              <a:buClr>
                <a:srgbClr val="03C74F"/>
              </a:buClr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Treatment until radiographic progression or discontinuation for other reason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Line 5">
            <a:extLst>
              <a:ext uri="{FF2B5EF4-FFF2-40B4-BE49-F238E27FC236}">
                <a16:creationId xmlns:a16="http://schemas.microsoft.com/office/drawing/2014/main" id="{B08FFA18-A742-E947-B761-086BFC88C8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8885" y="2166348"/>
            <a:ext cx="519090" cy="0"/>
          </a:xfrm>
          <a:prstGeom prst="line">
            <a:avLst/>
          </a:prstGeom>
          <a:noFill/>
          <a:ln w="28575" cmpd="sng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14">
            <a:extLst>
              <a:ext uri="{FF2B5EF4-FFF2-40B4-BE49-F238E27FC236}">
                <a16:creationId xmlns:a16="http://schemas.microsoft.com/office/drawing/2014/main" id="{BF1C1F4E-A4DF-5F4E-B795-07475A494D25}"/>
              </a:ext>
            </a:extLst>
          </p:cNvPr>
          <p:cNvSpPr/>
          <p:nvPr/>
        </p:nvSpPr>
        <p:spPr>
          <a:xfrm>
            <a:off x="4592734" y="1716524"/>
            <a:ext cx="2970151" cy="2565287"/>
          </a:xfrm>
          <a:prstGeom prst="roundRect">
            <a:avLst>
              <a:gd name="adj" fmla="val 5828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72000" bIns="45718" anchor="ctr"/>
          <a:lstStyle/>
          <a:p>
            <a:pPr marL="174625" indent="-174625">
              <a:buClr>
                <a:srgbClr val="03C74F"/>
              </a:buClr>
              <a:buFont typeface="Arial"/>
              <a:buChar char="•"/>
              <a:defRPr/>
            </a:pPr>
            <a:r>
              <a:rPr lang="en-GB" sz="12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mCRPC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</a:p>
          <a:p>
            <a:pPr marL="174625" indent="-174625">
              <a:spcAft>
                <a:spcPts val="300"/>
              </a:spcAft>
              <a:buClr>
                <a:srgbClr val="03C74F"/>
              </a:buClr>
              <a:buFont typeface="Arial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Deleterious somatic or germline alteration in HRR gene</a:t>
            </a:r>
          </a:p>
          <a:p>
            <a:pPr marL="174625" indent="-174625">
              <a:spcAft>
                <a:spcPts val="300"/>
              </a:spcAft>
              <a:buClr>
                <a:srgbClr val="03C74F"/>
              </a:buClr>
              <a:buFont typeface="Arial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Disease progression on AR-directed therapy (</a:t>
            </a:r>
            <a:r>
              <a:rPr lang="en-GB" sz="12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eg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abiraterone, enzalutamide, or </a:t>
            </a:r>
            <a:r>
              <a:rPr lang="en-GB" sz="12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apalutamide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 for PC </a:t>
            </a:r>
            <a:r>
              <a:rPr lang="en-GB" sz="1200" b="1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and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1 prior </a:t>
            </a:r>
            <a:r>
              <a:rPr lang="en-GB" sz="12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taxane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-based chemotherapy for CRPC</a:t>
            </a:r>
          </a:p>
          <a:p>
            <a:pPr marL="174625" indent="-174625">
              <a:spcAft>
                <a:spcPts val="300"/>
              </a:spcAft>
              <a:buClr>
                <a:srgbClr val="03C74F"/>
              </a:buClr>
              <a:buFont typeface="Arial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ECOG PS 0 or 1</a:t>
            </a:r>
          </a:p>
          <a:p>
            <a:pPr marL="174625" indent="-174625">
              <a:spcAft>
                <a:spcPts val="300"/>
              </a:spcAft>
              <a:buClr>
                <a:srgbClr val="03C74F"/>
              </a:buClr>
              <a:buFont typeface="Arial"/>
              <a:buChar char="•"/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No prior PARP inhibitor, mitoxantrone, cyclophosphamide, or platinum-based chemotherapy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23">
            <a:extLst>
              <a:ext uri="{FF2B5EF4-FFF2-40B4-BE49-F238E27FC236}">
                <a16:creationId xmlns:a16="http://schemas.microsoft.com/office/drawing/2014/main" id="{B0C6889D-9F95-D546-BA89-881028DE3CFA}"/>
              </a:ext>
            </a:extLst>
          </p:cNvPr>
          <p:cNvSpPr/>
          <p:nvPr/>
        </p:nvSpPr>
        <p:spPr>
          <a:xfrm>
            <a:off x="4978422" y="1340768"/>
            <a:ext cx="2198774" cy="29238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18" rIns="91435" bIns="45718" anchor="b">
            <a:spAutoFit/>
          </a:bodyPr>
          <a:lstStyle/>
          <a:p>
            <a:pPr algn="ctr">
              <a:buClr>
                <a:srgbClr val="03C74F"/>
              </a:buClr>
              <a:defRPr/>
            </a:pPr>
            <a:r>
              <a:rPr lang="en-GB" sz="1300" b="1" dirty="0">
                <a:solidFill>
                  <a:srgbClr val="03C74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Key eligibility criteria</a:t>
            </a:r>
          </a:p>
        </p:txBody>
      </p:sp>
      <p:sp>
        <p:nvSpPr>
          <p:cNvPr id="59" name="Rounded Rectangle 14">
            <a:extLst>
              <a:ext uri="{FF2B5EF4-FFF2-40B4-BE49-F238E27FC236}">
                <a16:creationId xmlns:a16="http://schemas.microsoft.com/office/drawing/2014/main" id="{0684DC0A-AF8D-2B46-8CD9-86316D1B850E}"/>
              </a:ext>
            </a:extLst>
          </p:cNvPr>
          <p:cNvSpPr/>
          <p:nvPr/>
        </p:nvSpPr>
        <p:spPr>
          <a:xfrm>
            <a:off x="1271464" y="1716525"/>
            <a:ext cx="2970151" cy="576778"/>
          </a:xfrm>
          <a:prstGeom prst="roundRect">
            <a:avLst>
              <a:gd name="adj" fmla="val 2040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72000" bIns="45718" anchor="ctr"/>
          <a:lstStyle/>
          <a:p>
            <a:pPr algn="ctr">
              <a:buClr>
                <a:srgbClr val="03C74F"/>
              </a:buClr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Identification of a deleterious somatic or germline alteration in HRR gene*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ounded Rectangle 23">
            <a:extLst>
              <a:ext uri="{FF2B5EF4-FFF2-40B4-BE49-F238E27FC236}">
                <a16:creationId xmlns:a16="http://schemas.microsoft.com/office/drawing/2014/main" id="{DE1D8AED-68DC-6E47-AC41-1A0D0C246CFD}"/>
              </a:ext>
            </a:extLst>
          </p:cNvPr>
          <p:cNvSpPr/>
          <p:nvPr/>
        </p:nvSpPr>
        <p:spPr>
          <a:xfrm>
            <a:off x="1657152" y="1340768"/>
            <a:ext cx="2198774" cy="29238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18" rIns="91435" bIns="45718" anchor="b">
            <a:spAutoFit/>
          </a:bodyPr>
          <a:lstStyle/>
          <a:p>
            <a:pPr algn="ctr">
              <a:buClr>
                <a:srgbClr val="03C74F"/>
              </a:buClr>
              <a:defRPr/>
            </a:pPr>
            <a:r>
              <a:rPr lang="en-GB" sz="1300" b="1" dirty="0">
                <a:solidFill>
                  <a:srgbClr val="03C74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Screening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F52579-E59E-124D-98F7-801737353213}"/>
              </a:ext>
            </a:extLst>
          </p:cNvPr>
          <p:cNvSpPr txBox="1"/>
          <p:nvPr/>
        </p:nvSpPr>
        <p:spPr>
          <a:xfrm>
            <a:off x="1271464" y="5581022"/>
            <a:ext cx="9738872" cy="3531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*Alterations detected by local testing or central testing of blood or tumour samples. </a:t>
            </a:r>
            <a:r>
              <a:rPr lang="en-GB" sz="900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†</a:t>
            </a: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Efficacy analyses in TRITON2 will be conducted separately based on HRR gene with alteration and presence/absence of measurable disease. </a:t>
            </a:r>
            <a:r>
              <a:rPr lang="en-GB" sz="900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‡</a:t>
            </a: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RECIST modified to include up to 10 target lesions, maximum 5 per site, not including prostatic bed or bone lesions; MRI allowed. </a:t>
            </a:r>
            <a:r>
              <a:rPr lang="en-GB" sz="900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§</a:t>
            </a: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The proportion of patients with a ≥50% decrease from baseline confirmed by a second consecutive measurement; PSA measurements performed by local laboratory.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758179-4656-5B4D-9FB7-DFACF629F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438163"/>
              </p:ext>
            </p:extLst>
          </p:nvPr>
        </p:nvGraphicFramePr>
        <p:xfrm>
          <a:off x="1290699" y="2511161"/>
          <a:ext cx="288032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187811387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3242643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90606274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02535872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HRR genes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7073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BRCA1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BRCA2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ATM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BARD1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BRIP1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CDK12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CHEK2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FANCA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NBN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PALB2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RAD51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RAD51B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RAD51C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RAD51D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RAD54L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3656"/>
                  </a:ext>
                </a:extLst>
              </a:tr>
            </a:tbl>
          </a:graphicData>
        </a:graphic>
      </p:graphicFrame>
      <p:sp>
        <p:nvSpPr>
          <p:cNvPr id="62" name="Rounded Rectangle 14">
            <a:extLst>
              <a:ext uri="{FF2B5EF4-FFF2-40B4-BE49-F238E27FC236}">
                <a16:creationId xmlns:a16="http://schemas.microsoft.com/office/drawing/2014/main" id="{31FC26C7-C218-9948-96D8-83D1A37F9F0B}"/>
              </a:ext>
            </a:extLst>
          </p:cNvPr>
          <p:cNvSpPr/>
          <p:nvPr/>
        </p:nvSpPr>
        <p:spPr>
          <a:xfrm>
            <a:off x="1271464" y="2494192"/>
            <a:ext cx="2970151" cy="1146316"/>
          </a:xfrm>
          <a:prstGeom prst="roundRect">
            <a:avLst>
              <a:gd name="adj" fmla="val 11460"/>
            </a:avLst>
          </a:prstGeom>
          <a:noFill/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72000" bIns="45718" anchor="ctr"/>
          <a:lstStyle/>
          <a:p>
            <a:pPr algn="ctr">
              <a:buClr>
                <a:srgbClr val="03C74F"/>
              </a:buClr>
              <a:defRPr/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448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4538DC2-2E04-42A8-B7D8-8FC09E74F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TRITON2: Rucaparib Efficacy in </a:t>
            </a:r>
            <a:r>
              <a:rPr lang="en-US" altLang="en-US" cap="none" dirty="0" err="1"/>
              <a:t>m</a:t>
            </a:r>
            <a:r>
              <a:rPr lang="en-US" altLang="en-US" dirty="0" err="1"/>
              <a:t>CRPC</a:t>
            </a:r>
            <a:r>
              <a:rPr lang="en-US" altLang="en-US" dirty="0"/>
              <a:t> patients with </a:t>
            </a:r>
            <a:r>
              <a:rPr lang="en-US" altLang="en-US" i="1" dirty="0"/>
              <a:t>BRCA1</a:t>
            </a:r>
            <a:r>
              <a:rPr lang="en-US" altLang="en-US" dirty="0"/>
              <a:t> &amp; </a:t>
            </a:r>
            <a:r>
              <a:rPr lang="en-US" altLang="en-US" i="1" dirty="0"/>
              <a:t>2 </a:t>
            </a:r>
            <a:r>
              <a:rPr lang="en-US" altLang="en-US" dirty="0"/>
              <a:t>alterations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2042C8-9C90-394F-B638-81D4BA9ADC2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altLang="en-US" dirty="0"/>
              <a:t>BRCA1/2, </a:t>
            </a:r>
            <a:r>
              <a:rPr lang="en-GB" dirty="0"/>
              <a:t>breast cancer type 1/2 susceptibility protein; </a:t>
            </a:r>
            <a:r>
              <a:rPr lang="en-US" altLang="en-US" dirty="0"/>
              <a:t>PSA, prostate specific antigen</a:t>
            </a:r>
          </a:p>
          <a:p>
            <a:pPr>
              <a:spcBef>
                <a:spcPts val="0"/>
              </a:spcBef>
            </a:pPr>
            <a:r>
              <a:rPr lang="en-US" altLang="en-US" dirty="0" err="1"/>
              <a:t>Abida</a:t>
            </a:r>
            <a:r>
              <a:rPr lang="en-US" altLang="en-US" dirty="0"/>
              <a:t> W, et al. J Clin Oncol. 2020;38:3763-72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3E192-A51C-435C-BF35-AB6AD6800E85}"/>
              </a:ext>
            </a:extLst>
          </p:cNvPr>
          <p:cNvSpPr txBox="1"/>
          <p:nvPr/>
        </p:nvSpPr>
        <p:spPr>
          <a:xfrm>
            <a:off x="609600" y="5342481"/>
            <a:ext cx="10814992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Best change from baseline in (A) sum of target lesion(s) in the independent radiology review-evaluable population and in (B) prostate-specific antigen (PSA) in the overall efficacy population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87A9560-E7D2-D84F-804E-E9160BADA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137"/>
          <a:stretch/>
        </p:blipFill>
        <p:spPr>
          <a:xfrm>
            <a:off x="704079" y="2181817"/>
            <a:ext cx="5355271" cy="299609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657646B-79D0-0C4F-9B98-5430C5DFC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93"/>
          <a:stretch/>
        </p:blipFill>
        <p:spPr>
          <a:xfrm>
            <a:off x="6637032" y="2137484"/>
            <a:ext cx="5355271" cy="2979798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8A96EDE-DFFF-DB4C-9B01-269430F86FFA}"/>
              </a:ext>
            </a:extLst>
          </p:cNvPr>
          <p:cNvSpPr txBox="1">
            <a:spLocks/>
          </p:cNvSpPr>
          <p:nvPr/>
        </p:nvSpPr>
        <p:spPr>
          <a:xfrm>
            <a:off x="609600" y="1314773"/>
            <a:ext cx="5918448" cy="70247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/>
              <a:t>Tumour response (evaluable population)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3673BC8-2400-484C-8BBE-F5EBF9611D39}"/>
              </a:ext>
            </a:extLst>
          </p:cNvPr>
          <p:cNvSpPr txBox="1">
            <a:spLocks/>
          </p:cNvSpPr>
          <p:nvPr/>
        </p:nvSpPr>
        <p:spPr>
          <a:xfrm>
            <a:off x="6600056" y="1314773"/>
            <a:ext cx="5400600" cy="43267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cap="none" dirty="0">
                <a:latin typeface="Arial" panose="020B0604020202020204" pitchFamily="34" charset="0"/>
                <a:cs typeface="Arial" panose="020B0604020202020204" pitchFamily="34" charset="0"/>
              </a:rPr>
              <a:t>PSA RESPONSE (EFFICACY POPULATION)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0C3071-A2D5-C047-9827-00921F7EAFDD}"/>
              </a:ext>
            </a:extLst>
          </p:cNvPr>
          <p:cNvSpPr txBox="1"/>
          <p:nvPr/>
        </p:nvSpPr>
        <p:spPr>
          <a:xfrm rot="16200000">
            <a:off x="-598518" y="3343599"/>
            <a:ext cx="1889941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Change from baseline (%)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88B40-02B1-1A49-AB20-322A7316D1F7}"/>
              </a:ext>
            </a:extLst>
          </p:cNvPr>
          <p:cNvSpPr txBox="1"/>
          <p:nvPr/>
        </p:nvSpPr>
        <p:spPr>
          <a:xfrm>
            <a:off x="477980" y="2154368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225A8B-ACFF-BB47-90A0-B8C96940B3E8}"/>
              </a:ext>
            </a:extLst>
          </p:cNvPr>
          <p:cNvSpPr txBox="1"/>
          <p:nvPr/>
        </p:nvSpPr>
        <p:spPr>
          <a:xfrm>
            <a:off x="548512" y="238931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064D17-6E10-0E46-8CA8-764FD225B0AC}"/>
              </a:ext>
            </a:extLst>
          </p:cNvPr>
          <p:cNvSpPr txBox="1"/>
          <p:nvPr/>
        </p:nvSpPr>
        <p:spPr>
          <a:xfrm>
            <a:off x="548512" y="263061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1DF4C0-5705-0948-83D8-1A5C3F5E9821}"/>
              </a:ext>
            </a:extLst>
          </p:cNvPr>
          <p:cNvSpPr txBox="1"/>
          <p:nvPr/>
        </p:nvSpPr>
        <p:spPr>
          <a:xfrm>
            <a:off x="548512" y="2875093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B35043-8128-5943-96C0-B255AAE97DD2}"/>
              </a:ext>
            </a:extLst>
          </p:cNvPr>
          <p:cNvSpPr txBox="1"/>
          <p:nvPr/>
        </p:nvSpPr>
        <p:spPr>
          <a:xfrm>
            <a:off x="548512" y="3103693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7F65C5-850C-804D-BBC7-FBB9D11632A8}"/>
              </a:ext>
            </a:extLst>
          </p:cNvPr>
          <p:cNvSpPr txBox="1"/>
          <p:nvPr/>
        </p:nvSpPr>
        <p:spPr>
          <a:xfrm>
            <a:off x="619044" y="3351343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5EA06-F65C-A549-ABD7-090043908A75}"/>
              </a:ext>
            </a:extLst>
          </p:cNvPr>
          <p:cNvSpPr txBox="1"/>
          <p:nvPr/>
        </p:nvSpPr>
        <p:spPr>
          <a:xfrm>
            <a:off x="505230" y="3583118"/>
            <a:ext cx="1843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9F316B-B003-D84F-9AA4-0126C5673DF0}"/>
              </a:ext>
            </a:extLst>
          </p:cNvPr>
          <p:cNvSpPr txBox="1"/>
          <p:nvPr/>
        </p:nvSpPr>
        <p:spPr>
          <a:xfrm>
            <a:off x="505230" y="3827593"/>
            <a:ext cx="1843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-40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B82BC5-DE49-F743-B4B6-519D3533C852}"/>
              </a:ext>
            </a:extLst>
          </p:cNvPr>
          <p:cNvSpPr txBox="1"/>
          <p:nvPr/>
        </p:nvSpPr>
        <p:spPr>
          <a:xfrm>
            <a:off x="505230" y="4075243"/>
            <a:ext cx="1843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-60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C45D45-2855-6444-94C9-7339A97B1349}"/>
              </a:ext>
            </a:extLst>
          </p:cNvPr>
          <p:cNvSpPr txBox="1"/>
          <p:nvPr/>
        </p:nvSpPr>
        <p:spPr>
          <a:xfrm>
            <a:off x="505230" y="4307018"/>
            <a:ext cx="1843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-80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00D8D8-5645-EB49-91DF-A368D1D78C30}"/>
              </a:ext>
            </a:extLst>
          </p:cNvPr>
          <p:cNvSpPr txBox="1"/>
          <p:nvPr/>
        </p:nvSpPr>
        <p:spPr>
          <a:xfrm>
            <a:off x="434698" y="4554668"/>
            <a:ext cx="25487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-100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5D5CE9-108C-5B44-9A64-6BB5FD34FE74}"/>
              </a:ext>
            </a:extLst>
          </p:cNvPr>
          <p:cNvSpPr txBox="1"/>
          <p:nvPr/>
        </p:nvSpPr>
        <p:spPr>
          <a:xfrm>
            <a:off x="796885" y="4751931"/>
            <a:ext cx="1215717" cy="1177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50" b="1" spc="-3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Germline/somatic status: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DC253A-13E6-7F4F-A319-FBD5586EE100}"/>
              </a:ext>
            </a:extLst>
          </p:cNvPr>
          <p:cNvSpPr txBox="1"/>
          <p:nvPr/>
        </p:nvSpPr>
        <p:spPr>
          <a:xfrm>
            <a:off x="2232403" y="4751931"/>
            <a:ext cx="444032" cy="1177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Germline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197371-A690-B241-8857-7E1F6F836218}"/>
              </a:ext>
            </a:extLst>
          </p:cNvPr>
          <p:cNvSpPr txBox="1"/>
          <p:nvPr/>
        </p:nvSpPr>
        <p:spPr>
          <a:xfrm>
            <a:off x="2936146" y="4751931"/>
            <a:ext cx="394339" cy="1177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Somatic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D0A123-3E7E-8245-8FC5-34C56B886A7E}"/>
              </a:ext>
            </a:extLst>
          </p:cNvPr>
          <p:cNvSpPr txBox="1"/>
          <p:nvPr/>
        </p:nvSpPr>
        <p:spPr>
          <a:xfrm>
            <a:off x="393202" y="4900062"/>
            <a:ext cx="362279" cy="1177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5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BRCA1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A3F861-AF23-2943-A97F-9E1D9FB33945}"/>
              </a:ext>
            </a:extLst>
          </p:cNvPr>
          <p:cNvSpPr txBox="1"/>
          <p:nvPr/>
        </p:nvSpPr>
        <p:spPr>
          <a:xfrm>
            <a:off x="393202" y="5004837"/>
            <a:ext cx="362279" cy="1177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5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BRCA2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FCCF92-2450-B242-ABF5-F11B8E416E12}"/>
              </a:ext>
            </a:extLst>
          </p:cNvPr>
          <p:cNvSpPr txBox="1"/>
          <p:nvPr/>
        </p:nvSpPr>
        <p:spPr>
          <a:xfrm>
            <a:off x="3815979" y="2112319"/>
            <a:ext cx="21079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 = Confirmed radiographic response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 = Ongoing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99FFA4-7D5D-494C-89E9-E2039A14446C}"/>
              </a:ext>
            </a:extLst>
          </p:cNvPr>
          <p:cNvSpPr txBox="1"/>
          <p:nvPr/>
        </p:nvSpPr>
        <p:spPr>
          <a:xfrm rot="16200000">
            <a:off x="5334435" y="3343599"/>
            <a:ext cx="1889941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Change from baseline (%)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22E55F-29FF-1844-96A8-B5AFB928E865}"/>
              </a:ext>
            </a:extLst>
          </p:cNvPr>
          <p:cNvSpPr txBox="1"/>
          <p:nvPr/>
        </p:nvSpPr>
        <p:spPr>
          <a:xfrm>
            <a:off x="6410933" y="2154368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4D8ED2-184F-4841-B0DE-EAC2C3A5C1D6}"/>
              </a:ext>
            </a:extLst>
          </p:cNvPr>
          <p:cNvSpPr txBox="1"/>
          <p:nvPr/>
        </p:nvSpPr>
        <p:spPr>
          <a:xfrm>
            <a:off x="6481465" y="238931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542A6B-077B-4946-B7FC-406B667D5F93}"/>
              </a:ext>
            </a:extLst>
          </p:cNvPr>
          <p:cNvSpPr txBox="1"/>
          <p:nvPr/>
        </p:nvSpPr>
        <p:spPr>
          <a:xfrm>
            <a:off x="6481465" y="263061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825DDD-2BDF-4140-8D44-A5CF08F8B528}"/>
              </a:ext>
            </a:extLst>
          </p:cNvPr>
          <p:cNvSpPr txBox="1"/>
          <p:nvPr/>
        </p:nvSpPr>
        <p:spPr>
          <a:xfrm>
            <a:off x="6481465" y="2875093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7BD7C8-D8BD-4A47-89A1-86010FF6CD91}"/>
              </a:ext>
            </a:extLst>
          </p:cNvPr>
          <p:cNvSpPr txBox="1"/>
          <p:nvPr/>
        </p:nvSpPr>
        <p:spPr>
          <a:xfrm>
            <a:off x="6481465" y="3103693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279A1E4-075E-EC48-A27A-F07712AE4D22}"/>
              </a:ext>
            </a:extLst>
          </p:cNvPr>
          <p:cNvSpPr txBox="1"/>
          <p:nvPr/>
        </p:nvSpPr>
        <p:spPr>
          <a:xfrm>
            <a:off x="6551997" y="3338643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B3B405-7492-6048-BE3F-F7C4CDAC2439}"/>
              </a:ext>
            </a:extLst>
          </p:cNvPr>
          <p:cNvSpPr txBox="1"/>
          <p:nvPr/>
        </p:nvSpPr>
        <p:spPr>
          <a:xfrm>
            <a:off x="6438183" y="3570418"/>
            <a:ext cx="1843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-20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5E6FF77-C75E-3344-B74C-75D4130F9E6E}"/>
              </a:ext>
            </a:extLst>
          </p:cNvPr>
          <p:cNvSpPr txBox="1"/>
          <p:nvPr/>
        </p:nvSpPr>
        <p:spPr>
          <a:xfrm>
            <a:off x="6438183" y="3818068"/>
            <a:ext cx="1843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629DC58-9ED9-274E-8618-6CB57C052C72}"/>
              </a:ext>
            </a:extLst>
          </p:cNvPr>
          <p:cNvSpPr txBox="1"/>
          <p:nvPr/>
        </p:nvSpPr>
        <p:spPr>
          <a:xfrm>
            <a:off x="6438183" y="4059368"/>
            <a:ext cx="1843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-60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632405-7FB6-7444-9086-4C5C8263170F}"/>
              </a:ext>
            </a:extLst>
          </p:cNvPr>
          <p:cNvSpPr txBox="1"/>
          <p:nvPr/>
        </p:nvSpPr>
        <p:spPr>
          <a:xfrm>
            <a:off x="6438183" y="4291143"/>
            <a:ext cx="1843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-80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F3294E1-15DE-A341-BD11-81DF6186C319}"/>
              </a:ext>
            </a:extLst>
          </p:cNvPr>
          <p:cNvSpPr txBox="1"/>
          <p:nvPr/>
        </p:nvSpPr>
        <p:spPr>
          <a:xfrm>
            <a:off x="6367651" y="4535618"/>
            <a:ext cx="25487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-100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216BB3D-341F-3240-A292-3B5DC91987B2}"/>
              </a:ext>
            </a:extLst>
          </p:cNvPr>
          <p:cNvSpPr txBox="1"/>
          <p:nvPr/>
        </p:nvSpPr>
        <p:spPr>
          <a:xfrm>
            <a:off x="6729838" y="4717006"/>
            <a:ext cx="1215717" cy="1177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50" b="1" spc="-3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Germline/somatic status: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CFA72B-BCA1-4944-B2F7-87562FE418A3}"/>
              </a:ext>
            </a:extLst>
          </p:cNvPr>
          <p:cNvSpPr txBox="1"/>
          <p:nvPr/>
        </p:nvSpPr>
        <p:spPr>
          <a:xfrm>
            <a:off x="8165356" y="4717006"/>
            <a:ext cx="444032" cy="1177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Germline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BEC5BBE-AB05-284C-830E-689A1916F9A7}"/>
              </a:ext>
            </a:extLst>
          </p:cNvPr>
          <p:cNvSpPr txBox="1"/>
          <p:nvPr/>
        </p:nvSpPr>
        <p:spPr>
          <a:xfrm>
            <a:off x="8777024" y="4717006"/>
            <a:ext cx="394339" cy="1177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Somatic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B0A0883-2F83-744D-A830-353CD616C609}"/>
              </a:ext>
            </a:extLst>
          </p:cNvPr>
          <p:cNvSpPr txBox="1"/>
          <p:nvPr/>
        </p:nvSpPr>
        <p:spPr>
          <a:xfrm>
            <a:off x="6326155" y="4900062"/>
            <a:ext cx="362279" cy="1177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5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BRCA1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BB307F9-53E4-0944-B496-F78675AD3319}"/>
              </a:ext>
            </a:extLst>
          </p:cNvPr>
          <p:cNvSpPr txBox="1"/>
          <p:nvPr/>
        </p:nvSpPr>
        <p:spPr>
          <a:xfrm>
            <a:off x="6326155" y="5004837"/>
            <a:ext cx="362279" cy="1177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5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BRCA2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53D6DF4-EAED-C44C-B93E-D9D8D0F05006}"/>
              </a:ext>
            </a:extLst>
          </p:cNvPr>
          <p:cNvSpPr txBox="1"/>
          <p:nvPr/>
        </p:nvSpPr>
        <p:spPr>
          <a:xfrm>
            <a:off x="9748932" y="2112319"/>
            <a:ext cx="166071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 = Confirmed PSA response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 = Ongoing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511F2051-9DF6-C447-955C-41C3AC43E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03BA54-CE8F-464C-9B6E-DBEFE4E62CBC}"/>
              </a:ext>
            </a:extLst>
          </p:cNvPr>
          <p:cNvSpPr txBox="1"/>
          <p:nvPr/>
        </p:nvSpPr>
        <p:spPr>
          <a:xfrm>
            <a:off x="657925" y="1729352"/>
            <a:ext cx="1859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9B21709-CE00-4122-9726-1C2533D63A77}"/>
              </a:ext>
            </a:extLst>
          </p:cNvPr>
          <p:cNvSpPr txBox="1"/>
          <p:nvPr/>
        </p:nvSpPr>
        <p:spPr>
          <a:xfrm>
            <a:off x="6577872" y="1696372"/>
            <a:ext cx="1859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725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110305D-0CB7-4CDA-801E-FCB6A11BC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TRITON2: Rucaparib in </a:t>
            </a:r>
            <a:r>
              <a:rPr lang="en-US" altLang="en-US" cap="none" dirty="0" err="1"/>
              <a:t>m</a:t>
            </a:r>
            <a:r>
              <a:rPr lang="en-US" altLang="en-US" dirty="0" err="1"/>
              <a:t>CRPC</a:t>
            </a:r>
            <a:r>
              <a:rPr lang="en-US" altLang="en-US" dirty="0"/>
              <a:t> non-BRCA DDR gene alterations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2A100-49C4-FB40-BB79-55D6E88D911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9796293" cy="404669"/>
          </a:xfrm>
        </p:spPr>
        <p:txBody>
          <a:bodyPr/>
          <a:lstStyle/>
          <a:p>
            <a:r>
              <a:rPr lang="en-GB" altLang="en-US" dirty="0"/>
              <a:t>ATM, ataxia telangiectasia mutated; BRCA (2), </a:t>
            </a:r>
            <a:r>
              <a:rPr lang="en-GB" dirty="0"/>
              <a:t>breast cancer type (2) susceptibility protein </a:t>
            </a:r>
            <a:r>
              <a:rPr lang="en-US" altLang="en-US" dirty="0"/>
              <a:t>CR, complete response; DDR, DNA damage repair; </a:t>
            </a:r>
            <a:r>
              <a:rPr lang="en-US" altLang="en-US" dirty="0" err="1"/>
              <a:t>mCRPC</a:t>
            </a:r>
            <a:r>
              <a:rPr lang="en-US" altLang="en-US" dirty="0"/>
              <a:t>, metastatic castration resistant prostate cancer; </a:t>
            </a:r>
            <a:r>
              <a:rPr lang="en-US" altLang="en-US" dirty="0" err="1"/>
              <a:t>mo</a:t>
            </a:r>
            <a:r>
              <a:rPr lang="en-US" altLang="en-US" dirty="0"/>
              <a:t>, month; PR, partial response; PSA, prostate specific antigen; SLD, sum of the longest diameter</a:t>
            </a:r>
          </a:p>
          <a:p>
            <a:pPr>
              <a:spcBef>
                <a:spcPts val="0"/>
              </a:spcBef>
            </a:pPr>
            <a:r>
              <a:rPr lang="en-US" altLang="en-US" dirty="0" err="1"/>
              <a:t>Abida</a:t>
            </a:r>
            <a:r>
              <a:rPr lang="en-US" altLang="en-US" dirty="0"/>
              <a:t> W, et al. Clin Cancer Res. 2020;26:2487-96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311D2A-3284-9140-B61E-D65C7B5FC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4AD52-1CFB-4B6D-B01E-112EDD8E3554}"/>
              </a:ext>
            </a:extLst>
          </p:cNvPr>
          <p:cNvGrpSpPr/>
          <p:nvPr/>
        </p:nvGrpSpPr>
        <p:grpSpPr>
          <a:xfrm>
            <a:off x="953897" y="1183610"/>
            <a:ext cx="9613072" cy="1621396"/>
            <a:chOff x="867405" y="1052736"/>
            <a:chExt cx="10413171" cy="1893091"/>
          </a:xfrm>
        </p:grpSpPr>
        <p:sp>
          <p:nvSpPr>
            <p:cNvPr id="16" name="Rounded Rectangle 17">
              <a:extLst>
                <a:ext uri="{FF2B5EF4-FFF2-40B4-BE49-F238E27FC236}">
                  <a16:creationId xmlns:a16="http://schemas.microsoft.com/office/drawing/2014/main" id="{D8A511D8-3D42-2A40-A118-80999998B3B4}"/>
                </a:ext>
              </a:extLst>
            </p:cNvPr>
            <p:cNvSpPr/>
            <p:nvPr/>
          </p:nvSpPr>
          <p:spPr>
            <a:xfrm>
              <a:off x="867405" y="2369827"/>
              <a:ext cx="1260000" cy="576000"/>
            </a:xfrm>
            <a:prstGeom prst="roundRect">
              <a:avLst>
                <a:gd name="adj" fmla="val 12540"/>
              </a:avLst>
            </a:prstGeom>
            <a:solidFill>
              <a:schemeClr val="bg1"/>
            </a:solidFill>
            <a:ln w="22225">
              <a:solidFill>
                <a:schemeClr val="accent6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8" rIns="0" bIns="45718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Measurable </a:t>
              </a:r>
              <a:b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disease</a:t>
              </a:r>
              <a:b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patients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10F67C-23E3-AE49-B886-D887C1847673}"/>
                </a:ext>
              </a:extLst>
            </p:cNvPr>
            <p:cNvGrpSpPr/>
            <p:nvPr/>
          </p:nvGrpSpPr>
          <p:grpSpPr>
            <a:xfrm rot="5400000">
              <a:off x="1979284" y="1472933"/>
              <a:ext cx="390576" cy="1362357"/>
              <a:chOff x="1888432" y="1848348"/>
              <a:chExt cx="486225" cy="1633950"/>
            </a:xfrm>
          </p:grpSpPr>
          <p:sp>
            <p:nvSpPr>
              <p:cNvPr id="22" name="Line 5">
                <a:extLst>
                  <a:ext uri="{FF2B5EF4-FFF2-40B4-BE49-F238E27FC236}">
                    <a16:creationId xmlns:a16="http://schemas.microsoft.com/office/drawing/2014/main" id="{D0DC3EFE-58A6-5D45-A0F6-6554A80DC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656" y="1852808"/>
                <a:ext cx="216000" cy="0"/>
              </a:xfrm>
              <a:prstGeom prst="line">
                <a:avLst/>
              </a:prstGeom>
              <a:noFill/>
              <a:ln w="22225" cmpd="sng">
                <a:solidFill>
                  <a:schemeClr val="accent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Line 5">
                <a:extLst>
                  <a:ext uri="{FF2B5EF4-FFF2-40B4-BE49-F238E27FC236}">
                    <a16:creationId xmlns:a16="http://schemas.microsoft.com/office/drawing/2014/main" id="{FA996782-582A-2145-AF37-BF40D62F4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657" y="3471953"/>
                <a:ext cx="216000" cy="0"/>
              </a:xfrm>
              <a:prstGeom prst="line">
                <a:avLst/>
              </a:prstGeom>
              <a:noFill/>
              <a:ln w="22225" cmpd="sng">
                <a:solidFill>
                  <a:schemeClr val="accent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5">
                <a:extLst>
                  <a:ext uri="{FF2B5EF4-FFF2-40B4-BE49-F238E27FC236}">
                    <a16:creationId xmlns:a16="http://schemas.microsoft.com/office/drawing/2014/main" id="{7ADE2220-F0A8-E34D-80A4-DF825E1C6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8432" y="2663641"/>
                <a:ext cx="284319" cy="0"/>
              </a:xfrm>
              <a:prstGeom prst="line">
                <a:avLst/>
              </a:prstGeom>
              <a:noFill/>
              <a:ln w="22225" cmpd="sng">
                <a:solidFill>
                  <a:schemeClr val="accent6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5">
                <a:extLst>
                  <a:ext uri="{FF2B5EF4-FFF2-40B4-BE49-F238E27FC236}">
                    <a16:creationId xmlns:a16="http://schemas.microsoft.com/office/drawing/2014/main" id="{C5FB4450-56F8-5F41-8AF8-A882A0A48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342966" y="2665323"/>
                <a:ext cx="1633950" cy="0"/>
              </a:xfrm>
              <a:prstGeom prst="line">
                <a:avLst/>
              </a:prstGeom>
              <a:noFill/>
              <a:ln w="22225" cmpd="sng">
                <a:solidFill>
                  <a:schemeClr val="accent6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Rounded Rectangle 17">
              <a:extLst>
                <a:ext uri="{FF2B5EF4-FFF2-40B4-BE49-F238E27FC236}">
                  <a16:creationId xmlns:a16="http://schemas.microsoft.com/office/drawing/2014/main" id="{3AD3CAFD-7EFC-844E-8F6A-6629B66333FC}"/>
                </a:ext>
              </a:extLst>
            </p:cNvPr>
            <p:cNvSpPr/>
            <p:nvPr/>
          </p:nvSpPr>
          <p:spPr>
            <a:xfrm>
              <a:off x="2224256" y="2369827"/>
              <a:ext cx="1260000" cy="576000"/>
            </a:xfrm>
            <a:prstGeom prst="roundRect">
              <a:avLst>
                <a:gd name="adj" fmla="val 12540"/>
              </a:avLst>
            </a:prstGeom>
            <a:solidFill>
              <a:schemeClr val="bg1"/>
            </a:solidFill>
            <a:ln w="22225">
              <a:solidFill>
                <a:schemeClr val="accent6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8" rIns="0" bIns="45718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measurable </a:t>
              </a:r>
              <a:b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disease</a:t>
              </a:r>
              <a:b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patients</a:t>
              </a:r>
            </a:p>
          </p:txBody>
        </p:sp>
        <p:sp>
          <p:nvSpPr>
            <p:cNvPr id="20" name="Rounded Rectangle 12">
              <a:extLst>
                <a:ext uri="{FF2B5EF4-FFF2-40B4-BE49-F238E27FC236}">
                  <a16:creationId xmlns:a16="http://schemas.microsoft.com/office/drawing/2014/main" id="{9FC737D6-6765-5944-ACCF-71C4BF562484}"/>
                </a:ext>
              </a:extLst>
            </p:cNvPr>
            <p:cNvSpPr/>
            <p:nvPr/>
          </p:nvSpPr>
          <p:spPr>
            <a:xfrm>
              <a:off x="1362150" y="1662336"/>
              <a:ext cx="1620000" cy="432000"/>
            </a:xfrm>
            <a:prstGeom prst="roundRect">
              <a:avLst>
                <a:gd name="adj" fmla="val 12540"/>
              </a:avLst>
            </a:prstGeom>
            <a:solidFill>
              <a:schemeClr val="tx2"/>
            </a:solidFill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8" rIns="0" bIns="45718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300" b="1" i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  <a:br>
                <a:rPr lang="en-GB" sz="13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3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 patients</a:t>
              </a:r>
            </a:p>
          </p:txBody>
        </p:sp>
        <p:sp>
          <p:nvSpPr>
            <p:cNvPr id="36" name="Rounded Rectangle 17">
              <a:extLst>
                <a:ext uri="{FF2B5EF4-FFF2-40B4-BE49-F238E27FC236}">
                  <a16:creationId xmlns:a16="http://schemas.microsoft.com/office/drawing/2014/main" id="{30979ADF-72C0-4146-9110-64101F04FE19}"/>
                </a:ext>
              </a:extLst>
            </p:cNvPr>
            <p:cNvSpPr/>
            <p:nvPr/>
          </p:nvSpPr>
          <p:spPr>
            <a:xfrm>
              <a:off x="3629562" y="2369827"/>
              <a:ext cx="1260000" cy="576000"/>
            </a:xfrm>
            <a:prstGeom prst="roundRect">
              <a:avLst>
                <a:gd name="adj" fmla="val 12540"/>
              </a:avLst>
            </a:prstGeom>
            <a:solidFill>
              <a:schemeClr val="bg1"/>
            </a:solidFill>
            <a:ln w="22225">
              <a:solidFill>
                <a:schemeClr val="accent6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8" rIns="0" bIns="45718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Measurable </a:t>
              </a:r>
              <a:b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disease</a:t>
              </a:r>
              <a:b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patients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599DFB1-3B3D-F743-BB2B-D9DB0C8973D5}"/>
                </a:ext>
              </a:extLst>
            </p:cNvPr>
            <p:cNvGrpSpPr/>
            <p:nvPr/>
          </p:nvGrpSpPr>
          <p:grpSpPr>
            <a:xfrm rot="5400000">
              <a:off x="4741441" y="1472933"/>
              <a:ext cx="390576" cy="1362357"/>
              <a:chOff x="1888432" y="1848348"/>
              <a:chExt cx="486225" cy="1633950"/>
            </a:xfrm>
          </p:grpSpPr>
          <p:sp>
            <p:nvSpPr>
              <p:cNvPr id="38" name="Line 5">
                <a:extLst>
                  <a:ext uri="{FF2B5EF4-FFF2-40B4-BE49-F238E27FC236}">
                    <a16:creationId xmlns:a16="http://schemas.microsoft.com/office/drawing/2014/main" id="{FE097995-EA94-2948-8BEE-B126C5CA1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656" y="1852808"/>
                <a:ext cx="216000" cy="0"/>
              </a:xfrm>
              <a:prstGeom prst="line">
                <a:avLst/>
              </a:prstGeom>
              <a:noFill/>
              <a:ln w="22225" cmpd="sng">
                <a:solidFill>
                  <a:schemeClr val="accent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B50D878B-C6D2-0044-8AF0-A4D1B4D2D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657" y="3471953"/>
                <a:ext cx="216000" cy="0"/>
              </a:xfrm>
              <a:prstGeom prst="line">
                <a:avLst/>
              </a:prstGeom>
              <a:noFill/>
              <a:ln w="22225" cmpd="sng">
                <a:solidFill>
                  <a:schemeClr val="accent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606147EE-4B04-3D48-B4A3-5A288889D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8432" y="2663641"/>
                <a:ext cx="284319" cy="0"/>
              </a:xfrm>
              <a:prstGeom prst="line">
                <a:avLst/>
              </a:prstGeom>
              <a:noFill/>
              <a:ln w="22225" cmpd="sng">
                <a:solidFill>
                  <a:schemeClr val="accent6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Line 5">
                <a:extLst>
                  <a:ext uri="{FF2B5EF4-FFF2-40B4-BE49-F238E27FC236}">
                    <a16:creationId xmlns:a16="http://schemas.microsoft.com/office/drawing/2014/main" id="{1F1AD431-ABBB-4B4A-9796-39679F59D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342966" y="2665323"/>
                <a:ext cx="1633950" cy="0"/>
              </a:xfrm>
              <a:prstGeom prst="line">
                <a:avLst/>
              </a:prstGeom>
              <a:noFill/>
              <a:ln w="22225" cmpd="sng">
                <a:solidFill>
                  <a:schemeClr val="accent6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Rounded Rectangle 17">
              <a:extLst>
                <a:ext uri="{FF2B5EF4-FFF2-40B4-BE49-F238E27FC236}">
                  <a16:creationId xmlns:a16="http://schemas.microsoft.com/office/drawing/2014/main" id="{52F0B374-98D7-BE4D-93F4-834A39B71E82}"/>
                </a:ext>
              </a:extLst>
            </p:cNvPr>
            <p:cNvSpPr/>
            <p:nvPr/>
          </p:nvSpPr>
          <p:spPr>
            <a:xfrm>
              <a:off x="4986413" y="2369827"/>
              <a:ext cx="1260000" cy="576000"/>
            </a:xfrm>
            <a:prstGeom prst="roundRect">
              <a:avLst>
                <a:gd name="adj" fmla="val 12540"/>
              </a:avLst>
            </a:prstGeom>
            <a:solidFill>
              <a:schemeClr val="bg1"/>
            </a:solidFill>
            <a:ln w="22225">
              <a:solidFill>
                <a:schemeClr val="accent6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8" rIns="0" bIns="45718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measurable </a:t>
              </a:r>
              <a:b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disease</a:t>
              </a:r>
              <a:b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patients</a:t>
              </a:r>
            </a:p>
          </p:txBody>
        </p:sp>
        <p:sp>
          <p:nvSpPr>
            <p:cNvPr id="43" name="Rounded Rectangle 12">
              <a:extLst>
                <a:ext uri="{FF2B5EF4-FFF2-40B4-BE49-F238E27FC236}">
                  <a16:creationId xmlns:a16="http://schemas.microsoft.com/office/drawing/2014/main" id="{E3045242-91E3-904B-8BDE-7BB694A67C63}"/>
                </a:ext>
              </a:extLst>
            </p:cNvPr>
            <p:cNvSpPr/>
            <p:nvPr/>
          </p:nvSpPr>
          <p:spPr>
            <a:xfrm>
              <a:off x="4124307" y="1662336"/>
              <a:ext cx="1620000" cy="432000"/>
            </a:xfrm>
            <a:prstGeom prst="roundRect">
              <a:avLst>
                <a:gd name="adj" fmla="val 12540"/>
              </a:avLst>
            </a:prstGeom>
            <a:solidFill>
              <a:schemeClr val="tx2"/>
            </a:solidFill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8" rIns="0" bIns="45718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300" b="1" i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CDK12</a:t>
              </a:r>
              <a:br>
                <a:rPr lang="en-GB" sz="13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3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patients</a:t>
              </a:r>
            </a:p>
          </p:txBody>
        </p:sp>
        <p:sp>
          <p:nvSpPr>
            <p:cNvPr id="44" name="Rounded Rectangle 17">
              <a:extLst>
                <a:ext uri="{FF2B5EF4-FFF2-40B4-BE49-F238E27FC236}">
                  <a16:creationId xmlns:a16="http://schemas.microsoft.com/office/drawing/2014/main" id="{118C854B-57BF-004E-B94A-B9D6B47CB7F5}"/>
                </a:ext>
              </a:extLst>
            </p:cNvPr>
            <p:cNvSpPr/>
            <p:nvPr/>
          </p:nvSpPr>
          <p:spPr>
            <a:xfrm>
              <a:off x="6402967" y="2369827"/>
              <a:ext cx="1260000" cy="576000"/>
            </a:xfrm>
            <a:prstGeom prst="roundRect">
              <a:avLst>
                <a:gd name="adj" fmla="val 12540"/>
              </a:avLst>
            </a:prstGeom>
            <a:solidFill>
              <a:schemeClr val="bg1"/>
            </a:solidFill>
            <a:ln w="22225">
              <a:solidFill>
                <a:schemeClr val="accent6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8" rIns="0" bIns="45718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Measurable </a:t>
              </a:r>
              <a:b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disease</a:t>
              </a:r>
              <a:b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patients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017C393-1524-DA40-8FAC-899F43BC5F64}"/>
                </a:ext>
              </a:extLst>
            </p:cNvPr>
            <p:cNvGrpSpPr/>
            <p:nvPr/>
          </p:nvGrpSpPr>
          <p:grpSpPr>
            <a:xfrm rot="5400000">
              <a:off x="7514846" y="1472933"/>
              <a:ext cx="390576" cy="1362357"/>
              <a:chOff x="1888432" y="1848348"/>
              <a:chExt cx="486225" cy="1633950"/>
            </a:xfrm>
          </p:grpSpPr>
          <p:sp>
            <p:nvSpPr>
              <p:cNvPr id="46" name="Line 5">
                <a:extLst>
                  <a:ext uri="{FF2B5EF4-FFF2-40B4-BE49-F238E27FC236}">
                    <a16:creationId xmlns:a16="http://schemas.microsoft.com/office/drawing/2014/main" id="{B1EE8445-6956-1F40-8D5A-8A1077332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656" y="1852808"/>
                <a:ext cx="216000" cy="0"/>
              </a:xfrm>
              <a:prstGeom prst="line">
                <a:avLst/>
              </a:prstGeom>
              <a:noFill/>
              <a:ln w="22225" cmpd="sng">
                <a:solidFill>
                  <a:schemeClr val="accent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Line 5">
                <a:extLst>
                  <a:ext uri="{FF2B5EF4-FFF2-40B4-BE49-F238E27FC236}">
                    <a16:creationId xmlns:a16="http://schemas.microsoft.com/office/drawing/2014/main" id="{9AA83097-F828-8049-8DC2-9D041FCEF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657" y="3471953"/>
                <a:ext cx="216000" cy="0"/>
              </a:xfrm>
              <a:prstGeom prst="line">
                <a:avLst/>
              </a:prstGeom>
              <a:noFill/>
              <a:ln w="22225" cmpd="sng">
                <a:solidFill>
                  <a:schemeClr val="accent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Line 5">
                <a:extLst>
                  <a:ext uri="{FF2B5EF4-FFF2-40B4-BE49-F238E27FC236}">
                    <a16:creationId xmlns:a16="http://schemas.microsoft.com/office/drawing/2014/main" id="{9663837D-1EBA-394B-A0F1-83A3F8A76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8432" y="2663641"/>
                <a:ext cx="284319" cy="0"/>
              </a:xfrm>
              <a:prstGeom prst="line">
                <a:avLst/>
              </a:prstGeom>
              <a:noFill/>
              <a:ln w="22225" cmpd="sng">
                <a:solidFill>
                  <a:schemeClr val="accent6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Line 5">
                <a:extLst>
                  <a:ext uri="{FF2B5EF4-FFF2-40B4-BE49-F238E27FC236}">
                    <a16:creationId xmlns:a16="http://schemas.microsoft.com/office/drawing/2014/main" id="{E1CF165C-5FA4-B64B-B3B2-243074036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342966" y="2665323"/>
                <a:ext cx="1633950" cy="0"/>
              </a:xfrm>
              <a:prstGeom prst="line">
                <a:avLst/>
              </a:prstGeom>
              <a:noFill/>
              <a:ln w="22225" cmpd="sng">
                <a:solidFill>
                  <a:schemeClr val="accent6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Rounded Rectangle 17">
              <a:extLst>
                <a:ext uri="{FF2B5EF4-FFF2-40B4-BE49-F238E27FC236}">
                  <a16:creationId xmlns:a16="http://schemas.microsoft.com/office/drawing/2014/main" id="{9C4F2E1E-AB96-474F-BEC9-3F5498918D92}"/>
                </a:ext>
              </a:extLst>
            </p:cNvPr>
            <p:cNvSpPr/>
            <p:nvPr/>
          </p:nvSpPr>
          <p:spPr>
            <a:xfrm>
              <a:off x="7759818" y="2369827"/>
              <a:ext cx="1260000" cy="576000"/>
            </a:xfrm>
            <a:prstGeom prst="roundRect">
              <a:avLst>
                <a:gd name="adj" fmla="val 12540"/>
              </a:avLst>
            </a:prstGeom>
            <a:solidFill>
              <a:schemeClr val="bg1"/>
            </a:solidFill>
            <a:ln w="22225">
              <a:solidFill>
                <a:schemeClr val="accent6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8" rIns="0" bIns="45718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measurable </a:t>
              </a:r>
              <a:b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disease</a:t>
              </a:r>
              <a:b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patients</a:t>
              </a:r>
            </a:p>
          </p:txBody>
        </p:sp>
        <p:sp>
          <p:nvSpPr>
            <p:cNvPr id="51" name="Rounded Rectangle 12">
              <a:extLst>
                <a:ext uri="{FF2B5EF4-FFF2-40B4-BE49-F238E27FC236}">
                  <a16:creationId xmlns:a16="http://schemas.microsoft.com/office/drawing/2014/main" id="{F945983E-5213-D744-998F-8D856857EB0F}"/>
                </a:ext>
              </a:extLst>
            </p:cNvPr>
            <p:cNvSpPr/>
            <p:nvPr/>
          </p:nvSpPr>
          <p:spPr>
            <a:xfrm>
              <a:off x="6897712" y="1662336"/>
              <a:ext cx="1620000" cy="432000"/>
            </a:xfrm>
            <a:prstGeom prst="roundRect">
              <a:avLst>
                <a:gd name="adj" fmla="val 12540"/>
              </a:avLst>
            </a:prstGeom>
            <a:solidFill>
              <a:schemeClr val="tx2"/>
            </a:solidFill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8" rIns="0" bIns="45718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300" b="1" i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CHEK2</a:t>
              </a:r>
              <a:br>
                <a:rPr lang="en-GB" sz="13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3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patients</a:t>
              </a:r>
            </a:p>
          </p:txBody>
        </p:sp>
        <p:sp>
          <p:nvSpPr>
            <p:cNvPr id="52" name="Rounded Rectangle 17">
              <a:extLst>
                <a:ext uri="{FF2B5EF4-FFF2-40B4-BE49-F238E27FC236}">
                  <a16:creationId xmlns:a16="http://schemas.microsoft.com/office/drawing/2014/main" id="{6A778E57-2AA4-B34E-BC32-FD53CBAA4413}"/>
                </a:ext>
              </a:extLst>
            </p:cNvPr>
            <p:cNvSpPr/>
            <p:nvPr/>
          </p:nvSpPr>
          <p:spPr>
            <a:xfrm>
              <a:off x="9840576" y="2369827"/>
              <a:ext cx="1260000" cy="576000"/>
            </a:xfrm>
            <a:prstGeom prst="roundRect">
              <a:avLst>
                <a:gd name="adj" fmla="val 12540"/>
              </a:avLst>
            </a:prstGeom>
            <a:solidFill>
              <a:schemeClr val="bg1"/>
            </a:solidFill>
            <a:ln w="22225">
              <a:solidFill>
                <a:schemeClr val="accent6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8" rIns="0" bIns="45718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Measurable </a:t>
              </a:r>
              <a:b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disease</a:t>
              </a:r>
              <a:b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patients</a:t>
              </a:r>
            </a:p>
          </p:txBody>
        </p:sp>
        <p:sp>
          <p:nvSpPr>
            <p:cNvPr id="54" name="Line 5">
              <a:extLst>
                <a:ext uri="{FF2B5EF4-FFF2-40B4-BE49-F238E27FC236}">
                  <a16:creationId xmlns:a16="http://schemas.microsoft.com/office/drawing/2014/main" id="{4DBEAA0E-20EB-B741-99D6-D367DA2B64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218345" y="2097169"/>
              <a:ext cx="504463" cy="0"/>
            </a:xfrm>
            <a:prstGeom prst="line">
              <a:avLst/>
            </a:prstGeom>
            <a:noFill/>
            <a:ln w="22225" cmpd="sng">
              <a:solidFill>
                <a:schemeClr val="accent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ounded Rectangle 12">
              <a:extLst>
                <a:ext uri="{FF2B5EF4-FFF2-40B4-BE49-F238E27FC236}">
                  <a16:creationId xmlns:a16="http://schemas.microsoft.com/office/drawing/2014/main" id="{DCCE06AE-EDA2-264A-8589-5872BBDE08C1}"/>
                </a:ext>
              </a:extLst>
            </p:cNvPr>
            <p:cNvSpPr/>
            <p:nvPr/>
          </p:nvSpPr>
          <p:spPr>
            <a:xfrm>
              <a:off x="9660576" y="1662336"/>
              <a:ext cx="1620000" cy="432000"/>
            </a:xfrm>
            <a:prstGeom prst="roundRect">
              <a:avLst>
                <a:gd name="adj" fmla="val 12540"/>
              </a:avLst>
            </a:prstGeom>
            <a:solidFill>
              <a:schemeClr val="tx2"/>
            </a:solidFill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8" rIns="0" bIns="45718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300" b="1" i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DDR gene</a:t>
              </a:r>
              <a:br>
                <a:rPr lang="en-GB" sz="13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3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patients</a:t>
              </a:r>
            </a:p>
          </p:txBody>
        </p:sp>
        <p:sp>
          <p:nvSpPr>
            <p:cNvPr id="67" name="Line 5">
              <a:extLst>
                <a:ext uri="{FF2B5EF4-FFF2-40B4-BE49-F238E27FC236}">
                  <a16:creationId xmlns:a16="http://schemas.microsoft.com/office/drawing/2014/main" id="{E8DF7701-D4B2-1F4A-8A52-710AE3222B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093690" y="1578605"/>
              <a:ext cx="173509" cy="0"/>
            </a:xfrm>
            <a:prstGeom prst="line">
              <a:avLst/>
            </a:prstGeom>
            <a:noFill/>
            <a:ln w="22225" cmpd="sng">
              <a:solidFill>
                <a:schemeClr val="accent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Line 5">
              <a:extLst>
                <a:ext uri="{FF2B5EF4-FFF2-40B4-BE49-F238E27FC236}">
                  <a16:creationId xmlns:a16="http://schemas.microsoft.com/office/drawing/2014/main" id="{C48BF774-516B-5F4D-A248-731654FA50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210018" y="1388978"/>
              <a:ext cx="228388" cy="0"/>
            </a:xfrm>
            <a:prstGeom prst="line">
              <a:avLst/>
            </a:prstGeom>
            <a:noFill/>
            <a:ln w="2222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Line 5">
              <a:extLst>
                <a:ext uri="{FF2B5EF4-FFF2-40B4-BE49-F238E27FC236}">
                  <a16:creationId xmlns:a16="http://schemas.microsoft.com/office/drawing/2014/main" id="{1B7170A4-D453-8D41-9C6F-350FF1726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820" y="1492882"/>
              <a:ext cx="8303930" cy="0"/>
            </a:xfrm>
            <a:prstGeom prst="line">
              <a:avLst/>
            </a:prstGeom>
            <a:noFill/>
            <a:ln w="2222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Line 5">
              <a:extLst>
                <a:ext uri="{FF2B5EF4-FFF2-40B4-BE49-F238E27FC236}">
                  <a16:creationId xmlns:a16="http://schemas.microsoft.com/office/drawing/2014/main" id="{4CD999C6-70FE-0745-9071-AE51D37AC3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849716" y="1578605"/>
              <a:ext cx="173509" cy="0"/>
            </a:xfrm>
            <a:prstGeom prst="line">
              <a:avLst/>
            </a:prstGeom>
            <a:noFill/>
            <a:ln w="22225" cmpd="sng">
              <a:solidFill>
                <a:schemeClr val="accent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Line 5">
              <a:extLst>
                <a:ext uri="{FF2B5EF4-FFF2-40B4-BE49-F238E27FC236}">
                  <a16:creationId xmlns:a16="http://schemas.microsoft.com/office/drawing/2014/main" id="{50DA95CD-A00B-DA4B-AD79-02104EE361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612583" y="1578605"/>
              <a:ext cx="173509" cy="0"/>
            </a:xfrm>
            <a:prstGeom prst="line">
              <a:avLst/>
            </a:prstGeom>
            <a:noFill/>
            <a:ln w="22225" cmpd="sng">
              <a:solidFill>
                <a:schemeClr val="accent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Line 5">
              <a:extLst>
                <a:ext uri="{FF2B5EF4-FFF2-40B4-BE49-F238E27FC236}">
                  <a16:creationId xmlns:a16="http://schemas.microsoft.com/office/drawing/2014/main" id="{2CB8B77F-5A19-D248-BC07-51166DBE90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375450" y="1578606"/>
              <a:ext cx="173509" cy="0"/>
            </a:xfrm>
            <a:prstGeom prst="line">
              <a:avLst/>
            </a:prstGeom>
            <a:noFill/>
            <a:ln w="22225" cmpd="sng">
              <a:solidFill>
                <a:schemeClr val="accent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ounded Rectangle 12">
              <a:extLst>
                <a:ext uri="{FF2B5EF4-FFF2-40B4-BE49-F238E27FC236}">
                  <a16:creationId xmlns:a16="http://schemas.microsoft.com/office/drawing/2014/main" id="{20AE9665-891F-C14D-A167-E2F42AD854F7}"/>
                </a:ext>
              </a:extLst>
            </p:cNvPr>
            <p:cNvSpPr/>
            <p:nvPr/>
          </p:nvSpPr>
          <p:spPr>
            <a:xfrm>
              <a:off x="5521471" y="1052736"/>
              <a:ext cx="1620000" cy="324000"/>
            </a:xfrm>
            <a:prstGeom prst="roundRect">
              <a:avLst>
                <a:gd name="adj" fmla="val 12540"/>
              </a:avLst>
            </a:prstGeom>
            <a:solidFill>
              <a:schemeClr val="tx2"/>
            </a:solidFill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8" rIns="0" bIns="45718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3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78 patients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3C3E7AF-64BD-3E43-88C2-4B574E982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99195"/>
              </p:ext>
            </p:extLst>
          </p:nvPr>
        </p:nvGraphicFramePr>
        <p:xfrm>
          <a:off x="407368" y="4928300"/>
          <a:ext cx="5388126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245">
                  <a:extLst>
                    <a:ext uri="{9D8B030D-6E8A-4147-A177-3AD203B41FA5}">
                      <a16:colId xmlns:a16="http://schemas.microsoft.com/office/drawing/2014/main" val="1571374176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642622032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399180708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43254721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848596149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027100454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634801372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925535213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446651636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520483157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686354247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957156122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395251175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283610452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744522856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657785704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397150644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4135768763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307412633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741658743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662459121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557135716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4029294544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516665240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683865030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958516326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115092613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385652548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687415046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820523965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871922066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395598133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493720441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433831218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554513201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570537530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696501144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4289924528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110599233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414677671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670636883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057019861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478729330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532003805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115117905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630415481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452885201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0515840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0061433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40980866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40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duration (</a:t>
                      </a:r>
                      <a:r>
                        <a:rPr lang="en-US" sz="500" spc="-2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US" sz="500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28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Radiographic response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28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change in SLD (%)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475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02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BRIP1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1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CDK12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32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CHEK2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718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FANCA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613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NBN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34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PALB2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49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RAD51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987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RAD51B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99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RAD54L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50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BRCA2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18606"/>
                  </a:ext>
                </a:extLst>
              </a:tr>
            </a:tbl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33B16937-43D1-9F41-8ED2-EF0A7C219730}"/>
              </a:ext>
            </a:extLst>
          </p:cNvPr>
          <p:cNvSpPr txBox="1"/>
          <p:nvPr/>
        </p:nvSpPr>
        <p:spPr>
          <a:xfrm rot="16200000">
            <a:off x="-40873" y="4035202"/>
            <a:ext cx="157094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Change from baseline (%)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0BC122-FA90-7B4E-85D2-04A5A4024745}"/>
              </a:ext>
            </a:extLst>
          </p:cNvPr>
          <p:cNvCxnSpPr>
            <a:cxnSpLocks/>
          </p:cNvCxnSpPr>
          <p:nvPr/>
        </p:nvCxnSpPr>
        <p:spPr>
          <a:xfrm>
            <a:off x="1061654" y="3265934"/>
            <a:ext cx="0" cy="1607149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A35C469-914C-2E4F-B5E3-D3595B57053D}"/>
              </a:ext>
            </a:extLst>
          </p:cNvPr>
          <p:cNvCxnSpPr>
            <a:cxnSpLocks/>
          </p:cNvCxnSpPr>
          <p:nvPr/>
        </p:nvCxnSpPr>
        <p:spPr>
          <a:xfrm flipH="1">
            <a:off x="1059497" y="4449192"/>
            <a:ext cx="4814253" cy="0"/>
          </a:xfrm>
          <a:prstGeom prst="line">
            <a:avLst/>
          </a:prstGeom>
          <a:ln w="6350">
            <a:solidFill>
              <a:schemeClr val="accent6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7EC559B-7755-294A-B3AB-EB70CA6CCBB9}"/>
              </a:ext>
            </a:extLst>
          </p:cNvPr>
          <p:cNvCxnSpPr>
            <a:cxnSpLocks/>
          </p:cNvCxnSpPr>
          <p:nvPr/>
        </p:nvCxnSpPr>
        <p:spPr>
          <a:xfrm flipH="1">
            <a:off x="1059497" y="3868167"/>
            <a:ext cx="4814253" cy="0"/>
          </a:xfrm>
          <a:prstGeom prst="line">
            <a:avLst/>
          </a:prstGeom>
          <a:ln w="6350">
            <a:solidFill>
              <a:schemeClr val="accent6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4F37F99-6F92-704B-8FC3-DBE224B32C3E}"/>
              </a:ext>
            </a:extLst>
          </p:cNvPr>
          <p:cNvCxnSpPr>
            <a:cxnSpLocks/>
          </p:cNvCxnSpPr>
          <p:nvPr/>
        </p:nvCxnSpPr>
        <p:spPr>
          <a:xfrm flipH="1">
            <a:off x="1024572" y="483971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EE3C845-FD83-FD42-B6E1-01F9D9392352}"/>
              </a:ext>
            </a:extLst>
          </p:cNvPr>
          <p:cNvCxnSpPr>
            <a:cxnSpLocks/>
          </p:cNvCxnSpPr>
          <p:nvPr/>
        </p:nvCxnSpPr>
        <p:spPr>
          <a:xfrm flipH="1">
            <a:off x="1024572" y="328714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8D9F44B-DC7C-E944-A75E-18C5A7E9FCB2}"/>
              </a:ext>
            </a:extLst>
          </p:cNvPr>
          <p:cNvSpPr txBox="1"/>
          <p:nvPr/>
        </p:nvSpPr>
        <p:spPr>
          <a:xfrm>
            <a:off x="854759" y="3246568"/>
            <a:ext cx="155492" cy="16481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-10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-20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-30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-40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-50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-60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-70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-80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-90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-100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5C25BE5-888A-2A43-9142-BF9ECAE0C2BC}"/>
              </a:ext>
            </a:extLst>
          </p:cNvPr>
          <p:cNvCxnSpPr>
            <a:cxnSpLocks/>
          </p:cNvCxnSpPr>
          <p:nvPr/>
        </p:nvCxnSpPr>
        <p:spPr>
          <a:xfrm flipH="1">
            <a:off x="1024572" y="336475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32B4CFC-D30E-FE43-BF90-F3E96AB6A2D7}"/>
              </a:ext>
            </a:extLst>
          </p:cNvPr>
          <p:cNvCxnSpPr>
            <a:cxnSpLocks/>
          </p:cNvCxnSpPr>
          <p:nvPr/>
        </p:nvCxnSpPr>
        <p:spPr>
          <a:xfrm flipH="1">
            <a:off x="1024572" y="3442364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855C860-786C-F94F-A182-CD69E57A90AF}"/>
              </a:ext>
            </a:extLst>
          </p:cNvPr>
          <p:cNvCxnSpPr>
            <a:cxnSpLocks/>
          </p:cNvCxnSpPr>
          <p:nvPr/>
        </p:nvCxnSpPr>
        <p:spPr>
          <a:xfrm flipH="1">
            <a:off x="1024572" y="3519975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90B5D9C-8C9D-6C4A-B7C1-C657FAC9C338}"/>
              </a:ext>
            </a:extLst>
          </p:cNvPr>
          <p:cNvCxnSpPr>
            <a:cxnSpLocks/>
          </p:cNvCxnSpPr>
          <p:nvPr/>
        </p:nvCxnSpPr>
        <p:spPr>
          <a:xfrm flipH="1">
            <a:off x="1024572" y="3597586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731E19D-37AA-6743-A818-F05951700787}"/>
              </a:ext>
            </a:extLst>
          </p:cNvPr>
          <p:cNvCxnSpPr>
            <a:cxnSpLocks/>
          </p:cNvCxnSpPr>
          <p:nvPr/>
        </p:nvCxnSpPr>
        <p:spPr>
          <a:xfrm flipH="1">
            <a:off x="1024572" y="36751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6BE2095-382B-BC45-9CDA-63B184F17363}"/>
              </a:ext>
            </a:extLst>
          </p:cNvPr>
          <p:cNvCxnSpPr>
            <a:cxnSpLocks/>
          </p:cNvCxnSpPr>
          <p:nvPr/>
        </p:nvCxnSpPr>
        <p:spPr>
          <a:xfrm flipH="1">
            <a:off x="1024572" y="3752808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A43B067-BB09-6C4B-B61F-3197EA144EE5}"/>
              </a:ext>
            </a:extLst>
          </p:cNvPr>
          <p:cNvCxnSpPr>
            <a:cxnSpLocks/>
          </p:cNvCxnSpPr>
          <p:nvPr/>
        </p:nvCxnSpPr>
        <p:spPr>
          <a:xfrm flipH="1">
            <a:off x="1024572" y="3830419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FF28CD6-9EAD-3A4C-988B-D1837D44D676}"/>
              </a:ext>
            </a:extLst>
          </p:cNvPr>
          <p:cNvCxnSpPr>
            <a:cxnSpLocks/>
          </p:cNvCxnSpPr>
          <p:nvPr/>
        </p:nvCxnSpPr>
        <p:spPr>
          <a:xfrm flipH="1">
            <a:off x="1024572" y="3908030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E06286F-56C0-F943-A794-8202A67DA28F}"/>
              </a:ext>
            </a:extLst>
          </p:cNvPr>
          <p:cNvCxnSpPr>
            <a:cxnSpLocks/>
          </p:cNvCxnSpPr>
          <p:nvPr/>
        </p:nvCxnSpPr>
        <p:spPr>
          <a:xfrm flipH="1">
            <a:off x="1024572" y="398564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D421468-E3B2-BF46-B2AF-8B60461533DB}"/>
              </a:ext>
            </a:extLst>
          </p:cNvPr>
          <p:cNvCxnSpPr>
            <a:cxnSpLocks/>
          </p:cNvCxnSpPr>
          <p:nvPr/>
        </p:nvCxnSpPr>
        <p:spPr>
          <a:xfrm flipH="1">
            <a:off x="1024572" y="413804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FEB35DB-8FC9-114F-BB6D-1C8D9DFCEF3E}"/>
              </a:ext>
            </a:extLst>
          </p:cNvPr>
          <p:cNvCxnSpPr>
            <a:cxnSpLocks/>
          </p:cNvCxnSpPr>
          <p:nvPr/>
        </p:nvCxnSpPr>
        <p:spPr>
          <a:xfrm flipH="1">
            <a:off x="1024572" y="421741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1DDF205-6478-7344-937C-72506C7605E4}"/>
              </a:ext>
            </a:extLst>
          </p:cNvPr>
          <p:cNvCxnSpPr>
            <a:cxnSpLocks/>
          </p:cNvCxnSpPr>
          <p:nvPr/>
        </p:nvCxnSpPr>
        <p:spPr>
          <a:xfrm flipH="1">
            <a:off x="1024572" y="429679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FD8600D-8DD5-DD4F-924B-1F1950CFFA00}"/>
              </a:ext>
            </a:extLst>
          </p:cNvPr>
          <p:cNvCxnSpPr>
            <a:cxnSpLocks/>
          </p:cNvCxnSpPr>
          <p:nvPr/>
        </p:nvCxnSpPr>
        <p:spPr>
          <a:xfrm flipH="1">
            <a:off x="1024572" y="437616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01D947E-1DE3-3846-B1BB-99EBB61775A5}"/>
              </a:ext>
            </a:extLst>
          </p:cNvPr>
          <p:cNvCxnSpPr>
            <a:cxnSpLocks/>
          </p:cNvCxnSpPr>
          <p:nvPr/>
        </p:nvCxnSpPr>
        <p:spPr>
          <a:xfrm flipH="1">
            <a:off x="1024572" y="444919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87F2806-E42D-7A45-B21E-F9A6391F4379}"/>
              </a:ext>
            </a:extLst>
          </p:cNvPr>
          <p:cNvCxnSpPr>
            <a:cxnSpLocks/>
          </p:cNvCxnSpPr>
          <p:nvPr/>
        </p:nvCxnSpPr>
        <p:spPr>
          <a:xfrm flipH="1">
            <a:off x="1024572" y="453174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A7F7062-7B0D-504A-B3AB-87CC064B07AE}"/>
              </a:ext>
            </a:extLst>
          </p:cNvPr>
          <p:cNvCxnSpPr>
            <a:cxnSpLocks/>
          </p:cNvCxnSpPr>
          <p:nvPr/>
        </p:nvCxnSpPr>
        <p:spPr>
          <a:xfrm flipH="1">
            <a:off x="1024572" y="460794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5AE6515-CB6F-1E4D-8D4F-A8744AF36E6E}"/>
              </a:ext>
            </a:extLst>
          </p:cNvPr>
          <p:cNvCxnSpPr>
            <a:cxnSpLocks/>
          </p:cNvCxnSpPr>
          <p:nvPr/>
        </p:nvCxnSpPr>
        <p:spPr>
          <a:xfrm flipH="1">
            <a:off x="1024572" y="468414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A9BAE0A-F2F0-1D43-B3D4-E736A64AFE6A}"/>
              </a:ext>
            </a:extLst>
          </p:cNvPr>
          <p:cNvCxnSpPr>
            <a:cxnSpLocks/>
          </p:cNvCxnSpPr>
          <p:nvPr/>
        </p:nvCxnSpPr>
        <p:spPr>
          <a:xfrm flipH="1">
            <a:off x="1024572" y="476351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8" name="Picture 107">
            <a:extLst>
              <a:ext uri="{FF2B5EF4-FFF2-40B4-BE49-F238E27FC236}">
                <a16:creationId xmlns:a16="http://schemas.microsoft.com/office/drawing/2014/main" id="{A5AC54AF-F4E6-4D4C-995B-186FB6A60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28" y="3265917"/>
            <a:ext cx="4610100" cy="1358900"/>
          </a:xfrm>
          <a:prstGeom prst="rect">
            <a:avLst/>
          </a:prstGeom>
        </p:spPr>
      </p:pic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898FDDE-7626-964E-B85A-4F8EFB9EF926}"/>
              </a:ext>
            </a:extLst>
          </p:cNvPr>
          <p:cNvCxnSpPr>
            <a:cxnSpLocks/>
          </p:cNvCxnSpPr>
          <p:nvPr/>
        </p:nvCxnSpPr>
        <p:spPr>
          <a:xfrm flipH="1">
            <a:off x="1024572" y="4061842"/>
            <a:ext cx="485552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AB10CFA3-285B-434E-9A46-8BCBB467467C}"/>
              </a:ext>
            </a:extLst>
          </p:cNvPr>
          <p:cNvSpPr txBox="1"/>
          <p:nvPr/>
        </p:nvSpPr>
        <p:spPr>
          <a:xfrm>
            <a:off x="5726223" y="4660900"/>
            <a:ext cx="59312" cy="1310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</a:t>
            </a:r>
          </a:p>
          <a:p>
            <a:pPr>
              <a:lnSpc>
                <a:spcPct val="50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B8E6600-DDD7-1947-92FB-BEE7DBFDEE18}"/>
              </a:ext>
            </a:extLst>
          </p:cNvPr>
          <p:cNvSpPr txBox="1"/>
          <p:nvPr/>
        </p:nvSpPr>
        <p:spPr>
          <a:xfrm>
            <a:off x="5630973" y="4527550"/>
            <a:ext cx="59312" cy="1310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</a:t>
            </a:r>
          </a:p>
          <a:p>
            <a:pPr>
              <a:lnSpc>
                <a:spcPct val="50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698DD50-472C-5943-9FFF-C52FF4D339FE}"/>
              </a:ext>
            </a:extLst>
          </p:cNvPr>
          <p:cNvSpPr txBox="1"/>
          <p:nvPr/>
        </p:nvSpPr>
        <p:spPr>
          <a:xfrm>
            <a:off x="5065823" y="4286250"/>
            <a:ext cx="57708" cy="695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B8E1FAD-3DBD-2042-8415-CA3DE8243D1A}"/>
              </a:ext>
            </a:extLst>
          </p:cNvPr>
          <p:cNvSpPr txBox="1"/>
          <p:nvPr/>
        </p:nvSpPr>
        <p:spPr>
          <a:xfrm>
            <a:off x="4780073" y="4219575"/>
            <a:ext cx="57708" cy="695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C9DD679-0EAA-4A48-8E80-71B4AE2E10A9}"/>
              </a:ext>
            </a:extLst>
          </p:cNvPr>
          <p:cNvSpPr txBox="1"/>
          <p:nvPr/>
        </p:nvSpPr>
        <p:spPr>
          <a:xfrm>
            <a:off x="4684823" y="4216400"/>
            <a:ext cx="57708" cy="695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6F83E01-2C1E-BF45-AA65-5D6EE4FACB42}"/>
              </a:ext>
            </a:extLst>
          </p:cNvPr>
          <p:cNvSpPr txBox="1"/>
          <p:nvPr/>
        </p:nvSpPr>
        <p:spPr>
          <a:xfrm>
            <a:off x="4402248" y="4152900"/>
            <a:ext cx="57708" cy="695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588E053-1969-3E40-8BF1-AAC6DB6A7C0C}"/>
              </a:ext>
            </a:extLst>
          </p:cNvPr>
          <p:cNvSpPr txBox="1"/>
          <p:nvPr/>
        </p:nvSpPr>
        <p:spPr>
          <a:xfrm>
            <a:off x="4211748" y="4133850"/>
            <a:ext cx="57708" cy="695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0925F4D-3884-1E45-9EC0-96E941CD5F72}"/>
              </a:ext>
            </a:extLst>
          </p:cNvPr>
          <p:cNvSpPr txBox="1"/>
          <p:nvPr/>
        </p:nvSpPr>
        <p:spPr>
          <a:xfrm>
            <a:off x="4119673" y="4124325"/>
            <a:ext cx="57708" cy="695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C44A15F-F14B-9A4F-933F-5B60550E450C}"/>
              </a:ext>
            </a:extLst>
          </p:cNvPr>
          <p:cNvSpPr txBox="1"/>
          <p:nvPr/>
        </p:nvSpPr>
        <p:spPr>
          <a:xfrm>
            <a:off x="4027598" y="4124325"/>
            <a:ext cx="57708" cy="695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BCABABC-FE05-F54E-96FB-CF29E51C40C3}"/>
              </a:ext>
            </a:extLst>
          </p:cNvPr>
          <p:cNvSpPr txBox="1"/>
          <p:nvPr/>
        </p:nvSpPr>
        <p:spPr>
          <a:xfrm>
            <a:off x="3735498" y="3959225"/>
            <a:ext cx="57708" cy="695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6CE198F-2038-DB4D-8225-37C793177ED2}"/>
              </a:ext>
            </a:extLst>
          </p:cNvPr>
          <p:cNvSpPr txBox="1"/>
          <p:nvPr/>
        </p:nvSpPr>
        <p:spPr>
          <a:xfrm>
            <a:off x="2887773" y="3775075"/>
            <a:ext cx="57708" cy="695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E46CADB-B3EB-CC46-B3C0-D6C5AB1571D2}"/>
              </a:ext>
            </a:extLst>
          </p:cNvPr>
          <p:cNvSpPr txBox="1"/>
          <p:nvPr/>
        </p:nvSpPr>
        <p:spPr>
          <a:xfrm>
            <a:off x="2697273" y="3768725"/>
            <a:ext cx="57708" cy="695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38B4FD0-E263-3647-8C89-EEEB23AC8A99}"/>
              </a:ext>
            </a:extLst>
          </p:cNvPr>
          <p:cNvSpPr txBox="1"/>
          <p:nvPr/>
        </p:nvSpPr>
        <p:spPr>
          <a:xfrm>
            <a:off x="2227373" y="3486150"/>
            <a:ext cx="57708" cy="695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D64B0BC-3BFC-5D4C-B294-1C30B73B3528}"/>
              </a:ext>
            </a:extLst>
          </p:cNvPr>
          <p:cNvSpPr txBox="1"/>
          <p:nvPr/>
        </p:nvSpPr>
        <p:spPr>
          <a:xfrm>
            <a:off x="4189523" y="3324225"/>
            <a:ext cx="1660711" cy="261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 = Confirmed PSA response</a:t>
            </a:r>
          </a:p>
          <a:p>
            <a:pPr>
              <a:lnSpc>
                <a:spcPct val="85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 = Ongoing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0705AEE-859E-884D-85CC-9EAACA6A4350}"/>
              </a:ext>
            </a:extLst>
          </p:cNvPr>
          <p:cNvSpPr txBox="1"/>
          <p:nvPr/>
        </p:nvSpPr>
        <p:spPr>
          <a:xfrm>
            <a:off x="456644" y="3243621"/>
            <a:ext cx="92974" cy="1308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</a:p>
        </p:txBody>
      </p:sp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2497A7A3-1A20-EF43-AEF4-F45EFCC5F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03623"/>
              </p:ext>
            </p:extLst>
          </p:nvPr>
        </p:nvGraphicFramePr>
        <p:xfrm>
          <a:off x="6419754" y="4949439"/>
          <a:ext cx="217278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245">
                  <a:extLst>
                    <a:ext uri="{9D8B030D-6E8A-4147-A177-3AD203B41FA5}">
                      <a16:colId xmlns:a16="http://schemas.microsoft.com/office/drawing/2014/main" val="1571374176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642622032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399180708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43254721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848596149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027100454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634801372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925535213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446651636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520483157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686354247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957156122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395251175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283610452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744522856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6577857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40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duration (</a:t>
                      </a:r>
                      <a:r>
                        <a:rPr lang="en-US" sz="500" spc="-2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US" sz="500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28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Radiographic response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28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change in SLD (%)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475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02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BRIP1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1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CDK12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32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CHEK2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718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FANCA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613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500" i="1" spc="-2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NBN</a:t>
                      </a:r>
                    </a:p>
                  </a:txBody>
                  <a:tcPr marL="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34956"/>
                  </a:ext>
                </a:extLst>
              </a:tr>
            </a:tbl>
          </a:graphicData>
        </a:graphic>
      </p:graphicFrame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FDDA401D-C986-C842-B646-FEF39925C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428353"/>
              </p:ext>
            </p:extLst>
          </p:nvPr>
        </p:nvGraphicFramePr>
        <p:xfrm>
          <a:off x="8883554" y="4949439"/>
          <a:ext cx="1134828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69">
                  <a:extLst>
                    <a:ext uri="{9D8B030D-6E8A-4147-A177-3AD203B41FA5}">
                      <a16:colId xmlns:a16="http://schemas.microsoft.com/office/drawing/2014/main" val="2642622032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399180708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43254721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848596149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027100454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634801372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925535213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446651636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520483157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686354247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957156122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395251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40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28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28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475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02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1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32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718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613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34956"/>
                  </a:ext>
                </a:extLst>
              </a:tr>
            </a:tbl>
          </a:graphicData>
        </a:graphic>
      </p:graphicFrame>
      <p:graphicFrame>
        <p:nvGraphicFramePr>
          <p:cNvPr id="147" name="Table 146">
            <a:extLst>
              <a:ext uri="{FF2B5EF4-FFF2-40B4-BE49-F238E27FC236}">
                <a16:creationId xmlns:a16="http://schemas.microsoft.com/office/drawing/2014/main" id="{CF01EA21-CFED-8B43-9FE7-2F1D54E75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351660"/>
              </p:ext>
            </p:extLst>
          </p:nvPr>
        </p:nvGraphicFramePr>
        <p:xfrm>
          <a:off x="10299604" y="4949439"/>
          <a:ext cx="1323966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69">
                  <a:extLst>
                    <a:ext uri="{9D8B030D-6E8A-4147-A177-3AD203B41FA5}">
                      <a16:colId xmlns:a16="http://schemas.microsoft.com/office/drawing/2014/main" val="2642622032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399180708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43254721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848596149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027100454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634801372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925535213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446651636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520483157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686354247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2957156122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395251175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3283610452"/>
                    </a:ext>
                  </a:extLst>
                </a:gridCol>
                <a:gridCol w="94569">
                  <a:extLst>
                    <a:ext uri="{9D8B030D-6E8A-4147-A177-3AD203B41FA5}">
                      <a16:colId xmlns:a16="http://schemas.microsoft.com/office/drawing/2014/main" val="17445228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40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28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28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4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475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02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1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32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718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613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500" spc="-5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500" spc="-5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34956"/>
                  </a:ext>
                </a:extLst>
              </a:tr>
            </a:tbl>
          </a:graphicData>
        </a:graphic>
      </p:graphicFrame>
      <p:sp>
        <p:nvSpPr>
          <p:cNvPr id="153" name="TextBox 152">
            <a:extLst>
              <a:ext uri="{FF2B5EF4-FFF2-40B4-BE49-F238E27FC236}">
                <a16:creationId xmlns:a16="http://schemas.microsoft.com/office/drawing/2014/main" id="{D1F7A9D3-8F54-634F-BAA3-A607AF674083}"/>
              </a:ext>
            </a:extLst>
          </p:cNvPr>
          <p:cNvSpPr txBox="1"/>
          <p:nvPr/>
        </p:nvSpPr>
        <p:spPr>
          <a:xfrm rot="16200000">
            <a:off x="6137677" y="3995437"/>
            <a:ext cx="157094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Change from baseline (%)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4C6809E-91BC-0F40-ABE8-8E1FA80FE829}"/>
              </a:ext>
            </a:extLst>
          </p:cNvPr>
          <p:cNvCxnSpPr>
            <a:cxnSpLocks/>
          </p:cNvCxnSpPr>
          <p:nvPr/>
        </p:nvCxnSpPr>
        <p:spPr>
          <a:xfrm flipH="1">
            <a:off x="7203122" y="479995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B6E45D3-5865-884B-9484-2A63ABD48C37}"/>
              </a:ext>
            </a:extLst>
          </p:cNvPr>
          <p:cNvCxnSpPr>
            <a:cxnSpLocks/>
          </p:cNvCxnSpPr>
          <p:nvPr/>
        </p:nvCxnSpPr>
        <p:spPr>
          <a:xfrm flipH="1">
            <a:off x="7203122" y="32473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6FE27C05-73E9-074E-B8FC-221954444AA0}"/>
              </a:ext>
            </a:extLst>
          </p:cNvPr>
          <p:cNvSpPr txBox="1"/>
          <p:nvPr/>
        </p:nvSpPr>
        <p:spPr>
          <a:xfrm>
            <a:off x="7033309" y="3206803"/>
            <a:ext cx="155492" cy="16481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-10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-20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-30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-40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-50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-60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-70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-80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-90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-100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4E3B844-F619-1842-AD16-D10855DB31D7}"/>
              </a:ext>
            </a:extLst>
          </p:cNvPr>
          <p:cNvCxnSpPr>
            <a:cxnSpLocks/>
          </p:cNvCxnSpPr>
          <p:nvPr/>
        </p:nvCxnSpPr>
        <p:spPr>
          <a:xfrm flipH="1">
            <a:off x="7203122" y="3324988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DA6B369E-3368-2146-9DAF-5F50E4573CC4}"/>
              </a:ext>
            </a:extLst>
          </p:cNvPr>
          <p:cNvCxnSpPr>
            <a:cxnSpLocks/>
          </p:cNvCxnSpPr>
          <p:nvPr/>
        </p:nvCxnSpPr>
        <p:spPr>
          <a:xfrm flipH="1">
            <a:off x="7203122" y="3402599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9A7759F-0BE6-5D4A-AB25-87153A474A81}"/>
              </a:ext>
            </a:extLst>
          </p:cNvPr>
          <p:cNvCxnSpPr>
            <a:cxnSpLocks/>
          </p:cNvCxnSpPr>
          <p:nvPr/>
        </p:nvCxnSpPr>
        <p:spPr>
          <a:xfrm flipH="1">
            <a:off x="7203122" y="3480210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9205809-0C86-8447-9754-AECCA24EAB21}"/>
              </a:ext>
            </a:extLst>
          </p:cNvPr>
          <p:cNvCxnSpPr>
            <a:cxnSpLocks/>
          </p:cNvCxnSpPr>
          <p:nvPr/>
        </p:nvCxnSpPr>
        <p:spPr>
          <a:xfrm flipH="1">
            <a:off x="7203122" y="355782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D75049D9-B14A-144B-8CB1-F5532B967E38}"/>
              </a:ext>
            </a:extLst>
          </p:cNvPr>
          <p:cNvCxnSpPr>
            <a:cxnSpLocks/>
          </p:cNvCxnSpPr>
          <p:nvPr/>
        </p:nvCxnSpPr>
        <p:spPr>
          <a:xfrm flipH="1">
            <a:off x="7203122" y="363543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56B1DE76-C1A0-8F4E-A639-496897B52334}"/>
              </a:ext>
            </a:extLst>
          </p:cNvPr>
          <p:cNvCxnSpPr>
            <a:cxnSpLocks/>
          </p:cNvCxnSpPr>
          <p:nvPr/>
        </p:nvCxnSpPr>
        <p:spPr>
          <a:xfrm flipH="1">
            <a:off x="7203122" y="371304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F4E781A-F6EB-624D-AC03-F0B5F93EDA6D}"/>
              </a:ext>
            </a:extLst>
          </p:cNvPr>
          <p:cNvCxnSpPr>
            <a:cxnSpLocks/>
          </p:cNvCxnSpPr>
          <p:nvPr/>
        </p:nvCxnSpPr>
        <p:spPr>
          <a:xfrm flipH="1">
            <a:off x="7203122" y="3790654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835BB68-3001-3743-BADC-3C9CDE33FF3D}"/>
              </a:ext>
            </a:extLst>
          </p:cNvPr>
          <p:cNvCxnSpPr>
            <a:cxnSpLocks/>
          </p:cNvCxnSpPr>
          <p:nvPr/>
        </p:nvCxnSpPr>
        <p:spPr>
          <a:xfrm flipH="1">
            <a:off x="7203122" y="425702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4A607B01-08ED-684B-8CA5-86EFBA982243}"/>
              </a:ext>
            </a:extLst>
          </p:cNvPr>
          <p:cNvCxnSpPr>
            <a:cxnSpLocks/>
          </p:cNvCxnSpPr>
          <p:nvPr/>
        </p:nvCxnSpPr>
        <p:spPr>
          <a:xfrm flipH="1">
            <a:off x="7203122" y="433640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10CD3EEA-7BDA-5F47-9ECF-8BC04FBBCB15}"/>
              </a:ext>
            </a:extLst>
          </p:cNvPr>
          <p:cNvCxnSpPr>
            <a:cxnSpLocks/>
          </p:cNvCxnSpPr>
          <p:nvPr/>
        </p:nvCxnSpPr>
        <p:spPr>
          <a:xfrm flipH="1">
            <a:off x="7203122" y="440942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39986185-6021-B742-AADA-B4C48FAEC023}"/>
              </a:ext>
            </a:extLst>
          </p:cNvPr>
          <p:cNvCxnSpPr>
            <a:cxnSpLocks/>
          </p:cNvCxnSpPr>
          <p:nvPr/>
        </p:nvCxnSpPr>
        <p:spPr>
          <a:xfrm flipH="1">
            <a:off x="7203122" y="44919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C7BA0A7-601A-D54C-B958-4DA6D4EAA4F8}"/>
              </a:ext>
            </a:extLst>
          </p:cNvPr>
          <p:cNvCxnSpPr>
            <a:cxnSpLocks/>
          </p:cNvCxnSpPr>
          <p:nvPr/>
        </p:nvCxnSpPr>
        <p:spPr>
          <a:xfrm flipH="1">
            <a:off x="7203122" y="45681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FB1151D-B031-C147-96A2-1CD586384EFB}"/>
              </a:ext>
            </a:extLst>
          </p:cNvPr>
          <p:cNvCxnSpPr>
            <a:cxnSpLocks/>
          </p:cNvCxnSpPr>
          <p:nvPr/>
        </p:nvCxnSpPr>
        <p:spPr>
          <a:xfrm flipH="1">
            <a:off x="7203122" y="46443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57498978-03D4-5F45-80C3-56F28E7873BA}"/>
              </a:ext>
            </a:extLst>
          </p:cNvPr>
          <p:cNvCxnSpPr>
            <a:cxnSpLocks/>
          </p:cNvCxnSpPr>
          <p:nvPr/>
        </p:nvCxnSpPr>
        <p:spPr>
          <a:xfrm flipH="1">
            <a:off x="7203122" y="472375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E00E9D51-B46A-444C-853B-A209FF6D5B31}"/>
              </a:ext>
            </a:extLst>
          </p:cNvPr>
          <p:cNvCxnSpPr>
            <a:cxnSpLocks/>
          </p:cNvCxnSpPr>
          <p:nvPr/>
        </p:nvCxnSpPr>
        <p:spPr>
          <a:xfrm flipH="1">
            <a:off x="7242176" y="3822052"/>
            <a:ext cx="1365249" cy="0"/>
          </a:xfrm>
          <a:prstGeom prst="line">
            <a:avLst/>
          </a:prstGeom>
          <a:ln w="6350">
            <a:solidFill>
              <a:schemeClr val="accent6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D2EC51B-E44A-D84D-AB69-DDD8F127922D}"/>
              </a:ext>
            </a:extLst>
          </p:cNvPr>
          <p:cNvCxnSpPr>
            <a:cxnSpLocks/>
          </p:cNvCxnSpPr>
          <p:nvPr/>
        </p:nvCxnSpPr>
        <p:spPr>
          <a:xfrm flipH="1">
            <a:off x="7242176" y="4409427"/>
            <a:ext cx="1365249" cy="0"/>
          </a:xfrm>
          <a:prstGeom prst="line">
            <a:avLst/>
          </a:prstGeom>
          <a:ln w="6350">
            <a:solidFill>
              <a:schemeClr val="accent6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9877BD5B-4567-7047-8892-D2520E6DFCFF}"/>
              </a:ext>
            </a:extLst>
          </p:cNvPr>
          <p:cNvSpPr txBox="1"/>
          <p:nvPr/>
        </p:nvSpPr>
        <p:spPr>
          <a:xfrm>
            <a:off x="7784456" y="3278144"/>
            <a:ext cx="751809" cy="2746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  <a:tabLst>
                <a:tab pos="177800" algn="l"/>
              </a:tabLst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 =	Confirmed </a:t>
            </a:r>
            <a:b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	PSA response</a:t>
            </a:r>
          </a:p>
          <a:p>
            <a:pPr>
              <a:lnSpc>
                <a:spcPct val="85000"/>
              </a:lnSpc>
              <a:tabLst>
                <a:tab pos="177800" algn="l"/>
              </a:tabLst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 = 	Ongoing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59B3F8A-7ABD-0640-AE6C-00392CCC35E9}"/>
              </a:ext>
            </a:extLst>
          </p:cNvPr>
          <p:cNvSpPr txBox="1"/>
          <p:nvPr/>
        </p:nvSpPr>
        <p:spPr>
          <a:xfrm>
            <a:off x="6687512" y="3068960"/>
            <a:ext cx="92974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5385BBD-2DEE-E645-BBE0-C1AEABA1F7BE}"/>
              </a:ext>
            </a:extLst>
          </p:cNvPr>
          <p:cNvSpPr txBox="1"/>
          <p:nvPr/>
        </p:nvSpPr>
        <p:spPr>
          <a:xfrm>
            <a:off x="6396508" y="5674124"/>
            <a:ext cx="5472623" cy="418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Best change from baseline in PSA in patients with an </a:t>
            </a:r>
            <a:r>
              <a:rPr lang="en-US" sz="8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ATM</a:t>
            </a: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alteration (A), </a:t>
            </a:r>
            <a:r>
              <a:rPr lang="en-US" sz="8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CDK12</a:t>
            </a: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alteration (B), </a:t>
            </a:r>
            <a:b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8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CHEK2</a:t>
            </a: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alteration (C), or other DDR gene alteration (D). PSA increases for patients 1-5 were 319%, </a:t>
            </a:r>
            <a:b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8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142%, 126%, 109%, and 106%; bars were capped at 100% for visual clarity.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Patients 55, 56, 57, 61, 62, 63, and 64 had 2 distinct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CDK12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alterations identified through tissue and/or plasma testing and were considered to have biallelic loss. </a:t>
            </a:r>
          </a:p>
        </p:txBody>
      </p:sp>
      <p:pic>
        <p:nvPicPr>
          <p:cNvPr id="22531" name="Picture 22530">
            <a:extLst>
              <a:ext uri="{FF2B5EF4-FFF2-40B4-BE49-F238E27FC236}">
                <a16:creationId xmlns:a16="http://schemas.microsoft.com/office/drawing/2014/main" id="{3BF9C9FC-AE23-354A-9B21-DF9A19C7B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849" y="3247067"/>
            <a:ext cx="4254500" cy="1536700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9CA65CE0-693D-7948-903D-F297B4D3C2FD}"/>
              </a:ext>
            </a:extLst>
          </p:cNvPr>
          <p:cNvSpPr txBox="1"/>
          <p:nvPr/>
        </p:nvSpPr>
        <p:spPr>
          <a:xfrm>
            <a:off x="8513873" y="4624310"/>
            <a:ext cx="52900" cy="607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8E280FDA-4D07-A940-8FA8-F4900527DD8C}"/>
              </a:ext>
            </a:extLst>
          </p:cNvPr>
          <p:cNvSpPr txBox="1"/>
          <p:nvPr/>
        </p:nvSpPr>
        <p:spPr>
          <a:xfrm>
            <a:off x="9812448" y="4595735"/>
            <a:ext cx="52900" cy="1146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</a:t>
            </a:r>
          </a:p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B42BB5C8-403D-DD4B-8CAC-396E0D34B8F4}"/>
              </a:ext>
            </a:extLst>
          </p:cNvPr>
          <p:cNvSpPr txBox="1"/>
          <p:nvPr/>
        </p:nvSpPr>
        <p:spPr>
          <a:xfrm>
            <a:off x="9898173" y="4643360"/>
            <a:ext cx="52900" cy="1146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</a:t>
            </a:r>
          </a:p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93CF091-46FD-BE46-9EA4-0884F3B7D9CB}"/>
              </a:ext>
            </a:extLst>
          </p:cNvPr>
          <p:cNvSpPr txBox="1"/>
          <p:nvPr/>
        </p:nvSpPr>
        <p:spPr>
          <a:xfrm>
            <a:off x="9558448" y="4240135"/>
            <a:ext cx="49694" cy="607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CB26B0F-A545-AE4F-930D-7FAF0178A3D9}"/>
              </a:ext>
            </a:extLst>
          </p:cNvPr>
          <p:cNvCxnSpPr>
            <a:cxnSpLocks/>
          </p:cNvCxnSpPr>
          <p:nvPr/>
        </p:nvCxnSpPr>
        <p:spPr>
          <a:xfrm flipH="1">
            <a:off x="7203122" y="3868265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63760A35-7ACF-BC45-AF07-4DD4469F4B82}"/>
              </a:ext>
            </a:extLst>
          </p:cNvPr>
          <p:cNvCxnSpPr>
            <a:cxnSpLocks/>
          </p:cNvCxnSpPr>
          <p:nvPr/>
        </p:nvCxnSpPr>
        <p:spPr>
          <a:xfrm flipH="1">
            <a:off x="7203122" y="39458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7B26FDCB-1195-BB4D-B728-EEE8E2927960}"/>
              </a:ext>
            </a:extLst>
          </p:cNvPr>
          <p:cNvCxnSpPr>
            <a:cxnSpLocks/>
          </p:cNvCxnSpPr>
          <p:nvPr/>
        </p:nvCxnSpPr>
        <p:spPr>
          <a:xfrm flipH="1">
            <a:off x="7203122" y="40982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6D186CD-0C26-9549-9FF1-971F3945FE91}"/>
              </a:ext>
            </a:extLst>
          </p:cNvPr>
          <p:cNvCxnSpPr>
            <a:cxnSpLocks/>
          </p:cNvCxnSpPr>
          <p:nvPr/>
        </p:nvCxnSpPr>
        <p:spPr>
          <a:xfrm flipH="1">
            <a:off x="7203122" y="417765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FB1C441B-C810-9E40-A8FB-A368C2964732}"/>
              </a:ext>
            </a:extLst>
          </p:cNvPr>
          <p:cNvCxnSpPr>
            <a:cxnSpLocks/>
          </p:cNvCxnSpPr>
          <p:nvPr/>
        </p:nvCxnSpPr>
        <p:spPr>
          <a:xfrm flipH="1">
            <a:off x="7203122" y="4022077"/>
            <a:ext cx="13968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89838727-5DEF-AA4A-A046-F572B752AA3F}"/>
              </a:ext>
            </a:extLst>
          </p:cNvPr>
          <p:cNvSpPr txBox="1"/>
          <p:nvPr/>
        </p:nvSpPr>
        <p:spPr>
          <a:xfrm>
            <a:off x="9386998" y="4211560"/>
            <a:ext cx="49694" cy="607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686C0227-CCBB-7944-9D3D-D28DD3E267FF}"/>
              </a:ext>
            </a:extLst>
          </p:cNvPr>
          <p:cNvSpPr txBox="1"/>
          <p:nvPr/>
        </p:nvSpPr>
        <p:spPr>
          <a:xfrm>
            <a:off x="9298098" y="3913110"/>
            <a:ext cx="49694" cy="607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D48F329F-5741-6047-96DB-CA7F9DCC85C2}"/>
              </a:ext>
            </a:extLst>
          </p:cNvPr>
          <p:cNvSpPr txBox="1"/>
          <p:nvPr/>
        </p:nvSpPr>
        <p:spPr>
          <a:xfrm>
            <a:off x="9129823" y="3732135"/>
            <a:ext cx="49694" cy="607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3B6D583F-8174-F041-BF5F-0670E289DF47}"/>
              </a:ext>
            </a:extLst>
          </p:cNvPr>
          <p:cNvCxnSpPr>
            <a:cxnSpLocks/>
          </p:cNvCxnSpPr>
          <p:nvPr/>
        </p:nvCxnSpPr>
        <p:spPr>
          <a:xfrm flipH="1">
            <a:off x="8863647" y="479995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0C3CB10C-5024-7B4B-A899-CD64B0BF242A}"/>
              </a:ext>
            </a:extLst>
          </p:cNvPr>
          <p:cNvCxnSpPr>
            <a:cxnSpLocks/>
          </p:cNvCxnSpPr>
          <p:nvPr/>
        </p:nvCxnSpPr>
        <p:spPr>
          <a:xfrm flipH="1">
            <a:off x="8863647" y="32473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23D3F19E-05F6-A34C-AFBE-45478CFA1D5D}"/>
              </a:ext>
            </a:extLst>
          </p:cNvPr>
          <p:cNvSpPr txBox="1"/>
          <p:nvPr/>
        </p:nvSpPr>
        <p:spPr>
          <a:xfrm>
            <a:off x="8693834" y="3206803"/>
            <a:ext cx="155492" cy="16481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-10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-20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-30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-40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-50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-60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-70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-80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-90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-100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EAE7470-93A1-0B42-941F-28CBECE95F4F}"/>
              </a:ext>
            </a:extLst>
          </p:cNvPr>
          <p:cNvCxnSpPr>
            <a:cxnSpLocks/>
          </p:cNvCxnSpPr>
          <p:nvPr/>
        </p:nvCxnSpPr>
        <p:spPr>
          <a:xfrm flipH="1">
            <a:off x="8863647" y="3324988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F201B699-0A23-D54B-9EA0-14098D35A622}"/>
              </a:ext>
            </a:extLst>
          </p:cNvPr>
          <p:cNvCxnSpPr>
            <a:cxnSpLocks/>
          </p:cNvCxnSpPr>
          <p:nvPr/>
        </p:nvCxnSpPr>
        <p:spPr>
          <a:xfrm flipH="1">
            <a:off x="8863647" y="3402599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C2D96C42-B558-D947-808D-C0C341B976B9}"/>
              </a:ext>
            </a:extLst>
          </p:cNvPr>
          <p:cNvCxnSpPr>
            <a:cxnSpLocks/>
          </p:cNvCxnSpPr>
          <p:nvPr/>
        </p:nvCxnSpPr>
        <p:spPr>
          <a:xfrm flipH="1">
            <a:off x="8863647" y="3480210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2E21A780-4D94-7A44-9408-EE41EC1FF6F1}"/>
              </a:ext>
            </a:extLst>
          </p:cNvPr>
          <p:cNvCxnSpPr>
            <a:cxnSpLocks/>
          </p:cNvCxnSpPr>
          <p:nvPr/>
        </p:nvCxnSpPr>
        <p:spPr>
          <a:xfrm flipH="1">
            <a:off x="8863647" y="355782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F50095D-9CCC-614F-8D53-78A6241D8F6C}"/>
              </a:ext>
            </a:extLst>
          </p:cNvPr>
          <p:cNvCxnSpPr>
            <a:cxnSpLocks/>
          </p:cNvCxnSpPr>
          <p:nvPr/>
        </p:nvCxnSpPr>
        <p:spPr>
          <a:xfrm flipH="1">
            <a:off x="8863647" y="363543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2831F145-1B0F-BD4E-BEC2-72EA63F59BD9}"/>
              </a:ext>
            </a:extLst>
          </p:cNvPr>
          <p:cNvCxnSpPr>
            <a:cxnSpLocks/>
          </p:cNvCxnSpPr>
          <p:nvPr/>
        </p:nvCxnSpPr>
        <p:spPr>
          <a:xfrm flipH="1">
            <a:off x="8863647" y="371304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635A23BB-86CC-834A-BA8E-2400A1248509}"/>
              </a:ext>
            </a:extLst>
          </p:cNvPr>
          <p:cNvCxnSpPr>
            <a:cxnSpLocks/>
          </p:cNvCxnSpPr>
          <p:nvPr/>
        </p:nvCxnSpPr>
        <p:spPr>
          <a:xfrm flipH="1">
            <a:off x="8863647" y="3790654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5D76462F-A1FF-1C4D-97C0-83B25E7A1832}"/>
              </a:ext>
            </a:extLst>
          </p:cNvPr>
          <p:cNvCxnSpPr>
            <a:cxnSpLocks/>
          </p:cNvCxnSpPr>
          <p:nvPr/>
        </p:nvCxnSpPr>
        <p:spPr>
          <a:xfrm flipH="1">
            <a:off x="8863647" y="425702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3CDDD8C9-FDF8-8E4F-B72D-D8681A82C2A4}"/>
              </a:ext>
            </a:extLst>
          </p:cNvPr>
          <p:cNvCxnSpPr>
            <a:cxnSpLocks/>
          </p:cNvCxnSpPr>
          <p:nvPr/>
        </p:nvCxnSpPr>
        <p:spPr>
          <a:xfrm flipH="1">
            <a:off x="8863647" y="433640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DEF18B79-9516-BF41-B0BD-2BEF78CC60D4}"/>
              </a:ext>
            </a:extLst>
          </p:cNvPr>
          <p:cNvCxnSpPr>
            <a:cxnSpLocks/>
          </p:cNvCxnSpPr>
          <p:nvPr/>
        </p:nvCxnSpPr>
        <p:spPr>
          <a:xfrm flipH="1">
            <a:off x="8863647" y="440942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836BD8A7-27AB-6242-8A0E-6D9A4F7882E9}"/>
              </a:ext>
            </a:extLst>
          </p:cNvPr>
          <p:cNvCxnSpPr>
            <a:cxnSpLocks/>
          </p:cNvCxnSpPr>
          <p:nvPr/>
        </p:nvCxnSpPr>
        <p:spPr>
          <a:xfrm flipH="1">
            <a:off x="8863647" y="44919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39581D72-06C0-404E-BAD2-DA959F702C59}"/>
              </a:ext>
            </a:extLst>
          </p:cNvPr>
          <p:cNvCxnSpPr>
            <a:cxnSpLocks/>
          </p:cNvCxnSpPr>
          <p:nvPr/>
        </p:nvCxnSpPr>
        <p:spPr>
          <a:xfrm flipH="1">
            <a:off x="8863647" y="45681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AF2AEBF7-40A2-6045-BBD3-B6FCBDFCA79D}"/>
              </a:ext>
            </a:extLst>
          </p:cNvPr>
          <p:cNvCxnSpPr>
            <a:cxnSpLocks/>
          </p:cNvCxnSpPr>
          <p:nvPr/>
        </p:nvCxnSpPr>
        <p:spPr>
          <a:xfrm flipH="1">
            <a:off x="8863647" y="46443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6606579-90DF-2946-86E1-0D840540B144}"/>
              </a:ext>
            </a:extLst>
          </p:cNvPr>
          <p:cNvCxnSpPr>
            <a:cxnSpLocks/>
          </p:cNvCxnSpPr>
          <p:nvPr/>
        </p:nvCxnSpPr>
        <p:spPr>
          <a:xfrm flipH="1">
            <a:off x="8863647" y="472375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26350637-14F2-874A-ADDC-044059C9603C}"/>
              </a:ext>
            </a:extLst>
          </p:cNvPr>
          <p:cNvCxnSpPr>
            <a:cxnSpLocks/>
          </p:cNvCxnSpPr>
          <p:nvPr/>
        </p:nvCxnSpPr>
        <p:spPr>
          <a:xfrm flipH="1">
            <a:off x="8902702" y="3822052"/>
            <a:ext cx="1108073" cy="0"/>
          </a:xfrm>
          <a:prstGeom prst="line">
            <a:avLst/>
          </a:prstGeom>
          <a:ln w="6350">
            <a:solidFill>
              <a:schemeClr val="accent6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905A6439-5A3E-6B47-87D2-6CEC192BAC74}"/>
              </a:ext>
            </a:extLst>
          </p:cNvPr>
          <p:cNvCxnSpPr>
            <a:cxnSpLocks/>
          </p:cNvCxnSpPr>
          <p:nvPr/>
        </p:nvCxnSpPr>
        <p:spPr>
          <a:xfrm flipH="1">
            <a:off x="8902702" y="4409427"/>
            <a:ext cx="1111248" cy="0"/>
          </a:xfrm>
          <a:prstGeom prst="line">
            <a:avLst/>
          </a:prstGeom>
          <a:ln w="6350">
            <a:solidFill>
              <a:schemeClr val="accent6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8A6BFC10-8126-2D41-B915-0969B543FEC2}"/>
              </a:ext>
            </a:extLst>
          </p:cNvPr>
          <p:cNvSpPr txBox="1"/>
          <p:nvPr/>
        </p:nvSpPr>
        <p:spPr>
          <a:xfrm>
            <a:off x="9216381" y="3278144"/>
            <a:ext cx="751809" cy="2746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  <a:tabLst>
                <a:tab pos="177800" algn="l"/>
              </a:tabLst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 =	Confirmed </a:t>
            </a:r>
            <a:b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	PSA response</a:t>
            </a:r>
          </a:p>
          <a:p>
            <a:pPr>
              <a:lnSpc>
                <a:spcPct val="85000"/>
              </a:lnSpc>
              <a:tabLst>
                <a:tab pos="177800" algn="l"/>
              </a:tabLst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 = 	Ongoing</a:t>
            </a: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E316520-FB31-0A43-9D93-9C44DA4634D9}"/>
              </a:ext>
            </a:extLst>
          </p:cNvPr>
          <p:cNvCxnSpPr>
            <a:cxnSpLocks/>
          </p:cNvCxnSpPr>
          <p:nvPr/>
        </p:nvCxnSpPr>
        <p:spPr>
          <a:xfrm flipH="1">
            <a:off x="8863647" y="3868265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7DC6C0A2-74F2-6041-A991-9A4C81B60AF7}"/>
              </a:ext>
            </a:extLst>
          </p:cNvPr>
          <p:cNvCxnSpPr>
            <a:cxnSpLocks/>
          </p:cNvCxnSpPr>
          <p:nvPr/>
        </p:nvCxnSpPr>
        <p:spPr>
          <a:xfrm flipH="1">
            <a:off x="8863647" y="39458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5F47374-9BE4-354F-B240-A178E6D06523}"/>
              </a:ext>
            </a:extLst>
          </p:cNvPr>
          <p:cNvCxnSpPr>
            <a:cxnSpLocks/>
          </p:cNvCxnSpPr>
          <p:nvPr/>
        </p:nvCxnSpPr>
        <p:spPr>
          <a:xfrm flipH="1">
            <a:off x="8863647" y="40982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6D7B5EA4-7C0F-B04F-B32C-B67B050D97C6}"/>
              </a:ext>
            </a:extLst>
          </p:cNvPr>
          <p:cNvCxnSpPr>
            <a:cxnSpLocks/>
          </p:cNvCxnSpPr>
          <p:nvPr/>
        </p:nvCxnSpPr>
        <p:spPr>
          <a:xfrm flipH="1">
            <a:off x="8863647" y="417765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4FDDCE73-8F91-F34A-A682-6DDDC1A34380}"/>
              </a:ext>
            </a:extLst>
          </p:cNvPr>
          <p:cNvCxnSpPr>
            <a:cxnSpLocks/>
          </p:cNvCxnSpPr>
          <p:nvPr/>
        </p:nvCxnSpPr>
        <p:spPr>
          <a:xfrm flipH="1">
            <a:off x="8863647" y="4022077"/>
            <a:ext cx="115030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8" name="Rectangle 22537">
            <a:extLst>
              <a:ext uri="{FF2B5EF4-FFF2-40B4-BE49-F238E27FC236}">
                <a16:creationId xmlns:a16="http://schemas.microsoft.com/office/drawing/2014/main" id="{74CF7AF9-04D5-C74D-AFF0-773623BD1E91}"/>
              </a:ext>
            </a:extLst>
          </p:cNvPr>
          <p:cNvSpPr/>
          <p:nvPr/>
        </p:nvSpPr>
        <p:spPr>
          <a:xfrm>
            <a:off x="7239525" y="3230586"/>
            <a:ext cx="1361549" cy="1682649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6548C011-9199-8943-91B9-5399C29E7438}"/>
              </a:ext>
            </a:extLst>
          </p:cNvPr>
          <p:cNvSpPr/>
          <p:nvPr/>
        </p:nvSpPr>
        <p:spPr>
          <a:xfrm>
            <a:off x="8900051" y="3230586"/>
            <a:ext cx="1113900" cy="1682649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3EE803A9-62CE-7040-B2DB-951AB48971FB}"/>
              </a:ext>
            </a:extLst>
          </p:cNvPr>
          <p:cNvCxnSpPr>
            <a:cxnSpLocks/>
          </p:cNvCxnSpPr>
          <p:nvPr/>
        </p:nvCxnSpPr>
        <p:spPr>
          <a:xfrm flipH="1">
            <a:off x="10266519" y="479995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64120C69-87C6-C24B-88E5-0DB7E2B915CB}"/>
              </a:ext>
            </a:extLst>
          </p:cNvPr>
          <p:cNvCxnSpPr>
            <a:cxnSpLocks/>
          </p:cNvCxnSpPr>
          <p:nvPr/>
        </p:nvCxnSpPr>
        <p:spPr>
          <a:xfrm flipH="1">
            <a:off x="10266519" y="32473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2A0D85E8-1670-9A47-9510-594BB34489CF}"/>
              </a:ext>
            </a:extLst>
          </p:cNvPr>
          <p:cNvSpPr txBox="1"/>
          <p:nvPr/>
        </p:nvSpPr>
        <p:spPr>
          <a:xfrm>
            <a:off x="10096706" y="3206803"/>
            <a:ext cx="155492" cy="16481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-10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-20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-30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-40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-50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-60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-70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-80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-90</a:t>
            </a:r>
          </a:p>
          <a:p>
            <a:pPr algn="r">
              <a:lnSpc>
                <a:spcPct val="85000"/>
              </a:lnSpc>
            </a:pPr>
            <a:r>
              <a:rPr lang="en-US" sz="6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-100</a:t>
            </a:r>
          </a:p>
        </p:txBody>
      </p: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A6E4CB88-8A16-1246-AD5E-D9E83743BE5E}"/>
              </a:ext>
            </a:extLst>
          </p:cNvPr>
          <p:cNvCxnSpPr>
            <a:cxnSpLocks/>
          </p:cNvCxnSpPr>
          <p:nvPr/>
        </p:nvCxnSpPr>
        <p:spPr>
          <a:xfrm flipH="1">
            <a:off x="10266519" y="3324988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4D8FC23B-89B1-E74F-9E8A-66991A59AD21}"/>
              </a:ext>
            </a:extLst>
          </p:cNvPr>
          <p:cNvCxnSpPr>
            <a:cxnSpLocks/>
          </p:cNvCxnSpPr>
          <p:nvPr/>
        </p:nvCxnSpPr>
        <p:spPr>
          <a:xfrm flipH="1">
            <a:off x="10266519" y="3402599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31692E7C-A39F-D641-8E80-95E4EE7B499B}"/>
              </a:ext>
            </a:extLst>
          </p:cNvPr>
          <p:cNvCxnSpPr>
            <a:cxnSpLocks/>
          </p:cNvCxnSpPr>
          <p:nvPr/>
        </p:nvCxnSpPr>
        <p:spPr>
          <a:xfrm flipH="1">
            <a:off x="10266519" y="3480210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59F964D4-FFA6-D840-A70E-344C93D8FAC4}"/>
              </a:ext>
            </a:extLst>
          </p:cNvPr>
          <p:cNvCxnSpPr>
            <a:cxnSpLocks/>
          </p:cNvCxnSpPr>
          <p:nvPr/>
        </p:nvCxnSpPr>
        <p:spPr>
          <a:xfrm flipH="1">
            <a:off x="10266519" y="355782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91453FB8-F1D2-6B40-8E8F-36725915E8EC}"/>
              </a:ext>
            </a:extLst>
          </p:cNvPr>
          <p:cNvCxnSpPr>
            <a:cxnSpLocks/>
          </p:cNvCxnSpPr>
          <p:nvPr/>
        </p:nvCxnSpPr>
        <p:spPr>
          <a:xfrm flipH="1">
            <a:off x="10266519" y="363543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533622F0-C137-0941-972B-9A9000A53770}"/>
              </a:ext>
            </a:extLst>
          </p:cNvPr>
          <p:cNvCxnSpPr>
            <a:cxnSpLocks/>
          </p:cNvCxnSpPr>
          <p:nvPr/>
        </p:nvCxnSpPr>
        <p:spPr>
          <a:xfrm flipH="1">
            <a:off x="10266519" y="371304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69461730-EC15-AC41-81E1-9AFCB12E325B}"/>
              </a:ext>
            </a:extLst>
          </p:cNvPr>
          <p:cNvCxnSpPr>
            <a:cxnSpLocks/>
          </p:cNvCxnSpPr>
          <p:nvPr/>
        </p:nvCxnSpPr>
        <p:spPr>
          <a:xfrm flipH="1">
            <a:off x="10266519" y="3790654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8A605CAF-472A-2045-8033-3F43B8D82CB8}"/>
              </a:ext>
            </a:extLst>
          </p:cNvPr>
          <p:cNvCxnSpPr>
            <a:cxnSpLocks/>
          </p:cNvCxnSpPr>
          <p:nvPr/>
        </p:nvCxnSpPr>
        <p:spPr>
          <a:xfrm flipH="1">
            <a:off x="10266519" y="425702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CD80AB5E-6898-9241-AB45-1528A18E9833}"/>
              </a:ext>
            </a:extLst>
          </p:cNvPr>
          <p:cNvCxnSpPr>
            <a:cxnSpLocks/>
          </p:cNvCxnSpPr>
          <p:nvPr/>
        </p:nvCxnSpPr>
        <p:spPr>
          <a:xfrm flipH="1">
            <a:off x="10266519" y="433640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E77343C6-D445-A140-964D-BEC92DE8F015}"/>
              </a:ext>
            </a:extLst>
          </p:cNvPr>
          <p:cNvCxnSpPr>
            <a:cxnSpLocks/>
          </p:cNvCxnSpPr>
          <p:nvPr/>
        </p:nvCxnSpPr>
        <p:spPr>
          <a:xfrm flipH="1">
            <a:off x="10266519" y="440942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9F447663-6D49-EA4E-A167-FDAB61DAE21B}"/>
              </a:ext>
            </a:extLst>
          </p:cNvPr>
          <p:cNvCxnSpPr>
            <a:cxnSpLocks/>
          </p:cNvCxnSpPr>
          <p:nvPr/>
        </p:nvCxnSpPr>
        <p:spPr>
          <a:xfrm flipH="1">
            <a:off x="10266519" y="44919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DBEFC7B9-039B-F54F-9008-59B496B44E31}"/>
              </a:ext>
            </a:extLst>
          </p:cNvPr>
          <p:cNvCxnSpPr>
            <a:cxnSpLocks/>
          </p:cNvCxnSpPr>
          <p:nvPr/>
        </p:nvCxnSpPr>
        <p:spPr>
          <a:xfrm flipH="1">
            <a:off x="10266519" y="45681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0C8928A4-55DB-7F44-AC72-075446297063}"/>
              </a:ext>
            </a:extLst>
          </p:cNvPr>
          <p:cNvCxnSpPr>
            <a:cxnSpLocks/>
          </p:cNvCxnSpPr>
          <p:nvPr/>
        </p:nvCxnSpPr>
        <p:spPr>
          <a:xfrm flipH="1">
            <a:off x="10266519" y="46443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FA6253A4-0BA2-9B48-BC8E-C000157215F7}"/>
              </a:ext>
            </a:extLst>
          </p:cNvPr>
          <p:cNvCxnSpPr>
            <a:cxnSpLocks/>
          </p:cNvCxnSpPr>
          <p:nvPr/>
        </p:nvCxnSpPr>
        <p:spPr>
          <a:xfrm flipH="1">
            <a:off x="10266519" y="472375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B538CD4-99B3-654E-96AD-95617D3434C0}"/>
              </a:ext>
            </a:extLst>
          </p:cNvPr>
          <p:cNvCxnSpPr>
            <a:cxnSpLocks/>
          </p:cNvCxnSpPr>
          <p:nvPr/>
        </p:nvCxnSpPr>
        <p:spPr>
          <a:xfrm flipH="1">
            <a:off x="10305573" y="3822052"/>
            <a:ext cx="1288800" cy="0"/>
          </a:xfrm>
          <a:prstGeom prst="line">
            <a:avLst/>
          </a:prstGeom>
          <a:ln w="6350">
            <a:solidFill>
              <a:schemeClr val="accent6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F6CBA4C5-AE01-F74E-97D5-1A7F4DA8CB59}"/>
              </a:ext>
            </a:extLst>
          </p:cNvPr>
          <p:cNvCxnSpPr>
            <a:cxnSpLocks/>
          </p:cNvCxnSpPr>
          <p:nvPr/>
        </p:nvCxnSpPr>
        <p:spPr>
          <a:xfrm flipH="1">
            <a:off x="10305573" y="4409427"/>
            <a:ext cx="1288800" cy="0"/>
          </a:xfrm>
          <a:prstGeom prst="line">
            <a:avLst/>
          </a:prstGeom>
          <a:ln w="6350">
            <a:solidFill>
              <a:schemeClr val="accent6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3CE96DA7-20A5-EF48-9AD8-38ED7DD576CB}"/>
              </a:ext>
            </a:extLst>
          </p:cNvPr>
          <p:cNvSpPr txBox="1"/>
          <p:nvPr/>
        </p:nvSpPr>
        <p:spPr>
          <a:xfrm>
            <a:off x="10749428" y="3278144"/>
            <a:ext cx="751809" cy="2746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  <a:tabLst>
                <a:tab pos="177800" algn="l"/>
              </a:tabLst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 =	Confirmed </a:t>
            </a:r>
            <a:b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	PSA response</a:t>
            </a:r>
          </a:p>
          <a:p>
            <a:pPr>
              <a:lnSpc>
                <a:spcPct val="85000"/>
              </a:lnSpc>
              <a:tabLst>
                <a:tab pos="177800" algn="l"/>
              </a:tabLst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 = 	Ongoing</a:t>
            </a: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BAEE41D5-52D4-DE46-99D2-F0D36B95D866}"/>
              </a:ext>
            </a:extLst>
          </p:cNvPr>
          <p:cNvCxnSpPr>
            <a:cxnSpLocks/>
          </p:cNvCxnSpPr>
          <p:nvPr/>
        </p:nvCxnSpPr>
        <p:spPr>
          <a:xfrm flipH="1">
            <a:off x="10266519" y="3868265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E18F3335-C425-854F-8DBC-5BB80DB8097D}"/>
              </a:ext>
            </a:extLst>
          </p:cNvPr>
          <p:cNvCxnSpPr>
            <a:cxnSpLocks/>
          </p:cNvCxnSpPr>
          <p:nvPr/>
        </p:nvCxnSpPr>
        <p:spPr>
          <a:xfrm flipH="1">
            <a:off x="10266519" y="39458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2D97BDF9-0623-184E-8866-856ECAD08C55}"/>
              </a:ext>
            </a:extLst>
          </p:cNvPr>
          <p:cNvCxnSpPr>
            <a:cxnSpLocks/>
          </p:cNvCxnSpPr>
          <p:nvPr/>
        </p:nvCxnSpPr>
        <p:spPr>
          <a:xfrm flipH="1">
            <a:off x="10266519" y="409827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5AE502EE-B7C5-2842-B403-61AA96664E3B}"/>
              </a:ext>
            </a:extLst>
          </p:cNvPr>
          <p:cNvCxnSpPr>
            <a:cxnSpLocks/>
          </p:cNvCxnSpPr>
          <p:nvPr/>
        </p:nvCxnSpPr>
        <p:spPr>
          <a:xfrm flipH="1">
            <a:off x="10266519" y="417765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B0E68E20-846E-A04C-A879-1390BD54540E}"/>
              </a:ext>
            </a:extLst>
          </p:cNvPr>
          <p:cNvCxnSpPr>
            <a:cxnSpLocks/>
          </p:cNvCxnSpPr>
          <p:nvPr/>
        </p:nvCxnSpPr>
        <p:spPr>
          <a:xfrm flipH="1">
            <a:off x="10266519" y="4022077"/>
            <a:ext cx="13248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3" name="Rectangle 252">
            <a:extLst>
              <a:ext uri="{FF2B5EF4-FFF2-40B4-BE49-F238E27FC236}">
                <a16:creationId xmlns:a16="http://schemas.microsoft.com/office/drawing/2014/main" id="{DAD6F190-C1B8-6749-8116-A609E64703CB}"/>
              </a:ext>
            </a:extLst>
          </p:cNvPr>
          <p:cNvSpPr/>
          <p:nvPr/>
        </p:nvSpPr>
        <p:spPr>
          <a:xfrm>
            <a:off x="10302922" y="3230586"/>
            <a:ext cx="1289003" cy="1682649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9F32BF2D-52A8-4943-B617-2EB1372B3350}"/>
              </a:ext>
            </a:extLst>
          </p:cNvPr>
          <p:cNvSpPr txBox="1"/>
          <p:nvPr/>
        </p:nvSpPr>
        <p:spPr>
          <a:xfrm>
            <a:off x="11138561" y="4587783"/>
            <a:ext cx="52900" cy="607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BE29EC6B-EDBA-3E47-87B8-7F9FF99EAC9A}"/>
              </a:ext>
            </a:extLst>
          </p:cNvPr>
          <p:cNvSpPr txBox="1"/>
          <p:nvPr/>
        </p:nvSpPr>
        <p:spPr>
          <a:xfrm>
            <a:off x="10536348" y="3767060"/>
            <a:ext cx="49694" cy="607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4353B13B-4ABB-0142-8DDB-0EFF30A1D402}"/>
              </a:ext>
            </a:extLst>
          </p:cNvPr>
          <p:cNvSpPr txBox="1"/>
          <p:nvPr/>
        </p:nvSpPr>
        <p:spPr>
          <a:xfrm>
            <a:off x="10710973" y="3913110"/>
            <a:ext cx="49694" cy="607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CDA9141C-8D26-314E-93BB-99460A279A64}"/>
              </a:ext>
            </a:extLst>
          </p:cNvPr>
          <p:cNvSpPr txBox="1"/>
          <p:nvPr/>
        </p:nvSpPr>
        <p:spPr>
          <a:xfrm>
            <a:off x="10882423" y="4214735"/>
            <a:ext cx="49694" cy="607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25E9F068-1F97-784B-8EF5-F59904701365}"/>
              </a:ext>
            </a:extLst>
          </p:cNvPr>
          <p:cNvSpPr txBox="1"/>
          <p:nvPr/>
        </p:nvSpPr>
        <p:spPr>
          <a:xfrm>
            <a:off x="11225323" y="4754485"/>
            <a:ext cx="52900" cy="1146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</a:t>
            </a:r>
          </a:p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1E62495C-47B4-7A4D-B8B7-C20DD987753E}"/>
              </a:ext>
            </a:extLst>
          </p:cNvPr>
          <p:cNvSpPr txBox="1"/>
          <p:nvPr/>
        </p:nvSpPr>
        <p:spPr>
          <a:xfrm>
            <a:off x="11314223" y="4776710"/>
            <a:ext cx="52900" cy="1146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</a:t>
            </a:r>
          </a:p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011A1E5-94D3-0247-91B4-586C1966FBBC}"/>
              </a:ext>
            </a:extLst>
          </p:cNvPr>
          <p:cNvSpPr txBox="1"/>
          <p:nvPr/>
        </p:nvSpPr>
        <p:spPr>
          <a:xfrm>
            <a:off x="11396773" y="4798935"/>
            <a:ext cx="52900" cy="1146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</a:t>
            </a:r>
          </a:p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7BF3E119-2AF1-8A47-BAE1-0656908A33FA}"/>
              </a:ext>
            </a:extLst>
          </p:cNvPr>
          <p:cNvSpPr txBox="1"/>
          <p:nvPr/>
        </p:nvSpPr>
        <p:spPr>
          <a:xfrm>
            <a:off x="11488848" y="4808460"/>
            <a:ext cx="52900" cy="1146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</a:t>
            </a:r>
          </a:p>
          <a:p>
            <a:pPr>
              <a:lnSpc>
                <a:spcPct val="50000"/>
              </a:lnSpc>
            </a:pPr>
            <a:r>
              <a:rPr lang="en-US" sz="7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6C827D66-E458-D044-BD6C-DA91905EC7B2}"/>
              </a:ext>
            </a:extLst>
          </p:cNvPr>
          <p:cNvSpPr txBox="1"/>
          <p:nvPr/>
        </p:nvSpPr>
        <p:spPr>
          <a:xfrm>
            <a:off x="8678152" y="3068960"/>
            <a:ext cx="92974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A9FE74C2-9629-D34E-96E5-136EDAB1562F}"/>
              </a:ext>
            </a:extLst>
          </p:cNvPr>
          <p:cNvSpPr txBox="1"/>
          <p:nvPr/>
        </p:nvSpPr>
        <p:spPr>
          <a:xfrm>
            <a:off x="10102351" y="3068960"/>
            <a:ext cx="92974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A2B56E-E995-4F4D-B5FD-BC54305BFD0B}"/>
              </a:ext>
            </a:extLst>
          </p:cNvPr>
          <p:cNvGrpSpPr/>
          <p:nvPr/>
        </p:nvGrpSpPr>
        <p:grpSpPr>
          <a:xfrm>
            <a:off x="1550705" y="5998366"/>
            <a:ext cx="2956380" cy="104644"/>
            <a:chOff x="1550705" y="5972966"/>
            <a:chExt cx="2956380" cy="104644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AF111F72-AB6C-1743-BBCC-1344E6C1ACFA}"/>
                </a:ext>
              </a:extLst>
            </p:cNvPr>
            <p:cNvSpPr txBox="1"/>
            <p:nvPr/>
          </p:nvSpPr>
          <p:spPr>
            <a:xfrm>
              <a:off x="1663266" y="5972966"/>
              <a:ext cx="923330" cy="1046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Measurable disease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CA278F-B01C-3042-BCA8-2A23FA41318E}"/>
                </a:ext>
              </a:extLst>
            </p:cNvPr>
            <p:cNvSpPr/>
            <p:nvPr/>
          </p:nvSpPr>
          <p:spPr>
            <a:xfrm>
              <a:off x="1550705" y="5982524"/>
              <a:ext cx="72000" cy="72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ECC660A1-1372-904D-B6F6-0DB5161F1822}"/>
                </a:ext>
              </a:extLst>
            </p:cNvPr>
            <p:cNvSpPr txBox="1"/>
            <p:nvPr/>
          </p:nvSpPr>
          <p:spPr>
            <a:xfrm>
              <a:off x="2810286" y="5972966"/>
              <a:ext cx="416781" cy="1046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Germline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30DEB2D2-D899-3043-B428-B6A6871E9DC5}"/>
                </a:ext>
              </a:extLst>
            </p:cNvPr>
            <p:cNvSpPr txBox="1"/>
            <p:nvPr/>
          </p:nvSpPr>
          <p:spPr>
            <a:xfrm>
              <a:off x="3461670" y="5972966"/>
              <a:ext cx="371897" cy="1046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Somatic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44169BE-B023-8242-AC0C-084E7038FD36}"/>
                </a:ext>
              </a:extLst>
            </p:cNvPr>
            <p:cNvSpPr txBox="1"/>
            <p:nvPr/>
          </p:nvSpPr>
          <p:spPr>
            <a:xfrm>
              <a:off x="4077480" y="5972966"/>
              <a:ext cx="429605" cy="1046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Unknown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ACC6F2D6-6099-AA41-AE86-D13E9E0B7156}"/>
                </a:ext>
              </a:extLst>
            </p:cNvPr>
            <p:cNvSpPr/>
            <p:nvPr/>
          </p:nvSpPr>
          <p:spPr>
            <a:xfrm>
              <a:off x="2696880" y="5982524"/>
              <a:ext cx="72000" cy="7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FD55FBC3-4D31-C34A-97E0-C2888F4B2EE0}"/>
                </a:ext>
              </a:extLst>
            </p:cNvPr>
            <p:cNvSpPr/>
            <p:nvPr/>
          </p:nvSpPr>
          <p:spPr>
            <a:xfrm>
              <a:off x="3347755" y="5982524"/>
              <a:ext cx="72000" cy="7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10DDD7B2-4ACC-634D-B010-45A5E8803CFC}"/>
                </a:ext>
              </a:extLst>
            </p:cNvPr>
            <p:cNvSpPr/>
            <p:nvPr/>
          </p:nvSpPr>
          <p:spPr>
            <a:xfrm>
              <a:off x="3966880" y="5982524"/>
              <a:ext cx="72000" cy="7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2875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A0A03DC-0A40-44BE-8393-510F447EA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Rucaparib side effects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DC7957-1BB9-9E4F-B999-74E1D2709B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US" altLang="en-US" dirty="0"/>
              <a:t>ALT, alanine aminotransferase; AST, aspartate aminotransferase; TEAE, treatment-emergent adverse event</a:t>
            </a:r>
          </a:p>
          <a:p>
            <a:pPr>
              <a:spcBef>
                <a:spcPts val="0"/>
              </a:spcBef>
            </a:pPr>
            <a:r>
              <a:rPr lang="en-US" altLang="en-US" dirty="0" err="1"/>
              <a:t>Abida</a:t>
            </a:r>
            <a:r>
              <a:rPr lang="en-US" altLang="en-US" dirty="0"/>
              <a:t> W, et al. J Clin Oncol. 2020;38:3763-72 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BBD59CDB-8655-5240-AB4C-3B9A16F91817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86397731"/>
              </p:ext>
            </p:extLst>
          </p:nvPr>
        </p:nvGraphicFramePr>
        <p:xfrm>
          <a:off x="620713" y="1425575"/>
          <a:ext cx="1096327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7495">
                  <a:extLst>
                    <a:ext uri="{9D8B030D-6E8A-4147-A177-3AD203B41FA5}">
                      <a16:colId xmlns:a16="http://schemas.microsoft.com/office/drawing/2014/main" val="2204525678"/>
                    </a:ext>
                  </a:extLst>
                </a:gridCol>
                <a:gridCol w="1807890">
                  <a:extLst>
                    <a:ext uri="{9D8B030D-6E8A-4147-A177-3AD203B41FA5}">
                      <a16:colId xmlns:a16="http://schemas.microsoft.com/office/drawing/2014/main" val="503242017"/>
                    </a:ext>
                  </a:extLst>
                </a:gridCol>
                <a:gridCol w="1807890">
                  <a:extLst>
                    <a:ext uri="{9D8B030D-6E8A-4147-A177-3AD203B41FA5}">
                      <a16:colId xmlns:a16="http://schemas.microsoft.com/office/drawing/2014/main" val="1929001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TEAE (preferred terms) occurring in ≥15% of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81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Asthenia/fatigue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(61.7)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(8.7)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36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(52.2)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490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Anaemia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/decreased hemoglobin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(43.5)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(25.2)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66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ALT/AST 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(33.0)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(5.2)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745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appetite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(27.8)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62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(27.0)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151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Thrombocytopenia/decreased platelets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(25.2)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(9.6)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92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Vomiting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(21.7)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4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Diarrhoea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(20.0)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08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(18.3)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60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 creatinine 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(15.7)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301317"/>
                  </a:ext>
                </a:extLst>
              </a:tr>
            </a:tbl>
          </a:graphicData>
        </a:graphic>
      </p:graphicFrame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F9874B-F1F0-0F4F-87D3-71105E774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4E5AC0-AC4E-422D-9C6D-120BB29C0C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Androgen receptor (AR) signalling regulates DNA repair in prostate cancer, providing a rationale for combined AR targeting with PARP inhibition</a:t>
            </a:r>
            <a:r>
              <a:rPr lang="en-GB" b="1" baseline="30000" dirty="0">
                <a:solidFill>
                  <a:schemeClr val="accent1"/>
                </a:solidFill>
              </a:rPr>
              <a:t>2</a:t>
            </a:r>
          </a:p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PARP involved in androgen-receptor dependent transcription</a:t>
            </a:r>
            <a:r>
              <a:rPr lang="en-GB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baseline="30000" dirty="0">
              <a:solidFill>
                <a:schemeClr val="tx2"/>
              </a:solidFill>
            </a:endParaRPr>
          </a:p>
          <a:p>
            <a:pPr lvl="1"/>
            <a:r>
              <a:rPr lang="en-GB" dirty="0"/>
              <a:t>PARP inhibition may increase activity of NHAs</a:t>
            </a:r>
            <a:r>
              <a:rPr lang="en-GB" baseline="30000" dirty="0"/>
              <a:t>1</a:t>
            </a:r>
          </a:p>
          <a:p>
            <a:r>
              <a:rPr lang="en-GB" dirty="0"/>
              <a:t>NHA-induced HRR deficiency increasing susceptibility to PARP inhibition</a:t>
            </a:r>
            <a:r>
              <a:rPr lang="en-GB" baseline="30000" dirty="0"/>
              <a:t>2,3</a:t>
            </a:r>
          </a:p>
          <a:p>
            <a:r>
              <a:rPr lang="en-GB" dirty="0">
                <a:solidFill>
                  <a:schemeClr val="tx2"/>
                </a:solidFill>
              </a:rPr>
              <a:t>Combined effects may lead to a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ntitumour activity in </a:t>
            </a:r>
            <a:r>
              <a:rPr lang="en-GB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HRRm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non-</a:t>
            </a:r>
            <a:r>
              <a:rPr lang="en-GB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HRRm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prostate cancer</a:t>
            </a:r>
            <a:r>
              <a:rPr lang="en-GB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n-GB" baseline="30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604E1C-5631-4B43-8C3F-47BE5402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 for combining PARP inhibitors and NHA</a:t>
            </a:r>
            <a:r>
              <a:rPr lang="en-GB" cap="none" dirty="0"/>
              <a:t>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35494-D2A4-48CC-A67C-A01D5ACAA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Content Placeholder 26">
            <a:extLst>
              <a:ext uri="{FF2B5EF4-FFF2-40B4-BE49-F238E27FC236}">
                <a16:creationId xmlns:a16="http://schemas.microsoft.com/office/drawing/2014/main" id="{D464A944-2148-4C9E-9E4E-E81A0B85C24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3" y="6356350"/>
            <a:ext cx="10443839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/>
              <a:t>AR</a:t>
            </a:r>
            <a:r>
              <a:rPr lang="en-GB" dirty="0">
                <a:solidFill>
                  <a:schemeClr val="tx2"/>
                </a:solidFill>
              </a:rPr>
              <a:t>, androgen receptor; HRR, homologous recombination repair; </a:t>
            </a:r>
            <a:r>
              <a:rPr lang="en-GB" dirty="0" err="1">
                <a:solidFill>
                  <a:schemeClr val="tx2"/>
                </a:solidFill>
              </a:rPr>
              <a:t>HRRm</a:t>
            </a:r>
            <a:r>
              <a:rPr lang="en-GB" dirty="0">
                <a:solidFill>
                  <a:schemeClr val="tx2"/>
                </a:solidFill>
              </a:rPr>
              <a:t>, homologous recombination repair gene mutation; NHA, novel hormonal agent;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PARP, poly-ADP ribose polymerase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/>
              <a:t>1. </a:t>
            </a:r>
            <a:r>
              <a:rPr lang="en-GB" dirty="0" err="1"/>
              <a:t>Schiewer</a:t>
            </a:r>
            <a:r>
              <a:rPr lang="en-GB" dirty="0"/>
              <a:t> MJ, et al Cancer </a:t>
            </a:r>
            <a:r>
              <a:rPr lang="en-GB" dirty="0" err="1"/>
              <a:t>Discov</a:t>
            </a:r>
            <a:r>
              <a:rPr lang="en-GB" dirty="0"/>
              <a:t>. 2012;2:1134-49; 2. </a:t>
            </a:r>
            <a:r>
              <a:rPr lang="en-GB" dirty="0" err="1"/>
              <a:t>Polkinghorn</a:t>
            </a:r>
            <a:r>
              <a:rPr lang="en-GB" dirty="0"/>
              <a:t> WR, et al. Cancer </a:t>
            </a:r>
            <a:r>
              <a:rPr lang="en-GB" dirty="0" err="1"/>
              <a:t>Discov</a:t>
            </a:r>
            <a:r>
              <a:rPr lang="en-GB" dirty="0"/>
              <a:t>. 2013;3:1245-53; 3. </a:t>
            </a:r>
            <a:r>
              <a:rPr lang="en-GB" dirty="0" err="1"/>
              <a:t>Asim</a:t>
            </a:r>
            <a:r>
              <a:rPr lang="en-GB" dirty="0"/>
              <a:t> M, et al. Nat </a:t>
            </a:r>
            <a:r>
              <a:rPr lang="en-GB" dirty="0" err="1"/>
              <a:t>Commun</a:t>
            </a:r>
            <a:r>
              <a:rPr lang="en-GB" dirty="0"/>
              <a:t>. 2017;8:374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2"/>
                </a:solidFill>
              </a:rPr>
              <a:t>Saad F, et al. </a:t>
            </a:r>
            <a:r>
              <a:rPr lang="en-GB" sz="1200" dirty="0">
                <a:solidFill>
                  <a:schemeClr val="tx2"/>
                </a:solidFill>
              </a:rPr>
              <a:t>J Clin Oncol 40, 2022 (</a:t>
            </a:r>
            <a:r>
              <a:rPr lang="en-GB" sz="1200" dirty="0" err="1">
                <a:solidFill>
                  <a:schemeClr val="tx2"/>
                </a:solidFill>
              </a:rPr>
              <a:t>suppl</a:t>
            </a:r>
            <a:r>
              <a:rPr lang="en-GB" sz="1200" dirty="0">
                <a:solidFill>
                  <a:schemeClr val="tx2"/>
                </a:solidFill>
              </a:rPr>
              <a:t> 6; </a:t>
            </a:r>
            <a:r>
              <a:rPr lang="en-GB" sz="1200" dirty="0" err="1">
                <a:solidFill>
                  <a:schemeClr val="tx2"/>
                </a:solidFill>
              </a:rPr>
              <a:t>abstr</a:t>
            </a:r>
            <a:r>
              <a:rPr lang="en-GB" sz="1200" dirty="0">
                <a:solidFill>
                  <a:schemeClr val="tx2"/>
                </a:solidFill>
              </a:rPr>
              <a:t> 11); </a:t>
            </a:r>
            <a:r>
              <a:rPr lang="en-US" dirty="0">
                <a:solidFill>
                  <a:schemeClr val="tx2"/>
                </a:solidFill>
              </a:rPr>
              <a:t>Chi K, et al. </a:t>
            </a:r>
            <a:r>
              <a:rPr lang="en-GB" dirty="0">
                <a:solidFill>
                  <a:schemeClr val="tx2"/>
                </a:solidFill>
              </a:rPr>
              <a:t>J Clin Oncol. 2022; 40 (</a:t>
            </a:r>
            <a:r>
              <a:rPr lang="en-GB" dirty="0" err="1">
                <a:solidFill>
                  <a:schemeClr val="tx2"/>
                </a:solidFill>
              </a:rPr>
              <a:t>suppl</a:t>
            </a:r>
            <a:r>
              <a:rPr lang="en-GB" dirty="0">
                <a:solidFill>
                  <a:schemeClr val="tx2"/>
                </a:solidFill>
              </a:rPr>
              <a:t> 6; </a:t>
            </a:r>
            <a:r>
              <a:rPr lang="en-GB" dirty="0" err="1">
                <a:solidFill>
                  <a:schemeClr val="tx2"/>
                </a:solidFill>
              </a:rPr>
              <a:t>abstr</a:t>
            </a:r>
            <a:r>
              <a:rPr lang="en-GB" dirty="0">
                <a:solidFill>
                  <a:schemeClr val="tx2"/>
                </a:solidFill>
              </a:rPr>
              <a:t> 12)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96199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90">
            <a:extLst>
              <a:ext uri="{FF2B5EF4-FFF2-40B4-BE49-F238E27FC236}">
                <a16:creationId xmlns:a16="http://schemas.microsoft.com/office/drawing/2014/main" id="{7D782621-5DAA-DC40-B28E-F99DED9DF7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5102" y="4087390"/>
            <a:ext cx="2113422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Line 96">
            <a:extLst>
              <a:ext uri="{FF2B5EF4-FFF2-40B4-BE49-F238E27FC236}">
                <a16:creationId xmlns:a16="http://schemas.microsoft.com/office/drawing/2014/main" id="{790ED389-90CB-7949-BC63-739BAC2F3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8795" y="4079875"/>
            <a:ext cx="0" cy="109105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Line 96">
            <a:extLst>
              <a:ext uri="{FF2B5EF4-FFF2-40B4-BE49-F238E27FC236}">
                <a16:creationId xmlns:a16="http://schemas.microsoft.com/office/drawing/2014/main" id="{4A6DABF3-8502-964E-95F5-DBE4678F6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1780" y="4079875"/>
            <a:ext cx="0" cy="109105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75B177B-2690-2F44-9F72-AF13AA08BC06}"/>
              </a:ext>
            </a:extLst>
          </p:cNvPr>
          <p:cNvSpPr/>
          <p:nvPr/>
        </p:nvSpPr>
        <p:spPr>
          <a:xfrm>
            <a:off x="9385299" y="3019425"/>
            <a:ext cx="809625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8B99FC-F4C0-6541-8D81-48227BB25B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234532"/>
            <a:ext cx="10963200" cy="1211312"/>
          </a:xfrm>
        </p:spPr>
        <p:txBody>
          <a:bodyPr/>
          <a:lstStyle/>
          <a:p>
            <a:r>
              <a:rPr lang="en-GB" sz="1850" dirty="0"/>
              <a:t>Patients with </a:t>
            </a:r>
            <a:r>
              <a:rPr lang="en-GB" sz="1850" dirty="0" err="1"/>
              <a:t>mCRPC</a:t>
            </a:r>
            <a:r>
              <a:rPr lang="en-GB" sz="1850" dirty="0"/>
              <a:t>, unselected by </a:t>
            </a:r>
            <a:r>
              <a:rPr lang="en-GB" sz="1850" dirty="0" err="1"/>
              <a:t>HRRm</a:t>
            </a:r>
            <a:r>
              <a:rPr lang="en-GB" sz="1850" dirty="0"/>
              <a:t> status, with prior docetaxel treatment</a:t>
            </a:r>
          </a:p>
          <a:p>
            <a:r>
              <a:rPr lang="en-GB" sz="1850" dirty="0"/>
              <a:t>Randomised 1:1 to full dose of </a:t>
            </a:r>
            <a:r>
              <a:rPr lang="en-GB" sz="1850" dirty="0" err="1"/>
              <a:t>olaparib</a:t>
            </a:r>
            <a:r>
              <a:rPr lang="en-GB" sz="1850" dirty="0"/>
              <a:t>  + abiraterone vs placebo + abiraterone</a:t>
            </a:r>
            <a:r>
              <a:rPr lang="en-GB" sz="1850" baseline="30000" dirty="0">
                <a:latin typeface="PT Sans" panose="020B0503020203020204" pitchFamily="34" charset="0"/>
              </a:rPr>
              <a:t>†</a:t>
            </a:r>
            <a:endParaRPr lang="en-GB" sz="1850" baseline="30000" dirty="0"/>
          </a:p>
          <a:p>
            <a:r>
              <a:rPr lang="en-GB" sz="1850" dirty="0"/>
              <a:t>Statistically significant improvement in </a:t>
            </a:r>
            <a:r>
              <a:rPr lang="en-GB" sz="1850" dirty="0" err="1"/>
              <a:t>rPFS</a:t>
            </a:r>
            <a:r>
              <a:rPr lang="en-GB" sz="1850" dirty="0"/>
              <a:t> with </a:t>
            </a:r>
            <a:r>
              <a:rPr lang="en-GB" sz="1850" dirty="0" err="1"/>
              <a:t>olaparib</a:t>
            </a:r>
            <a:r>
              <a:rPr lang="en-GB" sz="1850" dirty="0"/>
              <a:t> + abiraterone, irrespective of </a:t>
            </a:r>
            <a:r>
              <a:rPr lang="en-GB" sz="1850" dirty="0" err="1"/>
              <a:t>HRRm</a:t>
            </a:r>
            <a:r>
              <a:rPr lang="en-GB" sz="1850" dirty="0"/>
              <a:t> status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Olaparib and abiraterone: </a:t>
            </a:r>
            <a:br>
              <a:rPr lang="en-GB"/>
            </a:br>
            <a:r>
              <a:rPr lang="en-GB"/>
              <a:t>A randomised phase II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E0999D-C9B3-9942-88AD-1776D6CC8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94497-1EB2-2845-A011-639302BCE4D0}" type="slidenum">
              <a:rPr lang="en-CA" altLang="x-none" smtClean="0"/>
              <a:pPr/>
              <a:t>17</a:t>
            </a:fld>
            <a:endParaRPr lang="en-CA" altLang="x-none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8B74A97-2C4C-3B46-B77D-49277C46FE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732400" cy="365125"/>
          </a:xfrm>
        </p:spPr>
        <p:txBody>
          <a:bodyPr/>
          <a:lstStyle/>
          <a:p>
            <a:r>
              <a:rPr lang="en-US" dirty="0"/>
              <a:t>Abi, abiraterone; bd, twice daily; CI, confidence interval; HR, hazard ratio; </a:t>
            </a:r>
            <a:r>
              <a:rPr lang="en-US" dirty="0" err="1"/>
              <a:t>HRRm</a:t>
            </a:r>
            <a:r>
              <a:rPr lang="en-US" dirty="0"/>
              <a:t>, homologous recombination repair mutation; </a:t>
            </a:r>
            <a:r>
              <a:rPr lang="en-US" dirty="0" err="1"/>
              <a:t>mCRPC</a:t>
            </a:r>
            <a:r>
              <a:rPr lang="en-US" dirty="0"/>
              <a:t>, metastatic castration-resistant prostate cancer; od, once daily; Ola, Olaparib; </a:t>
            </a:r>
            <a:r>
              <a:rPr lang="en-US" dirty="0" err="1"/>
              <a:t>rPFS</a:t>
            </a:r>
            <a:r>
              <a:rPr lang="en-US" dirty="0"/>
              <a:t>, radiographic progression-free survival</a:t>
            </a:r>
          </a:p>
          <a:p>
            <a:r>
              <a:rPr lang="en-GB" dirty="0"/>
              <a:t>Clarke N, et al. Lancet Oncol. 2018;19:975-86; </a:t>
            </a:r>
            <a:r>
              <a:rPr lang="en-GB" dirty="0" err="1"/>
              <a:t>Carr</a:t>
            </a:r>
            <a:r>
              <a:rPr lang="en-GB" dirty="0"/>
              <a:t> T, et al. Cancers. 2021;13:5830. </a:t>
            </a:r>
            <a:r>
              <a:rPr lang="en-GB" sz="1200" dirty="0">
                <a:solidFill>
                  <a:schemeClr val="tx2"/>
                </a:solidFill>
              </a:rPr>
              <a:t>Adapted from: </a:t>
            </a:r>
            <a:r>
              <a:rPr lang="en-US" sz="1200" dirty="0">
                <a:solidFill>
                  <a:schemeClr val="tx2"/>
                </a:solidFill>
              </a:rPr>
              <a:t>Saad F, et al. </a:t>
            </a:r>
            <a:r>
              <a:rPr lang="en-GB" sz="1200" dirty="0">
                <a:solidFill>
                  <a:schemeClr val="tx2"/>
                </a:solidFill>
              </a:rPr>
              <a:t>J Clin Oncol 40, 2022 (</a:t>
            </a:r>
            <a:r>
              <a:rPr lang="en-GB" sz="1200" dirty="0" err="1">
                <a:solidFill>
                  <a:schemeClr val="tx2"/>
                </a:solidFill>
              </a:rPr>
              <a:t>suppl</a:t>
            </a:r>
            <a:r>
              <a:rPr lang="en-GB" sz="1200" dirty="0">
                <a:solidFill>
                  <a:schemeClr val="tx2"/>
                </a:solidFill>
              </a:rPr>
              <a:t> 6; </a:t>
            </a:r>
            <a:r>
              <a:rPr lang="en-GB" sz="1200" dirty="0" err="1">
                <a:solidFill>
                  <a:schemeClr val="tx2"/>
                </a:solidFill>
              </a:rPr>
              <a:t>abstr</a:t>
            </a:r>
            <a:r>
              <a:rPr lang="en-GB" sz="1200" dirty="0">
                <a:solidFill>
                  <a:schemeClr val="tx2"/>
                </a:solidFill>
              </a:rPr>
              <a:t> 11)</a:t>
            </a:r>
            <a:r>
              <a:rPr lang="en-GB" dirty="0"/>
              <a:t> (</a:t>
            </a:r>
            <a:r>
              <a:rPr lang="it-IT" dirty="0"/>
              <a:t>ASCO GU 2022 oral presentation) </a:t>
            </a:r>
            <a:endParaRPr lang="en-GB" dirty="0"/>
          </a:p>
        </p:txBody>
      </p:sp>
      <p:sp>
        <p:nvSpPr>
          <p:cNvPr id="18" name="Segnaposto testo 81">
            <a:extLst>
              <a:ext uri="{FF2B5EF4-FFF2-40B4-BE49-F238E27FC236}">
                <a16:creationId xmlns:a16="http://schemas.microsoft.com/office/drawing/2014/main" id="{21BC68C0-9175-0549-AE05-34A99DF11F73}"/>
              </a:ext>
            </a:extLst>
          </p:cNvPr>
          <p:cNvSpPr txBox="1">
            <a:spLocks/>
          </p:cNvSpPr>
          <p:nvPr/>
        </p:nvSpPr>
        <p:spPr>
          <a:xfrm>
            <a:off x="587995" y="5433714"/>
            <a:ext cx="10984368" cy="6574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1"/>
                </a:solidFill>
                <a:latin typeface="Arial" panose="020B0604020202020204"/>
                <a:cs typeface="Arial Narrow"/>
              </a:rPr>
              <a:t>* Dashed line and shaded area show HR and 95% CI, respectively, for the intent to treat population; </a:t>
            </a:r>
            <a:r>
              <a:rPr lang="en-GB" sz="1050" baseline="30000" dirty="0">
                <a:latin typeface="PT Sans" panose="020B0503020203020204" pitchFamily="34" charset="0"/>
              </a:rPr>
              <a:t>† </a:t>
            </a:r>
            <a:r>
              <a:rPr lang="en-GB" sz="1050" dirty="0">
                <a:solidFill>
                  <a:schemeClr val="tx1"/>
                </a:solidFill>
                <a:latin typeface="Arial" panose="020B0604020202020204"/>
              </a:rPr>
              <a:t>Olaparib 300 mg bd, abiraterone 1000 mg od and a</a:t>
            </a:r>
            <a:r>
              <a:rPr lang="en-US" sz="1050" dirty="0">
                <a:solidFill>
                  <a:schemeClr val="tx1"/>
                </a:solidFill>
                <a:latin typeface="Arial" panose="020B0604020202020204"/>
              </a:rPr>
              <a:t>ll </a:t>
            </a:r>
            <a:r>
              <a:rPr lang="en-US" sz="1050" dirty="0">
                <a:solidFill>
                  <a:schemeClr val="tx1"/>
                </a:solidFill>
                <a:latin typeface="Arial" panose="020B0604020202020204"/>
                <a:cs typeface="Arial Narrow"/>
              </a:rPr>
              <a:t>patients also received prednisone/prednisolone 5 mg bd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Arial Narrow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426DFB3-AEC3-E74F-9845-989E3AE32987}"/>
              </a:ext>
            </a:extLst>
          </p:cNvPr>
          <p:cNvSpPr txBox="1">
            <a:spLocks/>
          </p:cNvSpPr>
          <p:nvPr/>
        </p:nvSpPr>
        <p:spPr>
          <a:xfrm>
            <a:off x="609600" y="2569491"/>
            <a:ext cx="5918448" cy="309321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Investigator-assessed </a:t>
            </a:r>
            <a:r>
              <a:rPr lang="en-GB" sz="1600" cap="none" dirty="0" err="1"/>
              <a:t>r</a:t>
            </a:r>
            <a:r>
              <a:rPr lang="en-GB" sz="1600" dirty="0" err="1"/>
              <a:t>pfs</a:t>
            </a:r>
            <a:endParaRPr lang="en-GB" sz="1600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FBAF656-610D-114E-AFD3-A88286D0DF8C}"/>
              </a:ext>
            </a:extLst>
          </p:cNvPr>
          <p:cNvSpPr txBox="1">
            <a:spLocks/>
          </p:cNvSpPr>
          <p:nvPr/>
        </p:nvSpPr>
        <p:spPr>
          <a:xfrm>
            <a:off x="7391626" y="2569491"/>
            <a:ext cx="3960958" cy="24201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rPFS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GB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HRRm</a:t>
            </a:r>
            <a:r>
              <a:rPr lang="en-GB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SUBGROUP*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79">
            <a:extLst>
              <a:ext uri="{FF2B5EF4-FFF2-40B4-BE49-F238E27FC236}">
                <a16:creationId xmlns:a16="http://schemas.microsoft.com/office/drawing/2014/main" id="{B3D5B507-5B4E-2A4F-83AF-0AC7DB98CF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26328" y="2994024"/>
            <a:ext cx="0" cy="2186334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BCC7DC-7BAC-B74D-BBF2-49B01369AD6D}"/>
              </a:ext>
            </a:extLst>
          </p:cNvPr>
          <p:cNvSpPr txBox="1"/>
          <p:nvPr/>
        </p:nvSpPr>
        <p:spPr>
          <a:xfrm>
            <a:off x="1833902" y="5459265"/>
            <a:ext cx="35491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from randomisation (months)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937A7A-F47E-A148-A87C-FEE5DB1D1FE0}"/>
              </a:ext>
            </a:extLst>
          </p:cNvPr>
          <p:cNvSpPr txBox="1"/>
          <p:nvPr/>
        </p:nvSpPr>
        <p:spPr>
          <a:xfrm rot="16200000">
            <a:off x="-396473" y="4002991"/>
            <a:ext cx="24138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/>
              </a:rPr>
              <a:t>Proportion of patients event-free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Line 90">
            <a:extLst>
              <a:ext uri="{FF2B5EF4-FFF2-40B4-BE49-F238E27FC236}">
                <a16:creationId xmlns:a16="http://schemas.microsoft.com/office/drawing/2014/main" id="{A8F3FED8-BD1A-6B42-A2B5-0356AD1175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67950" y="5176415"/>
            <a:ext cx="4634707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Line 90">
            <a:extLst>
              <a:ext uri="{FF2B5EF4-FFF2-40B4-BE49-F238E27FC236}">
                <a16:creationId xmlns:a16="http://schemas.microsoft.com/office/drawing/2014/main" id="{1D5BBF82-E81C-E24A-A427-BC99749109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67953" y="3871490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2CDD44-3056-2C4F-B587-7314A1842151}"/>
              </a:ext>
            </a:extLst>
          </p:cNvPr>
          <p:cNvSpPr txBox="1"/>
          <p:nvPr/>
        </p:nvSpPr>
        <p:spPr>
          <a:xfrm>
            <a:off x="927133" y="3779023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Line 90">
            <a:extLst>
              <a:ext uri="{FF2B5EF4-FFF2-40B4-BE49-F238E27FC236}">
                <a16:creationId xmlns:a16="http://schemas.microsoft.com/office/drawing/2014/main" id="{30EBBB4B-8CF6-6A40-B9EF-1DE0400147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67953" y="2998365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556624-0B8E-ED41-9432-B72294EEDE87}"/>
              </a:ext>
            </a:extLst>
          </p:cNvPr>
          <p:cNvSpPr txBox="1"/>
          <p:nvPr/>
        </p:nvSpPr>
        <p:spPr>
          <a:xfrm>
            <a:off x="927133" y="2905898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Line 90">
            <a:extLst>
              <a:ext uri="{FF2B5EF4-FFF2-40B4-BE49-F238E27FC236}">
                <a16:creationId xmlns:a16="http://schemas.microsoft.com/office/drawing/2014/main" id="{4BF8C5E2-12C4-B54F-BA60-197B970874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67953" y="3439690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FC7435-485C-994B-99AB-83553BD761CA}"/>
              </a:ext>
            </a:extLst>
          </p:cNvPr>
          <p:cNvSpPr txBox="1"/>
          <p:nvPr/>
        </p:nvSpPr>
        <p:spPr>
          <a:xfrm>
            <a:off x="927133" y="3347223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0.8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Line 96">
            <a:extLst>
              <a:ext uri="{FF2B5EF4-FFF2-40B4-BE49-F238E27FC236}">
                <a16:creationId xmlns:a16="http://schemas.microsoft.com/office/drawing/2014/main" id="{F903CC38-86A2-4B48-9FC2-D688FED5B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5445" y="5171958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65C086-AB80-024A-8EA1-AF5DC89AA98F}"/>
              </a:ext>
            </a:extLst>
          </p:cNvPr>
          <p:cNvSpPr txBox="1"/>
          <p:nvPr/>
        </p:nvSpPr>
        <p:spPr>
          <a:xfrm>
            <a:off x="4829208" y="5249048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Line 96">
            <a:extLst>
              <a:ext uri="{FF2B5EF4-FFF2-40B4-BE49-F238E27FC236}">
                <a16:creationId xmlns:a16="http://schemas.microsoft.com/office/drawing/2014/main" id="{342D749E-9E88-E947-9CE4-94F68BAB0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9470" y="5171958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44D24F2-F7F0-934F-B80E-7A7239E28C77}"/>
              </a:ext>
            </a:extLst>
          </p:cNvPr>
          <p:cNvSpPr txBox="1"/>
          <p:nvPr/>
        </p:nvSpPr>
        <p:spPr>
          <a:xfrm>
            <a:off x="5283233" y="5249048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Line 96">
            <a:extLst>
              <a:ext uri="{FF2B5EF4-FFF2-40B4-BE49-F238E27FC236}">
                <a16:creationId xmlns:a16="http://schemas.microsoft.com/office/drawing/2014/main" id="{BF811721-3E90-B142-B318-3DF2C780B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9845" y="5171958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41B4E4A-58C7-9540-A15C-985AA57F94D1}"/>
              </a:ext>
            </a:extLst>
          </p:cNvPr>
          <p:cNvSpPr txBox="1"/>
          <p:nvPr/>
        </p:nvSpPr>
        <p:spPr>
          <a:xfrm>
            <a:off x="5743608" y="5249048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2912F7A-91C5-924F-912B-7B1D65FA163A}"/>
              </a:ext>
            </a:extLst>
          </p:cNvPr>
          <p:cNvSpPr txBox="1"/>
          <p:nvPr/>
        </p:nvSpPr>
        <p:spPr>
          <a:xfrm>
            <a:off x="9441060" y="4577521"/>
            <a:ext cx="3481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0.54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Line 96">
            <a:extLst>
              <a:ext uri="{FF2B5EF4-FFF2-40B4-BE49-F238E27FC236}">
                <a16:creationId xmlns:a16="http://schemas.microsoft.com/office/drawing/2014/main" id="{D510F138-F04B-7744-ACD5-057F2D100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9564" y="5226550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Line 90">
            <a:extLst>
              <a:ext uri="{FF2B5EF4-FFF2-40B4-BE49-F238E27FC236}">
                <a16:creationId xmlns:a16="http://schemas.microsoft.com/office/drawing/2014/main" id="{4663A0EE-DC58-6147-B1D6-B3296C6D82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20418" y="5231007"/>
            <a:ext cx="2692081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4FFD992-A6C2-5F47-AEC1-26FEEE41EEB0}"/>
              </a:ext>
            </a:extLst>
          </p:cNvPr>
          <p:cNvSpPr txBox="1"/>
          <p:nvPr/>
        </p:nvSpPr>
        <p:spPr>
          <a:xfrm>
            <a:off x="8673327" y="5303640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0.25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1025FFA-21A8-C94F-B406-8CE4FDE80EDB}"/>
              </a:ext>
            </a:extLst>
          </p:cNvPr>
          <p:cNvSpPr txBox="1"/>
          <p:nvPr/>
        </p:nvSpPr>
        <p:spPr>
          <a:xfrm>
            <a:off x="8773789" y="5513857"/>
            <a:ext cx="20794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HRR (95% CI)</a:t>
            </a:r>
          </a:p>
        </p:txBody>
      </p:sp>
      <p:sp>
        <p:nvSpPr>
          <p:cNvPr id="81" name="Line 96">
            <a:extLst>
              <a:ext uri="{FF2B5EF4-FFF2-40B4-BE49-F238E27FC236}">
                <a16:creationId xmlns:a16="http://schemas.microsoft.com/office/drawing/2014/main" id="{89516EEB-B62A-4145-B21D-59ECB1E24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31239" y="5226550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E5F5C10-FBF6-CA4B-96E0-BCFC88FEFCC8}"/>
              </a:ext>
            </a:extLst>
          </p:cNvPr>
          <p:cNvSpPr txBox="1"/>
          <p:nvPr/>
        </p:nvSpPr>
        <p:spPr>
          <a:xfrm>
            <a:off x="9375002" y="5303640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0.50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Line 96">
            <a:extLst>
              <a:ext uri="{FF2B5EF4-FFF2-40B4-BE49-F238E27FC236}">
                <a16:creationId xmlns:a16="http://schemas.microsoft.com/office/drawing/2014/main" id="{90110838-68B9-C645-AD5E-F0937F689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42439" y="3028950"/>
            <a:ext cx="0" cy="22696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5BDC6A-5262-F34E-8F7C-B9971B7EF465}"/>
              </a:ext>
            </a:extLst>
          </p:cNvPr>
          <p:cNvSpPr txBox="1"/>
          <p:nvPr/>
        </p:nvSpPr>
        <p:spPr>
          <a:xfrm>
            <a:off x="10086202" y="5303640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1.00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Line 96">
            <a:extLst>
              <a:ext uri="{FF2B5EF4-FFF2-40B4-BE49-F238E27FC236}">
                <a16:creationId xmlns:a16="http://schemas.microsoft.com/office/drawing/2014/main" id="{A2C64CED-E216-CA4A-9B61-A08B56455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47289" y="5226550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12D84C8-DD22-E44C-9A46-2B579541F68B}"/>
              </a:ext>
            </a:extLst>
          </p:cNvPr>
          <p:cNvSpPr txBox="1"/>
          <p:nvPr/>
        </p:nvSpPr>
        <p:spPr>
          <a:xfrm>
            <a:off x="10791052" y="5303640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2.00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Line 96">
            <a:extLst>
              <a:ext uri="{FF2B5EF4-FFF2-40B4-BE49-F238E27FC236}">
                <a16:creationId xmlns:a16="http://schemas.microsoft.com/office/drawing/2014/main" id="{FCEC831A-2F92-6A4E-909C-CEB7248EA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9811445" y="3016250"/>
            <a:ext cx="0" cy="221183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D05FD1E-EB64-4A4A-9D76-E19AC4C33B42}"/>
              </a:ext>
            </a:extLst>
          </p:cNvPr>
          <p:cNvGrpSpPr/>
          <p:nvPr/>
        </p:nvGrpSpPr>
        <p:grpSpPr>
          <a:xfrm rot="5400000">
            <a:off x="9567195" y="4254723"/>
            <a:ext cx="86255" cy="1118403"/>
            <a:chOff x="2996669" y="2990641"/>
            <a:chExt cx="86255" cy="213053"/>
          </a:xfrm>
        </p:grpSpPr>
        <p:sp>
          <p:nvSpPr>
            <p:cNvPr id="89" name="Line 90">
              <a:extLst>
                <a:ext uri="{FF2B5EF4-FFF2-40B4-BE49-F238E27FC236}">
                  <a16:creationId xmlns:a16="http://schemas.microsoft.com/office/drawing/2014/main" id="{0EA865BD-37E2-AF42-83A4-A5DD7E70C1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Line 90">
              <a:extLst>
                <a:ext uri="{FF2B5EF4-FFF2-40B4-BE49-F238E27FC236}">
                  <a16:creationId xmlns:a16="http://schemas.microsoft.com/office/drawing/2014/main" id="{F0F390FA-6D5D-3448-88A7-0FDC07DEB5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Line 90">
              <a:extLst>
                <a:ext uri="{FF2B5EF4-FFF2-40B4-BE49-F238E27FC236}">
                  <a16:creationId xmlns:a16="http://schemas.microsoft.com/office/drawing/2014/main" id="{0EAA5B4A-4213-6042-A5AE-82F3DC82B0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2" y="3097888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DCD70CD-FD5A-5D4D-94C9-A06429DE496A}"/>
              </a:ext>
            </a:extLst>
          </p:cNvPr>
          <p:cNvSpPr/>
          <p:nvPr/>
        </p:nvSpPr>
        <p:spPr>
          <a:xfrm>
            <a:off x="9564811" y="4767155"/>
            <a:ext cx="93539" cy="93539"/>
          </a:xfrm>
          <a:prstGeom prst="ellipse">
            <a:avLst/>
          </a:prstGeom>
          <a:solidFill>
            <a:schemeClr val="tx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30E65C1-A80C-184A-8D3D-4A43308F0076}"/>
              </a:ext>
            </a:extLst>
          </p:cNvPr>
          <p:cNvSpPr txBox="1"/>
          <p:nvPr/>
        </p:nvSpPr>
        <p:spPr>
          <a:xfrm>
            <a:off x="7391626" y="4621971"/>
            <a:ext cx="10586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Non-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HRRm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/>
              </a:rPr>
              <a:t>N=73 (51%)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49C0D5-E9A5-584D-84DB-867111CBD0A0}"/>
              </a:ext>
            </a:extLst>
          </p:cNvPr>
          <p:cNvSpPr txBox="1"/>
          <p:nvPr/>
        </p:nvSpPr>
        <p:spPr>
          <a:xfrm>
            <a:off x="7391626" y="3266246"/>
            <a:ext cx="10586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HRRm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/>
              </a:rPr>
              <a:t>N=23 (16%)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57324A5-4A07-364C-9A48-9C9A6192F847}"/>
              </a:ext>
            </a:extLst>
          </p:cNvPr>
          <p:cNvSpPr txBox="1"/>
          <p:nvPr/>
        </p:nvSpPr>
        <p:spPr>
          <a:xfrm>
            <a:off x="7391626" y="3869496"/>
            <a:ext cx="12554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HRRm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partially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characterised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/>
              </a:rPr>
              <a:t>N=46 (32%)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EE6E8C4-7D4D-2245-9C2C-4B474B4AA7EC}"/>
              </a:ext>
            </a:extLst>
          </p:cNvPr>
          <p:cNvSpPr txBox="1"/>
          <p:nvPr/>
        </p:nvSpPr>
        <p:spPr>
          <a:xfrm>
            <a:off x="9901435" y="3888546"/>
            <a:ext cx="3481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0.95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1A1532D-52C8-4547-9BB8-EC8F7533AEBF}"/>
              </a:ext>
            </a:extLst>
          </p:cNvPr>
          <p:cNvGrpSpPr/>
          <p:nvPr/>
        </p:nvGrpSpPr>
        <p:grpSpPr>
          <a:xfrm rot="5400000">
            <a:off x="10149804" y="3338733"/>
            <a:ext cx="86255" cy="1572436"/>
            <a:chOff x="2996669" y="2992081"/>
            <a:chExt cx="86255" cy="211613"/>
          </a:xfrm>
        </p:grpSpPr>
        <p:sp>
          <p:nvSpPr>
            <p:cNvPr id="98" name="Line 90">
              <a:extLst>
                <a:ext uri="{FF2B5EF4-FFF2-40B4-BE49-F238E27FC236}">
                  <a16:creationId xmlns:a16="http://schemas.microsoft.com/office/drawing/2014/main" id="{1B17F53D-79BA-DB4E-A031-7ABAEF9CF7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2365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Line 90">
              <a:extLst>
                <a:ext uri="{FF2B5EF4-FFF2-40B4-BE49-F238E27FC236}">
                  <a16:creationId xmlns:a16="http://schemas.microsoft.com/office/drawing/2014/main" id="{51B7C038-4419-6A44-81A6-D7B850C403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Line 90">
              <a:extLst>
                <a:ext uri="{FF2B5EF4-FFF2-40B4-BE49-F238E27FC236}">
                  <a16:creationId xmlns:a16="http://schemas.microsoft.com/office/drawing/2014/main" id="{5FD5A5B2-AFAC-F144-B33C-E989AA6DFF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2" y="3097888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1" name="Oval 100">
            <a:extLst>
              <a:ext uri="{FF2B5EF4-FFF2-40B4-BE49-F238E27FC236}">
                <a16:creationId xmlns:a16="http://schemas.microsoft.com/office/drawing/2014/main" id="{897E254D-B382-3540-B26D-A86F4320F550}"/>
              </a:ext>
            </a:extLst>
          </p:cNvPr>
          <p:cNvSpPr/>
          <p:nvPr/>
        </p:nvSpPr>
        <p:spPr>
          <a:xfrm>
            <a:off x="10129961" y="4078180"/>
            <a:ext cx="93539" cy="93539"/>
          </a:xfrm>
          <a:prstGeom prst="ellipse">
            <a:avLst/>
          </a:prstGeom>
          <a:solidFill>
            <a:schemeClr val="tx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9B7BC46-CE04-F642-BD4A-25C749CC9E31}"/>
              </a:ext>
            </a:extLst>
          </p:cNvPr>
          <p:cNvSpPr txBox="1"/>
          <p:nvPr/>
        </p:nvSpPr>
        <p:spPr>
          <a:xfrm>
            <a:off x="9460110" y="3202746"/>
            <a:ext cx="3481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0.62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EE09E7E-997F-A64B-A47B-D76E0E6DCB9E}"/>
              </a:ext>
            </a:extLst>
          </p:cNvPr>
          <p:cNvGrpSpPr/>
          <p:nvPr/>
        </p:nvGrpSpPr>
        <p:grpSpPr>
          <a:xfrm rot="5400000">
            <a:off x="9698954" y="2427509"/>
            <a:ext cx="86255" cy="2023286"/>
            <a:chOff x="2996669" y="2992081"/>
            <a:chExt cx="86255" cy="211613"/>
          </a:xfrm>
        </p:grpSpPr>
        <p:sp>
          <p:nvSpPr>
            <p:cNvPr id="104" name="Line 90">
              <a:extLst>
                <a:ext uri="{FF2B5EF4-FFF2-40B4-BE49-F238E27FC236}">
                  <a16:creationId xmlns:a16="http://schemas.microsoft.com/office/drawing/2014/main" id="{F9E4DA81-3417-6943-B45B-B8500B6F6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2365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Line 90">
              <a:extLst>
                <a:ext uri="{FF2B5EF4-FFF2-40B4-BE49-F238E27FC236}">
                  <a16:creationId xmlns:a16="http://schemas.microsoft.com/office/drawing/2014/main" id="{8BE2F7B3-794E-6748-A73B-F8B6E3728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Line 90">
              <a:extLst>
                <a:ext uri="{FF2B5EF4-FFF2-40B4-BE49-F238E27FC236}">
                  <a16:creationId xmlns:a16="http://schemas.microsoft.com/office/drawing/2014/main" id="{F8D0EA8B-2E81-8F4E-B371-CA63366762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2" y="3097888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7" name="Oval 106">
            <a:extLst>
              <a:ext uri="{FF2B5EF4-FFF2-40B4-BE49-F238E27FC236}">
                <a16:creationId xmlns:a16="http://schemas.microsoft.com/office/drawing/2014/main" id="{39ECCA53-ED34-C54D-B526-8124B7F76017}"/>
              </a:ext>
            </a:extLst>
          </p:cNvPr>
          <p:cNvSpPr/>
          <p:nvPr/>
        </p:nvSpPr>
        <p:spPr>
          <a:xfrm>
            <a:off x="9688636" y="3392380"/>
            <a:ext cx="93539" cy="93539"/>
          </a:xfrm>
          <a:prstGeom prst="ellipse">
            <a:avLst/>
          </a:prstGeom>
          <a:solidFill>
            <a:schemeClr val="tx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AC0135BA-E0C6-2D4A-8E15-ECAE6E816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41" y="2978719"/>
            <a:ext cx="4495800" cy="219710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B53A75B-C600-5243-89F2-A8EA88940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22412"/>
              </p:ext>
            </p:extLst>
          </p:nvPr>
        </p:nvGraphicFramePr>
        <p:xfrm>
          <a:off x="3439957" y="3013386"/>
          <a:ext cx="2952327" cy="93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097">
                  <a:extLst>
                    <a:ext uri="{9D8B030D-6E8A-4147-A177-3AD203B41FA5}">
                      <a16:colId xmlns:a16="http://schemas.microsoft.com/office/drawing/2014/main" val="1256442069"/>
                    </a:ext>
                  </a:extLst>
                </a:gridCol>
                <a:gridCol w="917615">
                  <a:extLst>
                    <a:ext uri="{9D8B030D-6E8A-4147-A177-3AD203B41FA5}">
                      <a16:colId xmlns:a16="http://schemas.microsoft.com/office/drawing/2014/main" val="3362937906"/>
                    </a:ext>
                  </a:extLst>
                </a:gridCol>
                <a:gridCol w="917615">
                  <a:extLst>
                    <a:ext uri="{9D8B030D-6E8A-4147-A177-3AD203B41FA5}">
                      <a16:colId xmlns:a16="http://schemas.microsoft.com/office/drawing/2014/main" val="3272691983"/>
                    </a:ext>
                  </a:extLst>
                </a:gridCol>
              </a:tblGrid>
              <a:tr h="16724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 +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</a:t>
                      </a:r>
                      <a:b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(N=71)</a:t>
                      </a:r>
                    </a:p>
                  </a:txBody>
                  <a:tcPr marT="3600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</a:t>
                      </a:r>
                      <a:b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(N=71)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2665337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Events, n (%)</a:t>
                      </a:r>
                    </a:p>
                  </a:txBody>
                  <a:tcPr marT="3600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(65)</a:t>
                      </a:r>
                    </a:p>
                  </a:txBody>
                  <a:tcPr marT="3600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(76)</a:t>
                      </a:r>
                    </a:p>
                  </a:txBody>
                  <a:tcPr marT="3600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098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0.65</a:t>
                      </a:r>
                      <a:b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CI, 0.44-0.97; p=0.034</a:t>
                      </a:r>
                    </a:p>
                  </a:txBody>
                  <a:tcPr marT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3088031265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4DEEC035-3D61-1348-8E67-18AA596322AA}"/>
              </a:ext>
            </a:extLst>
          </p:cNvPr>
          <p:cNvSpPr txBox="1"/>
          <p:nvPr/>
        </p:nvSpPr>
        <p:spPr>
          <a:xfrm>
            <a:off x="2657508" y="3855223"/>
            <a:ext cx="2768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8.2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30EAE6C-3559-A249-944F-EE2464900539}"/>
              </a:ext>
            </a:extLst>
          </p:cNvPr>
          <p:cNvSpPr txBox="1"/>
          <p:nvPr/>
        </p:nvSpPr>
        <p:spPr>
          <a:xfrm>
            <a:off x="3527458" y="3858398"/>
            <a:ext cx="3333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13.8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Line 90">
            <a:extLst>
              <a:ext uri="{FF2B5EF4-FFF2-40B4-BE49-F238E27FC236}">
                <a16:creationId xmlns:a16="http://schemas.microsoft.com/office/drawing/2014/main" id="{7357DC40-2858-6F46-9A4A-3F21954EDD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67953" y="4738265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Line 96">
            <a:extLst>
              <a:ext uri="{FF2B5EF4-FFF2-40B4-BE49-F238E27FC236}">
                <a16:creationId xmlns:a16="http://schemas.microsoft.com/office/drawing/2014/main" id="{4571B6B1-C2AD-1B44-8CE9-8F3F61F69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5520" y="5171958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176CE2-B506-4F45-9F7F-D48F88B00992}"/>
              </a:ext>
            </a:extLst>
          </p:cNvPr>
          <p:cNvSpPr txBox="1"/>
          <p:nvPr/>
        </p:nvSpPr>
        <p:spPr>
          <a:xfrm>
            <a:off x="927133" y="4645798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03A639-4758-FB41-B69D-839E4BF75D2D}"/>
              </a:ext>
            </a:extLst>
          </p:cNvPr>
          <p:cNvSpPr txBox="1"/>
          <p:nvPr/>
        </p:nvSpPr>
        <p:spPr>
          <a:xfrm>
            <a:off x="927133" y="4210823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104D22-8CFB-BA4E-ABB0-1AFFEDD9EBCF}"/>
              </a:ext>
            </a:extLst>
          </p:cNvPr>
          <p:cNvSpPr txBox="1"/>
          <p:nvPr/>
        </p:nvSpPr>
        <p:spPr>
          <a:xfrm>
            <a:off x="927133" y="5080773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Line 90">
            <a:extLst>
              <a:ext uri="{FF2B5EF4-FFF2-40B4-BE49-F238E27FC236}">
                <a16:creationId xmlns:a16="http://schemas.microsoft.com/office/drawing/2014/main" id="{44E271D3-4FFC-6F41-BE9F-ABF563F3D9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67953" y="4303290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A9B450-1001-B247-898B-E24EDAF32FC4}"/>
              </a:ext>
            </a:extLst>
          </p:cNvPr>
          <p:cNvSpPr txBox="1"/>
          <p:nvPr/>
        </p:nvSpPr>
        <p:spPr>
          <a:xfrm>
            <a:off x="1619283" y="5249048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Line 96">
            <a:extLst>
              <a:ext uri="{FF2B5EF4-FFF2-40B4-BE49-F238E27FC236}">
                <a16:creationId xmlns:a16="http://schemas.microsoft.com/office/drawing/2014/main" id="{C9CE52D5-4971-914B-926F-2E91496B6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2245" y="5171958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1D3BCE-64E0-C540-85AC-2CE3A043601C}"/>
              </a:ext>
            </a:extLst>
          </p:cNvPr>
          <p:cNvSpPr txBox="1"/>
          <p:nvPr/>
        </p:nvSpPr>
        <p:spPr>
          <a:xfrm>
            <a:off x="2086008" y="5249048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Line 96">
            <a:extLst>
              <a:ext uri="{FF2B5EF4-FFF2-40B4-BE49-F238E27FC236}">
                <a16:creationId xmlns:a16="http://schemas.microsoft.com/office/drawing/2014/main" id="{B51620F7-2195-1447-92FF-EC3591B6F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9445" y="5171958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4A438E-38B2-1C4A-BDD1-483842EE9E5D}"/>
              </a:ext>
            </a:extLst>
          </p:cNvPr>
          <p:cNvSpPr txBox="1"/>
          <p:nvPr/>
        </p:nvSpPr>
        <p:spPr>
          <a:xfrm>
            <a:off x="2543208" y="5249048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Line 96">
            <a:extLst>
              <a:ext uri="{FF2B5EF4-FFF2-40B4-BE49-F238E27FC236}">
                <a16:creationId xmlns:a16="http://schemas.microsoft.com/office/drawing/2014/main" id="{2EE7FC15-8A32-8549-A54C-691403E1C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6645" y="5171958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D90BF7E-B43C-6141-8E68-6BF38780D3F2}"/>
              </a:ext>
            </a:extLst>
          </p:cNvPr>
          <p:cNvSpPr txBox="1"/>
          <p:nvPr/>
        </p:nvSpPr>
        <p:spPr>
          <a:xfrm>
            <a:off x="3000408" y="5249048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Line 96">
            <a:extLst>
              <a:ext uri="{FF2B5EF4-FFF2-40B4-BE49-F238E27FC236}">
                <a16:creationId xmlns:a16="http://schemas.microsoft.com/office/drawing/2014/main" id="{A6CA1D45-575B-D341-BE02-25188753E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3845" y="5171958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87BE74B-F5B3-4845-BE06-617C0831FB28}"/>
              </a:ext>
            </a:extLst>
          </p:cNvPr>
          <p:cNvSpPr txBox="1"/>
          <p:nvPr/>
        </p:nvSpPr>
        <p:spPr>
          <a:xfrm>
            <a:off x="3457608" y="5249048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Line 96">
            <a:extLst>
              <a:ext uri="{FF2B5EF4-FFF2-40B4-BE49-F238E27FC236}">
                <a16:creationId xmlns:a16="http://schemas.microsoft.com/office/drawing/2014/main" id="{10379B3A-5689-684B-8BC2-619D23664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870" y="5171958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5199359-9846-4D41-BA60-3BBFA70E73F5}"/>
              </a:ext>
            </a:extLst>
          </p:cNvPr>
          <p:cNvSpPr txBox="1"/>
          <p:nvPr/>
        </p:nvSpPr>
        <p:spPr>
          <a:xfrm>
            <a:off x="3911633" y="5249048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Line 96">
            <a:extLst>
              <a:ext uri="{FF2B5EF4-FFF2-40B4-BE49-F238E27FC236}">
                <a16:creationId xmlns:a16="http://schemas.microsoft.com/office/drawing/2014/main" id="{02CD4240-0876-3444-AD03-A4338B928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5070" y="5171958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CD3F237-B8E5-CE4C-9173-377CA95183A3}"/>
              </a:ext>
            </a:extLst>
          </p:cNvPr>
          <p:cNvSpPr txBox="1"/>
          <p:nvPr/>
        </p:nvSpPr>
        <p:spPr>
          <a:xfrm>
            <a:off x="4368833" y="5249048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Line 96">
            <a:extLst>
              <a:ext uri="{FF2B5EF4-FFF2-40B4-BE49-F238E27FC236}">
                <a16:creationId xmlns:a16="http://schemas.microsoft.com/office/drawing/2014/main" id="{15582388-CF6F-6F4B-8037-BFD28E23E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6328" y="5171958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586C610-42B9-834D-AEB8-601CF711C9CB}"/>
              </a:ext>
            </a:extLst>
          </p:cNvPr>
          <p:cNvSpPr txBox="1"/>
          <p:nvPr/>
        </p:nvSpPr>
        <p:spPr>
          <a:xfrm>
            <a:off x="1171608" y="5249048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A393846-6CCF-F648-8FDF-7355B589231F}"/>
              </a:ext>
            </a:extLst>
          </p:cNvPr>
          <p:cNvSpPr txBox="1"/>
          <p:nvPr/>
        </p:nvSpPr>
        <p:spPr>
          <a:xfrm>
            <a:off x="2809908" y="4782323"/>
            <a:ext cx="4529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∆=5.6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27C6E-832B-4F0E-B48F-C89A19E08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349" y="857452"/>
            <a:ext cx="10972800" cy="702470"/>
          </a:xfrm>
        </p:spPr>
        <p:txBody>
          <a:bodyPr/>
          <a:lstStyle/>
          <a:p>
            <a:r>
              <a:rPr kumimoji="0" lang="en-US" sz="2000" b="1" i="0" u="none" strike="noStrike" kern="1200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global, </a:t>
            </a:r>
            <a:r>
              <a:rPr kumimoji="0" lang="en-US" sz="2000" b="1" i="0" u="none" strike="noStrike" kern="1200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randomised</a:t>
            </a:r>
            <a:r>
              <a:rPr kumimoji="0" lang="en-US" sz="2000" b="1" i="0" u="none" strike="noStrike" kern="1200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double-blind phase 3 trial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52FBA5-1628-EB40-AA28-739F69FB1B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8402" y="6150043"/>
            <a:ext cx="10963200" cy="707957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chemeClr val="tx2"/>
                </a:solidFill>
              </a:rPr>
              <a:t>1L, first-line; ADT, androgen deprivation therapy; BICR, blinded independent central review; </a:t>
            </a:r>
            <a:r>
              <a:rPr lang="en-GB" altLang="en-US" sz="1000" dirty="0">
                <a:solidFill>
                  <a:schemeClr val="tx2"/>
                </a:solidFill>
              </a:rPr>
              <a:t>BID, twice daily; </a:t>
            </a:r>
            <a:r>
              <a:rPr lang="en-GB" sz="1000" dirty="0">
                <a:solidFill>
                  <a:schemeClr val="tx2"/>
                </a:solidFill>
              </a:rPr>
              <a:t>ECOG, Eastern Cooperative Oncology Group ; HRR, homologous recombination repair; </a:t>
            </a:r>
            <a:r>
              <a:rPr lang="en-GB" sz="1000" dirty="0" err="1">
                <a:solidFill>
                  <a:schemeClr val="tx2"/>
                </a:solidFill>
              </a:rPr>
              <a:t>mCRPC</a:t>
            </a:r>
            <a:r>
              <a:rPr lang="en-GB" sz="1000" dirty="0">
                <a:solidFill>
                  <a:schemeClr val="tx2"/>
                </a:solidFill>
              </a:rPr>
              <a:t>, metastatic castration resistant prostate cancer; </a:t>
            </a:r>
            <a:r>
              <a:rPr lang="en-GB" sz="1000" dirty="0" err="1">
                <a:solidFill>
                  <a:schemeClr val="tx2"/>
                </a:solidFill>
              </a:rPr>
              <a:t>mHSPC</a:t>
            </a:r>
            <a:r>
              <a:rPr lang="en-GB" sz="1000" dirty="0">
                <a:solidFill>
                  <a:schemeClr val="tx2"/>
                </a:solidFill>
              </a:rPr>
              <a:t>, metastatic hormone sensitive prostate cancer; NHA, novel hormonal agents; ORR, objective response rate; OS, overall survival; PFS2, time to second progression; PO, orally; QD, per day; </a:t>
            </a:r>
            <a:r>
              <a:rPr lang="en-GB" sz="1000" dirty="0" err="1">
                <a:solidFill>
                  <a:schemeClr val="tx2"/>
                </a:solidFill>
              </a:rPr>
              <a:t>rPFS</a:t>
            </a:r>
            <a:r>
              <a:rPr lang="en-GB" sz="1000" dirty="0">
                <a:solidFill>
                  <a:schemeClr val="tx2"/>
                </a:solidFill>
              </a:rPr>
              <a:t>, radiographic progression-free survival; TFST, time to first subsequent therapy or death; TTPP, time to pain progression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tx2"/>
                </a:solidFill>
              </a:rPr>
              <a:t>Clarke NW, et al. J Clin Oncol. 2019;37, no. 7_suppl:TPS340; ClinicalTrials.gov identifier: NCT03732820. Accessed Feb 2022. https://clinicaltrials.gov/ct2/show/NCT03732820; </a:t>
            </a:r>
            <a:br>
              <a:rPr lang="en-US" sz="1000" dirty="0">
                <a:solidFill>
                  <a:schemeClr val="tx2"/>
                </a:solidFill>
              </a:rPr>
            </a:br>
            <a:r>
              <a:rPr lang="en-US" sz="1000" dirty="0">
                <a:solidFill>
                  <a:schemeClr val="tx2"/>
                </a:solidFill>
              </a:rPr>
              <a:t>Saad F, et al. </a:t>
            </a:r>
            <a:r>
              <a:rPr lang="en-GB" sz="1000" dirty="0">
                <a:solidFill>
                  <a:schemeClr val="tx2"/>
                </a:solidFill>
              </a:rPr>
              <a:t>J Clin Oncol 40, 2022 (</a:t>
            </a:r>
            <a:r>
              <a:rPr lang="en-GB" sz="1000" dirty="0" err="1">
                <a:solidFill>
                  <a:schemeClr val="tx2"/>
                </a:solidFill>
              </a:rPr>
              <a:t>suppl</a:t>
            </a:r>
            <a:r>
              <a:rPr lang="en-GB" sz="1000" dirty="0">
                <a:solidFill>
                  <a:schemeClr val="tx2"/>
                </a:solidFill>
              </a:rPr>
              <a:t> 6; </a:t>
            </a:r>
            <a:r>
              <a:rPr lang="en-GB" sz="1000" dirty="0" err="1">
                <a:solidFill>
                  <a:schemeClr val="tx2"/>
                </a:solidFill>
              </a:rPr>
              <a:t>abstr</a:t>
            </a:r>
            <a:r>
              <a:rPr lang="en-GB" sz="1000" dirty="0">
                <a:solidFill>
                  <a:schemeClr val="tx2"/>
                </a:solidFill>
              </a:rPr>
              <a:t> 11) (</a:t>
            </a:r>
            <a:r>
              <a:rPr lang="it-IT" sz="1000" dirty="0">
                <a:solidFill>
                  <a:schemeClr val="tx2"/>
                </a:solidFill>
              </a:rPr>
              <a:t>ASCO GU 2022 oral presentation) 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5753A-DEDB-9847-BA4B-46E894B1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</a:t>
            </a:r>
            <a:r>
              <a:rPr lang="en-US" cap="none" dirty="0" err="1"/>
              <a:t>pel</a:t>
            </a:r>
            <a:r>
              <a:rPr lang="en-US" dirty="0"/>
              <a:t> Study Design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CD6C41-CA97-BD46-9554-26AEE9AD6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C4617-A95F-4D45-A2F6-A7AA723845FB}"/>
              </a:ext>
            </a:extLst>
          </p:cNvPr>
          <p:cNvSpPr txBox="1"/>
          <p:nvPr/>
        </p:nvSpPr>
        <p:spPr>
          <a:xfrm>
            <a:off x="9418022" y="4746630"/>
            <a:ext cx="1422825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NCT</a:t>
            </a:r>
            <a:r>
              <a:rPr lang="en-GB" sz="1600" b="1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03732820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035D0546-5F82-5B44-824A-1E7243CE7970}"/>
              </a:ext>
            </a:extLst>
          </p:cNvPr>
          <p:cNvSpPr/>
          <p:nvPr/>
        </p:nvSpPr>
        <p:spPr>
          <a:xfrm>
            <a:off x="6088095" y="2311276"/>
            <a:ext cx="2092323" cy="824618"/>
          </a:xfrm>
          <a:prstGeom prst="roundRect">
            <a:avLst>
              <a:gd name="adj" fmla="val 12540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Olaparib </a:t>
            </a:r>
            <a:b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mg BID +</a:t>
            </a:r>
            <a:b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abiraterone 1000 mg </a:t>
            </a:r>
            <a:r>
              <a:rPr lang="en-GB" sz="1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QD</a:t>
            </a:r>
            <a:r>
              <a:rPr lang="en-GB" sz="1300" b="1" baseline="30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b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(n=399)</a:t>
            </a:r>
          </a:p>
        </p:txBody>
      </p:sp>
      <p:sp>
        <p:nvSpPr>
          <p:cNvPr id="41" name="Line 5">
            <a:extLst>
              <a:ext uri="{FF2B5EF4-FFF2-40B4-BE49-F238E27FC236}">
                <a16:creationId xmlns:a16="http://schemas.microsoft.com/office/drawing/2014/main" id="{7717C79A-37A8-9745-9A39-795277847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9934" y="3290508"/>
            <a:ext cx="394713" cy="0"/>
          </a:xfrm>
          <a:prstGeom prst="line">
            <a:avLst/>
          </a:prstGeom>
          <a:noFill/>
          <a:ln w="28575" cmpd="sng">
            <a:solidFill>
              <a:schemeClr val="accent6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14">
            <a:extLst>
              <a:ext uri="{FF2B5EF4-FFF2-40B4-BE49-F238E27FC236}">
                <a16:creationId xmlns:a16="http://schemas.microsoft.com/office/drawing/2014/main" id="{856A41CC-3F34-604A-8857-D8FD63A13C03}"/>
              </a:ext>
            </a:extLst>
          </p:cNvPr>
          <p:cNvSpPr/>
          <p:nvPr/>
        </p:nvSpPr>
        <p:spPr>
          <a:xfrm>
            <a:off x="623888" y="1871537"/>
            <a:ext cx="3176118" cy="3038119"/>
          </a:xfrm>
          <a:prstGeom prst="roundRect">
            <a:avLst>
              <a:gd name="adj" fmla="val 9253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72000" bIns="45718" anchor="ctr"/>
          <a:lstStyle/>
          <a:p>
            <a:pPr>
              <a:buClr>
                <a:srgbClr val="03C74F"/>
              </a:buClr>
              <a:defRPr/>
            </a:pPr>
            <a:r>
              <a:rPr lang="en-GB" sz="1300" b="1" dirty="0">
                <a:solidFill>
                  <a:srgbClr val="03C74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Key eligibility criteria</a:t>
            </a:r>
          </a:p>
          <a:p>
            <a:pPr marL="174625" indent="-174625">
              <a:buClr>
                <a:srgbClr val="03C74F"/>
              </a:buClr>
              <a:buFont typeface="Arial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1L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mCRPC</a:t>
            </a:r>
            <a:endParaRPr lang="en-GB" sz="1300" dirty="0">
              <a:solidFill>
                <a:srgbClr val="0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446088" lvl="1" indent="-176213">
              <a:buClr>
                <a:srgbClr val="03C74F"/>
              </a:buClr>
              <a:buFont typeface="System Font Regular"/>
              <a:buChar char="–"/>
              <a:defRPr/>
            </a:pP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Docetaxel allowed at </a:t>
            </a:r>
            <a:r>
              <a:rPr lang="en-GB" sz="13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mCSPC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stage</a:t>
            </a:r>
          </a:p>
          <a:p>
            <a:pPr marL="446088" lvl="1" indent="-176213">
              <a:buClr>
                <a:srgbClr val="03C74F"/>
              </a:buClr>
              <a:buFont typeface="System Font Regular"/>
              <a:buChar char="–"/>
              <a:defRPr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No prior abiraterone</a:t>
            </a:r>
          </a:p>
          <a:p>
            <a:pPr marL="446088" lvl="1" indent="-176213">
              <a:buClr>
                <a:srgbClr val="03C74F"/>
              </a:buClr>
              <a:buFont typeface="System Font Regular"/>
              <a:buChar char="–"/>
              <a:defRPr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Other NHAs allowed if stopped </a:t>
            </a:r>
            <a:b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≥12 months prior to enrolment</a:t>
            </a:r>
          </a:p>
          <a:p>
            <a:pPr marL="446088" lvl="1" indent="-176213">
              <a:buClr>
                <a:srgbClr val="03C74F"/>
              </a:buClr>
              <a:buFont typeface="System Font Regular"/>
              <a:buChar char="–"/>
              <a:defRPr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Ongoing ADT</a:t>
            </a:r>
          </a:p>
          <a:p>
            <a:pPr marL="446088" lvl="1" indent="-176213">
              <a:buClr>
                <a:srgbClr val="03C74F"/>
              </a:buClr>
              <a:buFont typeface="System Font Regular"/>
              <a:buChar char="–"/>
              <a:defRPr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ECOG performance status 0-1</a:t>
            </a:r>
          </a:p>
          <a:p>
            <a:pPr marL="9525">
              <a:buClr>
                <a:srgbClr val="03C74F"/>
              </a:buClr>
              <a:defRPr/>
            </a:pPr>
            <a:r>
              <a:rPr lang="en-GB" sz="1300" b="1" dirty="0">
                <a:solidFill>
                  <a:srgbClr val="03C74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Stratification Factors</a:t>
            </a:r>
          </a:p>
          <a:p>
            <a:pPr marL="295275" indent="-285750">
              <a:buClr>
                <a:srgbClr val="03C74F"/>
              </a:buClr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Site of distant metastases: bone only vs visceral vs other</a:t>
            </a:r>
          </a:p>
          <a:p>
            <a:pPr marL="295275" indent="-285750">
              <a:buClr>
                <a:srgbClr val="03C74F"/>
              </a:buClr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Prior </a:t>
            </a:r>
            <a:r>
              <a:rPr lang="en-GB" sz="13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taxane</a:t>
            </a: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at </a:t>
            </a:r>
            <a:r>
              <a:rPr lang="en-GB" sz="13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mCSPC</a:t>
            </a: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: yes vs no</a:t>
            </a:r>
          </a:p>
          <a:p>
            <a:pPr marL="9525">
              <a:buClr>
                <a:srgbClr val="03C74F"/>
              </a:buClr>
              <a:defRPr/>
            </a:pPr>
            <a:endParaRPr lang="en-GB" sz="1300" b="1" dirty="0">
              <a:solidFill>
                <a:srgbClr val="03C74F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7" name="Rounded Rectangle 12">
            <a:extLst>
              <a:ext uri="{FF2B5EF4-FFF2-40B4-BE49-F238E27FC236}">
                <a16:creationId xmlns:a16="http://schemas.microsoft.com/office/drawing/2014/main" id="{969D5446-0AFE-A642-95BC-6074EFDCBD8D}"/>
              </a:ext>
            </a:extLst>
          </p:cNvPr>
          <p:cNvSpPr/>
          <p:nvPr/>
        </p:nvSpPr>
        <p:spPr>
          <a:xfrm>
            <a:off x="6088095" y="3446393"/>
            <a:ext cx="2092323" cy="824618"/>
          </a:xfrm>
          <a:prstGeom prst="roundRect">
            <a:avLst>
              <a:gd name="adj" fmla="val 12540"/>
            </a:avLst>
          </a:prstGeom>
          <a:solidFill>
            <a:schemeClr val="tx2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+</a:t>
            </a:r>
            <a:b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abiraterone 1000 mg </a:t>
            </a:r>
            <a:r>
              <a:rPr lang="en-GB" sz="1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QD</a:t>
            </a:r>
            <a:r>
              <a:rPr lang="en-GB" sz="1300" b="1" baseline="30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b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(n=397)</a:t>
            </a:r>
          </a:p>
        </p:txBody>
      </p:sp>
      <p:sp>
        <p:nvSpPr>
          <p:cNvPr id="48" name="Rounded Rectangle 12">
            <a:extLst>
              <a:ext uri="{FF2B5EF4-FFF2-40B4-BE49-F238E27FC236}">
                <a16:creationId xmlns:a16="http://schemas.microsoft.com/office/drawing/2014/main" id="{21A2F784-B0C1-8A47-B842-D39320ACFDDB}"/>
              </a:ext>
            </a:extLst>
          </p:cNvPr>
          <p:cNvSpPr/>
          <p:nvPr/>
        </p:nvSpPr>
        <p:spPr>
          <a:xfrm>
            <a:off x="4255557" y="3012469"/>
            <a:ext cx="1397473" cy="582929"/>
          </a:xfrm>
          <a:prstGeom prst="roundRect">
            <a:avLst>
              <a:gd name="adj" fmla="val 19752"/>
            </a:avLst>
          </a:prstGeom>
          <a:solidFill>
            <a:schemeClr val="accent6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Randomise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  <a:endParaRPr lang="en-GB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5A4CB8D-7976-1440-A843-D6F9A23F2D54}"/>
              </a:ext>
            </a:extLst>
          </p:cNvPr>
          <p:cNvGrpSpPr/>
          <p:nvPr/>
        </p:nvGrpSpPr>
        <p:grpSpPr>
          <a:xfrm>
            <a:off x="5656099" y="2722333"/>
            <a:ext cx="394917" cy="1145628"/>
            <a:chOff x="1979736" y="1832217"/>
            <a:chExt cx="394917" cy="1645701"/>
          </a:xfrm>
        </p:grpSpPr>
        <p:sp>
          <p:nvSpPr>
            <p:cNvPr id="70" name="Line 5">
              <a:extLst>
                <a:ext uri="{FF2B5EF4-FFF2-40B4-BE49-F238E27FC236}">
                  <a16:creationId xmlns:a16="http://schemas.microsoft.com/office/drawing/2014/main" id="{EBB0FF22-9B71-8A48-9951-83AFEABA4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8653" y="1847999"/>
              <a:ext cx="216000" cy="0"/>
            </a:xfrm>
            <a:prstGeom prst="line">
              <a:avLst/>
            </a:prstGeom>
            <a:noFill/>
            <a:ln w="28575" cmpd="sng">
              <a:solidFill>
                <a:schemeClr val="accent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Line 5">
              <a:extLst>
                <a:ext uri="{FF2B5EF4-FFF2-40B4-BE49-F238E27FC236}">
                  <a16:creationId xmlns:a16="http://schemas.microsoft.com/office/drawing/2014/main" id="{36C5A776-90F0-AB45-A85A-3FF570B9C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8653" y="3461646"/>
              <a:ext cx="216000" cy="0"/>
            </a:xfrm>
            <a:prstGeom prst="line">
              <a:avLst/>
            </a:prstGeom>
            <a:noFill/>
            <a:ln w="28575" cmpd="sng">
              <a:solidFill>
                <a:schemeClr val="accent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Line 5">
              <a:extLst>
                <a:ext uri="{FF2B5EF4-FFF2-40B4-BE49-F238E27FC236}">
                  <a16:creationId xmlns:a16="http://schemas.microsoft.com/office/drawing/2014/main" id="{899CA5D1-8FA6-3D46-AEC5-48B62D981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9736" y="2657679"/>
              <a:ext cx="193014" cy="0"/>
            </a:xfrm>
            <a:prstGeom prst="line">
              <a:avLst/>
            </a:pr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Line 5">
              <a:extLst>
                <a:ext uri="{FF2B5EF4-FFF2-40B4-BE49-F238E27FC236}">
                  <a16:creationId xmlns:a16="http://schemas.microsoft.com/office/drawing/2014/main" id="{CA81099F-87C4-A349-B389-4218A8779F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46670" y="2651839"/>
              <a:ext cx="1645701" cy="6458"/>
            </a:xfrm>
            <a:prstGeom prst="line">
              <a:avLst/>
            </a:pr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Rounded Rectangle 14">
            <a:extLst>
              <a:ext uri="{FF2B5EF4-FFF2-40B4-BE49-F238E27FC236}">
                <a16:creationId xmlns:a16="http://schemas.microsoft.com/office/drawing/2014/main" id="{7CF57B2F-9286-3648-B1DB-29277D70ABC3}"/>
              </a:ext>
            </a:extLst>
          </p:cNvPr>
          <p:cNvSpPr/>
          <p:nvPr/>
        </p:nvSpPr>
        <p:spPr>
          <a:xfrm>
            <a:off x="8664302" y="1838611"/>
            <a:ext cx="2914923" cy="2906684"/>
          </a:xfrm>
          <a:prstGeom prst="roundRect">
            <a:avLst>
              <a:gd name="adj" fmla="val 9253"/>
            </a:avLst>
          </a:prstGeom>
          <a:solidFill>
            <a:schemeClr val="accent6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72000" bIns="45718" anchor="ctr"/>
          <a:lstStyle/>
          <a:p>
            <a:pPr>
              <a:buClr>
                <a:srgbClr val="03C74F"/>
              </a:buClr>
              <a:defRPr/>
            </a:pP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Primary endpoint:</a:t>
            </a:r>
          </a:p>
          <a:p>
            <a:pPr marL="174625" indent="-174625">
              <a:buClr>
                <a:schemeClr val="bg1"/>
              </a:buClr>
              <a:buFont typeface="Arial"/>
              <a:buChar char="•"/>
              <a:defRPr/>
            </a:pPr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Radiographic progression or death (</a:t>
            </a:r>
            <a:r>
              <a:rPr lang="en-GB" sz="13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rPFS</a:t>
            </a:r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 by investigator assessment</a:t>
            </a:r>
            <a:b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endParaRPr lang="en-GB" sz="1300" dirty="0">
              <a:solidFill>
                <a:schemeClr val="bg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>
              <a:buClr>
                <a:srgbClr val="03C74F"/>
              </a:buClr>
              <a:defRPr/>
            </a:pP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Key secondary endpoint: </a:t>
            </a:r>
          </a:p>
          <a:p>
            <a:pPr marL="174625" indent="-174625">
              <a:buClr>
                <a:schemeClr val="bg1"/>
              </a:buClr>
              <a:buFont typeface="Arial"/>
              <a:buChar char="•"/>
              <a:defRPr/>
            </a:pPr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OS (alpha control)</a:t>
            </a:r>
            <a:b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endParaRPr lang="en-GB" sz="1300" dirty="0">
              <a:solidFill>
                <a:schemeClr val="bg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>
              <a:buClr>
                <a:srgbClr val="03C74F"/>
              </a:buClr>
              <a:defRPr/>
            </a:pP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Additional endpoints:</a:t>
            </a:r>
          </a:p>
          <a:p>
            <a:pPr marL="174625" indent="-174625">
              <a:buClr>
                <a:schemeClr val="bg1"/>
              </a:buClr>
              <a:buFont typeface="Arial"/>
              <a:buChar char="•"/>
              <a:defRPr/>
            </a:pPr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TFST, ORR, PFS2</a:t>
            </a:r>
          </a:p>
          <a:p>
            <a:pPr marL="174625" indent="-174625">
              <a:buClr>
                <a:schemeClr val="bg1"/>
              </a:buClr>
              <a:buFont typeface="Arial"/>
              <a:buChar char="•"/>
              <a:defRPr/>
            </a:pPr>
            <a:r>
              <a:rPr lang="en-GB" sz="13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HRRm</a:t>
            </a:r>
            <a:r>
              <a:rPr lang="en-GB" sz="1300" baseline="300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</a:t>
            </a:r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prevalence (retrospective testing)</a:t>
            </a:r>
          </a:p>
          <a:p>
            <a:pPr marL="174625" indent="-174625">
              <a:buClr>
                <a:schemeClr val="bg1"/>
              </a:buClr>
              <a:buFont typeface="Arial"/>
              <a:buChar char="•"/>
              <a:defRPr/>
            </a:pPr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Health-related quality of life</a:t>
            </a:r>
          </a:p>
          <a:p>
            <a:pPr marL="174625" indent="-174625">
              <a:buClr>
                <a:schemeClr val="bg1"/>
              </a:buClr>
              <a:buFont typeface="Arial"/>
              <a:buChar char="•"/>
              <a:defRPr/>
            </a:pPr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Safety and tolerability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366D498B-DBB8-434C-B526-D495D97CDE16}"/>
              </a:ext>
            </a:extLst>
          </p:cNvPr>
          <p:cNvSpPr/>
          <p:nvPr/>
        </p:nvSpPr>
        <p:spPr>
          <a:xfrm>
            <a:off x="8261131" y="3156479"/>
            <a:ext cx="325821" cy="270588"/>
          </a:xfrm>
          <a:prstGeom prst="rightArrow">
            <a:avLst/>
          </a:prstGeom>
          <a:solidFill>
            <a:schemeClr val="accent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854CCA-A26F-4A55-ABCB-0B189D83E0F9}"/>
              </a:ext>
            </a:extLst>
          </p:cNvPr>
          <p:cNvSpPr/>
          <p:nvPr/>
        </p:nvSpPr>
        <p:spPr>
          <a:xfrm>
            <a:off x="619200" y="5447291"/>
            <a:ext cx="11389750" cy="548137"/>
          </a:xfrm>
          <a:prstGeom prst="rect">
            <a:avLst/>
          </a:prstGeom>
        </p:spPr>
        <p:txBody>
          <a:bodyPr vert="horz" lIns="51837" tIns="25919" rIns="51837" bIns="25919" rtlCol="0" anchor="t"/>
          <a:lstStyle/>
          <a:p>
            <a:pPr marL="0" marR="0" lvl="0" indent="0" algn="l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First patient randomized: Nov 2018​; Last patient randomized: Mar 2020; DCO1: July 30, 2021, for interim analysis of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rPFS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OS. </a:t>
            </a:r>
          </a:p>
          <a:p>
            <a:pPr marL="0" marR="0" lvl="0" indent="0" algn="l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Multiple testing procedure is used in this study: 1-sided alpha of 0.025 fully allocated to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rPFS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If the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rPFS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result is statistically significant, OS to be tested in a hierarchical fashion with alpha passed on to OS.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Full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dose of Olaparib and/or abiraterone used, in combination with prednisone or prednisolone 5 mg bid. 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HRRm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homologous recombination repair mutation, including 14 genes panel. </a:t>
            </a:r>
          </a:p>
        </p:txBody>
      </p:sp>
    </p:spTree>
    <p:extLst>
      <p:ext uri="{BB962C8B-B14F-4D97-AF65-F5344CB8AC3E}">
        <p14:creationId xmlns:p14="http://schemas.microsoft.com/office/powerpoint/2010/main" val="4418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 295">
            <a:extLst>
              <a:ext uri="{FF2B5EF4-FFF2-40B4-BE49-F238E27FC236}">
                <a16:creationId xmlns:a16="http://schemas.microsoft.com/office/drawing/2014/main" id="{9358A7F2-EF1E-455F-BA67-6AB6DFD03A88}"/>
              </a:ext>
            </a:extLst>
          </p:cNvPr>
          <p:cNvSpPr/>
          <p:nvPr/>
        </p:nvSpPr>
        <p:spPr>
          <a:xfrm>
            <a:off x="31378" y="1412776"/>
            <a:ext cx="12192000" cy="430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3A385-8ABB-4F3C-B43C-49D2F346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</a:t>
            </a:r>
            <a:r>
              <a:rPr lang="en-GB" cap="none" dirty="0" err="1"/>
              <a:t>pel</a:t>
            </a:r>
            <a:r>
              <a:rPr lang="en-GB" dirty="0"/>
              <a:t> primary endpoint: </a:t>
            </a:r>
            <a:r>
              <a:rPr lang="en-GB" cap="none" dirty="0" err="1"/>
              <a:t>r</a:t>
            </a:r>
            <a:r>
              <a:rPr lang="en-GB" dirty="0" err="1"/>
              <a:t>PF</a:t>
            </a:r>
            <a:r>
              <a:rPr lang="en-GB" cap="none" dirty="0" err="1"/>
              <a:t>S</a:t>
            </a:r>
            <a:r>
              <a:rPr lang="en-GB" dirty="0"/>
              <a:t> by investigator-assessment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396EF-17CC-F041-A4DD-64A99D186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64EDCA-7675-C44E-942E-11228E79AB9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CI, confidence interval; HR, hazard ratio; </a:t>
            </a:r>
            <a:r>
              <a:rPr lang="en-US" dirty="0" err="1"/>
              <a:t>rPFS</a:t>
            </a:r>
            <a:r>
              <a:rPr lang="en-US" dirty="0"/>
              <a:t>, radiographic progression-free survival</a:t>
            </a:r>
          </a:p>
          <a:p>
            <a:r>
              <a:rPr lang="en-US" dirty="0"/>
              <a:t>Saad F, et al. </a:t>
            </a:r>
            <a:r>
              <a:rPr lang="en-GB" dirty="0"/>
              <a:t>J </a:t>
            </a:r>
            <a:r>
              <a:rPr lang="en-GB" dirty="0" err="1"/>
              <a:t>Clin</a:t>
            </a:r>
            <a:r>
              <a:rPr lang="en-GB" dirty="0"/>
              <a:t> Oncol. 2022; 40 (</a:t>
            </a:r>
            <a:r>
              <a:rPr lang="en-GB" dirty="0" err="1"/>
              <a:t>suppl</a:t>
            </a:r>
            <a:r>
              <a:rPr lang="en-GB" dirty="0"/>
              <a:t> 6; </a:t>
            </a:r>
            <a:r>
              <a:rPr lang="en-GB" dirty="0" err="1"/>
              <a:t>abstr</a:t>
            </a:r>
            <a:r>
              <a:rPr lang="en-GB" dirty="0"/>
              <a:t> 11) (</a:t>
            </a:r>
            <a:r>
              <a:rPr lang="it-IT" dirty="0"/>
              <a:t>ASCO GU 2022 oral presentation)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4830B-D81F-4728-B9D4-64AB2785708D}"/>
              </a:ext>
            </a:extLst>
          </p:cNvPr>
          <p:cNvSpPr txBox="1"/>
          <p:nvPr/>
        </p:nvSpPr>
        <p:spPr>
          <a:xfrm>
            <a:off x="595786" y="1023854"/>
            <a:ext cx="10271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+mn-cs"/>
              </a:rPr>
              <a:t>34% risk reduction of progression or death with olaparib + abiraterone</a:t>
            </a:r>
            <a:endParaRPr kumimoji="0" lang="en-US" sz="2400" b="0" i="0" u="none" strike="sng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2" name="Segnaposto testo 81">
            <a:extLst>
              <a:ext uri="{FF2B5EF4-FFF2-40B4-BE49-F238E27FC236}">
                <a16:creationId xmlns:a16="http://schemas.microsoft.com/office/drawing/2014/main" id="{39EC943B-690C-4ACE-813F-AADF303F8DCE}"/>
              </a:ext>
            </a:extLst>
          </p:cNvPr>
          <p:cNvSpPr txBox="1">
            <a:spLocks/>
          </p:cNvSpPr>
          <p:nvPr/>
        </p:nvSpPr>
        <p:spPr>
          <a:xfrm>
            <a:off x="574490" y="5338310"/>
            <a:ext cx="11730474" cy="756644"/>
          </a:xfrm>
          <a:prstGeom prst="rect">
            <a:avLst/>
          </a:prstGeom>
        </p:spPr>
        <p:txBody>
          <a:bodyPr vert="horz" lIns="51837" tIns="25919" rIns="51837" bIns="25919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Events: 394; Maturity 49.5%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combination with prednisone or prednisolone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CI, confidence interval; HR, hazard ratio.</a:t>
            </a:r>
            <a:endParaRPr kumimoji="0" lang="en-GB" sz="900" b="0" i="1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Arial Narrow"/>
            </a:endParaRPr>
          </a:p>
        </p:txBody>
      </p:sp>
      <p:graphicFrame>
        <p:nvGraphicFramePr>
          <p:cNvPr id="313" name="Table 10">
            <a:extLst>
              <a:ext uri="{FF2B5EF4-FFF2-40B4-BE49-F238E27FC236}">
                <a16:creationId xmlns:a16="http://schemas.microsoft.com/office/drawing/2014/main" id="{F6FCB13F-1733-4EC9-A411-3F9F84E93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97193"/>
              </p:ext>
            </p:extLst>
          </p:nvPr>
        </p:nvGraphicFramePr>
        <p:xfrm>
          <a:off x="7765450" y="2057399"/>
          <a:ext cx="3813022" cy="2116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370">
                  <a:extLst>
                    <a:ext uri="{9D8B030D-6E8A-4147-A177-3AD203B41FA5}">
                      <a16:colId xmlns:a16="http://schemas.microsoft.com/office/drawing/2014/main" val="256280186"/>
                    </a:ext>
                  </a:extLst>
                </a:gridCol>
                <a:gridCol w="1252326">
                  <a:extLst>
                    <a:ext uri="{9D8B030D-6E8A-4147-A177-3AD203B41FA5}">
                      <a16:colId xmlns:a16="http://schemas.microsoft.com/office/drawing/2014/main" val="2660757379"/>
                    </a:ext>
                  </a:extLst>
                </a:gridCol>
                <a:gridCol w="1252326">
                  <a:extLst>
                    <a:ext uri="{9D8B030D-6E8A-4147-A177-3AD203B41FA5}">
                      <a16:colId xmlns:a16="http://schemas.microsoft.com/office/drawing/2014/main" val="351983716"/>
                    </a:ext>
                  </a:extLst>
                </a:gridCol>
              </a:tblGrid>
              <a:tr h="680765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Olaparib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abiraterone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(n=399)</a:t>
                      </a:r>
                      <a:endParaRPr lang="en-GB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+ abiraterone</a:t>
                      </a:r>
                    </a:p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(n=397)</a:t>
                      </a:r>
                      <a:endParaRPr lang="en-GB" sz="1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/>
                </a:tc>
                <a:extLst>
                  <a:ext uri="{0D108BD9-81ED-4DB2-BD59-A6C34878D82A}">
                    <a16:rowId xmlns:a16="http://schemas.microsoft.com/office/drawing/2014/main" val="2534889841"/>
                  </a:ext>
                </a:extLst>
              </a:tr>
              <a:tr h="39412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Events, n (%)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(42.1)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(56.9)</a:t>
                      </a:r>
                      <a:endParaRPr lang="en-GB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230878"/>
                  </a:ext>
                </a:extLst>
              </a:tr>
              <a:tr h="39412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rPFS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(months)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</a:t>
                      </a:r>
                      <a:endParaRPr lang="en-GB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</a:t>
                      </a:r>
                      <a:endParaRPr lang="en-GB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592731"/>
                  </a:ext>
                </a:extLst>
              </a:tr>
              <a:tr h="38965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 (0.54‒0.81); 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p&lt;0.0001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91437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0AFB781-B9FC-4CA2-A975-FA88D0826EE2}"/>
              </a:ext>
            </a:extLst>
          </p:cNvPr>
          <p:cNvGrpSpPr/>
          <p:nvPr/>
        </p:nvGrpSpPr>
        <p:grpSpPr>
          <a:xfrm>
            <a:off x="618814" y="1610017"/>
            <a:ext cx="6701322" cy="3927031"/>
            <a:chOff x="244920" y="1651345"/>
            <a:chExt cx="6701322" cy="3927031"/>
          </a:xfrm>
        </p:grpSpPr>
        <p:sp>
          <p:nvSpPr>
            <p:cNvPr id="2164" name="Oval 2163">
              <a:extLst>
                <a:ext uri="{FF2B5EF4-FFF2-40B4-BE49-F238E27FC236}">
                  <a16:creationId xmlns:a16="http://schemas.microsoft.com/office/drawing/2014/main" id="{225E7232-0EE0-49FA-8E8B-8CF0AF72A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382" y="1901459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5" name="Oval 2164">
              <a:extLst>
                <a:ext uri="{FF2B5EF4-FFF2-40B4-BE49-F238E27FC236}">
                  <a16:creationId xmlns:a16="http://schemas.microsoft.com/office/drawing/2014/main" id="{E470C6F5-0BE4-4C5D-8FC3-E94DF7420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497" y="1924046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6" name="Oval 2165">
              <a:extLst>
                <a:ext uri="{FF2B5EF4-FFF2-40B4-BE49-F238E27FC236}">
                  <a16:creationId xmlns:a16="http://schemas.microsoft.com/office/drawing/2014/main" id="{92FE2FAB-14AD-4ADC-9545-2B1A68669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032" y="1934471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7" name="Oval 2166">
              <a:extLst>
                <a:ext uri="{FF2B5EF4-FFF2-40B4-BE49-F238E27FC236}">
                  <a16:creationId xmlns:a16="http://schemas.microsoft.com/office/drawing/2014/main" id="{3D70922A-705E-4AD0-AB8F-E72C632CC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729" y="1973565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8" name="Oval 2167">
              <a:extLst>
                <a:ext uri="{FF2B5EF4-FFF2-40B4-BE49-F238E27FC236}">
                  <a16:creationId xmlns:a16="http://schemas.microsoft.com/office/drawing/2014/main" id="{9D145B12-35A2-438A-A8B5-E220908A6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240" y="2015265"/>
              <a:ext cx="68928" cy="63419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9" name="Oval 2168">
              <a:extLst>
                <a:ext uri="{FF2B5EF4-FFF2-40B4-BE49-F238E27FC236}">
                  <a16:creationId xmlns:a16="http://schemas.microsoft.com/office/drawing/2014/main" id="{11DAC797-EB3D-4118-8B20-59BC62F8F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837" y="2109960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0" name="Oval 2169">
              <a:extLst>
                <a:ext uri="{FF2B5EF4-FFF2-40B4-BE49-F238E27FC236}">
                  <a16:creationId xmlns:a16="http://schemas.microsoft.com/office/drawing/2014/main" id="{D923C587-A3E4-47CE-B2F8-AA37FC835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487" y="2128203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1" name="Oval 2170">
              <a:extLst>
                <a:ext uri="{FF2B5EF4-FFF2-40B4-BE49-F238E27FC236}">
                  <a16:creationId xmlns:a16="http://schemas.microsoft.com/office/drawing/2014/main" id="{3F8CBC8B-64C8-4488-92D4-575054AD2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533" y="2144709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2" name="Oval 2171">
              <a:extLst>
                <a:ext uri="{FF2B5EF4-FFF2-40B4-BE49-F238E27FC236}">
                  <a16:creationId xmlns:a16="http://schemas.microsoft.com/office/drawing/2014/main" id="{9425F275-4E2E-43C9-BA8E-9C809015E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646" y="2171641"/>
              <a:ext cx="66208" cy="660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3" name="Oval 2172">
              <a:extLst>
                <a:ext uri="{FF2B5EF4-FFF2-40B4-BE49-F238E27FC236}">
                  <a16:creationId xmlns:a16="http://schemas.microsoft.com/office/drawing/2014/main" id="{C4FBA7BF-1352-414A-BC16-7FEB9EC7F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245" y="2186410"/>
              <a:ext cx="6892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4" name="Oval 2173">
              <a:extLst>
                <a:ext uri="{FF2B5EF4-FFF2-40B4-BE49-F238E27FC236}">
                  <a16:creationId xmlns:a16="http://schemas.microsoft.com/office/drawing/2014/main" id="{C36C416C-C89D-4AF6-8A14-932114E41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058" y="2186410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5" name="Oval 2174">
              <a:extLst>
                <a:ext uri="{FF2B5EF4-FFF2-40B4-BE49-F238E27FC236}">
                  <a16:creationId xmlns:a16="http://schemas.microsoft.com/office/drawing/2014/main" id="{69B5D01E-8748-48F4-8E73-C1E21933D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638" y="2208998"/>
              <a:ext cx="67114" cy="660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6" name="Oval 2175">
              <a:extLst>
                <a:ext uri="{FF2B5EF4-FFF2-40B4-BE49-F238E27FC236}">
                  <a16:creationId xmlns:a16="http://schemas.microsoft.com/office/drawing/2014/main" id="{56566A44-B7F6-4E36-955D-FBE99EFD8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591" y="2227241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7" name="Oval 2176">
              <a:extLst>
                <a:ext uri="{FF2B5EF4-FFF2-40B4-BE49-F238E27FC236}">
                  <a16:creationId xmlns:a16="http://schemas.microsoft.com/office/drawing/2014/main" id="{F9BB18D4-D266-429A-82D7-DA0429603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2126" y="2267203"/>
              <a:ext cx="66208" cy="63419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8" name="Oval 2177">
              <a:extLst>
                <a:ext uri="{FF2B5EF4-FFF2-40B4-BE49-F238E27FC236}">
                  <a16:creationId xmlns:a16="http://schemas.microsoft.com/office/drawing/2014/main" id="{1834057A-1263-4D15-99DE-108455D6A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287" y="2291528"/>
              <a:ext cx="66208" cy="6602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9" name="Oval 2178">
              <a:extLst>
                <a:ext uri="{FF2B5EF4-FFF2-40B4-BE49-F238E27FC236}">
                  <a16:creationId xmlns:a16="http://schemas.microsoft.com/office/drawing/2014/main" id="{B47BCF53-76C7-4922-9F34-D5C1A3343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189" y="2310641"/>
              <a:ext cx="67114" cy="63419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0" name="Oval 2179">
              <a:extLst>
                <a:ext uri="{FF2B5EF4-FFF2-40B4-BE49-F238E27FC236}">
                  <a16:creationId xmlns:a16="http://schemas.microsoft.com/office/drawing/2014/main" id="{49FDDB72-B063-417A-8536-FD876D66F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115" y="2330623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1" name="Oval 2180">
              <a:extLst>
                <a:ext uri="{FF2B5EF4-FFF2-40B4-BE49-F238E27FC236}">
                  <a16:creationId xmlns:a16="http://schemas.microsoft.com/office/drawing/2014/main" id="{92D1C315-8509-4FC5-9701-75BC0C5DB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252" y="2341048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2" name="Oval 2181">
              <a:extLst>
                <a:ext uri="{FF2B5EF4-FFF2-40B4-BE49-F238E27FC236}">
                  <a16:creationId xmlns:a16="http://schemas.microsoft.com/office/drawing/2014/main" id="{CA2F1B00-C103-4C5E-8509-6A47802C4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743" y="2334966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3" name="Oval 2182">
              <a:extLst>
                <a:ext uri="{FF2B5EF4-FFF2-40B4-BE49-F238E27FC236}">
                  <a16:creationId xmlns:a16="http://schemas.microsoft.com/office/drawing/2014/main" id="{5369DCB5-9C95-4E4F-851B-458C5F7AE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636" y="2291528"/>
              <a:ext cx="66208" cy="660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4" name="Oval 2183">
              <a:extLst>
                <a:ext uri="{FF2B5EF4-FFF2-40B4-BE49-F238E27FC236}">
                  <a16:creationId xmlns:a16="http://schemas.microsoft.com/office/drawing/2014/main" id="{E12CED90-CF58-49FF-B7B9-1F8CC17C7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063" y="2473098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5" name="Oval 2184">
              <a:extLst>
                <a:ext uri="{FF2B5EF4-FFF2-40B4-BE49-F238E27FC236}">
                  <a16:creationId xmlns:a16="http://schemas.microsoft.com/office/drawing/2014/main" id="{78F95C6F-992B-4BDD-913A-A2AE1D334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992" y="2504373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6" name="Oval 2185">
              <a:extLst>
                <a:ext uri="{FF2B5EF4-FFF2-40B4-BE49-F238E27FC236}">
                  <a16:creationId xmlns:a16="http://schemas.microsoft.com/office/drawing/2014/main" id="{0DF5448F-3ED5-46E9-8063-887C57984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586" y="2553892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7" name="Oval 2186">
              <a:extLst>
                <a:ext uri="{FF2B5EF4-FFF2-40B4-BE49-F238E27FC236}">
                  <a16:creationId xmlns:a16="http://schemas.microsoft.com/office/drawing/2014/main" id="{9BCB677B-85D8-450A-939E-B5F79A2E9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978" y="2603411"/>
              <a:ext cx="6892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8" name="Oval 2187">
              <a:extLst>
                <a:ext uri="{FF2B5EF4-FFF2-40B4-BE49-F238E27FC236}">
                  <a16:creationId xmlns:a16="http://schemas.microsoft.com/office/drawing/2014/main" id="{6F5F4D1C-5408-48AC-BA60-04EB64859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069" y="2638161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9" name="Oval 2188">
              <a:extLst>
                <a:ext uri="{FF2B5EF4-FFF2-40B4-BE49-F238E27FC236}">
                  <a16:creationId xmlns:a16="http://schemas.microsoft.com/office/drawing/2014/main" id="{89C06359-4188-47B3-9778-39CCD6CD4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719" y="2663355"/>
              <a:ext cx="68928" cy="63419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0" name="Oval 2189">
              <a:extLst>
                <a:ext uri="{FF2B5EF4-FFF2-40B4-BE49-F238E27FC236}">
                  <a16:creationId xmlns:a16="http://schemas.microsoft.com/office/drawing/2014/main" id="{CE447CC4-D760-4FA6-B22B-89DEDCADB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503" y="2726774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1" name="Oval 2190">
              <a:extLst>
                <a:ext uri="{FF2B5EF4-FFF2-40B4-BE49-F238E27FC236}">
                  <a16:creationId xmlns:a16="http://schemas.microsoft.com/office/drawing/2014/main" id="{3DA191AC-2691-442B-9EDB-A02B5BB4A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058" y="2735462"/>
              <a:ext cx="67114" cy="660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2" name="Oval 2191">
              <a:extLst>
                <a:ext uri="{FF2B5EF4-FFF2-40B4-BE49-F238E27FC236}">
                  <a16:creationId xmlns:a16="http://schemas.microsoft.com/office/drawing/2014/main" id="{51BB9C14-B84B-4C55-BFE1-BF97697E1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262" y="2811912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3" name="Oval 2192">
              <a:extLst>
                <a:ext uri="{FF2B5EF4-FFF2-40B4-BE49-F238E27FC236}">
                  <a16:creationId xmlns:a16="http://schemas.microsoft.com/office/drawing/2014/main" id="{4D2C7E92-C26E-4A30-9212-DB54EE87D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679" y="2852743"/>
              <a:ext cx="66208" cy="660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4" name="Oval 2193">
              <a:extLst>
                <a:ext uri="{FF2B5EF4-FFF2-40B4-BE49-F238E27FC236}">
                  <a16:creationId xmlns:a16="http://schemas.microsoft.com/office/drawing/2014/main" id="{0DC91788-7EB2-4B82-BDD1-E52E70CA6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029" y="2832762"/>
              <a:ext cx="67114" cy="660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5" name="Oval 2194">
              <a:extLst>
                <a:ext uri="{FF2B5EF4-FFF2-40B4-BE49-F238E27FC236}">
                  <a16:creationId xmlns:a16="http://schemas.microsoft.com/office/drawing/2014/main" id="{F6924F9F-D8EC-4F89-971F-39CEB1390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319" y="2909213"/>
              <a:ext cx="66208" cy="63419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6" name="Oval 2195">
              <a:extLst>
                <a:ext uri="{FF2B5EF4-FFF2-40B4-BE49-F238E27FC236}">
                  <a16:creationId xmlns:a16="http://schemas.microsoft.com/office/drawing/2014/main" id="{15F78256-9AE9-4852-A505-5845F5C9A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876" y="2912687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7" name="Oval 2196">
              <a:extLst>
                <a:ext uri="{FF2B5EF4-FFF2-40B4-BE49-F238E27FC236}">
                  <a16:creationId xmlns:a16="http://schemas.microsoft.com/office/drawing/2014/main" id="{4F53D2F4-2D8D-478D-BB73-FA8814770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643" y="2929193"/>
              <a:ext cx="6892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8" name="Oval 2197">
              <a:extLst>
                <a:ext uri="{FF2B5EF4-FFF2-40B4-BE49-F238E27FC236}">
                  <a16:creationId xmlns:a16="http://schemas.microsoft.com/office/drawing/2014/main" id="{2D4CECF7-F547-4268-A260-33D95B0D2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223" y="2954388"/>
              <a:ext cx="68928" cy="63419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9" name="Oval 2198">
              <a:extLst>
                <a:ext uri="{FF2B5EF4-FFF2-40B4-BE49-F238E27FC236}">
                  <a16:creationId xmlns:a16="http://schemas.microsoft.com/office/drawing/2014/main" id="{FB4DA0E6-8137-41B6-80C4-670C6D055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990" y="2976975"/>
              <a:ext cx="68928" cy="660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0" name="Oval 2199">
              <a:extLst>
                <a:ext uri="{FF2B5EF4-FFF2-40B4-BE49-F238E27FC236}">
                  <a16:creationId xmlns:a16="http://schemas.microsoft.com/office/drawing/2014/main" id="{B354538A-8B9C-4AC5-A877-6834252D7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571" y="3005644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1" name="Oval 2200">
              <a:extLst>
                <a:ext uri="{FF2B5EF4-FFF2-40B4-BE49-F238E27FC236}">
                  <a16:creationId xmlns:a16="http://schemas.microsoft.com/office/drawing/2014/main" id="{51490AF9-1898-4606-9395-EC14EFC39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801" y="3030838"/>
              <a:ext cx="66208" cy="660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2" name="Oval 2201">
              <a:extLst>
                <a:ext uri="{FF2B5EF4-FFF2-40B4-BE49-F238E27FC236}">
                  <a16:creationId xmlns:a16="http://schemas.microsoft.com/office/drawing/2014/main" id="{69FF4714-F042-47E4-8908-6D7D217D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861" y="3059507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3" name="Oval 2202">
              <a:extLst>
                <a:ext uri="{FF2B5EF4-FFF2-40B4-BE49-F238E27FC236}">
                  <a16:creationId xmlns:a16="http://schemas.microsoft.com/office/drawing/2014/main" id="{7439807C-C461-4438-B41D-995C6D891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836" y="3059507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4" name="Oval 2203">
              <a:extLst>
                <a:ext uri="{FF2B5EF4-FFF2-40B4-BE49-F238E27FC236}">
                  <a16:creationId xmlns:a16="http://schemas.microsoft.com/office/drawing/2014/main" id="{60789362-40BD-4D66-ABA8-01401C5F5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138" y="3059507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5" name="Oval 2204">
              <a:extLst>
                <a:ext uri="{FF2B5EF4-FFF2-40B4-BE49-F238E27FC236}">
                  <a16:creationId xmlns:a16="http://schemas.microsoft.com/office/drawing/2014/main" id="{0ADB7CA9-1229-456E-89D2-BC2948616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184" y="3069932"/>
              <a:ext cx="68928" cy="63419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6" name="Oval 2205">
              <a:extLst>
                <a:ext uri="{FF2B5EF4-FFF2-40B4-BE49-F238E27FC236}">
                  <a16:creationId xmlns:a16="http://schemas.microsoft.com/office/drawing/2014/main" id="{2110CC85-4B1F-4FA8-931B-2A8DB7621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950" y="3077751"/>
              <a:ext cx="68928" cy="660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7" name="Oval 2206">
              <a:extLst>
                <a:ext uri="{FF2B5EF4-FFF2-40B4-BE49-F238E27FC236}">
                  <a16:creationId xmlns:a16="http://schemas.microsoft.com/office/drawing/2014/main" id="{62658501-4104-40AD-9FCE-220F9573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647" y="3129876"/>
              <a:ext cx="67114" cy="63419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8" name="Oval 2207">
              <a:extLst>
                <a:ext uri="{FF2B5EF4-FFF2-40B4-BE49-F238E27FC236}">
                  <a16:creationId xmlns:a16="http://schemas.microsoft.com/office/drawing/2014/main" id="{EF543372-9B57-4A5A-AB19-2997F54E7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111" y="3148120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9" name="Oval 2208">
              <a:extLst>
                <a:ext uri="{FF2B5EF4-FFF2-40B4-BE49-F238E27FC236}">
                  <a16:creationId xmlns:a16="http://schemas.microsoft.com/office/drawing/2014/main" id="{E92818AF-4580-4DAB-B681-DB89D4CA2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299" y="3100338"/>
              <a:ext cx="68928" cy="6689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0" name="Oval 2209">
              <a:extLst>
                <a:ext uri="{FF2B5EF4-FFF2-40B4-BE49-F238E27FC236}">
                  <a16:creationId xmlns:a16="http://schemas.microsoft.com/office/drawing/2014/main" id="{2ADC8082-5A78-42D3-B38B-CA34994AE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923" y="3148120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1" name="Oval 2210">
              <a:extLst>
                <a:ext uri="{FF2B5EF4-FFF2-40B4-BE49-F238E27FC236}">
                  <a16:creationId xmlns:a16="http://schemas.microsoft.com/office/drawing/2014/main" id="{1EEED315-83F2-4786-B561-BCD101F0A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084" y="3148120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2" name="Oval 2211">
              <a:extLst>
                <a:ext uri="{FF2B5EF4-FFF2-40B4-BE49-F238E27FC236}">
                  <a16:creationId xmlns:a16="http://schemas.microsoft.com/office/drawing/2014/main" id="{AB2AFE48-69A9-409E-943A-C9AF37AC5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520" y="3173314"/>
              <a:ext cx="67114" cy="63419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3" name="Oval 2212">
              <a:extLst>
                <a:ext uri="{FF2B5EF4-FFF2-40B4-BE49-F238E27FC236}">
                  <a16:creationId xmlns:a16="http://schemas.microsoft.com/office/drawing/2014/main" id="{1957AD80-BD0F-47C6-A5C7-F4BE76106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7144" y="3197638"/>
              <a:ext cx="68928" cy="660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4" name="Oval 2213">
              <a:extLst>
                <a:ext uri="{FF2B5EF4-FFF2-40B4-BE49-F238E27FC236}">
                  <a16:creationId xmlns:a16="http://schemas.microsoft.com/office/drawing/2014/main" id="{10D6697B-A971-4E22-A506-29490B5B4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8028" y="3226307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5" name="Oval 2214">
              <a:extLst>
                <a:ext uri="{FF2B5EF4-FFF2-40B4-BE49-F238E27FC236}">
                  <a16:creationId xmlns:a16="http://schemas.microsoft.com/office/drawing/2014/main" id="{C1BED486-6247-47B1-80DA-221C54411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608" y="3226307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6" name="Oval 2215">
              <a:extLst>
                <a:ext uri="{FF2B5EF4-FFF2-40B4-BE49-F238E27FC236}">
                  <a16:creationId xmlns:a16="http://schemas.microsoft.com/office/drawing/2014/main" id="{771DE477-092C-4FDE-9557-815A7BEA7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003" y="3226307"/>
              <a:ext cx="6892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7" name="Oval 2216">
              <a:extLst>
                <a:ext uri="{FF2B5EF4-FFF2-40B4-BE49-F238E27FC236}">
                  <a16:creationId xmlns:a16="http://schemas.microsoft.com/office/drawing/2014/main" id="{4ABECC42-2797-4B3C-80BD-ABCA6C09C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583" y="3226307"/>
              <a:ext cx="6892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8" name="Oval 2217">
              <a:extLst>
                <a:ext uri="{FF2B5EF4-FFF2-40B4-BE49-F238E27FC236}">
                  <a16:creationId xmlns:a16="http://schemas.microsoft.com/office/drawing/2014/main" id="{CA33D1B7-2333-4F1D-8E31-D49D196F9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931" y="3253239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9" name="Oval 2218">
              <a:extLst>
                <a:ext uri="{FF2B5EF4-FFF2-40B4-BE49-F238E27FC236}">
                  <a16:creationId xmlns:a16="http://schemas.microsoft.com/office/drawing/2014/main" id="{AE66C093-57FC-4513-B094-AF44DB8C4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482" y="3253239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0" name="Oval 2219">
              <a:extLst>
                <a:ext uri="{FF2B5EF4-FFF2-40B4-BE49-F238E27FC236}">
                  <a16:creationId xmlns:a16="http://schemas.microsoft.com/office/drawing/2014/main" id="{BF8D4D89-3EA1-48BF-AAB3-5CBA703A1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5175" y="3302758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1" name="Oval 2220">
              <a:extLst>
                <a:ext uri="{FF2B5EF4-FFF2-40B4-BE49-F238E27FC236}">
                  <a16:creationId xmlns:a16="http://schemas.microsoft.com/office/drawing/2014/main" id="{B09FCFCA-87DE-4121-8CC8-F0D9076EC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150" y="3302758"/>
              <a:ext cx="6892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2" name="Oval 2221">
              <a:extLst>
                <a:ext uri="{FF2B5EF4-FFF2-40B4-BE49-F238E27FC236}">
                  <a16:creationId xmlns:a16="http://schemas.microsoft.com/office/drawing/2014/main" id="{C09CF22A-4C82-4905-87C1-358F2E657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382" y="3302758"/>
              <a:ext cx="68928" cy="6428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3" name="Oval 2222">
              <a:extLst>
                <a:ext uri="{FF2B5EF4-FFF2-40B4-BE49-F238E27FC236}">
                  <a16:creationId xmlns:a16="http://schemas.microsoft.com/office/drawing/2014/main" id="{9A9025BB-25D7-4702-BFEF-DC1363DA4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9568" y="3302758"/>
              <a:ext cx="6620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4" name="Oval 2223">
              <a:extLst>
                <a:ext uri="{FF2B5EF4-FFF2-40B4-BE49-F238E27FC236}">
                  <a16:creationId xmlns:a16="http://schemas.microsoft.com/office/drawing/2014/main" id="{D33E6476-13A9-47E1-9287-4FA40BE84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7731" y="3327952"/>
              <a:ext cx="68928" cy="63419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5" name="Oval 2224">
              <a:extLst>
                <a:ext uri="{FF2B5EF4-FFF2-40B4-BE49-F238E27FC236}">
                  <a16:creationId xmlns:a16="http://schemas.microsoft.com/office/drawing/2014/main" id="{62953FA7-BF69-459F-9497-F7739AA8B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8614" y="3374864"/>
              <a:ext cx="67114" cy="660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6" name="Oval 2225">
              <a:extLst>
                <a:ext uri="{FF2B5EF4-FFF2-40B4-BE49-F238E27FC236}">
                  <a16:creationId xmlns:a16="http://schemas.microsoft.com/office/drawing/2014/main" id="{EF8CAD7F-6361-42C1-9590-D0403E951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239" y="3428727"/>
              <a:ext cx="67114" cy="660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7" name="Oval 2226">
              <a:extLst>
                <a:ext uri="{FF2B5EF4-FFF2-40B4-BE49-F238E27FC236}">
                  <a16:creationId xmlns:a16="http://schemas.microsoft.com/office/drawing/2014/main" id="{0BECF485-B44C-4C44-B0E4-B96E98591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110" y="3428727"/>
              <a:ext cx="67114" cy="660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8" name="Oval 2227">
              <a:extLst>
                <a:ext uri="{FF2B5EF4-FFF2-40B4-BE49-F238E27FC236}">
                  <a16:creationId xmlns:a16="http://schemas.microsoft.com/office/drawing/2014/main" id="{51065415-9107-4C43-A751-61C7FC782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2994" y="3428727"/>
              <a:ext cx="66208" cy="660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9" name="Oval 2228">
              <a:extLst>
                <a:ext uri="{FF2B5EF4-FFF2-40B4-BE49-F238E27FC236}">
                  <a16:creationId xmlns:a16="http://schemas.microsoft.com/office/drawing/2014/main" id="{A7991DD8-042C-40AD-A350-45322903B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1109" y="3647653"/>
              <a:ext cx="68928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0" name="Oval 2229">
              <a:extLst>
                <a:ext uri="{FF2B5EF4-FFF2-40B4-BE49-F238E27FC236}">
                  <a16:creationId xmlns:a16="http://schemas.microsoft.com/office/drawing/2014/main" id="{94D021C8-D950-426F-9CA6-005C7DF1C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5621" y="3746691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1" name="Oval 2230">
              <a:extLst>
                <a:ext uri="{FF2B5EF4-FFF2-40B4-BE49-F238E27FC236}">
                  <a16:creationId xmlns:a16="http://schemas.microsoft.com/office/drawing/2014/main" id="{E5A98285-67EF-449E-A6FD-2B00D2169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619" y="3746691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2" name="Oval 2231">
              <a:extLst>
                <a:ext uri="{FF2B5EF4-FFF2-40B4-BE49-F238E27FC236}">
                  <a16:creationId xmlns:a16="http://schemas.microsoft.com/office/drawing/2014/main" id="{DB049A89-7C0F-432E-858F-E6DB455E4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24" y="3746691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3" name="Oval 2232">
              <a:extLst>
                <a:ext uri="{FF2B5EF4-FFF2-40B4-BE49-F238E27FC236}">
                  <a16:creationId xmlns:a16="http://schemas.microsoft.com/office/drawing/2014/main" id="{7CA7FF41-82EA-4E8D-BB6E-314940C9B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536" y="3746691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4" name="Oval 2233">
              <a:extLst>
                <a:ext uri="{FF2B5EF4-FFF2-40B4-BE49-F238E27FC236}">
                  <a16:creationId xmlns:a16="http://schemas.microsoft.com/office/drawing/2014/main" id="{7DCBD94E-C10F-4DCA-9C4F-84206E6C2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2698" y="3746691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5" name="Oval 2234">
              <a:extLst>
                <a:ext uri="{FF2B5EF4-FFF2-40B4-BE49-F238E27FC236}">
                  <a16:creationId xmlns:a16="http://schemas.microsoft.com/office/drawing/2014/main" id="{136DCF89-FE36-4BD8-8FA2-0B57778DA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9859" y="3746691"/>
              <a:ext cx="67114" cy="6428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6" name="Freeform 77">
              <a:extLst>
                <a:ext uri="{FF2B5EF4-FFF2-40B4-BE49-F238E27FC236}">
                  <a16:creationId xmlns:a16="http://schemas.microsoft.com/office/drawing/2014/main" id="{C9AA2D1A-2D3D-4E16-A7AC-6F215F553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367" y="1917965"/>
              <a:ext cx="5393607" cy="1860001"/>
            </a:xfrm>
            <a:custGeom>
              <a:avLst/>
              <a:gdLst>
                <a:gd name="T0" fmla="*/ 5385 w 5947"/>
                <a:gd name="T1" fmla="*/ 2034 h 2141"/>
                <a:gd name="T2" fmla="*/ 4946 w 5947"/>
                <a:gd name="T3" fmla="*/ 1775 h 2141"/>
                <a:gd name="T4" fmla="*/ 4834 w 5947"/>
                <a:gd name="T5" fmla="*/ 1715 h 2141"/>
                <a:gd name="T6" fmla="*/ 4711 w 5947"/>
                <a:gd name="T7" fmla="*/ 1635 h 2141"/>
                <a:gd name="T8" fmla="*/ 4692 w 5947"/>
                <a:gd name="T9" fmla="*/ 1606 h 2141"/>
                <a:gd name="T10" fmla="*/ 4386 w 5947"/>
                <a:gd name="T11" fmla="*/ 1578 h 2141"/>
                <a:gd name="T12" fmla="*/ 4255 w 5947"/>
                <a:gd name="T13" fmla="*/ 1506 h 2141"/>
                <a:gd name="T14" fmla="*/ 4239 w 5947"/>
                <a:gd name="T15" fmla="*/ 1492 h 2141"/>
                <a:gd name="T16" fmla="*/ 4008 w 5947"/>
                <a:gd name="T17" fmla="*/ 1473 h 2141"/>
                <a:gd name="T18" fmla="*/ 3802 w 5947"/>
                <a:gd name="T19" fmla="*/ 1454 h 2141"/>
                <a:gd name="T20" fmla="*/ 3764 w 5947"/>
                <a:gd name="T21" fmla="*/ 1416 h 2141"/>
                <a:gd name="T22" fmla="*/ 3728 w 5947"/>
                <a:gd name="T23" fmla="*/ 1366 h 2141"/>
                <a:gd name="T24" fmla="*/ 3591 w 5947"/>
                <a:gd name="T25" fmla="*/ 1345 h 2141"/>
                <a:gd name="T26" fmla="*/ 3408 w 5947"/>
                <a:gd name="T27" fmla="*/ 1326 h 2141"/>
                <a:gd name="T28" fmla="*/ 3280 w 5947"/>
                <a:gd name="T29" fmla="*/ 1297 h 2141"/>
                <a:gd name="T30" fmla="*/ 3235 w 5947"/>
                <a:gd name="T31" fmla="*/ 1281 h 2141"/>
                <a:gd name="T32" fmla="*/ 3218 w 5947"/>
                <a:gd name="T33" fmla="*/ 1228 h 2141"/>
                <a:gd name="T34" fmla="*/ 3176 w 5947"/>
                <a:gd name="T35" fmla="*/ 1202 h 2141"/>
                <a:gd name="T36" fmla="*/ 3157 w 5947"/>
                <a:gd name="T37" fmla="*/ 1176 h 2141"/>
                <a:gd name="T38" fmla="*/ 2981 w 5947"/>
                <a:gd name="T39" fmla="*/ 1164 h 2141"/>
                <a:gd name="T40" fmla="*/ 2919 w 5947"/>
                <a:gd name="T41" fmla="*/ 1145 h 2141"/>
                <a:gd name="T42" fmla="*/ 2841 w 5947"/>
                <a:gd name="T43" fmla="*/ 1136 h 2141"/>
                <a:gd name="T44" fmla="*/ 2753 w 5947"/>
                <a:gd name="T45" fmla="*/ 1112 h 2141"/>
                <a:gd name="T46" fmla="*/ 2691 w 5947"/>
                <a:gd name="T47" fmla="*/ 1095 h 2141"/>
                <a:gd name="T48" fmla="*/ 2672 w 5947"/>
                <a:gd name="T49" fmla="*/ 1045 h 2141"/>
                <a:gd name="T50" fmla="*/ 2639 w 5947"/>
                <a:gd name="T51" fmla="*/ 998 h 2141"/>
                <a:gd name="T52" fmla="*/ 2511 w 5947"/>
                <a:gd name="T53" fmla="*/ 967 h 2141"/>
                <a:gd name="T54" fmla="*/ 2383 w 5947"/>
                <a:gd name="T55" fmla="*/ 948 h 2141"/>
                <a:gd name="T56" fmla="*/ 2333 w 5947"/>
                <a:gd name="T57" fmla="*/ 927 h 2141"/>
                <a:gd name="T58" fmla="*/ 2298 w 5947"/>
                <a:gd name="T59" fmla="*/ 915 h 2141"/>
                <a:gd name="T60" fmla="*/ 2222 w 5947"/>
                <a:gd name="T61" fmla="*/ 891 h 2141"/>
                <a:gd name="T62" fmla="*/ 2174 w 5947"/>
                <a:gd name="T63" fmla="*/ 863 h 2141"/>
                <a:gd name="T64" fmla="*/ 2155 w 5947"/>
                <a:gd name="T65" fmla="*/ 844 h 2141"/>
                <a:gd name="T66" fmla="*/ 2141 w 5947"/>
                <a:gd name="T67" fmla="*/ 820 h 2141"/>
                <a:gd name="T68" fmla="*/ 1913 w 5947"/>
                <a:gd name="T69" fmla="*/ 765 h 2141"/>
                <a:gd name="T70" fmla="*/ 1835 w 5947"/>
                <a:gd name="T71" fmla="*/ 737 h 2141"/>
                <a:gd name="T72" fmla="*/ 1659 w 5947"/>
                <a:gd name="T73" fmla="*/ 708 h 2141"/>
                <a:gd name="T74" fmla="*/ 1643 w 5947"/>
                <a:gd name="T75" fmla="*/ 684 h 2141"/>
                <a:gd name="T76" fmla="*/ 1619 w 5947"/>
                <a:gd name="T77" fmla="*/ 672 h 2141"/>
                <a:gd name="T78" fmla="*/ 1593 w 5947"/>
                <a:gd name="T79" fmla="*/ 637 h 2141"/>
                <a:gd name="T80" fmla="*/ 1578 w 5947"/>
                <a:gd name="T81" fmla="*/ 568 h 2141"/>
                <a:gd name="T82" fmla="*/ 1541 w 5947"/>
                <a:gd name="T83" fmla="*/ 539 h 2141"/>
                <a:gd name="T84" fmla="*/ 1529 w 5947"/>
                <a:gd name="T85" fmla="*/ 516 h 2141"/>
                <a:gd name="T86" fmla="*/ 1424 w 5947"/>
                <a:gd name="T87" fmla="*/ 506 h 2141"/>
                <a:gd name="T88" fmla="*/ 1313 w 5947"/>
                <a:gd name="T89" fmla="*/ 494 h 2141"/>
                <a:gd name="T90" fmla="*/ 1291 w 5947"/>
                <a:gd name="T91" fmla="*/ 475 h 2141"/>
                <a:gd name="T92" fmla="*/ 1106 w 5947"/>
                <a:gd name="T93" fmla="*/ 466 h 2141"/>
                <a:gd name="T94" fmla="*/ 1085 w 5947"/>
                <a:gd name="T95" fmla="*/ 409 h 2141"/>
                <a:gd name="T96" fmla="*/ 1037 w 5947"/>
                <a:gd name="T97" fmla="*/ 368 h 2141"/>
                <a:gd name="T98" fmla="*/ 952 w 5947"/>
                <a:gd name="T99" fmla="*/ 330 h 2141"/>
                <a:gd name="T100" fmla="*/ 715 w 5947"/>
                <a:gd name="T101" fmla="*/ 304 h 2141"/>
                <a:gd name="T102" fmla="*/ 679 w 5947"/>
                <a:gd name="T103" fmla="*/ 259 h 2141"/>
                <a:gd name="T104" fmla="*/ 568 w 5947"/>
                <a:gd name="T105" fmla="*/ 250 h 2141"/>
                <a:gd name="T106" fmla="*/ 553 w 5947"/>
                <a:gd name="T107" fmla="*/ 223 h 2141"/>
                <a:gd name="T108" fmla="*/ 496 w 5947"/>
                <a:gd name="T109" fmla="*/ 214 h 2141"/>
                <a:gd name="T110" fmla="*/ 444 w 5947"/>
                <a:gd name="T111" fmla="*/ 200 h 2141"/>
                <a:gd name="T112" fmla="*/ 390 w 5947"/>
                <a:gd name="T113" fmla="*/ 136 h 2141"/>
                <a:gd name="T114" fmla="*/ 363 w 5947"/>
                <a:gd name="T115" fmla="*/ 100 h 2141"/>
                <a:gd name="T116" fmla="*/ 352 w 5947"/>
                <a:gd name="T117" fmla="*/ 31 h 2141"/>
                <a:gd name="T118" fmla="*/ 314 w 5947"/>
                <a:gd name="T119" fmla="*/ 17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47" h="2141">
                  <a:moveTo>
                    <a:pt x="5947" y="2141"/>
                  </a:moveTo>
                  <a:lnTo>
                    <a:pt x="5385" y="2141"/>
                  </a:lnTo>
                  <a:lnTo>
                    <a:pt x="5385" y="2034"/>
                  </a:lnTo>
                  <a:lnTo>
                    <a:pt x="5373" y="2034"/>
                  </a:lnTo>
                  <a:lnTo>
                    <a:pt x="5373" y="1775"/>
                  </a:lnTo>
                  <a:lnTo>
                    <a:pt x="4946" y="1775"/>
                  </a:lnTo>
                  <a:lnTo>
                    <a:pt x="4891" y="1775"/>
                  </a:lnTo>
                  <a:lnTo>
                    <a:pt x="4891" y="1715"/>
                  </a:lnTo>
                  <a:lnTo>
                    <a:pt x="4834" y="1715"/>
                  </a:lnTo>
                  <a:lnTo>
                    <a:pt x="4834" y="1666"/>
                  </a:lnTo>
                  <a:lnTo>
                    <a:pt x="4834" y="1635"/>
                  </a:lnTo>
                  <a:lnTo>
                    <a:pt x="4711" y="1635"/>
                  </a:lnTo>
                  <a:lnTo>
                    <a:pt x="4711" y="1625"/>
                  </a:lnTo>
                  <a:lnTo>
                    <a:pt x="4692" y="1625"/>
                  </a:lnTo>
                  <a:lnTo>
                    <a:pt x="4692" y="1606"/>
                  </a:lnTo>
                  <a:lnTo>
                    <a:pt x="4642" y="1606"/>
                  </a:lnTo>
                  <a:lnTo>
                    <a:pt x="4642" y="1578"/>
                  </a:lnTo>
                  <a:lnTo>
                    <a:pt x="4386" y="1578"/>
                  </a:lnTo>
                  <a:lnTo>
                    <a:pt x="4386" y="1542"/>
                  </a:lnTo>
                  <a:lnTo>
                    <a:pt x="4255" y="1542"/>
                  </a:lnTo>
                  <a:lnTo>
                    <a:pt x="4255" y="1506"/>
                  </a:lnTo>
                  <a:lnTo>
                    <a:pt x="4248" y="1506"/>
                  </a:lnTo>
                  <a:lnTo>
                    <a:pt x="4248" y="1492"/>
                  </a:lnTo>
                  <a:lnTo>
                    <a:pt x="4239" y="1492"/>
                  </a:lnTo>
                  <a:lnTo>
                    <a:pt x="4239" y="1480"/>
                  </a:lnTo>
                  <a:lnTo>
                    <a:pt x="4008" y="1480"/>
                  </a:lnTo>
                  <a:lnTo>
                    <a:pt x="4008" y="1473"/>
                  </a:lnTo>
                  <a:lnTo>
                    <a:pt x="3978" y="1473"/>
                  </a:lnTo>
                  <a:lnTo>
                    <a:pt x="3978" y="1454"/>
                  </a:lnTo>
                  <a:lnTo>
                    <a:pt x="3802" y="1454"/>
                  </a:lnTo>
                  <a:lnTo>
                    <a:pt x="3802" y="1433"/>
                  </a:lnTo>
                  <a:lnTo>
                    <a:pt x="3764" y="1433"/>
                  </a:lnTo>
                  <a:lnTo>
                    <a:pt x="3764" y="1416"/>
                  </a:lnTo>
                  <a:lnTo>
                    <a:pt x="3750" y="1416"/>
                  </a:lnTo>
                  <a:lnTo>
                    <a:pt x="3750" y="1366"/>
                  </a:lnTo>
                  <a:lnTo>
                    <a:pt x="3728" y="1366"/>
                  </a:lnTo>
                  <a:lnTo>
                    <a:pt x="3728" y="1354"/>
                  </a:lnTo>
                  <a:lnTo>
                    <a:pt x="3591" y="1354"/>
                  </a:lnTo>
                  <a:lnTo>
                    <a:pt x="3591" y="1345"/>
                  </a:lnTo>
                  <a:lnTo>
                    <a:pt x="3418" y="1345"/>
                  </a:lnTo>
                  <a:lnTo>
                    <a:pt x="3418" y="1326"/>
                  </a:lnTo>
                  <a:lnTo>
                    <a:pt x="3408" y="1326"/>
                  </a:lnTo>
                  <a:lnTo>
                    <a:pt x="3408" y="1316"/>
                  </a:lnTo>
                  <a:lnTo>
                    <a:pt x="3280" y="1316"/>
                  </a:lnTo>
                  <a:lnTo>
                    <a:pt x="3280" y="1297"/>
                  </a:lnTo>
                  <a:lnTo>
                    <a:pt x="3254" y="1297"/>
                  </a:lnTo>
                  <a:lnTo>
                    <a:pt x="3254" y="1281"/>
                  </a:lnTo>
                  <a:lnTo>
                    <a:pt x="3235" y="1281"/>
                  </a:lnTo>
                  <a:lnTo>
                    <a:pt x="3235" y="1255"/>
                  </a:lnTo>
                  <a:lnTo>
                    <a:pt x="3218" y="1255"/>
                  </a:lnTo>
                  <a:lnTo>
                    <a:pt x="3218" y="1228"/>
                  </a:lnTo>
                  <a:lnTo>
                    <a:pt x="3202" y="1228"/>
                  </a:lnTo>
                  <a:lnTo>
                    <a:pt x="3202" y="1202"/>
                  </a:lnTo>
                  <a:lnTo>
                    <a:pt x="3176" y="1202"/>
                  </a:lnTo>
                  <a:lnTo>
                    <a:pt x="3176" y="1193"/>
                  </a:lnTo>
                  <a:lnTo>
                    <a:pt x="3157" y="1193"/>
                  </a:lnTo>
                  <a:lnTo>
                    <a:pt x="3157" y="1176"/>
                  </a:lnTo>
                  <a:lnTo>
                    <a:pt x="3024" y="1176"/>
                  </a:lnTo>
                  <a:lnTo>
                    <a:pt x="3024" y="1164"/>
                  </a:lnTo>
                  <a:lnTo>
                    <a:pt x="2981" y="1164"/>
                  </a:lnTo>
                  <a:lnTo>
                    <a:pt x="2981" y="1155"/>
                  </a:lnTo>
                  <a:lnTo>
                    <a:pt x="2919" y="1155"/>
                  </a:lnTo>
                  <a:lnTo>
                    <a:pt x="2919" y="1145"/>
                  </a:lnTo>
                  <a:lnTo>
                    <a:pt x="2905" y="1145"/>
                  </a:lnTo>
                  <a:lnTo>
                    <a:pt x="2905" y="1136"/>
                  </a:lnTo>
                  <a:lnTo>
                    <a:pt x="2841" y="1136"/>
                  </a:lnTo>
                  <a:lnTo>
                    <a:pt x="2841" y="1126"/>
                  </a:lnTo>
                  <a:lnTo>
                    <a:pt x="2753" y="1126"/>
                  </a:lnTo>
                  <a:lnTo>
                    <a:pt x="2753" y="1112"/>
                  </a:lnTo>
                  <a:lnTo>
                    <a:pt x="2722" y="1112"/>
                  </a:lnTo>
                  <a:lnTo>
                    <a:pt x="2722" y="1095"/>
                  </a:lnTo>
                  <a:lnTo>
                    <a:pt x="2691" y="1095"/>
                  </a:lnTo>
                  <a:lnTo>
                    <a:pt x="2691" y="1062"/>
                  </a:lnTo>
                  <a:lnTo>
                    <a:pt x="2672" y="1062"/>
                  </a:lnTo>
                  <a:lnTo>
                    <a:pt x="2672" y="1045"/>
                  </a:lnTo>
                  <a:lnTo>
                    <a:pt x="2656" y="1045"/>
                  </a:lnTo>
                  <a:lnTo>
                    <a:pt x="2656" y="998"/>
                  </a:lnTo>
                  <a:lnTo>
                    <a:pt x="2639" y="998"/>
                  </a:lnTo>
                  <a:lnTo>
                    <a:pt x="2639" y="977"/>
                  </a:lnTo>
                  <a:lnTo>
                    <a:pt x="2511" y="977"/>
                  </a:lnTo>
                  <a:lnTo>
                    <a:pt x="2511" y="967"/>
                  </a:lnTo>
                  <a:lnTo>
                    <a:pt x="2397" y="967"/>
                  </a:lnTo>
                  <a:lnTo>
                    <a:pt x="2397" y="948"/>
                  </a:lnTo>
                  <a:lnTo>
                    <a:pt x="2383" y="948"/>
                  </a:lnTo>
                  <a:lnTo>
                    <a:pt x="2383" y="936"/>
                  </a:lnTo>
                  <a:lnTo>
                    <a:pt x="2333" y="936"/>
                  </a:lnTo>
                  <a:lnTo>
                    <a:pt x="2333" y="927"/>
                  </a:lnTo>
                  <a:lnTo>
                    <a:pt x="2309" y="927"/>
                  </a:lnTo>
                  <a:lnTo>
                    <a:pt x="2309" y="915"/>
                  </a:lnTo>
                  <a:lnTo>
                    <a:pt x="2298" y="915"/>
                  </a:lnTo>
                  <a:lnTo>
                    <a:pt x="2298" y="908"/>
                  </a:lnTo>
                  <a:lnTo>
                    <a:pt x="2222" y="908"/>
                  </a:lnTo>
                  <a:lnTo>
                    <a:pt x="2222" y="891"/>
                  </a:lnTo>
                  <a:lnTo>
                    <a:pt x="2198" y="891"/>
                  </a:lnTo>
                  <a:lnTo>
                    <a:pt x="2198" y="863"/>
                  </a:lnTo>
                  <a:lnTo>
                    <a:pt x="2174" y="863"/>
                  </a:lnTo>
                  <a:lnTo>
                    <a:pt x="2165" y="863"/>
                  </a:lnTo>
                  <a:lnTo>
                    <a:pt x="2165" y="844"/>
                  </a:lnTo>
                  <a:lnTo>
                    <a:pt x="2155" y="844"/>
                  </a:lnTo>
                  <a:lnTo>
                    <a:pt x="2155" y="834"/>
                  </a:lnTo>
                  <a:lnTo>
                    <a:pt x="2141" y="834"/>
                  </a:lnTo>
                  <a:lnTo>
                    <a:pt x="2141" y="820"/>
                  </a:lnTo>
                  <a:lnTo>
                    <a:pt x="2115" y="820"/>
                  </a:lnTo>
                  <a:lnTo>
                    <a:pt x="2115" y="765"/>
                  </a:lnTo>
                  <a:lnTo>
                    <a:pt x="1913" y="765"/>
                  </a:lnTo>
                  <a:lnTo>
                    <a:pt x="1913" y="746"/>
                  </a:lnTo>
                  <a:lnTo>
                    <a:pt x="1835" y="746"/>
                  </a:lnTo>
                  <a:lnTo>
                    <a:pt x="1835" y="737"/>
                  </a:lnTo>
                  <a:lnTo>
                    <a:pt x="1721" y="737"/>
                  </a:lnTo>
                  <a:lnTo>
                    <a:pt x="1659" y="737"/>
                  </a:lnTo>
                  <a:lnTo>
                    <a:pt x="1659" y="708"/>
                  </a:lnTo>
                  <a:lnTo>
                    <a:pt x="1659" y="699"/>
                  </a:lnTo>
                  <a:lnTo>
                    <a:pt x="1643" y="699"/>
                  </a:lnTo>
                  <a:lnTo>
                    <a:pt x="1643" y="684"/>
                  </a:lnTo>
                  <a:lnTo>
                    <a:pt x="1631" y="684"/>
                  </a:lnTo>
                  <a:lnTo>
                    <a:pt x="1631" y="672"/>
                  </a:lnTo>
                  <a:lnTo>
                    <a:pt x="1619" y="672"/>
                  </a:lnTo>
                  <a:lnTo>
                    <a:pt x="1619" y="637"/>
                  </a:lnTo>
                  <a:lnTo>
                    <a:pt x="1605" y="637"/>
                  </a:lnTo>
                  <a:lnTo>
                    <a:pt x="1593" y="637"/>
                  </a:lnTo>
                  <a:lnTo>
                    <a:pt x="1593" y="608"/>
                  </a:lnTo>
                  <a:lnTo>
                    <a:pt x="1578" y="608"/>
                  </a:lnTo>
                  <a:lnTo>
                    <a:pt x="1578" y="568"/>
                  </a:lnTo>
                  <a:lnTo>
                    <a:pt x="1564" y="568"/>
                  </a:lnTo>
                  <a:lnTo>
                    <a:pt x="1564" y="539"/>
                  </a:lnTo>
                  <a:lnTo>
                    <a:pt x="1541" y="539"/>
                  </a:lnTo>
                  <a:lnTo>
                    <a:pt x="1541" y="528"/>
                  </a:lnTo>
                  <a:lnTo>
                    <a:pt x="1529" y="528"/>
                  </a:lnTo>
                  <a:lnTo>
                    <a:pt x="1529" y="516"/>
                  </a:lnTo>
                  <a:lnTo>
                    <a:pt x="1479" y="516"/>
                  </a:lnTo>
                  <a:lnTo>
                    <a:pt x="1424" y="516"/>
                  </a:lnTo>
                  <a:lnTo>
                    <a:pt x="1424" y="506"/>
                  </a:lnTo>
                  <a:lnTo>
                    <a:pt x="1398" y="506"/>
                  </a:lnTo>
                  <a:lnTo>
                    <a:pt x="1398" y="494"/>
                  </a:lnTo>
                  <a:lnTo>
                    <a:pt x="1313" y="494"/>
                  </a:lnTo>
                  <a:lnTo>
                    <a:pt x="1313" y="485"/>
                  </a:lnTo>
                  <a:lnTo>
                    <a:pt x="1291" y="485"/>
                  </a:lnTo>
                  <a:lnTo>
                    <a:pt x="1291" y="475"/>
                  </a:lnTo>
                  <a:lnTo>
                    <a:pt x="1249" y="475"/>
                  </a:lnTo>
                  <a:lnTo>
                    <a:pt x="1249" y="466"/>
                  </a:lnTo>
                  <a:lnTo>
                    <a:pt x="1106" y="466"/>
                  </a:lnTo>
                  <a:lnTo>
                    <a:pt x="1106" y="447"/>
                  </a:lnTo>
                  <a:lnTo>
                    <a:pt x="1085" y="447"/>
                  </a:lnTo>
                  <a:lnTo>
                    <a:pt x="1085" y="409"/>
                  </a:lnTo>
                  <a:lnTo>
                    <a:pt x="1068" y="409"/>
                  </a:lnTo>
                  <a:lnTo>
                    <a:pt x="1068" y="368"/>
                  </a:lnTo>
                  <a:lnTo>
                    <a:pt x="1037" y="368"/>
                  </a:lnTo>
                  <a:lnTo>
                    <a:pt x="1037" y="340"/>
                  </a:lnTo>
                  <a:lnTo>
                    <a:pt x="952" y="340"/>
                  </a:lnTo>
                  <a:lnTo>
                    <a:pt x="952" y="330"/>
                  </a:lnTo>
                  <a:lnTo>
                    <a:pt x="746" y="330"/>
                  </a:lnTo>
                  <a:lnTo>
                    <a:pt x="746" y="304"/>
                  </a:lnTo>
                  <a:lnTo>
                    <a:pt x="715" y="304"/>
                  </a:lnTo>
                  <a:lnTo>
                    <a:pt x="715" y="269"/>
                  </a:lnTo>
                  <a:lnTo>
                    <a:pt x="679" y="269"/>
                  </a:lnTo>
                  <a:lnTo>
                    <a:pt x="679" y="259"/>
                  </a:lnTo>
                  <a:lnTo>
                    <a:pt x="584" y="259"/>
                  </a:lnTo>
                  <a:lnTo>
                    <a:pt x="584" y="250"/>
                  </a:lnTo>
                  <a:lnTo>
                    <a:pt x="568" y="250"/>
                  </a:lnTo>
                  <a:lnTo>
                    <a:pt x="568" y="235"/>
                  </a:lnTo>
                  <a:lnTo>
                    <a:pt x="553" y="235"/>
                  </a:lnTo>
                  <a:lnTo>
                    <a:pt x="553" y="223"/>
                  </a:lnTo>
                  <a:lnTo>
                    <a:pt x="530" y="223"/>
                  </a:lnTo>
                  <a:lnTo>
                    <a:pt x="530" y="214"/>
                  </a:lnTo>
                  <a:lnTo>
                    <a:pt x="496" y="214"/>
                  </a:lnTo>
                  <a:lnTo>
                    <a:pt x="496" y="200"/>
                  </a:lnTo>
                  <a:lnTo>
                    <a:pt x="451" y="200"/>
                  </a:lnTo>
                  <a:lnTo>
                    <a:pt x="444" y="200"/>
                  </a:lnTo>
                  <a:lnTo>
                    <a:pt x="444" y="176"/>
                  </a:lnTo>
                  <a:lnTo>
                    <a:pt x="390" y="176"/>
                  </a:lnTo>
                  <a:lnTo>
                    <a:pt x="390" y="136"/>
                  </a:lnTo>
                  <a:lnTo>
                    <a:pt x="375" y="136"/>
                  </a:lnTo>
                  <a:lnTo>
                    <a:pt x="375" y="100"/>
                  </a:lnTo>
                  <a:lnTo>
                    <a:pt x="363" y="100"/>
                  </a:lnTo>
                  <a:lnTo>
                    <a:pt x="363" y="48"/>
                  </a:lnTo>
                  <a:lnTo>
                    <a:pt x="352" y="48"/>
                  </a:lnTo>
                  <a:lnTo>
                    <a:pt x="352" y="31"/>
                  </a:lnTo>
                  <a:lnTo>
                    <a:pt x="333" y="31"/>
                  </a:lnTo>
                  <a:lnTo>
                    <a:pt x="333" y="17"/>
                  </a:lnTo>
                  <a:lnTo>
                    <a:pt x="314" y="17"/>
                  </a:lnTo>
                  <a:lnTo>
                    <a:pt x="314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7" name="Freeform 78">
              <a:extLst>
                <a:ext uri="{FF2B5EF4-FFF2-40B4-BE49-F238E27FC236}">
                  <a16:creationId xmlns:a16="http://schemas.microsoft.com/office/drawing/2014/main" id="{25CA7D1D-7F03-434C-AC9A-38BE48829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367" y="1916227"/>
              <a:ext cx="5318330" cy="1950352"/>
            </a:xfrm>
            <a:custGeom>
              <a:avLst/>
              <a:gdLst>
                <a:gd name="T0" fmla="*/ 16 w 2471"/>
                <a:gd name="T1" fmla="*/ 5 h 945"/>
                <a:gd name="T2" fmla="*/ 137 w 2471"/>
                <a:gd name="T3" fmla="*/ 9 h 945"/>
                <a:gd name="T4" fmla="*/ 144 w 2471"/>
                <a:gd name="T5" fmla="*/ 54 h 945"/>
                <a:gd name="T6" fmla="*/ 160 w 2471"/>
                <a:gd name="T7" fmla="*/ 106 h 945"/>
                <a:gd name="T8" fmla="*/ 236 w 2471"/>
                <a:gd name="T9" fmla="*/ 123 h 945"/>
                <a:gd name="T10" fmla="*/ 305 w 2471"/>
                <a:gd name="T11" fmla="*/ 151 h 945"/>
                <a:gd name="T12" fmla="*/ 322 w 2471"/>
                <a:gd name="T13" fmla="*/ 172 h 945"/>
                <a:gd name="T14" fmla="*/ 338 w 2471"/>
                <a:gd name="T15" fmla="*/ 184 h 945"/>
                <a:gd name="T16" fmla="*/ 374 w 2471"/>
                <a:gd name="T17" fmla="*/ 188 h 945"/>
                <a:gd name="T18" fmla="*/ 435 w 2471"/>
                <a:gd name="T19" fmla="*/ 207 h 945"/>
                <a:gd name="T20" fmla="*/ 454 w 2471"/>
                <a:gd name="T21" fmla="*/ 213 h 945"/>
                <a:gd name="T22" fmla="*/ 461 w 2471"/>
                <a:gd name="T23" fmla="*/ 260 h 945"/>
                <a:gd name="T24" fmla="*/ 482 w 2471"/>
                <a:gd name="T25" fmla="*/ 265 h 945"/>
                <a:gd name="T26" fmla="*/ 505 w 2471"/>
                <a:gd name="T27" fmla="*/ 281 h 945"/>
                <a:gd name="T28" fmla="*/ 553 w 2471"/>
                <a:gd name="T29" fmla="*/ 286 h 945"/>
                <a:gd name="T30" fmla="*/ 590 w 2471"/>
                <a:gd name="T31" fmla="*/ 294 h 945"/>
                <a:gd name="T32" fmla="*/ 665 w 2471"/>
                <a:gd name="T33" fmla="*/ 300 h 945"/>
                <a:gd name="T34" fmla="*/ 672 w 2471"/>
                <a:gd name="T35" fmla="*/ 332 h 945"/>
                <a:gd name="T36" fmla="*/ 685 w 2471"/>
                <a:gd name="T37" fmla="*/ 346 h 945"/>
                <a:gd name="T38" fmla="*/ 693 w 2471"/>
                <a:gd name="T39" fmla="*/ 386 h 945"/>
                <a:gd name="T40" fmla="*/ 708 w 2471"/>
                <a:gd name="T41" fmla="*/ 391 h 945"/>
                <a:gd name="T42" fmla="*/ 714 w 2471"/>
                <a:gd name="T43" fmla="*/ 404 h 945"/>
                <a:gd name="T44" fmla="*/ 751 w 2471"/>
                <a:gd name="T45" fmla="*/ 408 h 945"/>
                <a:gd name="T46" fmla="*/ 763 w 2471"/>
                <a:gd name="T47" fmla="*/ 416 h 945"/>
                <a:gd name="T48" fmla="*/ 859 w 2471"/>
                <a:gd name="T49" fmla="*/ 424 h 945"/>
                <a:gd name="T50" fmla="*/ 891 w 2471"/>
                <a:gd name="T51" fmla="*/ 450 h 945"/>
                <a:gd name="T52" fmla="*/ 909 w 2471"/>
                <a:gd name="T53" fmla="*/ 456 h 945"/>
                <a:gd name="T54" fmla="*/ 913 w 2471"/>
                <a:gd name="T55" fmla="*/ 491 h 945"/>
                <a:gd name="T56" fmla="*/ 945 w 2471"/>
                <a:gd name="T57" fmla="*/ 496 h 945"/>
                <a:gd name="T58" fmla="*/ 1005 w 2471"/>
                <a:gd name="T59" fmla="*/ 516 h 945"/>
                <a:gd name="T60" fmla="*/ 1118 w 2471"/>
                <a:gd name="T61" fmla="*/ 523 h 945"/>
                <a:gd name="T62" fmla="*/ 1123 w 2471"/>
                <a:gd name="T63" fmla="*/ 564 h 945"/>
                <a:gd name="T64" fmla="*/ 1133 w 2471"/>
                <a:gd name="T65" fmla="*/ 592 h 945"/>
                <a:gd name="T66" fmla="*/ 1140 w 2471"/>
                <a:gd name="T67" fmla="*/ 633 h 945"/>
                <a:gd name="T68" fmla="*/ 1171 w 2471"/>
                <a:gd name="T69" fmla="*/ 639 h 945"/>
                <a:gd name="T70" fmla="*/ 1220 w 2471"/>
                <a:gd name="T71" fmla="*/ 643 h 945"/>
                <a:gd name="T72" fmla="*/ 1264 w 2471"/>
                <a:gd name="T73" fmla="*/ 656 h 945"/>
                <a:gd name="T74" fmla="*/ 1342 w 2471"/>
                <a:gd name="T75" fmla="*/ 684 h 945"/>
                <a:gd name="T76" fmla="*/ 1359 w 2471"/>
                <a:gd name="T77" fmla="*/ 693 h 945"/>
                <a:gd name="T78" fmla="*/ 1368 w 2471"/>
                <a:gd name="T79" fmla="*/ 710 h 945"/>
                <a:gd name="T80" fmla="*/ 1384 w 2471"/>
                <a:gd name="T81" fmla="*/ 718 h 945"/>
                <a:gd name="T82" fmla="*/ 1464 w 2471"/>
                <a:gd name="T83" fmla="*/ 727 h 945"/>
                <a:gd name="T84" fmla="*/ 1564 w 2471"/>
                <a:gd name="T85" fmla="*/ 736 h 945"/>
                <a:gd name="T86" fmla="*/ 1568 w 2471"/>
                <a:gd name="T87" fmla="*/ 755 h 945"/>
                <a:gd name="T88" fmla="*/ 1581 w 2471"/>
                <a:gd name="T89" fmla="*/ 765 h 945"/>
                <a:gd name="T90" fmla="*/ 1587 w 2471"/>
                <a:gd name="T91" fmla="*/ 789 h 945"/>
                <a:gd name="T92" fmla="*/ 1633 w 2471"/>
                <a:gd name="T93" fmla="*/ 802 h 945"/>
                <a:gd name="T94" fmla="*/ 1661 w 2471"/>
                <a:gd name="T95" fmla="*/ 814 h 945"/>
                <a:gd name="T96" fmla="*/ 1737 w 2471"/>
                <a:gd name="T97" fmla="*/ 822 h 945"/>
                <a:gd name="T98" fmla="*/ 1789 w 2471"/>
                <a:gd name="T99" fmla="*/ 832 h 945"/>
                <a:gd name="T100" fmla="*/ 1802 w 2471"/>
                <a:gd name="T101" fmla="*/ 838 h 945"/>
                <a:gd name="T102" fmla="*/ 1807 w 2471"/>
                <a:gd name="T103" fmla="*/ 851 h 945"/>
                <a:gd name="T104" fmla="*/ 1820 w 2471"/>
                <a:gd name="T105" fmla="*/ 858 h 945"/>
                <a:gd name="T106" fmla="*/ 1826 w 2471"/>
                <a:gd name="T107" fmla="*/ 870 h 945"/>
                <a:gd name="T108" fmla="*/ 1882 w 2471"/>
                <a:gd name="T109" fmla="*/ 886 h 945"/>
                <a:gd name="T110" fmla="*/ 1890 w 2471"/>
                <a:gd name="T111" fmla="*/ 922 h 945"/>
                <a:gd name="T112" fmla="*/ 2471 w 2471"/>
                <a:gd name="T113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71" h="945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36" y="118"/>
                    <a:pt x="236" y="118"/>
                    <a:pt x="236" y="118"/>
                  </a:cubicBezTo>
                  <a:cubicBezTo>
                    <a:pt x="236" y="123"/>
                    <a:pt x="236" y="123"/>
                    <a:pt x="236" y="123"/>
                  </a:cubicBezTo>
                  <a:cubicBezTo>
                    <a:pt x="302" y="123"/>
                    <a:pt x="302" y="123"/>
                    <a:pt x="302" y="123"/>
                  </a:cubicBezTo>
                  <a:cubicBezTo>
                    <a:pt x="305" y="123"/>
                    <a:pt x="305" y="123"/>
                    <a:pt x="305" y="123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9" y="172"/>
                    <a:pt x="309" y="172"/>
                    <a:pt x="309" y="172"/>
                  </a:cubicBezTo>
                  <a:cubicBezTo>
                    <a:pt x="322" y="172"/>
                    <a:pt x="322" y="172"/>
                    <a:pt x="322" y="172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38" y="177"/>
                    <a:pt x="338" y="177"/>
                    <a:pt x="338" y="177"/>
                  </a:cubicBezTo>
                  <a:cubicBezTo>
                    <a:pt x="338" y="184"/>
                    <a:pt x="338" y="184"/>
                    <a:pt x="338" y="184"/>
                  </a:cubicBezTo>
                  <a:cubicBezTo>
                    <a:pt x="344" y="184"/>
                    <a:pt x="344" y="184"/>
                    <a:pt x="344" y="184"/>
                  </a:cubicBezTo>
                  <a:cubicBezTo>
                    <a:pt x="344" y="188"/>
                    <a:pt x="344" y="188"/>
                    <a:pt x="344" y="188"/>
                  </a:cubicBezTo>
                  <a:cubicBezTo>
                    <a:pt x="374" y="188"/>
                    <a:pt x="374" y="188"/>
                    <a:pt x="374" y="188"/>
                  </a:cubicBezTo>
                  <a:cubicBezTo>
                    <a:pt x="374" y="192"/>
                    <a:pt x="374" y="192"/>
                    <a:pt x="374" y="192"/>
                  </a:cubicBezTo>
                  <a:cubicBezTo>
                    <a:pt x="435" y="192"/>
                    <a:pt x="435" y="192"/>
                    <a:pt x="435" y="192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49" y="207"/>
                    <a:pt x="449" y="207"/>
                    <a:pt x="449" y="207"/>
                  </a:cubicBezTo>
                  <a:cubicBezTo>
                    <a:pt x="449" y="213"/>
                    <a:pt x="449" y="213"/>
                    <a:pt x="449" y="213"/>
                  </a:cubicBezTo>
                  <a:cubicBezTo>
                    <a:pt x="454" y="213"/>
                    <a:pt x="454" y="213"/>
                    <a:pt x="454" y="213"/>
                  </a:cubicBezTo>
                  <a:cubicBezTo>
                    <a:pt x="454" y="254"/>
                    <a:pt x="454" y="254"/>
                    <a:pt x="454" y="254"/>
                  </a:cubicBezTo>
                  <a:cubicBezTo>
                    <a:pt x="461" y="254"/>
                    <a:pt x="461" y="254"/>
                    <a:pt x="461" y="254"/>
                  </a:cubicBezTo>
                  <a:cubicBezTo>
                    <a:pt x="461" y="260"/>
                    <a:pt x="461" y="260"/>
                    <a:pt x="461" y="260"/>
                  </a:cubicBezTo>
                  <a:cubicBezTo>
                    <a:pt x="467" y="260"/>
                    <a:pt x="467" y="260"/>
                    <a:pt x="467" y="260"/>
                  </a:cubicBezTo>
                  <a:cubicBezTo>
                    <a:pt x="467" y="265"/>
                    <a:pt x="467" y="265"/>
                    <a:pt x="467" y="265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78"/>
                    <a:pt x="482" y="278"/>
                    <a:pt x="482" y="278"/>
                  </a:cubicBezTo>
                  <a:cubicBezTo>
                    <a:pt x="505" y="278"/>
                    <a:pt x="505" y="278"/>
                    <a:pt x="505" y="278"/>
                  </a:cubicBezTo>
                  <a:cubicBezTo>
                    <a:pt x="505" y="281"/>
                    <a:pt x="505" y="281"/>
                    <a:pt x="505" y="281"/>
                  </a:cubicBezTo>
                  <a:cubicBezTo>
                    <a:pt x="537" y="281"/>
                    <a:pt x="537" y="281"/>
                    <a:pt x="537" y="281"/>
                  </a:cubicBezTo>
                  <a:cubicBezTo>
                    <a:pt x="537" y="286"/>
                    <a:pt x="537" y="286"/>
                    <a:pt x="537" y="286"/>
                  </a:cubicBezTo>
                  <a:cubicBezTo>
                    <a:pt x="553" y="286"/>
                    <a:pt x="553" y="286"/>
                    <a:pt x="553" y="286"/>
                  </a:cubicBezTo>
                  <a:cubicBezTo>
                    <a:pt x="553" y="290"/>
                    <a:pt x="553" y="290"/>
                    <a:pt x="553" y="290"/>
                  </a:cubicBezTo>
                  <a:cubicBezTo>
                    <a:pt x="590" y="290"/>
                    <a:pt x="590" y="290"/>
                    <a:pt x="590" y="290"/>
                  </a:cubicBezTo>
                  <a:cubicBezTo>
                    <a:pt x="590" y="294"/>
                    <a:pt x="590" y="294"/>
                    <a:pt x="590" y="294"/>
                  </a:cubicBezTo>
                  <a:cubicBezTo>
                    <a:pt x="612" y="294"/>
                    <a:pt x="612" y="294"/>
                    <a:pt x="612" y="294"/>
                  </a:cubicBezTo>
                  <a:cubicBezTo>
                    <a:pt x="612" y="300"/>
                    <a:pt x="612" y="300"/>
                    <a:pt x="612" y="300"/>
                  </a:cubicBezTo>
                  <a:cubicBezTo>
                    <a:pt x="665" y="300"/>
                    <a:pt x="665" y="300"/>
                    <a:pt x="665" y="300"/>
                  </a:cubicBezTo>
                  <a:cubicBezTo>
                    <a:pt x="665" y="324"/>
                    <a:pt x="665" y="324"/>
                    <a:pt x="665" y="324"/>
                  </a:cubicBezTo>
                  <a:cubicBezTo>
                    <a:pt x="672" y="324"/>
                    <a:pt x="672" y="324"/>
                    <a:pt x="672" y="324"/>
                  </a:cubicBezTo>
                  <a:cubicBezTo>
                    <a:pt x="672" y="332"/>
                    <a:pt x="672" y="332"/>
                    <a:pt x="672" y="332"/>
                  </a:cubicBezTo>
                  <a:cubicBezTo>
                    <a:pt x="677" y="332"/>
                    <a:pt x="677" y="332"/>
                    <a:pt x="677" y="332"/>
                  </a:cubicBezTo>
                  <a:cubicBezTo>
                    <a:pt x="677" y="346"/>
                    <a:pt x="677" y="346"/>
                    <a:pt x="677" y="346"/>
                  </a:cubicBezTo>
                  <a:cubicBezTo>
                    <a:pt x="685" y="346"/>
                    <a:pt x="685" y="346"/>
                    <a:pt x="685" y="346"/>
                  </a:cubicBezTo>
                  <a:cubicBezTo>
                    <a:pt x="685" y="370"/>
                    <a:pt x="685" y="370"/>
                    <a:pt x="685" y="370"/>
                  </a:cubicBezTo>
                  <a:cubicBezTo>
                    <a:pt x="693" y="370"/>
                    <a:pt x="693" y="370"/>
                    <a:pt x="693" y="370"/>
                  </a:cubicBezTo>
                  <a:cubicBezTo>
                    <a:pt x="693" y="386"/>
                    <a:pt x="693" y="386"/>
                    <a:pt x="693" y="386"/>
                  </a:cubicBezTo>
                  <a:cubicBezTo>
                    <a:pt x="703" y="386"/>
                    <a:pt x="703" y="386"/>
                    <a:pt x="703" y="386"/>
                  </a:cubicBezTo>
                  <a:cubicBezTo>
                    <a:pt x="703" y="391"/>
                    <a:pt x="703" y="391"/>
                    <a:pt x="703" y="391"/>
                  </a:cubicBezTo>
                  <a:cubicBezTo>
                    <a:pt x="708" y="391"/>
                    <a:pt x="708" y="391"/>
                    <a:pt x="708" y="391"/>
                  </a:cubicBezTo>
                  <a:cubicBezTo>
                    <a:pt x="708" y="400"/>
                    <a:pt x="708" y="400"/>
                    <a:pt x="708" y="400"/>
                  </a:cubicBezTo>
                  <a:cubicBezTo>
                    <a:pt x="714" y="400"/>
                    <a:pt x="714" y="400"/>
                    <a:pt x="714" y="400"/>
                  </a:cubicBezTo>
                  <a:cubicBezTo>
                    <a:pt x="714" y="404"/>
                    <a:pt x="714" y="404"/>
                    <a:pt x="714" y="404"/>
                  </a:cubicBezTo>
                  <a:cubicBezTo>
                    <a:pt x="724" y="404"/>
                    <a:pt x="724" y="404"/>
                    <a:pt x="724" y="404"/>
                  </a:cubicBezTo>
                  <a:cubicBezTo>
                    <a:pt x="724" y="408"/>
                    <a:pt x="724" y="408"/>
                    <a:pt x="724" y="408"/>
                  </a:cubicBezTo>
                  <a:cubicBezTo>
                    <a:pt x="751" y="408"/>
                    <a:pt x="751" y="408"/>
                    <a:pt x="751" y="408"/>
                  </a:cubicBezTo>
                  <a:cubicBezTo>
                    <a:pt x="751" y="412"/>
                    <a:pt x="751" y="412"/>
                    <a:pt x="751" y="412"/>
                  </a:cubicBezTo>
                  <a:cubicBezTo>
                    <a:pt x="763" y="412"/>
                    <a:pt x="763" y="412"/>
                    <a:pt x="763" y="412"/>
                  </a:cubicBezTo>
                  <a:cubicBezTo>
                    <a:pt x="763" y="416"/>
                    <a:pt x="763" y="416"/>
                    <a:pt x="763" y="416"/>
                  </a:cubicBezTo>
                  <a:cubicBezTo>
                    <a:pt x="838" y="416"/>
                    <a:pt x="838" y="416"/>
                    <a:pt x="838" y="416"/>
                  </a:cubicBezTo>
                  <a:cubicBezTo>
                    <a:pt x="838" y="424"/>
                    <a:pt x="838" y="424"/>
                    <a:pt x="838" y="424"/>
                  </a:cubicBezTo>
                  <a:cubicBezTo>
                    <a:pt x="859" y="424"/>
                    <a:pt x="859" y="424"/>
                    <a:pt x="859" y="424"/>
                  </a:cubicBezTo>
                  <a:cubicBezTo>
                    <a:pt x="859" y="433"/>
                    <a:pt x="859" y="433"/>
                    <a:pt x="859" y="433"/>
                  </a:cubicBezTo>
                  <a:cubicBezTo>
                    <a:pt x="891" y="433"/>
                    <a:pt x="891" y="433"/>
                    <a:pt x="891" y="433"/>
                  </a:cubicBezTo>
                  <a:cubicBezTo>
                    <a:pt x="891" y="450"/>
                    <a:pt x="891" y="450"/>
                    <a:pt x="891" y="450"/>
                  </a:cubicBezTo>
                  <a:cubicBezTo>
                    <a:pt x="898" y="450"/>
                    <a:pt x="898" y="450"/>
                    <a:pt x="898" y="450"/>
                  </a:cubicBezTo>
                  <a:cubicBezTo>
                    <a:pt x="898" y="456"/>
                    <a:pt x="898" y="456"/>
                    <a:pt x="898" y="456"/>
                  </a:cubicBezTo>
                  <a:cubicBezTo>
                    <a:pt x="909" y="456"/>
                    <a:pt x="909" y="456"/>
                    <a:pt x="909" y="456"/>
                  </a:cubicBezTo>
                  <a:cubicBezTo>
                    <a:pt x="909" y="477"/>
                    <a:pt x="909" y="477"/>
                    <a:pt x="909" y="477"/>
                  </a:cubicBezTo>
                  <a:cubicBezTo>
                    <a:pt x="913" y="477"/>
                    <a:pt x="913" y="477"/>
                    <a:pt x="913" y="477"/>
                  </a:cubicBezTo>
                  <a:cubicBezTo>
                    <a:pt x="913" y="491"/>
                    <a:pt x="913" y="491"/>
                    <a:pt x="913" y="491"/>
                  </a:cubicBezTo>
                  <a:cubicBezTo>
                    <a:pt x="939" y="491"/>
                    <a:pt x="939" y="491"/>
                    <a:pt x="939" y="491"/>
                  </a:cubicBezTo>
                  <a:cubicBezTo>
                    <a:pt x="939" y="496"/>
                    <a:pt x="939" y="496"/>
                    <a:pt x="939" y="496"/>
                  </a:cubicBezTo>
                  <a:cubicBezTo>
                    <a:pt x="945" y="496"/>
                    <a:pt x="945" y="496"/>
                    <a:pt x="945" y="496"/>
                  </a:cubicBezTo>
                  <a:cubicBezTo>
                    <a:pt x="945" y="508"/>
                    <a:pt x="945" y="508"/>
                    <a:pt x="945" y="508"/>
                  </a:cubicBezTo>
                  <a:cubicBezTo>
                    <a:pt x="1005" y="508"/>
                    <a:pt x="1005" y="508"/>
                    <a:pt x="1005" y="508"/>
                  </a:cubicBezTo>
                  <a:cubicBezTo>
                    <a:pt x="1005" y="516"/>
                    <a:pt x="1005" y="516"/>
                    <a:pt x="1005" y="516"/>
                  </a:cubicBezTo>
                  <a:cubicBezTo>
                    <a:pt x="1048" y="516"/>
                    <a:pt x="1048" y="516"/>
                    <a:pt x="1048" y="516"/>
                  </a:cubicBezTo>
                  <a:cubicBezTo>
                    <a:pt x="1048" y="523"/>
                    <a:pt x="1048" y="523"/>
                    <a:pt x="1048" y="523"/>
                  </a:cubicBezTo>
                  <a:cubicBezTo>
                    <a:pt x="1118" y="523"/>
                    <a:pt x="1118" y="523"/>
                    <a:pt x="1118" y="523"/>
                  </a:cubicBezTo>
                  <a:cubicBezTo>
                    <a:pt x="1118" y="545"/>
                    <a:pt x="1118" y="545"/>
                    <a:pt x="1118" y="545"/>
                  </a:cubicBezTo>
                  <a:cubicBezTo>
                    <a:pt x="1123" y="545"/>
                    <a:pt x="1123" y="545"/>
                    <a:pt x="1123" y="545"/>
                  </a:cubicBezTo>
                  <a:cubicBezTo>
                    <a:pt x="1123" y="564"/>
                    <a:pt x="1123" y="564"/>
                    <a:pt x="1123" y="564"/>
                  </a:cubicBezTo>
                  <a:cubicBezTo>
                    <a:pt x="1129" y="564"/>
                    <a:pt x="1129" y="564"/>
                    <a:pt x="1129" y="564"/>
                  </a:cubicBezTo>
                  <a:cubicBezTo>
                    <a:pt x="1129" y="592"/>
                    <a:pt x="1129" y="592"/>
                    <a:pt x="1129" y="592"/>
                  </a:cubicBezTo>
                  <a:cubicBezTo>
                    <a:pt x="1133" y="592"/>
                    <a:pt x="1133" y="592"/>
                    <a:pt x="1133" y="592"/>
                  </a:cubicBezTo>
                  <a:cubicBezTo>
                    <a:pt x="1133" y="613"/>
                    <a:pt x="1133" y="613"/>
                    <a:pt x="1133" y="613"/>
                  </a:cubicBezTo>
                  <a:cubicBezTo>
                    <a:pt x="1140" y="613"/>
                    <a:pt x="1140" y="613"/>
                    <a:pt x="1140" y="613"/>
                  </a:cubicBezTo>
                  <a:cubicBezTo>
                    <a:pt x="1140" y="633"/>
                    <a:pt x="1140" y="633"/>
                    <a:pt x="1140" y="633"/>
                  </a:cubicBezTo>
                  <a:cubicBezTo>
                    <a:pt x="1140" y="633"/>
                    <a:pt x="1141" y="633"/>
                    <a:pt x="1148" y="633"/>
                  </a:cubicBezTo>
                  <a:cubicBezTo>
                    <a:pt x="1156" y="633"/>
                    <a:pt x="1171" y="633"/>
                    <a:pt x="1171" y="633"/>
                  </a:cubicBezTo>
                  <a:cubicBezTo>
                    <a:pt x="1171" y="639"/>
                    <a:pt x="1171" y="639"/>
                    <a:pt x="1171" y="639"/>
                  </a:cubicBezTo>
                  <a:cubicBezTo>
                    <a:pt x="1196" y="639"/>
                    <a:pt x="1196" y="639"/>
                    <a:pt x="1196" y="639"/>
                  </a:cubicBezTo>
                  <a:cubicBezTo>
                    <a:pt x="1196" y="643"/>
                    <a:pt x="1196" y="643"/>
                    <a:pt x="1196" y="643"/>
                  </a:cubicBezTo>
                  <a:cubicBezTo>
                    <a:pt x="1220" y="643"/>
                    <a:pt x="1220" y="643"/>
                    <a:pt x="1220" y="643"/>
                  </a:cubicBezTo>
                  <a:cubicBezTo>
                    <a:pt x="1220" y="651"/>
                    <a:pt x="1220" y="651"/>
                    <a:pt x="1220" y="651"/>
                  </a:cubicBezTo>
                  <a:cubicBezTo>
                    <a:pt x="1220" y="656"/>
                    <a:pt x="1220" y="656"/>
                    <a:pt x="1220" y="656"/>
                  </a:cubicBezTo>
                  <a:cubicBezTo>
                    <a:pt x="1264" y="656"/>
                    <a:pt x="1264" y="656"/>
                    <a:pt x="1264" y="656"/>
                  </a:cubicBezTo>
                  <a:cubicBezTo>
                    <a:pt x="1264" y="659"/>
                    <a:pt x="1264" y="659"/>
                    <a:pt x="1264" y="659"/>
                  </a:cubicBezTo>
                  <a:cubicBezTo>
                    <a:pt x="1342" y="659"/>
                    <a:pt x="1342" y="659"/>
                    <a:pt x="1342" y="659"/>
                  </a:cubicBezTo>
                  <a:cubicBezTo>
                    <a:pt x="1342" y="684"/>
                    <a:pt x="1342" y="684"/>
                    <a:pt x="1342" y="684"/>
                  </a:cubicBezTo>
                  <a:cubicBezTo>
                    <a:pt x="1349" y="684"/>
                    <a:pt x="1349" y="684"/>
                    <a:pt x="1349" y="684"/>
                  </a:cubicBezTo>
                  <a:cubicBezTo>
                    <a:pt x="1349" y="693"/>
                    <a:pt x="1349" y="693"/>
                    <a:pt x="1349" y="693"/>
                  </a:cubicBezTo>
                  <a:cubicBezTo>
                    <a:pt x="1359" y="693"/>
                    <a:pt x="1359" y="693"/>
                    <a:pt x="1359" y="693"/>
                  </a:cubicBezTo>
                  <a:cubicBezTo>
                    <a:pt x="1359" y="703"/>
                    <a:pt x="1359" y="703"/>
                    <a:pt x="1359" y="703"/>
                  </a:cubicBezTo>
                  <a:cubicBezTo>
                    <a:pt x="1368" y="703"/>
                    <a:pt x="1368" y="703"/>
                    <a:pt x="1368" y="703"/>
                  </a:cubicBezTo>
                  <a:cubicBezTo>
                    <a:pt x="1368" y="710"/>
                    <a:pt x="1368" y="710"/>
                    <a:pt x="1368" y="710"/>
                  </a:cubicBezTo>
                  <a:cubicBezTo>
                    <a:pt x="1377" y="710"/>
                    <a:pt x="1377" y="710"/>
                    <a:pt x="1377" y="710"/>
                  </a:cubicBezTo>
                  <a:cubicBezTo>
                    <a:pt x="1377" y="718"/>
                    <a:pt x="1377" y="718"/>
                    <a:pt x="1377" y="718"/>
                  </a:cubicBezTo>
                  <a:cubicBezTo>
                    <a:pt x="1384" y="718"/>
                    <a:pt x="1384" y="718"/>
                    <a:pt x="1384" y="718"/>
                  </a:cubicBezTo>
                  <a:cubicBezTo>
                    <a:pt x="1384" y="723"/>
                    <a:pt x="1384" y="723"/>
                    <a:pt x="1384" y="723"/>
                  </a:cubicBezTo>
                  <a:cubicBezTo>
                    <a:pt x="1464" y="723"/>
                    <a:pt x="1464" y="723"/>
                    <a:pt x="1464" y="723"/>
                  </a:cubicBezTo>
                  <a:cubicBezTo>
                    <a:pt x="1464" y="727"/>
                    <a:pt x="1464" y="727"/>
                    <a:pt x="1464" y="727"/>
                  </a:cubicBezTo>
                  <a:cubicBezTo>
                    <a:pt x="1558" y="727"/>
                    <a:pt x="1558" y="727"/>
                    <a:pt x="1558" y="727"/>
                  </a:cubicBezTo>
                  <a:cubicBezTo>
                    <a:pt x="1558" y="736"/>
                    <a:pt x="1558" y="736"/>
                    <a:pt x="1558" y="736"/>
                  </a:cubicBezTo>
                  <a:cubicBezTo>
                    <a:pt x="1564" y="736"/>
                    <a:pt x="1564" y="736"/>
                    <a:pt x="1564" y="736"/>
                  </a:cubicBezTo>
                  <a:cubicBezTo>
                    <a:pt x="1564" y="748"/>
                    <a:pt x="1564" y="748"/>
                    <a:pt x="1564" y="748"/>
                  </a:cubicBezTo>
                  <a:cubicBezTo>
                    <a:pt x="1568" y="748"/>
                    <a:pt x="1568" y="748"/>
                    <a:pt x="1568" y="748"/>
                  </a:cubicBezTo>
                  <a:cubicBezTo>
                    <a:pt x="1568" y="755"/>
                    <a:pt x="1568" y="755"/>
                    <a:pt x="1568" y="755"/>
                  </a:cubicBezTo>
                  <a:cubicBezTo>
                    <a:pt x="1575" y="755"/>
                    <a:pt x="1575" y="755"/>
                    <a:pt x="1575" y="755"/>
                  </a:cubicBezTo>
                  <a:cubicBezTo>
                    <a:pt x="1575" y="765"/>
                    <a:pt x="1575" y="765"/>
                    <a:pt x="1575" y="765"/>
                  </a:cubicBezTo>
                  <a:cubicBezTo>
                    <a:pt x="1581" y="765"/>
                    <a:pt x="1581" y="765"/>
                    <a:pt x="1581" y="765"/>
                  </a:cubicBezTo>
                  <a:cubicBezTo>
                    <a:pt x="1581" y="779"/>
                    <a:pt x="1581" y="779"/>
                    <a:pt x="1581" y="779"/>
                  </a:cubicBezTo>
                  <a:cubicBezTo>
                    <a:pt x="1587" y="779"/>
                    <a:pt x="1587" y="779"/>
                    <a:pt x="1587" y="779"/>
                  </a:cubicBezTo>
                  <a:cubicBezTo>
                    <a:pt x="1587" y="789"/>
                    <a:pt x="1587" y="789"/>
                    <a:pt x="1587" y="789"/>
                  </a:cubicBezTo>
                  <a:cubicBezTo>
                    <a:pt x="1592" y="789"/>
                    <a:pt x="1592" y="789"/>
                    <a:pt x="1592" y="789"/>
                  </a:cubicBezTo>
                  <a:cubicBezTo>
                    <a:pt x="1592" y="802"/>
                    <a:pt x="1592" y="802"/>
                    <a:pt x="1592" y="802"/>
                  </a:cubicBezTo>
                  <a:cubicBezTo>
                    <a:pt x="1633" y="802"/>
                    <a:pt x="1633" y="802"/>
                    <a:pt x="1633" y="802"/>
                  </a:cubicBezTo>
                  <a:cubicBezTo>
                    <a:pt x="1633" y="811"/>
                    <a:pt x="1633" y="811"/>
                    <a:pt x="1633" y="811"/>
                  </a:cubicBezTo>
                  <a:cubicBezTo>
                    <a:pt x="1661" y="811"/>
                    <a:pt x="1661" y="811"/>
                    <a:pt x="1661" y="811"/>
                  </a:cubicBezTo>
                  <a:cubicBezTo>
                    <a:pt x="1661" y="814"/>
                    <a:pt x="1661" y="814"/>
                    <a:pt x="1661" y="814"/>
                  </a:cubicBezTo>
                  <a:cubicBezTo>
                    <a:pt x="1708" y="814"/>
                    <a:pt x="1708" y="814"/>
                    <a:pt x="1708" y="814"/>
                  </a:cubicBezTo>
                  <a:cubicBezTo>
                    <a:pt x="1708" y="822"/>
                    <a:pt x="1708" y="822"/>
                    <a:pt x="1708" y="822"/>
                  </a:cubicBezTo>
                  <a:cubicBezTo>
                    <a:pt x="1737" y="822"/>
                    <a:pt x="1737" y="822"/>
                    <a:pt x="1737" y="822"/>
                  </a:cubicBezTo>
                  <a:cubicBezTo>
                    <a:pt x="1737" y="827"/>
                    <a:pt x="1737" y="827"/>
                    <a:pt x="1737" y="827"/>
                  </a:cubicBezTo>
                  <a:cubicBezTo>
                    <a:pt x="1789" y="827"/>
                    <a:pt x="1789" y="827"/>
                    <a:pt x="1789" y="827"/>
                  </a:cubicBezTo>
                  <a:cubicBezTo>
                    <a:pt x="1789" y="832"/>
                    <a:pt x="1789" y="832"/>
                    <a:pt x="1789" y="832"/>
                  </a:cubicBezTo>
                  <a:cubicBezTo>
                    <a:pt x="1795" y="832"/>
                    <a:pt x="1795" y="832"/>
                    <a:pt x="1795" y="832"/>
                  </a:cubicBezTo>
                  <a:cubicBezTo>
                    <a:pt x="1795" y="838"/>
                    <a:pt x="1795" y="838"/>
                    <a:pt x="1795" y="838"/>
                  </a:cubicBezTo>
                  <a:cubicBezTo>
                    <a:pt x="1802" y="838"/>
                    <a:pt x="1802" y="838"/>
                    <a:pt x="1802" y="838"/>
                  </a:cubicBezTo>
                  <a:cubicBezTo>
                    <a:pt x="1802" y="844"/>
                    <a:pt x="1802" y="844"/>
                    <a:pt x="1802" y="844"/>
                  </a:cubicBezTo>
                  <a:cubicBezTo>
                    <a:pt x="1807" y="844"/>
                    <a:pt x="1807" y="844"/>
                    <a:pt x="1807" y="844"/>
                  </a:cubicBezTo>
                  <a:cubicBezTo>
                    <a:pt x="1807" y="851"/>
                    <a:pt x="1807" y="851"/>
                    <a:pt x="1807" y="851"/>
                  </a:cubicBezTo>
                  <a:cubicBezTo>
                    <a:pt x="1814" y="851"/>
                    <a:pt x="1814" y="851"/>
                    <a:pt x="1814" y="851"/>
                  </a:cubicBezTo>
                  <a:cubicBezTo>
                    <a:pt x="1814" y="858"/>
                    <a:pt x="1814" y="858"/>
                    <a:pt x="1814" y="858"/>
                  </a:cubicBezTo>
                  <a:cubicBezTo>
                    <a:pt x="1820" y="858"/>
                    <a:pt x="1820" y="858"/>
                    <a:pt x="1820" y="858"/>
                  </a:cubicBezTo>
                  <a:cubicBezTo>
                    <a:pt x="1820" y="865"/>
                    <a:pt x="1820" y="865"/>
                    <a:pt x="1820" y="865"/>
                  </a:cubicBezTo>
                  <a:cubicBezTo>
                    <a:pt x="1826" y="865"/>
                    <a:pt x="1826" y="865"/>
                    <a:pt x="1826" y="865"/>
                  </a:cubicBezTo>
                  <a:cubicBezTo>
                    <a:pt x="1826" y="870"/>
                    <a:pt x="1826" y="870"/>
                    <a:pt x="1826" y="870"/>
                  </a:cubicBezTo>
                  <a:cubicBezTo>
                    <a:pt x="1870" y="870"/>
                    <a:pt x="1870" y="870"/>
                    <a:pt x="1870" y="870"/>
                  </a:cubicBezTo>
                  <a:cubicBezTo>
                    <a:pt x="1870" y="886"/>
                    <a:pt x="1870" y="886"/>
                    <a:pt x="1870" y="886"/>
                  </a:cubicBezTo>
                  <a:cubicBezTo>
                    <a:pt x="1882" y="886"/>
                    <a:pt x="1882" y="886"/>
                    <a:pt x="1882" y="886"/>
                  </a:cubicBezTo>
                  <a:cubicBezTo>
                    <a:pt x="1882" y="910"/>
                    <a:pt x="1882" y="910"/>
                    <a:pt x="1882" y="910"/>
                  </a:cubicBezTo>
                  <a:cubicBezTo>
                    <a:pt x="1890" y="910"/>
                    <a:pt x="1890" y="910"/>
                    <a:pt x="1890" y="910"/>
                  </a:cubicBezTo>
                  <a:cubicBezTo>
                    <a:pt x="1890" y="922"/>
                    <a:pt x="1890" y="922"/>
                    <a:pt x="1890" y="922"/>
                  </a:cubicBezTo>
                  <a:cubicBezTo>
                    <a:pt x="2019" y="922"/>
                    <a:pt x="2019" y="922"/>
                    <a:pt x="2019" y="922"/>
                  </a:cubicBezTo>
                  <a:cubicBezTo>
                    <a:pt x="2019" y="945"/>
                    <a:pt x="2019" y="945"/>
                    <a:pt x="2019" y="945"/>
                  </a:cubicBezTo>
                  <a:cubicBezTo>
                    <a:pt x="2471" y="945"/>
                    <a:pt x="2471" y="945"/>
                    <a:pt x="2471" y="945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8" name="Line 79">
              <a:extLst>
                <a:ext uri="{FF2B5EF4-FFF2-40B4-BE49-F238E27FC236}">
                  <a16:creationId xmlns:a16="http://schemas.microsoft.com/office/drawing/2014/main" id="{6C39B1CE-00BC-4E3D-8BC7-2B6FFC1C4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4367" y="1916227"/>
              <a:ext cx="0" cy="2866887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9" name="Line 80">
              <a:extLst>
                <a:ext uri="{FF2B5EF4-FFF2-40B4-BE49-F238E27FC236}">
                  <a16:creationId xmlns:a16="http://schemas.microsoft.com/office/drawing/2014/main" id="{B2BDF6FD-68BE-417F-B39C-4CE1824E4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323" y="4787458"/>
              <a:ext cx="5523299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0" name="Line 81">
              <a:extLst>
                <a:ext uri="{FF2B5EF4-FFF2-40B4-BE49-F238E27FC236}">
                  <a16:creationId xmlns:a16="http://schemas.microsoft.com/office/drawing/2014/main" id="{3ED776B9-64D6-474A-A1F9-307CB4BD4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323" y="1917965"/>
              <a:ext cx="58044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1" name="Line 82">
              <a:extLst>
                <a:ext uri="{FF2B5EF4-FFF2-40B4-BE49-F238E27FC236}">
                  <a16:creationId xmlns:a16="http://schemas.microsoft.com/office/drawing/2014/main" id="{C08391D5-186E-4580-9BF7-5089DB04E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323" y="3065588"/>
              <a:ext cx="58044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2" name="Line 83">
              <a:extLst>
                <a:ext uri="{FF2B5EF4-FFF2-40B4-BE49-F238E27FC236}">
                  <a16:creationId xmlns:a16="http://schemas.microsoft.com/office/drawing/2014/main" id="{F8AEC6DA-AEE1-4185-97EE-6A107653A7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323" y="3639834"/>
              <a:ext cx="58044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3" name="Line 84">
              <a:extLst>
                <a:ext uri="{FF2B5EF4-FFF2-40B4-BE49-F238E27FC236}">
                  <a16:creationId xmlns:a16="http://schemas.microsoft.com/office/drawing/2014/main" id="{8D6BD5DB-403E-4126-81A4-C65B817C98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323" y="4213211"/>
              <a:ext cx="58044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4" name="Line 85">
              <a:extLst>
                <a:ext uri="{FF2B5EF4-FFF2-40B4-BE49-F238E27FC236}">
                  <a16:creationId xmlns:a16="http://schemas.microsoft.com/office/drawing/2014/main" id="{56ED2DFE-69F1-490E-A204-328EF3E7D7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323" y="2204653"/>
              <a:ext cx="58044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5" name="Line 86">
              <a:extLst>
                <a:ext uri="{FF2B5EF4-FFF2-40B4-BE49-F238E27FC236}">
                  <a16:creationId xmlns:a16="http://schemas.microsoft.com/office/drawing/2014/main" id="{8BA6B57F-619E-49CA-8B34-5D599F183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323" y="2492211"/>
              <a:ext cx="58044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6" name="Line 87">
              <a:extLst>
                <a:ext uri="{FF2B5EF4-FFF2-40B4-BE49-F238E27FC236}">
                  <a16:creationId xmlns:a16="http://schemas.microsoft.com/office/drawing/2014/main" id="{2494855A-BEDC-4F70-8619-16F94C294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323" y="2778900"/>
              <a:ext cx="58044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7" name="Line 88">
              <a:extLst>
                <a:ext uri="{FF2B5EF4-FFF2-40B4-BE49-F238E27FC236}">
                  <a16:creationId xmlns:a16="http://schemas.microsoft.com/office/drawing/2014/main" id="{D0B11784-C8AF-4FED-AE04-8C9C73645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323" y="3352277"/>
              <a:ext cx="58044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8" name="Line 89">
              <a:extLst>
                <a:ext uri="{FF2B5EF4-FFF2-40B4-BE49-F238E27FC236}">
                  <a16:creationId xmlns:a16="http://schemas.microsoft.com/office/drawing/2014/main" id="{F6A21F00-142B-43DE-967D-2780B548CC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323" y="3926523"/>
              <a:ext cx="58044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9" name="Line 90">
              <a:extLst>
                <a:ext uri="{FF2B5EF4-FFF2-40B4-BE49-F238E27FC236}">
                  <a16:creationId xmlns:a16="http://schemas.microsoft.com/office/drawing/2014/main" id="{07B31FD9-094B-4FF3-A975-45E5A77481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323" y="4499900"/>
              <a:ext cx="58044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0" name="Line 91">
              <a:extLst>
                <a:ext uri="{FF2B5EF4-FFF2-40B4-BE49-F238E27FC236}">
                  <a16:creationId xmlns:a16="http://schemas.microsoft.com/office/drawing/2014/main" id="{D8CD64C1-4747-4560-8CA4-63D6D8841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367" y="4787458"/>
              <a:ext cx="0" cy="53863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1" name="Line 92">
              <a:extLst>
                <a:ext uri="{FF2B5EF4-FFF2-40B4-BE49-F238E27FC236}">
                  <a16:creationId xmlns:a16="http://schemas.microsoft.com/office/drawing/2014/main" id="{AB77C735-6727-4C5B-9ECA-74D6A0432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1867" y="4787458"/>
              <a:ext cx="0" cy="53863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2" name="Line 93">
              <a:extLst>
                <a:ext uri="{FF2B5EF4-FFF2-40B4-BE49-F238E27FC236}">
                  <a16:creationId xmlns:a16="http://schemas.microsoft.com/office/drawing/2014/main" id="{153048D2-B028-4DFA-8E39-5E5A6EB58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4325" y="4783295"/>
              <a:ext cx="0" cy="3678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3" name="Line 94">
              <a:extLst>
                <a:ext uri="{FF2B5EF4-FFF2-40B4-BE49-F238E27FC236}">
                  <a16:creationId xmlns:a16="http://schemas.microsoft.com/office/drawing/2014/main" id="{C2059ECE-F211-4320-B733-24ABA09C4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4062" y="4787458"/>
              <a:ext cx="0" cy="53863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4" name="Line 95">
              <a:extLst>
                <a:ext uri="{FF2B5EF4-FFF2-40B4-BE49-F238E27FC236}">
                  <a16:creationId xmlns:a16="http://schemas.microsoft.com/office/drawing/2014/main" id="{1189107C-1BED-447C-B3AB-5AE64868E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222" y="4783295"/>
              <a:ext cx="0" cy="3678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5" name="Line 96">
              <a:extLst>
                <a:ext uri="{FF2B5EF4-FFF2-40B4-BE49-F238E27FC236}">
                  <a16:creationId xmlns:a16="http://schemas.microsoft.com/office/drawing/2014/main" id="{06DE83C6-151F-40DC-B97E-4A046ABC1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8076" y="4787458"/>
              <a:ext cx="0" cy="53863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6" name="Line 97">
              <a:extLst>
                <a:ext uri="{FF2B5EF4-FFF2-40B4-BE49-F238E27FC236}">
                  <a16:creationId xmlns:a16="http://schemas.microsoft.com/office/drawing/2014/main" id="{CDE6D8CB-79E9-4EEF-A821-D3D579F12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4024" y="4783295"/>
              <a:ext cx="0" cy="3678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7" name="Line 98">
              <a:extLst>
                <a:ext uri="{FF2B5EF4-FFF2-40B4-BE49-F238E27FC236}">
                  <a16:creationId xmlns:a16="http://schemas.microsoft.com/office/drawing/2014/main" id="{D4FA683E-09A3-4AD5-884A-EEA4AECB7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8158" y="4787458"/>
              <a:ext cx="0" cy="53863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8" name="Line 99">
              <a:extLst>
                <a:ext uri="{FF2B5EF4-FFF2-40B4-BE49-F238E27FC236}">
                  <a16:creationId xmlns:a16="http://schemas.microsoft.com/office/drawing/2014/main" id="{8D309711-7DDE-4504-B195-65B13160A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012" y="4783295"/>
              <a:ext cx="0" cy="3678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9" name="Line 100">
              <a:extLst>
                <a:ext uri="{FF2B5EF4-FFF2-40B4-BE49-F238E27FC236}">
                  <a16:creationId xmlns:a16="http://schemas.microsoft.com/office/drawing/2014/main" id="{792D5577-DA92-4861-BE61-35D4F25B6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7814" y="4783295"/>
              <a:ext cx="0" cy="3678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0" name="Line 101">
              <a:extLst>
                <a:ext uri="{FF2B5EF4-FFF2-40B4-BE49-F238E27FC236}">
                  <a16:creationId xmlns:a16="http://schemas.microsoft.com/office/drawing/2014/main" id="{1352BB10-AA31-421E-9473-F1C52EC45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4668" y="4787458"/>
              <a:ext cx="0" cy="53863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1" name="Line 102">
              <a:extLst>
                <a:ext uri="{FF2B5EF4-FFF2-40B4-BE49-F238E27FC236}">
                  <a16:creationId xmlns:a16="http://schemas.microsoft.com/office/drawing/2014/main" id="{1D49FFDA-D9EF-4B7F-9C92-86E6B79CD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616" y="4783295"/>
              <a:ext cx="0" cy="3678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2" name="Line 103">
              <a:extLst>
                <a:ext uri="{FF2B5EF4-FFF2-40B4-BE49-F238E27FC236}">
                  <a16:creationId xmlns:a16="http://schemas.microsoft.com/office/drawing/2014/main" id="{288BF2EB-9FFF-4963-8942-E79529245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7470" y="4787458"/>
              <a:ext cx="0" cy="53863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3" name="Line 104">
              <a:extLst>
                <a:ext uri="{FF2B5EF4-FFF2-40B4-BE49-F238E27FC236}">
                  <a16:creationId xmlns:a16="http://schemas.microsoft.com/office/drawing/2014/main" id="{331C9FF5-E7CF-4C38-942D-CBEB8620D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0272" y="4787458"/>
              <a:ext cx="0" cy="53863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4" name="Line 105">
              <a:extLst>
                <a:ext uri="{FF2B5EF4-FFF2-40B4-BE49-F238E27FC236}">
                  <a16:creationId xmlns:a16="http://schemas.microsoft.com/office/drawing/2014/main" id="{5FB619F5-3E77-4A79-BFF7-B35F1B72C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406" y="4783295"/>
              <a:ext cx="0" cy="3678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5" name="Line 106">
              <a:extLst>
                <a:ext uri="{FF2B5EF4-FFF2-40B4-BE49-F238E27FC236}">
                  <a16:creationId xmlns:a16="http://schemas.microsoft.com/office/drawing/2014/main" id="{8A305AC6-A8E6-46C1-A750-6B6702345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1260" y="4787458"/>
              <a:ext cx="0" cy="53863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6" name="Line 107">
              <a:extLst>
                <a:ext uri="{FF2B5EF4-FFF2-40B4-BE49-F238E27FC236}">
                  <a16:creationId xmlns:a16="http://schemas.microsoft.com/office/drawing/2014/main" id="{5A9BF0E8-6914-4C24-A22A-F45A76AFA5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8114" y="4783295"/>
              <a:ext cx="0" cy="3678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7" name="Line 108">
              <a:extLst>
                <a:ext uri="{FF2B5EF4-FFF2-40B4-BE49-F238E27FC236}">
                  <a16:creationId xmlns:a16="http://schemas.microsoft.com/office/drawing/2014/main" id="{E9F2C61C-AFA7-4091-AC68-5EDBF4880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916" y="4783571"/>
              <a:ext cx="0" cy="37975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8" name="Line 109">
              <a:extLst>
                <a:ext uri="{FF2B5EF4-FFF2-40B4-BE49-F238E27FC236}">
                  <a16:creationId xmlns:a16="http://schemas.microsoft.com/office/drawing/2014/main" id="{50CBC7EC-EA8C-4340-BAB3-6C85DB247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6864" y="4787458"/>
              <a:ext cx="0" cy="5560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9" name="Line 110">
              <a:extLst>
                <a:ext uri="{FF2B5EF4-FFF2-40B4-BE49-F238E27FC236}">
                  <a16:creationId xmlns:a16="http://schemas.microsoft.com/office/drawing/2014/main" id="{3E960E39-CD98-4527-8AEF-353E68463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3718" y="4783571"/>
              <a:ext cx="0" cy="37975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0" name="Line 111">
              <a:extLst>
                <a:ext uri="{FF2B5EF4-FFF2-40B4-BE49-F238E27FC236}">
                  <a16:creationId xmlns:a16="http://schemas.microsoft.com/office/drawing/2014/main" id="{32B7D91F-CC61-4909-99C6-8FA4BA613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9666" y="4787458"/>
              <a:ext cx="0" cy="5560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1" name="Line 112">
              <a:extLst>
                <a:ext uri="{FF2B5EF4-FFF2-40B4-BE49-F238E27FC236}">
                  <a16:creationId xmlns:a16="http://schemas.microsoft.com/office/drawing/2014/main" id="{ADD32606-E583-4352-BEA8-91F2283A4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4706" y="4783571"/>
              <a:ext cx="0" cy="37975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2" name="Line 113">
              <a:extLst>
                <a:ext uri="{FF2B5EF4-FFF2-40B4-BE49-F238E27FC236}">
                  <a16:creationId xmlns:a16="http://schemas.microsoft.com/office/drawing/2014/main" id="{7491B52E-0D74-4DA2-956A-C826DDBA9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0653" y="4787458"/>
              <a:ext cx="0" cy="5560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3" name="Line 114">
              <a:extLst>
                <a:ext uri="{FF2B5EF4-FFF2-40B4-BE49-F238E27FC236}">
                  <a16:creationId xmlns:a16="http://schemas.microsoft.com/office/drawing/2014/main" id="{F7DAD004-7FF5-463B-8E49-2F67B10FE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7509" y="4783571"/>
              <a:ext cx="0" cy="37975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4" name="Line 115">
              <a:extLst>
                <a:ext uri="{FF2B5EF4-FFF2-40B4-BE49-F238E27FC236}">
                  <a16:creationId xmlns:a16="http://schemas.microsoft.com/office/drawing/2014/main" id="{6A5A29A5-28C8-4843-8014-D124F910C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3456" y="4787458"/>
              <a:ext cx="0" cy="5560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5" name="Line 116">
              <a:extLst>
                <a:ext uri="{FF2B5EF4-FFF2-40B4-BE49-F238E27FC236}">
                  <a16:creationId xmlns:a16="http://schemas.microsoft.com/office/drawing/2014/main" id="{C9FA2E83-3023-4E31-A728-1C4852ECC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0310" y="4783571"/>
              <a:ext cx="0" cy="37975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6" name="Line 117">
              <a:extLst>
                <a:ext uri="{FF2B5EF4-FFF2-40B4-BE49-F238E27FC236}">
                  <a16:creationId xmlns:a16="http://schemas.microsoft.com/office/drawing/2014/main" id="{9CBE4841-773C-4028-A459-D142C50D1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8978" y="4787458"/>
              <a:ext cx="0" cy="5560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7" name="Line 118">
              <a:extLst>
                <a:ext uri="{FF2B5EF4-FFF2-40B4-BE49-F238E27FC236}">
                  <a16:creationId xmlns:a16="http://schemas.microsoft.com/office/drawing/2014/main" id="{9BD6A082-E32E-410C-AF24-6F50D1D92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5833" y="4783571"/>
              <a:ext cx="0" cy="37975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8" name="Line 119">
              <a:extLst>
                <a:ext uri="{FF2B5EF4-FFF2-40B4-BE49-F238E27FC236}">
                  <a16:creationId xmlns:a16="http://schemas.microsoft.com/office/drawing/2014/main" id="{BC5C580E-FBA8-460B-B63D-662E7079B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1780" y="4787458"/>
              <a:ext cx="0" cy="5560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9" name="Line 120">
              <a:extLst>
                <a:ext uri="{FF2B5EF4-FFF2-40B4-BE49-F238E27FC236}">
                  <a16:creationId xmlns:a16="http://schemas.microsoft.com/office/drawing/2014/main" id="{68362ECC-F8DF-4028-8B66-E0C261235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8635" y="4783571"/>
              <a:ext cx="0" cy="37975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0" name="Line 121">
              <a:extLst>
                <a:ext uri="{FF2B5EF4-FFF2-40B4-BE49-F238E27FC236}">
                  <a16:creationId xmlns:a16="http://schemas.microsoft.com/office/drawing/2014/main" id="{09B9360D-2AEF-4A01-8A59-BD0E1528B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2768" y="4787458"/>
              <a:ext cx="0" cy="5560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1" name="Line 122">
              <a:extLst>
                <a:ext uri="{FF2B5EF4-FFF2-40B4-BE49-F238E27FC236}">
                  <a16:creationId xmlns:a16="http://schemas.microsoft.com/office/drawing/2014/main" id="{FEA455C1-0BDC-42BC-A9C9-0D4600CB2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9623" y="4783571"/>
              <a:ext cx="0" cy="37975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4" name="Oval 2283">
              <a:extLst>
                <a:ext uri="{FF2B5EF4-FFF2-40B4-BE49-F238E27FC236}">
                  <a16:creationId xmlns:a16="http://schemas.microsoft.com/office/drawing/2014/main" id="{1A843091-9D0D-4A33-8A25-494B5CAA5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651" y="2481786"/>
              <a:ext cx="66208" cy="6602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5" name="Oval 2284">
              <a:extLst>
                <a:ext uri="{FF2B5EF4-FFF2-40B4-BE49-F238E27FC236}">
                  <a16:creationId xmlns:a16="http://schemas.microsoft.com/office/drawing/2014/main" id="{21FC5876-409E-4EF8-976E-74F35E956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321" y="2504373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6" name="Oval 2285">
              <a:extLst>
                <a:ext uri="{FF2B5EF4-FFF2-40B4-BE49-F238E27FC236}">
                  <a16:creationId xmlns:a16="http://schemas.microsoft.com/office/drawing/2014/main" id="{8EF90821-004F-4169-82B0-ABB9D9E56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528" y="2621655"/>
              <a:ext cx="67114" cy="6602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7" name="Oval 2286">
              <a:extLst>
                <a:ext uri="{FF2B5EF4-FFF2-40B4-BE49-F238E27FC236}">
                  <a16:creationId xmlns:a16="http://schemas.microsoft.com/office/drawing/2014/main" id="{66ECB2E2-0C81-40AC-BA72-A4BC17CD3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132" y="2642505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8" name="Oval 2287">
              <a:extLst>
                <a:ext uri="{FF2B5EF4-FFF2-40B4-BE49-F238E27FC236}">
                  <a16:creationId xmlns:a16="http://schemas.microsoft.com/office/drawing/2014/main" id="{37E0D4DF-A2F4-427D-B688-9A08CDBF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659" y="2097797"/>
              <a:ext cx="67114" cy="6341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9" name="Oval 2288">
              <a:extLst>
                <a:ext uri="{FF2B5EF4-FFF2-40B4-BE49-F238E27FC236}">
                  <a16:creationId xmlns:a16="http://schemas.microsoft.com/office/drawing/2014/main" id="{6B4B873F-20D4-454C-A437-62C9A31AD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497" y="2025690"/>
              <a:ext cx="66208" cy="6341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0" name="Oval 2289">
              <a:extLst>
                <a:ext uri="{FF2B5EF4-FFF2-40B4-BE49-F238E27FC236}">
                  <a16:creationId xmlns:a16="http://schemas.microsoft.com/office/drawing/2014/main" id="{C80640DA-1AC4-4FCF-90B1-0666180DC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033" y="1907540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1" name="Oval 2290">
              <a:extLst>
                <a:ext uri="{FF2B5EF4-FFF2-40B4-BE49-F238E27FC236}">
                  <a16:creationId xmlns:a16="http://schemas.microsoft.com/office/drawing/2014/main" id="{DB79CB9C-0E44-490B-8E8A-99669F14C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079" y="1994415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2" name="Oval 2291">
              <a:extLst>
                <a:ext uri="{FF2B5EF4-FFF2-40B4-BE49-F238E27FC236}">
                  <a16:creationId xmlns:a16="http://schemas.microsoft.com/office/drawing/2014/main" id="{FF003CBC-B379-4C03-BA9C-199165AB3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068" y="2208998"/>
              <a:ext cx="67114" cy="6602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3" name="Oval 2292">
              <a:extLst>
                <a:ext uri="{FF2B5EF4-FFF2-40B4-BE49-F238E27FC236}">
                  <a16:creationId xmlns:a16="http://schemas.microsoft.com/office/drawing/2014/main" id="{7778B2DD-C85A-4E87-8F09-5ECC82D63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9904" y="1884952"/>
              <a:ext cx="6892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4" name="Oval 2293">
              <a:extLst>
                <a:ext uri="{FF2B5EF4-FFF2-40B4-BE49-F238E27FC236}">
                  <a16:creationId xmlns:a16="http://schemas.microsoft.com/office/drawing/2014/main" id="{4B1F6976-384C-48ED-9AFB-D7CCAEB23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182" y="2250697"/>
              <a:ext cx="68928" cy="6341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5" name="Oval 2294">
              <a:extLst>
                <a:ext uri="{FF2B5EF4-FFF2-40B4-BE49-F238E27FC236}">
                  <a16:creationId xmlns:a16="http://schemas.microsoft.com/office/drawing/2014/main" id="{7A200298-A92D-491A-AED7-9FF310037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058" y="2291528"/>
              <a:ext cx="67114" cy="6602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6" name="Oval 2295">
              <a:extLst>
                <a:ext uri="{FF2B5EF4-FFF2-40B4-BE49-F238E27FC236}">
                  <a16:creationId xmlns:a16="http://schemas.microsoft.com/office/drawing/2014/main" id="{0165D6BA-F72F-486B-9C29-EF1932907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173" y="2314116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7" name="Oval 2296">
              <a:extLst>
                <a:ext uri="{FF2B5EF4-FFF2-40B4-BE49-F238E27FC236}">
                  <a16:creationId xmlns:a16="http://schemas.microsoft.com/office/drawing/2014/main" id="{356A8F9F-554B-4253-8A11-981BF1AB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591" y="2347129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8" name="Oval 2297">
              <a:extLst>
                <a:ext uri="{FF2B5EF4-FFF2-40B4-BE49-F238E27FC236}">
                  <a16:creationId xmlns:a16="http://schemas.microsoft.com/office/drawing/2014/main" id="{47B8FE57-9938-4BE8-AAAC-8FC8CE14B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591" y="2374060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9" name="Oval 2298">
              <a:extLst>
                <a:ext uri="{FF2B5EF4-FFF2-40B4-BE49-F238E27FC236}">
                  <a16:creationId xmlns:a16="http://schemas.microsoft.com/office/drawing/2014/main" id="{B95A7F23-AAAF-4269-8278-A776092FC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996" y="2935275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0" name="Oval 2299">
              <a:extLst>
                <a:ext uri="{FF2B5EF4-FFF2-40B4-BE49-F238E27FC236}">
                  <a16:creationId xmlns:a16="http://schemas.microsoft.com/office/drawing/2014/main" id="{3E3A5A30-AA2B-4794-A321-75DF14107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07" y="2871856"/>
              <a:ext cx="66208" cy="6341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1" name="Oval 2300">
              <a:extLst>
                <a:ext uri="{FF2B5EF4-FFF2-40B4-BE49-F238E27FC236}">
                  <a16:creationId xmlns:a16="http://schemas.microsoft.com/office/drawing/2014/main" id="{348AA632-4045-4B37-ACD5-CCB957432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558" y="2858825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2" name="Oval 2301">
              <a:extLst>
                <a:ext uri="{FF2B5EF4-FFF2-40B4-BE49-F238E27FC236}">
                  <a16:creationId xmlns:a16="http://schemas.microsoft.com/office/drawing/2014/main" id="{59028092-1101-4364-9362-FD3A8E7A5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094" y="2816256"/>
              <a:ext cx="66208" cy="6341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3" name="Oval 2302">
              <a:extLst>
                <a:ext uri="{FF2B5EF4-FFF2-40B4-BE49-F238E27FC236}">
                  <a16:creationId xmlns:a16="http://schemas.microsoft.com/office/drawing/2014/main" id="{523E1156-79B5-46C9-8276-143BB881A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443" y="2822337"/>
              <a:ext cx="67114" cy="6341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4" name="Oval 2303">
              <a:extLst>
                <a:ext uri="{FF2B5EF4-FFF2-40B4-BE49-F238E27FC236}">
                  <a16:creationId xmlns:a16="http://schemas.microsoft.com/office/drawing/2014/main" id="{0956FD5A-9566-4BCC-B70D-74F88ACCD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64" y="3173314"/>
              <a:ext cx="68928" cy="6602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5" name="Oval 2304">
              <a:extLst>
                <a:ext uri="{FF2B5EF4-FFF2-40B4-BE49-F238E27FC236}">
                  <a16:creationId xmlns:a16="http://schemas.microsoft.com/office/drawing/2014/main" id="{3D0841D5-1F6D-45DF-B2A7-5EDDC8CD8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001" y="3222832"/>
              <a:ext cx="68928" cy="6341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6" name="Oval 2305">
              <a:extLst>
                <a:ext uri="{FF2B5EF4-FFF2-40B4-BE49-F238E27FC236}">
                  <a16:creationId xmlns:a16="http://schemas.microsoft.com/office/drawing/2014/main" id="{E0C5ACA4-BBAB-49F7-BA29-0458B856D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418" y="3228914"/>
              <a:ext cx="66208" cy="6602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7" name="Oval 2306">
              <a:extLst>
                <a:ext uri="{FF2B5EF4-FFF2-40B4-BE49-F238E27FC236}">
                  <a16:creationId xmlns:a16="http://schemas.microsoft.com/office/drawing/2014/main" id="{1CCC0372-0670-42F7-8BF0-1426032D9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160" y="3242814"/>
              <a:ext cx="6892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8" name="Oval 2307">
              <a:extLst>
                <a:ext uri="{FF2B5EF4-FFF2-40B4-BE49-F238E27FC236}">
                  <a16:creationId xmlns:a16="http://schemas.microsoft.com/office/drawing/2014/main" id="{E1AED1FC-2B71-4AAF-8F3E-7221A6650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391" y="3247157"/>
              <a:ext cx="6892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9" name="Oval 2308">
              <a:extLst>
                <a:ext uri="{FF2B5EF4-FFF2-40B4-BE49-F238E27FC236}">
                  <a16:creationId xmlns:a16="http://schemas.microsoft.com/office/drawing/2014/main" id="{F7D6FB92-B7EB-465B-9BF8-B9AD6F2D8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527" y="3247157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0" name="Oval 2309">
              <a:extLst>
                <a:ext uri="{FF2B5EF4-FFF2-40B4-BE49-F238E27FC236}">
                  <a16:creationId xmlns:a16="http://schemas.microsoft.com/office/drawing/2014/main" id="{BAD5DDFA-AD42-4ED9-9EBA-1FDEEB037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340" y="3274089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1" name="Oval 2310">
              <a:extLst>
                <a:ext uri="{FF2B5EF4-FFF2-40B4-BE49-F238E27FC236}">
                  <a16:creationId xmlns:a16="http://schemas.microsoft.com/office/drawing/2014/main" id="{6B9E105C-65A9-4DF0-A04F-7A108F97B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335" y="3377470"/>
              <a:ext cx="66208" cy="6602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2" name="Oval 2311">
              <a:extLst>
                <a:ext uri="{FF2B5EF4-FFF2-40B4-BE49-F238E27FC236}">
                  <a16:creationId xmlns:a16="http://schemas.microsoft.com/office/drawing/2014/main" id="{9E47FCFC-4C88-49BC-9928-87BF06969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223" y="3294939"/>
              <a:ext cx="68928" cy="6341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3" name="Oval 2312">
              <a:extLst>
                <a:ext uri="{FF2B5EF4-FFF2-40B4-BE49-F238E27FC236}">
                  <a16:creationId xmlns:a16="http://schemas.microsoft.com/office/drawing/2014/main" id="{F37F008E-B60D-40FE-9C2C-6AB49E56D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107" y="3311445"/>
              <a:ext cx="67114" cy="6341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4" name="Oval 2313">
              <a:extLst>
                <a:ext uri="{FF2B5EF4-FFF2-40B4-BE49-F238E27FC236}">
                  <a16:creationId xmlns:a16="http://schemas.microsoft.com/office/drawing/2014/main" id="{F60B1AB0-BB0B-4A88-8FCA-1C64FC4B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060" y="3334033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5" name="Oval 2314">
              <a:extLst>
                <a:ext uri="{FF2B5EF4-FFF2-40B4-BE49-F238E27FC236}">
                  <a16:creationId xmlns:a16="http://schemas.microsoft.com/office/drawing/2014/main" id="{16AFFEA6-A9E0-4BF5-B6B0-D3F055C28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291" y="3352277"/>
              <a:ext cx="66208" cy="6602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6" name="Oval 2315">
              <a:extLst>
                <a:ext uri="{FF2B5EF4-FFF2-40B4-BE49-F238E27FC236}">
                  <a16:creationId xmlns:a16="http://schemas.microsoft.com/office/drawing/2014/main" id="{7BAA03A7-48D2-41DF-9C1C-1A0AA212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151" y="3374864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7" name="Oval 2316">
              <a:extLst>
                <a:ext uri="{FF2B5EF4-FFF2-40B4-BE49-F238E27FC236}">
                  <a16:creationId xmlns:a16="http://schemas.microsoft.com/office/drawing/2014/main" id="{886A8CB0-3E29-449D-8EFE-958A9ACAA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199" y="3565121"/>
              <a:ext cx="66208" cy="6602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8" name="Oval 2317">
              <a:extLst>
                <a:ext uri="{FF2B5EF4-FFF2-40B4-BE49-F238E27FC236}">
                  <a16:creationId xmlns:a16="http://schemas.microsoft.com/office/drawing/2014/main" id="{B6E5A6C5-450E-4F79-ADBD-778213079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3978" y="3385289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9" name="Oval 2318">
              <a:extLst>
                <a:ext uri="{FF2B5EF4-FFF2-40B4-BE49-F238E27FC236}">
                  <a16:creationId xmlns:a16="http://schemas.microsoft.com/office/drawing/2014/main" id="{25EF985F-AC22-44DE-8559-E2D173111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674" y="3385289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0" name="Oval 2319">
              <a:extLst>
                <a:ext uri="{FF2B5EF4-FFF2-40B4-BE49-F238E27FC236}">
                  <a16:creationId xmlns:a16="http://schemas.microsoft.com/office/drawing/2014/main" id="{81E1E5EB-FBCE-4F25-8E20-C8D822A75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7441" y="3393977"/>
              <a:ext cx="66208" cy="6341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1" name="Oval 2320">
              <a:extLst>
                <a:ext uri="{FF2B5EF4-FFF2-40B4-BE49-F238E27FC236}">
                  <a16:creationId xmlns:a16="http://schemas.microsoft.com/office/drawing/2014/main" id="{D14035EA-33D4-4246-9B58-EAEC15EF3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138" y="3410483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2" name="Oval 2321">
              <a:extLst>
                <a:ext uri="{FF2B5EF4-FFF2-40B4-BE49-F238E27FC236}">
                  <a16:creationId xmlns:a16="http://schemas.microsoft.com/office/drawing/2014/main" id="{47DD55C6-1067-4D0B-B7A9-F784F8AC9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300" y="3424383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3" name="Oval 2322">
              <a:extLst>
                <a:ext uri="{FF2B5EF4-FFF2-40B4-BE49-F238E27FC236}">
                  <a16:creationId xmlns:a16="http://schemas.microsoft.com/office/drawing/2014/main" id="{CCD03079-F05A-4C41-A470-71439AF43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184" y="3443496"/>
              <a:ext cx="6892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4" name="Oval 2323">
              <a:extLst>
                <a:ext uri="{FF2B5EF4-FFF2-40B4-BE49-F238E27FC236}">
                  <a16:creationId xmlns:a16="http://schemas.microsoft.com/office/drawing/2014/main" id="{A3FC64A2-D3BF-4CFF-9C9C-5ECC183D8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881" y="3466084"/>
              <a:ext cx="67114" cy="6602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5" name="Oval 2324">
              <a:extLst>
                <a:ext uri="{FF2B5EF4-FFF2-40B4-BE49-F238E27FC236}">
                  <a16:creationId xmlns:a16="http://schemas.microsoft.com/office/drawing/2014/main" id="{283DBCA4-A1D2-4498-ABE4-BDACB692D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389" y="3540796"/>
              <a:ext cx="67114" cy="6341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6" name="Oval 2325">
              <a:extLst>
                <a:ext uri="{FF2B5EF4-FFF2-40B4-BE49-F238E27FC236}">
                  <a16:creationId xmlns:a16="http://schemas.microsoft.com/office/drawing/2014/main" id="{9F0F8A57-5DE8-4200-9F8C-93F5C6035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63" y="3540796"/>
              <a:ext cx="67114" cy="6341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7" name="Oval 2326">
              <a:extLst>
                <a:ext uri="{FF2B5EF4-FFF2-40B4-BE49-F238E27FC236}">
                  <a16:creationId xmlns:a16="http://schemas.microsoft.com/office/drawing/2014/main" id="{0C523BE6-DA25-4680-8D64-97B550B9E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345" y="3517340"/>
              <a:ext cx="67114" cy="6602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8" name="Oval 2327">
              <a:extLst>
                <a:ext uri="{FF2B5EF4-FFF2-40B4-BE49-F238E27FC236}">
                  <a16:creationId xmlns:a16="http://schemas.microsoft.com/office/drawing/2014/main" id="{8B57D663-8A86-473F-9049-EEB84C004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299" y="3488671"/>
              <a:ext cx="6892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9" name="Oval 2328">
              <a:extLst>
                <a:ext uri="{FF2B5EF4-FFF2-40B4-BE49-F238E27FC236}">
                  <a16:creationId xmlns:a16="http://schemas.microsoft.com/office/drawing/2014/main" id="{F8025BB2-0418-4BC1-8B86-F305D0108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262" y="3592053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0" name="Oval 2329">
              <a:extLst>
                <a:ext uri="{FF2B5EF4-FFF2-40B4-BE49-F238E27FC236}">
                  <a16:creationId xmlns:a16="http://schemas.microsoft.com/office/drawing/2014/main" id="{FF0D3E74-1B52-4829-92FB-AFAE4F071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26" y="3592053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1" name="Oval 2330">
              <a:extLst>
                <a:ext uri="{FF2B5EF4-FFF2-40B4-BE49-F238E27FC236}">
                  <a16:creationId xmlns:a16="http://schemas.microsoft.com/office/drawing/2014/main" id="{AC570BD0-B1FE-409B-8C52-29F91421D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8028" y="3610296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2" name="Oval 2331">
              <a:extLst>
                <a:ext uri="{FF2B5EF4-FFF2-40B4-BE49-F238E27FC236}">
                  <a16:creationId xmlns:a16="http://schemas.microsoft.com/office/drawing/2014/main" id="{22F4ADCA-FBF0-4F01-A7C6-465B50976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608" y="3637228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3" name="Oval 2332">
              <a:extLst>
                <a:ext uri="{FF2B5EF4-FFF2-40B4-BE49-F238E27FC236}">
                  <a16:creationId xmlns:a16="http://schemas.microsoft.com/office/drawing/2014/main" id="{7B6FD719-7B4D-472D-80D0-4F473BD01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375" y="3662421"/>
              <a:ext cx="66208" cy="6602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4" name="Oval 2333">
              <a:extLst>
                <a:ext uri="{FF2B5EF4-FFF2-40B4-BE49-F238E27FC236}">
                  <a16:creationId xmlns:a16="http://schemas.microsoft.com/office/drawing/2014/main" id="{4F3B6C90-AEBC-4EC0-B03B-5AA184105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072" y="3678928"/>
              <a:ext cx="66208" cy="6341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5" name="Oval 2334">
              <a:extLst>
                <a:ext uri="{FF2B5EF4-FFF2-40B4-BE49-F238E27FC236}">
                  <a16:creationId xmlns:a16="http://schemas.microsoft.com/office/drawing/2014/main" id="{D132EF6F-8353-4758-AD6C-5B3C0DE22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583" y="3678928"/>
              <a:ext cx="68928" cy="6341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6" name="Oval 2335">
              <a:extLst>
                <a:ext uri="{FF2B5EF4-FFF2-40B4-BE49-F238E27FC236}">
                  <a16:creationId xmlns:a16="http://schemas.microsoft.com/office/drawing/2014/main" id="{21B2F425-B5EA-4899-8BC4-69B5A5995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928" y="3767541"/>
              <a:ext cx="66208" cy="6602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7" name="Oval 2336">
              <a:extLst>
                <a:ext uri="{FF2B5EF4-FFF2-40B4-BE49-F238E27FC236}">
                  <a16:creationId xmlns:a16="http://schemas.microsoft.com/office/drawing/2014/main" id="{AD340ECE-57D4-4C86-B803-5EB4F3C7D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9639" y="3791866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8" name="Oval 2337">
              <a:extLst>
                <a:ext uri="{FF2B5EF4-FFF2-40B4-BE49-F238E27FC236}">
                  <a16:creationId xmlns:a16="http://schemas.microsoft.com/office/drawing/2014/main" id="{247C777F-061C-4349-B786-5717D5C1C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5988" y="3833566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9" name="Oval 2338">
              <a:extLst>
                <a:ext uri="{FF2B5EF4-FFF2-40B4-BE49-F238E27FC236}">
                  <a16:creationId xmlns:a16="http://schemas.microsoft.com/office/drawing/2014/main" id="{04B3007F-466C-4A33-BED6-DA9202948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3220" y="3833566"/>
              <a:ext cx="6892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0" name="Oval 2339">
              <a:extLst>
                <a:ext uri="{FF2B5EF4-FFF2-40B4-BE49-F238E27FC236}">
                  <a16:creationId xmlns:a16="http://schemas.microsoft.com/office/drawing/2014/main" id="{15293294-E5EA-40D3-AC1F-3AF80B35B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8614" y="3833566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1" name="Oval 2340">
              <a:extLst>
                <a:ext uri="{FF2B5EF4-FFF2-40B4-BE49-F238E27FC236}">
                  <a16:creationId xmlns:a16="http://schemas.microsoft.com/office/drawing/2014/main" id="{7718C247-279B-46EC-9BF3-CD1CEC2C1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195" y="3833566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2" name="Oval 2341">
              <a:extLst>
                <a:ext uri="{FF2B5EF4-FFF2-40B4-BE49-F238E27FC236}">
                  <a16:creationId xmlns:a16="http://schemas.microsoft.com/office/drawing/2014/main" id="{7AC0A4B0-A307-4227-9B06-DF6C3050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514" y="3833566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3" name="Oval 2342">
              <a:extLst>
                <a:ext uri="{FF2B5EF4-FFF2-40B4-BE49-F238E27FC236}">
                  <a16:creationId xmlns:a16="http://schemas.microsoft.com/office/drawing/2014/main" id="{AB921C3D-FC21-47D0-B570-9ECB0EE7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9377" y="3833566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4" name="Oval 2343">
              <a:extLst>
                <a:ext uri="{FF2B5EF4-FFF2-40B4-BE49-F238E27FC236}">
                  <a16:creationId xmlns:a16="http://schemas.microsoft.com/office/drawing/2014/main" id="{53EBB5E5-F680-4BB9-9856-84CCB4DF4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234" y="3833566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5" name="Oval 2344">
              <a:extLst>
                <a:ext uri="{FF2B5EF4-FFF2-40B4-BE49-F238E27FC236}">
                  <a16:creationId xmlns:a16="http://schemas.microsoft.com/office/drawing/2014/main" id="{7F9D4B81-D665-4ED7-B0FE-234428CAF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5762" y="3833566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6" name="Oval 2345">
              <a:extLst>
                <a:ext uri="{FF2B5EF4-FFF2-40B4-BE49-F238E27FC236}">
                  <a16:creationId xmlns:a16="http://schemas.microsoft.com/office/drawing/2014/main" id="{67917485-DD8C-47FE-ADDE-719282517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2994" y="3833566"/>
              <a:ext cx="6620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7" name="Oval 2346">
              <a:extLst>
                <a:ext uri="{FF2B5EF4-FFF2-40B4-BE49-F238E27FC236}">
                  <a16:creationId xmlns:a16="http://schemas.microsoft.com/office/drawing/2014/main" id="{7F9FEB6F-7269-46AB-9C83-27C1BDEFB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761" y="3833566"/>
              <a:ext cx="68021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8" name="Oval 2347">
              <a:extLst>
                <a:ext uri="{FF2B5EF4-FFF2-40B4-BE49-F238E27FC236}">
                  <a16:creationId xmlns:a16="http://schemas.microsoft.com/office/drawing/2014/main" id="{D30CC35C-3568-445B-B223-68BEFDD8F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969" y="3833566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9" name="Oval 2348">
              <a:extLst>
                <a:ext uri="{FF2B5EF4-FFF2-40B4-BE49-F238E27FC236}">
                  <a16:creationId xmlns:a16="http://schemas.microsoft.com/office/drawing/2014/main" id="{99DCD995-F998-4815-8A2C-B35ADCA7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735" y="3833566"/>
              <a:ext cx="68928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0" name="Oval 2349">
              <a:extLst>
                <a:ext uri="{FF2B5EF4-FFF2-40B4-BE49-F238E27FC236}">
                  <a16:creationId xmlns:a16="http://schemas.microsoft.com/office/drawing/2014/main" id="{B3E9464E-B56D-4830-834D-203314691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775" y="3833566"/>
              <a:ext cx="67114" cy="6428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3" name="TextBox 2352">
              <a:extLst>
                <a:ext uri="{FF2B5EF4-FFF2-40B4-BE49-F238E27FC236}">
                  <a16:creationId xmlns:a16="http://schemas.microsoft.com/office/drawing/2014/main" id="{0A985EA5-4CD2-4B8F-A558-0872BFEF9899}"/>
                </a:ext>
              </a:extLst>
            </p:cNvPr>
            <p:cNvSpPr txBox="1"/>
            <p:nvPr/>
          </p:nvSpPr>
          <p:spPr>
            <a:xfrm>
              <a:off x="244920" y="5360643"/>
              <a:ext cx="1373668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Olaparib</a:t>
              </a: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abiraterone</a:t>
              </a:r>
            </a:p>
          </p:txBody>
        </p:sp>
        <p:sp>
          <p:nvSpPr>
            <p:cNvPr id="2354" name="TextBox 2353">
              <a:extLst>
                <a:ext uri="{FF2B5EF4-FFF2-40B4-BE49-F238E27FC236}">
                  <a16:creationId xmlns:a16="http://schemas.microsoft.com/office/drawing/2014/main" id="{100FD5D4-3380-4D3E-95AB-D4E1ECCD7C2B}"/>
                </a:ext>
              </a:extLst>
            </p:cNvPr>
            <p:cNvSpPr txBox="1"/>
            <p:nvPr/>
          </p:nvSpPr>
          <p:spPr>
            <a:xfrm>
              <a:off x="244920" y="5470654"/>
              <a:ext cx="1373668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Placebo + abiraterone</a:t>
              </a:r>
            </a:p>
          </p:txBody>
        </p:sp>
        <p:sp>
          <p:nvSpPr>
            <p:cNvPr id="2355" name="TextBox 2354">
              <a:extLst>
                <a:ext uri="{FF2B5EF4-FFF2-40B4-BE49-F238E27FC236}">
                  <a16:creationId xmlns:a16="http://schemas.microsoft.com/office/drawing/2014/main" id="{75BCC4BA-B4BF-43F7-B2CC-61EE4E419C2F}"/>
                </a:ext>
              </a:extLst>
            </p:cNvPr>
            <p:cNvSpPr txBox="1"/>
            <p:nvPr/>
          </p:nvSpPr>
          <p:spPr>
            <a:xfrm>
              <a:off x="244920" y="5246954"/>
              <a:ext cx="1373668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No. at risk</a:t>
              </a:r>
            </a:p>
          </p:txBody>
        </p:sp>
        <p:sp>
          <p:nvSpPr>
            <p:cNvPr id="2356" name="TextBox 2355">
              <a:extLst>
                <a:ext uri="{FF2B5EF4-FFF2-40B4-BE49-F238E27FC236}">
                  <a16:creationId xmlns:a16="http://schemas.microsoft.com/office/drawing/2014/main" id="{556F8B39-6533-43D1-A82B-3C5627D8A7E8}"/>
                </a:ext>
              </a:extLst>
            </p:cNvPr>
            <p:cNvSpPr txBox="1"/>
            <p:nvPr/>
          </p:nvSpPr>
          <p:spPr>
            <a:xfrm>
              <a:off x="1304367" y="5088722"/>
              <a:ext cx="546525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Time from randomisation (months)</a:t>
              </a:r>
            </a:p>
          </p:txBody>
        </p:sp>
        <p:sp>
          <p:nvSpPr>
            <p:cNvPr id="2357" name="TextBox 2356">
              <a:extLst>
                <a:ext uri="{FF2B5EF4-FFF2-40B4-BE49-F238E27FC236}">
                  <a16:creationId xmlns:a16="http://schemas.microsoft.com/office/drawing/2014/main" id="{926ACBEF-EF3C-46B4-A376-5B631A9BD169}"/>
                </a:ext>
              </a:extLst>
            </p:cNvPr>
            <p:cNvSpPr txBox="1"/>
            <p:nvPr/>
          </p:nvSpPr>
          <p:spPr>
            <a:xfrm rot="16200000">
              <a:off x="-830068" y="3338471"/>
              <a:ext cx="305106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Probability of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rPFS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4" name="TextBox 2363">
              <a:extLst>
                <a:ext uri="{FF2B5EF4-FFF2-40B4-BE49-F238E27FC236}">
                  <a16:creationId xmlns:a16="http://schemas.microsoft.com/office/drawing/2014/main" id="{02205683-1A89-473E-A379-CB5576F154A2}"/>
                </a:ext>
              </a:extLst>
            </p:cNvPr>
            <p:cNvSpPr txBox="1"/>
            <p:nvPr/>
          </p:nvSpPr>
          <p:spPr>
            <a:xfrm>
              <a:off x="1198820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7" name="TextBox 2366">
              <a:extLst>
                <a:ext uri="{FF2B5EF4-FFF2-40B4-BE49-F238E27FC236}">
                  <a16:creationId xmlns:a16="http://schemas.microsoft.com/office/drawing/2014/main" id="{9417CA00-9393-4E20-822D-201FF4FCAA09}"/>
                </a:ext>
              </a:extLst>
            </p:cNvPr>
            <p:cNvSpPr txBox="1"/>
            <p:nvPr/>
          </p:nvSpPr>
          <p:spPr>
            <a:xfrm>
              <a:off x="1551678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9" name="TextBox 2368">
              <a:extLst>
                <a:ext uri="{FF2B5EF4-FFF2-40B4-BE49-F238E27FC236}">
                  <a16:creationId xmlns:a16="http://schemas.microsoft.com/office/drawing/2014/main" id="{FF52F122-CF1A-4968-B696-DBDD21D35E55}"/>
                </a:ext>
              </a:extLst>
            </p:cNvPr>
            <p:cNvSpPr txBox="1"/>
            <p:nvPr/>
          </p:nvSpPr>
          <p:spPr>
            <a:xfrm>
              <a:off x="1904538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1" name="TextBox 2370">
              <a:extLst>
                <a:ext uri="{FF2B5EF4-FFF2-40B4-BE49-F238E27FC236}">
                  <a16:creationId xmlns:a16="http://schemas.microsoft.com/office/drawing/2014/main" id="{262E9007-01B5-4D61-90B2-7A798953E5F6}"/>
                </a:ext>
              </a:extLst>
            </p:cNvPr>
            <p:cNvSpPr txBox="1"/>
            <p:nvPr/>
          </p:nvSpPr>
          <p:spPr>
            <a:xfrm>
              <a:off x="2257401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3" name="TextBox 2372">
              <a:extLst>
                <a:ext uri="{FF2B5EF4-FFF2-40B4-BE49-F238E27FC236}">
                  <a16:creationId xmlns:a16="http://schemas.microsoft.com/office/drawing/2014/main" id="{DC948724-2D69-40E5-A837-66257735E9E4}"/>
                </a:ext>
              </a:extLst>
            </p:cNvPr>
            <p:cNvSpPr txBox="1"/>
            <p:nvPr/>
          </p:nvSpPr>
          <p:spPr>
            <a:xfrm>
              <a:off x="2610260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5" name="TextBox 2374">
              <a:extLst>
                <a:ext uri="{FF2B5EF4-FFF2-40B4-BE49-F238E27FC236}">
                  <a16:creationId xmlns:a16="http://schemas.microsoft.com/office/drawing/2014/main" id="{C9F73603-8B0E-496E-B191-82400B2A1DEE}"/>
                </a:ext>
              </a:extLst>
            </p:cNvPr>
            <p:cNvSpPr txBox="1"/>
            <p:nvPr/>
          </p:nvSpPr>
          <p:spPr>
            <a:xfrm>
              <a:off x="2963119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7" name="TextBox 2376">
              <a:extLst>
                <a:ext uri="{FF2B5EF4-FFF2-40B4-BE49-F238E27FC236}">
                  <a16:creationId xmlns:a16="http://schemas.microsoft.com/office/drawing/2014/main" id="{8B3FF63C-4968-435C-9E64-9A5DE79B0BF5}"/>
                </a:ext>
              </a:extLst>
            </p:cNvPr>
            <p:cNvSpPr txBox="1"/>
            <p:nvPr/>
          </p:nvSpPr>
          <p:spPr>
            <a:xfrm>
              <a:off x="3315978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9" name="TextBox 2378">
              <a:extLst>
                <a:ext uri="{FF2B5EF4-FFF2-40B4-BE49-F238E27FC236}">
                  <a16:creationId xmlns:a16="http://schemas.microsoft.com/office/drawing/2014/main" id="{F6C2F892-AF74-4402-82A0-D563BDD6D909}"/>
                </a:ext>
              </a:extLst>
            </p:cNvPr>
            <p:cNvSpPr txBox="1"/>
            <p:nvPr/>
          </p:nvSpPr>
          <p:spPr>
            <a:xfrm>
              <a:off x="3668837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14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1" name="TextBox 2380">
              <a:extLst>
                <a:ext uri="{FF2B5EF4-FFF2-40B4-BE49-F238E27FC236}">
                  <a16:creationId xmlns:a16="http://schemas.microsoft.com/office/drawing/2014/main" id="{FB6D412F-E932-4936-B9FD-926CE069BAC5}"/>
                </a:ext>
              </a:extLst>
            </p:cNvPr>
            <p:cNvSpPr txBox="1"/>
            <p:nvPr/>
          </p:nvSpPr>
          <p:spPr>
            <a:xfrm>
              <a:off x="4021696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3" name="TextBox 2382">
              <a:extLst>
                <a:ext uri="{FF2B5EF4-FFF2-40B4-BE49-F238E27FC236}">
                  <a16:creationId xmlns:a16="http://schemas.microsoft.com/office/drawing/2014/main" id="{BDF8F814-CD69-4F1A-A67D-29EABACAF195}"/>
                </a:ext>
              </a:extLst>
            </p:cNvPr>
            <p:cNvSpPr txBox="1"/>
            <p:nvPr/>
          </p:nvSpPr>
          <p:spPr>
            <a:xfrm>
              <a:off x="4374555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5" name="TextBox 2384">
              <a:extLst>
                <a:ext uri="{FF2B5EF4-FFF2-40B4-BE49-F238E27FC236}">
                  <a16:creationId xmlns:a16="http://schemas.microsoft.com/office/drawing/2014/main" id="{8D328062-5287-4AA4-B1C0-18656485E668}"/>
                </a:ext>
              </a:extLst>
            </p:cNvPr>
            <p:cNvSpPr txBox="1"/>
            <p:nvPr/>
          </p:nvSpPr>
          <p:spPr>
            <a:xfrm>
              <a:off x="4727415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7" name="TextBox 2386">
              <a:extLst>
                <a:ext uri="{FF2B5EF4-FFF2-40B4-BE49-F238E27FC236}">
                  <a16:creationId xmlns:a16="http://schemas.microsoft.com/office/drawing/2014/main" id="{FFB216CF-17B4-4D90-9183-F95C7CA55D29}"/>
                </a:ext>
              </a:extLst>
            </p:cNvPr>
            <p:cNvSpPr txBox="1"/>
            <p:nvPr/>
          </p:nvSpPr>
          <p:spPr>
            <a:xfrm>
              <a:off x="5080274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22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9" name="TextBox 2388">
              <a:extLst>
                <a:ext uri="{FF2B5EF4-FFF2-40B4-BE49-F238E27FC236}">
                  <a16:creationId xmlns:a16="http://schemas.microsoft.com/office/drawing/2014/main" id="{8F9A6A1D-00D5-4A4E-B20E-16CEF2F40988}"/>
                </a:ext>
              </a:extLst>
            </p:cNvPr>
            <p:cNvSpPr txBox="1"/>
            <p:nvPr/>
          </p:nvSpPr>
          <p:spPr>
            <a:xfrm>
              <a:off x="5433133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1" name="TextBox 2390">
              <a:extLst>
                <a:ext uri="{FF2B5EF4-FFF2-40B4-BE49-F238E27FC236}">
                  <a16:creationId xmlns:a16="http://schemas.microsoft.com/office/drawing/2014/main" id="{DC0D6320-2A4F-4476-8513-33AFF700DB05}"/>
                </a:ext>
              </a:extLst>
            </p:cNvPr>
            <p:cNvSpPr txBox="1"/>
            <p:nvPr/>
          </p:nvSpPr>
          <p:spPr>
            <a:xfrm>
              <a:off x="5785994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26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3" name="TextBox 2392">
              <a:extLst>
                <a:ext uri="{FF2B5EF4-FFF2-40B4-BE49-F238E27FC236}">
                  <a16:creationId xmlns:a16="http://schemas.microsoft.com/office/drawing/2014/main" id="{A1C12358-FBA1-438D-90F6-8005AF4CB180}"/>
                </a:ext>
              </a:extLst>
            </p:cNvPr>
            <p:cNvSpPr txBox="1"/>
            <p:nvPr/>
          </p:nvSpPr>
          <p:spPr>
            <a:xfrm>
              <a:off x="6138852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28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5" name="TextBox 2394">
              <a:extLst>
                <a:ext uri="{FF2B5EF4-FFF2-40B4-BE49-F238E27FC236}">
                  <a16:creationId xmlns:a16="http://schemas.microsoft.com/office/drawing/2014/main" id="{8B383EDC-C6A1-48E0-81C6-193C62791BE5}"/>
                </a:ext>
              </a:extLst>
            </p:cNvPr>
            <p:cNvSpPr txBox="1"/>
            <p:nvPr/>
          </p:nvSpPr>
          <p:spPr>
            <a:xfrm>
              <a:off x="6491711" y="4852673"/>
              <a:ext cx="21109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6" name="TextBox 2395">
              <a:extLst>
                <a:ext uri="{FF2B5EF4-FFF2-40B4-BE49-F238E27FC236}">
                  <a16:creationId xmlns:a16="http://schemas.microsoft.com/office/drawing/2014/main" id="{B1FE259B-F16B-40B8-8BB4-5EC10E945284}"/>
                </a:ext>
              </a:extLst>
            </p:cNvPr>
            <p:cNvSpPr txBox="1"/>
            <p:nvPr/>
          </p:nvSpPr>
          <p:spPr>
            <a:xfrm>
              <a:off x="994840" y="4725122"/>
              <a:ext cx="2230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0.0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7" name="TextBox 2396">
              <a:extLst>
                <a:ext uri="{FF2B5EF4-FFF2-40B4-BE49-F238E27FC236}">
                  <a16:creationId xmlns:a16="http://schemas.microsoft.com/office/drawing/2014/main" id="{B1ECDE15-D4A4-41E0-9803-AB676EA038AA}"/>
                </a:ext>
              </a:extLst>
            </p:cNvPr>
            <p:cNvSpPr txBox="1"/>
            <p:nvPr/>
          </p:nvSpPr>
          <p:spPr>
            <a:xfrm>
              <a:off x="1000125" y="1849141"/>
              <a:ext cx="2230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1.0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8" name="TextBox 2397">
              <a:extLst>
                <a:ext uri="{FF2B5EF4-FFF2-40B4-BE49-F238E27FC236}">
                  <a16:creationId xmlns:a16="http://schemas.microsoft.com/office/drawing/2014/main" id="{1EF3EBAE-737C-43F6-A685-9DC269F0BF0E}"/>
                </a:ext>
              </a:extLst>
            </p:cNvPr>
            <p:cNvSpPr txBox="1"/>
            <p:nvPr/>
          </p:nvSpPr>
          <p:spPr>
            <a:xfrm>
              <a:off x="994840" y="2136739"/>
              <a:ext cx="2230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0.9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9" name="TextBox 2398">
              <a:extLst>
                <a:ext uri="{FF2B5EF4-FFF2-40B4-BE49-F238E27FC236}">
                  <a16:creationId xmlns:a16="http://schemas.microsoft.com/office/drawing/2014/main" id="{93B43D97-E73F-4AB9-B0C8-2363106F5047}"/>
                </a:ext>
              </a:extLst>
            </p:cNvPr>
            <p:cNvSpPr txBox="1"/>
            <p:nvPr/>
          </p:nvSpPr>
          <p:spPr>
            <a:xfrm>
              <a:off x="994840" y="2424337"/>
              <a:ext cx="2230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0.8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0" name="TextBox 2399">
              <a:extLst>
                <a:ext uri="{FF2B5EF4-FFF2-40B4-BE49-F238E27FC236}">
                  <a16:creationId xmlns:a16="http://schemas.microsoft.com/office/drawing/2014/main" id="{98E2E782-B4E0-4157-851E-C566ACC1BDC6}"/>
                </a:ext>
              </a:extLst>
            </p:cNvPr>
            <p:cNvSpPr txBox="1"/>
            <p:nvPr/>
          </p:nvSpPr>
          <p:spPr>
            <a:xfrm>
              <a:off x="994840" y="2711935"/>
              <a:ext cx="2230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0.7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1" name="TextBox 2400">
              <a:extLst>
                <a:ext uri="{FF2B5EF4-FFF2-40B4-BE49-F238E27FC236}">
                  <a16:creationId xmlns:a16="http://schemas.microsoft.com/office/drawing/2014/main" id="{00A6CD94-8994-4C73-BC71-86AC805B7E40}"/>
                </a:ext>
              </a:extLst>
            </p:cNvPr>
            <p:cNvSpPr txBox="1"/>
            <p:nvPr/>
          </p:nvSpPr>
          <p:spPr>
            <a:xfrm>
              <a:off x="994840" y="2999533"/>
              <a:ext cx="2230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0.6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2" name="TextBox 2401">
              <a:extLst>
                <a:ext uri="{FF2B5EF4-FFF2-40B4-BE49-F238E27FC236}">
                  <a16:creationId xmlns:a16="http://schemas.microsoft.com/office/drawing/2014/main" id="{97DD55DC-8AEF-401A-B92B-8F45DC7A1D95}"/>
                </a:ext>
              </a:extLst>
            </p:cNvPr>
            <p:cNvSpPr txBox="1"/>
            <p:nvPr/>
          </p:nvSpPr>
          <p:spPr>
            <a:xfrm>
              <a:off x="994840" y="3287131"/>
              <a:ext cx="2230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0.5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3" name="TextBox 2402">
              <a:extLst>
                <a:ext uri="{FF2B5EF4-FFF2-40B4-BE49-F238E27FC236}">
                  <a16:creationId xmlns:a16="http://schemas.microsoft.com/office/drawing/2014/main" id="{8EC6D1FD-496C-4DDC-B89D-24242A58107A}"/>
                </a:ext>
              </a:extLst>
            </p:cNvPr>
            <p:cNvSpPr txBox="1"/>
            <p:nvPr/>
          </p:nvSpPr>
          <p:spPr>
            <a:xfrm>
              <a:off x="994840" y="3574729"/>
              <a:ext cx="2230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0.4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4" name="TextBox 2403">
              <a:extLst>
                <a:ext uri="{FF2B5EF4-FFF2-40B4-BE49-F238E27FC236}">
                  <a16:creationId xmlns:a16="http://schemas.microsoft.com/office/drawing/2014/main" id="{76923BB9-B0AF-4DAC-B9AB-F131273E9500}"/>
                </a:ext>
              </a:extLst>
            </p:cNvPr>
            <p:cNvSpPr txBox="1"/>
            <p:nvPr/>
          </p:nvSpPr>
          <p:spPr>
            <a:xfrm>
              <a:off x="994840" y="3862326"/>
              <a:ext cx="2230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0.3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5" name="TextBox 2404">
              <a:extLst>
                <a:ext uri="{FF2B5EF4-FFF2-40B4-BE49-F238E27FC236}">
                  <a16:creationId xmlns:a16="http://schemas.microsoft.com/office/drawing/2014/main" id="{D9BE089C-35E5-438B-A798-525E37E64D9B}"/>
                </a:ext>
              </a:extLst>
            </p:cNvPr>
            <p:cNvSpPr txBox="1"/>
            <p:nvPr/>
          </p:nvSpPr>
          <p:spPr>
            <a:xfrm>
              <a:off x="994840" y="4149924"/>
              <a:ext cx="2230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0.2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6" name="TextBox 2405">
              <a:extLst>
                <a:ext uri="{FF2B5EF4-FFF2-40B4-BE49-F238E27FC236}">
                  <a16:creationId xmlns:a16="http://schemas.microsoft.com/office/drawing/2014/main" id="{7C03B800-490B-436A-8147-44FE90267B90}"/>
                </a:ext>
              </a:extLst>
            </p:cNvPr>
            <p:cNvSpPr txBox="1"/>
            <p:nvPr/>
          </p:nvSpPr>
          <p:spPr>
            <a:xfrm>
              <a:off x="994840" y="4437523"/>
              <a:ext cx="2230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0.1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7" name="TextBox 2406">
              <a:extLst>
                <a:ext uri="{FF2B5EF4-FFF2-40B4-BE49-F238E27FC236}">
                  <a16:creationId xmlns:a16="http://schemas.microsoft.com/office/drawing/2014/main" id="{2C4B57FE-7372-412C-AEA3-92C7FD17F97B}"/>
                </a:ext>
              </a:extLst>
            </p:cNvPr>
            <p:cNvSpPr txBox="1"/>
            <p:nvPr/>
          </p:nvSpPr>
          <p:spPr>
            <a:xfrm>
              <a:off x="1198820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399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8" name="TextBox 2407">
              <a:extLst>
                <a:ext uri="{FF2B5EF4-FFF2-40B4-BE49-F238E27FC236}">
                  <a16:creationId xmlns:a16="http://schemas.microsoft.com/office/drawing/2014/main" id="{E0D36F83-F2E0-4E21-8812-04FFB3A3E032}"/>
                </a:ext>
              </a:extLst>
            </p:cNvPr>
            <p:cNvSpPr txBox="1"/>
            <p:nvPr/>
          </p:nvSpPr>
          <p:spPr>
            <a:xfrm>
              <a:off x="6668150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9" name="TextBox 2408">
              <a:extLst>
                <a:ext uri="{FF2B5EF4-FFF2-40B4-BE49-F238E27FC236}">
                  <a16:creationId xmlns:a16="http://schemas.microsoft.com/office/drawing/2014/main" id="{CFAC4093-68BA-45AC-8A83-7D39BF38E5F1}"/>
                </a:ext>
              </a:extLst>
            </p:cNvPr>
            <p:cNvSpPr txBox="1"/>
            <p:nvPr/>
          </p:nvSpPr>
          <p:spPr>
            <a:xfrm>
              <a:off x="1375249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395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0" name="TextBox 2409">
              <a:extLst>
                <a:ext uri="{FF2B5EF4-FFF2-40B4-BE49-F238E27FC236}">
                  <a16:creationId xmlns:a16="http://schemas.microsoft.com/office/drawing/2014/main" id="{4B7FA545-6688-403D-A4DE-78BC33B1453C}"/>
                </a:ext>
              </a:extLst>
            </p:cNvPr>
            <p:cNvSpPr txBox="1"/>
            <p:nvPr/>
          </p:nvSpPr>
          <p:spPr>
            <a:xfrm>
              <a:off x="1551678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367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1" name="TextBox 2410">
              <a:extLst>
                <a:ext uri="{FF2B5EF4-FFF2-40B4-BE49-F238E27FC236}">
                  <a16:creationId xmlns:a16="http://schemas.microsoft.com/office/drawing/2014/main" id="{CB672CD4-C5EC-4203-9698-48ED67F71A6E}"/>
                </a:ext>
              </a:extLst>
            </p:cNvPr>
            <p:cNvSpPr txBox="1"/>
            <p:nvPr/>
          </p:nvSpPr>
          <p:spPr>
            <a:xfrm>
              <a:off x="1728112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354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2" name="TextBox 2411">
              <a:extLst>
                <a:ext uri="{FF2B5EF4-FFF2-40B4-BE49-F238E27FC236}">
                  <a16:creationId xmlns:a16="http://schemas.microsoft.com/office/drawing/2014/main" id="{FEDB2BB4-B7AE-4773-BBB6-FE43D1C8E04D}"/>
                </a:ext>
              </a:extLst>
            </p:cNvPr>
            <p:cNvSpPr txBox="1"/>
            <p:nvPr/>
          </p:nvSpPr>
          <p:spPr>
            <a:xfrm>
              <a:off x="1904538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340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3" name="TextBox 2412">
              <a:extLst>
                <a:ext uri="{FF2B5EF4-FFF2-40B4-BE49-F238E27FC236}">
                  <a16:creationId xmlns:a16="http://schemas.microsoft.com/office/drawing/2014/main" id="{BD1CF74A-4253-4FBD-8A11-A12F8FA183CC}"/>
                </a:ext>
              </a:extLst>
            </p:cNvPr>
            <p:cNvSpPr txBox="1"/>
            <p:nvPr/>
          </p:nvSpPr>
          <p:spPr>
            <a:xfrm>
              <a:off x="2080971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337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4" name="TextBox 2413">
              <a:extLst>
                <a:ext uri="{FF2B5EF4-FFF2-40B4-BE49-F238E27FC236}">
                  <a16:creationId xmlns:a16="http://schemas.microsoft.com/office/drawing/2014/main" id="{A93C529A-F15B-42C5-9D7D-E253E3A1CBE8}"/>
                </a:ext>
              </a:extLst>
            </p:cNvPr>
            <p:cNvSpPr txBox="1"/>
            <p:nvPr/>
          </p:nvSpPr>
          <p:spPr>
            <a:xfrm>
              <a:off x="2257401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313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5" name="TextBox 2414">
              <a:extLst>
                <a:ext uri="{FF2B5EF4-FFF2-40B4-BE49-F238E27FC236}">
                  <a16:creationId xmlns:a16="http://schemas.microsoft.com/office/drawing/2014/main" id="{464240FA-1C5E-4E00-B60F-33F44F2609F6}"/>
                </a:ext>
              </a:extLst>
            </p:cNvPr>
            <p:cNvSpPr txBox="1"/>
            <p:nvPr/>
          </p:nvSpPr>
          <p:spPr>
            <a:xfrm>
              <a:off x="2433827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6" name="TextBox 2415">
              <a:extLst>
                <a:ext uri="{FF2B5EF4-FFF2-40B4-BE49-F238E27FC236}">
                  <a16:creationId xmlns:a16="http://schemas.microsoft.com/office/drawing/2014/main" id="{7ACAFF83-61A1-4C42-8BCD-6671FD76F56A}"/>
                </a:ext>
              </a:extLst>
            </p:cNvPr>
            <p:cNvSpPr txBox="1"/>
            <p:nvPr/>
          </p:nvSpPr>
          <p:spPr>
            <a:xfrm>
              <a:off x="2610260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301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7" name="TextBox 2416">
              <a:extLst>
                <a:ext uri="{FF2B5EF4-FFF2-40B4-BE49-F238E27FC236}">
                  <a16:creationId xmlns:a16="http://schemas.microsoft.com/office/drawing/2014/main" id="{A7AF440E-E490-45B4-9C7F-1A89807D2C3A}"/>
                </a:ext>
              </a:extLst>
            </p:cNvPr>
            <p:cNvSpPr txBox="1"/>
            <p:nvPr/>
          </p:nvSpPr>
          <p:spPr>
            <a:xfrm>
              <a:off x="2786689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277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8" name="TextBox 2417">
              <a:extLst>
                <a:ext uri="{FF2B5EF4-FFF2-40B4-BE49-F238E27FC236}">
                  <a16:creationId xmlns:a16="http://schemas.microsoft.com/office/drawing/2014/main" id="{966259B2-A5A4-4141-9BD9-DEE0127D482A}"/>
                </a:ext>
              </a:extLst>
            </p:cNvPr>
            <p:cNvSpPr txBox="1"/>
            <p:nvPr/>
          </p:nvSpPr>
          <p:spPr>
            <a:xfrm>
              <a:off x="2963119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274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9" name="TextBox 2418">
              <a:extLst>
                <a:ext uri="{FF2B5EF4-FFF2-40B4-BE49-F238E27FC236}">
                  <a16:creationId xmlns:a16="http://schemas.microsoft.com/office/drawing/2014/main" id="{9FA626E8-91EB-4CD9-8FD4-98D31C65EA46}"/>
                </a:ext>
              </a:extLst>
            </p:cNvPr>
            <p:cNvSpPr txBox="1"/>
            <p:nvPr/>
          </p:nvSpPr>
          <p:spPr>
            <a:xfrm>
              <a:off x="3139548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265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0" name="TextBox 2419">
              <a:extLst>
                <a:ext uri="{FF2B5EF4-FFF2-40B4-BE49-F238E27FC236}">
                  <a16:creationId xmlns:a16="http://schemas.microsoft.com/office/drawing/2014/main" id="{37B597CF-34B9-4B2E-8479-213A47556F3A}"/>
                </a:ext>
              </a:extLst>
            </p:cNvPr>
            <p:cNvSpPr txBox="1"/>
            <p:nvPr/>
          </p:nvSpPr>
          <p:spPr>
            <a:xfrm>
              <a:off x="3315978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251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1" name="TextBox 2420">
              <a:extLst>
                <a:ext uri="{FF2B5EF4-FFF2-40B4-BE49-F238E27FC236}">
                  <a16:creationId xmlns:a16="http://schemas.microsoft.com/office/drawing/2014/main" id="{BBE737F8-2537-44B3-A4EF-18396E83F07C}"/>
                </a:ext>
              </a:extLst>
            </p:cNvPr>
            <p:cNvSpPr txBox="1"/>
            <p:nvPr/>
          </p:nvSpPr>
          <p:spPr>
            <a:xfrm>
              <a:off x="3492407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244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2" name="TextBox 2421">
              <a:extLst>
                <a:ext uri="{FF2B5EF4-FFF2-40B4-BE49-F238E27FC236}">
                  <a16:creationId xmlns:a16="http://schemas.microsoft.com/office/drawing/2014/main" id="{5905BCA5-3142-43CE-83C3-AFB3B699F8D4}"/>
                </a:ext>
              </a:extLst>
            </p:cNvPr>
            <p:cNvSpPr txBox="1"/>
            <p:nvPr/>
          </p:nvSpPr>
          <p:spPr>
            <a:xfrm>
              <a:off x="3668837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277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3" name="TextBox 2422">
              <a:extLst>
                <a:ext uri="{FF2B5EF4-FFF2-40B4-BE49-F238E27FC236}">
                  <a16:creationId xmlns:a16="http://schemas.microsoft.com/office/drawing/2014/main" id="{DABA747B-5A9D-41FD-A2CC-8068E06E3F79}"/>
                </a:ext>
              </a:extLst>
            </p:cNvPr>
            <p:cNvSpPr txBox="1"/>
            <p:nvPr/>
          </p:nvSpPr>
          <p:spPr>
            <a:xfrm>
              <a:off x="3845266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221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4" name="TextBox 2423">
              <a:extLst>
                <a:ext uri="{FF2B5EF4-FFF2-40B4-BE49-F238E27FC236}">
                  <a16:creationId xmlns:a16="http://schemas.microsoft.com/office/drawing/2014/main" id="{318104A7-B2AD-4616-B406-5F7FC71B1330}"/>
                </a:ext>
              </a:extLst>
            </p:cNvPr>
            <p:cNvSpPr txBox="1"/>
            <p:nvPr/>
          </p:nvSpPr>
          <p:spPr>
            <a:xfrm>
              <a:off x="4021696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219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5" name="TextBox 2424">
              <a:extLst>
                <a:ext uri="{FF2B5EF4-FFF2-40B4-BE49-F238E27FC236}">
                  <a16:creationId xmlns:a16="http://schemas.microsoft.com/office/drawing/2014/main" id="{D26C7D3A-2655-424C-B374-3C8F8990847C}"/>
                </a:ext>
              </a:extLst>
            </p:cNvPr>
            <p:cNvSpPr txBox="1"/>
            <p:nvPr/>
          </p:nvSpPr>
          <p:spPr>
            <a:xfrm>
              <a:off x="4198126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170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6" name="TextBox 2425">
              <a:extLst>
                <a:ext uri="{FF2B5EF4-FFF2-40B4-BE49-F238E27FC236}">
                  <a16:creationId xmlns:a16="http://schemas.microsoft.com/office/drawing/2014/main" id="{CBD7AD36-3005-4CDF-A566-20894E909AAF}"/>
                </a:ext>
              </a:extLst>
            </p:cNvPr>
            <p:cNvSpPr txBox="1"/>
            <p:nvPr/>
          </p:nvSpPr>
          <p:spPr>
            <a:xfrm>
              <a:off x="4374555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7" name="TextBox 2426">
              <a:extLst>
                <a:ext uri="{FF2B5EF4-FFF2-40B4-BE49-F238E27FC236}">
                  <a16:creationId xmlns:a16="http://schemas.microsoft.com/office/drawing/2014/main" id="{5FCC850C-D376-4FF9-9A6A-822619F735D1}"/>
                </a:ext>
              </a:extLst>
            </p:cNvPr>
            <p:cNvSpPr txBox="1"/>
            <p:nvPr/>
          </p:nvSpPr>
          <p:spPr>
            <a:xfrm>
              <a:off x="4550985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163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8" name="TextBox 2427">
              <a:extLst>
                <a:ext uri="{FF2B5EF4-FFF2-40B4-BE49-F238E27FC236}">
                  <a16:creationId xmlns:a16="http://schemas.microsoft.com/office/drawing/2014/main" id="{AF36EA46-ABF6-4B35-8922-46ECDA2BAB1D}"/>
                </a:ext>
              </a:extLst>
            </p:cNvPr>
            <p:cNvSpPr txBox="1"/>
            <p:nvPr/>
          </p:nvSpPr>
          <p:spPr>
            <a:xfrm>
              <a:off x="4727415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104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9" name="TextBox 2428">
              <a:extLst>
                <a:ext uri="{FF2B5EF4-FFF2-40B4-BE49-F238E27FC236}">
                  <a16:creationId xmlns:a16="http://schemas.microsoft.com/office/drawing/2014/main" id="{75371525-124B-42EA-8C11-585687334E59}"/>
                </a:ext>
              </a:extLst>
            </p:cNvPr>
            <p:cNvSpPr txBox="1"/>
            <p:nvPr/>
          </p:nvSpPr>
          <p:spPr>
            <a:xfrm>
              <a:off x="4903844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100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0" name="TextBox 2429">
              <a:extLst>
                <a:ext uri="{FF2B5EF4-FFF2-40B4-BE49-F238E27FC236}">
                  <a16:creationId xmlns:a16="http://schemas.microsoft.com/office/drawing/2014/main" id="{5A5E6C13-DFB9-42E1-A8A8-837DC26D3BCF}"/>
                </a:ext>
              </a:extLst>
            </p:cNvPr>
            <p:cNvSpPr txBox="1"/>
            <p:nvPr/>
          </p:nvSpPr>
          <p:spPr>
            <a:xfrm>
              <a:off x="5080274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1" name="TextBox 2430">
              <a:extLst>
                <a:ext uri="{FF2B5EF4-FFF2-40B4-BE49-F238E27FC236}">
                  <a16:creationId xmlns:a16="http://schemas.microsoft.com/office/drawing/2014/main" id="{76F391CA-A1A0-48FC-B250-2FF62ED370CB}"/>
                </a:ext>
              </a:extLst>
            </p:cNvPr>
            <p:cNvSpPr txBox="1"/>
            <p:nvPr/>
          </p:nvSpPr>
          <p:spPr>
            <a:xfrm>
              <a:off x="5256705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2" name="TextBox 2431">
              <a:extLst>
                <a:ext uri="{FF2B5EF4-FFF2-40B4-BE49-F238E27FC236}">
                  <a16:creationId xmlns:a16="http://schemas.microsoft.com/office/drawing/2014/main" id="{384DB67D-DFD5-4C58-A226-CE039E767B97}"/>
                </a:ext>
              </a:extLst>
            </p:cNvPr>
            <p:cNvSpPr txBox="1"/>
            <p:nvPr/>
          </p:nvSpPr>
          <p:spPr>
            <a:xfrm>
              <a:off x="5433133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3" name="TextBox 2432">
              <a:extLst>
                <a:ext uri="{FF2B5EF4-FFF2-40B4-BE49-F238E27FC236}">
                  <a16:creationId xmlns:a16="http://schemas.microsoft.com/office/drawing/2014/main" id="{24C6B9BA-8BA5-4172-9C58-7E22B6065B8B}"/>
                </a:ext>
              </a:extLst>
            </p:cNvPr>
            <p:cNvSpPr txBox="1"/>
            <p:nvPr/>
          </p:nvSpPr>
          <p:spPr>
            <a:xfrm>
              <a:off x="5609563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28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4" name="TextBox 2433">
              <a:extLst>
                <a:ext uri="{FF2B5EF4-FFF2-40B4-BE49-F238E27FC236}">
                  <a16:creationId xmlns:a16="http://schemas.microsoft.com/office/drawing/2014/main" id="{432D7559-B0E6-4818-B38B-DA4A235FF5AB}"/>
                </a:ext>
              </a:extLst>
            </p:cNvPr>
            <p:cNvSpPr txBox="1"/>
            <p:nvPr/>
          </p:nvSpPr>
          <p:spPr>
            <a:xfrm>
              <a:off x="5785994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26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5" name="TextBox 2434">
              <a:extLst>
                <a:ext uri="{FF2B5EF4-FFF2-40B4-BE49-F238E27FC236}">
                  <a16:creationId xmlns:a16="http://schemas.microsoft.com/office/drawing/2014/main" id="{5F011833-F4E9-4B44-BF8E-8D5858AAEC4C}"/>
                </a:ext>
              </a:extLst>
            </p:cNvPr>
            <p:cNvSpPr txBox="1"/>
            <p:nvPr/>
          </p:nvSpPr>
          <p:spPr>
            <a:xfrm>
              <a:off x="5962422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25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6" name="TextBox 2435">
              <a:extLst>
                <a:ext uri="{FF2B5EF4-FFF2-40B4-BE49-F238E27FC236}">
                  <a16:creationId xmlns:a16="http://schemas.microsoft.com/office/drawing/2014/main" id="{E81A9CA7-02B3-4CBA-85F4-6CC71EA58A7A}"/>
                </a:ext>
              </a:extLst>
            </p:cNvPr>
            <p:cNvSpPr txBox="1"/>
            <p:nvPr/>
          </p:nvSpPr>
          <p:spPr>
            <a:xfrm>
              <a:off x="6138852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7" name="TextBox 2436">
              <a:extLst>
                <a:ext uri="{FF2B5EF4-FFF2-40B4-BE49-F238E27FC236}">
                  <a16:creationId xmlns:a16="http://schemas.microsoft.com/office/drawing/2014/main" id="{6D25AA44-B3E1-4892-B534-6AD5083560FA}"/>
                </a:ext>
              </a:extLst>
            </p:cNvPr>
            <p:cNvSpPr txBox="1"/>
            <p:nvPr/>
          </p:nvSpPr>
          <p:spPr>
            <a:xfrm>
              <a:off x="6315283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8" name="TextBox 2437">
              <a:extLst>
                <a:ext uri="{FF2B5EF4-FFF2-40B4-BE49-F238E27FC236}">
                  <a16:creationId xmlns:a16="http://schemas.microsoft.com/office/drawing/2014/main" id="{8E41781A-E123-4E1A-93DA-BEAA6B79B802}"/>
                </a:ext>
              </a:extLst>
            </p:cNvPr>
            <p:cNvSpPr txBox="1"/>
            <p:nvPr/>
          </p:nvSpPr>
          <p:spPr>
            <a:xfrm>
              <a:off x="6491711" y="5360643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9" name="TextBox 2438">
              <a:extLst>
                <a:ext uri="{FF2B5EF4-FFF2-40B4-BE49-F238E27FC236}">
                  <a16:creationId xmlns:a16="http://schemas.microsoft.com/office/drawing/2014/main" id="{356E0AE2-1BAE-470D-9C7B-3F605EF86ED9}"/>
                </a:ext>
              </a:extLst>
            </p:cNvPr>
            <p:cNvSpPr txBox="1"/>
            <p:nvPr/>
          </p:nvSpPr>
          <p:spPr>
            <a:xfrm>
              <a:off x="1198820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397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0" name="TextBox 2439">
              <a:extLst>
                <a:ext uri="{FF2B5EF4-FFF2-40B4-BE49-F238E27FC236}">
                  <a16:creationId xmlns:a16="http://schemas.microsoft.com/office/drawing/2014/main" id="{D10837B7-7F18-4B17-B154-BAB2CB150463}"/>
                </a:ext>
              </a:extLst>
            </p:cNvPr>
            <p:cNvSpPr txBox="1"/>
            <p:nvPr/>
          </p:nvSpPr>
          <p:spPr>
            <a:xfrm>
              <a:off x="6668150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1" name="TextBox 2440">
              <a:extLst>
                <a:ext uri="{FF2B5EF4-FFF2-40B4-BE49-F238E27FC236}">
                  <a16:creationId xmlns:a16="http://schemas.microsoft.com/office/drawing/2014/main" id="{6408C26C-83CC-4133-A03F-547E27C9FC64}"/>
                </a:ext>
              </a:extLst>
            </p:cNvPr>
            <p:cNvSpPr txBox="1"/>
            <p:nvPr/>
          </p:nvSpPr>
          <p:spPr>
            <a:xfrm>
              <a:off x="1375249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393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2" name="TextBox 2441">
              <a:extLst>
                <a:ext uri="{FF2B5EF4-FFF2-40B4-BE49-F238E27FC236}">
                  <a16:creationId xmlns:a16="http://schemas.microsoft.com/office/drawing/2014/main" id="{C16F3F67-3E30-48CD-BF8D-C738CA98EC3E}"/>
                </a:ext>
              </a:extLst>
            </p:cNvPr>
            <p:cNvSpPr txBox="1"/>
            <p:nvPr/>
          </p:nvSpPr>
          <p:spPr>
            <a:xfrm>
              <a:off x="1551678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359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3" name="TextBox 2442">
              <a:extLst>
                <a:ext uri="{FF2B5EF4-FFF2-40B4-BE49-F238E27FC236}">
                  <a16:creationId xmlns:a16="http://schemas.microsoft.com/office/drawing/2014/main" id="{AC12C416-90C2-4CF1-A4D2-3DB4B2CC80C6}"/>
                </a:ext>
              </a:extLst>
            </p:cNvPr>
            <p:cNvSpPr txBox="1"/>
            <p:nvPr/>
          </p:nvSpPr>
          <p:spPr>
            <a:xfrm>
              <a:off x="1728112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356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4" name="TextBox 2443">
              <a:extLst>
                <a:ext uri="{FF2B5EF4-FFF2-40B4-BE49-F238E27FC236}">
                  <a16:creationId xmlns:a16="http://schemas.microsoft.com/office/drawing/2014/main" id="{DB8B9D7E-B40C-4E18-809F-22D489F8EB34}"/>
                </a:ext>
              </a:extLst>
            </p:cNvPr>
            <p:cNvSpPr txBox="1"/>
            <p:nvPr/>
          </p:nvSpPr>
          <p:spPr>
            <a:xfrm>
              <a:off x="1904538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338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5" name="TextBox 2444">
              <a:extLst>
                <a:ext uri="{FF2B5EF4-FFF2-40B4-BE49-F238E27FC236}">
                  <a16:creationId xmlns:a16="http://schemas.microsoft.com/office/drawing/2014/main" id="{266B9C66-EE4B-4930-8056-A0C983B2AE26}"/>
                </a:ext>
              </a:extLst>
            </p:cNvPr>
            <p:cNvSpPr txBox="1"/>
            <p:nvPr/>
          </p:nvSpPr>
          <p:spPr>
            <a:xfrm>
              <a:off x="2080971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334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6" name="TextBox 2445">
              <a:extLst>
                <a:ext uri="{FF2B5EF4-FFF2-40B4-BE49-F238E27FC236}">
                  <a16:creationId xmlns:a16="http://schemas.microsoft.com/office/drawing/2014/main" id="{9B8BE32B-BB37-47D0-AC48-77105A9BD78E}"/>
                </a:ext>
              </a:extLst>
            </p:cNvPr>
            <p:cNvSpPr txBox="1"/>
            <p:nvPr/>
          </p:nvSpPr>
          <p:spPr>
            <a:xfrm>
              <a:off x="2257401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306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7" name="TextBox 2446">
              <a:extLst>
                <a:ext uri="{FF2B5EF4-FFF2-40B4-BE49-F238E27FC236}">
                  <a16:creationId xmlns:a16="http://schemas.microsoft.com/office/drawing/2014/main" id="{F0524CF0-8D2E-402A-8A6C-6645FF4A21AB}"/>
                </a:ext>
              </a:extLst>
            </p:cNvPr>
            <p:cNvSpPr txBox="1"/>
            <p:nvPr/>
          </p:nvSpPr>
          <p:spPr>
            <a:xfrm>
              <a:off x="2433827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303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8" name="TextBox 2447">
              <a:extLst>
                <a:ext uri="{FF2B5EF4-FFF2-40B4-BE49-F238E27FC236}">
                  <a16:creationId xmlns:a16="http://schemas.microsoft.com/office/drawing/2014/main" id="{DFE23BA9-DED4-4879-A406-B6F3CB3DD51D}"/>
                </a:ext>
              </a:extLst>
            </p:cNvPr>
            <p:cNvSpPr txBox="1"/>
            <p:nvPr/>
          </p:nvSpPr>
          <p:spPr>
            <a:xfrm>
              <a:off x="2610260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297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9" name="TextBox 2448">
              <a:extLst>
                <a:ext uri="{FF2B5EF4-FFF2-40B4-BE49-F238E27FC236}">
                  <a16:creationId xmlns:a16="http://schemas.microsoft.com/office/drawing/2014/main" id="{FE604B82-2B59-44A2-9EA1-BD0E9E61034C}"/>
                </a:ext>
              </a:extLst>
            </p:cNvPr>
            <p:cNvSpPr txBox="1"/>
            <p:nvPr/>
          </p:nvSpPr>
          <p:spPr>
            <a:xfrm>
              <a:off x="2786689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266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0" name="TextBox 2449">
              <a:extLst>
                <a:ext uri="{FF2B5EF4-FFF2-40B4-BE49-F238E27FC236}">
                  <a16:creationId xmlns:a16="http://schemas.microsoft.com/office/drawing/2014/main" id="{2FE9C892-B417-45F7-AC69-0C49B1B15201}"/>
                </a:ext>
              </a:extLst>
            </p:cNvPr>
            <p:cNvSpPr txBox="1"/>
            <p:nvPr/>
          </p:nvSpPr>
          <p:spPr>
            <a:xfrm>
              <a:off x="2963119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264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1" name="TextBox 2450">
              <a:extLst>
                <a:ext uri="{FF2B5EF4-FFF2-40B4-BE49-F238E27FC236}">
                  <a16:creationId xmlns:a16="http://schemas.microsoft.com/office/drawing/2014/main" id="{587E6959-4B49-4D00-8AB6-5CB0DB56C3D0}"/>
                </a:ext>
              </a:extLst>
            </p:cNvPr>
            <p:cNvSpPr txBox="1"/>
            <p:nvPr/>
          </p:nvSpPr>
          <p:spPr>
            <a:xfrm>
              <a:off x="3139548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2" name="TextBox 2451">
              <a:extLst>
                <a:ext uri="{FF2B5EF4-FFF2-40B4-BE49-F238E27FC236}">
                  <a16:creationId xmlns:a16="http://schemas.microsoft.com/office/drawing/2014/main" id="{FA2CDF8F-FFF3-43FE-895B-772EAC1C738E}"/>
                </a:ext>
              </a:extLst>
            </p:cNvPr>
            <p:cNvSpPr txBox="1"/>
            <p:nvPr/>
          </p:nvSpPr>
          <p:spPr>
            <a:xfrm>
              <a:off x="3315978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232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3" name="TextBox 2452">
              <a:extLst>
                <a:ext uri="{FF2B5EF4-FFF2-40B4-BE49-F238E27FC236}">
                  <a16:creationId xmlns:a16="http://schemas.microsoft.com/office/drawing/2014/main" id="{00801381-0BB3-4581-A8E1-6457395BAF75}"/>
                </a:ext>
              </a:extLst>
            </p:cNvPr>
            <p:cNvSpPr txBox="1"/>
            <p:nvPr/>
          </p:nvSpPr>
          <p:spPr>
            <a:xfrm>
              <a:off x="3492407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228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4" name="TextBox 2453">
              <a:extLst>
                <a:ext uri="{FF2B5EF4-FFF2-40B4-BE49-F238E27FC236}">
                  <a16:creationId xmlns:a16="http://schemas.microsoft.com/office/drawing/2014/main" id="{577A1A3F-AC51-48FF-AAE4-2F20F986673D}"/>
                </a:ext>
              </a:extLst>
            </p:cNvPr>
            <p:cNvSpPr txBox="1"/>
            <p:nvPr/>
          </p:nvSpPr>
          <p:spPr>
            <a:xfrm>
              <a:off x="3668837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198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5" name="TextBox 2454">
              <a:extLst>
                <a:ext uri="{FF2B5EF4-FFF2-40B4-BE49-F238E27FC236}">
                  <a16:creationId xmlns:a16="http://schemas.microsoft.com/office/drawing/2014/main" id="{6071DE18-52FF-42BD-91FE-789E25C8F4AB}"/>
                </a:ext>
              </a:extLst>
            </p:cNvPr>
            <p:cNvSpPr txBox="1"/>
            <p:nvPr/>
          </p:nvSpPr>
          <p:spPr>
            <a:xfrm>
              <a:off x="3845266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190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6" name="TextBox 2455">
              <a:extLst>
                <a:ext uri="{FF2B5EF4-FFF2-40B4-BE49-F238E27FC236}">
                  <a16:creationId xmlns:a16="http://schemas.microsoft.com/office/drawing/2014/main" id="{611C51C7-CC29-4EF1-9DE5-8229C39D8ABC}"/>
                </a:ext>
              </a:extLst>
            </p:cNvPr>
            <p:cNvSpPr txBox="1"/>
            <p:nvPr/>
          </p:nvSpPr>
          <p:spPr>
            <a:xfrm>
              <a:off x="4021696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186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7" name="TextBox 2456">
              <a:extLst>
                <a:ext uri="{FF2B5EF4-FFF2-40B4-BE49-F238E27FC236}">
                  <a16:creationId xmlns:a16="http://schemas.microsoft.com/office/drawing/2014/main" id="{42F48D85-9406-493E-9D5C-6A20DD71807F}"/>
                </a:ext>
              </a:extLst>
            </p:cNvPr>
            <p:cNvSpPr txBox="1"/>
            <p:nvPr/>
          </p:nvSpPr>
          <p:spPr>
            <a:xfrm>
              <a:off x="4198126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143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8" name="TextBox 2457">
              <a:extLst>
                <a:ext uri="{FF2B5EF4-FFF2-40B4-BE49-F238E27FC236}">
                  <a16:creationId xmlns:a16="http://schemas.microsoft.com/office/drawing/2014/main" id="{13337100-3C83-474B-85E2-47F794C9C05A}"/>
                </a:ext>
              </a:extLst>
            </p:cNvPr>
            <p:cNvSpPr txBox="1"/>
            <p:nvPr/>
          </p:nvSpPr>
          <p:spPr>
            <a:xfrm>
              <a:off x="4374555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141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9" name="TextBox 2458">
              <a:extLst>
                <a:ext uri="{FF2B5EF4-FFF2-40B4-BE49-F238E27FC236}">
                  <a16:creationId xmlns:a16="http://schemas.microsoft.com/office/drawing/2014/main" id="{07769B8C-A07F-4A57-9804-EDAA2FC5293E}"/>
                </a:ext>
              </a:extLst>
            </p:cNvPr>
            <p:cNvSpPr txBox="1"/>
            <p:nvPr/>
          </p:nvSpPr>
          <p:spPr>
            <a:xfrm>
              <a:off x="4550985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137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0" name="TextBox 2459">
              <a:extLst>
                <a:ext uri="{FF2B5EF4-FFF2-40B4-BE49-F238E27FC236}">
                  <a16:creationId xmlns:a16="http://schemas.microsoft.com/office/drawing/2014/main" id="{7BA53B3F-F540-48FE-AEC9-F0F2341DD3F6}"/>
                </a:ext>
              </a:extLst>
            </p:cNvPr>
            <p:cNvSpPr txBox="1"/>
            <p:nvPr/>
          </p:nvSpPr>
          <p:spPr>
            <a:xfrm>
              <a:off x="4727415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1" name="TextBox 2460">
              <a:extLst>
                <a:ext uri="{FF2B5EF4-FFF2-40B4-BE49-F238E27FC236}">
                  <a16:creationId xmlns:a16="http://schemas.microsoft.com/office/drawing/2014/main" id="{9B87E137-6368-41E5-AB15-C3069D0A335A}"/>
                </a:ext>
              </a:extLst>
            </p:cNvPr>
            <p:cNvSpPr txBox="1"/>
            <p:nvPr/>
          </p:nvSpPr>
          <p:spPr>
            <a:xfrm>
              <a:off x="4903844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84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2" name="TextBox 2461">
              <a:extLst>
                <a:ext uri="{FF2B5EF4-FFF2-40B4-BE49-F238E27FC236}">
                  <a16:creationId xmlns:a16="http://schemas.microsoft.com/office/drawing/2014/main" id="{EC3F9D0D-1DCD-4EA4-9002-50D43EE12C7D}"/>
                </a:ext>
              </a:extLst>
            </p:cNvPr>
            <p:cNvSpPr txBox="1"/>
            <p:nvPr/>
          </p:nvSpPr>
          <p:spPr>
            <a:xfrm>
              <a:off x="5080274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73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3" name="TextBox 2462">
              <a:extLst>
                <a:ext uri="{FF2B5EF4-FFF2-40B4-BE49-F238E27FC236}">
                  <a16:creationId xmlns:a16="http://schemas.microsoft.com/office/drawing/2014/main" id="{3E0461EF-EE72-4C8F-89DA-D20BF7CBE35A}"/>
                </a:ext>
              </a:extLst>
            </p:cNvPr>
            <p:cNvSpPr txBox="1"/>
            <p:nvPr/>
          </p:nvSpPr>
          <p:spPr>
            <a:xfrm>
              <a:off x="5256705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45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4" name="TextBox 2463">
              <a:extLst>
                <a:ext uri="{FF2B5EF4-FFF2-40B4-BE49-F238E27FC236}">
                  <a16:creationId xmlns:a16="http://schemas.microsoft.com/office/drawing/2014/main" id="{5B08E141-F66D-495A-8FAA-8DE1EA4C2C18}"/>
                </a:ext>
              </a:extLst>
            </p:cNvPr>
            <p:cNvSpPr txBox="1"/>
            <p:nvPr/>
          </p:nvSpPr>
          <p:spPr>
            <a:xfrm>
              <a:off x="5433133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43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5" name="TextBox 2464">
              <a:extLst>
                <a:ext uri="{FF2B5EF4-FFF2-40B4-BE49-F238E27FC236}">
                  <a16:creationId xmlns:a16="http://schemas.microsoft.com/office/drawing/2014/main" id="{906DA559-FD8D-4B9B-BC64-1590EE7FE3B3}"/>
                </a:ext>
              </a:extLst>
            </p:cNvPr>
            <p:cNvSpPr txBox="1"/>
            <p:nvPr/>
          </p:nvSpPr>
          <p:spPr>
            <a:xfrm>
              <a:off x="5609563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21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6" name="TextBox 2465">
              <a:extLst>
                <a:ext uri="{FF2B5EF4-FFF2-40B4-BE49-F238E27FC236}">
                  <a16:creationId xmlns:a16="http://schemas.microsoft.com/office/drawing/2014/main" id="{33ADDF70-BF26-46BF-AB8A-A66F4E7CB1A7}"/>
                </a:ext>
              </a:extLst>
            </p:cNvPr>
            <p:cNvSpPr txBox="1"/>
            <p:nvPr/>
          </p:nvSpPr>
          <p:spPr>
            <a:xfrm>
              <a:off x="5785994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7" name="TextBox 2466">
              <a:extLst>
                <a:ext uri="{FF2B5EF4-FFF2-40B4-BE49-F238E27FC236}">
                  <a16:creationId xmlns:a16="http://schemas.microsoft.com/office/drawing/2014/main" id="{FFA40084-EE5D-4193-A38D-0F17600E67F9}"/>
                </a:ext>
              </a:extLst>
            </p:cNvPr>
            <p:cNvSpPr txBox="1"/>
            <p:nvPr/>
          </p:nvSpPr>
          <p:spPr>
            <a:xfrm>
              <a:off x="5962422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8" name="TextBox 2467">
              <a:extLst>
                <a:ext uri="{FF2B5EF4-FFF2-40B4-BE49-F238E27FC236}">
                  <a16:creationId xmlns:a16="http://schemas.microsoft.com/office/drawing/2014/main" id="{A96CE7AA-89B6-48E2-992A-DE650B1EE8D5}"/>
                </a:ext>
              </a:extLst>
            </p:cNvPr>
            <p:cNvSpPr txBox="1"/>
            <p:nvPr/>
          </p:nvSpPr>
          <p:spPr>
            <a:xfrm>
              <a:off x="6138852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9" name="TextBox 2468">
              <a:extLst>
                <a:ext uri="{FF2B5EF4-FFF2-40B4-BE49-F238E27FC236}">
                  <a16:creationId xmlns:a16="http://schemas.microsoft.com/office/drawing/2014/main" id="{87F347A6-8C6E-4358-B982-80E14B305AD5}"/>
                </a:ext>
              </a:extLst>
            </p:cNvPr>
            <p:cNvSpPr txBox="1"/>
            <p:nvPr/>
          </p:nvSpPr>
          <p:spPr>
            <a:xfrm>
              <a:off x="6315283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0" name="TextBox 2469">
              <a:extLst>
                <a:ext uri="{FF2B5EF4-FFF2-40B4-BE49-F238E27FC236}">
                  <a16:creationId xmlns:a16="http://schemas.microsoft.com/office/drawing/2014/main" id="{209300A6-FC56-460B-8280-F941F0E216B3}"/>
                </a:ext>
              </a:extLst>
            </p:cNvPr>
            <p:cNvSpPr txBox="1"/>
            <p:nvPr/>
          </p:nvSpPr>
          <p:spPr>
            <a:xfrm>
              <a:off x="6491711" y="5470654"/>
              <a:ext cx="211094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DFB7E7CC-291D-40D7-9341-4CFD90AD8672}"/>
                </a:ext>
              </a:extLst>
            </p:cNvPr>
            <p:cNvCxnSpPr>
              <a:cxnSpLocks/>
            </p:cNvCxnSpPr>
            <p:nvPr/>
          </p:nvCxnSpPr>
          <p:spPr>
            <a:xfrm>
              <a:off x="3420272" y="2438348"/>
              <a:ext cx="891" cy="2362266"/>
            </a:xfrm>
            <a:prstGeom prst="line">
              <a:avLst/>
            </a:prstGeom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FA599D22-00C6-4011-91E9-E50F6100AA96}"/>
                </a:ext>
              </a:extLst>
            </p:cNvPr>
            <p:cNvCxnSpPr>
              <a:cxnSpLocks/>
            </p:cNvCxnSpPr>
            <p:nvPr/>
          </p:nvCxnSpPr>
          <p:spPr>
            <a:xfrm>
              <a:off x="1307051" y="3354496"/>
              <a:ext cx="5429922" cy="6925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0BA90777-062B-4045-8854-02031FBB4074}"/>
                </a:ext>
              </a:extLst>
            </p:cNvPr>
            <p:cNvSpPr txBox="1"/>
            <p:nvPr/>
          </p:nvSpPr>
          <p:spPr>
            <a:xfrm>
              <a:off x="5241228" y="1984670"/>
              <a:ext cx="1705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24-month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rate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51.4%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33.6%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A59CE296-F991-4BC3-B4C5-28D373045B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0901" y="2801487"/>
              <a:ext cx="2555" cy="1988049"/>
            </a:xfrm>
            <a:prstGeom prst="line">
              <a:avLst/>
            </a:prstGeom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05D00275-D0F9-4141-B33B-20F8AC6CFC43}"/>
                </a:ext>
              </a:extLst>
            </p:cNvPr>
            <p:cNvSpPr txBox="1"/>
            <p:nvPr/>
          </p:nvSpPr>
          <p:spPr>
            <a:xfrm>
              <a:off x="3187696" y="1651345"/>
              <a:ext cx="1705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12-month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rate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71.8%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63.4%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294" name="Rectangle 293">
            <a:extLst>
              <a:ext uri="{FF2B5EF4-FFF2-40B4-BE49-F238E27FC236}">
                <a16:creationId xmlns:a16="http://schemas.microsoft.com/office/drawing/2014/main" id="{BC0B75EE-A796-482D-86D4-0994215D5631}"/>
              </a:ext>
            </a:extLst>
          </p:cNvPr>
          <p:cNvSpPr/>
          <p:nvPr/>
        </p:nvSpPr>
        <p:spPr>
          <a:xfrm>
            <a:off x="7388609" y="4492978"/>
            <a:ext cx="4566703" cy="667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Median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rPFS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improvement of 8.2 months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favors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olaparib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+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abiraterone</a:t>
            </a:r>
            <a:r>
              <a:rPr kumimoji="0" lang="en-US" sz="14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72FCB8D1-1211-44D7-BBFA-73CCBE655B95}"/>
              </a:ext>
            </a:extLst>
          </p:cNvPr>
          <p:cNvSpPr txBox="1"/>
          <p:nvPr/>
        </p:nvSpPr>
        <p:spPr>
          <a:xfrm>
            <a:off x="8993519" y="4166072"/>
            <a:ext cx="238234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Pre-specified 2-sided alpha: 0.0324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6056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FC1-14C9-46EB-AAE1-4ED58FD7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GU CONNECT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US" sz="3200" dirty="0"/>
              <a:t>PARP inhibitors in Prostate Cancer</a:t>
            </a:r>
            <a:br>
              <a:rPr lang="en-US" sz="3200" dirty="0"/>
            </a:br>
            <a:r>
              <a:rPr lang="en-US" sz="3200" dirty="0"/>
              <a:t>Latest developments</a:t>
            </a: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r>
              <a:rPr lang="en-GB" sz="3200" cap="none" dirty="0"/>
              <a:t>Prof.</a:t>
            </a:r>
            <a:r>
              <a:rPr lang="en-GB" sz="3200" dirty="0"/>
              <a:t> </a:t>
            </a:r>
            <a:r>
              <a:rPr lang="en-GB" sz="3200" cap="none" dirty="0"/>
              <a:t>Neeraj Agarwal, MD</a:t>
            </a:r>
            <a:br>
              <a:rPr lang="en-GB" sz="3200" cap="none" dirty="0"/>
            </a:br>
            <a:r>
              <a:rPr lang="en-GB" sz="2200" cap="none" dirty="0"/>
              <a:t>Director, Genitourinary Oncology Program, </a:t>
            </a:r>
            <a:br>
              <a:rPr lang="en-GB" sz="2200" cap="none" dirty="0"/>
            </a:br>
            <a:r>
              <a:rPr lang="en-GB" sz="2200" cap="none" dirty="0"/>
              <a:t>Huntsman Cancer Institute, University of Utah, USA</a:t>
            </a:r>
            <a:br>
              <a:rPr lang="en-US" sz="3200" dirty="0"/>
            </a:br>
            <a:br>
              <a:rPr lang="en-US" sz="3200" dirty="0"/>
            </a:br>
            <a:r>
              <a:rPr lang="en-GB" sz="2400" cap="none" dirty="0"/>
              <a:t>MARCH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20365-C3C1-40B4-A6DE-D8972F9AB818}"/>
              </a:ext>
            </a:extLst>
          </p:cNvPr>
          <p:cNvSpPr txBox="1"/>
          <p:nvPr/>
        </p:nvSpPr>
        <p:spPr>
          <a:xfrm>
            <a:off x="619200" y="6400899"/>
            <a:ext cx="330071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GB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PARPi</a:t>
            </a:r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poly-ADP ribose polymerase inhibitors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1A25A-CE70-1A4E-9535-E7C008038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7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>
            <a:extLst>
              <a:ext uri="{FF2B5EF4-FFF2-40B4-BE49-F238E27FC236}">
                <a16:creationId xmlns:a16="http://schemas.microsoft.com/office/drawing/2014/main" id="{C7FED1EB-F0BE-4A26-BE57-82A0CE3E4B5C}"/>
              </a:ext>
            </a:extLst>
          </p:cNvPr>
          <p:cNvSpPr/>
          <p:nvPr/>
        </p:nvSpPr>
        <p:spPr>
          <a:xfrm>
            <a:off x="0" y="1714500"/>
            <a:ext cx="12192000" cy="4121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4765D-71E8-4C52-8B69-2658ECEEB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02394"/>
            <a:ext cx="10972800" cy="70247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39% risk reduction of progression or death with </a:t>
            </a:r>
            <a:r>
              <a:rPr lang="en-US" dirty="0" err="1"/>
              <a:t>olaparib</a:t>
            </a:r>
            <a:r>
              <a:rPr lang="en-US" dirty="0"/>
              <a:t> + abiraterone. Highly consistent with the primary analysis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013F9-9F69-4743-B750-44F0EFEF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US" dirty="0" err="1"/>
              <a:t>PRO</a:t>
            </a:r>
            <a:r>
              <a:rPr lang="en-US" cap="none" dirty="0" err="1"/>
              <a:t>pel</a:t>
            </a:r>
            <a:r>
              <a:rPr lang="en-US" dirty="0"/>
              <a:t>: </a:t>
            </a:r>
            <a:r>
              <a:rPr lang="en-US" cap="none" dirty="0" err="1"/>
              <a:t>r</a:t>
            </a:r>
            <a:r>
              <a:rPr lang="en-US" dirty="0" err="1"/>
              <a:t>PF</a:t>
            </a:r>
            <a:r>
              <a:rPr lang="en-US" cap="none" dirty="0" err="1"/>
              <a:t>S</a:t>
            </a:r>
            <a:r>
              <a:rPr lang="en-US" dirty="0"/>
              <a:t> by blinded independent central </a:t>
            </a:r>
            <a:r>
              <a:rPr lang="en-US" dirty="0" err="1"/>
              <a:t>review</a:t>
            </a:r>
            <a:r>
              <a:rPr lang="en-US" cap="none" baseline="30000" dirty="0" err="1"/>
              <a:t>a</a:t>
            </a:r>
            <a:endParaRPr lang="en-GB" cap="none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588CB-59A1-FD4D-81DC-7149F3DF0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8AFAB86-602A-DA40-8889-F25372ACD21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200" y="6356351"/>
            <a:ext cx="8116800" cy="365125"/>
          </a:xfrm>
        </p:spPr>
        <p:txBody>
          <a:bodyPr/>
          <a:lstStyle/>
          <a:p>
            <a:r>
              <a:rPr lang="en-US" dirty="0"/>
              <a:t>CI, confidence interval; HR, hazard ratio; </a:t>
            </a:r>
            <a:r>
              <a:rPr lang="en-US" dirty="0" err="1"/>
              <a:t>rPFS</a:t>
            </a:r>
            <a:r>
              <a:rPr lang="en-US" dirty="0"/>
              <a:t>, radiographic progression-free survival</a:t>
            </a:r>
          </a:p>
          <a:p>
            <a:r>
              <a:rPr lang="en-US" dirty="0"/>
              <a:t>Saad F, et al. </a:t>
            </a:r>
            <a:r>
              <a:rPr lang="en-GB" dirty="0"/>
              <a:t>J </a:t>
            </a:r>
            <a:r>
              <a:rPr lang="en-GB" dirty="0" err="1"/>
              <a:t>Clin</a:t>
            </a:r>
            <a:r>
              <a:rPr lang="en-GB" dirty="0"/>
              <a:t> Oncol. 2022; 40 (</a:t>
            </a:r>
            <a:r>
              <a:rPr lang="en-GB" dirty="0" err="1"/>
              <a:t>suppl</a:t>
            </a:r>
            <a:r>
              <a:rPr lang="en-GB" dirty="0"/>
              <a:t> 6; </a:t>
            </a:r>
            <a:r>
              <a:rPr lang="en-GB" dirty="0" err="1"/>
              <a:t>abstr</a:t>
            </a:r>
            <a:r>
              <a:rPr lang="en-GB" dirty="0"/>
              <a:t> 11) (</a:t>
            </a:r>
            <a:r>
              <a:rPr lang="it-IT" dirty="0"/>
              <a:t>ASCO GU 2022 oral presentation) </a:t>
            </a:r>
            <a:endParaRPr lang="en-GB" dirty="0"/>
          </a:p>
        </p:txBody>
      </p:sp>
      <p:sp>
        <p:nvSpPr>
          <p:cNvPr id="687" name="Segnaposto testo 81">
            <a:extLst>
              <a:ext uri="{FF2B5EF4-FFF2-40B4-BE49-F238E27FC236}">
                <a16:creationId xmlns:a16="http://schemas.microsoft.com/office/drawing/2014/main" id="{4405FC74-9106-4B60-8CFD-53333D2AD7BB}"/>
              </a:ext>
            </a:extLst>
          </p:cNvPr>
          <p:cNvSpPr txBox="1">
            <a:spLocks/>
          </p:cNvSpPr>
          <p:nvPr/>
        </p:nvSpPr>
        <p:spPr>
          <a:xfrm>
            <a:off x="698527" y="5491976"/>
            <a:ext cx="11730474" cy="657442"/>
          </a:xfrm>
          <a:prstGeom prst="rect">
            <a:avLst/>
          </a:prstGeom>
        </p:spPr>
        <p:txBody>
          <a:bodyPr vert="horz" lIns="51837" tIns="25919" rIns="51837" bIns="25919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900" b="0" i="0" u="none" strike="noStrike" kern="1200" cap="none" spc="0" normalizeH="0" baseline="30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a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Predefined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 sensitivity analysis. </a:t>
            </a:r>
            <a:r>
              <a:rPr kumimoji="0" lang="en-GB" sz="900" b="0" i="0" u="none" strike="noStrike" kern="1200" cap="none" spc="0" normalizeH="0" baseline="30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b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Nominal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.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combination with prednisone or prednisolone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 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</a:br>
            <a:endParaRPr kumimoji="0" lang="en-GB" sz="900" b="0" i="1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Arial Narrow"/>
            </a:endParaRPr>
          </a:p>
        </p:txBody>
      </p:sp>
      <p:graphicFrame>
        <p:nvGraphicFramePr>
          <p:cNvPr id="490" name="Table 10">
            <a:extLst>
              <a:ext uri="{FF2B5EF4-FFF2-40B4-BE49-F238E27FC236}">
                <a16:creationId xmlns:a16="http://schemas.microsoft.com/office/drawing/2014/main" id="{EA48C7EB-8913-4548-AD51-58A2C2868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810324"/>
              </p:ext>
            </p:extLst>
          </p:nvPr>
        </p:nvGraphicFramePr>
        <p:xfrm>
          <a:off x="7773321" y="2056172"/>
          <a:ext cx="3804317" cy="2116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907">
                  <a:extLst>
                    <a:ext uri="{9D8B030D-6E8A-4147-A177-3AD203B41FA5}">
                      <a16:colId xmlns:a16="http://schemas.microsoft.com/office/drawing/2014/main" val="256280186"/>
                    </a:ext>
                  </a:extLst>
                </a:gridCol>
                <a:gridCol w="1268658">
                  <a:extLst>
                    <a:ext uri="{9D8B030D-6E8A-4147-A177-3AD203B41FA5}">
                      <a16:colId xmlns:a16="http://schemas.microsoft.com/office/drawing/2014/main" val="2660757379"/>
                    </a:ext>
                  </a:extLst>
                </a:gridCol>
                <a:gridCol w="1235752">
                  <a:extLst>
                    <a:ext uri="{9D8B030D-6E8A-4147-A177-3AD203B41FA5}">
                      <a16:colId xmlns:a16="http://schemas.microsoft.com/office/drawing/2014/main" val="351983716"/>
                    </a:ext>
                  </a:extLst>
                </a:gridCol>
              </a:tblGrid>
              <a:tr h="680765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Olaparib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abiraterone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(n=399)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+ abiraterone</a:t>
                      </a:r>
                    </a:p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(n=397)</a:t>
                      </a:r>
                      <a:endParaRPr lang="en-GB" sz="1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/>
                </a:tc>
                <a:extLst>
                  <a:ext uri="{0D108BD9-81ED-4DB2-BD59-A6C34878D82A}">
                    <a16:rowId xmlns:a16="http://schemas.microsoft.com/office/drawing/2014/main" val="2534889841"/>
                  </a:ext>
                </a:extLst>
              </a:tr>
              <a:tr h="39412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Events, n (%)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(39.3)</a:t>
                      </a:r>
                      <a:endParaRPr lang="en-GB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 (54.9)</a:t>
                      </a:r>
                      <a:endParaRPr lang="en-GB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230878"/>
                  </a:ext>
                </a:extLst>
              </a:tr>
              <a:tr h="394127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rPFS </a:t>
                      </a:r>
                      <a:b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(months)</a:t>
                      </a:r>
                      <a:endParaRPr 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27.6</a:t>
                      </a:r>
                      <a:endParaRPr lang="en-GB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</a:t>
                      </a:r>
                      <a:endParaRPr lang="en-GB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592731"/>
                  </a:ext>
                </a:extLst>
              </a:tr>
              <a:tr h="38965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 (0.49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</a:t>
                      </a:r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p&lt;0.0001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91437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2336239-893A-43D8-AB41-313F796791B7}"/>
              </a:ext>
            </a:extLst>
          </p:cNvPr>
          <p:cNvGrpSpPr/>
          <p:nvPr/>
        </p:nvGrpSpPr>
        <p:grpSpPr>
          <a:xfrm>
            <a:off x="655541" y="1819661"/>
            <a:ext cx="6736603" cy="3911065"/>
            <a:chOff x="227745" y="1819729"/>
            <a:chExt cx="6736603" cy="3911065"/>
          </a:xfrm>
        </p:grpSpPr>
        <p:sp>
          <p:nvSpPr>
            <p:cNvPr id="319" name="Oval 192">
              <a:extLst>
                <a:ext uri="{FF2B5EF4-FFF2-40B4-BE49-F238E27FC236}">
                  <a16:creationId xmlns:a16="http://schemas.microsoft.com/office/drawing/2014/main" id="{2D963AA9-6F36-48A7-A1B7-33DC0C5E9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459" y="3644957"/>
              <a:ext cx="66509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Oval 193">
              <a:extLst>
                <a:ext uri="{FF2B5EF4-FFF2-40B4-BE49-F238E27FC236}">
                  <a16:creationId xmlns:a16="http://schemas.microsoft.com/office/drawing/2014/main" id="{E75B8E96-90BF-469F-8F5C-1C942DB93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0625" y="3896790"/>
              <a:ext cx="67420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Oval 194">
              <a:extLst>
                <a:ext uri="{FF2B5EF4-FFF2-40B4-BE49-F238E27FC236}">
                  <a16:creationId xmlns:a16="http://schemas.microsoft.com/office/drawing/2014/main" id="{99F3D948-3C81-4228-93D4-4C773DF16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0734" y="3896790"/>
              <a:ext cx="66509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Oval 195">
              <a:extLst>
                <a:ext uri="{FF2B5EF4-FFF2-40B4-BE49-F238E27FC236}">
                  <a16:creationId xmlns:a16="http://schemas.microsoft.com/office/drawing/2014/main" id="{E3BCC01F-4D37-4E89-B838-56EF9F671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6003" y="3896790"/>
              <a:ext cx="69242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Oval 196">
              <a:extLst>
                <a:ext uri="{FF2B5EF4-FFF2-40B4-BE49-F238E27FC236}">
                  <a16:creationId xmlns:a16="http://schemas.microsoft.com/office/drawing/2014/main" id="{FD37CA3A-796D-46E3-A946-64696A684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039" y="3644957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Oval 197">
              <a:extLst>
                <a:ext uri="{FF2B5EF4-FFF2-40B4-BE49-F238E27FC236}">
                  <a16:creationId xmlns:a16="http://schemas.microsoft.com/office/drawing/2014/main" id="{003E3885-1283-4ADA-B788-536D9058C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2415" y="3644957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Oval 198">
              <a:extLst>
                <a:ext uri="{FF2B5EF4-FFF2-40B4-BE49-F238E27FC236}">
                  <a16:creationId xmlns:a16="http://schemas.microsoft.com/office/drawing/2014/main" id="{6B24B54E-4041-477C-A424-57B1E3BF4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039" y="3552040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Oval 199">
              <a:extLst>
                <a:ext uri="{FF2B5EF4-FFF2-40B4-BE49-F238E27FC236}">
                  <a16:creationId xmlns:a16="http://schemas.microsoft.com/office/drawing/2014/main" id="{AD74D6F7-07B4-41B8-B568-FE040A24F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418" y="3383572"/>
              <a:ext cx="67420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Oval 200">
              <a:extLst>
                <a:ext uri="{FF2B5EF4-FFF2-40B4-BE49-F238E27FC236}">
                  <a16:creationId xmlns:a16="http://schemas.microsoft.com/office/drawing/2014/main" id="{A26234DD-D844-46B7-9254-720659056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1001" y="3383572"/>
              <a:ext cx="69242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Oval 201">
              <a:extLst>
                <a:ext uri="{FF2B5EF4-FFF2-40B4-BE49-F238E27FC236}">
                  <a16:creationId xmlns:a16="http://schemas.microsoft.com/office/drawing/2014/main" id="{EA1995C8-44D0-4C09-95D3-495677A4B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8115" y="3383572"/>
              <a:ext cx="66509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Oval 202">
              <a:extLst>
                <a:ext uri="{FF2B5EF4-FFF2-40B4-BE49-F238E27FC236}">
                  <a16:creationId xmlns:a16="http://schemas.microsoft.com/office/drawing/2014/main" id="{1BF87525-3713-410C-80E4-DDA33D390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494" y="3383572"/>
              <a:ext cx="69242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Oval 203">
              <a:extLst>
                <a:ext uri="{FF2B5EF4-FFF2-40B4-BE49-F238E27FC236}">
                  <a16:creationId xmlns:a16="http://schemas.microsoft.com/office/drawing/2014/main" id="{0AB5B634-5A72-444F-AAF2-5BF661CD8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529" y="3383572"/>
              <a:ext cx="68331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Oval 204">
              <a:extLst>
                <a:ext uri="{FF2B5EF4-FFF2-40B4-BE49-F238E27FC236}">
                  <a16:creationId xmlns:a16="http://schemas.microsoft.com/office/drawing/2014/main" id="{E6DA2E24-09EA-42C3-A345-157875555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411" y="3387046"/>
              <a:ext cx="69242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Oval 205">
              <a:extLst>
                <a:ext uri="{FF2B5EF4-FFF2-40B4-BE49-F238E27FC236}">
                  <a16:creationId xmlns:a16="http://schemas.microsoft.com/office/drawing/2014/main" id="{4C9A1E80-471B-4352-B723-FF4B057E9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655" y="3387046"/>
              <a:ext cx="67420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Oval 206">
              <a:extLst>
                <a:ext uri="{FF2B5EF4-FFF2-40B4-BE49-F238E27FC236}">
                  <a16:creationId xmlns:a16="http://schemas.microsoft.com/office/drawing/2014/main" id="{3349D3CD-8A0C-4434-AABB-A7A3763A6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832" y="3387046"/>
              <a:ext cx="67420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Oval 207">
              <a:extLst>
                <a:ext uri="{FF2B5EF4-FFF2-40B4-BE49-F238E27FC236}">
                  <a16:creationId xmlns:a16="http://schemas.microsoft.com/office/drawing/2014/main" id="{708EB03E-A578-429D-933D-C51795239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150" y="3383572"/>
              <a:ext cx="68331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Oval 208">
              <a:extLst>
                <a:ext uri="{FF2B5EF4-FFF2-40B4-BE49-F238E27FC236}">
                  <a16:creationId xmlns:a16="http://schemas.microsoft.com/office/drawing/2014/main" id="{4785D0DB-3298-4C89-BD78-B305058D2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241" y="3383572"/>
              <a:ext cx="69242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Oval 209">
              <a:extLst>
                <a:ext uri="{FF2B5EF4-FFF2-40B4-BE49-F238E27FC236}">
                  <a16:creationId xmlns:a16="http://schemas.microsoft.com/office/drawing/2014/main" id="{804E495A-8929-49C1-9F93-37190AE27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7667" y="3383572"/>
              <a:ext cx="66509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Oval 210">
              <a:extLst>
                <a:ext uri="{FF2B5EF4-FFF2-40B4-BE49-F238E27FC236}">
                  <a16:creationId xmlns:a16="http://schemas.microsoft.com/office/drawing/2014/main" id="{293859E5-C2F8-48D6-9360-EE766D4FC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0072" y="3383572"/>
              <a:ext cx="67420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Oval 211">
              <a:extLst>
                <a:ext uri="{FF2B5EF4-FFF2-40B4-BE49-F238E27FC236}">
                  <a16:creationId xmlns:a16="http://schemas.microsoft.com/office/drawing/2014/main" id="{986BD34C-E947-45E1-8A6D-5E459D298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382" y="3383572"/>
              <a:ext cx="67420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Oval 212">
              <a:extLst>
                <a:ext uri="{FF2B5EF4-FFF2-40B4-BE49-F238E27FC236}">
                  <a16:creationId xmlns:a16="http://schemas.microsoft.com/office/drawing/2014/main" id="{B05F6EEB-C10B-4234-8AC1-FAE2CB30D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625" y="3383572"/>
              <a:ext cx="69242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Oval 213">
              <a:extLst>
                <a:ext uri="{FF2B5EF4-FFF2-40B4-BE49-F238E27FC236}">
                  <a16:creationId xmlns:a16="http://schemas.microsoft.com/office/drawing/2014/main" id="{778F93BF-0B64-488B-9F11-FF047953E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869" y="3383572"/>
              <a:ext cx="66509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Oval 214">
              <a:extLst>
                <a:ext uri="{FF2B5EF4-FFF2-40B4-BE49-F238E27FC236}">
                  <a16:creationId xmlns:a16="http://schemas.microsoft.com/office/drawing/2014/main" id="{EE4D50A3-9691-4868-88CE-3B6C4C668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757" y="3383572"/>
              <a:ext cx="69242" cy="6339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Oval 215">
              <a:extLst>
                <a:ext uri="{FF2B5EF4-FFF2-40B4-BE49-F238E27FC236}">
                  <a16:creationId xmlns:a16="http://schemas.microsoft.com/office/drawing/2014/main" id="{ED910341-D87B-49AA-BCFF-FF016424D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008" y="3383572"/>
              <a:ext cx="66509" cy="6339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Oval 216">
              <a:extLst>
                <a:ext uri="{FF2B5EF4-FFF2-40B4-BE49-F238E27FC236}">
                  <a16:creationId xmlns:a16="http://schemas.microsoft.com/office/drawing/2014/main" id="{5D5D5470-F573-4FF5-9252-28921A664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7009" y="3364468"/>
              <a:ext cx="69242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Oval 217">
              <a:extLst>
                <a:ext uri="{FF2B5EF4-FFF2-40B4-BE49-F238E27FC236}">
                  <a16:creationId xmlns:a16="http://schemas.microsoft.com/office/drawing/2014/main" id="{22480320-CB63-48B7-81D9-2B07B02C1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67" y="3364468"/>
              <a:ext cx="66509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Oval 218">
              <a:extLst>
                <a:ext uri="{FF2B5EF4-FFF2-40B4-BE49-F238E27FC236}">
                  <a16:creationId xmlns:a16="http://schemas.microsoft.com/office/drawing/2014/main" id="{9B4D8E3A-E4BC-4AB0-A1DC-B148154D7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0391" y="3347968"/>
              <a:ext cx="68331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Oval 219">
              <a:extLst>
                <a:ext uri="{FF2B5EF4-FFF2-40B4-BE49-F238E27FC236}">
                  <a16:creationId xmlns:a16="http://schemas.microsoft.com/office/drawing/2014/main" id="{EEC57830-3EEF-48FF-BA5B-B649104DA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215" y="3347968"/>
              <a:ext cx="66509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Oval 220">
              <a:extLst>
                <a:ext uri="{FF2B5EF4-FFF2-40B4-BE49-F238E27FC236}">
                  <a16:creationId xmlns:a16="http://schemas.microsoft.com/office/drawing/2014/main" id="{5E8A67F8-2921-430E-B9DA-57CAE1223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171" y="3347968"/>
              <a:ext cx="67420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Oval 221">
              <a:extLst>
                <a:ext uri="{FF2B5EF4-FFF2-40B4-BE49-F238E27FC236}">
                  <a16:creationId xmlns:a16="http://schemas.microsoft.com/office/drawing/2014/main" id="{E4CB70C3-22C0-4782-BF40-938D5675F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172" y="3331469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Oval 222">
              <a:extLst>
                <a:ext uri="{FF2B5EF4-FFF2-40B4-BE49-F238E27FC236}">
                  <a16:creationId xmlns:a16="http://schemas.microsoft.com/office/drawing/2014/main" id="{AF41BCD8-A495-45AF-8D44-DEDF6C9C7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551" y="3327126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Oval 223">
              <a:extLst>
                <a:ext uri="{FF2B5EF4-FFF2-40B4-BE49-F238E27FC236}">
                  <a16:creationId xmlns:a16="http://schemas.microsoft.com/office/drawing/2014/main" id="{3CA08559-0081-4392-BB0F-F916C213A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929" y="3308891"/>
              <a:ext cx="69242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1" name="Oval 224">
              <a:extLst>
                <a:ext uri="{FF2B5EF4-FFF2-40B4-BE49-F238E27FC236}">
                  <a16:creationId xmlns:a16="http://schemas.microsoft.com/office/drawing/2014/main" id="{548C6C2F-3C8F-4CA7-842A-CAE7420F9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908" y="3283707"/>
              <a:ext cx="66509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2" name="Oval 225">
              <a:extLst>
                <a:ext uri="{FF2B5EF4-FFF2-40B4-BE49-F238E27FC236}">
                  <a16:creationId xmlns:a16="http://schemas.microsoft.com/office/drawing/2014/main" id="{5F76B804-3BB8-44DF-9266-2E7B02FC9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419" y="3271549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3" name="Oval 226">
              <a:extLst>
                <a:ext uri="{FF2B5EF4-FFF2-40B4-BE49-F238E27FC236}">
                  <a16:creationId xmlns:a16="http://schemas.microsoft.com/office/drawing/2014/main" id="{3E218A91-C0AD-4B59-8685-7F8919A9F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931" y="3244630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4" name="Oval 227">
              <a:extLst>
                <a:ext uri="{FF2B5EF4-FFF2-40B4-BE49-F238E27FC236}">
                  <a16:creationId xmlns:a16="http://schemas.microsoft.com/office/drawing/2014/main" id="{9DCCEF32-9615-4EEC-A896-EB6A8EC55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798" y="3228130"/>
              <a:ext cx="69242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5" name="Oval 228">
              <a:extLst>
                <a:ext uri="{FF2B5EF4-FFF2-40B4-BE49-F238E27FC236}">
                  <a16:creationId xmlns:a16="http://schemas.microsoft.com/office/drawing/2014/main" id="{AFF24359-44B3-4210-83B1-E70948896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423" y="3224657"/>
              <a:ext cx="69242" cy="6339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6" name="Oval 229">
              <a:extLst>
                <a:ext uri="{FF2B5EF4-FFF2-40B4-BE49-F238E27FC236}">
                  <a16:creationId xmlns:a16="http://schemas.microsoft.com/office/drawing/2014/main" id="{CAAEBEFE-9C5E-46E9-8085-4D57A2268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942" y="3197737"/>
              <a:ext cx="66509" cy="6339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7" name="Oval 230">
              <a:extLst>
                <a:ext uri="{FF2B5EF4-FFF2-40B4-BE49-F238E27FC236}">
                  <a16:creationId xmlns:a16="http://schemas.microsoft.com/office/drawing/2014/main" id="{8BE1EE8C-0CB0-412F-8E77-31C3FB5EE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103" y="3052716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8" name="Oval 231">
              <a:extLst>
                <a:ext uri="{FF2B5EF4-FFF2-40B4-BE49-F238E27FC236}">
                  <a16:creationId xmlns:a16="http://schemas.microsoft.com/office/drawing/2014/main" id="{80392850-AAC2-4BA7-9E2D-1A51736A8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102" y="3077899"/>
              <a:ext cx="69242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9" name="Oval 232">
              <a:extLst>
                <a:ext uri="{FF2B5EF4-FFF2-40B4-BE49-F238E27FC236}">
                  <a16:creationId xmlns:a16="http://schemas.microsoft.com/office/drawing/2014/main" id="{5759A604-A9FE-4FF1-89EC-2938C5BCB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413" y="3104819"/>
              <a:ext cx="69242" cy="6339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0" name="Oval 233">
              <a:extLst>
                <a:ext uri="{FF2B5EF4-FFF2-40B4-BE49-F238E27FC236}">
                  <a16:creationId xmlns:a16="http://schemas.microsoft.com/office/drawing/2014/main" id="{D8F889BD-1C9F-42A3-A656-CF9531081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723" y="3137817"/>
              <a:ext cx="67420" cy="6339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1" name="Oval 234">
              <a:extLst>
                <a:ext uri="{FF2B5EF4-FFF2-40B4-BE49-F238E27FC236}">
                  <a16:creationId xmlns:a16="http://schemas.microsoft.com/office/drawing/2014/main" id="{814F375C-D5ED-4473-9F20-48E5ECB60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390" y="3168211"/>
              <a:ext cx="66509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2" name="Oval 235">
              <a:extLst>
                <a:ext uri="{FF2B5EF4-FFF2-40B4-BE49-F238E27FC236}">
                  <a16:creationId xmlns:a16="http://schemas.microsoft.com/office/drawing/2014/main" id="{8B319BEB-C0CE-4596-9121-0633C3FF9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145" y="3193394"/>
              <a:ext cx="66509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3" name="Oval 236">
              <a:extLst>
                <a:ext uri="{FF2B5EF4-FFF2-40B4-BE49-F238E27FC236}">
                  <a16:creationId xmlns:a16="http://schemas.microsoft.com/office/drawing/2014/main" id="{E90F35CB-9C9B-44C7-8C08-585658F2E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321" y="3197737"/>
              <a:ext cx="69242" cy="6339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4" name="Oval 237">
              <a:extLst>
                <a:ext uri="{FF2B5EF4-FFF2-40B4-BE49-F238E27FC236}">
                  <a16:creationId xmlns:a16="http://schemas.microsoft.com/office/drawing/2014/main" id="{40C9ABD2-FBCC-470C-9F3E-0C01B835A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937" y="2997139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5" name="Oval 238">
              <a:extLst>
                <a:ext uri="{FF2B5EF4-FFF2-40B4-BE49-F238E27FC236}">
                  <a16:creationId xmlns:a16="http://schemas.microsoft.com/office/drawing/2014/main" id="{36D6AB17-E83D-4837-BB3C-439582094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804" y="2984981"/>
              <a:ext cx="66509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6" name="Oval 239">
              <a:extLst>
                <a:ext uri="{FF2B5EF4-FFF2-40B4-BE49-F238E27FC236}">
                  <a16:creationId xmlns:a16="http://schemas.microsoft.com/office/drawing/2014/main" id="{BAA5BD62-96F1-446C-9B46-A8AB2B1B1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561" y="2970219"/>
              <a:ext cx="66509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7" name="Oval 240">
              <a:extLst>
                <a:ext uri="{FF2B5EF4-FFF2-40B4-BE49-F238E27FC236}">
                  <a16:creationId xmlns:a16="http://schemas.microsoft.com/office/drawing/2014/main" id="{C0D2EF39-8842-4982-8210-1312ED5B3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142" y="2869486"/>
              <a:ext cx="69242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8" name="Oval 241">
              <a:extLst>
                <a:ext uri="{FF2B5EF4-FFF2-40B4-BE49-F238E27FC236}">
                  <a16:creationId xmlns:a16="http://schemas.microsoft.com/office/drawing/2014/main" id="{CBFA0600-4BC6-42B7-83DE-A7F061C97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767" y="2848644"/>
              <a:ext cx="66509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9" name="Oval 242">
              <a:extLst>
                <a:ext uri="{FF2B5EF4-FFF2-40B4-BE49-F238E27FC236}">
                  <a16:creationId xmlns:a16="http://schemas.microsoft.com/office/drawing/2014/main" id="{6781146C-C1E7-40C0-A754-D8E5B5E5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525" y="2830408"/>
              <a:ext cx="66509" cy="6339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0" name="Oval 243">
              <a:extLst>
                <a:ext uri="{FF2B5EF4-FFF2-40B4-BE49-F238E27FC236}">
                  <a16:creationId xmlns:a16="http://schemas.microsoft.com/office/drawing/2014/main" id="{1DF3998A-54DE-467E-B656-F7D18D92D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529" y="2788725"/>
              <a:ext cx="66509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1" name="Oval 244">
              <a:extLst>
                <a:ext uri="{FF2B5EF4-FFF2-40B4-BE49-F238E27FC236}">
                  <a16:creationId xmlns:a16="http://schemas.microsoft.com/office/drawing/2014/main" id="{7BC15045-0738-42BA-83E2-B0DAAD9A5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619" y="2780910"/>
              <a:ext cx="69242" cy="6339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2" name="Oval 245">
              <a:extLst>
                <a:ext uri="{FF2B5EF4-FFF2-40B4-BE49-F238E27FC236}">
                  <a16:creationId xmlns:a16="http://schemas.microsoft.com/office/drawing/2014/main" id="{F18AC69E-C95C-4630-A6B0-EE600FE61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731" y="2758332"/>
              <a:ext cx="66509" cy="6339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3" name="Oval 246">
              <a:extLst>
                <a:ext uri="{FF2B5EF4-FFF2-40B4-BE49-F238E27FC236}">
                  <a16:creationId xmlns:a16="http://schemas.microsoft.com/office/drawing/2014/main" id="{64C73BFE-7952-43EF-8286-13FA20990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310" y="2708833"/>
              <a:ext cx="67420" cy="6339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4" name="Oval 247">
              <a:extLst>
                <a:ext uri="{FF2B5EF4-FFF2-40B4-BE49-F238E27FC236}">
                  <a16:creationId xmlns:a16="http://schemas.microsoft.com/office/drawing/2014/main" id="{91A6DF79-0BF4-4C3B-B166-794D6DB3A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001" y="2675835"/>
              <a:ext cx="67420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5" name="Oval 248">
              <a:extLst>
                <a:ext uri="{FF2B5EF4-FFF2-40B4-BE49-F238E27FC236}">
                  <a16:creationId xmlns:a16="http://schemas.microsoft.com/office/drawing/2014/main" id="{8406F3D0-0B93-4F20-8B70-FD4892D95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937" y="2665414"/>
              <a:ext cx="67420" cy="6339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6" name="Oval 249">
              <a:extLst>
                <a:ext uri="{FF2B5EF4-FFF2-40B4-BE49-F238E27FC236}">
                  <a16:creationId xmlns:a16="http://schemas.microsoft.com/office/drawing/2014/main" id="{28C93F97-69AE-4DF4-A5D4-3F582EE70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073" y="2635888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7" name="Oval 250">
              <a:extLst>
                <a:ext uri="{FF2B5EF4-FFF2-40B4-BE49-F238E27FC236}">
                  <a16:creationId xmlns:a16="http://schemas.microsoft.com/office/drawing/2014/main" id="{25CDD1F1-742C-4AF1-BD00-6BA87EEE1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654" y="2628073"/>
              <a:ext cx="67420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8" name="Oval 251">
              <a:extLst>
                <a:ext uri="{FF2B5EF4-FFF2-40B4-BE49-F238E27FC236}">
                  <a16:creationId xmlns:a16="http://schemas.microsoft.com/office/drawing/2014/main" id="{114FABBF-33A9-4306-9CE6-8B1B7E797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968" y="2596811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9" name="Oval 252">
              <a:extLst>
                <a:ext uri="{FF2B5EF4-FFF2-40B4-BE49-F238E27FC236}">
                  <a16:creationId xmlns:a16="http://schemas.microsoft.com/office/drawing/2014/main" id="{BB04FFBB-1585-4D92-9229-89FE01D0C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285" y="2464816"/>
              <a:ext cx="66509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0" name="Oval 253">
              <a:extLst>
                <a:ext uri="{FF2B5EF4-FFF2-40B4-BE49-F238E27FC236}">
                  <a16:creationId xmlns:a16="http://schemas.microsoft.com/office/drawing/2014/main" id="{620A54E9-D1B1-4B7B-87EE-AE4F817FC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489" y="2430080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1" name="Oval 254">
              <a:extLst>
                <a:ext uri="{FF2B5EF4-FFF2-40B4-BE49-F238E27FC236}">
                  <a16:creationId xmlns:a16="http://schemas.microsoft.com/office/drawing/2014/main" id="{704BAECB-4A5F-48E5-AADD-3094FF974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071" y="2407502"/>
              <a:ext cx="67420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2" name="Oval 255">
              <a:extLst>
                <a:ext uri="{FF2B5EF4-FFF2-40B4-BE49-F238E27FC236}">
                  <a16:creationId xmlns:a16="http://schemas.microsoft.com/office/drawing/2014/main" id="{9F7D5025-E67B-4528-9088-248291379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450" y="2407502"/>
              <a:ext cx="69242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3" name="Oval 256">
              <a:extLst>
                <a:ext uri="{FF2B5EF4-FFF2-40B4-BE49-F238E27FC236}">
                  <a16:creationId xmlns:a16="http://schemas.microsoft.com/office/drawing/2014/main" id="{EF94582A-ECE2-4447-B77F-2D773AB6F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940" y="2391003"/>
              <a:ext cx="66509" cy="6339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4" name="Oval 257">
              <a:extLst>
                <a:ext uri="{FF2B5EF4-FFF2-40B4-BE49-F238E27FC236}">
                  <a16:creationId xmlns:a16="http://schemas.microsoft.com/office/drawing/2014/main" id="{865C2294-3835-480C-9F67-712419F66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696" y="2361478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5" name="Oval 258">
              <a:extLst>
                <a:ext uri="{FF2B5EF4-FFF2-40B4-BE49-F238E27FC236}">
                  <a16:creationId xmlns:a16="http://schemas.microsoft.com/office/drawing/2014/main" id="{1959A3E3-AC70-4B1D-86AF-25772F8FF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630" y="2347583"/>
              <a:ext cx="66509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6" name="Oval 259">
              <a:extLst>
                <a:ext uri="{FF2B5EF4-FFF2-40B4-BE49-F238E27FC236}">
                  <a16:creationId xmlns:a16="http://schemas.microsoft.com/office/drawing/2014/main" id="{ADCCB3FE-911A-4D7D-98F2-B5C6DE45A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009" y="2338900"/>
              <a:ext cx="66509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7" name="Oval 260">
              <a:extLst>
                <a:ext uri="{FF2B5EF4-FFF2-40B4-BE49-F238E27FC236}">
                  <a16:creationId xmlns:a16="http://schemas.microsoft.com/office/drawing/2014/main" id="{D6B68ACE-BDCC-4F86-B8DF-005C42D26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658" y="2347583"/>
              <a:ext cx="69242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8" name="Oval 261">
              <a:extLst>
                <a:ext uri="{FF2B5EF4-FFF2-40B4-BE49-F238E27FC236}">
                  <a16:creationId xmlns:a16="http://schemas.microsoft.com/office/drawing/2014/main" id="{FEFDF44E-C0EA-4F57-9BB8-4622153F6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861" y="2343242"/>
              <a:ext cx="69242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9" name="Oval 262">
              <a:extLst>
                <a:ext uri="{FF2B5EF4-FFF2-40B4-BE49-F238E27FC236}">
                  <a16:creationId xmlns:a16="http://schemas.microsoft.com/office/drawing/2014/main" id="{D7EDB2D2-8961-4107-8A9D-7F2B614A1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529" y="2322401"/>
              <a:ext cx="69242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0" name="Oval 263">
              <a:extLst>
                <a:ext uri="{FF2B5EF4-FFF2-40B4-BE49-F238E27FC236}">
                  <a16:creationId xmlns:a16="http://schemas.microsoft.com/office/drawing/2014/main" id="{306EB648-DFA3-4666-9C6C-1764769EE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663" y="2298085"/>
              <a:ext cx="66509" cy="6339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1" name="Oval 264">
              <a:extLst>
                <a:ext uri="{FF2B5EF4-FFF2-40B4-BE49-F238E27FC236}">
                  <a16:creationId xmlns:a16="http://schemas.microsoft.com/office/drawing/2014/main" id="{3929E5E2-A50C-44B2-B5D4-4A983288B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759" y="2227746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2" name="Oval 265">
              <a:extLst>
                <a:ext uri="{FF2B5EF4-FFF2-40B4-BE49-F238E27FC236}">
                  <a16:creationId xmlns:a16="http://schemas.microsoft.com/office/drawing/2014/main" id="{4F4FC8F0-E034-47B9-BA9F-F0A1F5AFC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27" y="2194747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3" name="Oval 266">
              <a:extLst>
                <a:ext uri="{FF2B5EF4-FFF2-40B4-BE49-F238E27FC236}">
                  <a16:creationId xmlns:a16="http://schemas.microsoft.com/office/drawing/2014/main" id="{FC95F3D7-F82A-4C77-9791-FA557BA6A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138" y="2170432"/>
              <a:ext cx="67420" cy="6599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4" name="Oval 267">
              <a:extLst>
                <a:ext uri="{FF2B5EF4-FFF2-40B4-BE49-F238E27FC236}">
                  <a16:creationId xmlns:a16="http://schemas.microsoft.com/office/drawing/2014/main" id="{D80195F5-62B4-4242-A01A-A2317DCEA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138" y="2124408"/>
              <a:ext cx="67420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5" name="Oval 268">
              <a:extLst>
                <a:ext uri="{FF2B5EF4-FFF2-40B4-BE49-F238E27FC236}">
                  <a16:creationId xmlns:a16="http://schemas.microsoft.com/office/drawing/2014/main" id="{3DBD36E1-0923-4DB9-B948-5F713B41F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806" y="2074909"/>
              <a:ext cx="66509" cy="642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6" name="Freeform 269">
              <a:extLst>
                <a:ext uri="{FF2B5EF4-FFF2-40B4-BE49-F238E27FC236}">
                  <a16:creationId xmlns:a16="http://schemas.microsoft.com/office/drawing/2014/main" id="{83453C8A-7D14-4368-B048-4F993DC0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592" y="2085330"/>
              <a:ext cx="5422763" cy="1844459"/>
            </a:xfrm>
            <a:custGeom>
              <a:avLst/>
              <a:gdLst>
                <a:gd name="T0" fmla="*/ 5591 w 5952"/>
                <a:gd name="T1" fmla="*/ 1832 h 2124"/>
                <a:gd name="T2" fmla="*/ 5373 w 5952"/>
                <a:gd name="T3" fmla="*/ 1818 h 2124"/>
                <a:gd name="T4" fmla="*/ 4122 w 5952"/>
                <a:gd name="T5" fmla="*/ 1509 h 2124"/>
                <a:gd name="T6" fmla="*/ 3844 w 5952"/>
                <a:gd name="T7" fmla="*/ 1492 h 2124"/>
                <a:gd name="T8" fmla="*/ 3811 w 5952"/>
                <a:gd name="T9" fmla="*/ 1459 h 2124"/>
                <a:gd name="T10" fmla="*/ 3764 w 5952"/>
                <a:gd name="T11" fmla="*/ 1438 h 2124"/>
                <a:gd name="T12" fmla="*/ 3745 w 5952"/>
                <a:gd name="T13" fmla="*/ 1392 h 2124"/>
                <a:gd name="T14" fmla="*/ 3692 w 5952"/>
                <a:gd name="T15" fmla="*/ 1366 h 2124"/>
                <a:gd name="T16" fmla="*/ 3405 w 5952"/>
                <a:gd name="T17" fmla="*/ 1335 h 2124"/>
                <a:gd name="T18" fmla="*/ 3379 w 5952"/>
                <a:gd name="T19" fmla="*/ 1326 h 2124"/>
                <a:gd name="T20" fmla="*/ 3239 w 5952"/>
                <a:gd name="T21" fmla="*/ 1314 h 2124"/>
                <a:gd name="T22" fmla="*/ 3227 w 5952"/>
                <a:gd name="T23" fmla="*/ 1285 h 2124"/>
                <a:gd name="T24" fmla="*/ 3197 w 5952"/>
                <a:gd name="T25" fmla="*/ 1255 h 2124"/>
                <a:gd name="T26" fmla="*/ 3178 w 5952"/>
                <a:gd name="T27" fmla="*/ 1179 h 2124"/>
                <a:gd name="T28" fmla="*/ 3030 w 5952"/>
                <a:gd name="T29" fmla="*/ 1152 h 2124"/>
                <a:gd name="T30" fmla="*/ 2992 w 5952"/>
                <a:gd name="T31" fmla="*/ 1138 h 2124"/>
                <a:gd name="T32" fmla="*/ 2981 w 5952"/>
                <a:gd name="T33" fmla="*/ 1119 h 2124"/>
                <a:gd name="T34" fmla="*/ 2848 w 5952"/>
                <a:gd name="T35" fmla="*/ 1110 h 2124"/>
                <a:gd name="T36" fmla="*/ 2803 w 5952"/>
                <a:gd name="T37" fmla="*/ 1093 h 2124"/>
                <a:gd name="T38" fmla="*/ 2701 w 5952"/>
                <a:gd name="T39" fmla="*/ 1083 h 2124"/>
                <a:gd name="T40" fmla="*/ 2684 w 5952"/>
                <a:gd name="T41" fmla="*/ 1029 h 2124"/>
                <a:gd name="T42" fmla="*/ 2639 w 5952"/>
                <a:gd name="T43" fmla="*/ 981 h 2124"/>
                <a:gd name="T44" fmla="*/ 2511 w 5952"/>
                <a:gd name="T45" fmla="*/ 929 h 2124"/>
                <a:gd name="T46" fmla="*/ 2411 w 5952"/>
                <a:gd name="T47" fmla="*/ 920 h 2124"/>
                <a:gd name="T48" fmla="*/ 2380 w 5952"/>
                <a:gd name="T49" fmla="*/ 901 h 2124"/>
                <a:gd name="T50" fmla="*/ 2366 w 5952"/>
                <a:gd name="T51" fmla="*/ 872 h 2124"/>
                <a:gd name="T52" fmla="*/ 2300 w 5952"/>
                <a:gd name="T53" fmla="*/ 865 h 2124"/>
                <a:gd name="T54" fmla="*/ 2278 w 5952"/>
                <a:gd name="T55" fmla="*/ 844 h 2124"/>
                <a:gd name="T56" fmla="*/ 2164 w 5952"/>
                <a:gd name="T57" fmla="*/ 825 h 2124"/>
                <a:gd name="T58" fmla="*/ 2129 w 5952"/>
                <a:gd name="T59" fmla="*/ 746 h 2124"/>
                <a:gd name="T60" fmla="*/ 2107 w 5952"/>
                <a:gd name="T61" fmla="*/ 729 h 2124"/>
                <a:gd name="T62" fmla="*/ 1977 w 5952"/>
                <a:gd name="T63" fmla="*/ 706 h 2124"/>
                <a:gd name="T64" fmla="*/ 1860 w 5952"/>
                <a:gd name="T65" fmla="*/ 694 h 2124"/>
                <a:gd name="T66" fmla="*/ 1834 w 5952"/>
                <a:gd name="T67" fmla="*/ 670 h 2124"/>
                <a:gd name="T68" fmla="*/ 1720 w 5952"/>
                <a:gd name="T69" fmla="*/ 661 h 2124"/>
                <a:gd name="T70" fmla="*/ 1671 w 5952"/>
                <a:gd name="T71" fmla="*/ 632 h 2124"/>
                <a:gd name="T72" fmla="*/ 1640 w 5952"/>
                <a:gd name="T73" fmla="*/ 620 h 2124"/>
                <a:gd name="T74" fmla="*/ 1616 w 5952"/>
                <a:gd name="T75" fmla="*/ 613 h 2124"/>
                <a:gd name="T76" fmla="*/ 1604 w 5952"/>
                <a:gd name="T77" fmla="*/ 535 h 2124"/>
                <a:gd name="T78" fmla="*/ 1578 w 5952"/>
                <a:gd name="T79" fmla="*/ 525 h 2124"/>
                <a:gd name="T80" fmla="*/ 1564 w 5952"/>
                <a:gd name="T81" fmla="*/ 480 h 2124"/>
                <a:gd name="T82" fmla="*/ 1440 w 5952"/>
                <a:gd name="T83" fmla="*/ 473 h 2124"/>
                <a:gd name="T84" fmla="*/ 1407 w 5952"/>
                <a:gd name="T85" fmla="*/ 447 h 2124"/>
                <a:gd name="T86" fmla="*/ 1305 w 5952"/>
                <a:gd name="T87" fmla="*/ 437 h 2124"/>
                <a:gd name="T88" fmla="*/ 1293 w 5952"/>
                <a:gd name="T89" fmla="*/ 411 h 2124"/>
                <a:gd name="T90" fmla="*/ 1085 w 5952"/>
                <a:gd name="T91" fmla="*/ 397 h 2124"/>
                <a:gd name="T92" fmla="*/ 1058 w 5952"/>
                <a:gd name="T93" fmla="*/ 366 h 2124"/>
                <a:gd name="T94" fmla="*/ 726 w 5952"/>
                <a:gd name="T95" fmla="*/ 337 h 2124"/>
                <a:gd name="T96" fmla="*/ 707 w 5952"/>
                <a:gd name="T97" fmla="*/ 311 h 2124"/>
                <a:gd name="T98" fmla="*/ 653 w 5952"/>
                <a:gd name="T99" fmla="*/ 278 h 2124"/>
                <a:gd name="T100" fmla="*/ 577 w 5952"/>
                <a:gd name="T101" fmla="*/ 250 h 2124"/>
                <a:gd name="T102" fmla="*/ 501 w 5952"/>
                <a:gd name="T103" fmla="*/ 240 h 2124"/>
                <a:gd name="T104" fmla="*/ 446 w 5952"/>
                <a:gd name="T105" fmla="*/ 223 h 2124"/>
                <a:gd name="T106" fmla="*/ 384 w 5952"/>
                <a:gd name="T107" fmla="*/ 197 h 2124"/>
                <a:gd name="T108" fmla="*/ 373 w 5952"/>
                <a:gd name="T109" fmla="*/ 124 h 2124"/>
                <a:gd name="T110" fmla="*/ 344 w 5952"/>
                <a:gd name="T111" fmla="*/ 74 h 2124"/>
                <a:gd name="T112" fmla="*/ 325 w 5952"/>
                <a:gd name="T113" fmla="*/ 0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52" h="2124">
                  <a:moveTo>
                    <a:pt x="5952" y="2124"/>
                  </a:moveTo>
                  <a:lnTo>
                    <a:pt x="5591" y="2124"/>
                  </a:lnTo>
                  <a:lnTo>
                    <a:pt x="5591" y="1832"/>
                  </a:lnTo>
                  <a:lnTo>
                    <a:pt x="5399" y="1832"/>
                  </a:lnTo>
                  <a:lnTo>
                    <a:pt x="5399" y="1818"/>
                  </a:lnTo>
                  <a:lnTo>
                    <a:pt x="5373" y="1818"/>
                  </a:lnTo>
                  <a:lnTo>
                    <a:pt x="5373" y="1533"/>
                  </a:lnTo>
                  <a:lnTo>
                    <a:pt x="4122" y="1533"/>
                  </a:lnTo>
                  <a:lnTo>
                    <a:pt x="4122" y="1509"/>
                  </a:lnTo>
                  <a:lnTo>
                    <a:pt x="3961" y="1509"/>
                  </a:lnTo>
                  <a:lnTo>
                    <a:pt x="3961" y="1492"/>
                  </a:lnTo>
                  <a:lnTo>
                    <a:pt x="3844" y="1492"/>
                  </a:lnTo>
                  <a:lnTo>
                    <a:pt x="3844" y="1473"/>
                  </a:lnTo>
                  <a:lnTo>
                    <a:pt x="3811" y="1473"/>
                  </a:lnTo>
                  <a:lnTo>
                    <a:pt x="3811" y="1459"/>
                  </a:lnTo>
                  <a:lnTo>
                    <a:pt x="3780" y="1459"/>
                  </a:lnTo>
                  <a:lnTo>
                    <a:pt x="3780" y="1438"/>
                  </a:lnTo>
                  <a:lnTo>
                    <a:pt x="3764" y="1438"/>
                  </a:lnTo>
                  <a:lnTo>
                    <a:pt x="3764" y="1416"/>
                  </a:lnTo>
                  <a:lnTo>
                    <a:pt x="3745" y="1416"/>
                  </a:lnTo>
                  <a:lnTo>
                    <a:pt x="3745" y="1392"/>
                  </a:lnTo>
                  <a:lnTo>
                    <a:pt x="3723" y="1392"/>
                  </a:lnTo>
                  <a:lnTo>
                    <a:pt x="3723" y="1366"/>
                  </a:lnTo>
                  <a:lnTo>
                    <a:pt x="3692" y="1366"/>
                  </a:lnTo>
                  <a:lnTo>
                    <a:pt x="3692" y="1347"/>
                  </a:lnTo>
                  <a:lnTo>
                    <a:pt x="3405" y="1347"/>
                  </a:lnTo>
                  <a:lnTo>
                    <a:pt x="3405" y="1335"/>
                  </a:lnTo>
                  <a:lnTo>
                    <a:pt x="3393" y="1335"/>
                  </a:lnTo>
                  <a:lnTo>
                    <a:pt x="3393" y="1326"/>
                  </a:lnTo>
                  <a:lnTo>
                    <a:pt x="3379" y="1326"/>
                  </a:lnTo>
                  <a:lnTo>
                    <a:pt x="3379" y="1314"/>
                  </a:lnTo>
                  <a:lnTo>
                    <a:pt x="3356" y="1314"/>
                  </a:lnTo>
                  <a:lnTo>
                    <a:pt x="3239" y="1314"/>
                  </a:lnTo>
                  <a:lnTo>
                    <a:pt x="3239" y="1300"/>
                  </a:lnTo>
                  <a:lnTo>
                    <a:pt x="3227" y="1300"/>
                  </a:lnTo>
                  <a:lnTo>
                    <a:pt x="3227" y="1285"/>
                  </a:lnTo>
                  <a:lnTo>
                    <a:pt x="3216" y="1285"/>
                  </a:lnTo>
                  <a:lnTo>
                    <a:pt x="3216" y="1255"/>
                  </a:lnTo>
                  <a:lnTo>
                    <a:pt x="3197" y="1255"/>
                  </a:lnTo>
                  <a:lnTo>
                    <a:pt x="3197" y="1209"/>
                  </a:lnTo>
                  <a:lnTo>
                    <a:pt x="3178" y="1209"/>
                  </a:lnTo>
                  <a:lnTo>
                    <a:pt x="3178" y="1179"/>
                  </a:lnTo>
                  <a:lnTo>
                    <a:pt x="3161" y="1179"/>
                  </a:lnTo>
                  <a:lnTo>
                    <a:pt x="3161" y="1152"/>
                  </a:lnTo>
                  <a:lnTo>
                    <a:pt x="3030" y="1152"/>
                  </a:lnTo>
                  <a:lnTo>
                    <a:pt x="3016" y="1152"/>
                  </a:lnTo>
                  <a:lnTo>
                    <a:pt x="3016" y="1138"/>
                  </a:lnTo>
                  <a:lnTo>
                    <a:pt x="2992" y="1138"/>
                  </a:lnTo>
                  <a:lnTo>
                    <a:pt x="2992" y="1129"/>
                  </a:lnTo>
                  <a:lnTo>
                    <a:pt x="2981" y="1129"/>
                  </a:lnTo>
                  <a:lnTo>
                    <a:pt x="2981" y="1119"/>
                  </a:lnTo>
                  <a:lnTo>
                    <a:pt x="2917" y="1119"/>
                  </a:lnTo>
                  <a:lnTo>
                    <a:pt x="2917" y="1110"/>
                  </a:lnTo>
                  <a:lnTo>
                    <a:pt x="2848" y="1110"/>
                  </a:lnTo>
                  <a:lnTo>
                    <a:pt x="2848" y="1103"/>
                  </a:lnTo>
                  <a:lnTo>
                    <a:pt x="2803" y="1103"/>
                  </a:lnTo>
                  <a:lnTo>
                    <a:pt x="2803" y="1093"/>
                  </a:lnTo>
                  <a:lnTo>
                    <a:pt x="2734" y="1093"/>
                  </a:lnTo>
                  <a:lnTo>
                    <a:pt x="2734" y="1083"/>
                  </a:lnTo>
                  <a:lnTo>
                    <a:pt x="2701" y="1083"/>
                  </a:lnTo>
                  <a:lnTo>
                    <a:pt x="2701" y="1072"/>
                  </a:lnTo>
                  <a:lnTo>
                    <a:pt x="2684" y="1072"/>
                  </a:lnTo>
                  <a:lnTo>
                    <a:pt x="2684" y="1029"/>
                  </a:lnTo>
                  <a:lnTo>
                    <a:pt x="2658" y="1029"/>
                  </a:lnTo>
                  <a:lnTo>
                    <a:pt x="2658" y="981"/>
                  </a:lnTo>
                  <a:lnTo>
                    <a:pt x="2639" y="981"/>
                  </a:lnTo>
                  <a:lnTo>
                    <a:pt x="2639" y="939"/>
                  </a:lnTo>
                  <a:lnTo>
                    <a:pt x="2511" y="939"/>
                  </a:lnTo>
                  <a:lnTo>
                    <a:pt x="2511" y="929"/>
                  </a:lnTo>
                  <a:lnTo>
                    <a:pt x="2473" y="929"/>
                  </a:lnTo>
                  <a:lnTo>
                    <a:pt x="2473" y="920"/>
                  </a:lnTo>
                  <a:lnTo>
                    <a:pt x="2411" y="920"/>
                  </a:lnTo>
                  <a:lnTo>
                    <a:pt x="2411" y="901"/>
                  </a:lnTo>
                  <a:lnTo>
                    <a:pt x="2390" y="901"/>
                  </a:lnTo>
                  <a:lnTo>
                    <a:pt x="2380" y="901"/>
                  </a:lnTo>
                  <a:lnTo>
                    <a:pt x="2380" y="879"/>
                  </a:lnTo>
                  <a:lnTo>
                    <a:pt x="2366" y="879"/>
                  </a:lnTo>
                  <a:lnTo>
                    <a:pt x="2366" y="872"/>
                  </a:lnTo>
                  <a:lnTo>
                    <a:pt x="2318" y="872"/>
                  </a:lnTo>
                  <a:lnTo>
                    <a:pt x="2318" y="865"/>
                  </a:lnTo>
                  <a:lnTo>
                    <a:pt x="2300" y="865"/>
                  </a:lnTo>
                  <a:lnTo>
                    <a:pt x="2300" y="855"/>
                  </a:lnTo>
                  <a:lnTo>
                    <a:pt x="2278" y="855"/>
                  </a:lnTo>
                  <a:lnTo>
                    <a:pt x="2278" y="844"/>
                  </a:lnTo>
                  <a:lnTo>
                    <a:pt x="2209" y="844"/>
                  </a:lnTo>
                  <a:lnTo>
                    <a:pt x="2209" y="825"/>
                  </a:lnTo>
                  <a:lnTo>
                    <a:pt x="2164" y="825"/>
                  </a:lnTo>
                  <a:lnTo>
                    <a:pt x="2164" y="791"/>
                  </a:lnTo>
                  <a:lnTo>
                    <a:pt x="2129" y="791"/>
                  </a:lnTo>
                  <a:lnTo>
                    <a:pt x="2129" y="746"/>
                  </a:lnTo>
                  <a:lnTo>
                    <a:pt x="2119" y="746"/>
                  </a:lnTo>
                  <a:lnTo>
                    <a:pt x="2119" y="729"/>
                  </a:lnTo>
                  <a:lnTo>
                    <a:pt x="2107" y="729"/>
                  </a:lnTo>
                  <a:lnTo>
                    <a:pt x="2107" y="715"/>
                  </a:lnTo>
                  <a:lnTo>
                    <a:pt x="1977" y="715"/>
                  </a:lnTo>
                  <a:lnTo>
                    <a:pt x="1977" y="706"/>
                  </a:lnTo>
                  <a:lnTo>
                    <a:pt x="1906" y="706"/>
                  </a:lnTo>
                  <a:lnTo>
                    <a:pt x="1906" y="694"/>
                  </a:lnTo>
                  <a:lnTo>
                    <a:pt x="1860" y="694"/>
                  </a:lnTo>
                  <a:lnTo>
                    <a:pt x="1860" y="682"/>
                  </a:lnTo>
                  <a:lnTo>
                    <a:pt x="1834" y="682"/>
                  </a:lnTo>
                  <a:lnTo>
                    <a:pt x="1834" y="670"/>
                  </a:lnTo>
                  <a:lnTo>
                    <a:pt x="1782" y="670"/>
                  </a:lnTo>
                  <a:lnTo>
                    <a:pt x="1782" y="661"/>
                  </a:lnTo>
                  <a:lnTo>
                    <a:pt x="1720" y="661"/>
                  </a:lnTo>
                  <a:lnTo>
                    <a:pt x="1720" y="651"/>
                  </a:lnTo>
                  <a:lnTo>
                    <a:pt x="1671" y="651"/>
                  </a:lnTo>
                  <a:lnTo>
                    <a:pt x="1671" y="632"/>
                  </a:lnTo>
                  <a:lnTo>
                    <a:pt x="1654" y="632"/>
                  </a:lnTo>
                  <a:lnTo>
                    <a:pt x="1654" y="620"/>
                  </a:lnTo>
                  <a:lnTo>
                    <a:pt x="1640" y="620"/>
                  </a:lnTo>
                  <a:lnTo>
                    <a:pt x="1628" y="620"/>
                  </a:lnTo>
                  <a:lnTo>
                    <a:pt x="1628" y="613"/>
                  </a:lnTo>
                  <a:lnTo>
                    <a:pt x="1616" y="613"/>
                  </a:lnTo>
                  <a:lnTo>
                    <a:pt x="1616" y="577"/>
                  </a:lnTo>
                  <a:lnTo>
                    <a:pt x="1604" y="577"/>
                  </a:lnTo>
                  <a:lnTo>
                    <a:pt x="1604" y="535"/>
                  </a:lnTo>
                  <a:lnTo>
                    <a:pt x="1588" y="535"/>
                  </a:lnTo>
                  <a:lnTo>
                    <a:pt x="1588" y="525"/>
                  </a:lnTo>
                  <a:lnTo>
                    <a:pt x="1578" y="525"/>
                  </a:lnTo>
                  <a:lnTo>
                    <a:pt x="1578" y="504"/>
                  </a:lnTo>
                  <a:lnTo>
                    <a:pt x="1564" y="504"/>
                  </a:lnTo>
                  <a:lnTo>
                    <a:pt x="1564" y="480"/>
                  </a:lnTo>
                  <a:lnTo>
                    <a:pt x="1524" y="480"/>
                  </a:lnTo>
                  <a:lnTo>
                    <a:pt x="1524" y="473"/>
                  </a:lnTo>
                  <a:lnTo>
                    <a:pt x="1440" y="473"/>
                  </a:lnTo>
                  <a:lnTo>
                    <a:pt x="1440" y="463"/>
                  </a:lnTo>
                  <a:lnTo>
                    <a:pt x="1407" y="463"/>
                  </a:lnTo>
                  <a:lnTo>
                    <a:pt x="1407" y="447"/>
                  </a:lnTo>
                  <a:lnTo>
                    <a:pt x="1355" y="447"/>
                  </a:lnTo>
                  <a:lnTo>
                    <a:pt x="1355" y="437"/>
                  </a:lnTo>
                  <a:lnTo>
                    <a:pt x="1305" y="437"/>
                  </a:lnTo>
                  <a:lnTo>
                    <a:pt x="1305" y="428"/>
                  </a:lnTo>
                  <a:lnTo>
                    <a:pt x="1293" y="428"/>
                  </a:lnTo>
                  <a:lnTo>
                    <a:pt x="1293" y="411"/>
                  </a:lnTo>
                  <a:lnTo>
                    <a:pt x="1115" y="411"/>
                  </a:lnTo>
                  <a:lnTo>
                    <a:pt x="1115" y="397"/>
                  </a:lnTo>
                  <a:lnTo>
                    <a:pt x="1085" y="397"/>
                  </a:lnTo>
                  <a:lnTo>
                    <a:pt x="1085" y="378"/>
                  </a:lnTo>
                  <a:lnTo>
                    <a:pt x="1058" y="378"/>
                  </a:lnTo>
                  <a:lnTo>
                    <a:pt x="1058" y="366"/>
                  </a:lnTo>
                  <a:lnTo>
                    <a:pt x="1039" y="366"/>
                  </a:lnTo>
                  <a:lnTo>
                    <a:pt x="1039" y="337"/>
                  </a:lnTo>
                  <a:lnTo>
                    <a:pt x="726" y="337"/>
                  </a:lnTo>
                  <a:lnTo>
                    <a:pt x="726" y="330"/>
                  </a:lnTo>
                  <a:lnTo>
                    <a:pt x="707" y="330"/>
                  </a:lnTo>
                  <a:lnTo>
                    <a:pt x="707" y="311"/>
                  </a:lnTo>
                  <a:lnTo>
                    <a:pt x="686" y="311"/>
                  </a:lnTo>
                  <a:lnTo>
                    <a:pt x="686" y="278"/>
                  </a:lnTo>
                  <a:lnTo>
                    <a:pt x="653" y="278"/>
                  </a:lnTo>
                  <a:lnTo>
                    <a:pt x="653" y="259"/>
                  </a:lnTo>
                  <a:lnTo>
                    <a:pt x="577" y="259"/>
                  </a:lnTo>
                  <a:lnTo>
                    <a:pt x="577" y="250"/>
                  </a:lnTo>
                  <a:lnTo>
                    <a:pt x="565" y="250"/>
                  </a:lnTo>
                  <a:lnTo>
                    <a:pt x="565" y="240"/>
                  </a:lnTo>
                  <a:lnTo>
                    <a:pt x="501" y="240"/>
                  </a:lnTo>
                  <a:lnTo>
                    <a:pt x="501" y="231"/>
                  </a:lnTo>
                  <a:lnTo>
                    <a:pt x="446" y="231"/>
                  </a:lnTo>
                  <a:lnTo>
                    <a:pt x="446" y="223"/>
                  </a:lnTo>
                  <a:lnTo>
                    <a:pt x="420" y="223"/>
                  </a:lnTo>
                  <a:lnTo>
                    <a:pt x="420" y="197"/>
                  </a:lnTo>
                  <a:lnTo>
                    <a:pt x="384" y="197"/>
                  </a:lnTo>
                  <a:lnTo>
                    <a:pt x="384" y="171"/>
                  </a:lnTo>
                  <a:lnTo>
                    <a:pt x="373" y="171"/>
                  </a:lnTo>
                  <a:lnTo>
                    <a:pt x="373" y="124"/>
                  </a:lnTo>
                  <a:lnTo>
                    <a:pt x="358" y="124"/>
                  </a:lnTo>
                  <a:lnTo>
                    <a:pt x="358" y="74"/>
                  </a:lnTo>
                  <a:lnTo>
                    <a:pt x="344" y="74"/>
                  </a:lnTo>
                  <a:lnTo>
                    <a:pt x="344" y="43"/>
                  </a:lnTo>
                  <a:lnTo>
                    <a:pt x="325" y="43"/>
                  </a:lnTo>
                  <a:lnTo>
                    <a:pt x="325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7" name="Freeform 274">
              <a:extLst>
                <a:ext uri="{FF2B5EF4-FFF2-40B4-BE49-F238E27FC236}">
                  <a16:creationId xmlns:a16="http://schemas.microsoft.com/office/drawing/2014/main" id="{3DFB8C46-D11D-4172-9C1D-810D05E26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592" y="2085330"/>
              <a:ext cx="5338033" cy="1946061"/>
            </a:xfrm>
            <a:custGeom>
              <a:avLst/>
              <a:gdLst>
                <a:gd name="T0" fmla="*/ 4896 w 5859"/>
                <a:gd name="T1" fmla="*/ 2174 h 2241"/>
                <a:gd name="T2" fmla="*/ 4324 w 5859"/>
                <a:gd name="T3" fmla="*/ 2131 h 2241"/>
                <a:gd name="T4" fmla="*/ 4305 w 5859"/>
                <a:gd name="T5" fmla="*/ 2069 h 2241"/>
                <a:gd name="T6" fmla="*/ 4262 w 5859"/>
                <a:gd name="T7" fmla="*/ 2046 h 2241"/>
                <a:gd name="T8" fmla="*/ 4072 w 5859"/>
                <a:gd name="T9" fmla="*/ 2010 h 2241"/>
                <a:gd name="T10" fmla="*/ 3854 w 5859"/>
                <a:gd name="T11" fmla="*/ 1993 h 2241"/>
                <a:gd name="T12" fmla="*/ 3771 w 5859"/>
                <a:gd name="T13" fmla="*/ 1936 h 2241"/>
                <a:gd name="T14" fmla="*/ 3721 w 5859"/>
                <a:gd name="T15" fmla="*/ 1844 h 2241"/>
                <a:gd name="T16" fmla="*/ 3666 w 5859"/>
                <a:gd name="T17" fmla="*/ 1768 h 2241"/>
                <a:gd name="T18" fmla="*/ 3441 w 5859"/>
                <a:gd name="T19" fmla="*/ 1758 h 2241"/>
                <a:gd name="T20" fmla="*/ 3398 w 5859"/>
                <a:gd name="T21" fmla="*/ 1730 h 2241"/>
                <a:gd name="T22" fmla="*/ 3220 w 5859"/>
                <a:gd name="T23" fmla="*/ 1708 h 2241"/>
                <a:gd name="T24" fmla="*/ 3206 w 5859"/>
                <a:gd name="T25" fmla="*/ 1661 h 2241"/>
                <a:gd name="T26" fmla="*/ 3173 w 5859"/>
                <a:gd name="T27" fmla="*/ 1639 h 2241"/>
                <a:gd name="T28" fmla="*/ 2814 w 5859"/>
                <a:gd name="T29" fmla="*/ 1580 h 2241"/>
                <a:gd name="T30" fmla="*/ 2693 w 5859"/>
                <a:gd name="T31" fmla="*/ 1568 h 2241"/>
                <a:gd name="T32" fmla="*/ 2674 w 5859"/>
                <a:gd name="T33" fmla="*/ 1464 h 2241"/>
                <a:gd name="T34" fmla="*/ 2634 w 5859"/>
                <a:gd name="T35" fmla="*/ 1388 h 2241"/>
                <a:gd name="T36" fmla="*/ 2546 w 5859"/>
                <a:gd name="T37" fmla="*/ 1335 h 2241"/>
                <a:gd name="T38" fmla="*/ 2309 w 5859"/>
                <a:gd name="T39" fmla="*/ 1304 h 2241"/>
                <a:gd name="T40" fmla="*/ 2162 w 5859"/>
                <a:gd name="T41" fmla="*/ 1250 h 2241"/>
                <a:gd name="T42" fmla="*/ 2138 w 5859"/>
                <a:gd name="T43" fmla="*/ 1160 h 2241"/>
                <a:gd name="T44" fmla="*/ 2036 w 5859"/>
                <a:gd name="T45" fmla="*/ 1129 h 2241"/>
                <a:gd name="T46" fmla="*/ 1944 w 5859"/>
                <a:gd name="T47" fmla="*/ 1055 h 2241"/>
                <a:gd name="T48" fmla="*/ 1830 w 5859"/>
                <a:gd name="T49" fmla="*/ 1050 h 2241"/>
                <a:gd name="T50" fmla="*/ 1785 w 5859"/>
                <a:gd name="T51" fmla="*/ 1017 h 2241"/>
                <a:gd name="T52" fmla="*/ 1685 w 5859"/>
                <a:gd name="T53" fmla="*/ 1003 h 2241"/>
                <a:gd name="T54" fmla="*/ 1640 w 5859"/>
                <a:gd name="T55" fmla="*/ 948 h 2241"/>
                <a:gd name="T56" fmla="*/ 1602 w 5859"/>
                <a:gd name="T57" fmla="*/ 901 h 2241"/>
                <a:gd name="T58" fmla="*/ 1576 w 5859"/>
                <a:gd name="T59" fmla="*/ 806 h 2241"/>
                <a:gd name="T60" fmla="*/ 1486 w 5859"/>
                <a:gd name="T61" fmla="*/ 770 h 2241"/>
                <a:gd name="T62" fmla="*/ 1386 w 5859"/>
                <a:gd name="T63" fmla="*/ 756 h 2241"/>
                <a:gd name="T64" fmla="*/ 1253 w 5859"/>
                <a:gd name="T65" fmla="*/ 739 h 2241"/>
                <a:gd name="T66" fmla="*/ 1175 w 5859"/>
                <a:gd name="T67" fmla="*/ 706 h 2241"/>
                <a:gd name="T68" fmla="*/ 1080 w 5859"/>
                <a:gd name="T69" fmla="*/ 651 h 2241"/>
                <a:gd name="T70" fmla="*/ 1066 w 5859"/>
                <a:gd name="T71" fmla="*/ 566 h 2241"/>
                <a:gd name="T72" fmla="*/ 904 w 5859"/>
                <a:gd name="T73" fmla="*/ 528 h 2241"/>
                <a:gd name="T74" fmla="*/ 847 w 5859"/>
                <a:gd name="T75" fmla="*/ 509 h 2241"/>
                <a:gd name="T76" fmla="*/ 759 w 5859"/>
                <a:gd name="T77" fmla="*/ 490 h 2241"/>
                <a:gd name="T78" fmla="*/ 714 w 5859"/>
                <a:gd name="T79" fmla="*/ 461 h 2241"/>
                <a:gd name="T80" fmla="*/ 688 w 5859"/>
                <a:gd name="T81" fmla="*/ 423 h 2241"/>
                <a:gd name="T82" fmla="*/ 560 w 5859"/>
                <a:gd name="T83" fmla="*/ 395 h 2241"/>
                <a:gd name="T84" fmla="*/ 505 w 5859"/>
                <a:gd name="T85" fmla="*/ 368 h 2241"/>
                <a:gd name="T86" fmla="*/ 368 w 5859"/>
                <a:gd name="T87" fmla="*/ 323 h 2241"/>
                <a:gd name="T88" fmla="*/ 356 w 5859"/>
                <a:gd name="T89" fmla="*/ 214 h 2241"/>
                <a:gd name="T90" fmla="*/ 330 w 5859"/>
                <a:gd name="T91" fmla="*/ 200 h 2241"/>
                <a:gd name="T92" fmla="*/ 306 w 5859"/>
                <a:gd name="T93" fmla="*/ 33 h 2241"/>
                <a:gd name="T94" fmla="*/ 154 w 5859"/>
                <a:gd name="T95" fmla="*/ 19 h 2241"/>
                <a:gd name="T96" fmla="*/ 76 w 5859"/>
                <a:gd name="T97" fmla="*/ 0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59" h="2241">
                  <a:moveTo>
                    <a:pt x="5859" y="2241"/>
                  </a:moveTo>
                  <a:lnTo>
                    <a:pt x="4896" y="2241"/>
                  </a:lnTo>
                  <a:lnTo>
                    <a:pt x="4896" y="2174"/>
                  </a:lnTo>
                  <a:lnTo>
                    <a:pt x="4442" y="2174"/>
                  </a:lnTo>
                  <a:lnTo>
                    <a:pt x="4442" y="2131"/>
                  </a:lnTo>
                  <a:lnTo>
                    <a:pt x="4324" y="2131"/>
                  </a:lnTo>
                  <a:lnTo>
                    <a:pt x="4324" y="2105"/>
                  </a:lnTo>
                  <a:lnTo>
                    <a:pt x="4305" y="2105"/>
                  </a:lnTo>
                  <a:lnTo>
                    <a:pt x="4305" y="2069"/>
                  </a:lnTo>
                  <a:lnTo>
                    <a:pt x="4286" y="2069"/>
                  </a:lnTo>
                  <a:lnTo>
                    <a:pt x="4286" y="2046"/>
                  </a:lnTo>
                  <a:lnTo>
                    <a:pt x="4262" y="2046"/>
                  </a:lnTo>
                  <a:lnTo>
                    <a:pt x="4262" y="2027"/>
                  </a:lnTo>
                  <a:lnTo>
                    <a:pt x="4072" y="2027"/>
                  </a:lnTo>
                  <a:lnTo>
                    <a:pt x="4072" y="2010"/>
                  </a:lnTo>
                  <a:lnTo>
                    <a:pt x="3951" y="2010"/>
                  </a:lnTo>
                  <a:lnTo>
                    <a:pt x="3951" y="1993"/>
                  </a:lnTo>
                  <a:lnTo>
                    <a:pt x="3854" y="1993"/>
                  </a:lnTo>
                  <a:lnTo>
                    <a:pt x="3854" y="1977"/>
                  </a:lnTo>
                  <a:lnTo>
                    <a:pt x="3771" y="1977"/>
                  </a:lnTo>
                  <a:lnTo>
                    <a:pt x="3771" y="1936"/>
                  </a:lnTo>
                  <a:lnTo>
                    <a:pt x="3749" y="1936"/>
                  </a:lnTo>
                  <a:lnTo>
                    <a:pt x="3749" y="1844"/>
                  </a:lnTo>
                  <a:lnTo>
                    <a:pt x="3721" y="1844"/>
                  </a:lnTo>
                  <a:lnTo>
                    <a:pt x="3721" y="1777"/>
                  </a:lnTo>
                  <a:lnTo>
                    <a:pt x="3666" y="1777"/>
                  </a:lnTo>
                  <a:lnTo>
                    <a:pt x="3666" y="1768"/>
                  </a:lnTo>
                  <a:lnTo>
                    <a:pt x="3493" y="1768"/>
                  </a:lnTo>
                  <a:lnTo>
                    <a:pt x="3493" y="1758"/>
                  </a:lnTo>
                  <a:lnTo>
                    <a:pt x="3441" y="1758"/>
                  </a:lnTo>
                  <a:lnTo>
                    <a:pt x="3441" y="1746"/>
                  </a:lnTo>
                  <a:lnTo>
                    <a:pt x="3398" y="1746"/>
                  </a:lnTo>
                  <a:lnTo>
                    <a:pt x="3398" y="1730"/>
                  </a:lnTo>
                  <a:lnTo>
                    <a:pt x="3237" y="1730"/>
                  </a:lnTo>
                  <a:lnTo>
                    <a:pt x="3237" y="1708"/>
                  </a:lnTo>
                  <a:lnTo>
                    <a:pt x="3220" y="1708"/>
                  </a:lnTo>
                  <a:lnTo>
                    <a:pt x="3220" y="1687"/>
                  </a:lnTo>
                  <a:lnTo>
                    <a:pt x="3206" y="1687"/>
                  </a:lnTo>
                  <a:lnTo>
                    <a:pt x="3206" y="1661"/>
                  </a:lnTo>
                  <a:lnTo>
                    <a:pt x="3187" y="1661"/>
                  </a:lnTo>
                  <a:lnTo>
                    <a:pt x="3187" y="1639"/>
                  </a:lnTo>
                  <a:lnTo>
                    <a:pt x="3173" y="1639"/>
                  </a:lnTo>
                  <a:lnTo>
                    <a:pt x="3173" y="1592"/>
                  </a:lnTo>
                  <a:lnTo>
                    <a:pt x="2814" y="1592"/>
                  </a:lnTo>
                  <a:lnTo>
                    <a:pt x="2814" y="1580"/>
                  </a:lnTo>
                  <a:lnTo>
                    <a:pt x="2736" y="1580"/>
                  </a:lnTo>
                  <a:lnTo>
                    <a:pt x="2736" y="1568"/>
                  </a:lnTo>
                  <a:lnTo>
                    <a:pt x="2693" y="1568"/>
                  </a:lnTo>
                  <a:lnTo>
                    <a:pt x="2693" y="1511"/>
                  </a:lnTo>
                  <a:lnTo>
                    <a:pt x="2674" y="1511"/>
                  </a:lnTo>
                  <a:lnTo>
                    <a:pt x="2674" y="1464"/>
                  </a:lnTo>
                  <a:lnTo>
                    <a:pt x="2653" y="1464"/>
                  </a:lnTo>
                  <a:lnTo>
                    <a:pt x="2653" y="1388"/>
                  </a:lnTo>
                  <a:lnTo>
                    <a:pt x="2634" y="1388"/>
                  </a:lnTo>
                  <a:lnTo>
                    <a:pt x="2634" y="1361"/>
                  </a:lnTo>
                  <a:lnTo>
                    <a:pt x="2546" y="1361"/>
                  </a:lnTo>
                  <a:lnTo>
                    <a:pt x="2546" y="1335"/>
                  </a:lnTo>
                  <a:lnTo>
                    <a:pt x="2499" y="1335"/>
                  </a:lnTo>
                  <a:lnTo>
                    <a:pt x="2499" y="1304"/>
                  </a:lnTo>
                  <a:lnTo>
                    <a:pt x="2309" y="1304"/>
                  </a:lnTo>
                  <a:lnTo>
                    <a:pt x="2309" y="1283"/>
                  </a:lnTo>
                  <a:lnTo>
                    <a:pt x="2162" y="1283"/>
                  </a:lnTo>
                  <a:lnTo>
                    <a:pt x="2162" y="1250"/>
                  </a:lnTo>
                  <a:lnTo>
                    <a:pt x="2162" y="1228"/>
                  </a:lnTo>
                  <a:lnTo>
                    <a:pt x="2138" y="1228"/>
                  </a:lnTo>
                  <a:lnTo>
                    <a:pt x="2138" y="1160"/>
                  </a:lnTo>
                  <a:lnTo>
                    <a:pt x="2122" y="1160"/>
                  </a:lnTo>
                  <a:lnTo>
                    <a:pt x="2122" y="1129"/>
                  </a:lnTo>
                  <a:lnTo>
                    <a:pt x="2036" y="1129"/>
                  </a:lnTo>
                  <a:lnTo>
                    <a:pt x="2036" y="1079"/>
                  </a:lnTo>
                  <a:lnTo>
                    <a:pt x="1944" y="1079"/>
                  </a:lnTo>
                  <a:lnTo>
                    <a:pt x="1944" y="1055"/>
                  </a:lnTo>
                  <a:lnTo>
                    <a:pt x="1879" y="1055"/>
                  </a:lnTo>
                  <a:lnTo>
                    <a:pt x="1879" y="1050"/>
                  </a:lnTo>
                  <a:lnTo>
                    <a:pt x="1830" y="1050"/>
                  </a:lnTo>
                  <a:lnTo>
                    <a:pt x="1830" y="1036"/>
                  </a:lnTo>
                  <a:lnTo>
                    <a:pt x="1785" y="1036"/>
                  </a:lnTo>
                  <a:lnTo>
                    <a:pt x="1785" y="1017"/>
                  </a:lnTo>
                  <a:lnTo>
                    <a:pt x="1725" y="1017"/>
                  </a:lnTo>
                  <a:lnTo>
                    <a:pt x="1725" y="1003"/>
                  </a:lnTo>
                  <a:lnTo>
                    <a:pt x="1685" y="1003"/>
                  </a:lnTo>
                  <a:lnTo>
                    <a:pt x="1685" y="977"/>
                  </a:lnTo>
                  <a:lnTo>
                    <a:pt x="1640" y="977"/>
                  </a:lnTo>
                  <a:lnTo>
                    <a:pt x="1640" y="948"/>
                  </a:lnTo>
                  <a:lnTo>
                    <a:pt x="1614" y="948"/>
                  </a:lnTo>
                  <a:lnTo>
                    <a:pt x="1614" y="901"/>
                  </a:lnTo>
                  <a:lnTo>
                    <a:pt x="1602" y="901"/>
                  </a:lnTo>
                  <a:lnTo>
                    <a:pt x="1602" y="832"/>
                  </a:lnTo>
                  <a:lnTo>
                    <a:pt x="1576" y="832"/>
                  </a:lnTo>
                  <a:lnTo>
                    <a:pt x="1576" y="806"/>
                  </a:lnTo>
                  <a:lnTo>
                    <a:pt x="1566" y="806"/>
                  </a:lnTo>
                  <a:lnTo>
                    <a:pt x="1566" y="770"/>
                  </a:lnTo>
                  <a:lnTo>
                    <a:pt x="1486" y="770"/>
                  </a:lnTo>
                  <a:lnTo>
                    <a:pt x="1448" y="770"/>
                  </a:lnTo>
                  <a:lnTo>
                    <a:pt x="1448" y="756"/>
                  </a:lnTo>
                  <a:lnTo>
                    <a:pt x="1386" y="756"/>
                  </a:lnTo>
                  <a:lnTo>
                    <a:pt x="1386" y="739"/>
                  </a:lnTo>
                  <a:lnTo>
                    <a:pt x="1324" y="739"/>
                  </a:lnTo>
                  <a:lnTo>
                    <a:pt x="1253" y="739"/>
                  </a:lnTo>
                  <a:lnTo>
                    <a:pt x="1253" y="727"/>
                  </a:lnTo>
                  <a:lnTo>
                    <a:pt x="1175" y="727"/>
                  </a:lnTo>
                  <a:lnTo>
                    <a:pt x="1175" y="706"/>
                  </a:lnTo>
                  <a:lnTo>
                    <a:pt x="1130" y="706"/>
                  </a:lnTo>
                  <a:lnTo>
                    <a:pt x="1130" y="651"/>
                  </a:lnTo>
                  <a:lnTo>
                    <a:pt x="1080" y="651"/>
                  </a:lnTo>
                  <a:lnTo>
                    <a:pt x="1080" y="608"/>
                  </a:lnTo>
                  <a:lnTo>
                    <a:pt x="1066" y="608"/>
                  </a:lnTo>
                  <a:lnTo>
                    <a:pt x="1066" y="566"/>
                  </a:lnTo>
                  <a:lnTo>
                    <a:pt x="1049" y="566"/>
                  </a:lnTo>
                  <a:lnTo>
                    <a:pt x="1049" y="528"/>
                  </a:lnTo>
                  <a:lnTo>
                    <a:pt x="904" y="528"/>
                  </a:lnTo>
                  <a:lnTo>
                    <a:pt x="904" y="516"/>
                  </a:lnTo>
                  <a:lnTo>
                    <a:pt x="847" y="516"/>
                  </a:lnTo>
                  <a:lnTo>
                    <a:pt x="847" y="509"/>
                  </a:lnTo>
                  <a:lnTo>
                    <a:pt x="800" y="509"/>
                  </a:lnTo>
                  <a:lnTo>
                    <a:pt x="759" y="509"/>
                  </a:lnTo>
                  <a:lnTo>
                    <a:pt x="759" y="490"/>
                  </a:lnTo>
                  <a:lnTo>
                    <a:pt x="736" y="490"/>
                  </a:lnTo>
                  <a:lnTo>
                    <a:pt x="736" y="461"/>
                  </a:lnTo>
                  <a:lnTo>
                    <a:pt x="714" y="461"/>
                  </a:lnTo>
                  <a:lnTo>
                    <a:pt x="714" y="442"/>
                  </a:lnTo>
                  <a:lnTo>
                    <a:pt x="688" y="442"/>
                  </a:lnTo>
                  <a:lnTo>
                    <a:pt x="688" y="423"/>
                  </a:lnTo>
                  <a:lnTo>
                    <a:pt x="660" y="423"/>
                  </a:lnTo>
                  <a:lnTo>
                    <a:pt x="660" y="395"/>
                  </a:lnTo>
                  <a:lnTo>
                    <a:pt x="560" y="395"/>
                  </a:lnTo>
                  <a:lnTo>
                    <a:pt x="560" y="378"/>
                  </a:lnTo>
                  <a:lnTo>
                    <a:pt x="505" y="378"/>
                  </a:lnTo>
                  <a:lnTo>
                    <a:pt x="505" y="368"/>
                  </a:lnTo>
                  <a:lnTo>
                    <a:pt x="394" y="368"/>
                  </a:lnTo>
                  <a:lnTo>
                    <a:pt x="394" y="323"/>
                  </a:lnTo>
                  <a:lnTo>
                    <a:pt x="368" y="323"/>
                  </a:lnTo>
                  <a:lnTo>
                    <a:pt x="368" y="223"/>
                  </a:lnTo>
                  <a:lnTo>
                    <a:pt x="356" y="223"/>
                  </a:lnTo>
                  <a:lnTo>
                    <a:pt x="356" y="214"/>
                  </a:lnTo>
                  <a:lnTo>
                    <a:pt x="346" y="214"/>
                  </a:lnTo>
                  <a:lnTo>
                    <a:pt x="346" y="200"/>
                  </a:lnTo>
                  <a:lnTo>
                    <a:pt x="330" y="200"/>
                  </a:lnTo>
                  <a:lnTo>
                    <a:pt x="330" y="60"/>
                  </a:lnTo>
                  <a:lnTo>
                    <a:pt x="306" y="60"/>
                  </a:lnTo>
                  <a:lnTo>
                    <a:pt x="306" y="33"/>
                  </a:lnTo>
                  <a:lnTo>
                    <a:pt x="221" y="33"/>
                  </a:lnTo>
                  <a:lnTo>
                    <a:pt x="221" y="19"/>
                  </a:lnTo>
                  <a:lnTo>
                    <a:pt x="154" y="19"/>
                  </a:lnTo>
                  <a:lnTo>
                    <a:pt x="154" y="10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8" name="Oval 275">
              <a:extLst>
                <a:ext uri="{FF2B5EF4-FFF2-40B4-BE49-F238E27FC236}">
                  <a16:creationId xmlns:a16="http://schemas.microsoft.com/office/drawing/2014/main" id="{A4D87912-FC01-44E0-8E3D-28E20C288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5114" y="3998392"/>
              <a:ext cx="69242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9" name="Oval 276">
              <a:extLst>
                <a:ext uri="{FF2B5EF4-FFF2-40B4-BE49-F238E27FC236}">
                  <a16:creationId xmlns:a16="http://schemas.microsoft.com/office/drawing/2014/main" id="{029E0EB3-6EAC-4682-BF77-9E86C1AF9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628" y="3998392"/>
              <a:ext cx="66509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0" name="Oval 277">
              <a:extLst>
                <a:ext uri="{FF2B5EF4-FFF2-40B4-BE49-F238E27FC236}">
                  <a16:creationId xmlns:a16="http://schemas.microsoft.com/office/drawing/2014/main" id="{84ED9108-D300-4D54-9FD3-734EA0CFD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282" y="3998392"/>
              <a:ext cx="66509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1" name="Oval 278">
              <a:extLst>
                <a:ext uri="{FF2B5EF4-FFF2-40B4-BE49-F238E27FC236}">
                  <a16:creationId xmlns:a16="http://schemas.microsoft.com/office/drawing/2014/main" id="{6B9C515A-ED66-4DE3-A0D0-CE5CA5693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795" y="3998392"/>
              <a:ext cx="69242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2" name="Oval 279">
              <a:extLst>
                <a:ext uri="{FF2B5EF4-FFF2-40B4-BE49-F238E27FC236}">
                  <a16:creationId xmlns:a16="http://schemas.microsoft.com/office/drawing/2014/main" id="{B3E74142-91E2-42E8-B55B-28FBC1131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484" y="3998392"/>
              <a:ext cx="67420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3" name="Oval 280">
              <a:extLst>
                <a:ext uri="{FF2B5EF4-FFF2-40B4-BE49-F238E27FC236}">
                  <a16:creationId xmlns:a16="http://schemas.microsoft.com/office/drawing/2014/main" id="{4C5C3CA8-C0AE-4510-ADED-24630578F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4973" y="3998392"/>
              <a:ext cx="69242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4" name="Oval 281">
              <a:extLst>
                <a:ext uri="{FF2B5EF4-FFF2-40B4-BE49-F238E27FC236}">
                  <a16:creationId xmlns:a16="http://schemas.microsoft.com/office/drawing/2014/main" id="{ADB34601-AC6F-4808-AA05-41F1FBF9B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663" y="3998392"/>
              <a:ext cx="66509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5" name="Oval 282">
              <a:extLst>
                <a:ext uri="{FF2B5EF4-FFF2-40B4-BE49-F238E27FC236}">
                  <a16:creationId xmlns:a16="http://schemas.microsoft.com/office/drawing/2014/main" id="{83959BEF-401C-46C8-80F8-753DE80D8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1693" y="3998392"/>
              <a:ext cx="67420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6" name="Oval 283">
              <a:extLst>
                <a:ext uri="{FF2B5EF4-FFF2-40B4-BE49-F238E27FC236}">
                  <a16:creationId xmlns:a16="http://schemas.microsoft.com/office/drawing/2014/main" id="{9FB3666B-CC68-42F7-94EC-2AC8A8EA6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073" y="3998392"/>
              <a:ext cx="67420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7" name="Oval 284">
              <a:extLst>
                <a:ext uri="{FF2B5EF4-FFF2-40B4-BE49-F238E27FC236}">
                  <a16:creationId xmlns:a16="http://schemas.microsoft.com/office/drawing/2014/main" id="{1B7C35BC-4021-46E2-9CA4-C917C8552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520" y="3940209"/>
              <a:ext cx="69242" cy="659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8" name="Oval 285">
              <a:extLst>
                <a:ext uri="{FF2B5EF4-FFF2-40B4-BE49-F238E27FC236}">
                  <a16:creationId xmlns:a16="http://schemas.microsoft.com/office/drawing/2014/main" id="{3EE0E876-BAE7-4C3E-BAD9-81B17A8F8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4943" y="3940209"/>
              <a:ext cx="66509" cy="659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9" name="Oval 286">
              <a:extLst>
                <a:ext uri="{FF2B5EF4-FFF2-40B4-BE49-F238E27FC236}">
                  <a16:creationId xmlns:a16="http://schemas.microsoft.com/office/drawing/2014/main" id="{971D64C3-E8E1-4EE8-8838-2C7BB8D42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6699" y="3940209"/>
              <a:ext cx="66509" cy="659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0" name="Oval 287">
              <a:extLst>
                <a:ext uri="{FF2B5EF4-FFF2-40B4-BE49-F238E27FC236}">
                  <a16:creationId xmlns:a16="http://schemas.microsoft.com/office/drawing/2014/main" id="{DAFF87AD-4714-4266-B714-CD040F0F8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900" y="3940209"/>
              <a:ext cx="67420" cy="659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1" name="Oval 288">
              <a:extLst>
                <a:ext uri="{FF2B5EF4-FFF2-40B4-BE49-F238E27FC236}">
                  <a16:creationId xmlns:a16="http://schemas.microsoft.com/office/drawing/2014/main" id="{298189E2-B968-45AF-B565-1BA7AA3A9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655" y="3940209"/>
              <a:ext cx="67420" cy="659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2" name="Oval 289">
              <a:extLst>
                <a:ext uri="{FF2B5EF4-FFF2-40B4-BE49-F238E27FC236}">
                  <a16:creationId xmlns:a16="http://schemas.microsoft.com/office/drawing/2014/main" id="{15E92DAF-1512-4387-81DC-FCA71CE50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767" y="3940209"/>
              <a:ext cx="66509" cy="659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3" name="Oval 290">
              <a:extLst>
                <a:ext uri="{FF2B5EF4-FFF2-40B4-BE49-F238E27FC236}">
                  <a16:creationId xmlns:a16="http://schemas.microsoft.com/office/drawing/2014/main" id="{1281F264-AA97-4C3D-950B-FA3F505B5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5481" y="3940209"/>
              <a:ext cx="67420" cy="659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Oval 291">
              <a:extLst>
                <a:ext uri="{FF2B5EF4-FFF2-40B4-BE49-F238E27FC236}">
                  <a16:creationId xmlns:a16="http://schemas.microsoft.com/office/drawing/2014/main" id="{8A64C7C0-2CE4-4433-B977-B73477DCF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354" y="3940209"/>
              <a:ext cx="66509" cy="659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5" name="Oval 292">
              <a:extLst>
                <a:ext uri="{FF2B5EF4-FFF2-40B4-BE49-F238E27FC236}">
                  <a16:creationId xmlns:a16="http://schemas.microsoft.com/office/drawing/2014/main" id="{6F7E22CB-5F8B-410D-ADD5-9A2B95C75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735" y="3892448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6" name="Oval 293">
              <a:extLst>
                <a:ext uri="{FF2B5EF4-FFF2-40B4-BE49-F238E27FC236}">
                  <a16:creationId xmlns:a16="http://schemas.microsoft.com/office/drawing/2014/main" id="{5D937C52-C1A6-425A-A700-FFC9141CE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7491" y="3892448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7" name="Oval 294">
              <a:extLst>
                <a:ext uri="{FF2B5EF4-FFF2-40B4-BE49-F238E27FC236}">
                  <a16:creationId xmlns:a16="http://schemas.microsoft.com/office/drawing/2014/main" id="{B83FB1C0-FC1A-4C4C-A115-77369F38F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381" y="3875948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8" name="Oval 295">
              <a:extLst>
                <a:ext uri="{FF2B5EF4-FFF2-40B4-BE49-F238E27FC236}">
                  <a16:creationId xmlns:a16="http://schemas.microsoft.com/office/drawing/2014/main" id="{A932152D-4E21-4AF6-956C-ED01A08B3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2870" y="3849029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9" name="Oval 296">
              <a:extLst>
                <a:ext uri="{FF2B5EF4-FFF2-40B4-BE49-F238E27FC236}">
                  <a16:creationId xmlns:a16="http://schemas.microsoft.com/office/drawing/2014/main" id="{6C63DE29-8949-4968-AD4F-2F3CE2D09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2827" y="3829055"/>
              <a:ext cx="67420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0" name="Oval 297">
              <a:extLst>
                <a:ext uri="{FF2B5EF4-FFF2-40B4-BE49-F238E27FC236}">
                  <a16:creationId xmlns:a16="http://schemas.microsoft.com/office/drawing/2014/main" id="{AB3ADD05-71B3-4082-A638-5F865C459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2761" y="3818635"/>
              <a:ext cx="69242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1" name="Oval 298">
              <a:extLst>
                <a:ext uri="{FF2B5EF4-FFF2-40B4-BE49-F238E27FC236}">
                  <a16:creationId xmlns:a16="http://schemas.microsoft.com/office/drawing/2014/main" id="{A0D43F8E-D25A-43D0-AAF8-DE36DBCA5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012" y="3796057"/>
              <a:ext cx="66509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2" name="Oval 299">
              <a:extLst>
                <a:ext uri="{FF2B5EF4-FFF2-40B4-BE49-F238E27FC236}">
                  <a16:creationId xmlns:a16="http://schemas.microsoft.com/office/drawing/2014/main" id="{8C4F2D6B-8BE4-42CA-8959-CA2537D7C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839" y="3769137"/>
              <a:ext cx="66509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3" name="Oval 300">
              <a:extLst>
                <a:ext uri="{FF2B5EF4-FFF2-40B4-BE49-F238E27FC236}">
                  <a16:creationId xmlns:a16="http://schemas.microsoft.com/office/drawing/2014/main" id="{C92B0F7B-1272-4BF2-93FB-366AEC10D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217" y="3769137"/>
              <a:ext cx="66509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4" name="Oval 301">
              <a:extLst>
                <a:ext uri="{FF2B5EF4-FFF2-40B4-BE49-F238E27FC236}">
                  <a16:creationId xmlns:a16="http://schemas.microsoft.com/office/drawing/2014/main" id="{0C26C34D-2DCB-43F6-A66C-0EB860287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351" y="3769137"/>
              <a:ext cx="67420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5" name="Oval 302">
              <a:extLst>
                <a:ext uri="{FF2B5EF4-FFF2-40B4-BE49-F238E27FC236}">
                  <a16:creationId xmlns:a16="http://schemas.microsoft.com/office/drawing/2014/main" id="{11F7FC74-4DC5-4E39-834F-86A57C918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040" y="3764795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6" name="Oval 303">
              <a:extLst>
                <a:ext uri="{FF2B5EF4-FFF2-40B4-BE49-F238E27FC236}">
                  <a16:creationId xmlns:a16="http://schemas.microsoft.com/office/drawing/2014/main" id="{436AF34F-50B3-41AE-A69B-6BDC8C924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107" y="3742217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7" name="Oval 304">
              <a:extLst>
                <a:ext uri="{FF2B5EF4-FFF2-40B4-BE49-F238E27FC236}">
                  <a16:creationId xmlns:a16="http://schemas.microsoft.com/office/drawing/2014/main" id="{60EE7B1B-FABB-4958-9525-C4E794B37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908" y="3723981"/>
              <a:ext cx="66509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8" name="Oval 305">
              <a:extLst>
                <a:ext uri="{FF2B5EF4-FFF2-40B4-BE49-F238E27FC236}">
                  <a16:creationId xmlns:a16="http://schemas.microsoft.com/office/drawing/2014/main" id="{83757D58-CEA5-499E-9BCE-794E1DD79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908" y="3698797"/>
              <a:ext cx="66509" cy="659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9" name="Oval 306">
              <a:extLst>
                <a:ext uri="{FF2B5EF4-FFF2-40B4-BE49-F238E27FC236}">
                  <a16:creationId xmlns:a16="http://schemas.microsoft.com/office/drawing/2014/main" id="{AF4B6E00-B8AF-478C-B61B-BE8F51F36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797" y="3667535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0" name="Oval 307">
              <a:extLst>
                <a:ext uri="{FF2B5EF4-FFF2-40B4-BE49-F238E27FC236}">
                  <a16:creationId xmlns:a16="http://schemas.microsoft.com/office/drawing/2014/main" id="{26078059-9B5E-481C-BE68-21A46E5C5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287" y="3643220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1" name="Oval 308">
              <a:extLst>
                <a:ext uri="{FF2B5EF4-FFF2-40B4-BE49-F238E27FC236}">
                  <a16:creationId xmlns:a16="http://schemas.microsoft.com/office/drawing/2014/main" id="{4D3B4CB6-2187-484C-8FB7-112341988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287" y="3604143"/>
              <a:ext cx="66509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2" name="Oval 309">
              <a:extLst>
                <a:ext uri="{FF2B5EF4-FFF2-40B4-BE49-F238E27FC236}">
                  <a16:creationId xmlns:a16="http://schemas.microsoft.com/office/drawing/2014/main" id="{87E4BFFC-413C-4D2B-BD16-1194AD384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045" y="3589380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3" name="Oval 310">
              <a:extLst>
                <a:ext uri="{FF2B5EF4-FFF2-40B4-BE49-F238E27FC236}">
                  <a16:creationId xmlns:a16="http://schemas.microsoft.com/office/drawing/2014/main" id="{1F9C9991-7837-42FE-BF37-6F1CF7FB8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624" y="3585039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4" name="Oval 311">
              <a:extLst>
                <a:ext uri="{FF2B5EF4-FFF2-40B4-BE49-F238E27FC236}">
                  <a16:creationId xmlns:a16="http://schemas.microsoft.com/office/drawing/2014/main" id="{65AF390F-11D9-4B09-99E1-0949C38A0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494" y="3571144"/>
              <a:ext cx="66509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5" name="Oval 312">
              <a:extLst>
                <a:ext uri="{FF2B5EF4-FFF2-40B4-BE49-F238E27FC236}">
                  <a16:creationId xmlns:a16="http://schemas.microsoft.com/office/drawing/2014/main" id="{F9D78802-7D0D-4713-B734-AC5C9C5A0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4521" y="3552040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6" name="Oval 313">
              <a:extLst>
                <a:ext uri="{FF2B5EF4-FFF2-40B4-BE49-F238E27FC236}">
                  <a16:creationId xmlns:a16="http://schemas.microsoft.com/office/drawing/2014/main" id="{23E28D9B-DF1A-4A3F-8DC4-C26D58A7C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011" y="3552040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7" name="Oval 314">
              <a:extLst>
                <a:ext uri="{FF2B5EF4-FFF2-40B4-BE49-F238E27FC236}">
                  <a16:creationId xmlns:a16="http://schemas.microsoft.com/office/drawing/2014/main" id="{A15618D4-4354-4D7B-B53B-37258C02F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145" y="3545961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8" name="Oval 315">
              <a:extLst>
                <a:ext uri="{FF2B5EF4-FFF2-40B4-BE49-F238E27FC236}">
                  <a16:creationId xmlns:a16="http://schemas.microsoft.com/office/drawing/2014/main" id="{9ACCAE86-58DA-4FF3-86B0-974FF622C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012" y="3525119"/>
              <a:ext cx="66509" cy="659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9" name="Oval 316">
              <a:extLst>
                <a:ext uri="{FF2B5EF4-FFF2-40B4-BE49-F238E27FC236}">
                  <a16:creationId xmlns:a16="http://schemas.microsoft.com/office/drawing/2014/main" id="{BB985D06-6A0D-4A04-96F9-F415FC7FD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524" y="3500804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0" name="Oval 317">
              <a:extLst>
                <a:ext uri="{FF2B5EF4-FFF2-40B4-BE49-F238E27FC236}">
                  <a16:creationId xmlns:a16="http://schemas.microsoft.com/office/drawing/2014/main" id="{C90153DF-8215-47F2-8B28-1D1A328AD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769" y="3488647"/>
              <a:ext cx="69242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1" name="Oval 318">
              <a:extLst>
                <a:ext uri="{FF2B5EF4-FFF2-40B4-BE49-F238E27FC236}">
                  <a16:creationId xmlns:a16="http://schemas.microsoft.com/office/drawing/2014/main" id="{4CF09E86-146B-4D1E-A947-57A57A112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969" y="3436544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2" name="Oval 319">
              <a:extLst>
                <a:ext uri="{FF2B5EF4-FFF2-40B4-BE49-F238E27FC236}">
                  <a16:creationId xmlns:a16="http://schemas.microsoft.com/office/drawing/2014/main" id="{E1FDE717-8A67-4BDF-8F76-1C96440FD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906" y="3436544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3" name="Oval 320">
              <a:extLst>
                <a:ext uri="{FF2B5EF4-FFF2-40B4-BE49-F238E27FC236}">
                  <a16:creationId xmlns:a16="http://schemas.microsoft.com/office/drawing/2014/main" id="{3D0481FD-1D6A-45EE-B04C-3B26EA9F3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353" y="3436544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4" name="Oval 321">
              <a:extLst>
                <a:ext uri="{FF2B5EF4-FFF2-40B4-BE49-F238E27FC236}">
                  <a16:creationId xmlns:a16="http://schemas.microsoft.com/office/drawing/2014/main" id="{BA90D0E5-57E4-4132-B8BF-2BA20E11E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354" y="3436544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5" name="Oval 322">
              <a:extLst>
                <a:ext uri="{FF2B5EF4-FFF2-40B4-BE49-F238E27FC236}">
                  <a16:creationId xmlns:a16="http://schemas.microsoft.com/office/drawing/2014/main" id="{9084CBA5-8F2A-43D3-AACD-CC3933319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070" y="3424386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6" name="Oval 323">
              <a:extLst>
                <a:ext uri="{FF2B5EF4-FFF2-40B4-BE49-F238E27FC236}">
                  <a16:creationId xmlns:a16="http://schemas.microsoft.com/office/drawing/2014/main" id="{C0F8E6DC-F1CC-430F-8574-898EAFAA1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560" y="3413965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7" name="Oval 324">
              <a:extLst>
                <a:ext uri="{FF2B5EF4-FFF2-40B4-BE49-F238E27FC236}">
                  <a16:creationId xmlns:a16="http://schemas.microsoft.com/office/drawing/2014/main" id="{F40BBD44-BC4B-4FBD-B80E-3EDA34F27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94" y="3380967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8" name="Oval 325">
              <a:extLst>
                <a:ext uri="{FF2B5EF4-FFF2-40B4-BE49-F238E27FC236}">
                  <a16:creationId xmlns:a16="http://schemas.microsoft.com/office/drawing/2014/main" id="{A6831EB1-FAFC-430A-805B-F4D935FF6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939" y="3341889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9" name="Oval 326">
              <a:extLst>
                <a:ext uri="{FF2B5EF4-FFF2-40B4-BE49-F238E27FC236}">
                  <a16:creationId xmlns:a16="http://schemas.microsoft.com/office/drawing/2014/main" id="{559CCE0D-2272-4986-90D3-76499227B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073" y="3294128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0" name="Oval 327">
              <a:extLst>
                <a:ext uri="{FF2B5EF4-FFF2-40B4-BE49-F238E27FC236}">
                  <a16:creationId xmlns:a16="http://schemas.microsoft.com/office/drawing/2014/main" id="{47EDE7DC-E7BD-4E14-AD47-31F632C15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767" y="3187316"/>
              <a:ext cx="66509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1" name="Oval 328">
              <a:extLst>
                <a:ext uri="{FF2B5EF4-FFF2-40B4-BE49-F238E27FC236}">
                  <a16:creationId xmlns:a16="http://schemas.microsoft.com/office/drawing/2014/main" id="{89BEC111-410A-483A-AFC6-4092CECF0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527" y="3168211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2" name="Oval 329">
              <a:extLst>
                <a:ext uri="{FF2B5EF4-FFF2-40B4-BE49-F238E27FC236}">
                  <a16:creationId xmlns:a16="http://schemas.microsoft.com/office/drawing/2014/main" id="{11078493-E460-46B1-AC6F-109447B5C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731" y="3137817"/>
              <a:ext cx="66509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3" name="Oval 330">
              <a:extLst>
                <a:ext uri="{FF2B5EF4-FFF2-40B4-BE49-F238E27FC236}">
                  <a16:creationId xmlns:a16="http://schemas.microsoft.com/office/drawing/2014/main" id="{692F390E-1BE9-47A3-B888-978F1FD16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865" y="3096135"/>
              <a:ext cx="69242" cy="659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4" name="Oval 331">
              <a:extLst>
                <a:ext uri="{FF2B5EF4-FFF2-40B4-BE49-F238E27FC236}">
                  <a16:creationId xmlns:a16="http://schemas.microsoft.com/office/drawing/2014/main" id="{F762078B-D6AE-470B-9F7E-6C0EE4A84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999" y="3044900"/>
              <a:ext cx="69242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5" name="Oval 332">
              <a:extLst>
                <a:ext uri="{FF2B5EF4-FFF2-40B4-BE49-F238E27FC236}">
                  <a16:creationId xmlns:a16="http://schemas.microsoft.com/office/drawing/2014/main" id="{10155ED0-0D14-4D8F-BA03-E1AD65291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112" y="3007559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6" name="Oval 333">
              <a:extLst>
                <a:ext uri="{FF2B5EF4-FFF2-40B4-BE49-F238E27FC236}">
                  <a16:creationId xmlns:a16="http://schemas.microsoft.com/office/drawing/2014/main" id="{CD70AECB-CFE4-431E-ACD0-56CDEB9B3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183" y="2964140"/>
              <a:ext cx="69242" cy="6599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7" name="Oval 334">
              <a:extLst>
                <a:ext uri="{FF2B5EF4-FFF2-40B4-BE49-F238E27FC236}">
                  <a16:creationId xmlns:a16="http://schemas.microsoft.com/office/drawing/2014/main" id="{EEA3EADF-EFA0-4EC1-AA31-4FD6F00D4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835" y="2869486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8" name="Oval 335">
              <a:extLst>
                <a:ext uri="{FF2B5EF4-FFF2-40B4-BE49-F238E27FC236}">
                  <a16:creationId xmlns:a16="http://schemas.microsoft.com/office/drawing/2014/main" id="{950C57C9-5EDA-46BC-ADC8-EB095A59C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347" y="2815646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9" name="Oval 336">
              <a:extLst>
                <a:ext uri="{FF2B5EF4-FFF2-40B4-BE49-F238E27FC236}">
                  <a16:creationId xmlns:a16="http://schemas.microsoft.com/office/drawing/2014/main" id="{83A9B416-8136-49A3-8C59-FF12B7A5D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416" y="2716649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0" name="Oval 337">
              <a:extLst>
                <a:ext uri="{FF2B5EF4-FFF2-40B4-BE49-F238E27FC236}">
                  <a16:creationId xmlns:a16="http://schemas.microsoft.com/office/drawing/2014/main" id="{BDDAF3C1-3037-4E35-82B8-9982E06B0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107" y="2708833"/>
              <a:ext cx="67420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1" name="Oval 338">
              <a:extLst>
                <a:ext uri="{FF2B5EF4-FFF2-40B4-BE49-F238E27FC236}">
                  <a16:creationId xmlns:a16="http://schemas.microsoft.com/office/drawing/2014/main" id="{70BD14BE-87DA-4D3B-B04B-D6B85C92D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909" y="2698413"/>
              <a:ext cx="66509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2" name="Oval 339">
              <a:extLst>
                <a:ext uri="{FF2B5EF4-FFF2-40B4-BE49-F238E27FC236}">
                  <a16:creationId xmlns:a16="http://schemas.microsoft.com/office/drawing/2014/main" id="{5AAC31AD-BC83-4157-8B48-A6CD613C0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182" y="2661072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3" name="Oval 340">
              <a:extLst>
                <a:ext uri="{FF2B5EF4-FFF2-40B4-BE49-F238E27FC236}">
                  <a16:creationId xmlns:a16="http://schemas.microsoft.com/office/drawing/2014/main" id="{A593EEF1-245F-410A-B934-D4BCFDC2E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495" y="2615916"/>
              <a:ext cx="68331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4" name="Oval 341">
              <a:extLst>
                <a:ext uri="{FF2B5EF4-FFF2-40B4-BE49-F238E27FC236}">
                  <a16:creationId xmlns:a16="http://schemas.microsoft.com/office/drawing/2014/main" id="{E7B0236B-A553-4F21-B767-3A20DF12E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562" y="2572496"/>
              <a:ext cx="66509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5" name="Oval 342">
              <a:extLst>
                <a:ext uri="{FF2B5EF4-FFF2-40B4-BE49-F238E27FC236}">
                  <a16:creationId xmlns:a16="http://schemas.microsoft.com/office/drawing/2014/main" id="{B91745A1-CB0B-4ADD-ACF9-BC1271900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696" y="2533419"/>
              <a:ext cx="67420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6" name="Oval 343">
              <a:extLst>
                <a:ext uri="{FF2B5EF4-FFF2-40B4-BE49-F238E27FC236}">
                  <a16:creationId xmlns:a16="http://schemas.microsoft.com/office/drawing/2014/main" id="{CF8A8565-9E5F-42B5-9878-FFF0BC5D1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482" y="2487394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7" name="Oval 344">
              <a:extLst>
                <a:ext uri="{FF2B5EF4-FFF2-40B4-BE49-F238E27FC236}">
                  <a16:creationId xmlns:a16="http://schemas.microsoft.com/office/drawing/2014/main" id="{A6C0D3B5-A789-4349-83A3-393CE7E9D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527" y="2469158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8" name="Oval 345">
              <a:extLst>
                <a:ext uri="{FF2B5EF4-FFF2-40B4-BE49-F238E27FC236}">
                  <a16:creationId xmlns:a16="http://schemas.microsoft.com/office/drawing/2014/main" id="{D3832885-1C84-44B6-9FAA-90195A443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661" y="2448317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9" name="Oval 346">
              <a:extLst>
                <a:ext uri="{FF2B5EF4-FFF2-40B4-BE49-F238E27FC236}">
                  <a16:creationId xmlns:a16="http://schemas.microsoft.com/office/drawing/2014/main" id="{7A856490-2D8D-4030-AB7E-F457D33A8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973" y="2430080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0" name="Oval 347">
              <a:extLst>
                <a:ext uri="{FF2B5EF4-FFF2-40B4-BE49-F238E27FC236}">
                  <a16:creationId xmlns:a16="http://schemas.microsoft.com/office/drawing/2014/main" id="{13763B4B-1431-47E8-84CC-3FCE95C28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107" y="2413581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1" name="Oval 348">
              <a:extLst>
                <a:ext uri="{FF2B5EF4-FFF2-40B4-BE49-F238E27FC236}">
                  <a16:creationId xmlns:a16="http://schemas.microsoft.com/office/drawing/2014/main" id="{0367B6ED-8590-49FA-8E6F-1BA17239B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664" y="2413581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2" name="Oval 349">
              <a:extLst>
                <a:ext uri="{FF2B5EF4-FFF2-40B4-BE49-F238E27FC236}">
                  <a16:creationId xmlns:a16="http://schemas.microsoft.com/office/drawing/2014/main" id="{585E5655-C500-4177-9EC3-D23D515AC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249" y="2331084"/>
              <a:ext cx="66509" cy="633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4" name="Oval 351">
              <a:extLst>
                <a:ext uri="{FF2B5EF4-FFF2-40B4-BE49-F238E27FC236}">
                  <a16:creationId xmlns:a16="http://schemas.microsoft.com/office/drawing/2014/main" id="{7238D244-A251-419F-A9A4-F6AEFA1F0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138" y="2245982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5" name="Oval 352">
              <a:extLst>
                <a:ext uri="{FF2B5EF4-FFF2-40B4-BE49-F238E27FC236}">
                  <a16:creationId xmlns:a16="http://schemas.microsoft.com/office/drawing/2014/main" id="{39B5795A-4EA1-430C-84EF-63E034B3A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006" y="2212983"/>
              <a:ext cx="69242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6" name="Oval 353">
              <a:extLst>
                <a:ext uri="{FF2B5EF4-FFF2-40B4-BE49-F238E27FC236}">
                  <a16:creationId xmlns:a16="http://schemas.microsoft.com/office/drawing/2014/main" id="{BE3BCD72-836E-4703-8644-5F38DF26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495" y="2095751"/>
              <a:ext cx="66509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7" name="Line 79">
              <a:extLst>
                <a:ext uri="{FF2B5EF4-FFF2-40B4-BE49-F238E27FC236}">
                  <a16:creationId xmlns:a16="http://schemas.microsoft.com/office/drawing/2014/main" id="{22DEE3B1-8A6A-4446-9549-885CDAAB92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1182" y="2077554"/>
              <a:ext cx="0" cy="2867371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8" name="Line 80">
              <a:extLst>
                <a:ext uri="{FF2B5EF4-FFF2-40B4-BE49-F238E27FC236}">
                  <a16:creationId xmlns:a16="http://schemas.microsoft.com/office/drawing/2014/main" id="{B4343103-306E-4549-A1F7-8D567857D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2838" y="4949270"/>
              <a:ext cx="5551758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9" name="Line 81">
              <a:extLst>
                <a:ext uri="{FF2B5EF4-FFF2-40B4-BE49-F238E27FC236}">
                  <a16:creationId xmlns:a16="http://schemas.microsoft.com/office/drawing/2014/main" id="{28C1471E-8144-418E-8DB0-E656EC5541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2838" y="2079292"/>
              <a:ext cx="58343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0" name="Line 82">
              <a:extLst>
                <a:ext uri="{FF2B5EF4-FFF2-40B4-BE49-F238E27FC236}">
                  <a16:creationId xmlns:a16="http://schemas.microsoft.com/office/drawing/2014/main" id="{C5F19331-3B8E-4528-9D5D-D238BA81D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2838" y="3227110"/>
              <a:ext cx="58343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1" name="Line 83">
              <a:extLst>
                <a:ext uri="{FF2B5EF4-FFF2-40B4-BE49-F238E27FC236}">
                  <a16:creationId xmlns:a16="http://schemas.microsoft.com/office/drawing/2014/main" id="{A5E41798-7655-4E4E-8A88-AA2615B02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2838" y="3801453"/>
              <a:ext cx="58343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2" name="Line 84">
              <a:extLst>
                <a:ext uri="{FF2B5EF4-FFF2-40B4-BE49-F238E27FC236}">
                  <a16:creationId xmlns:a16="http://schemas.microsoft.com/office/drawing/2014/main" id="{B3769315-27BC-44B1-A36E-C27AB8F0B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2838" y="4374927"/>
              <a:ext cx="58343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3" name="Line 85">
              <a:extLst>
                <a:ext uri="{FF2B5EF4-FFF2-40B4-BE49-F238E27FC236}">
                  <a16:creationId xmlns:a16="http://schemas.microsoft.com/office/drawing/2014/main" id="{37936339-3FD4-4591-83B6-9D0428A491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2838" y="2366029"/>
              <a:ext cx="58343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4" name="Line 86">
              <a:extLst>
                <a:ext uri="{FF2B5EF4-FFF2-40B4-BE49-F238E27FC236}">
                  <a16:creationId xmlns:a16="http://schemas.microsoft.com/office/drawing/2014/main" id="{F4557212-9C10-40C3-ACF6-3E2D5CC58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2838" y="2653636"/>
              <a:ext cx="58343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Line 87">
              <a:extLst>
                <a:ext uri="{FF2B5EF4-FFF2-40B4-BE49-F238E27FC236}">
                  <a16:creationId xmlns:a16="http://schemas.microsoft.com/office/drawing/2014/main" id="{C802D051-963E-482B-8247-470D22FD25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2838" y="2940373"/>
              <a:ext cx="58343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Line 88">
              <a:extLst>
                <a:ext uri="{FF2B5EF4-FFF2-40B4-BE49-F238E27FC236}">
                  <a16:creationId xmlns:a16="http://schemas.microsoft.com/office/drawing/2014/main" id="{30C17D59-87E0-41D1-8D88-AD1AB0198E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2838" y="3513847"/>
              <a:ext cx="58343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7" name="Line 89">
              <a:extLst>
                <a:ext uri="{FF2B5EF4-FFF2-40B4-BE49-F238E27FC236}">
                  <a16:creationId xmlns:a16="http://schemas.microsoft.com/office/drawing/2014/main" id="{A31692CE-B8CA-49BD-9D43-30C4CC983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2838" y="4088190"/>
              <a:ext cx="58343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8" name="Line 90">
              <a:extLst>
                <a:ext uri="{FF2B5EF4-FFF2-40B4-BE49-F238E27FC236}">
                  <a16:creationId xmlns:a16="http://schemas.microsoft.com/office/drawing/2014/main" id="{A98E6CDD-8B46-4C00-AD8A-1EAA538512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2838" y="4661663"/>
              <a:ext cx="58343" cy="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9B94878B-23F1-440D-81D3-47D1371A953B}"/>
                </a:ext>
              </a:extLst>
            </p:cNvPr>
            <p:cNvSpPr txBox="1"/>
            <p:nvPr/>
          </p:nvSpPr>
          <p:spPr>
            <a:xfrm>
              <a:off x="227745" y="5513036"/>
              <a:ext cx="1380748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Olaparib</a:t>
              </a: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abiraterone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AC98BEB4-4AE4-4042-80CD-AA54496D069C}"/>
                </a:ext>
              </a:extLst>
            </p:cNvPr>
            <p:cNvSpPr txBox="1"/>
            <p:nvPr/>
          </p:nvSpPr>
          <p:spPr>
            <a:xfrm>
              <a:off x="227745" y="5623072"/>
              <a:ext cx="1380748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Placebo + abiraterone</a:t>
              </a: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C1BB28D3-06E2-4A0B-80B4-A246366F5425}"/>
                </a:ext>
              </a:extLst>
            </p:cNvPr>
            <p:cNvSpPr txBox="1"/>
            <p:nvPr/>
          </p:nvSpPr>
          <p:spPr>
            <a:xfrm>
              <a:off x="227745" y="5408846"/>
              <a:ext cx="1380748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No. at risk</a:t>
              </a:r>
            </a:p>
          </p:txBody>
        </p:sp>
        <p:sp>
          <p:nvSpPr>
            <p:cNvPr id="530" name="TextBox 529">
              <a:extLst>
                <a:ext uri="{FF2B5EF4-FFF2-40B4-BE49-F238E27FC236}">
                  <a16:creationId xmlns:a16="http://schemas.microsoft.com/office/drawing/2014/main" id="{4B056171-1CD6-45E5-9FFE-3511D72ED0B5}"/>
                </a:ext>
              </a:extLst>
            </p:cNvPr>
            <p:cNvSpPr txBox="1"/>
            <p:nvPr/>
          </p:nvSpPr>
          <p:spPr>
            <a:xfrm>
              <a:off x="1205091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E8757B16-6C19-4307-927D-E083CCF904F0}"/>
                </a:ext>
              </a:extLst>
            </p:cNvPr>
            <p:cNvSpPr txBox="1"/>
            <p:nvPr/>
          </p:nvSpPr>
          <p:spPr>
            <a:xfrm>
              <a:off x="1559768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5" name="TextBox 534">
              <a:extLst>
                <a:ext uri="{FF2B5EF4-FFF2-40B4-BE49-F238E27FC236}">
                  <a16:creationId xmlns:a16="http://schemas.microsoft.com/office/drawing/2014/main" id="{5B62B433-4A12-4BEA-B1A3-AC183FBD92E3}"/>
                </a:ext>
              </a:extLst>
            </p:cNvPr>
            <p:cNvSpPr txBox="1"/>
            <p:nvPr/>
          </p:nvSpPr>
          <p:spPr>
            <a:xfrm>
              <a:off x="1914446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BBFD22D5-6549-4C15-AD68-F36D6A4771CE}"/>
                </a:ext>
              </a:extLst>
            </p:cNvPr>
            <p:cNvSpPr txBox="1"/>
            <p:nvPr/>
          </p:nvSpPr>
          <p:spPr>
            <a:xfrm>
              <a:off x="2269123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04C2801C-7AB5-4A3E-B1F0-A6772BC11A60}"/>
                </a:ext>
              </a:extLst>
            </p:cNvPr>
            <p:cNvSpPr txBox="1"/>
            <p:nvPr/>
          </p:nvSpPr>
          <p:spPr>
            <a:xfrm>
              <a:off x="2623801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8C4DFD71-2C0B-447D-9291-FC52FBE8A420}"/>
                </a:ext>
              </a:extLst>
            </p:cNvPr>
            <p:cNvSpPr txBox="1"/>
            <p:nvPr/>
          </p:nvSpPr>
          <p:spPr>
            <a:xfrm>
              <a:off x="2978478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FD7D23D7-4219-4083-903A-61F3DB63E95A}"/>
                </a:ext>
              </a:extLst>
            </p:cNvPr>
            <p:cNvSpPr txBox="1"/>
            <p:nvPr/>
          </p:nvSpPr>
          <p:spPr>
            <a:xfrm>
              <a:off x="3333155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1B5A4675-8EDC-4FB1-B1A4-5001BAF52E26}"/>
                </a:ext>
              </a:extLst>
            </p:cNvPr>
            <p:cNvSpPr txBox="1"/>
            <p:nvPr/>
          </p:nvSpPr>
          <p:spPr>
            <a:xfrm>
              <a:off x="3687834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14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7" name="TextBox 546">
              <a:extLst>
                <a:ext uri="{FF2B5EF4-FFF2-40B4-BE49-F238E27FC236}">
                  <a16:creationId xmlns:a16="http://schemas.microsoft.com/office/drawing/2014/main" id="{DFE30274-85A8-4147-9297-F1D6F38A92B6}"/>
                </a:ext>
              </a:extLst>
            </p:cNvPr>
            <p:cNvSpPr txBox="1"/>
            <p:nvPr/>
          </p:nvSpPr>
          <p:spPr>
            <a:xfrm>
              <a:off x="4042510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9" name="TextBox 548">
              <a:extLst>
                <a:ext uri="{FF2B5EF4-FFF2-40B4-BE49-F238E27FC236}">
                  <a16:creationId xmlns:a16="http://schemas.microsoft.com/office/drawing/2014/main" id="{2AF70F69-E9EA-41C5-B2E3-D387DB1CBD6A}"/>
                </a:ext>
              </a:extLst>
            </p:cNvPr>
            <p:cNvSpPr txBox="1"/>
            <p:nvPr/>
          </p:nvSpPr>
          <p:spPr>
            <a:xfrm>
              <a:off x="4397188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1" name="TextBox 550">
              <a:extLst>
                <a:ext uri="{FF2B5EF4-FFF2-40B4-BE49-F238E27FC236}">
                  <a16:creationId xmlns:a16="http://schemas.microsoft.com/office/drawing/2014/main" id="{80D1A22F-8494-4B6B-B295-321D125FBA98}"/>
                </a:ext>
              </a:extLst>
            </p:cNvPr>
            <p:cNvSpPr txBox="1"/>
            <p:nvPr/>
          </p:nvSpPr>
          <p:spPr>
            <a:xfrm>
              <a:off x="4751865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A90945B4-B781-4ECE-9447-1F28C7A276C6}"/>
                </a:ext>
              </a:extLst>
            </p:cNvPr>
            <p:cNvSpPr txBox="1"/>
            <p:nvPr/>
          </p:nvSpPr>
          <p:spPr>
            <a:xfrm>
              <a:off x="5106542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22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id="{570741F8-E34F-450E-B85E-F628926AC7A5}"/>
                </a:ext>
              </a:extLst>
            </p:cNvPr>
            <p:cNvSpPr txBox="1"/>
            <p:nvPr/>
          </p:nvSpPr>
          <p:spPr>
            <a:xfrm>
              <a:off x="5461221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7" name="TextBox 556">
              <a:extLst>
                <a:ext uri="{FF2B5EF4-FFF2-40B4-BE49-F238E27FC236}">
                  <a16:creationId xmlns:a16="http://schemas.microsoft.com/office/drawing/2014/main" id="{419F4B94-A6E1-429F-86B2-88A0202B2FC2}"/>
                </a:ext>
              </a:extLst>
            </p:cNvPr>
            <p:cNvSpPr txBox="1"/>
            <p:nvPr/>
          </p:nvSpPr>
          <p:spPr>
            <a:xfrm>
              <a:off x="5815898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26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id="{4E2B4C82-FA3B-4B65-965E-F8E47623070B}"/>
                </a:ext>
              </a:extLst>
            </p:cNvPr>
            <p:cNvSpPr txBox="1"/>
            <p:nvPr/>
          </p:nvSpPr>
          <p:spPr>
            <a:xfrm>
              <a:off x="6170575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28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1" name="TextBox 560">
              <a:extLst>
                <a:ext uri="{FF2B5EF4-FFF2-40B4-BE49-F238E27FC236}">
                  <a16:creationId xmlns:a16="http://schemas.microsoft.com/office/drawing/2014/main" id="{FDAF1F18-34A1-45CB-B35D-AA335E4BB555}"/>
                </a:ext>
              </a:extLst>
            </p:cNvPr>
            <p:cNvSpPr txBox="1"/>
            <p:nvPr/>
          </p:nvSpPr>
          <p:spPr>
            <a:xfrm>
              <a:off x="6525253" y="5014495"/>
              <a:ext cx="2121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4B918560-501D-451F-990C-C592E96EE136}"/>
                </a:ext>
              </a:extLst>
            </p:cNvPr>
            <p:cNvSpPr txBox="1"/>
            <p:nvPr/>
          </p:nvSpPr>
          <p:spPr>
            <a:xfrm>
              <a:off x="1205091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399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E8CB4399-D73C-4571-BF93-E152FCEF689D}"/>
                </a:ext>
              </a:extLst>
            </p:cNvPr>
            <p:cNvSpPr txBox="1"/>
            <p:nvPr/>
          </p:nvSpPr>
          <p:spPr>
            <a:xfrm>
              <a:off x="6702601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5" name="TextBox 574">
              <a:extLst>
                <a:ext uri="{FF2B5EF4-FFF2-40B4-BE49-F238E27FC236}">
                  <a16:creationId xmlns:a16="http://schemas.microsoft.com/office/drawing/2014/main" id="{5E91718A-9B6D-44F0-BB64-12CFDE188BF5}"/>
                </a:ext>
              </a:extLst>
            </p:cNvPr>
            <p:cNvSpPr txBox="1"/>
            <p:nvPr/>
          </p:nvSpPr>
          <p:spPr>
            <a:xfrm>
              <a:off x="1382430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389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6" name="TextBox 575">
              <a:extLst>
                <a:ext uri="{FF2B5EF4-FFF2-40B4-BE49-F238E27FC236}">
                  <a16:creationId xmlns:a16="http://schemas.microsoft.com/office/drawing/2014/main" id="{6CE51908-EB52-4C2E-B6F4-6A2A11EF8518}"/>
                </a:ext>
              </a:extLst>
            </p:cNvPr>
            <p:cNvSpPr txBox="1"/>
            <p:nvPr/>
          </p:nvSpPr>
          <p:spPr>
            <a:xfrm>
              <a:off x="1559768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353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8B13AFE9-53A4-457B-829D-83D66F290593}"/>
                </a:ext>
              </a:extLst>
            </p:cNvPr>
            <p:cNvSpPr txBox="1"/>
            <p:nvPr/>
          </p:nvSpPr>
          <p:spPr>
            <a:xfrm>
              <a:off x="1737106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347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98FE3468-A7A7-4E35-BBAF-5C119D4CB001}"/>
                </a:ext>
              </a:extLst>
            </p:cNvPr>
            <p:cNvSpPr txBox="1"/>
            <p:nvPr/>
          </p:nvSpPr>
          <p:spPr>
            <a:xfrm>
              <a:off x="1914446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332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9" name="TextBox 578">
              <a:extLst>
                <a:ext uri="{FF2B5EF4-FFF2-40B4-BE49-F238E27FC236}">
                  <a16:creationId xmlns:a16="http://schemas.microsoft.com/office/drawing/2014/main" id="{68F0AF42-B608-438E-B45B-0B0A4FED27A8}"/>
                </a:ext>
              </a:extLst>
            </p:cNvPr>
            <p:cNvSpPr txBox="1"/>
            <p:nvPr/>
          </p:nvSpPr>
          <p:spPr>
            <a:xfrm>
              <a:off x="2091785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331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D4E48D57-3601-4018-83D9-5EF0929F2ED4}"/>
                </a:ext>
              </a:extLst>
            </p:cNvPr>
            <p:cNvSpPr txBox="1"/>
            <p:nvPr/>
          </p:nvSpPr>
          <p:spPr>
            <a:xfrm>
              <a:off x="2269123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314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1" name="TextBox 580">
              <a:extLst>
                <a:ext uri="{FF2B5EF4-FFF2-40B4-BE49-F238E27FC236}">
                  <a16:creationId xmlns:a16="http://schemas.microsoft.com/office/drawing/2014/main" id="{676BB995-9F66-4BE6-9DDA-C0313E2165B2}"/>
                </a:ext>
              </a:extLst>
            </p:cNvPr>
            <p:cNvSpPr txBox="1"/>
            <p:nvPr/>
          </p:nvSpPr>
          <p:spPr>
            <a:xfrm>
              <a:off x="2446462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id="{1461CEA1-B8FE-4B86-B3A3-44225C92798F}"/>
                </a:ext>
              </a:extLst>
            </p:cNvPr>
            <p:cNvSpPr txBox="1"/>
            <p:nvPr/>
          </p:nvSpPr>
          <p:spPr>
            <a:xfrm>
              <a:off x="2623801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303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3" name="TextBox 582">
              <a:extLst>
                <a:ext uri="{FF2B5EF4-FFF2-40B4-BE49-F238E27FC236}">
                  <a16:creationId xmlns:a16="http://schemas.microsoft.com/office/drawing/2014/main" id="{728D0F5F-C3D5-419D-B804-5FA38A410D05}"/>
                </a:ext>
              </a:extLst>
            </p:cNvPr>
            <p:cNvSpPr txBox="1"/>
            <p:nvPr/>
          </p:nvSpPr>
          <p:spPr>
            <a:xfrm>
              <a:off x="2801139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283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F025E23A-50EA-4A9A-A2F8-8B6CBBE15B66}"/>
                </a:ext>
              </a:extLst>
            </p:cNvPr>
            <p:cNvSpPr txBox="1"/>
            <p:nvPr/>
          </p:nvSpPr>
          <p:spPr>
            <a:xfrm>
              <a:off x="2978478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275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5" name="TextBox 584">
              <a:extLst>
                <a:ext uri="{FF2B5EF4-FFF2-40B4-BE49-F238E27FC236}">
                  <a16:creationId xmlns:a16="http://schemas.microsoft.com/office/drawing/2014/main" id="{9672FE61-9AA9-4CFC-8FAF-59038FC82CFC}"/>
                </a:ext>
              </a:extLst>
            </p:cNvPr>
            <p:cNvSpPr txBox="1"/>
            <p:nvPr/>
          </p:nvSpPr>
          <p:spPr>
            <a:xfrm>
              <a:off x="3155817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267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6" name="TextBox 585">
              <a:extLst>
                <a:ext uri="{FF2B5EF4-FFF2-40B4-BE49-F238E27FC236}">
                  <a16:creationId xmlns:a16="http://schemas.microsoft.com/office/drawing/2014/main" id="{616F1AA7-66BB-42C4-BF3E-B2F888B7252E}"/>
                </a:ext>
              </a:extLst>
            </p:cNvPr>
            <p:cNvSpPr txBox="1"/>
            <p:nvPr/>
          </p:nvSpPr>
          <p:spPr>
            <a:xfrm>
              <a:off x="3333155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3323B60A-69EF-4127-99C1-00CD5EA44CF1}"/>
                </a:ext>
              </a:extLst>
            </p:cNvPr>
            <p:cNvSpPr txBox="1"/>
            <p:nvPr/>
          </p:nvSpPr>
          <p:spPr>
            <a:xfrm>
              <a:off x="3510494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240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CDA15E51-A636-4A0A-A278-4B61D1CC3674}"/>
                </a:ext>
              </a:extLst>
            </p:cNvPr>
            <p:cNvSpPr txBox="1"/>
            <p:nvPr/>
          </p:nvSpPr>
          <p:spPr>
            <a:xfrm>
              <a:off x="3687834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221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5D65E91D-ED71-4A47-9158-E4201FA188A1}"/>
                </a:ext>
              </a:extLst>
            </p:cNvPr>
            <p:cNvSpPr txBox="1"/>
            <p:nvPr/>
          </p:nvSpPr>
          <p:spPr>
            <a:xfrm>
              <a:off x="3865172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217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44CB2B3B-BCDF-46F7-952F-C7E332FCBA37}"/>
                </a:ext>
              </a:extLst>
            </p:cNvPr>
            <p:cNvSpPr txBox="1"/>
            <p:nvPr/>
          </p:nvSpPr>
          <p:spPr>
            <a:xfrm>
              <a:off x="4042510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215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1" name="TextBox 590">
              <a:extLst>
                <a:ext uri="{FF2B5EF4-FFF2-40B4-BE49-F238E27FC236}">
                  <a16:creationId xmlns:a16="http://schemas.microsoft.com/office/drawing/2014/main" id="{A5D5B27A-E0A6-4204-B2F3-52B63F16DB77}"/>
                </a:ext>
              </a:extLst>
            </p:cNvPr>
            <p:cNvSpPr txBox="1"/>
            <p:nvPr/>
          </p:nvSpPr>
          <p:spPr>
            <a:xfrm>
              <a:off x="4219849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165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2" name="TextBox 591">
              <a:extLst>
                <a:ext uri="{FF2B5EF4-FFF2-40B4-BE49-F238E27FC236}">
                  <a16:creationId xmlns:a16="http://schemas.microsoft.com/office/drawing/2014/main" id="{75FDC46E-BF11-40D1-A80B-F598339D08AE}"/>
                </a:ext>
              </a:extLst>
            </p:cNvPr>
            <p:cNvSpPr txBox="1"/>
            <p:nvPr/>
          </p:nvSpPr>
          <p:spPr>
            <a:xfrm>
              <a:off x="4397188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161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3" name="TextBox 592">
              <a:extLst>
                <a:ext uri="{FF2B5EF4-FFF2-40B4-BE49-F238E27FC236}">
                  <a16:creationId xmlns:a16="http://schemas.microsoft.com/office/drawing/2014/main" id="{A061126C-89B6-4FE8-B5F3-4C8A0C671E70}"/>
                </a:ext>
              </a:extLst>
            </p:cNvPr>
            <p:cNvSpPr txBox="1"/>
            <p:nvPr/>
          </p:nvSpPr>
          <p:spPr>
            <a:xfrm>
              <a:off x="4574527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159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4" name="TextBox 593">
              <a:extLst>
                <a:ext uri="{FF2B5EF4-FFF2-40B4-BE49-F238E27FC236}">
                  <a16:creationId xmlns:a16="http://schemas.microsoft.com/office/drawing/2014/main" id="{754F3005-3DD1-496D-A45C-E9FDEA44D48E}"/>
                </a:ext>
              </a:extLst>
            </p:cNvPr>
            <p:cNvSpPr txBox="1"/>
            <p:nvPr/>
          </p:nvSpPr>
          <p:spPr>
            <a:xfrm>
              <a:off x="4751865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96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5" name="TextBox 594">
              <a:extLst>
                <a:ext uri="{FF2B5EF4-FFF2-40B4-BE49-F238E27FC236}">
                  <a16:creationId xmlns:a16="http://schemas.microsoft.com/office/drawing/2014/main" id="{B4481E88-7E52-408E-83CA-5C9F1A024ECA}"/>
                </a:ext>
              </a:extLst>
            </p:cNvPr>
            <p:cNvSpPr txBox="1"/>
            <p:nvPr/>
          </p:nvSpPr>
          <p:spPr>
            <a:xfrm>
              <a:off x="4929203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6" name="TextBox 595">
              <a:extLst>
                <a:ext uri="{FF2B5EF4-FFF2-40B4-BE49-F238E27FC236}">
                  <a16:creationId xmlns:a16="http://schemas.microsoft.com/office/drawing/2014/main" id="{69F884C4-34FB-4E7A-B2AE-B58D55352EA4}"/>
                </a:ext>
              </a:extLst>
            </p:cNvPr>
            <p:cNvSpPr txBox="1"/>
            <p:nvPr/>
          </p:nvSpPr>
          <p:spPr>
            <a:xfrm>
              <a:off x="5106542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80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7" name="TextBox 596">
              <a:extLst>
                <a:ext uri="{FF2B5EF4-FFF2-40B4-BE49-F238E27FC236}">
                  <a16:creationId xmlns:a16="http://schemas.microsoft.com/office/drawing/2014/main" id="{EBE62761-3DF3-47CA-BB02-5CE18B6B6106}"/>
                </a:ext>
              </a:extLst>
            </p:cNvPr>
            <p:cNvSpPr txBox="1"/>
            <p:nvPr/>
          </p:nvSpPr>
          <p:spPr>
            <a:xfrm>
              <a:off x="5283882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55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8" name="TextBox 597">
              <a:extLst>
                <a:ext uri="{FF2B5EF4-FFF2-40B4-BE49-F238E27FC236}">
                  <a16:creationId xmlns:a16="http://schemas.microsoft.com/office/drawing/2014/main" id="{51C04D6F-3D0E-4C0E-BCD6-995BC72C938E}"/>
                </a:ext>
              </a:extLst>
            </p:cNvPr>
            <p:cNvSpPr txBox="1"/>
            <p:nvPr/>
          </p:nvSpPr>
          <p:spPr>
            <a:xfrm>
              <a:off x="5461221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53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9" name="TextBox 598">
              <a:extLst>
                <a:ext uri="{FF2B5EF4-FFF2-40B4-BE49-F238E27FC236}">
                  <a16:creationId xmlns:a16="http://schemas.microsoft.com/office/drawing/2014/main" id="{3C2A512D-7C87-4919-B2DC-9D7B8A862452}"/>
                </a:ext>
              </a:extLst>
            </p:cNvPr>
            <p:cNvSpPr txBox="1"/>
            <p:nvPr/>
          </p:nvSpPr>
          <p:spPr>
            <a:xfrm>
              <a:off x="5638559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0" name="TextBox 599">
              <a:extLst>
                <a:ext uri="{FF2B5EF4-FFF2-40B4-BE49-F238E27FC236}">
                  <a16:creationId xmlns:a16="http://schemas.microsoft.com/office/drawing/2014/main" id="{3CE8010D-E9AC-4365-80A2-97B82237C06E}"/>
                </a:ext>
              </a:extLst>
            </p:cNvPr>
            <p:cNvSpPr txBox="1"/>
            <p:nvPr/>
          </p:nvSpPr>
          <p:spPr>
            <a:xfrm>
              <a:off x="5815898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28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1" name="TextBox 600">
              <a:extLst>
                <a:ext uri="{FF2B5EF4-FFF2-40B4-BE49-F238E27FC236}">
                  <a16:creationId xmlns:a16="http://schemas.microsoft.com/office/drawing/2014/main" id="{FB12FED3-B078-40EE-B7A1-590AD7D292AB}"/>
                </a:ext>
              </a:extLst>
            </p:cNvPr>
            <p:cNvSpPr txBox="1"/>
            <p:nvPr/>
          </p:nvSpPr>
          <p:spPr>
            <a:xfrm>
              <a:off x="5993236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26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2" name="TextBox 601">
              <a:extLst>
                <a:ext uri="{FF2B5EF4-FFF2-40B4-BE49-F238E27FC236}">
                  <a16:creationId xmlns:a16="http://schemas.microsoft.com/office/drawing/2014/main" id="{9C18FACC-C605-4716-81EE-BC288D5B45CA}"/>
                </a:ext>
              </a:extLst>
            </p:cNvPr>
            <p:cNvSpPr txBox="1"/>
            <p:nvPr/>
          </p:nvSpPr>
          <p:spPr>
            <a:xfrm>
              <a:off x="6170575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3" name="TextBox 602">
              <a:extLst>
                <a:ext uri="{FF2B5EF4-FFF2-40B4-BE49-F238E27FC236}">
                  <a16:creationId xmlns:a16="http://schemas.microsoft.com/office/drawing/2014/main" id="{9D31DFEB-9383-48D6-83BF-A0265AE49989}"/>
                </a:ext>
              </a:extLst>
            </p:cNvPr>
            <p:cNvSpPr txBox="1"/>
            <p:nvPr/>
          </p:nvSpPr>
          <p:spPr>
            <a:xfrm>
              <a:off x="6347914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4" name="TextBox 603">
              <a:extLst>
                <a:ext uri="{FF2B5EF4-FFF2-40B4-BE49-F238E27FC236}">
                  <a16:creationId xmlns:a16="http://schemas.microsoft.com/office/drawing/2014/main" id="{27B9FE44-3389-4974-8D05-0D0EB006E3BC}"/>
                </a:ext>
              </a:extLst>
            </p:cNvPr>
            <p:cNvSpPr txBox="1"/>
            <p:nvPr/>
          </p:nvSpPr>
          <p:spPr>
            <a:xfrm>
              <a:off x="6525253" y="5513036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5" name="TextBox 604">
              <a:extLst>
                <a:ext uri="{FF2B5EF4-FFF2-40B4-BE49-F238E27FC236}">
                  <a16:creationId xmlns:a16="http://schemas.microsoft.com/office/drawing/2014/main" id="{C973A254-87FC-4AA6-AA9F-DC40D6C6D660}"/>
                </a:ext>
              </a:extLst>
            </p:cNvPr>
            <p:cNvSpPr txBox="1"/>
            <p:nvPr/>
          </p:nvSpPr>
          <p:spPr>
            <a:xfrm>
              <a:off x="1205091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397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6" name="TextBox 605">
              <a:extLst>
                <a:ext uri="{FF2B5EF4-FFF2-40B4-BE49-F238E27FC236}">
                  <a16:creationId xmlns:a16="http://schemas.microsoft.com/office/drawing/2014/main" id="{B6E46B04-9532-4CAA-9450-7B26EF0B2EF1}"/>
                </a:ext>
              </a:extLst>
            </p:cNvPr>
            <p:cNvSpPr txBox="1"/>
            <p:nvPr/>
          </p:nvSpPr>
          <p:spPr>
            <a:xfrm>
              <a:off x="6702601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7" name="TextBox 606">
              <a:extLst>
                <a:ext uri="{FF2B5EF4-FFF2-40B4-BE49-F238E27FC236}">
                  <a16:creationId xmlns:a16="http://schemas.microsoft.com/office/drawing/2014/main" id="{1ADC7FF7-516B-49C5-AF94-C0614B86B378}"/>
                </a:ext>
              </a:extLst>
            </p:cNvPr>
            <p:cNvSpPr txBox="1"/>
            <p:nvPr/>
          </p:nvSpPr>
          <p:spPr>
            <a:xfrm>
              <a:off x="1382430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388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8" name="TextBox 607">
              <a:extLst>
                <a:ext uri="{FF2B5EF4-FFF2-40B4-BE49-F238E27FC236}">
                  <a16:creationId xmlns:a16="http://schemas.microsoft.com/office/drawing/2014/main" id="{53F784F8-34A6-41F9-A2FA-EB58DDD0BE1C}"/>
                </a:ext>
              </a:extLst>
            </p:cNvPr>
            <p:cNvSpPr txBox="1"/>
            <p:nvPr/>
          </p:nvSpPr>
          <p:spPr>
            <a:xfrm>
              <a:off x="1559768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345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9" name="TextBox 608">
              <a:extLst>
                <a:ext uri="{FF2B5EF4-FFF2-40B4-BE49-F238E27FC236}">
                  <a16:creationId xmlns:a16="http://schemas.microsoft.com/office/drawing/2014/main" id="{4CE4130F-C844-4CA6-8588-C91A2EF09A6A}"/>
                </a:ext>
              </a:extLst>
            </p:cNvPr>
            <p:cNvSpPr txBox="1"/>
            <p:nvPr/>
          </p:nvSpPr>
          <p:spPr>
            <a:xfrm>
              <a:off x="1737106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340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0" name="TextBox 609">
              <a:extLst>
                <a:ext uri="{FF2B5EF4-FFF2-40B4-BE49-F238E27FC236}">
                  <a16:creationId xmlns:a16="http://schemas.microsoft.com/office/drawing/2014/main" id="{72DA06E7-B648-4966-B22A-6E15085B868F}"/>
                </a:ext>
              </a:extLst>
            </p:cNvPr>
            <p:cNvSpPr txBox="1"/>
            <p:nvPr/>
          </p:nvSpPr>
          <p:spPr>
            <a:xfrm>
              <a:off x="1914446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322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1" name="TextBox 610">
              <a:extLst>
                <a:ext uri="{FF2B5EF4-FFF2-40B4-BE49-F238E27FC236}">
                  <a16:creationId xmlns:a16="http://schemas.microsoft.com/office/drawing/2014/main" id="{4ACCDD1A-2CF1-44CE-BC70-A3BECF9C0E16}"/>
                </a:ext>
              </a:extLst>
            </p:cNvPr>
            <p:cNvSpPr txBox="1"/>
            <p:nvPr/>
          </p:nvSpPr>
          <p:spPr>
            <a:xfrm>
              <a:off x="2091785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319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2" name="TextBox 611">
              <a:extLst>
                <a:ext uri="{FF2B5EF4-FFF2-40B4-BE49-F238E27FC236}">
                  <a16:creationId xmlns:a16="http://schemas.microsoft.com/office/drawing/2014/main" id="{54788C40-E400-426F-979D-A9778737BF48}"/>
                </a:ext>
              </a:extLst>
            </p:cNvPr>
            <p:cNvSpPr txBox="1"/>
            <p:nvPr/>
          </p:nvSpPr>
          <p:spPr>
            <a:xfrm>
              <a:off x="2269123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294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3" name="TextBox 612">
              <a:extLst>
                <a:ext uri="{FF2B5EF4-FFF2-40B4-BE49-F238E27FC236}">
                  <a16:creationId xmlns:a16="http://schemas.microsoft.com/office/drawing/2014/main" id="{4C831EE9-1667-40A2-990D-220B3EC9230E}"/>
                </a:ext>
              </a:extLst>
            </p:cNvPr>
            <p:cNvSpPr txBox="1"/>
            <p:nvPr/>
          </p:nvSpPr>
          <p:spPr>
            <a:xfrm>
              <a:off x="2446462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289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4" name="TextBox 613">
              <a:extLst>
                <a:ext uri="{FF2B5EF4-FFF2-40B4-BE49-F238E27FC236}">
                  <a16:creationId xmlns:a16="http://schemas.microsoft.com/office/drawing/2014/main" id="{07BFF17E-8093-4723-862C-FE0118CA8F7A}"/>
                </a:ext>
              </a:extLst>
            </p:cNvPr>
            <p:cNvSpPr txBox="1"/>
            <p:nvPr/>
          </p:nvSpPr>
          <p:spPr>
            <a:xfrm>
              <a:off x="2623801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282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5" name="TextBox 614">
              <a:extLst>
                <a:ext uri="{FF2B5EF4-FFF2-40B4-BE49-F238E27FC236}">
                  <a16:creationId xmlns:a16="http://schemas.microsoft.com/office/drawing/2014/main" id="{8CC884B8-8FE2-44CF-866F-5D0DEFE7C901}"/>
                </a:ext>
              </a:extLst>
            </p:cNvPr>
            <p:cNvSpPr txBox="1"/>
            <p:nvPr/>
          </p:nvSpPr>
          <p:spPr>
            <a:xfrm>
              <a:off x="2801139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251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6" name="TextBox 615">
              <a:extLst>
                <a:ext uri="{FF2B5EF4-FFF2-40B4-BE49-F238E27FC236}">
                  <a16:creationId xmlns:a16="http://schemas.microsoft.com/office/drawing/2014/main" id="{DBD45450-D68B-4825-A77D-1D8EE57FDF7E}"/>
                </a:ext>
              </a:extLst>
            </p:cNvPr>
            <p:cNvSpPr txBox="1"/>
            <p:nvPr/>
          </p:nvSpPr>
          <p:spPr>
            <a:xfrm>
              <a:off x="2978478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245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7" name="TextBox 616">
              <a:extLst>
                <a:ext uri="{FF2B5EF4-FFF2-40B4-BE49-F238E27FC236}">
                  <a16:creationId xmlns:a16="http://schemas.microsoft.com/office/drawing/2014/main" id="{A7317F71-6916-4A06-BDE4-48D6E0AF0F6C}"/>
                </a:ext>
              </a:extLst>
            </p:cNvPr>
            <p:cNvSpPr txBox="1"/>
            <p:nvPr/>
          </p:nvSpPr>
          <p:spPr>
            <a:xfrm>
              <a:off x="3155817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226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8" name="TextBox 617">
              <a:extLst>
                <a:ext uri="{FF2B5EF4-FFF2-40B4-BE49-F238E27FC236}">
                  <a16:creationId xmlns:a16="http://schemas.microsoft.com/office/drawing/2014/main" id="{B48FF8A8-7ABE-4542-85DA-D594A29346C1}"/>
                </a:ext>
              </a:extLst>
            </p:cNvPr>
            <p:cNvSpPr txBox="1"/>
            <p:nvPr/>
          </p:nvSpPr>
          <p:spPr>
            <a:xfrm>
              <a:off x="3333155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9" name="TextBox 618">
              <a:extLst>
                <a:ext uri="{FF2B5EF4-FFF2-40B4-BE49-F238E27FC236}">
                  <a16:creationId xmlns:a16="http://schemas.microsoft.com/office/drawing/2014/main" id="{907192F2-C50D-4EDB-AC09-FA5631DD74F7}"/>
                </a:ext>
              </a:extLst>
            </p:cNvPr>
            <p:cNvSpPr txBox="1"/>
            <p:nvPr/>
          </p:nvSpPr>
          <p:spPr>
            <a:xfrm>
              <a:off x="3510494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204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0" name="TextBox 619">
              <a:extLst>
                <a:ext uri="{FF2B5EF4-FFF2-40B4-BE49-F238E27FC236}">
                  <a16:creationId xmlns:a16="http://schemas.microsoft.com/office/drawing/2014/main" id="{B2C2F4D1-2508-448C-841B-0B873A788271}"/>
                </a:ext>
              </a:extLst>
            </p:cNvPr>
            <p:cNvSpPr txBox="1"/>
            <p:nvPr/>
          </p:nvSpPr>
          <p:spPr>
            <a:xfrm>
              <a:off x="3687834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177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1" name="TextBox 620">
              <a:extLst>
                <a:ext uri="{FF2B5EF4-FFF2-40B4-BE49-F238E27FC236}">
                  <a16:creationId xmlns:a16="http://schemas.microsoft.com/office/drawing/2014/main" id="{F1DF682A-775D-4A2B-BDCD-9BD01A29C931}"/>
                </a:ext>
              </a:extLst>
            </p:cNvPr>
            <p:cNvSpPr txBox="1"/>
            <p:nvPr/>
          </p:nvSpPr>
          <p:spPr>
            <a:xfrm>
              <a:off x="3865172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172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2" name="TextBox 621">
              <a:extLst>
                <a:ext uri="{FF2B5EF4-FFF2-40B4-BE49-F238E27FC236}">
                  <a16:creationId xmlns:a16="http://schemas.microsoft.com/office/drawing/2014/main" id="{579EC32A-C457-40BC-8847-3D1362A6B56A}"/>
                </a:ext>
              </a:extLst>
            </p:cNvPr>
            <p:cNvSpPr txBox="1"/>
            <p:nvPr/>
          </p:nvSpPr>
          <p:spPr>
            <a:xfrm>
              <a:off x="4042510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168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3" name="TextBox 622">
              <a:extLst>
                <a:ext uri="{FF2B5EF4-FFF2-40B4-BE49-F238E27FC236}">
                  <a16:creationId xmlns:a16="http://schemas.microsoft.com/office/drawing/2014/main" id="{C74B0E55-36D7-4753-B087-C6AB0774D1D6}"/>
                </a:ext>
              </a:extLst>
            </p:cNvPr>
            <p:cNvSpPr txBox="1"/>
            <p:nvPr/>
          </p:nvSpPr>
          <p:spPr>
            <a:xfrm>
              <a:off x="4219849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131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4" name="TextBox 623">
              <a:extLst>
                <a:ext uri="{FF2B5EF4-FFF2-40B4-BE49-F238E27FC236}">
                  <a16:creationId xmlns:a16="http://schemas.microsoft.com/office/drawing/2014/main" id="{9AC94E4D-2A42-4B29-B3C6-889858CAE82A}"/>
                </a:ext>
              </a:extLst>
            </p:cNvPr>
            <p:cNvSpPr txBox="1"/>
            <p:nvPr/>
          </p:nvSpPr>
          <p:spPr>
            <a:xfrm>
              <a:off x="4397188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126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5" name="TextBox 624">
              <a:extLst>
                <a:ext uri="{FF2B5EF4-FFF2-40B4-BE49-F238E27FC236}">
                  <a16:creationId xmlns:a16="http://schemas.microsoft.com/office/drawing/2014/main" id="{D01282F4-AF34-4CD6-BD4E-5F08C8C6EDB7}"/>
                </a:ext>
              </a:extLst>
            </p:cNvPr>
            <p:cNvSpPr txBox="1"/>
            <p:nvPr/>
          </p:nvSpPr>
          <p:spPr>
            <a:xfrm>
              <a:off x="4574527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124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6" name="TextBox 625">
              <a:extLst>
                <a:ext uri="{FF2B5EF4-FFF2-40B4-BE49-F238E27FC236}">
                  <a16:creationId xmlns:a16="http://schemas.microsoft.com/office/drawing/2014/main" id="{80581B6D-706A-43A7-A2EE-DDE6ED6D2B6F}"/>
                </a:ext>
              </a:extLst>
            </p:cNvPr>
            <p:cNvSpPr txBox="1"/>
            <p:nvPr/>
          </p:nvSpPr>
          <p:spPr>
            <a:xfrm>
              <a:off x="4751865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73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7" name="TextBox 626">
              <a:extLst>
                <a:ext uri="{FF2B5EF4-FFF2-40B4-BE49-F238E27FC236}">
                  <a16:creationId xmlns:a16="http://schemas.microsoft.com/office/drawing/2014/main" id="{AAED54AB-07DC-43E0-9CC6-50F3266F2359}"/>
                </a:ext>
              </a:extLst>
            </p:cNvPr>
            <p:cNvSpPr txBox="1"/>
            <p:nvPr/>
          </p:nvSpPr>
          <p:spPr>
            <a:xfrm>
              <a:off x="4929203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70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8" name="TextBox 627">
              <a:extLst>
                <a:ext uri="{FF2B5EF4-FFF2-40B4-BE49-F238E27FC236}">
                  <a16:creationId xmlns:a16="http://schemas.microsoft.com/office/drawing/2014/main" id="{26DF4715-7802-4D64-A450-EFC189CE183D}"/>
                </a:ext>
              </a:extLst>
            </p:cNvPr>
            <p:cNvSpPr txBox="1"/>
            <p:nvPr/>
          </p:nvSpPr>
          <p:spPr>
            <a:xfrm>
              <a:off x="5106542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62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9" name="TextBox 628">
              <a:extLst>
                <a:ext uri="{FF2B5EF4-FFF2-40B4-BE49-F238E27FC236}">
                  <a16:creationId xmlns:a16="http://schemas.microsoft.com/office/drawing/2014/main" id="{B8A8DC5E-E719-4F81-A4D6-F7BC4C31F974}"/>
                </a:ext>
              </a:extLst>
            </p:cNvPr>
            <p:cNvSpPr txBox="1"/>
            <p:nvPr/>
          </p:nvSpPr>
          <p:spPr>
            <a:xfrm>
              <a:off x="5283882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39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0" name="TextBox 629">
              <a:extLst>
                <a:ext uri="{FF2B5EF4-FFF2-40B4-BE49-F238E27FC236}">
                  <a16:creationId xmlns:a16="http://schemas.microsoft.com/office/drawing/2014/main" id="{BB875636-5DA0-4B12-BCAB-A72627F55195}"/>
                </a:ext>
              </a:extLst>
            </p:cNvPr>
            <p:cNvSpPr txBox="1"/>
            <p:nvPr/>
          </p:nvSpPr>
          <p:spPr>
            <a:xfrm>
              <a:off x="5461221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38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1" name="TextBox 630">
              <a:extLst>
                <a:ext uri="{FF2B5EF4-FFF2-40B4-BE49-F238E27FC236}">
                  <a16:creationId xmlns:a16="http://schemas.microsoft.com/office/drawing/2014/main" id="{33F8FF69-B091-4FB3-BB14-0F62C8C7CFED}"/>
                </a:ext>
              </a:extLst>
            </p:cNvPr>
            <p:cNvSpPr txBox="1"/>
            <p:nvPr/>
          </p:nvSpPr>
          <p:spPr>
            <a:xfrm>
              <a:off x="5638559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21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2" name="TextBox 631">
              <a:extLst>
                <a:ext uri="{FF2B5EF4-FFF2-40B4-BE49-F238E27FC236}">
                  <a16:creationId xmlns:a16="http://schemas.microsoft.com/office/drawing/2014/main" id="{02EA4EBB-FB47-4D1B-BADB-E8D77E93E54E}"/>
                </a:ext>
              </a:extLst>
            </p:cNvPr>
            <p:cNvSpPr txBox="1"/>
            <p:nvPr/>
          </p:nvSpPr>
          <p:spPr>
            <a:xfrm>
              <a:off x="5815898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3" name="TextBox 632">
              <a:extLst>
                <a:ext uri="{FF2B5EF4-FFF2-40B4-BE49-F238E27FC236}">
                  <a16:creationId xmlns:a16="http://schemas.microsoft.com/office/drawing/2014/main" id="{12706238-A30D-429F-9A16-E67867E09B55}"/>
                </a:ext>
              </a:extLst>
            </p:cNvPr>
            <p:cNvSpPr txBox="1"/>
            <p:nvPr/>
          </p:nvSpPr>
          <p:spPr>
            <a:xfrm>
              <a:off x="5993236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15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4" name="TextBox 633">
              <a:extLst>
                <a:ext uri="{FF2B5EF4-FFF2-40B4-BE49-F238E27FC236}">
                  <a16:creationId xmlns:a16="http://schemas.microsoft.com/office/drawing/2014/main" id="{1225FE34-D6BD-4894-9BA2-9F786E67F4A5}"/>
                </a:ext>
              </a:extLst>
            </p:cNvPr>
            <p:cNvSpPr txBox="1"/>
            <p:nvPr/>
          </p:nvSpPr>
          <p:spPr>
            <a:xfrm>
              <a:off x="6170575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5" name="TextBox 634">
              <a:extLst>
                <a:ext uri="{FF2B5EF4-FFF2-40B4-BE49-F238E27FC236}">
                  <a16:creationId xmlns:a16="http://schemas.microsoft.com/office/drawing/2014/main" id="{AC1E51A4-17F1-4F46-8017-23AD262AC0BA}"/>
                </a:ext>
              </a:extLst>
            </p:cNvPr>
            <p:cNvSpPr txBox="1"/>
            <p:nvPr/>
          </p:nvSpPr>
          <p:spPr>
            <a:xfrm>
              <a:off x="6347914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B055AA3D-F941-4C64-877E-ED16C224F949}"/>
                </a:ext>
              </a:extLst>
            </p:cNvPr>
            <p:cNvSpPr txBox="1"/>
            <p:nvPr/>
          </p:nvSpPr>
          <p:spPr>
            <a:xfrm>
              <a:off x="6525253" y="5623072"/>
              <a:ext cx="2121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3" name="Oval 350">
              <a:extLst>
                <a:ext uri="{FF2B5EF4-FFF2-40B4-BE49-F238E27FC236}">
                  <a16:creationId xmlns:a16="http://schemas.microsoft.com/office/drawing/2014/main" id="{9F9F2D6C-E74A-4E93-8067-5CE64E209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70" y="2052331"/>
              <a:ext cx="67420" cy="6426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7" name="TextBox 636">
              <a:extLst>
                <a:ext uri="{FF2B5EF4-FFF2-40B4-BE49-F238E27FC236}">
                  <a16:creationId xmlns:a16="http://schemas.microsoft.com/office/drawing/2014/main" id="{63FB7384-08F4-4BEC-A6A1-26BB430422E4}"/>
                </a:ext>
              </a:extLst>
            </p:cNvPr>
            <p:cNvSpPr txBox="1"/>
            <p:nvPr/>
          </p:nvSpPr>
          <p:spPr>
            <a:xfrm>
              <a:off x="1310879" y="5252335"/>
              <a:ext cx="549158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Time from randomisation (months)</a:t>
              </a:r>
            </a:p>
          </p:txBody>
        </p:sp>
        <p:sp>
          <p:nvSpPr>
            <p:cNvPr id="638" name="TextBox 637">
              <a:extLst>
                <a:ext uri="{FF2B5EF4-FFF2-40B4-BE49-F238E27FC236}">
                  <a16:creationId xmlns:a16="http://schemas.microsoft.com/office/drawing/2014/main" id="{4F04091A-8FED-4742-9B20-47275C0CBF7F}"/>
                </a:ext>
              </a:extLst>
            </p:cNvPr>
            <p:cNvSpPr txBox="1"/>
            <p:nvPr/>
          </p:nvSpPr>
          <p:spPr>
            <a:xfrm>
              <a:off x="1002566" y="4886572"/>
              <a:ext cx="21211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0.0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9" name="TextBox 638">
              <a:extLst>
                <a:ext uri="{FF2B5EF4-FFF2-40B4-BE49-F238E27FC236}">
                  <a16:creationId xmlns:a16="http://schemas.microsoft.com/office/drawing/2014/main" id="{512FCDD2-F728-48F0-B61E-952CBAFC52AF}"/>
                </a:ext>
              </a:extLst>
            </p:cNvPr>
            <p:cNvSpPr txBox="1"/>
            <p:nvPr/>
          </p:nvSpPr>
          <p:spPr>
            <a:xfrm>
              <a:off x="1007877" y="2011066"/>
              <a:ext cx="21211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1.0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0" name="TextBox 639">
              <a:extLst>
                <a:ext uri="{FF2B5EF4-FFF2-40B4-BE49-F238E27FC236}">
                  <a16:creationId xmlns:a16="http://schemas.microsoft.com/office/drawing/2014/main" id="{EA89819A-97EE-41C1-887D-4F9BF65E145E}"/>
                </a:ext>
              </a:extLst>
            </p:cNvPr>
            <p:cNvSpPr txBox="1"/>
            <p:nvPr/>
          </p:nvSpPr>
          <p:spPr>
            <a:xfrm>
              <a:off x="1002566" y="2298616"/>
              <a:ext cx="21211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0.9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1" name="TextBox 640">
              <a:extLst>
                <a:ext uri="{FF2B5EF4-FFF2-40B4-BE49-F238E27FC236}">
                  <a16:creationId xmlns:a16="http://schemas.microsoft.com/office/drawing/2014/main" id="{90144070-F32A-4515-879D-A42242ECCD0C}"/>
                </a:ext>
              </a:extLst>
            </p:cNvPr>
            <p:cNvSpPr txBox="1"/>
            <p:nvPr/>
          </p:nvSpPr>
          <p:spPr>
            <a:xfrm>
              <a:off x="1002566" y="2586167"/>
              <a:ext cx="21211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0.8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2" name="TextBox 641">
              <a:extLst>
                <a:ext uri="{FF2B5EF4-FFF2-40B4-BE49-F238E27FC236}">
                  <a16:creationId xmlns:a16="http://schemas.microsoft.com/office/drawing/2014/main" id="{5551F93E-5A05-4BC2-8211-5F30382B6B37}"/>
                </a:ext>
              </a:extLst>
            </p:cNvPr>
            <p:cNvSpPr txBox="1"/>
            <p:nvPr/>
          </p:nvSpPr>
          <p:spPr>
            <a:xfrm>
              <a:off x="1002566" y="2873717"/>
              <a:ext cx="21211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0.7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3" name="TextBox 642">
              <a:extLst>
                <a:ext uri="{FF2B5EF4-FFF2-40B4-BE49-F238E27FC236}">
                  <a16:creationId xmlns:a16="http://schemas.microsoft.com/office/drawing/2014/main" id="{C71124BD-016A-4D56-A8A7-809612BC83B6}"/>
                </a:ext>
              </a:extLst>
            </p:cNvPr>
            <p:cNvSpPr txBox="1"/>
            <p:nvPr/>
          </p:nvSpPr>
          <p:spPr>
            <a:xfrm>
              <a:off x="1002566" y="3161268"/>
              <a:ext cx="21211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0.6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4" name="TextBox 643">
              <a:extLst>
                <a:ext uri="{FF2B5EF4-FFF2-40B4-BE49-F238E27FC236}">
                  <a16:creationId xmlns:a16="http://schemas.microsoft.com/office/drawing/2014/main" id="{3472D424-78BA-4FAC-9CF1-76D32F8C4F09}"/>
                </a:ext>
              </a:extLst>
            </p:cNvPr>
            <p:cNvSpPr txBox="1"/>
            <p:nvPr/>
          </p:nvSpPr>
          <p:spPr>
            <a:xfrm>
              <a:off x="1002566" y="3448818"/>
              <a:ext cx="21211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0.5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5" name="TextBox 644">
              <a:extLst>
                <a:ext uri="{FF2B5EF4-FFF2-40B4-BE49-F238E27FC236}">
                  <a16:creationId xmlns:a16="http://schemas.microsoft.com/office/drawing/2014/main" id="{36172C0A-24E6-4B61-A009-75A192831AA0}"/>
                </a:ext>
              </a:extLst>
            </p:cNvPr>
            <p:cNvSpPr txBox="1"/>
            <p:nvPr/>
          </p:nvSpPr>
          <p:spPr>
            <a:xfrm>
              <a:off x="1002566" y="3736369"/>
              <a:ext cx="21211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0.4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6" name="TextBox 645">
              <a:extLst>
                <a:ext uri="{FF2B5EF4-FFF2-40B4-BE49-F238E27FC236}">
                  <a16:creationId xmlns:a16="http://schemas.microsoft.com/office/drawing/2014/main" id="{876A0E22-4437-4CE3-B9F8-5068FEE219AE}"/>
                </a:ext>
              </a:extLst>
            </p:cNvPr>
            <p:cNvSpPr txBox="1"/>
            <p:nvPr/>
          </p:nvSpPr>
          <p:spPr>
            <a:xfrm>
              <a:off x="1002566" y="4023918"/>
              <a:ext cx="21211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0.3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7" name="TextBox 646">
              <a:extLst>
                <a:ext uri="{FF2B5EF4-FFF2-40B4-BE49-F238E27FC236}">
                  <a16:creationId xmlns:a16="http://schemas.microsoft.com/office/drawing/2014/main" id="{58CA2740-67ED-4005-915E-DCDD703A21DC}"/>
                </a:ext>
              </a:extLst>
            </p:cNvPr>
            <p:cNvSpPr txBox="1"/>
            <p:nvPr/>
          </p:nvSpPr>
          <p:spPr>
            <a:xfrm>
              <a:off x="1002566" y="4311469"/>
              <a:ext cx="21211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0.2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8" name="TextBox 647">
              <a:extLst>
                <a:ext uri="{FF2B5EF4-FFF2-40B4-BE49-F238E27FC236}">
                  <a16:creationId xmlns:a16="http://schemas.microsoft.com/office/drawing/2014/main" id="{A57BE6D4-B12A-4838-9625-3E5FB57A2BD8}"/>
                </a:ext>
              </a:extLst>
            </p:cNvPr>
            <p:cNvSpPr txBox="1"/>
            <p:nvPr/>
          </p:nvSpPr>
          <p:spPr>
            <a:xfrm>
              <a:off x="1002566" y="4599020"/>
              <a:ext cx="21211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0.1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D5521837-1BE3-49EB-A15B-88509F403AAB}"/>
                </a:ext>
              </a:extLst>
            </p:cNvPr>
            <p:cNvSpPr txBox="1"/>
            <p:nvPr/>
          </p:nvSpPr>
          <p:spPr>
            <a:xfrm rot="16200000">
              <a:off x="-874831" y="3495119"/>
              <a:ext cx="313761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Probability of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rPFS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5" name="Line 116">
              <a:extLst>
                <a:ext uri="{FF2B5EF4-FFF2-40B4-BE49-F238E27FC236}">
                  <a16:creationId xmlns:a16="http://schemas.microsoft.com/office/drawing/2014/main" id="{FFD5471A-6658-4ECA-BF83-6092CA2E9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8047" y="4951814"/>
              <a:ext cx="0" cy="34516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6" name="Line 117">
              <a:extLst>
                <a:ext uri="{FF2B5EF4-FFF2-40B4-BE49-F238E27FC236}">
                  <a16:creationId xmlns:a16="http://schemas.microsoft.com/office/drawing/2014/main" id="{B1AF7B9F-AC0A-484F-8D42-4883426AE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7578" y="4948897"/>
              <a:ext cx="0" cy="5559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7" name="Line 118">
              <a:extLst>
                <a:ext uri="{FF2B5EF4-FFF2-40B4-BE49-F238E27FC236}">
                  <a16:creationId xmlns:a16="http://schemas.microsoft.com/office/drawing/2014/main" id="{1F028B54-33E5-4D56-9E0E-91354ED30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5284" y="4951814"/>
              <a:ext cx="0" cy="34516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8" name="Line 119">
              <a:extLst>
                <a:ext uri="{FF2B5EF4-FFF2-40B4-BE49-F238E27FC236}">
                  <a16:creationId xmlns:a16="http://schemas.microsoft.com/office/drawing/2014/main" id="{2E0DA5B6-626A-423F-9977-CD9353E11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2078" y="4948897"/>
              <a:ext cx="0" cy="5559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9" name="Line 120">
              <a:extLst>
                <a:ext uri="{FF2B5EF4-FFF2-40B4-BE49-F238E27FC236}">
                  <a16:creationId xmlns:a16="http://schemas.microsoft.com/office/drawing/2014/main" id="{FD26750A-DF63-4B53-BE08-7E592F0CB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9785" y="4951814"/>
              <a:ext cx="0" cy="34516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0" name="Line 121">
              <a:extLst>
                <a:ext uri="{FF2B5EF4-FFF2-40B4-BE49-F238E27FC236}">
                  <a16:creationId xmlns:a16="http://schemas.microsoft.com/office/drawing/2014/main" id="{AC32139F-BEE2-4CE3-BAD8-53EC42396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4758" y="4948897"/>
              <a:ext cx="0" cy="5559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1" name="Line 122">
              <a:extLst>
                <a:ext uri="{FF2B5EF4-FFF2-40B4-BE49-F238E27FC236}">
                  <a16:creationId xmlns:a16="http://schemas.microsoft.com/office/drawing/2014/main" id="{8A1E58B2-8F26-4AF8-AE45-71DC7BA8C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2465" y="4951814"/>
              <a:ext cx="0" cy="34516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2" name="Line 94">
              <a:extLst>
                <a:ext uri="{FF2B5EF4-FFF2-40B4-BE49-F238E27FC236}">
                  <a16:creationId xmlns:a16="http://schemas.microsoft.com/office/drawing/2014/main" id="{EA1DD6E3-635F-4A02-BFCE-7E6CB4A1A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4157" y="4948897"/>
              <a:ext cx="0" cy="53854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3" name="Line 107">
              <a:extLst>
                <a:ext uri="{FF2B5EF4-FFF2-40B4-BE49-F238E27FC236}">
                  <a16:creationId xmlns:a16="http://schemas.microsoft.com/office/drawing/2014/main" id="{63518C68-599B-46EE-91D7-C43272AE1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7363" y="4951485"/>
              <a:ext cx="0" cy="3343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4" name="Line 108">
              <a:extLst>
                <a:ext uri="{FF2B5EF4-FFF2-40B4-BE49-F238E27FC236}">
                  <a16:creationId xmlns:a16="http://schemas.microsoft.com/office/drawing/2014/main" id="{00A75EB3-735F-40C9-B0B2-C63E2DB0A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1864" y="4951814"/>
              <a:ext cx="0" cy="34516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5" name="Line 109">
              <a:extLst>
                <a:ext uri="{FF2B5EF4-FFF2-40B4-BE49-F238E27FC236}">
                  <a16:creationId xmlns:a16="http://schemas.microsoft.com/office/drawing/2014/main" id="{ABBA30C2-6474-4DFA-9EEF-D98BF0948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659" y="4948897"/>
              <a:ext cx="0" cy="5559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6" name="Line 110">
              <a:extLst>
                <a:ext uri="{FF2B5EF4-FFF2-40B4-BE49-F238E27FC236}">
                  <a16:creationId xmlns:a16="http://schemas.microsoft.com/office/drawing/2014/main" id="{89219DA7-752C-479D-8337-AD2867758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6366" y="4951814"/>
              <a:ext cx="0" cy="34516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7" name="Line 111">
              <a:extLst>
                <a:ext uri="{FF2B5EF4-FFF2-40B4-BE49-F238E27FC236}">
                  <a16:creationId xmlns:a16="http://schemas.microsoft.com/office/drawing/2014/main" id="{2EAF2D45-C30B-453D-A9E3-5D58CBB5E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3161" y="4948897"/>
              <a:ext cx="0" cy="5559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8" name="Line 112">
              <a:extLst>
                <a:ext uri="{FF2B5EF4-FFF2-40B4-BE49-F238E27FC236}">
                  <a16:creationId xmlns:a16="http://schemas.microsoft.com/office/drawing/2014/main" id="{ABAFD746-1EAC-4678-BBCD-47DEE0E22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045" y="4951814"/>
              <a:ext cx="0" cy="34516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9" name="Line 113">
              <a:extLst>
                <a:ext uri="{FF2B5EF4-FFF2-40B4-BE49-F238E27FC236}">
                  <a16:creationId xmlns:a16="http://schemas.microsoft.com/office/drawing/2014/main" id="{109F8FF9-DE18-42A3-9026-4ACEC2584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5840" y="4948897"/>
              <a:ext cx="0" cy="5559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0" name="Line 114">
              <a:extLst>
                <a:ext uri="{FF2B5EF4-FFF2-40B4-BE49-F238E27FC236}">
                  <a16:creationId xmlns:a16="http://schemas.microsoft.com/office/drawing/2014/main" id="{2F03EBEE-B02F-400C-A220-8ED45A696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3547" y="4951814"/>
              <a:ext cx="0" cy="34516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1" name="Line 115">
              <a:extLst>
                <a:ext uri="{FF2B5EF4-FFF2-40B4-BE49-F238E27FC236}">
                  <a16:creationId xmlns:a16="http://schemas.microsoft.com/office/drawing/2014/main" id="{D6E0161D-5B46-4955-B51F-CD8CB49B4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0341" y="4948897"/>
              <a:ext cx="0" cy="55590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2" name="Line 91">
              <a:extLst>
                <a:ext uri="{FF2B5EF4-FFF2-40B4-BE49-F238E27FC236}">
                  <a16:creationId xmlns:a16="http://schemas.microsoft.com/office/drawing/2014/main" id="{C59E75E7-C8C6-4A16-B0C8-91E162ACB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0879" y="4948897"/>
              <a:ext cx="0" cy="53854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3" name="Line 92">
              <a:extLst>
                <a:ext uri="{FF2B5EF4-FFF2-40B4-BE49-F238E27FC236}">
                  <a16:creationId xmlns:a16="http://schemas.microsoft.com/office/drawing/2014/main" id="{4212D813-958C-4341-B9A6-3C1D63777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473" y="4948897"/>
              <a:ext cx="0" cy="53854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4" name="Line 93">
              <a:extLst>
                <a:ext uri="{FF2B5EF4-FFF2-40B4-BE49-F238E27FC236}">
                  <a16:creationId xmlns:a16="http://schemas.microsoft.com/office/drawing/2014/main" id="{961645A4-28ED-4EE5-A52B-CEBF986A3C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183" y="4951485"/>
              <a:ext cx="0" cy="3343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5" name="Line 95">
              <a:extLst>
                <a:ext uri="{FF2B5EF4-FFF2-40B4-BE49-F238E27FC236}">
                  <a16:creationId xmlns:a16="http://schemas.microsoft.com/office/drawing/2014/main" id="{7201238F-50E6-429C-B1D3-19F47F889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586" y="4951485"/>
              <a:ext cx="0" cy="3343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6" name="Line 96">
              <a:extLst>
                <a:ext uri="{FF2B5EF4-FFF2-40B4-BE49-F238E27FC236}">
                  <a16:creationId xmlns:a16="http://schemas.microsoft.com/office/drawing/2014/main" id="{1F743714-39AD-40EC-A7F1-10BAA320E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292" y="4948897"/>
              <a:ext cx="0" cy="53854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7" name="Line 97">
              <a:extLst>
                <a:ext uri="{FF2B5EF4-FFF2-40B4-BE49-F238E27FC236}">
                  <a16:creationId xmlns:a16="http://schemas.microsoft.com/office/drawing/2014/main" id="{6BB20C20-F099-4C23-AAEA-E23629943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6" y="4951485"/>
              <a:ext cx="0" cy="3343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8" name="Line 98">
              <a:extLst>
                <a:ext uri="{FF2B5EF4-FFF2-40B4-BE49-F238E27FC236}">
                  <a16:creationId xmlns:a16="http://schemas.microsoft.com/office/drawing/2014/main" id="{CAB2B094-DA39-4E95-905A-A0B6B6D81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060" y="4948897"/>
              <a:ext cx="0" cy="53854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9" name="Line 99">
              <a:extLst>
                <a:ext uri="{FF2B5EF4-FFF2-40B4-BE49-F238E27FC236}">
                  <a16:creationId xmlns:a16="http://schemas.microsoft.com/office/drawing/2014/main" id="{6CE33ADC-0CD3-4981-8619-5D1E6C7B7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766" y="4951485"/>
              <a:ext cx="0" cy="3343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0" name="Line 100">
              <a:extLst>
                <a:ext uri="{FF2B5EF4-FFF2-40B4-BE49-F238E27FC236}">
                  <a16:creationId xmlns:a16="http://schemas.microsoft.com/office/drawing/2014/main" id="{FBFA2A8A-DE3B-4E1D-B6B0-575B91847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0267" y="4951485"/>
              <a:ext cx="0" cy="3343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1" name="Line 101">
              <a:extLst>
                <a:ext uri="{FF2B5EF4-FFF2-40B4-BE49-F238E27FC236}">
                  <a16:creationId xmlns:a16="http://schemas.microsoft.com/office/drawing/2014/main" id="{44F17F19-3238-4D67-BC28-66E68785A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7974" y="4948897"/>
              <a:ext cx="0" cy="53854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2" name="Line 102">
              <a:extLst>
                <a:ext uri="{FF2B5EF4-FFF2-40B4-BE49-F238E27FC236}">
                  <a16:creationId xmlns:a16="http://schemas.microsoft.com/office/drawing/2014/main" id="{D162B3F1-FB4E-4A12-B420-4C07BE037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4769" y="4951485"/>
              <a:ext cx="0" cy="3343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3" name="Line 103">
              <a:extLst>
                <a:ext uri="{FF2B5EF4-FFF2-40B4-BE49-F238E27FC236}">
                  <a16:creationId xmlns:a16="http://schemas.microsoft.com/office/drawing/2014/main" id="{3800EA74-C9F4-4754-8C6E-E7C1F651A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2476" y="4948897"/>
              <a:ext cx="0" cy="53854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4" name="Line 104">
              <a:extLst>
                <a:ext uri="{FF2B5EF4-FFF2-40B4-BE49-F238E27FC236}">
                  <a16:creationId xmlns:a16="http://schemas.microsoft.com/office/drawing/2014/main" id="{1F2ADD0C-3F40-42F2-BEA8-4E0454106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977" y="4948897"/>
              <a:ext cx="0" cy="53854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5" name="Line 105">
              <a:extLst>
                <a:ext uri="{FF2B5EF4-FFF2-40B4-BE49-F238E27FC236}">
                  <a16:creationId xmlns:a16="http://schemas.microsoft.com/office/drawing/2014/main" id="{F09B8280-70C7-4394-93F7-C876DED86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950" y="4951485"/>
              <a:ext cx="0" cy="33439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6" name="Line 106">
              <a:extLst>
                <a:ext uri="{FF2B5EF4-FFF2-40B4-BE49-F238E27FC236}">
                  <a16:creationId xmlns:a16="http://schemas.microsoft.com/office/drawing/2014/main" id="{43546755-F743-4DD7-A2FD-80C9FCE94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9656" y="4948897"/>
              <a:ext cx="0" cy="53854"/>
            </a:xfrm>
            <a:prstGeom prst="line">
              <a:avLst/>
            </a:prstGeom>
            <a:noFill/>
            <a:ln w="10160" cap="flat">
              <a:solidFill>
                <a:srgbClr val="1D1D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09C9B878-97F1-40C6-BC19-683C76DB32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9269" y="2586167"/>
              <a:ext cx="5256" cy="2350243"/>
            </a:xfrm>
            <a:prstGeom prst="line">
              <a:avLst/>
            </a:prstGeom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2B52CB46-CE48-480B-8533-CED310857E7E}"/>
                </a:ext>
              </a:extLst>
            </p:cNvPr>
            <p:cNvCxnSpPr>
              <a:cxnSpLocks/>
            </p:cNvCxnSpPr>
            <p:nvPr/>
          </p:nvCxnSpPr>
          <p:spPr>
            <a:xfrm>
              <a:off x="1325157" y="3515864"/>
              <a:ext cx="5429922" cy="6925"/>
            </a:xfrm>
            <a:prstGeom prst="line">
              <a:avLst/>
            </a:prstGeom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960D8866-3C75-4460-978E-FE280F96E08F}"/>
                </a:ext>
              </a:extLst>
            </p:cNvPr>
            <p:cNvSpPr txBox="1"/>
            <p:nvPr/>
          </p:nvSpPr>
          <p:spPr>
            <a:xfrm>
              <a:off x="5259334" y="2158251"/>
              <a:ext cx="1705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24-month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rate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53.7%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34.1%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33257329-D6E6-4172-8435-9050E1FE48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9007" y="2937283"/>
              <a:ext cx="2555" cy="1988049"/>
            </a:xfrm>
            <a:prstGeom prst="line">
              <a:avLst/>
            </a:prstGeom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22C1BB27-2F02-4783-872B-75E33F7615F7}"/>
                </a:ext>
              </a:extLst>
            </p:cNvPr>
            <p:cNvSpPr txBox="1"/>
            <p:nvPr/>
          </p:nvSpPr>
          <p:spPr>
            <a:xfrm>
              <a:off x="3201731" y="1819729"/>
              <a:ext cx="1705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12-month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rate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73.8%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60.6%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313" name="Rectangle 312">
            <a:extLst>
              <a:ext uri="{FF2B5EF4-FFF2-40B4-BE49-F238E27FC236}">
                <a16:creationId xmlns:a16="http://schemas.microsoft.com/office/drawing/2014/main" id="{6A169D91-3766-4365-B5D1-A80D408C0117}"/>
              </a:ext>
            </a:extLst>
          </p:cNvPr>
          <p:cNvSpPr/>
          <p:nvPr/>
        </p:nvSpPr>
        <p:spPr>
          <a:xfrm>
            <a:off x="7388609" y="4276848"/>
            <a:ext cx="4566703" cy="667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45FF550D-B11E-4903-A502-83ECACA6E8C2}"/>
              </a:ext>
            </a:extLst>
          </p:cNvPr>
          <p:cNvSpPr/>
          <p:nvPr/>
        </p:nvSpPr>
        <p:spPr>
          <a:xfrm>
            <a:off x="7388609" y="4492978"/>
            <a:ext cx="4566703" cy="667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Median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rPFS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improvement of 11.2 months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favours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olaparib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+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abiraterone</a:t>
            </a:r>
            <a:r>
              <a:rPr kumimoji="0" lang="en-US" sz="14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673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ED2A217-852A-432B-85BA-CFC9790A393B}"/>
              </a:ext>
            </a:extLst>
          </p:cNvPr>
          <p:cNvGrpSpPr/>
          <p:nvPr/>
        </p:nvGrpSpPr>
        <p:grpSpPr>
          <a:xfrm>
            <a:off x="772607" y="1321748"/>
            <a:ext cx="10646787" cy="4146142"/>
            <a:chOff x="1019953" y="1442620"/>
            <a:chExt cx="10646787" cy="4146142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9D28AE5-9420-4D61-A559-67AB8874E48D}"/>
                </a:ext>
              </a:extLst>
            </p:cNvPr>
            <p:cNvSpPr txBox="1"/>
            <p:nvPr/>
          </p:nvSpPr>
          <p:spPr>
            <a:xfrm>
              <a:off x="4919811" y="5311763"/>
              <a:ext cx="29294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Olaparib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+ abiraterone better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02AA2A14-82BF-4A3E-B0AB-BC6EF83B660A}"/>
                </a:ext>
              </a:extLst>
            </p:cNvPr>
            <p:cNvSpPr txBox="1"/>
            <p:nvPr/>
          </p:nvSpPr>
          <p:spPr>
            <a:xfrm>
              <a:off x="7268124" y="5306131"/>
              <a:ext cx="29294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Placebo + abiraterone better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EE26D33-AA9B-42A4-BEB4-16B7634084F1}"/>
                </a:ext>
              </a:extLst>
            </p:cNvPr>
            <p:cNvSpPr txBox="1"/>
            <p:nvPr/>
          </p:nvSpPr>
          <p:spPr>
            <a:xfrm>
              <a:off x="7343927" y="5232359"/>
              <a:ext cx="36226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238ACD5B-17BF-4AE0-A7BA-891D84CA2BC7}"/>
                </a:ext>
              </a:extLst>
            </p:cNvPr>
            <p:cNvCxnSpPr>
              <a:cxnSpLocks/>
            </p:cNvCxnSpPr>
            <p:nvPr/>
          </p:nvCxnSpPr>
          <p:spPr>
            <a:xfrm>
              <a:off x="7685938" y="5334595"/>
              <a:ext cx="153601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DD19A27D-A2BF-4611-87E0-829B18A086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84458" y="5337449"/>
              <a:ext cx="1536013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EA3A5B1-5517-4296-8D2C-D2C312AF82AB}"/>
                </a:ext>
              </a:extLst>
            </p:cNvPr>
            <p:cNvSpPr txBox="1"/>
            <p:nvPr/>
          </p:nvSpPr>
          <p:spPr>
            <a:xfrm>
              <a:off x="5145251" y="5198089"/>
              <a:ext cx="4756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6109B10-063C-46F6-A078-57DD5B6C5054}"/>
                </a:ext>
              </a:extLst>
            </p:cNvPr>
            <p:cNvSpPr txBox="1"/>
            <p:nvPr/>
          </p:nvSpPr>
          <p:spPr>
            <a:xfrm>
              <a:off x="9362635" y="5198089"/>
              <a:ext cx="6049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E1EA45FA-0566-4F83-A8D6-04F1F2CBFE9C}"/>
                </a:ext>
              </a:extLst>
            </p:cNvPr>
            <p:cNvSpPr/>
            <p:nvPr/>
          </p:nvSpPr>
          <p:spPr>
            <a:xfrm>
              <a:off x="6961712" y="1831677"/>
              <a:ext cx="368913" cy="332594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94767295-DC89-4BF1-969A-E77EF10E78E0}"/>
                </a:ext>
              </a:extLst>
            </p:cNvPr>
            <p:cNvSpPr txBox="1"/>
            <p:nvPr/>
          </p:nvSpPr>
          <p:spPr>
            <a:xfrm>
              <a:off x="8578249" y="1520692"/>
              <a:ext cx="9209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HR (95% CI)</a:t>
              </a:r>
              <a:endPara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3DE149-063C-4420-BBFB-635B98CAB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5061" y="1831677"/>
              <a:ext cx="0" cy="336160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ine 119">
              <a:extLst>
                <a:ext uri="{FF2B5EF4-FFF2-40B4-BE49-F238E27FC236}">
                  <a16:creationId xmlns:a16="http://schemas.microsoft.com/office/drawing/2014/main" id="{11AA113D-9C59-463A-9321-E1F21F47F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7205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Line 120">
              <a:extLst>
                <a:ext uri="{FF2B5EF4-FFF2-40B4-BE49-F238E27FC236}">
                  <a16:creationId xmlns:a16="http://schemas.microsoft.com/office/drawing/2014/main" id="{E0E0A524-5E4C-4E97-BAC9-280738B5C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3484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Line 121">
              <a:extLst>
                <a:ext uri="{FF2B5EF4-FFF2-40B4-BE49-F238E27FC236}">
                  <a16:creationId xmlns:a16="http://schemas.microsoft.com/office/drawing/2014/main" id="{F0F3E61B-2CA4-48B1-83CF-98E1A9E8A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7776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Line 122">
              <a:extLst>
                <a:ext uri="{FF2B5EF4-FFF2-40B4-BE49-F238E27FC236}">
                  <a16:creationId xmlns:a16="http://schemas.microsoft.com/office/drawing/2014/main" id="{73E11738-544F-46AB-9440-E63E702E1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9260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Line 123">
              <a:extLst>
                <a:ext uri="{FF2B5EF4-FFF2-40B4-BE49-F238E27FC236}">
                  <a16:creationId xmlns:a16="http://schemas.microsoft.com/office/drawing/2014/main" id="{92E85BE9-8D77-4407-A6CE-76A9D64FD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0122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Line 124">
              <a:extLst>
                <a:ext uri="{FF2B5EF4-FFF2-40B4-BE49-F238E27FC236}">
                  <a16:creationId xmlns:a16="http://schemas.microsoft.com/office/drawing/2014/main" id="{F254D24F-4D84-444F-AC59-8D7E8E255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4797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Line 125">
              <a:extLst>
                <a:ext uri="{FF2B5EF4-FFF2-40B4-BE49-F238E27FC236}">
                  <a16:creationId xmlns:a16="http://schemas.microsoft.com/office/drawing/2014/main" id="{D4E88A11-9500-457C-A9C4-913A8D7ED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2975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Line 126">
              <a:extLst>
                <a:ext uri="{FF2B5EF4-FFF2-40B4-BE49-F238E27FC236}">
                  <a16:creationId xmlns:a16="http://schemas.microsoft.com/office/drawing/2014/main" id="{05597814-132F-415B-8B53-7E1732AEA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6402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Line 127">
              <a:extLst>
                <a:ext uri="{FF2B5EF4-FFF2-40B4-BE49-F238E27FC236}">
                  <a16:creationId xmlns:a16="http://schemas.microsoft.com/office/drawing/2014/main" id="{C252C898-78C6-4AFB-BAB8-6868698AD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6469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Line 128">
              <a:extLst>
                <a:ext uri="{FF2B5EF4-FFF2-40B4-BE49-F238E27FC236}">
                  <a16:creationId xmlns:a16="http://schemas.microsoft.com/office/drawing/2014/main" id="{A6EFC0A7-A21C-49DA-A7E1-51C4EE745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4189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Line 129">
              <a:extLst>
                <a:ext uri="{FF2B5EF4-FFF2-40B4-BE49-F238E27FC236}">
                  <a16:creationId xmlns:a16="http://schemas.microsoft.com/office/drawing/2014/main" id="{E7C8ACBF-D39A-46D7-B19B-7311BB783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4355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Line 130">
              <a:extLst>
                <a:ext uri="{FF2B5EF4-FFF2-40B4-BE49-F238E27FC236}">
                  <a16:creationId xmlns:a16="http://schemas.microsoft.com/office/drawing/2014/main" id="{A4D04B78-C95C-4A8D-A22B-548B2E7D1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8526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Line 131">
              <a:extLst>
                <a:ext uri="{FF2B5EF4-FFF2-40B4-BE49-F238E27FC236}">
                  <a16:creationId xmlns:a16="http://schemas.microsoft.com/office/drawing/2014/main" id="{FD9F256F-620B-4D25-9C25-CE6B7AA7C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9388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Line 132">
              <a:extLst>
                <a:ext uri="{FF2B5EF4-FFF2-40B4-BE49-F238E27FC236}">
                  <a16:creationId xmlns:a16="http://schemas.microsoft.com/office/drawing/2014/main" id="{0615785D-1A75-464A-8137-6D4C0D0E2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0251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Line 133">
              <a:extLst>
                <a:ext uri="{FF2B5EF4-FFF2-40B4-BE49-F238E27FC236}">
                  <a16:creationId xmlns:a16="http://schemas.microsoft.com/office/drawing/2014/main" id="{F1E1568D-E550-42E7-ABEB-3A98E7648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3679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Line 134">
              <a:extLst>
                <a:ext uri="{FF2B5EF4-FFF2-40B4-BE49-F238E27FC236}">
                  <a16:creationId xmlns:a16="http://schemas.microsoft.com/office/drawing/2014/main" id="{96BE66A7-443D-4A5D-B2F1-FB7B7C989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87107" y="5177356"/>
              <a:ext cx="0" cy="21187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Line 135">
              <a:extLst>
                <a:ext uri="{FF2B5EF4-FFF2-40B4-BE49-F238E27FC236}">
                  <a16:creationId xmlns:a16="http://schemas.microsoft.com/office/drawing/2014/main" id="{53C93285-0EDA-431E-8DCD-C6B6A86F1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6833" y="5175002"/>
              <a:ext cx="0" cy="45905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Line 136">
              <a:extLst>
                <a:ext uri="{FF2B5EF4-FFF2-40B4-BE49-F238E27FC236}">
                  <a16:creationId xmlns:a16="http://schemas.microsoft.com/office/drawing/2014/main" id="{6EA949B2-3B33-4CAD-B5E6-476425797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73726" y="5175002"/>
              <a:ext cx="0" cy="45905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Line 137">
              <a:extLst>
                <a:ext uri="{FF2B5EF4-FFF2-40B4-BE49-F238E27FC236}">
                  <a16:creationId xmlns:a16="http://schemas.microsoft.com/office/drawing/2014/main" id="{8E3F48A5-4BC7-45E8-AC8A-8B84F9951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8896" y="1889963"/>
              <a:ext cx="36297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Line 138">
              <a:extLst>
                <a:ext uri="{FF2B5EF4-FFF2-40B4-BE49-F238E27FC236}">
                  <a16:creationId xmlns:a16="http://schemas.microsoft.com/office/drawing/2014/main" id="{7BC7FEFF-7370-4ECE-B297-B566ADD79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8896" y="1861714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Line 139">
              <a:extLst>
                <a:ext uri="{FF2B5EF4-FFF2-40B4-BE49-F238E27FC236}">
                  <a16:creationId xmlns:a16="http://schemas.microsoft.com/office/drawing/2014/main" id="{B4BF4DC6-2CE1-40E4-98A2-65C3DC677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8056" y="1861714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Oval 140">
              <a:extLst>
                <a:ext uri="{FF2B5EF4-FFF2-40B4-BE49-F238E27FC236}">
                  <a16:creationId xmlns:a16="http://schemas.microsoft.com/office/drawing/2014/main" id="{133CA8ED-F445-49B7-AE9A-C3DA03E57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0441" y="1849355"/>
              <a:ext cx="79881" cy="8121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8E97C2B-6F70-44A5-BE79-7FCAB2724D32}"/>
                </a:ext>
              </a:extLst>
            </p:cNvPr>
            <p:cNvSpPr txBox="1"/>
            <p:nvPr/>
          </p:nvSpPr>
          <p:spPr>
            <a:xfrm>
              <a:off x="1047241" y="1809172"/>
              <a:ext cx="2689964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All patients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50E0C38D-9DF3-4C44-962C-DE5BA7F36538}"/>
                </a:ext>
              </a:extLst>
            </p:cNvPr>
            <p:cNvSpPr txBox="1"/>
            <p:nvPr/>
          </p:nvSpPr>
          <p:spPr>
            <a:xfrm>
              <a:off x="8406590" y="1809172"/>
              <a:ext cx="126429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0.66 (0.54‒0.81)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91CD8C9A-1FC9-4A66-80AD-13646E4EA69E}"/>
                </a:ext>
              </a:extLst>
            </p:cNvPr>
            <p:cNvSpPr txBox="1"/>
            <p:nvPr/>
          </p:nvSpPr>
          <p:spPr>
            <a:xfrm>
              <a:off x="4165443" y="1810840"/>
              <a:ext cx="111145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24.8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7E6EEF24-5CF7-437F-9D25-C116825CE243}"/>
                </a:ext>
              </a:extLst>
            </p:cNvPr>
            <p:cNvSpPr txBox="1"/>
            <p:nvPr/>
          </p:nvSpPr>
          <p:spPr>
            <a:xfrm>
              <a:off x="4604723" y="1809619"/>
              <a:ext cx="12871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16.6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DA69708-B88C-48B7-BB57-EC0D35096A9F}"/>
                </a:ext>
              </a:extLst>
            </p:cNvPr>
            <p:cNvSpPr txBox="1"/>
            <p:nvPr/>
          </p:nvSpPr>
          <p:spPr>
            <a:xfrm>
              <a:off x="1022882" y="3006544"/>
              <a:ext cx="2689964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Site of distant metastases</a:t>
              </a:r>
            </a:p>
          </p:txBody>
        </p:sp>
        <p:sp>
          <p:nvSpPr>
            <p:cNvPr id="59" name="Line 141">
              <a:extLst>
                <a:ext uri="{FF2B5EF4-FFF2-40B4-BE49-F238E27FC236}">
                  <a16:creationId xmlns:a16="http://schemas.microsoft.com/office/drawing/2014/main" id="{A7E2DC85-CB95-4920-A7F0-CE7E071AC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2465" y="3244061"/>
              <a:ext cx="55476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Line 142">
              <a:extLst>
                <a:ext uri="{FF2B5EF4-FFF2-40B4-BE49-F238E27FC236}">
                  <a16:creationId xmlns:a16="http://schemas.microsoft.com/office/drawing/2014/main" id="{A0206A88-2586-4B2E-81FA-2080C7C14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2465" y="3215812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Line 143">
              <a:extLst>
                <a:ext uri="{FF2B5EF4-FFF2-40B4-BE49-F238E27FC236}">
                  <a16:creationId xmlns:a16="http://schemas.microsoft.com/office/drawing/2014/main" id="{5E2D924B-31AE-4985-8A1B-F0C345B64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1357" y="3215812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Oval 144">
              <a:extLst>
                <a:ext uri="{FF2B5EF4-FFF2-40B4-BE49-F238E27FC236}">
                  <a16:creationId xmlns:a16="http://schemas.microsoft.com/office/drawing/2014/main" id="{9367D00D-0273-4F4C-8985-EC88063DD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7882" y="3222286"/>
              <a:ext cx="43935" cy="4355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8945A9E-F40E-4263-A257-BEB299A7F777}"/>
                </a:ext>
              </a:extLst>
            </p:cNvPr>
            <p:cNvSpPr txBox="1"/>
            <p:nvPr/>
          </p:nvSpPr>
          <p:spPr>
            <a:xfrm>
              <a:off x="1022882" y="3163270"/>
              <a:ext cx="2689964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Bone only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5237BD3-5727-448B-BDFA-A1AE5A7A7EC6}"/>
                </a:ext>
              </a:extLst>
            </p:cNvPr>
            <p:cNvSpPr txBox="1"/>
            <p:nvPr/>
          </p:nvSpPr>
          <p:spPr>
            <a:xfrm>
              <a:off x="8406590" y="3163270"/>
              <a:ext cx="126429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0.73 (0.54‒0.98)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C27C6384-E5E8-43D6-AA80-0703DC2C26E7}"/>
                </a:ext>
              </a:extLst>
            </p:cNvPr>
            <p:cNvSpPr txBox="1"/>
            <p:nvPr/>
          </p:nvSpPr>
          <p:spPr>
            <a:xfrm>
              <a:off x="4165443" y="3164938"/>
              <a:ext cx="111145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27.6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3237225-E7BD-41D0-B299-05B7A0EC671F}"/>
                </a:ext>
              </a:extLst>
            </p:cNvPr>
            <p:cNvSpPr txBox="1"/>
            <p:nvPr/>
          </p:nvSpPr>
          <p:spPr>
            <a:xfrm>
              <a:off x="4604723" y="3163717"/>
              <a:ext cx="12871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22.2</a:t>
              </a:r>
            </a:p>
          </p:txBody>
        </p:sp>
        <p:sp>
          <p:nvSpPr>
            <p:cNvPr id="63" name="Line 145">
              <a:extLst>
                <a:ext uri="{FF2B5EF4-FFF2-40B4-BE49-F238E27FC236}">
                  <a16:creationId xmlns:a16="http://schemas.microsoft.com/office/drawing/2014/main" id="{2A0DD9A7-8235-4623-8B62-739F9F451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5176" y="3400787"/>
              <a:ext cx="86618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Line 146">
              <a:extLst>
                <a:ext uri="{FF2B5EF4-FFF2-40B4-BE49-F238E27FC236}">
                  <a16:creationId xmlns:a16="http://schemas.microsoft.com/office/drawing/2014/main" id="{67B86FEF-F7B4-46E5-9E42-182FC75DC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5176" y="3372538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Line 147">
              <a:extLst>
                <a:ext uri="{FF2B5EF4-FFF2-40B4-BE49-F238E27FC236}">
                  <a16:creationId xmlns:a16="http://schemas.microsoft.com/office/drawing/2014/main" id="{2DC43626-E953-4B1F-978E-5BB60D2A3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1669" y="3372538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Oval 148">
              <a:extLst>
                <a:ext uri="{FF2B5EF4-FFF2-40B4-BE49-F238E27FC236}">
                  <a16:creationId xmlns:a16="http://schemas.microsoft.com/office/drawing/2014/main" id="{98405171-B6A6-4E30-A9F2-67862FC2C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0293" y="3383132"/>
              <a:ext cx="35947" cy="353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4FE0364-D390-43DB-AEFF-23622914BCB1}"/>
                </a:ext>
              </a:extLst>
            </p:cNvPr>
            <p:cNvSpPr txBox="1"/>
            <p:nvPr/>
          </p:nvSpPr>
          <p:spPr>
            <a:xfrm>
              <a:off x="1022882" y="3319996"/>
              <a:ext cx="2689964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Visceral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97238BF-0DE7-48A0-AFCE-46E8D260E224}"/>
                </a:ext>
              </a:extLst>
            </p:cNvPr>
            <p:cNvSpPr txBox="1"/>
            <p:nvPr/>
          </p:nvSpPr>
          <p:spPr>
            <a:xfrm>
              <a:off x="8406590" y="3319996"/>
              <a:ext cx="126429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0.62 (0.39‒0.99)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8F5B9D23-B4DA-4050-828A-EF61CB141C3A}"/>
                </a:ext>
              </a:extLst>
            </p:cNvPr>
            <p:cNvSpPr txBox="1"/>
            <p:nvPr/>
          </p:nvSpPr>
          <p:spPr>
            <a:xfrm>
              <a:off x="4165443" y="3321664"/>
              <a:ext cx="111145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13.7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76AFE401-868A-4B24-A41C-B0EE383CFEB5}"/>
                </a:ext>
              </a:extLst>
            </p:cNvPr>
            <p:cNvSpPr txBox="1"/>
            <p:nvPr/>
          </p:nvSpPr>
          <p:spPr>
            <a:xfrm>
              <a:off x="4604723" y="3320443"/>
              <a:ext cx="12871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10.9</a:t>
              </a:r>
            </a:p>
          </p:txBody>
        </p:sp>
        <p:sp>
          <p:nvSpPr>
            <p:cNvPr id="69" name="Line 151">
              <a:extLst>
                <a:ext uri="{FF2B5EF4-FFF2-40B4-BE49-F238E27FC236}">
                  <a16:creationId xmlns:a16="http://schemas.microsoft.com/office/drawing/2014/main" id="{178E6095-FF74-4229-9FB1-E10FC59EF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6855" y="3529264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Line 152">
              <a:extLst>
                <a:ext uri="{FF2B5EF4-FFF2-40B4-BE49-F238E27FC236}">
                  <a16:creationId xmlns:a16="http://schemas.microsoft.com/office/drawing/2014/main" id="{2B552413-C596-4CA5-A6C8-A3464E33B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9368" y="3529264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7E01C22-BF18-459E-8D12-1E46360FC60E}"/>
                </a:ext>
              </a:extLst>
            </p:cNvPr>
            <p:cNvSpPr txBox="1"/>
            <p:nvPr/>
          </p:nvSpPr>
          <p:spPr>
            <a:xfrm>
              <a:off x="1022882" y="3476722"/>
              <a:ext cx="2689964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Other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DFB6090-7F51-4C83-805A-286E91861621}"/>
                </a:ext>
              </a:extLst>
            </p:cNvPr>
            <p:cNvSpPr txBox="1"/>
            <p:nvPr/>
          </p:nvSpPr>
          <p:spPr>
            <a:xfrm>
              <a:off x="8406590" y="3476722"/>
              <a:ext cx="126429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0.62 (0.44‒0.85)</a:t>
              </a:r>
            </a:p>
          </p:txBody>
        </p:sp>
        <p:sp>
          <p:nvSpPr>
            <p:cNvPr id="68" name="Line 150">
              <a:extLst>
                <a:ext uri="{FF2B5EF4-FFF2-40B4-BE49-F238E27FC236}">
                  <a16:creationId xmlns:a16="http://schemas.microsoft.com/office/drawing/2014/main" id="{E131AA40-994D-42C1-8F97-AD1BB7363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6855" y="3557513"/>
              <a:ext cx="6063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Oval 149">
              <a:extLst>
                <a:ext uri="{FF2B5EF4-FFF2-40B4-BE49-F238E27FC236}">
                  <a16:creationId xmlns:a16="http://schemas.microsoft.com/office/drawing/2014/main" id="{17F63DFF-2576-474E-A4E2-B75246D1C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048" y="3537503"/>
              <a:ext cx="39941" cy="400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49DEDDC7-2992-45C6-B88D-D0D81D2EED76}"/>
                </a:ext>
              </a:extLst>
            </p:cNvPr>
            <p:cNvSpPr txBox="1"/>
            <p:nvPr/>
          </p:nvSpPr>
          <p:spPr>
            <a:xfrm>
              <a:off x="4165443" y="3478390"/>
              <a:ext cx="111145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20.5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3CF5A6AA-D52F-4E3C-9255-70F5CE83F3C9}"/>
                </a:ext>
              </a:extLst>
            </p:cNvPr>
            <p:cNvSpPr txBox="1"/>
            <p:nvPr/>
          </p:nvSpPr>
          <p:spPr>
            <a:xfrm>
              <a:off x="4604723" y="3477169"/>
              <a:ext cx="12871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13.7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D222FD6C-D69F-4CCB-9CE6-A2F354D83889}"/>
                </a:ext>
              </a:extLst>
            </p:cNvPr>
            <p:cNvSpPr txBox="1"/>
            <p:nvPr/>
          </p:nvSpPr>
          <p:spPr>
            <a:xfrm>
              <a:off x="1031098" y="3666878"/>
              <a:ext cx="329632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Docetaxel treatment at mHSPC stage</a:t>
              </a:r>
              <a:endParaRPr kumimoji="0" lang="en-GB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Line 153">
              <a:extLst>
                <a:ext uri="{FF2B5EF4-FFF2-40B4-BE49-F238E27FC236}">
                  <a16:creationId xmlns:a16="http://schemas.microsoft.com/office/drawing/2014/main" id="{6242DAD9-C782-4256-8048-AF274597E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3494" y="3904395"/>
              <a:ext cx="75481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Line 154">
              <a:extLst>
                <a:ext uri="{FF2B5EF4-FFF2-40B4-BE49-F238E27FC236}">
                  <a16:creationId xmlns:a16="http://schemas.microsoft.com/office/drawing/2014/main" id="{BA59A62E-3DF8-496D-B7B0-0DF22546E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3494" y="3876146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Line 155">
              <a:extLst>
                <a:ext uri="{FF2B5EF4-FFF2-40B4-BE49-F238E27FC236}">
                  <a16:creationId xmlns:a16="http://schemas.microsoft.com/office/drawing/2014/main" id="{355A2441-E1E1-453A-B458-680CC2D7B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6558" y="3876146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Oval 156">
              <a:extLst>
                <a:ext uri="{FF2B5EF4-FFF2-40B4-BE49-F238E27FC236}">
                  <a16:creationId xmlns:a16="http://schemas.microsoft.com/office/drawing/2014/main" id="{D1A23ADA-C3A0-4858-94E7-63B7F8082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2928" y="3886740"/>
              <a:ext cx="35947" cy="353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C5C6B33-C9ED-4D5D-BF25-1EA0F68D57B4}"/>
                </a:ext>
              </a:extLst>
            </p:cNvPr>
            <p:cNvSpPr txBox="1"/>
            <p:nvPr/>
          </p:nvSpPr>
          <p:spPr>
            <a:xfrm>
              <a:off x="1025454" y="3823604"/>
              <a:ext cx="329632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Yes</a:t>
              </a: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5463455-516E-4963-A8AF-27FA5C777312}"/>
                </a:ext>
              </a:extLst>
            </p:cNvPr>
            <p:cNvSpPr txBox="1"/>
            <p:nvPr/>
          </p:nvSpPr>
          <p:spPr>
            <a:xfrm>
              <a:off x="8406590" y="3823604"/>
              <a:ext cx="126429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0.61 (0.40</a:t>
              </a: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‒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0.92)</a:t>
              </a:r>
              <a:endParaRPr kumimoji="0" lang="en-GB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E989E88D-BC6A-4FB6-9EEA-3D0F57C9EF24}"/>
                </a:ext>
              </a:extLst>
            </p:cNvPr>
            <p:cNvSpPr txBox="1"/>
            <p:nvPr/>
          </p:nvSpPr>
          <p:spPr>
            <a:xfrm>
              <a:off x="4165443" y="3825272"/>
              <a:ext cx="111145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27.6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80079D70-F3DA-4652-AC38-F913124355AE}"/>
                </a:ext>
              </a:extLst>
            </p:cNvPr>
            <p:cNvSpPr txBox="1"/>
            <p:nvPr/>
          </p:nvSpPr>
          <p:spPr>
            <a:xfrm>
              <a:off x="4604723" y="3824051"/>
              <a:ext cx="12871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13.8</a:t>
              </a:r>
            </a:p>
          </p:txBody>
        </p:sp>
        <p:sp>
          <p:nvSpPr>
            <p:cNvPr id="75" name="Line 157">
              <a:extLst>
                <a:ext uri="{FF2B5EF4-FFF2-40B4-BE49-F238E27FC236}">
                  <a16:creationId xmlns:a16="http://schemas.microsoft.com/office/drawing/2014/main" id="{64F9DA06-B161-4230-8FB2-B48659FC8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6969" y="4061121"/>
              <a:ext cx="42071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Line 158">
              <a:extLst>
                <a:ext uri="{FF2B5EF4-FFF2-40B4-BE49-F238E27FC236}">
                  <a16:creationId xmlns:a16="http://schemas.microsoft.com/office/drawing/2014/main" id="{4147B904-2601-4AB0-9475-53D06676F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6969" y="4032872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Line 159">
              <a:extLst>
                <a:ext uri="{FF2B5EF4-FFF2-40B4-BE49-F238E27FC236}">
                  <a16:creationId xmlns:a16="http://schemas.microsoft.com/office/drawing/2014/main" id="{480DEB19-9815-4947-B774-DB002912E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3874" y="4032872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Oval 160">
              <a:extLst>
                <a:ext uri="{FF2B5EF4-FFF2-40B4-BE49-F238E27FC236}">
                  <a16:creationId xmlns:a16="http://schemas.microsoft.com/office/drawing/2014/main" id="{F1FAB2AB-770F-4098-89AA-92163D9F7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7372" y="4029929"/>
              <a:ext cx="59911" cy="6238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BAA1736-4495-40DD-BE1A-6E4B5F5A823C}"/>
                </a:ext>
              </a:extLst>
            </p:cNvPr>
            <p:cNvSpPr txBox="1"/>
            <p:nvPr/>
          </p:nvSpPr>
          <p:spPr>
            <a:xfrm>
              <a:off x="1019953" y="3980330"/>
              <a:ext cx="3147230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No</a:t>
              </a: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E6398D9-44E4-48DB-9197-D890DEBAC207}"/>
                </a:ext>
              </a:extLst>
            </p:cNvPr>
            <p:cNvSpPr txBox="1"/>
            <p:nvPr/>
          </p:nvSpPr>
          <p:spPr>
            <a:xfrm>
              <a:off x="8406590" y="3980330"/>
              <a:ext cx="126429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0.71 (0.56</a:t>
              </a: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‒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0.89)</a:t>
              </a:r>
              <a:endParaRPr kumimoji="0" lang="en-GB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86E0D27C-E80D-4DCA-84AA-32CAFB9EAA05}"/>
                </a:ext>
              </a:extLst>
            </p:cNvPr>
            <p:cNvSpPr txBox="1"/>
            <p:nvPr/>
          </p:nvSpPr>
          <p:spPr>
            <a:xfrm>
              <a:off x="4165443" y="3981998"/>
              <a:ext cx="111145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24.8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819B38D6-F962-4A7B-84DE-FD2E63D27F3E}"/>
                </a:ext>
              </a:extLst>
            </p:cNvPr>
            <p:cNvSpPr txBox="1"/>
            <p:nvPr/>
          </p:nvSpPr>
          <p:spPr>
            <a:xfrm>
              <a:off x="4604723" y="3980777"/>
              <a:ext cx="12871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16.8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70C128A-044D-446E-8888-AD7D9AFCCCD6}"/>
                </a:ext>
              </a:extLst>
            </p:cNvPr>
            <p:cNvSpPr txBox="1"/>
            <p:nvPr/>
          </p:nvSpPr>
          <p:spPr>
            <a:xfrm>
              <a:off x="1030765" y="2502936"/>
              <a:ext cx="299532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ECOG performance status at baseline </a:t>
              </a:r>
            </a:p>
          </p:txBody>
        </p:sp>
        <p:sp>
          <p:nvSpPr>
            <p:cNvPr id="103" name="Line 185">
              <a:extLst>
                <a:ext uri="{FF2B5EF4-FFF2-40B4-BE49-F238E27FC236}">
                  <a16:creationId xmlns:a16="http://schemas.microsoft.com/office/drawing/2014/main" id="{676D69A3-35B1-40B9-8F7A-DC9863502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7351" y="2740453"/>
              <a:ext cx="44958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Line 186">
              <a:extLst>
                <a:ext uri="{FF2B5EF4-FFF2-40B4-BE49-F238E27FC236}">
                  <a16:creationId xmlns:a16="http://schemas.microsoft.com/office/drawing/2014/main" id="{13EBD7ED-4FC1-4F1E-BFD1-899A0786E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7351" y="2712204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Line 187">
              <a:extLst>
                <a:ext uri="{FF2B5EF4-FFF2-40B4-BE49-F238E27FC236}">
                  <a16:creationId xmlns:a16="http://schemas.microsoft.com/office/drawing/2014/main" id="{9506094E-E841-4B93-AFCD-20347A781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1064" y="2712204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Oval 188">
              <a:extLst>
                <a:ext uri="{FF2B5EF4-FFF2-40B4-BE49-F238E27FC236}">
                  <a16:creationId xmlns:a16="http://schemas.microsoft.com/office/drawing/2014/main" id="{3611892C-A17C-4987-9C58-06CC489AC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199" y="2703965"/>
              <a:ext cx="71893" cy="7297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6D84019-F12E-4C44-B30B-641B6E8892A0}"/>
                </a:ext>
              </a:extLst>
            </p:cNvPr>
            <p:cNvSpPr txBox="1"/>
            <p:nvPr/>
          </p:nvSpPr>
          <p:spPr>
            <a:xfrm>
              <a:off x="1030765" y="2659662"/>
              <a:ext cx="299532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0 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9603C32-1CFF-4F0F-AA12-5DD5EEE934DF}"/>
                </a:ext>
              </a:extLst>
            </p:cNvPr>
            <p:cNvSpPr txBox="1"/>
            <p:nvPr/>
          </p:nvSpPr>
          <p:spPr>
            <a:xfrm>
              <a:off x="8406590" y="2659662"/>
              <a:ext cx="126429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0.67 (0.52‒0.85)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5C37160-F03D-4C4C-92FE-3CA3CE47D42D}"/>
                </a:ext>
              </a:extLst>
            </p:cNvPr>
            <p:cNvSpPr txBox="1"/>
            <p:nvPr/>
          </p:nvSpPr>
          <p:spPr>
            <a:xfrm>
              <a:off x="4165443" y="2661330"/>
              <a:ext cx="111145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24.9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FF4067E5-670A-41C9-AF51-0DEDF23AE430}"/>
                </a:ext>
              </a:extLst>
            </p:cNvPr>
            <p:cNvSpPr txBox="1"/>
            <p:nvPr/>
          </p:nvSpPr>
          <p:spPr>
            <a:xfrm>
              <a:off x="4604723" y="2660109"/>
              <a:ext cx="12871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16.8</a:t>
              </a:r>
            </a:p>
          </p:txBody>
        </p:sp>
        <p:sp>
          <p:nvSpPr>
            <p:cNvPr id="107" name="Line 189">
              <a:extLst>
                <a:ext uri="{FF2B5EF4-FFF2-40B4-BE49-F238E27FC236}">
                  <a16:creationId xmlns:a16="http://schemas.microsoft.com/office/drawing/2014/main" id="{C6B4E6C9-053F-4399-A54F-9C2D0FF36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1787" y="2897179"/>
              <a:ext cx="64344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Line 190">
              <a:extLst>
                <a:ext uri="{FF2B5EF4-FFF2-40B4-BE49-F238E27FC236}">
                  <a16:creationId xmlns:a16="http://schemas.microsoft.com/office/drawing/2014/main" id="{1E54941A-08F3-4222-BBE8-4EFF43374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1787" y="2868930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Line 191">
              <a:extLst>
                <a:ext uri="{FF2B5EF4-FFF2-40B4-BE49-F238E27FC236}">
                  <a16:creationId xmlns:a16="http://schemas.microsoft.com/office/drawing/2014/main" id="{FA16A016-4902-47F0-B98E-6EA2F12B6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5548" y="2868930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Oval 192">
              <a:extLst>
                <a:ext uri="{FF2B5EF4-FFF2-40B4-BE49-F238E27FC236}">
                  <a16:creationId xmlns:a16="http://schemas.microsoft.com/office/drawing/2014/main" id="{E248959B-FFD7-420D-87F1-5F12EAEDE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3541" y="2876581"/>
              <a:ext cx="39941" cy="4119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2847CCF2-C480-4846-B2BE-6AC60F1ABD47}"/>
                </a:ext>
              </a:extLst>
            </p:cNvPr>
            <p:cNvSpPr txBox="1"/>
            <p:nvPr/>
          </p:nvSpPr>
          <p:spPr>
            <a:xfrm>
              <a:off x="1030765" y="2816388"/>
              <a:ext cx="30917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1 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591A69EF-84E1-4C1A-AF26-B3C937AB0E77}"/>
                </a:ext>
              </a:extLst>
            </p:cNvPr>
            <p:cNvSpPr txBox="1"/>
            <p:nvPr/>
          </p:nvSpPr>
          <p:spPr>
            <a:xfrm>
              <a:off x="8406590" y="2816388"/>
              <a:ext cx="126429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0.75 (0.53‒1.06)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D2BA5DE2-0164-4B12-BB37-C822ABD51D1B}"/>
                </a:ext>
              </a:extLst>
            </p:cNvPr>
            <p:cNvSpPr txBox="1"/>
            <p:nvPr/>
          </p:nvSpPr>
          <p:spPr>
            <a:xfrm>
              <a:off x="4165443" y="2818056"/>
              <a:ext cx="111145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17.5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00290668-21B6-44D2-8348-062732705ACE}"/>
                </a:ext>
              </a:extLst>
            </p:cNvPr>
            <p:cNvSpPr txBox="1"/>
            <p:nvPr/>
          </p:nvSpPr>
          <p:spPr>
            <a:xfrm>
              <a:off x="4604723" y="2816835"/>
              <a:ext cx="12871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14.6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D074A659-EB8C-4709-B775-E6834C09007D}"/>
                </a:ext>
              </a:extLst>
            </p:cNvPr>
            <p:cNvSpPr txBox="1"/>
            <p:nvPr/>
          </p:nvSpPr>
          <p:spPr>
            <a:xfrm>
              <a:off x="1039003" y="1999328"/>
              <a:ext cx="2689964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Age at randomisation</a:t>
              </a:r>
            </a:p>
          </p:txBody>
        </p:sp>
        <p:sp>
          <p:nvSpPr>
            <p:cNvPr id="111" name="Line 193">
              <a:extLst>
                <a:ext uri="{FF2B5EF4-FFF2-40B4-BE49-F238E27FC236}">
                  <a16:creationId xmlns:a16="http://schemas.microsoft.com/office/drawing/2014/main" id="{1B4897DD-A4CA-42CB-8B12-E94DE1358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0244" y="2236845"/>
              <a:ext cx="707382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Line 194">
              <a:extLst>
                <a:ext uri="{FF2B5EF4-FFF2-40B4-BE49-F238E27FC236}">
                  <a16:creationId xmlns:a16="http://schemas.microsoft.com/office/drawing/2014/main" id="{E9E96A14-48E3-416B-9FD5-04145D5E6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0244" y="2208596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Line 195">
              <a:extLst>
                <a:ext uri="{FF2B5EF4-FFF2-40B4-BE49-F238E27FC236}">
                  <a16:creationId xmlns:a16="http://schemas.microsoft.com/office/drawing/2014/main" id="{320AB9EB-4D45-46AA-B192-643DECEEB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5875" y="2208596"/>
              <a:ext cx="0" cy="5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Oval 196">
              <a:extLst>
                <a:ext uri="{FF2B5EF4-FFF2-40B4-BE49-F238E27FC236}">
                  <a16:creationId xmlns:a16="http://schemas.microsoft.com/office/drawing/2014/main" id="{EEAB53EB-F64C-45C4-A063-E95776DE8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5961" y="2219190"/>
              <a:ext cx="35947" cy="353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0CE3A23-5165-4709-B653-DBC6C614DC7D}"/>
                </a:ext>
              </a:extLst>
            </p:cNvPr>
            <p:cNvSpPr txBox="1"/>
            <p:nvPr/>
          </p:nvSpPr>
          <p:spPr>
            <a:xfrm>
              <a:off x="1039003" y="2156054"/>
              <a:ext cx="2689964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&lt;65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7B5C208-F7AE-4819-BD9F-D868B3676A1D}"/>
                </a:ext>
              </a:extLst>
            </p:cNvPr>
            <p:cNvSpPr txBox="1"/>
            <p:nvPr/>
          </p:nvSpPr>
          <p:spPr>
            <a:xfrm>
              <a:off x="8406590" y="2156054"/>
              <a:ext cx="126429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0.51 (0.35‒0.75)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62EA07BE-1C90-432E-8CB5-CB307E08AA7A}"/>
                </a:ext>
              </a:extLst>
            </p:cNvPr>
            <p:cNvSpPr txBox="1"/>
            <p:nvPr/>
          </p:nvSpPr>
          <p:spPr>
            <a:xfrm>
              <a:off x="4165443" y="2157722"/>
              <a:ext cx="111145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NR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6953FECA-064E-4327-B00A-4C01F77C9259}"/>
                </a:ext>
              </a:extLst>
            </p:cNvPr>
            <p:cNvSpPr txBox="1"/>
            <p:nvPr/>
          </p:nvSpPr>
          <p:spPr>
            <a:xfrm>
              <a:off x="4604723" y="2156501"/>
              <a:ext cx="12871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16.4</a:t>
              </a:r>
            </a:p>
          </p:txBody>
        </p:sp>
        <p:sp>
          <p:nvSpPr>
            <p:cNvPr id="115" name="Line 201">
              <a:extLst>
                <a:ext uri="{FF2B5EF4-FFF2-40B4-BE49-F238E27FC236}">
                  <a16:creationId xmlns:a16="http://schemas.microsoft.com/office/drawing/2014/main" id="{4BAAD6DF-79F0-48E9-98CC-EF6F9AF1DE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2325" y="2393571"/>
              <a:ext cx="43102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Line 202">
              <a:extLst>
                <a:ext uri="{FF2B5EF4-FFF2-40B4-BE49-F238E27FC236}">
                  <a16:creationId xmlns:a16="http://schemas.microsoft.com/office/drawing/2014/main" id="{8100C42F-6B24-442B-8FCE-13D806620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2325" y="2364733"/>
              <a:ext cx="0" cy="5767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Line 203">
              <a:extLst>
                <a:ext uri="{FF2B5EF4-FFF2-40B4-BE49-F238E27FC236}">
                  <a16:creationId xmlns:a16="http://schemas.microsoft.com/office/drawing/2014/main" id="{8ECDA546-F5FD-42A1-89D4-B1BA814C2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3354" y="2364733"/>
              <a:ext cx="0" cy="5767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Oval 204">
              <a:extLst>
                <a:ext uri="{FF2B5EF4-FFF2-40B4-BE49-F238E27FC236}">
                  <a16:creationId xmlns:a16="http://schemas.microsoft.com/office/drawing/2014/main" id="{90ECDCA1-1380-49DC-BB91-8D592A7B1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899" y="2352963"/>
              <a:ext cx="79881" cy="812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E78DC81E-1819-4536-A411-490F63E67B42}"/>
                </a:ext>
              </a:extLst>
            </p:cNvPr>
            <p:cNvSpPr txBox="1"/>
            <p:nvPr/>
          </p:nvSpPr>
          <p:spPr>
            <a:xfrm>
              <a:off x="1039003" y="2312780"/>
              <a:ext cx="2689964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≥65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D0E0E1D-F333-4A75-8E3A-DDA7776DE7C7}"/>
                </a:ext>
              </a:extLst>
            </p:cNvPr>
            <p:cNvSpPr txBox="1"/>
            <p:nvPr/>
          </p:nvSpPr>
          <p:spPr>
            <a:xfrm>
              <a:off x="8406590" y="2312780"/>
              <a:ext cx="126429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0.78 (0.62‒0.98)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D5900F03-ACC8-49A0-BA6F-5BBF3564DD23}"/>
                </a:ext>
              </a:extLst>
            </p:cNvPr>
            <p:cNvSpPr txBox="1"/>
            <p:nvPr/>
          </p:nvSpPr>
          <p:spPr>
            <a:xfrm>
              <a:off x="4165443" y="2314448"/>
              <a:ext cx="111145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22.0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4021FA2-BFFB-4A18-A482-B6D46E259C08}"/>
                </a:ext>
              </a:extLst>
            </p:cNvPr>
            <p:cNvSpPr txBox="1"/>
            <p:nvPr/>
          </p:nvSpPr>
          <p:spPr>
            <a:xfrm>
              <a:off x="4604723" y="2313227"/>
              <a:ext cx="12871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16.7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0C57CA07-C9DE-4613-8403-97C0544A63C7}"/>
                </a:ext>
              </a:extLst>
            </p:cNvPr>
            <p:cNvSpPr txBox="1"/>
            <p:nvPr/>
          </p:nvSpPr>
          <p:spPr>
            <a:xfrm>
              <a:off x="1026799" y="4170486"/>
              <a:ext cx="312909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Baseline PSA</a:t>
              </a:r>
              <a:endParaRPr kumimoji="0" lang="en-GB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Line 225">
              <a:extLst>
                <a:ext uri="{FF2B5EF4-FFF2-40B4-BE49-F238E27FC236}">
                  <a16:creationId xmlns:a16="http://schemas.microsoft.com/office/drawing/2014/main" id="{C182379A-B6AF-4869-AFAF-13EE7AC55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9066" y="4408003"/>
              <a:ext cx="56920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Line 226">
              <a:extLst>
                <a:ext uri="{FF2B5EF4-FFF2-40B4-BE49-F238E27FC236}">
                  <a16:creationId xmlns:a16="http://schemas.microsoft.com/office/drawing/2014/main" id="{21C818D7-33F3-4921-AC89-6110CDE03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9066" y="4379165"/>
              <a:ext cx="0" cy="5767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Line 227">
              <a:extLst>
                <a:ext uri="{FF2B5EF4-FFF2-40B4-BE49-F238E27FC236}">
                  <a16:creationId xmlns:a16="http://schemas.microsoft.com/office/drawing/2014/main" id="{5C4EAD1B-F465-4BF7-8C16-5794F5372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2397" y="4379165"/>
              <a:ext cx="0" cy="5767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Oval 228">
              <a:extLst>
                <a:ext uri="{FF2B5EF4-FFF2-40B4-BE49-F238E27FC236}">
                  <a16:creationId xmlns:a16="http://schemas.microsoft.com/office/drawing/2014/main" id="{E9D3E8C2-3AC0-47B0-85A5-8984722E1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704" y="4382697"/>
              <a:ext cx="47929" cy="5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DF8BB9F-BDB1-4938-9BC5-E9FCBB5C7518}"/>
                </a:ext>
              </a:extLst>
            </p:cNvPr>
            <p:cNvSpPr txBox="1"/>
            <p:nvPr/>
          </p:nvSpPr>
          <p:spPr>
            <a:xfrm>
              <a:off x="1026799" y="4327212"/>
              <a:ext cx="312909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Below median baseline PSA </a:t>
              </a: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A9A83727-48E2-4C36-9215-5AFBF2084F45}"/>
                </a:ext>
              </a:extLst>
            </p:cNvPr>
            <p:cNvSpPr txBox="1"/>
            <p:nvPr/>
          </p:nvSpPr>
          <p:spPr>
            <a:xfrm>
              <a:off x="8406590" y="4327212"/>
              <a:ext cx="126429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0.75 (0.55</a:t>
              </a: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‒</a:t>
              </a:r>
              <a:r>
                <a:rPr kumimoji="0" lang="it-IT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1.02)</a:t>
              </a:r>
              <a:endParaRPr kumimoji="0" lang="en-GB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Line 229">
              <a:extLst>
                <a:ext uri="{FF2B5EF4-FFF2-40B4-BE49-F238E27FC236}">
                  <a16:creationId xmlns:a16="http://schemas.microsoft.com/office/drawing/2014/main" id="{05DF586A-C9F1-4B2A-935D-F84B27009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1202" y="4564729"/>
              <a:ext cx="49289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847812AE-F81D-4EE4-91D8-932D819707CD}"/>
                </a:ext>
              </a:extLst>
            </p:cNvPr>
            <p:cNvSpPr txBox="1"/>
            <p:nvPr/>
          </p:nvSpPr>
          <p:spPr>
            <a:xfrm>
              <a:off x="4165443" y="4328880"/>
              <a:ext cx="111145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25.2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5BC7056D-E37B-4A92-B24C-11684B93EF17}"/>
                </a:ext>
              </a:extLst>
            </p:cNvPr>
            <p:cNvSpPr txBox="1"/>
            <p:nvPr/>
          </p:nvSpPr>
          <p:spPr>
            <a:xfrm>
              <a:off x="4604723" y="4327659"/>
              <a:ext cx="12871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22.0</a:t>
              </a:r>
            </a:p>
          </p:txBody>
        </p:sp>
        <p:sp>
          <p:nvSpPr>
            <p:cNvPr id="124" name="Line 230">
              <a:extLst>
                <a:ext uri="{FF2B5EF4-FFF2-40B4-BE49-F238E27FC236}">
                  <a16:creationId xmlns:a16="http://schemas.microsoft.com/office/drawing/2014/main" id="{AD68EC86-D847-4865-BB41-88FDD17A6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1202" y="4535891"/>
              <a:ext cx="0" cy="5767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Line 231">
              <a:extLst>
                <a:ext uri="{FF2B5EF4-FFF2-40B4-BE49-F238E27FC236}">
                  <a16:creationId xmlns:a16="http://schemas.microsoft.com/office/drawing/2014/main" id="{79894DEB-1F34-4FD9-ADD5-121CF67B4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0287" y="4535891"/>
              <a:ext cx="0" cy="5767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Oval 232">
              <a:extLst>
                <a:ext uri="{FF2B5EF4-FFF2-40B4-BE49-F238E27FC236}">
                  <a16:creationId xmlns:a16="http://schemas.microsoft.com/office/drawing/2014/main" id="{631DE1F8-B170-4FE2-BE4E-E92E80DD2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5698" y="4531183"/>
              <a:ext cx="63905" cy="6709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136B499-86FB-48C9-867D-329556FD9C24}"/>
                </a:ext>
              </a:extLst>
            </p:cNvPr>
            <p:cNvSpPr txBox="1"/>
            <p:nvPr/>
          </p:nvSpPr>
          <p:spPr>
            <a:xfrm>
              <a:off x="1026799" y="4483938"/>
              <a:ext cx="316891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Above or equal to median baseline PSA  </a:t>
              </a: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01F6BAD-45D9-4C9F-932B-4469BD916A58}"/>
                </a:ext>
              </a:extLst>
            </p:cNvPr>
            <p:cNvSpPr txBox="1"/>
            <p:nvPr/>
          </p:nvSpPr>
          <p:spPr>
            <a:xfrm>
              <a:off x="8406590" y="4483938"/>
              <a:ext cx="126429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0.63 (0.48</a:t>
              </a: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‒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0.82)</a:t>
              </a:r>
              <a:endParaRPr kumimoji="0" lang="en-GB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52FED17B-B6A1-4802-A655-58A90CB3D3C3}"/>
                </a:ext>
              </a:extLst>
            </p:cNvPr>
            <p:cNvSpPr txBox="1"/>
            <p:nvPr/>
          </p:nvSpPr>
          <p:spPr>
            <a:xfrm>
              <a:off x="4165443" y="4485606"/>
              <a:ext cx="111145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18.5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043E476C-9F0B-4EF2-8801-7636C375A5AC}"/>
                </a:ext>
              </a:extLst>
            </p:cNvPr>
            <p:cNvSpPr txBox="1"/>
            <p:nvPr/>
          </p:nvSpPr>
          <p:spPr>
            <a:xfrm>
              <a:off x="4604723" y="4484385"/>
              <a:ext cx="12871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13.8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AEC08843-ECEF-46D3-BBDF-6B4711411B45}"/>
                </a:ext>
              </a:extLst>
            </p:cNvPr>
            <p:cNvSpPr txBox="1"/>
            <p:nvPr/>
          </p:nvSpPr>
          <p:spPr>
            <a:xfrm>
              <a:off x="1030867" y="4674094"/>
              <a:ext cx="3043824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HRRm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status</a:t>
              </a:r>
              <a:r>
                <a:rPr kumimoji="0" lang="en-US" sz="1050" b="1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</a:t>
              </a:r>
              <a:endParaRPr kumimoji="0" lang="en-GB" sz="10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3F05258-7940-4D82-9BED-1EF54F687760}"/>
                </a:ext>
              </a:extLst>
            </p:cNvPr>
            <p:cNvSpPr txBox="1"/>
            <p:nvPr/>
          </p:nvSpPr>
          <p:spPr>
            <a:xfrm>
              <a:off x="1030867" y="4819362"/>
              <a:ext cx="3043824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HRRm</a:t>
              </a: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69170FD9-9603-4418-87A0-71B2FABD3725}"/>
                </a:ext>
              </a:extLst>
            </p:cNvPr>
            <p:cNvGrpSpPr/>
            <p:nvPr/>
          </p:nvGrpSpPr>
          <p:grpSpPr>
            <a:xfrm>
              <a:off x="6553568" y="4870401"/>
              <a:ext cx="690171" cy="59504"/>
              <a:chOff x="5476960" y="5889524"/>
              <a:chExt cx="405214" cy="60500"/>
            </a:xfrm>
            <a:solidFill>
              <a:schemeClr val="tx1"/>
            </a:solidFill>
          </p:grpSpPr>
          <p:sp>
            <p:nvSpPr>
              <p:cNvPr id="157" name="Line 225">
                <a:extLst>
                  <a:ext uri="{FF2B5EF4-FFF2-40B4-BE49-F238E27FC236}">
                    <a16:creationId xmlns:a16="http://schemas.microsoft.com/office/drawing/2014/main" id="{D1694A76-660A-48C4-AE93-44A218127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6960" y="5917920"/>
                <a:ext cx="405214" cy="0"/>
              </a:xfrm>
              <a:prstGeom prst="line">
                <a:avLst/>
              </a:prstGeom>
              <a:grp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8" name="Line 226">
                <a:extLst>
                  <a:ext uri="{FF2B5EF4-FFF2-40B4-BE49-F238E27FC236}">
                    <a16:creationId xmlns:a16="http://schemas.microsoft.com/office/drawing/2014/main" id="{D301F73A-999E-4F3E-B94B-BE013CB41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6960" y="5889524"/>
                <a:ext cx="0" cy="60497"/>
              </a:xfrm>
              <a:prstGeom prst="line">
                <a:avLst/>
              </a:prstGeom>
              <a:grp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9" name="Line 227">
                <a:extLst>
                  <a:ext uri="{FF2B5EF4-FFF2-40B4-BE49-F238E27FC236}">
                    <a16:creationId xmlns:a16="http://schemas.microsoft.com/office/drawing/2014/main" id="{C0FF6224-4F92-4247-A924-E8A486C31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2174" y="5889527"/>
                <a:ext cx="0" cy="60497"/>
              </a:xfrm>
              <a:prstGeom prst="line">
                <a:avLst/>
              </a:prstGeom>
              <a:grp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0" name="Oval 228">
                <a:extLst>
                  <a:ext uri="{FF2B5EF4-FFF2-40B4-BE49-F238E27FC236}">
                    <a16:creationId xmlns:a16="http://schemas.microsoft.com/office/drawing/2014/main" id="{4885AFAA-2848-4488-ADBF-7ED3BE4CE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785" y="5900604"/>
                <a:ext cx="27477" cy="457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826B6BD2-02F4-4DDC-8593-DE8FF9BCBDF9}"/>
                </a:ext>
              </a:extLst>
            </p:cNvPr>
            <p:cNvSpPr txBox="1"/>
            <p:nvPr/>
          </p:nvSpPr>
          <p:spPr>
            <a:xfrm>
              <a:off x="8406590" y="4819362"/>
              <a:ext cx="126429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0.50 (0.34</a:t>
              </a: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‒</a:t>
              </a:r>
              <a:r>
                <a:rPr kumimoji="0" lang="it-IT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0.73)</a:t>
              </a:r>
              <a:endParaRPr kumimoji="0" lang="en-GB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9E78D0DB-1A2B-4F86-B8C6-5918C92FA9E7}"/>
                </a:ext>
              </a:extLst>
            </p:cNvPr>
            <p:cNvSpPr txBox="1"/>
            <p:nvPr/>
          </p:nvSpPr>
          <p:spPr>
            <a:xfrm>
              <a:off x="4165443" y="4821030"/>
              <a:ext cx="111145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NR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14DB0BA-8219-434B-AABE-5D949C4D49D3}"/>
                </a:ext>
              </a:extLst>
            </p:cNvPr>
            <p:cNvSpPr txBox="1"/>
            <p:nvPr/>
          </p:nvSpPr>
          <p:spPr>
            <a:xfrm>
              <a:off x="4604723" y="4819809"/>
              <a:ext cx="12871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13.9</a:t>
              </a:r>
            </a:p>
          </p:txBody>
        </p:sp>
        <p:sp>
          <p:nvSpPr>
            <p:cNvPr id="35" name="Line 117">
              <a:extLst>
                <a:ext uri="{FF2B5EF4-FFF2-40B4-BE49-F238E27FC236}">
                  <a16:creationId xmlns:a16="http://schemas.microsoft.com/office/drawing/2014/main" id="{64100379-F0AE-45CB-B652-5C66F3C7A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2005" y="5175002"/>
              <a:ext cx="4299972" cy="0"/>
            </a:xfrm>
            <a:prstGeom prst="line">
              <a:avLst/>
            </a:prstGeom>
            <a:noFill/>
            <a:ln w="101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B710755-0A64-4C83-B1AB-182104F145BD}"/>
                </a:ext>
              </a:extLst>
            </p:cNvPr>
            <p:cNvSpPr txBox="1"/>
            <p:nvPr/>
          </p:nvSpPr>
          <p:spPr>
            <a:xfrm>
              <a:off x="1030867" y="4978820"/>
              <a:ext cx="3441842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     Non-HRRm</a:t>
              </a: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79BE2D6C-0DFB-40CD-B5A6-91C410EADD20}"/>
                </a:ext>
              </a:extLst>
            </p:cNvPr>
            <p:cNvGrpSpPr/>
            <p:nvPr/>
          </p:nvGrpSpPr>
          <p:grpSpPr>
            <a:xfrm>
              <a:off x="7064997" y="5029471"/>
              <a:ext cx="429713" cy="60281"/>
              <a:chOff x="5629880" y="5889524"/>
              <a:chExt cx="252294" cy="61290"/>
            </a:xfrm>
            <a:solidFill>
              <a:schemeClr val="tx1"/>
            </a:solidFill>
          </p:grpSpPr>
          <p:sp>
            <p:nvSpPr>
              <p:cNvPr id="183" name="Line 225">
                <a:extLst>
                  <a:ext uri="{FF2B5EF4-FFF2-40B4-BE49-F238E27FC236}">
                    <a16:creationId xmlns:a16="http://schemas.microsoft.com/office/drawing/2014/main" id="{FAFA465A-C0AD-45A7-A1DC-742E4C69B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29880" y="5917920"/>
                <a:ext cx="252293" cy="0"/>
              </a:xfrm>
              <a:prstGeom prst="line">
                <a:avLst/>
              </a:prstGeom>
              <a:grp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4" name="Line 226">
                <a:extLst>
                  <a:ext uri="{FF2B5EF4-FFF2-40B4-BE49-F238E27FC236}">
                    <a16:creationId xmlns:a16="http://schemas.microsoft.com/office/drawing/2014/main" id="{F273254A-EE8C-485D-A45A-13B940AAB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29881" y="5889524"/>
                <a:ext cx="0" cy="60497"/>
              </a:xfrm>
              <a:prstGeom prst="line">
                <a:avLst/>
              </a:prstGeom>
              <a:grp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5" name="Line 227">
                <a:extLst>
                  <a:ext uri="{FF2B5EF4-FFF2-40B4-BE49-F238E27FC236}">
                    <a16:creationId xmlns:a16="http://schemas.microsoft.com/office/drawing/2014/main" id="{629CFB2E-45E4-44D6-8310-191D63891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2174" y="5889527"/>
                <a:ext cx="0" cy="60497"/>
              </a:xfrm>
              <a:prstGeom prst="line">
                <a:avLst/>
              </a:prstGeom>
              <a:grp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7" name="Oval 228">
                <a:extLst>
                  <a:ext uri="{FF2B5EF4-FFF2-40B4-BE49-F238E27FC236}">
                    <a16:creationId xmlns:a16="http://schemas.microsoft.com/office/drawing/2014/main" id="{C84451D9-ED21-49C6-82FA-273459C0B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5711" y="5891080"/>
                <a:ext cx="33818" cy="5973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B69849FF-3CF3-44F4-91EB-F8507C919F26}"/>
                </a:ext>
              </a:extLst>
            </p:cNvPr>
            <p:cNvSpPr txBox="1"/>
            <p:nvPr/>
          </p:nvSpPr>
          <p:spPr>
            <a:xfrm>
              <a:off x="8406590" y="4978820"/>
              <a:ext cx="126429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0.76 (0.60</a:t>
              </a: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‒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0.97)</a:t>
              </a:r>
              <a:endParaRPr kumimoji="0" lang="en-GB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FB7974E1-8A03-4168-8839-D5EC54C0DFA5}"/>
                </a:ext>
              </a:extLst>
            </p:cNvPr>
            <p:cNvSpPr txBox="1"/>
            <p:nvPr/>
          </p:nvSpPr>
          <p:spPr>
            <a:xfrm>
              <a:off x="4165443" y="4980488"/>
              <a:ext cx="111145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24.1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96DC3315-B80F-4873-8484-BBB31FAA9897}"/>
                </a:ext>
              </a:extLst>
            </p:cNvPr>
            <p:cNvSpPr txBox="1"/>
            <p:nvPr/>
          </p:nvSpPr>
          <p:spPr>
            <a:xfrm>
              <a:off x="4604723" y="4979267"/>
              <a:ext cx="128715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19.0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A385387-D5FD-419B-A9F9-4DFC50D378B3}"/>
                </a:ext>
              </a:extLst>
            </p:cNvPr>
            <p:cNvSpPr txBox="1"/>
            <p:nvPr/>
          </p:nvSpPr>
          <p:spPr>
            <a:xfrm>
              <a:off x="3601533" y="1810840"/>
              <a:ext cx="86286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796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707C491-80F8-4B7C-9DD2-B158F4AEE046}"/>
                </a:ext>
              </a:extLst>
            </p:cNvPr>
            <p:cNvSpPr txBox="1"/>
            <p:nvPr/>
          </p:nvSpPr>
          <p:spPr>
            <a:xfrm>
              <a:off x="3601533" y="3164938"/>
              <a:ext cx="86286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434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AAEC23B5-D57B-4008-87E5-2908CA05ED90}"/>
                </a:ext>
              </a:extLst>
            </p:cNvPr>
            <p:cNvSpPr txBox="1"/>
            <p:nvPr/>
          </p:nvSpPr>
          <p:spPr>
            <a:xfrm>
              <a:off x="3601533" y="3321664"/>
              <a:ext cx="86286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105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2765E2D-490E-4C2B-9760-C00D4EEAA7A6}"/>
                </a:ext>
              </a:extLst>
            </p:cNvPr>
            <p:cNvSpPr txBox="1"/>
            <p:nvPr/>
          </p:nvSpPr>
          <p:spPr>
            <a:xfrm>
              <a:off x="3601533" y="3478390"/>
              <a:ext cx="86286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257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2AFC6E0B-47BD-4551-9C7E-76A2602E4138}"/>
                </a:ext>
              </a:extLst>
            </p:cNvPr>
            <p:cNvSpPr txBox="1"/>
            <p:nvPr/>
          </p:nvSpPr>
          <p:spPr>
            <a:xfrm>
              <a:off x="3601533" y="3825272"/>
              <a:ext cx="86286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189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C643A72B-CB0C-40F3-8CD4-C30776760460}"/>
                </a:ext>
              </a:extLst>
            </p:cNvPr>
            <p:cNvSpPr txBox="1"/>
            <p:nvPr/>
          </p:nvSpPr>
          <p:spPr>
            <a:xfrm>
              <a:off x="3601533" y="3981998"/>
              <a:ext cx="86286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607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A3860F54-7969-4D4D-BE17-00B43FF262A1}"/>
                </a:ext>
              </a:extLst>
            </p:cNvPr>
            <p:cNvSpPr txBox="1"/>
            <p:nvPr/>
          </p:nvSpPr>
          <p:spPr>
            <a:xfrm>
              <a:off x="3601533" y="2661330"/>
              <a:ext cx="86286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558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F3CD2B36-8524-4411-8D51-1515E7835821}"/>
                </a:ext>
              </a:extLst>
            </p:cNvPr>
            <p:cNvSpPr txBox="1"/>
            <p:nvPr/>
          </p:nvSpPr>
          <p:spPr>
            <a:xfrm>
              <a:off x="3601533" y="2818056"/>
              <a:ext cx="86286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236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52F8A8C3-7042-463E-8D44-1FCE6028BE01}"/>
                </a:ext>
              </a:extLst>
            </p:cNvPr>
            <p:cNvSpPr txBox="1"/>
            <p:nvPr/>
          </p:nvSpPr>
          <p:spPr>
            <a:xfrm>
              <a:off x="3601533" y="2157722"/>
              <a:ext cx="86286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227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424A65A1-9630-4902-A732-05EEAF67DDB8}"/>
                </a:ext>
              </a:extLst>
            </p:cNvPr>
            <p:cNvSpPr txBox="1"/>
            <p:nvPr/>
          </p:nvSpPr>
          <p:spPr>
            <a:xfrm>
              <a:off x="3601533" y="2314448"/>
              <a:ext cx="86286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569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3628A4B0-3E0F-4EFE-899B-9766FA585C9A}"/>
                </a:ext>
              </a:extLst>
            </p:cNvPr>
            <p:cNvSpPr txBox="1"/>
            <p:nvPr/>
          </p:nvSpPr>
          <p:spPr>
            <a:xfrm>
              <a:off x="3601533" y="4328880"/>
              <a:ext cx="86286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396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A2A5B52-1927-4A59-9935-42A98D6B94C1}"/>
                </a:ext>
              </a:extLst>
            </p:cNvPr>
            <p:cNvSpPr txBox="1"/>
            <p:nvPr/>
          </p:nvSpPr>
          <p:spPr>
            <a:xfrm>
              <a:off x="3601533" y="4485606"/>
              <a:ext cx="86286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397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414291D-5446-4F3E-B6DB-D3FB0AEC8BC3}"/>
                </a:ext>
              </a:extLst>
            </p:cNvPr>
            <p:cNvSpPr txBox="1"/>
            <p:nvPr/>
          </p:nvSpPr>
          <p:spPr>
            <a:xfrm>
              <a:off x="3601533" y="4821030"/>
              <a:ext cx="86286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226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E27F055C-B849-406C-B529-C635A5B1CAF9}"/>
                </a:ext>
              </a:extLst>
            </p:cNvPr>
            <p:cNvSpPr txBox="1"/>
            <p:nvPr/>
          </p:nvSpPr>
          <p:spPr>
            <a:xfrm>
              <a:off x="3601533" y="4980488"/>
              <a:ext cx="86286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552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DA108734-7FE2-4D1C-84C5-59278BA32A9B}"/>
                </a:ext>
              </a:extLst>
            </p:cNvPr>
            <p:cNvSpPr txBox="1"/>
            <p:nvPr/>
          </p:nvSpPr>
          <p:spPr>
            <a:xfrm>
              <a:off x="3403374" y="1443747"/>
              <a:ext cx="12591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Number of </a:t>
              </a:r>
              <a:b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patients, n</a:t>
              </a:r>
              <a:endPara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AF3E7C7D-FA22-415F-9CF5-CDBA659CC647}"/>
                </a:ext>
              </a:extLst>
            </p:cNvPr>
            <p:cNvSpPr txBox="1"/>
            <p:nvPr/>
          </p:nvSpPr>
          <p:spPr>
            <a:xfrm>
              <a:off x="4201728" y="1442620"/>
              <a:ext cx="1537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Median rPFS, </a:t>
              </a:r>
              <a:b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months</a:t>
              </a:r>
              <a:endPara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102B07-07C0-4A68-83D3-A23C829902EF}"/>
                </a:ext>
              </a:extLst>
            </p:cNvPr>
            <p:cNvSpPr/>
            <p:nvPr/>
          </p:nvSpPr>
          <p:spPr>
            <a:xfrm>
              <a:off x="10052597" y="2902670"/>
              <a:ext cx="1614143" cy="12392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 Narrow"/>
                </a:rPr>
                <a:t>Global interaction test not significant at 10% level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86D32A-E1B0-4161-8D04-24181A38F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80728"/>
            <a:ext cx="10972800" cy="702470"/>
          </a:xfrm>
        </p:spPr>
        <p:txBody>
          <a:bodyPr/>
          <a:lstStyle/>
          <a:p>
            <a:pPr lvl="0"/>
            <a:r>
              <a:rPr lang="en-US" cap="none" dirty="0" err="1"/>
              <a:t>r</a:t>
            </a:r>
            <a:r>
              <a:rPr lang="en-US" dirty="0" err="1"/>
              <a:t>PFS</a:t>
            </a:r>
            <a:r>
              <a:rPr lang="en-US" dirty="0"/>
              <a:t> benefit observed across all pre-specified subgroups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DFB5D-AE1D-4755-BC77-AEA63723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US" dirty="0" err="1"/>
              <a:t>PRO</a:t>
            </a:r>
            <a:r>
              <a:rPr lang="en-US" cap="none" dirty="0" err="1"/>
              <a:t>pel</a:t>
            </a:r>
            <a:r>
              <a:rPr lang="en-US" dirty="0"/>
              <a:t>: subgroup analysis of </a:t>
            </a:r>
            <a:r>
              <a:rPr lang="en-US" cap="none" dirty="0" err="1"/>
              <a:t>r</a:t>
            </a:r>
            <a:r>
              <a:rPr lang="en-US" dirty="0" err="1"/>
              <a:t>PFS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5108C-E1E5-8549-AC64-12C575237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E0CF68D-74D3-3348-914D-3D6C358D34C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200" y="6309320"/>
            <a:ext cx="10411292" cy="388729"/>
          </a:xfrm>
        </p:spPr>
        <p:txBody>
          <a:bodyPr/>
          <a:lstStyle/>
          <a:p>
            <a:r>
              <a:rPr lang="en-US" dirty="0"/>
              <a:t>CI, confidence interval;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ctDNA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, circulating tumour DNA; ECOG, Eastern Cooperative Oncology Group; </a:t>
            </a:r>
            <a:r>
              <a:rPr lang="en-US" dirty="0"/>
              <a:t>HR, hazard ratio; HRR(m), homologous recombination (mutation); </a:t>
            </a:r>
            <a:r>
              <a:rPr lang="en-US" dirty="0" err="1"/>
              <a:t>mHSPC</a:t>
            </a:r>
            <a:r>
              <a:rPr lang="en-US" dirty="0"/>
              <a:t>, metastatic hormone sensitive prostate cancer; NR, not reached; PSA, prostate specific antigen; </a:t>
            </a:r>
            <a:r>
              <a:rPr lang="en-US" dirty="0" err="1"/>
              <a:t>rPFS</a:t>
            </a:r>
            <a:r>
              <a:rPr lang="en-US" dirty="0"/>
              <a:t>, radiographic progression-free survival</a:t>
            </a:r>
          </a:p>
          <a:p>
            <a:r>
              <a:rPr lang="en-US" dirty="0"/>
              <a:t>Saad F, et al. </a:t>
            </a:r>
            <a:r>
              <a:rPr lang="en-GB" dirty="0"/>
              <a:t>J </a:t>
            </a:r>
            <a:r>
              <a:rPr lang="en-GB" dirty="0" err="1"/>
              <a:t>Clin</a:t>
            </a:r>
            <a:r>
              <a:rPr lang="en-GB" dirty="0"/>
              <a:t> Oncol. 2022; 40 (</a:t>
            </a:r>
            <a:r>
              <a:rPr lang="en-GB" dirty="0" err="1"/>
              <a:t>suppl</a:t>
            </a:r>
            <a:r>
              <a:rPr lang="en-GB" dirty="0"/>
              <a:t> 6; </a:t>
            </a:r>
            <a:r>
              <a:rPr lang="en-GB" dirty="0" err="1"/>
              <a:t>abstr</a:t>
            </a:r>
            <a:r>
              <a:rPr lang="en-GB" dirty="0"/>
              <a:t> 11) (</a:t>
            </a:r>
            <a:r>
              <a:rPr lang="it-IT" dirty="0"/>
              <a:t>ASCO GU 2022 oral presentation) </a:t>
            </a:r>
            <a:endParaRPr lang="en-GB" dirty="0"/>
          </a:p>
        </p:txBody>
      </p:sp>
      <p:sp>
        <p:nvSpPr>
          <p:cNvPr id="182" name="Segnaposto testo 81">
            <a:extLst>
              <a:ext uri="{FF2B5EF4-FFF2-40B4-BE49-F238E27FC236}">
                <a16:creationId xmlns:a16="http://schemas.microsoft.com/office/drawing/2014/main" id="{0CBBE417-087F-4FEA-B462-8B3616538037}"/>
              </a:ext>
            </a:extLst>
          </p:cNvPr>
          <p:cNvSpPr txBox="1">
            <a:spLocks/>
          </p:cNvSpPr>
          <p:nvPr/>
        </p:nvSpPr>
        <p:spPr>
          <a:xfrm>
            <a:off x="587929" y="5379017"/>
            <a:ext cx="11124695" cy="696530"/>
          </a:xfrm>
          <a:prstGeom prst="rect">
            <a:avLst/>
          </a:prstGeom>
        </p:spPr>
        <p:txBody>
          <a:bodyPr vert="horz" lIns="51837" tIns="25919" rIns="51837" bIns="25919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Global interaction test not significant at 10% level. </a:t>
            </a: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The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HRRm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 status of patients in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PROpel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 was determined retrospectively using results from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tumour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 tissue and plasma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ctDNA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HRRm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 tests. Patients were classified as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HRRm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 if (one or more) HRR gene mutation was detected by either test; patients were classified as non-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HRRm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 patients if no HRR gene mutation was detected by either test; patients were classified as unknown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HRRm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 if no valid HRR test result from either test was achieved. 18 patients did not have a valid HRR testing result from either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tumour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 tissue or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ctDNA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 test and were excluded from the subgroup analysis. This subgroup analysis is post hoc exploratory analysis. </a:t>
            </a:r>
          </a:p>
        </p:txBody>
      </p:sp>
      <p:sp>
        <p:nvSpPr>
          <p:cNvPr id="33" name="Rectangle 111">
            <a:extLst>
              <a:ext uri="{FF2B5EF4-FFF2-40B4-BE49-F238E27FC236}">
                <a16:creationId xmlns:a16="http://schemas.microsoft.com/office/drawing/2014/main" id="{DC57D05E-14C1-4EF8-9647-296118CC4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00" y="5363926"/>
            <a:ext cx="8833145" cy="2000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687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Line 79">
            <a:extLst>
              <a:ext uri="{FF2B5EF4-FFF2-40B4-BE49-F238E27FC236}">
                <a16:creationId xmlns:a16="http://schemas.microsoft.com/office/drawing/2014/main" id="{C31FBE30-47D0-4777-9ED4-B0CCE3CA8F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2012" y="1956737"/>
            <a:ext cx="0" cy="2836077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9" name="Line 80">
            <a:extLst>
              <a:ext uri="{FF2B5EF4-FFF2-40B4-BE49-F238E27FC236}">
                <a16:creationId xmlns:a16="http://schemas.microsoft.com/office/drawing/2014/main" id="{F094C951-4981-4060-A387-91DDDC215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3636" y="4797112"/>
            <a:ext cx="5907023" cy="0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0" name="Line 81">
            <a:extLst>
              <a:ext uri="{FF2B5EF4-FFF2-40B4-BE49-F238E27FC236}">
                <a16:creationId xmlns:a16="http://schemas.microsoft.com/office/drawing/2014/main" id="{791D379B-7572-4E9A-AE9B-4A5CE68D67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3637" y="1958456"/>
            <a:ext cx="58375" cy="0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1" name="Line 82">
            <a:extLst>
              <a:ext uri="{FF2B5EF4-FFF2-40B4-BE49-F238E27FC236}">
                <a16:creationId xmlns:a16="http://schemas.microsoft.com/office/drawing/2014/main" id="{F3A58BA8-EAA1-4865-AD32-CB386FB06F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3637" y="3093747"/>
            <a:ext cx="58375" cy="0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2" name="Line 83">
            <a:extLst>
              <a:ext uri="{FF2B5EF4-FFF2-40B4-BE49-F238E27FC236}">
                <a16:creationId xmlns:a16="http://schemas.microsoft.com/office/drawing/2014/main" id="{4545E312-9367-4577-9BE7-DDA1A570A4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3637" y="3661821"/>
            <a:ext cx="58375" cy="0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3" name="Line 84">
            <a:extLst>
              <a:ext uri="{FF2B5EF4-FFF2-40B4-BE49-F238E27FC236}">
                <a16:creationId xmlns:a16="http://schemas.microsoft.com/office/drawing/2014/main" id="{AF732159-759E-45EB-A589-191C40DF90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3637" y="4229037"/>
            <a:ext cx="58375" cy="0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4" name="Line 85">
            <a:extLst>
              <a:ext uri="{FF2B5EF4-FFF2-40B4-BE49-F238E27FC236}">
                <a16:creationId xmlns:a16="http://schemas.microsoft.com/office/drawing/2014/main" id="{D8B82E91-6DCF-4B0B-8590-F7DD7DA59A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3637" y="2242064"/>
            <a:ext cx="58375" cy="0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5" name="Line 86">
            <a:extLst>
              <a:ext uri="{FF2B5EF4-FFF2-40B4-BE49-F238E27FC236}">
                <a16:creationId xmlns:a16="http://schemas.microsoft.com/office/drawing/2014/main" id="{72D5E933-5738-4285-B0AF-AC33FFC962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3637" y="2526531"/>
            <a:ext cx="58375" cy="0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6" name="Line 87">
            <a:extLst>
              <a:ext uri="{FF2B5EF4-FFF2-40B4-BE49-F238E27FC236}">
                <a16:creationId xmlns:a16="http://schemas.microsoft.com/office/drawing/2014/main" id="{477C83E0-3A38-4C53-B4E6-682FB3A857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3637" y="2810139"/>
            <a:ext cx="58375" cy="0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7" name="Line 88">
            <a:extLst>
              <a:ext uri="{FF2B5EF4-FFF2-40B4-BE49-F238E27FC236}">
                <a16:creationId xmlns:a16="http://schemas.microsoft.com/office/drawing/2014/main" id="{BC646FEA-DB45-491B-8C1D-7FB3734EDE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3637" y="3377355"/>
            <a:ext cx="58375" cy="0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8" name="Line 89">
            <a:extLst>
              <a:ext uri="{FF2B5EF4-FFF2-40B4-BE49-F238E27FC236}">
                <a16:creationId xmlns:a16="http://schemas.microsoft.com/office/drawing/2014/main" id="{86D869F8-AB6E-4612-B180-8DCD923C08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3637" y="3945429"/>
            <a:ext cx="58375" cy="0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9" name="Line 90">
            <a:extLst>
              <a:ext uri="{FF2B5EF4-FFF2-40B4-BE49-F238E27FC236}">
                <a16:creationId xmlns:a16="http://schemas.microsoft.com/office/drawing/2014/main" id="{9B8F27D1-569E-4A46-9DBD-D078D48DB7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3637" y="4512644"/>
            <a:ext cx="58375" cy="0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0" name="Line 91">
            <a:extLst>
              <a:ext uri="{FF2B5EF4-FFF2-40B4-BE49-F238E27FC236}">
                <a16:creationId xmlns:a16="http://schemas.microsoft.com/office/drawing/2014/main" id="{8954FA91-0E17-4795-B046-E0B2CC173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2012" y="4797112"/>
            <a:ext cx="0" cy="5328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1" name="Line 92">
            <a:extLst>
              <a:ext uri="{FF2B5EF4-FFF2-40B4-BE49-F238E27FC236}">
                <a16:creationId xmlns:a16="http://schemas.microsoft.com/office/drawing/2014/main" id="{DEA2C32F-45AF-4F31-ADD2-65F63FCA6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5543" y="4797112"/>
            <a:ext cx="0" cy="5328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2" name="Line 93">
            <a:extLst>
              <a:ext uri="{FF2B5EF4-FFF2-40B4-BE49-F238E27FC236}">
                <a16:creationId xmlns:a16="http://schemas.microsoft.com/office/drawing/2014/main" id="{49AA1B2A-3587-496E-946A-9D886A800B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3036" y="4791268"/>
            <a:ext cx="0" cy="3639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3" name="Line 94">
            <a:extLst>
              <a:ext uri="{FF2B5EF4-FFF2-40B4-BE49-F238E27FC236}">
                <a16:creationId xmlns:a16="http://schemas.microsoft.com/office/drawing/2014/main" id="{3B1E7AF2-DDA4-44CC-8F2D-FE93D6EFF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7792" y="4797112"/>
            <a:ext cx="0" cy="5328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4" name="Line 95">
            <a:extLst>
              <a:ext uri="{FF2B5EF4-FFF2-40B4-BE49-F238E27FC236}">
                <a16:creationId xmlns:a16="http://schemas.microsoft.com/office/drawing/2014/main" id="{887BF7D3-0E57-4CF0-82C4-3D467F6DE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9876" y="4791268"/>
            <a:ext cx="0" cy="3639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5" name="Line 96">
            <a:extLst>
              <a:ext uri="{FF2B5EF4-FFF2-40B4-BE49-F238E27FC236}">
                <a16:creationId xmlns:a16="http://schemas.microsoft.com/office/drawing/2014/main" id="{4C6AD23E-07ED-4185-9362-6CE212C10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7739" y="4797112"/>
            <a:ext cx="0" cy="5328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6" name="Line 97">
            <a:extLst>
              <a:ext uri="{FF2B5EF4-FFF2-40B4-BE49-F238E27FC236}">
                <a16:creationId xmlns:a16="http://schemas.microsoft.com/office/drawing/2014/main" id="{563A3BDA-8FFF-4135-83AA-31F4FE5BB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4690" y="4791268"/>
            <a:ext cx="0" cy="3639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7" name="Line 98">
            <a:extLst>
              <a:ext uri="{FF2B5EF4-FFF2-40B4-BE49-F238E27FC236}">
                <a16:creationId xmlns:a16="http://schemas.microsoft.com/office/drawing/2014/main" id="{BC0BBB20-7E81-4044-9387-94D0050D6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9817" y="4797112"/>
            <a:ext cx="0" cy="5328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8" name="Line 99">
            <a:extLst>
              <a:ext uri="{FF2B5EF4-FFF2-40B4-BE49-F238E27FC236}">
                <a16:creationId xmlns:a16="http://schemas.microsoft.com/office/drawing/2014/main" id="{A115BC00-5ADB-4092-AD63-FA696D8FE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7681" y="4791268"/>
            <a:ext cx="0" cy="3639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9" name="Line 100">
            <a:extLst>
              <a:ext uri="{FF2B5EF4-FFF2-40B4-BE49-F238E27FC236}">
                <a16:creationId xmlns:a16="http://schemas.microsoft.com/office/drawing/2014/main" id="{46F32294-B131-419F-988C-FE3A3C363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2494" y="4791268"/>
            <a:ext cx="0" cy="3639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0" name="Line 101">
            <a:extLst>
              <a:ext uri="{FF2B5EF4-FFF2-40B4-BE49-F238E27FC236}">
                <a16:creationId xmlns:a16="http://schemas.microsoft.com/office/drawing/2014/main" id="{C9672FA2-8882-4761-A69F-9849C9231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0358" y="4797112"/>
            <a:ext cx="0" cy="5328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1" name="Line 102">
            <a:extLst>
              <a:ext uri="{FF2B5EF4-FFF2-40B4-BE49-F238E27FC236}">
                <a16:creationId xmlns:a16="http://schemas.microsoft.com/office/drawing/2014/main" id="{FA495F27-6ED9-4D60-85A0-E8C31A227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7310" y="4791268"/>
            <a:ext cx="0" cy="3639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2" name="Line 103">
            <a:extLst>
              <a:ext uri="{FF2B5EF4-FFF2-40B4-BE49-F238E27FC236}">
                <a16:creationId xmlns:a16="http://schemas.microsoft.com/office/drawing/2014/main" id="{09D3679E-058A-4D95-9404-30A4C66D0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5172" y="4797112"/>
            <a:ext cx="0" cy="5328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3" name="Line 104">
            <a:extLst>
              <a:ext uri="{FF2B5EF4-FFF2-40B4-BE49-F238E27FC236}">
                <a16:creationId xmlns:a16="http://schemas.microsoft.com/office/drawing/2014/main" id="{C616503E-1D76-4271-90DB-BF5BDF515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9988" y="4797112"/>
            <a:ext cx="0" cy="5328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4" name="Line 105">
            <a:extLst>
              <a:ext uri="{FF2B5EF4-FFF2-40B4-BE49-F238E27FC236}">
                <a16:creationId xmlns:a16="http://schemas.microsoft.com/office/drawing/2014/main" id="{3A5D2C29-2616-4A48-8F7C-E71C7BFD3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5114" y="4791268"/>
            <a:ext cx="0" cy="3639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5" name="Line 106">
            <a:extLst>
              <a:ext uri="{FF2B5EF4-FFF2-40B4-BE49-F238E27FC236}">
                <a16:creationId xmlns:a16="http://schemas.microsoft.com/office/drawing/2014/main" id="{C03D2A43-3B5D-45B8-A9BB-2F43B46D7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2977" y="4797112"/>
            <a:ext cx="0" cy="5328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6" name="Line 107">
            <a:extLst>
              <a:ext uri="{FF2B5EF4-FFF2-40B4-BE49-F238E27FC236}">
                <a16:creationId xmlns:a16="http://schemas.microsoft.com/office/drawing/2014/main" id="{6DFFCB17-B0E8-4636-90EB-233740A70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0841" y="4791268"/>
            <a:ext cx="0" cy="36394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7" name="Line 108">
            <a:extLst>
              <a:ext uri="{FF2B5EF4-FFF2-40B4-BE49-F238E27FC236}">
                <a16:creationId xmlns:a16="http://schemas.microsoft.com/office/drawing/2014/main" id="{6F537FDF-1294-4A05-A6BA-DA676E8DC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5655" y="4791541"/>
            <a:ext cx="0" cy="37567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8" name="Line 109">
            <a:extLst>
              <a:ext uri="{FF2B5EF4-FFF2-40B4-BE49-F238E27FC236}">
                <a16:creationId xmlns:a16="http://schemas.microsoft.com/office/drawing/2014/main" id="{4AD7D3BA-9DD5-4516-BEE9-988EC46E2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2606" y="4797112"/>
            <a:ext cx="0" cy="55002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9" name="Line 110">
            <a:extLst>
              <a:ext uri="{FF2B5EF4-FFF2-40B4-BE49-F238E27FC236}">
                <a16:creationId xmlns:a16="http://schemas.microsoft.com/office/drawing/2014/main" id="{D638FB9C-3EA4-410C-B8A2-462CC05BEF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0470" y="4791541"/>
            <a:ext cx="0" cy="37567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0" name="Line 111">
            <a:extLst>
              <a:ext uri="{FF2B5EF4-FFF2-40B4-BE49-F238E27FC236}">
                <a16:creationId xmlns:a16="http://schemas.microsoft.com/office/drawing/2014/main" id="{D5866E25-91A4-40A5-9137-8801D42C7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7421" y="4797112"/>
            <a:ext cx="0" cy="55002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1" name="Line 112">
            <a:extLst>
              <a:ext uri="{FF2B5EF4-FFF2-40B4-BE49-F238E27FC236}">
                <a16:creationId xmlns:a16="http://schemas.microsoft.com/office/drawing/2014/main" id="{FA8E0481-756E-43CF-8013-E1F67D0EF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3460" y="4791541"/>
            <a:ext cx="0" cy="37567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2" name="Line 113">
            <a:extLst>
              <a:ext uri="{FF2B5EF4-FFF2-40B4-BE49-F238E27FC236}">
                <a16:creationId xmlns:a16="http://schemas.microsoft.com/office/drawing/2014/main" id="{128DC61F-8FF0-4327-AFCB-D07DCF59A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0411" y="4797112"/>
            <a:ext cx="0" cy="55002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3" name="Line 114">
            <a:extLst>
              <a:ext uri="{FF2B5EF4-FFF2-40B4-BE49-F238E27FC236}">
                <a16:creationId xmlns:a16="http://schemas.microsoft.com/office/drawing/2014/main" id="{D3EE1AA9-ED40-4070-9A68-138BB43B6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8275" y="4791541"/>
            <a:ext cx="0" cy="37567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4" name="Line 115">
            <a:extLst>
              <a:ext uri="{FF2B5EF4-FFF2-40B4-BE49-F238E27FC236}">
                <a16:creationId xmlns:a16="http://schemas.microsoft.com/office/drawing/2014/main" id="{35B5B06A-4217-416A-A2FF-70D1E812D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5226" y="4797112"/>
            <a:ext cx="0" cy="55002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5" name="Line 116">
            <a:extLst>
              <a:ext uri="{FF2B5EF4-FFF2-40B4-BE49-F238E27FC236}">
                <a16:creationId xmlns:a16="http://schemas.microsoft.com/office/drawing/2014/main" id="{2ED2DBD2-AC24-4771-AEAA-2E3266BEA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3088" y="4791541"/>
            <a:ext cx="0" cy="37567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6" name="Line 117">
            <a:extLst>
              <a:ext uri="{FF2B5EF4-FFF2-40B4-BE49-F238E27FC236}">
                <a16:creationId xmlns:a16="http://schemas.microsoft.com/office/drawing/2014/main" id="{A1B11F71-ED57-4CC3-B048-200C6AA17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777" y="4797112"/>
            <a:ext cx="0" cy="55002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7" name="Line 118">
            <a:extLst>
              <a:ext uri="{FF2B5EF4-FFF2-40B4-BE49-F238E27FC236}">
                <a16:creationId xmlns:a16="http://schemas.microsoft.com/office/drawing/2014/main" id="{07279391-CEE7-4D3A-81F7-C45E0C9C26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0640" y="4791541"/>
            <a:ext cx="0" cy="37567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8" name="Line 119">
            <a:extLst>
              <a:ext uri="{FF2B5EF4-FFF2-40B4-BE49-F238E27FC236}">
                <a16:creationId xmlns:a16="http://schemas.microsoft.com/office/drawing/2014/main" id="{B26FDC3D-2AD7-4728-A30B-5338E3F53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7591" y="4797112"/>
            <a:ext cx="0" cy="55002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9" name="Line 120">
            <a:extLst>
              <a:ext uri="{FF2B5EF4-FFF2-40B4-BE49-F238E27FC236}">
                <a16:creationId xmlns:a16="http://schemas.microsoft.com/office/drawing/2014/main" id="{56616788-8E07-4AB8-AC56-EA1226074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5454" y="4791541"/>
            <a:ext cx="0" cy="37567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0" name="Line 121">
            <a:extLst>
              <a:ext uri="{FF2B5EF4-FFF2-40B4-BE49-F238E27FC236}">
                <a16:creationId xmlns:a16="http://schemas.microsoft.com/office/drawing/2014/main" id="{0A986E7C-46DB-46AD-9D2F-9A9480D0B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582" y="4797112"/>
            <a:ext cx="0" cy="55002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1" name="Line 122">
            <a:extLst>
              <a:ext uri="{FF2B5EF4-FFF2-40B4-BE49-F238E27FC236}">
                <a16:creationId xmlns:a16="http://schemas.microsoft.com/office/drawing/2014/main" id="{72E259C9-DDDF-45D4-9F71-A1637A99B7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8444" y="4791541"/>
            <a:ext cx="0" cy="37567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6" name="TextBox 675">
            <a:extLst>
              <a:ext uri="{FF2B5EF4-FFF2-40B4-BE49-F238E27FC236}">
                <a16:creationId xmlns:a16="http://schemas.microsoft.com/office/drawing/2014/main" id="{CEFA00C9-BEC5-4299-B378-939970A1D52E}"/>
              </a:ext>
            </a:extLst>
          </p:cNvPr>
          <p:cNvSpPr txBox="1"/>
          <p:nvPr/>
        </p:nvSpPr>
        <p:spPr>
          <a:xfrm>
            <a:off x="663477" y="5365427"/>
            <a:ext cx="138150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Olaparib</a:t>
            </a: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+ abiraterone</a:t>
            </a:r>
          </a:p>
        </p:txBody>
      </p:sp>
      <p:sp>
        <p:nvSpPr>
          <p:cNvPr id="677" name="TextBox 676">
            <a:extLst>
              <a:ext uri="{FF2B5EF4-FFF2-40B4-BE49-F238E27FC236}">
                <a16:creationId xmlns:a16="http://schemas.microsoft.com/office/drawing/2014/main" id="{3E8CB1A2-26D1-42C3-8F1C-A32F0DD57717}"/>
              </a:ext>
            </a:extLst>
          </p:cNvPr>
          <p:cNvSpPr txBox="1"/>
          <p:nvPr/>
        </p:nvSpPr>
        <p:spPr>
          <a:xfrm>
            <a:off x="663477" y="5473847"/>
            <a:ext cx="138150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Placebo + abiraterone</a:t>
            </a:r>
          </a:p>
        </p:txBody>
      </p:sp>
      <p:sp>
        <p:nvSpPr>
          <p:cNvPr id="678" name="TextBox 677">
            <a:extLst>
              <a:ext uri="{FF2B5EF4-FFF2-40B4-BE49-F238E27FC236}">
                <a16:creationId xmlns:a16="http://schemas.microsoft.com/office/drawing/2014/main" id="{52317DCD-0CCB-4797-9606-3E7DA7A920ED}"/>
              </a:ext>
            </a:extLst>
          </p:cNvPr>
          <p:cNvSpPr txBox="1"/>
          <p:nvPr/>
        </p:nvSpPr>
        <p:spPr>
          <a:xfrm>
            <a:off x="663477" y="5244052"/>
            <a:ext cx="138150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No. at risk</a:t>
            </a:r>
          </a:p>
        </p:txBody>
      </p:sp>
      <p:sp>
        <p:nvSpPr>
          <p:cNvPr id="679" name="TextBox 678">
            <a:extLst>
              <a:ext uri="{FF2B5EF4-FFF2-40B4-BE49-F238E27FC236}">
                <a16:creationId xmlns:a16="http://schemas.microsoft.com/office/drawing/2014/main" id="{71BCE957-A9D7-41EE-A78F-4D1FBD6CDCF1}"/>
              </a:ext>
            </a:extLst>
          </p:cNvPr>
          <p:cNvSpPr txBox="1"/>
          <p:nvPr/>
        </p:nvSpPr>
        <p:spPr>
          <a:xfrm>
            <a:off x="1722012" y="5093944"/>
            <a:ext cx="58486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from randomisation (months)</a:t>
            </a:r>
          </a:p>
        </p:txBody>
      </p:sp>
      <p:sp>
        <p:nvSpPr>
          <p:cNvPr id="680" name="TextBox 679">
            <a:extLst>
              <a:ext uri="{FF2B5EF4-FFF2-40B4-BE49-F238E27FC236}">
                <a16:creationId xmlns:a16="http://schemas.microsoft.com/office/drawing/2014/main" id="{E8D639EB-D51E-4821-98CE-CB45AD137DFE}"/>
              </a:ext>
            </a:extLst>
          </p:cNvPr>
          <p:cNvSpPr txBox="1"/>
          <p:nvPr/>
        </p:nvSpPr>
        <p:spPr>
          <a:xfrm rot="16200000">
            <a:off x="-419872" y="3346611"/>
            <a:ext cx="31071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Probability of OS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1" name="TextBox 680">
            <a:extLst>
              <a:ext uri="{FF2B5EF4-FFF2-40B4-BE49-F238E27FC236}">
                <a16:creationId xmlns:a16="http://schemas.microsoft.com/office/drawing/2014/main" id="{72EF7FDD-415B-4FD4-B922-22800F62D9B6}"/>
              </a:ext>
            </a:extLst>
          </p:cNvPr>
          <p:cNvSpPr txBox="1"/>
          <p:nvPr/>
        </p:nvSpPr>
        <p:spPr>
          <a:xfrm>
            <a:off x="1615863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4" name="TextBox 683">
            <a:extLst>
              <a:ext uri="{FF2B5EF4-FFF2-40B4-BE49-F238E27FC236}">
                <a16:creationId xmlns:a16="http://schemas.microsoft.com/office/drawing/2014/main" id="{91BA7602-49B4-45C7-916A-20CF38901356}"/>
              </a:ext>
            </a:extLst>
          </p:cNvPr>
          <p:cNvSpPr txBox="1"/>
          <p:nvPr/>
        </p:nvSpPr>
        <p:spPr>
          <a:xfrm>
            <a:off x="1970735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163F8702-2A2B-41B7-A6F6-643F53D3AEE5}"/>
              </a:ext>
            </a:extLst>
          </p:cNvPr>
          <p:cNvSpPr txBox="1"/>
          <p:nvPr/>
        </p:nvSpPr>
        <p:spPr>
          <a:xfrm>
            <a:off x="2325608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8" name="TextBox 687">
            <a:extLst>
              <a:ext uri="{FF2B5EF4-FFF2-40B4-BE49-F238E27FC236}">
                <a16:creationId xmlns:a16="http://schemas.microsoft.com/office/drawing/2014/main" id="{16B706C1-0831-4697-949F-5C06F9F240F5}"/>
              </a:ext>
            </a:extLst>
          </p:cNvPr>
          <p:cNvSpPr txBox="1"/>
          <p:nvPr/>
        </p:nvSpPr>
        <p:spPr>
          <a:xfrm>
            <a:off x="2680480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0" name="TextBox 689">
            <a:extLst>
              <a:ext uri="{FF2B5EF4-FFF2-40B4-BE49-F238E27FC236}">
                <a16:creationId xmlns:a16="http://schemas.microsoft.com/office/drawing/2014/main" id="{6471D1A3-EE72-43C5-AD74-BF9EB38BFDAA}"/>
              </a:ext>
            </a:extLst>
          </p:cNvPr>
          <p:cNvSpPr txBox="1"/>
          <p:nvPr/>
        </p:nvSpPr>
        <p:spPr>
          <a:xfrm>
            <a:off x="3035352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2" name="TextBox 691">
            <a:extLst>
              <a:ext uri="{FF2B5EF4-FFF2-40B4-BE49-F238E27FC236}">
                <a16:creationId xmlns:a16="http://schemas.microsoft.com/office/drawing/2014/main" id="{84271004-AF3A-4CB1-BC0B-F155FEFAFD31}"/>
              </a:ext>
            </a:extLst>
          </p:cNvPr>
          <p:cNvSpPr txBox="1"/>
          <p:nvPr/>
        </p:nvSpPr>
        <p:spPr>
          <a:xfrm>
            <a:off x="3390225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4" name="TextBox 693">
            <a:extLst>
              <a:ext uri="{FF2B5EF4-FFF2-40B4-BE49-F238E27FC236}">
                <a16:creationId xmlns:a16="http://schemas.microsoft.com/office/drawing/2014/main" id="{615710E4-2188-46B3-B343-2C56EE08E091}"/>
              </a:ext>
            </a:extLst>
          </p:cNvPr>
          <p:cNvSpPr txBox="1"/>
          <p:nvPr/>
        </p:nvSpPr>
        <p:spPr>
          <a:xfrm>
            <a:off x="3745098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6" name="TextBox 695">
            <a:extLst>
              <a:ext uri="{FF2B5EF4-FFF2-40B4-BE49-F238E27FC236}">
                <a16:creationId xmlns:a16="http://schemas.microsoft.com/office/drawing/2014/main" id="{4FF05FB4-D100-4E1E-8075-B4A9C9808853}"/>
              </a:ext>
            </a:extLst>
          </p:cNvPr>
          <p:cNvSpPr txBox="1"/>
          <p:nvPr/>
        </p:nvSpPr>
        <p:spPr>
          <a:xfrm>
            <a:off x="4099970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AF77E360-D1AF-454C-8689-F6BB7D46EFAC}"/>
              </a:ext>
            </a:extLst>
          </p:cNvPr>
          <p:cNvSpPr txBox="1"/>
          <p:nvPr/>
        </p:nvSpPr>
        <p:spPr>
          <a:xfrm>
            <a:off x="4454842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0" name="TextBox 699">
            <a:extLst>
              <a:ext uri="{FF2B5EF4-FFF2-40B4-BE49-F238E27FC236}">
                <a16:creationId xmlns:a16="http://schemas.microsoft.com/office/drawing/2014/main" id="{3D138B6E-3A11-43C8-9F0F-7AF26AAF4D98}"/>
              </a:ext>
            </a:extLst>
          </p:cNvPr>
          <p:cNvSpPr txBox="1"/>
          <p:nvPr/>
        </p:nvSpPr>
        <p:spPr>
          <a:xfrm>
            <a:off x="4809714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2" name="TextBox 701">
            <a:extLst>
              <a:ext uri="{FF2B5EF4-FFF2-40B4-BE49-F238E27FC236}">
                <a16:creationId xmlns:a16="http://schemas.microsoft.com/office/drawing/2014/main" id="{A1F25339-F7F3-4D2E-AA38-C78CA5A46FA8}"/>
              </a:ext>
            </a:extLst>
          </p:cNvPr>
          <p:cNvSpPr txBox="1"/>
          <p:nvPr/>
        </p:nvSpPr>
        <p:spPr>
          <a:xfrm>
            <a:off x="5164586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0E3FE490-324C-4E8F-BBFB-B0F68C5A49A4}"/>
              </a:ext>
            </a:extLst>
          </p:cNvPr>
          <p:cNvSpPr txBox="1"/>
          <p:nvPr/>
        </p:nvSpPr>
        <p:spPr>
          <a:xfrm>
            <a:off x="5519459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22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6" name="TextBox 705">
            <a:extLst>
              <a:ext uri="{FF2B5EF4-FFF2-40B4-BE49-F238E27FC236}">
                <a16:creationId xmlns:a16="http://schemas.microsoft.com/office/drawing/2014/main" id="{5BCCE86F-7947-4FFF-AB0B-173C5056CF58}"/>
              </a:ext>
            </a:extLst>
          </p:cNvPr>
          <p:cNvSpPr txBox="1"/>
          <p:nvPr/>
        </p:nvSpPr>
        <p:spPr>
          <a:xfrm>
            <a:off x="5874331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100A74A0-93E1-4DD0-BACB-9281843DD131}"/>
              </a:ext>
            </a:extLst>
          </p:cNvPr>
          <p:cNvSpPr txBox="1"/>
          <p:nvPr/>
        </p:nvSpPr>
        <p:spPr>
          <a:xfrm>
            <a:off x="6229203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26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0" name="TextBox 709">
            <a:extLst>
              <a:ext uri="{FF2B5EF4-FFF2-40B4-BE49-F238E27FC236}">
                <a16:creationId xmlns:a16="http://schemas.microsoft.com/office/drawing/2014/main" id="{3CE5C9A0-B010-4981-BAD2-197C55EEE2DA}"/>
              </a:ext>
            </a:extLst>
          </p:cNvPr>
          <p:cNvSpPr txBox="1"/>
          <p:nvPr/>
        </p:nvSpPr>
        <p:spPr>
          <a:xfrm>
            <a:off x="6584076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28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2" name="TextBox 711">
            <a:extLst>
              <a:ext uri="{FF2B5EF4-FFF2-40B4-BE49-F238E27FC236}">
                <a16:creationId xmlns:a16="http://schemas.microsoft.com/office/drawing/2014/main" id="{F117A1F8-48CC-4049-845C-D4CB74D4EDA0}"/>
              </a:ext>
            </a:extLst>
          </p:cNvPr>
          <p:cNvSpPr txBox="1"/>
          <p:nvPr/>
        </p:nvSpPr>
        <p:spPr>
          <a:xfrm>
            <a:off x="6938949" y="486162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9BCABE34-39B3-4D93-81AF-6262068327CA}"/>
              </a:ext>
            </a:extLst>
          </p:cNvPr>
          <p:cNvSpPr txBox="1"/>
          <p:nvPr/>
        </p:nvSpPr>
        <p:spPr>
          <a:xfrm>
            <a:off x="1422994" y="4731327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4" name="TextBox 713">
            <a:extLst>
              <a:ext uri="{FF2B5EF4-FFF2-40B4-BE49-F238E27FC236}">
                <a16:creationId xmlns:a16="http://schemas.microsoft.com/office/drawing/2014/main" id="{6D004B8A-DE56-4198-A405-E192F8311709}"/>
              </a:ext>
            </a:extLst>
          </p:cNvPr>
          <p:cNvSpPr txBox="1"/>
          <p:nvPr/>
        </p:nvSpPr>
        <p:spPr>
          <a:xfrm>
            <a:off x="1428311" y="1886255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5" name="TextBox 714">
            <a:extLst>
              <a:ext uri="{FF2B5EF4-FFF2-40B4-BE49-F238E27FC236}">
                <a16:creationId xmlns:a16="http://schemas.microsoft.com/office/drawing/2014/main" id="{C67CB6B7-30B7-497A-97F4-4403E715C532}"/>
              </a:ext>
            </a:extLst>
          </p:cNvPr>
          <p:cNvSpPr txBox="1"/>
          <p:nvPr/>
        </p:nvSpPr>
        <p:spPr>
          <a:xfrm>
            <a:off x="1422994" y="2170762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0.9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6" name="TextBox 715">
            <a:extLst>
              <a:ext uri="{FF2B5EF4-FFF2-40B4-BE49-F238E27FC236}">
                <a16:creationId xmlns:a16="http://schemas.microsoft.com/office/drawing/2014/main" id="{24B752B9-10D8-46BB-9A72-D8EC27FCE688}"/>
              </a:ext>
            </a:extLst>
          </p:cNvPr>
          <p:cNvSpPr txBox="1"/>
          <p:nvPr/>
        </p:nvSpPr>
        <p:spPr>
          <a:xfrm>
            <a:off x="1422994" y="2455270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0.8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7" name="TextBox 716">
            <a:extLst>
              <a:ext uri="{FF2B5EF4-FFF2-40B4-BE49-F238E27FC236}">
                <a16:creationId xmlns:a16="http://schemas.microsoft.com/office/drawing/2014/main" id="{093F446D-8C90-407F-8C46-E3471EE003FC}"/>
              </a:ext>
            </a:extLst>
          </p:cNvPr>
          <p:cNvSpPr txBox="1"/>
          <p:nvPr/>
        </p:nvSpPr>
        <p:spPr>
          <a:xfrm>
            <a:off x="1422994" y="2739776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0.7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8" name="TextBox 717">
            <a:extLst>
              <a:ext uri="{FF2B5EF4-FFF2-40B4-BE49-F238E27FC236}">
                <a16:creationId xmlns:a16="http://schemas.microsoft.com/office/drawing/2014/main" id="{36FFD0BB-4536-4081-A928-B4879E03130E}"/>
              </a:ext>
            </a:extLst>
          </p:cNvPr>
          <p:cNvSpPr txBox="1"/>
          <p:nvPr/>
        </p:nvSpPr>
        <p:spPr>
          <a:xfrm>
            <a:off x="1422994" y="302428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0.6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9" name="TextBox 718">
            <a:extLst>
              <a:ext uri="{FF2B5EF4-FFF2-40B4-BE49-F238E27FC236}">
                <a16:creationId xmlns:a16="http://schemas.microsoft.com/office/drawing/2014/main" id="{9FB023AB-4CD0-4615-8FBB-1FA00C7BC533}"/>
              </a:ext>
            </a:extLst>
          </p:cNvPr>
          <p:cNvSpPr txBox="1"/>
          <p:nvPr/>
        </p:nvSpPr>
        <p:spPr>
          <a:xfrm>
            <a:off x="1422994" y="3308790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0.5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528A60AA-AD38-4645-BA2F-AA4903450848}"/>
              </a:ext>
            </a:extLst>
          </p:cNvPr>
          <p:cNvSpPr txBox="1"/>
          <p:nvPr/>
        </p:nvSpPr>
        <p:spPr>
          <a:xfrm>
            <a:off x="1422994" y="3593298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0.4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1" name="TextBox 720">
            <a:extLst>
              <a:ext uri="{FF2B5EF4-FFF2-40B4-BE49-F238E27FC236}">
                <a16:creationId xmlns:a16="http://schemas.microsoft.com/office/drawing/2014/main" id="{B108764D-A063-4291-8B30-C09C358FEEBA}"/>
              </a:ext>
            </a:extLst>
          </p:cNvPr>
          <p:cNvSpPr txBox="1"/>
          <p:nvPr/>
        </p:nvSpPr>
        <p:spPr>
          <a:xfrm>
            <a:off x="1422994" y="3877805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0.3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2" name="TextBox 721">
            <a:extLst>
              <a:ext uri="{FF2B5EF4-FFF2-40B4-BE49-F238E27FC236}">
                <a16:creationId xmlns:a16="http://schemas.microsoft.com/office/drawing/2014/main" id="{1E2D9EA3-1E3E-4F74-A626-7603593E3F00}"/>
              </a:ext>
            </a:extLst>
          </p:cNvPr>
          <p:cNvSpPr txBox="1"/>
          <p:nvPr/>
        </p:nvSpPr>
        <p:spPr>
          <a:xfrm>
            <a:off x="1422994" y="4162311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0.2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3" name="TextBox 722">
            <a:extLst>
              <a:ext uri="{FF2B5EF4-FFF2-40B4-BE49-F238E27FC236}">
                <a16:creationId xmlns:a16="http://schemas.microsoft.com/office/drawing/2014/main" id="{272A737E-C412-4446-B363-DB72B4787F5B}"/>
              </a:ext>
            </a:extLst>
          </p:cNvPr>
          <p:cNvSpPr txBox="1"/>
          <p:nvPr/>
        </p:nvSpPr>
        <p:spPr>
          <a:xfrm>
            <a:off x="1422994" y="4446819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0.1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4" name="TextBox 723">
            <a:extLst>
              <a:ext uri="{FF2B5EF4-FFF2-40B4-BE49-F238E27FC236}">
                <a16:creationId xmlns:a16="http://schemas.microsoft.com/office/drawing/2014/main" id="{5CB6D63A-F0BB-4A76-B99C-AE25345AE210}"/>
              </a:ext>
            </a:extLst>
          </p:cNvPr>
          <p:cNvSpPr txBox="1"/>
          <p:nvPr/>
        </p:nvSpPr>
        <p:spPr>
          <a:xfrm>
            <a:off x="1615863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399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5" name="TextBox 724">
            <a:extLst>
              <a:ext uri="{FF2B5EF4-FFF2-40B4-BE49-F238E27FC236}">
                <a16:creationId xmlns:a16="http://schemas.microsoft.com/office/drawing/2014/main" id="{16ECF1E3-6C68-4DDA-AB30-DB94704D5A14}"/>
              </a:ext>
            </a:extLst>
          </p:cNvPr>
          <p:cNvSpPr txBox="1"/>
          <p:nvPr/>
        </p:nvSpPr>
        <p:spPr>
          <a:xfrm>
            <a:off x="7116394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6" name="TextBox 725">
            <a:extLst>
              <a:ext uri="{FF2B5EF4-FFF2-40B4-BE49-F238E27FC236}">
                <a16:creationId xmlns:a16="http://schemas.microsoft.com/office/drawing/2014/main" id="{D125208F-2642-4DAC-A56C-FB7B667A54AF}"/>
              </a:ext>
            </a:extLst>
          </p:cNvPr>
          <p:cNvSpPr txBox="1"/>
          <p:nvPr/>
        </p:nvSpPr>
        <p:spPr>
          <a:xfrm>
            <a:off x="1793300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398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7" name="TextBox 726">
            <a:extLst>
              <a:ext uri="{FF2B5EF4-FFF2-40B4-BE49-F238E27FC236}">
                <a16:creationId xmlns:a16="http://schemas.microsoft.com/office/drawing/2014/main" id="{4ECCB00F-3A57-416D-8D3B-4DF57E44DE80}"/>
              </a:ext>
            </a:extLst>
          </p:cNvPr>
          <p:cNvSpPr txBox="1"/>
          <p:nvPr/>
        </p:nvSpPr>
        <p:spPr>
          <a:xfrm>
            <a:off x="1970735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398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83CE9772-2D8E-447F-A088-7050AC2DF287}"/>
              </a:ext>
            </a:extLst>
          </p:cNvPr>
          <p:cNvSpPr txBox="1"/>
          <p:nvPr/>
        </p:nvSpPr>
        <p:spPr>
          <a:xfrm>
            <a:off x="2148172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394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1F979FD3-60B0-4D4F-A8C5-05171FC2A82F}"/>
              </a:ext>
            </a:extLst>
          </p:cNvPr>
          <p:cNvSpPr txBox="1"/>
          <p:nvPr/>
        </p:nvSpPr>
        <p:spPr>
          <a:xfrm>
            <a:off x="2325608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391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AEC849BA-E2C8-438E-A1DD-53F5424303F3}"/>
              </a:ext>
            </a:extLst>
          </p:cNvPr>
          <p:cNvSpPr txBox="1"/>
          <p:nvPr/>
        </p:nvSpPr>
        <p:spPr>
          <a:xfrm>
            <a:off x="2503044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387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1" name="TextBox 730">
            <a:extLst>
              <a:ext uri="{FF2B5EF4-FFF2-40B4-BE49-F238E27FC236}">
                <a16:creationId xmlns:a16="http://schemas.microsoft.com/office/drawing/2014/main" id="{A31047FC-F049-4CCA-9607-7BC33C2394D0}"/>
              </a:ext>
            </a:extLst>
          </p:cNvPr>
          <p:cNvSpPr txBox="1"/>
          <p:nvPr/>
        </p:nvSpPr>
        <p:spPr>
          <a:xfrm>
            <a:off x="2680480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385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2" name="TextBox 731">
            <a:extLst>
              <a:ext uri="{FF2B5EF4-FFF2-40B4-BE49-F238E27FC236}">
                <a16:creationId xmlns:a16="http://schemas.microsoft.com/office/drawing/2014/main" id="{6BC74B97-E827-45D7-A868-A7ED426DC6F6}"/>
              </a:ext>
            </a:extLst>
          </p:cNvPr>
          <p:cNvSpPr txBox="1"/>
          <p:nvPr/>
        </p:nvSpPr>
        <p:spPr>
          <a:xfrm>
            <a:off x="2857916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379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3" name="TextBox 732">
            <a:extLst>
              <a:ext uri="{FF2B5EF4-FFF2-40B4-BE49-F238E27FC236}">
                <a16:creationId xmlns:a16="http://schemas.microsoft.com/office/drawing/2014/main" id="{740A6986-E4F2-4C25-92F8-D32EF83A835E}"/>
              </a:ext>
            </a:extLst>
          </p:cNvPr>
          <p:cNvSpPr txBox="1"/>
          <p:nvPr/>
        </p:nvSpPr>
        <p:spPr>
          <a:xfrm>
            <a:off x="3035352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374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4" name="TextBox 733">
            <a:extLst>
              <a:ext uri="{FF2B5EF4-FFF2-40B4-BE49-F238E27FC236}">
                <a16:creationId xmlns:a16="http://schemas.microsoft.com/office/drawing/2014/main" id="{947DDFEF-08A1-4265-920D-E408BD73DD7B}"/>
              </a:ext>
            </a:extLst>
          </p:cNvPr>
          <p:cNvSpPr txBox="1"/>
          <p:nvPr/>
        </p:nvSpPr>
        <p:spPr>
          <a:xfrm>
            <a:off x="3212788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369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5" name="TextBox 734">
            <a:extLst>
              <a:ext uri="{FF2B5EF4-FFF2-40B4-BE49-F238E27FC236}">
                <a16:creationId xmlns:a16="http://schemas.microsoft.com/office/drawing/2014/main" id="{F5424699-CD1A-4C78-A548-36981A567BE3}"/>
              </a:ext>
            </a:extLst>
          </p:cNvPr>
          <p:cNvSpPr txBox="1"/>
          <p:nvPr/>
        </p:nvSpPr>
        <p:spPr>
          <a:xfrm>
            <a:off x="3390225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364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E629CCE0-3E1E-4D6A-98D4-BF153B638EBC}"/>
              </a:ext>
            </a:extLst>
          </p:cNvPr>
          <p:cNvSpPr txBox="1"/>
          <p:nvPr/>
        </p:nvSpPr>
        <p:spPr>
          <a:xfrm>
            <a:off x="3567661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359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7E88AEFD-9BAE-4BA4-A953-9EDEB7A0E98E}"/>
              </a:ext>
            </a:extLst>
          </p:cNvPr>
          <p:cNvSpPr txBox="1"/>
          <p:nvPr/>
        </p:nvSpPr>
        <p:spPr>
          <a:xfrm>
            <a:off x="3745098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349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6E40663C-F4BC-4819-A78C-F4E462F1D665}"/>
              </a:ext>
            </a:extLst>
          </p:cNvPr>
          <p:cNvSpPr txBox="1"/>
          <p:nvPr/>
        </p:nvSpPr>
        <p:spPr>
          <a:xfrm>
            <a:off x="3922533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343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BC814F01-4BBC-4407-8FC4-904986912D13}"/>
              </a:ext>
            </a:extLst>
          </p:cNvPr>
          <p:cNvSpPr txBox="1"/>
          <p:nvPr/>
        </p:nvSpPr>
        <p:spPr>
          <a:xfrm>
            <a:off x="4099970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333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0" name="TextBox 739">
            <a:extLst>
              <a:ext uri="{FF2B5EF4-FFF2-40B4-BE49-F238E27FC236}">
                <a16:creationId xmlns:a16="http://schemas.microsoft.com/office/drawing/2014/main" id="{594490C7-FEE5-4497-A35B-7EF871D9D1F9}"/>
              </a:ext>
            </a:extLst>
          </p:cNvPr>
          <p:cNvSpPr txBox="1"/>
          <p:nvPr/>
        </p:nvSpPr>
        <p:spPr>
          <a:xfrm>
            <a:off x="4277405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322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1" name="TextBox 740">
            <a:extLst>
              <a:ext uri="{FF2B5EF4-FFF2-40B4-BE49-F238E27FC236}">
                <a16:creationId xmlns:a16="http://schemas.microsoft.com/office/drawing/2014/main" id="{56D9C0AA-BEF4-4516-885C-9506CA633EB1}"/>
              </a:ext>
            </a:extLst>
          </p:cNvPr>
          <p:cNvSpPr txBox="1"/>
          <p:nvPr/>
        </p:nvSpPr>
        <p:spPr>
          <a:xfrm>
            <a:off x="4454842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316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4E8CEDD3-47C0-4469-921D-EA96155691E2}"/>
              </a:ext>
            </a:extLst>
          </p:cNvPr>
          <p:cNvSpPr txBox="1"/>
          <p:nvPr/>
        </p:nvSpPr>
        <p:spPr>
          <a:xfrm>
            <a:off x="4632277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313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C8577CF9-88EC-4AC9-B294-3267D9D6897A}"/>
              </a:ext>
            </a:extLst>
          </p:cNvPr>
          <p:cNvSpPr txBox="1"/>
          <p:nvPr/>
        </p:nvSpPr>
        <p:spPr>
          <a:xfrm>
            <a:off x="4809714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290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4" name="TextBox 743">
            <a:extLst>
              <a:ext uri="{FF2B5EF4-FFF2-40B4-BE49-F238E27FC236}">
                <a16:creationId xmlns:a16="http://schemas.microsoft.com/office/drawing/2014/main" id="{8C404856-AA9C-42B1-B539-C22E2F07C889}"/>
              </a:ext>
            </a:extLst>
          </p:cNvPr>
          <p:cNvSpPr txBox="1"/>
          <p:nvPr/>
        </p:nvSpPr>
        <p:spPr>
          <a:xfrm>
            <a:off x="4987151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263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5" name="TextBox 744">
            <a:extLst>
              <a:ext uri="{FF2B5EF4-FFF2-40B4-BE49-F238E27FC236}">
                <a16:creationId xmlns:a16="http://schemas.microsoft.com/office/drawing/2014/main" id="{3262E713-A6DD-434C-8673-49F22FB79D30}"/>
              </a:ext>
            </a:extLst>
          </p:cNvPr>
          <p:cNvSpPr txBox="1"/>
          <p:nvPr/>
        </p:nvSpPr>
        <p:spPr>
          <a:xfrm>
            <a:off x="5164586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231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6" name="TextBox 745">
            <a:extLst>
              <a:ext uri="{FF2B5EF4-FFF2-40B4-BE49-F238E27FC236}">
                <a16:creationId xmlns:a16="http://schemas.microsoft.com/office/drawing/2014/main" id="{6C2C26E2-8BAA-46C9-A3C6-97A5B80E770D}"/>
              </a:ext>
            </a:extLst>
          </p:cNvPr>
          <p:cNvSpPr txBox="1"/>
          <p:nvPr/>
        </p:nvSpPr>
        <p:spPr>
          <a:xfrm>
            <a:off x="5342023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193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7" name="TextBox 746">
            <a:extLst>
              <a:ext uri="{FF2B5EF4-FFF2-40B4-BE49-F238E27FC236}">
                <a16:creationId xmlns:a16="http://schemas.microsoft.com/office/drawing/2014/main" id="{44EA300C-C7C9-4261-8975-17434CB30BAF}"/>
              </a:ext>
            </a:extLst>
          </p:cNvPr>
          <p:cNvSpPr txBox="1"/>
          <p:nvPr/>
        </p:nvSpPr>
        <p:spPr>
          <a:xfrm>
            <a:off x="5519459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159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8" name="TextBox 747">
            <a:extLst>
              <a:ext uri="{FF2B5EF4-FFF2-40B4-BE49-F238E27FC236}">
                <a16:creationId xmlns:a16="http://schemas.microsoft.com/office/drawing/2014/main" id="{12719224-DFB2-4A62-8887-5071CE385543}"/>
              </a:ext>
            </a:extLst>
          </p:cNvPr>
          <p:cNvSpPr txBox="1"/>
          <p:nvPr/>
        </p:nvSpPr>
        <p:spPr>
          <a:xfrm>
            <a:off x="5696895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135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C3D18BFD-C12E-4B02-968E-C46A4E7D69E4}"/>
              </a:ext>
            </a:extLst>
          </p:cNvPr>
          <p:cNvSpPr txBox="1"/>
          <p:nvPr/>
        </p:nvSpPr>
        <p:spPr>
          <a:xfrm>
            <a:off x="5874331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116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C48A0EBF-D74C-492D-A9E7-8CF1565DDD2E}"/>
              </a:ext>
            </a:extLst>
          </p:cNvPr>
          <p:cNvSpPr txBox="1"/>
          <p:nvPr/>
        </p:nvSpPr>
        <p:spPr>
          <a:xfrm>
            <a:off x="6051767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92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1" name="TextBox 750">
            <a:extLst>
              <a:ext uri="{FF2B5EF4-FFF2-40B4-BE49-F238E27FC236}">
                <a16:creationId xmlns:a16="http://schemas.microsoft.com/office/drawing/2014/main" id="{3BB436B7-F52F-481E-84B8-836658B49E6D}"/>
              </a:ext>
            </a:extLst>
          </p:cNvPr>
          <p:cNvSpPr txBox="1"/>
          <p:nvPr/>
        </p:nvSpPr>
        <p:spPr>
          <a:xfrm>
            <a:off x="6229203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73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2" name="TextBox 751">
            <a:extLst>
              <a:ext uri="{FF2B5EF4-FFF2-40B4-BE49-F238E27FC236}">
                <a16:creationId xmlns:a16="http://schemas.microsoft.com/office/drawing/2014/main" id="{C3D37500-3349-4670-A418-5B4322882A1F}"/>
              </a:ext>
            </a:extLst>
          </p:cNvPr>
          <p:cNvSpPr txBox="1"/>
          <p:nvPr/>
        </p:nvSpPr>
        <p:spPr>
          <a:xfrm>
            <a:off x="6406639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3" name="TextBox 752">
            <a:extLst>
              <a:ext uri="{FF2B5EF4-FFF2-40B4-BE49-F238E27FC236}">
                <a16:creationId xmlns:a16="http://schemas.microsoft.com/office/drawing/2014/main" id="{670E6280-6B57-425C-BB6D-CA33A555AFB9}"/>
              </a:ext>
            </a:extLst>
          </p:cNvPr>
          <p:cNvSpPr txBox="1"/>
          <p:nvPr/>
        </p:nvSpPr>
        <p:spPr>
          <a:xfrm>
            <a:off x="6584076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37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4" name="TextBox 753">
            <a:extLst>
              <a:ext uri="{FF2B5EF4-FFF2-40B4-BE49-F238E27FC236}">
                <a16:creationId xmlns:a16="http://schemas.microsoft.com/office/drawing/2014/main" id="{552FF807-EAE4-42BF-B526-E031999F4FEA}"/>
              </a:ext>
            </a:extLst>
          </p:cNvPr>
          <p:cNvSpPr txBox="1"/>
          <p:nvPr/>
        </p:nvSpPr>
        <p:spPr>
          <a:xfrm>
            <a:off x="6761512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5" name="TextBox 754">
            <a:extLst>
              <a:ext uri="{FF2B5EF4-FFF2-40B4-BE49-F238E27FC236}">
                <a16:creationId xmlns:a16="http://schemas.microsoft.com/office/drawing/2014/main" id="{3FB78675-22EB-406A-B182-A20C4C706CFD}"/>
              </a:ext>
            </a:extLst>
          </p:cNvPr>
          <p:cNvSpPr txBox="1"/>
          <p:nvPr/>
        </p:nvSpPr>
        <p:spPr>
          <a:xfrm>
            <a:off x="6938949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6" name="TextBox 755">
            <a:extLst>
              <a:ext uri="{FF2B5EF4-FFF2-40B4-BE49-F238E27FC236}">
                <a16:creationId xmlns:a16="http://schemas.microsoft.com/office/drawing/2014/main" id="{A81BB8DB-8129-4011-B609-885EE8C363B0}"/>
              </a:ext>
            </a:extLst>
          </p:cNvPr>
          <p:cNvSpPr txBox="1"/>
          <p:nvPr/>
        </p:nvSpPr>
        <p:spPr>
          <a:xfrm>
            <a:off x="1615863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397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CC486890-90BF-4857-BD2E-4AC5E0B7C6FB}"/>
              </a:ext>
            </a:extLst>
          </p:cNvPr>
          <p:cNvSpPr txBox="1"/>
          <p:nvPr/>
        </p:nvSpPr>
        <p:spPr>
          <a:xfrm>
            <a:off x="7116394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8" name="TextBox 757">
            <a:extLst>
              <a:ext uri="{FF2B5EF4-FFF2-40B4-BE49-F238E27FC236}">
                <a16:creationId xmlns:a16="http://schemas.microsoft.com/office/drawing/2014/main" id="{6ACF58B2-B0A0-48B4-8175-4B7075C9D244}"/>
              </a:ext>
            </a:extLst>
          </p:cNvPr>
          <p:cNvSpPr txBox="1"/>
          <p:nvPr/>
        </p:nvSpPr>
        <p:spPr>
          <a:xfrm>
            <a:off x="1793300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394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9" name="TextBox 758">
            <a:extLst>
              <a:ext uri="{FF2B5EF4-FFF2-40B4-BE49-F238E27FC236}">
                <a16:creationId xmlns:a16="http://schemas.microsoft.com/office/drawing/2014/main" id="{6CB5E028-F714-46BC-BCFB-0D83AE1B3C38}"/>
              </a:ext>
            </a:extLst>
          </p:cNvPr>
          <p:cNvSpPr txBox="1"/>
          <p:nvPr/>
        </p:nvSpPr>
        <p:spPr>
          <a:xfrm>
            <a:off x="1970735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392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0" name="TextBox 759">
            <a:extLst>
              <a:ext uri="{FF2B5EF4-FFF2-40B4-BE49-F238E27FC236}">
                <a16:creationId xmlns:a16="http://schemas.microsoft.com/office/drawing/2014/main" id="{B30D89A3-0407-44BA-97DF-4E8DC5C992F6}"/>
              </a:ext>
            </a:extLst>
          </p:cNvPr>
          <p:cNvSpPr txBox="1"/>
          <p:nvPr/>
        </p:nvSpPr>
        <p:spPr>
          <a:xfrm>
            <a:off x="2148172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386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1" name="TextBox 760">
            <a:extLst>
              <a:ext uri="{FF2B5EF4-FFF2-40B4-BE49-F238E27FC236}">
                <a16:creationId xmlns:a16="http://schemas.microsoft.com/office/drawing/2014/main" id="{CAF5BB09-183D-439C-8850-941190596B9F}"/>
              </a:ext>
            </a:extLst>
          </p:cNvPr>
          <p:cNvSpPr txBox="1"/>
          <p:nvPr/>
        </p:nvSpPr>
        <p:spPr>
          <a:xfrm>
            <a:off x="2325608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385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2" name="TextBox 761">
            <a:extLst>
              <a:ext uri="{FF2B5EF4-FFF2-40B4-BE49-F238E27FC236}">
                <a16:creationId xmlns:a16="http://schemas.microsoft.com/office/drawing/2014/main" id="{A2FACA71-2644-4995-8924-20015BCB9E51}"/>
              </a:ext>
            </a:extLst>
          </p:cNvPr>
          <p:cNvSpPr txBox="1"/>
          <p:nvPr/>
        </p:nvSpPr>
        <p:spPr>
          <a:xfrm>
            <a:off x="2503044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383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F6988CFB-2B83-4F32-8616-3B4C854560FF}"/>
              </a:ext>
            </a:extLst>
          </p:cNvPr>
          <p:cNvSpPr txBox="1"/>
          <p:nvPr/>
        </p:nvSpPr>
        <p:spPr>
          <a:xfrm>
            <a:off x="2680480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381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4" name="TextBox 763">
            <a:extLst>
              <a:ext uri="{FF2B5EF4-FFF2-40B4-BE49-F238E27FC236}">
                <a16:creationId xmlns:a16="http://schemas.microsoft.com/office/drawing/2014/main" id="{5A489258-FDC9-4673-97F0-56F31A554E0D}"/>
              </a:ext>
            </a:extLst>
          </p:cNvPr>
          <p:cNvSpPr txBox="1"/>
          <p:nvPr/>
        </p:nvSpPr>
        <p:spPr>
          <a:xfrm>
            <a:off x="2857916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377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2529E90C-FE22-4FDE-BB8A-DD8C736ECF05}"/>
              </a:ext>
            </a:extLst>
          </p:cNvPr>
          <p:cNvSpPr txBox="1"/>
          <p:nvPr/>
        </p:nvSpPr>
        <p:spPr>
          <a:xfrm>
            <a:off x="3035352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374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EA7AAF4A-5AE6-4A6C-9AFF-8ADCC28B7670}"/>
              </a:ext>
            </a:extLst>
          </p:cNvPr>
          <p:cNvSpPr txBox="1"/>
          <p:nvPr/>
        </p:nvSpPr>
        <p:spPr>
          <a:xfrm>
            <a:off x="3212788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371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D8E2CC1E-D0D7-4C52-9D7E-63CDD9237752}"/>
              </a:ext>
            </a:extLst>
          </p:cNvPr>
          <p:cNvSpPr txBox="1"/>
          <p:nvPr/>
        </p:nvSpPr>
        <p:spPr>
          <a:xfrm>
            <a:off x="3390225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368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id="{46B078A1-C9DC-4326-BE64-C32E93CD0E5A}"/>
              </a:ext>
            </a:extLst>
          </p:cNvPr>
          <p:cNvSpPr txBox="1"/>
          <p:nvPr/>
        </p:nvSpPr>
        <p:spPr>
          <a:xfrm>
            <a:off x="3567661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363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9" name="TextBox 768">
            <a:extLst>
              <a:ext uri="{FF2B5EF4-FFF2-40B4-BE49-F238E27FC236}">
                <a16:creationId xmlns:a16="http://schemas.microsoft.com/office/drawing/2014/main" id="{80A4B1AB-BC10-4B34-A061-882CB606D92D}"/>
              </a:ext>
            </a:extLst>
          </p:cNvPr>
          <p:cNvSpPr txBox="1"/>
          <p:nvPr/>
        </p:nvSpPr>
        <p:spPr>
          <a:xfrm>
            <a:off x="3745098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353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763F5A63-6C8A-44F2-B96F-739D5F4A562F}"/>
              </a:ext>
            </a:extLst>
          </p:cNvPr>
          <p:cNvSpPr txBox="1"/>
          <p:nvPr/>
        </p:nvSpPr>
        <p:spPr>
          <a:xfrm>
            <a:off x="3922533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345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D102E651-E76F-46CC-B283-B9184F731875}"/>
              </a:ext>
            </a:extLst>
          </p:cNvPr>
          <p:cNvSpPr txBox="1"/>
          <p:nvPr/>
        </p:nvSpPr>
        <p:spPr>
          <a:xfrm>
            <a:off x="4099970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335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2" name="TextBox 771">
            <a:extLst>
              <a:ext uri="{FF2B5EF4-FFF2-40B4-BE49-F238E27FC236}">
                <a16:creationId xmlns:a16="http://schemas.microsoft.com/office/drawing/2014/main" id="{D30A44D7-1905-4FD4-A2A0-0C4097467DED}"/>
              </a:ext>
            </a:extLst>
          </p:cNvPr>
          <p:cNvSpPr txBox="1"/>
          <p:nvPr/>
        </p:nvSpPr>
        <p:spPr>
          <a:xfrm>
            <a:off x="4277405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322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D7F34022-1F47-4962-AF2A-824F7E4367B7}"/>
              </a:ext>
            </a:extLst>
          </p:cNvPr>
          <p:cNvSpPr txBox="1"/>
          <p:nvPr/>
        </p:nvSpPr>
        <p:spPr>
          <a:xfrm>
            <a:off x="4454842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314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3E8B4B72-188B-436A-81F0-44256A206BBB}"/>
              </a:ext>
            </a:extLst>
          </p:cNvPr>
          <p:cNvSpPr txBox="1"/>
          <p:nvPr/>
        </p:nvSpPr>
        <p:spPr>
          <a:xfrm>
            <a:off x="4632277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308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5" name="TextBox 774">
            <a:extLst>
              <a:ext uri="{FF2B5EF4-FFF2-40B4-BE49-F238E27FC236}">
                <a16:creationId xmlns:a16="http://schemas.microsoft.com/office/drawing/2014/main" id="{F4BFFF54-FA78-47B7-A798-206AD471F207}"/>
              </a:ext>
            </a:extLst>
          </p:cNvPr>
          <p:cNvSpPr txBox="1"/>
          <p:nvPr/>
        </p:nvSpPr>
        <p:spPr>
          <a:xfrm>
            <a:off x="4809714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286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6" name="TextBox 775">
            <a:extLst>
              <a:ext uri="{FF2B5EF4-FFF2-40B4-BE49-F238E27FC236}">
                <a16:creationId xmlns:a16="http://schemas.microsoft.com/office/drawing/2014/main" id="{02CA6B2A-1D64-488C-A16B-D7E3051C3457}"/>
              </a:ext>
            </a:extLst>
          </p:cNvPr>
          <p:cNvSpPr txBox="1"/>
          <p:nvPr/>
        </p:nvSpPr>
        <p:spPr>
          <a:xfrm>
            <a:off x="4987151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258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7" name="TextBox 776">
            <a:extLst>
              <a:ext uri="{FF2B5EF4-FFF2-40B4-BE49-F238E27FC236}">
                <a16:creationId xmlns:a16="http://schemas.microsoft.com/office/drawing/2014/main" id="{A004C531-FC04-437E-A0BF-8A4DA6B1C5A3}"/>
              </a:ext>
            </a:extLst>
          </p:cNvPr>
          <p:cNvSpPr txBox="1"/>
          <p:nvPr/>
        </p:nvSpPr>
        <p:spPr>
          <a:xfrm>
            <a:off x="5164586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223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8" name="TextBox 777">
            <a:extLst>
              <a:ext uri="{FF2B5EF4-FFF2-40B4-BE49-F238E27FC236}">
                <a16:creationId xmlns:a16="http://schemas.microsoft.com/office/drawing/2014/main" id="{2BB0A245-365A-46C0-98B6-364271D5F5EA}"/>
              </a:ext>
            </a:extLst>
          </p:cNvPr>
          <p:cNvSpPr txBox="1"/>
          <p:nvPr/>
        </p:nvSpPr>
        <p:spPr>
          <a:xfrm>
            <a:off x="5342023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186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9" name="TextBox 778">
            <a:extLst>
              <a:ext uri="{FF2B5EF4-FFF2-40B4-BE49-F238E27FC236}">
                <a16:creationId xmlns:a16="http://schemas.microsoft.com/office/drawing/2014/main" id="{0CE55355-DE5F-4F2E-B1D2-FD77DE5D69AB}"/>
              </a:ext>
            </a:extLst>
          </p:cNvPr>
          <p:cNvSpPr txBox="1"/>
          <p:nvPr/>
        </p:nvSpPr>
        <p:spPr>
          <a:xfrm>
            <a:off x="5519459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151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0" name="TextBox 779">
            <a:extLst>
              <a:ext uri="{FF2B5EF4-FFF2-40B4-BE49-F238E27FC236}">
                <a16:creationId xmlns:a16="http://schemas.microsoft.com/office/drawing/2014/main" id="{E890DDF6-27C1-44BC-9537-2BA5578EF8FC}"/>
              </a:ext>
            </a:extLst>
          </p:cNvPr>
          <p:cNvSpPr txBox="1"/>
          <p:nvPr/>
        </p:nvSpPr>
        <p:spPr>
          <a:xfrm>
            <a:off x="5696895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121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1" name="TextBox 780">
            <a:extLst>
              <a:ext uri="{FF2B5EF4-FFF2-40B4-BE49-F238E27FC236}">
                <a16:creationId xmlns:a16="http://schemas.microsoft.com/office/drawing/2014/main" id="{BDB8C60D-F3E5-4407-BB75-ACF01925D5A3}"/>
              </a:ext>
            </a:extLst>
          </p:cNvPr>
          <p:cNvSpPr txBox="1"/>
          <p:nvPr/>
        </p:nvSpPr>
        <p:spPr>
          <a:xfrm>
            <a:off x="5874331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104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2" name="TextBox 781">
            <a:extLst>
              <a:ext uri="{FF2B5EF4-FFF2-40B4-BE49-F238E27FC236}">
                <a16:creationId xmlns:a16="http://schemas.microsoft.com/office/drawing/2014/main" id="{BE371098-06E4-4DF2-A029-DDE6EA1985AD}"/>
              </a:ext>
            </a:extLst>
          </p:cNvPr>
          <p:cNvSpPr txBox="1"/>
          <p:nvPr/>
        </p:nvSpPr>
        <p:spPr>
          <a:xfrm>
            <a:off x="6051767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88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3" name="TextBox 782">
            <a:extLst>
              <a:ext uri="{FF2B5EF4-FFF2-40B4-BE49-F238E27FC236}">
                <a16:creationId xmlns:a16="http://schemas.microsoft.com/office/drawing/2014/main" id="{03882FD8-C79A-4375-A06E-A0975316D30F}"/>
              </a:ext>
            </a:extLst>
          </p:cNvPr>
          <p:cNvSpPr txBox="1"/>
          <p:nvPr/>
        </p:nvSpPr>
        <p:spPr>
          <a:xfrm>
            <a:off x="6229203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63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4" name="TextBox 783">
            <a:extLst>
              <a:ext uri="{FF2B5EF4-FFF2-40B4-BE49-F238E27FC236}">
                <a16:creationId xmlns:a16="http://schemas.microsoft.com/office/drawing/2014/main" id="{1BE97D81-24F0-4958-A768-2EAB28674734}"/>
              </a:ext>
            </a:extLst>
          </p:cNvPr>
          <p:cNvSpPr txBox="1"/>
          <p:nvPr/>
        </p:nvSpPr>
        <p:spPr>
          <a:xfrm>
            <a:off x="6406639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44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5" name="TextBox 784">
            <a:extLst>
              <a:ext uri="{FF2B5EF4-FFF2-40B4-BE49-F238E27FC236}">
                <a16:creationId xmlns:a16="http://schemas.microsoft.com/office/drawing/2014/main" id="{96039422-32ED-4F5B-A0F3-B7C97541B9CB}"/>
              </a:ext>
            </a:extLst>
          </p:cNvPr>
          <p:cNvSpPr txBox="1"/>
          <p:nvPr/>
        </p:nvSpPr>
        <p:spPr>
          <a:xfrm>
            <a:off x="6584076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22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6" name="TextBox 785">
            <a:extLst>
              <a:ext uri="{FF2B5EF4-FFF2-40B4-BE49-F238E27FC236}">
                <a16:creationId xmlns:a16="http://schemas.microsoft.com/office/drawing/2014/main" id="{A599C858-85E7-4379-8A2F-95FE64D0AEE9}"/>
              </a:ext>
            </a:extLst>
          </p:cNvPr>
          <p:cNvSpPr txBox="1"/>
          <p:nvPr/>
        </p:nvSpPr>
        <p:spPr>
          <a:xfrm>
            <a:off x="6761512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7" name="TextBox 786">
            <a:extLst>
              <a:ext uri="{FF2B5EF4-FFF2-40B4-BE49-F238E27FC236}">
                <a16:creationId xmlns:a16="http://schemas.microsoft.com/office/drawing/2014/main" id="{42E4F218-335F-4810-A9C8-B9D557DEED9F}"/>
              </a:ext>
            </a:extLst>
          </p:cNvPr>
          <p:cNvSpPr txBox="1"/>
          <p:nvPr/>
        </p:nvSpPr>
        <p:spPr>
          <a:xfrm>
            <a:off x="6938949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8" name="Line 121">
            <a:extLst>
              <a:ext uri="{FF2B5EF4-FFF2-40B4-BE49-F238E27FC236}">
                <a16:creationId xmlns:a16="http://schemas.microsoft.com/office/drawing/2014/main" id="{925D203B-72EF-4B0C-A9D5-AD345F55D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5464" y="4795923"/>
            <a:ext cx="0" cy="55002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9" name="Line 122">
            <a:extLst>
              <a:ext uri="{FF2B5EF4-FFF2-40B4-BE49-F238E27FC236}">
                <a16:creationId xmlns:a16="http://schemas.microsoft.com/office/drawing/2014/main" id="{6B2DF01A-6B98-4C7A-A9D9-ED34BC669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3327" y="4790352"/>
            <a:ext cx="0" cy="37567"/>
          </a:xfrm>
          <a:prstGeom prst="line">
            <a:avLst/>
          </a:prstGeom>
          <a:noFill/>
          <a:ln w="10160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1" name="TextBox 790">
            <a:extLst>
              <a:ext uri="{FF2B5EF4-FFF2-40B4-BE49-F238E27FC236}">
                <a16:creationId xmlns:a16="http://schemas.microsoft.com/office/drawing/2014/main" id="{40E40275-6392-429C-B64F-8D8E36D56207}"/>
              </a:ext>
            </a:extLst>
          </p:cNvPr>
          <p:cNvSpPr txBox="1"/>
          <p:nvPr/>
        </p:nvSpPr>
        <p:spPr>
          <a:xfrm>
            <a:off x="7293831" y="4860437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32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92" name="Group 4">
            <a:extLst>
              <a:ext uri="{FF2B5EF4-FFF2-40B4-BE49-F238E27FC236}">
                <a16:creationId xmlns:a16="http://schemas.microsoft.com/office/drawing/2014/main" id="{E6FB539A-A5EF-4DC3-9A0D-229987130D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7862" y="1928328"/>
            <a:ext cx="5851556" cy="1229983"/>
            <a:chOff x="626" y="458"/>
            <a:chExt cx="6419" cy="1432"/>
          </a:xfrm>
        </p:grpSpPr>
        <p:sp>
          <p:nvSpPr>
            <p:cNvPr id="797" name="Freeform 5">
              <a:extLst>
                <a:ext uri="{FF2B5EF4-FFF2-40B4-BE49-F238E27FC236}">
                  <a16:creationId xmlns:a16="http://schemas.microsoft.com/office/drawing/2014/main" id="{9E79A326-901B-4E30-8A8B-4D76D3C38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498"/>
              <a:ext cx="6336" cy="1117"/>
            </a:xfrm>
            <a:custGeom>
              <a:avLst/>
              <a:gdLst>
                <a:gd name="T0" fmla="*/ 5702 w 6336"/>
                <a:gd name="T1" fmla="*/ 1098 h 1117"/>
                <a:gd name="T2" fmla="*/ 4891 w 6336"/>
                <a:gd name="T3" fmla="*/ 1007 h 1117"/>
                <a:gd name="T4" fmla="*/ 4755 w 6336"/>
                <a:gd name="T5" fmla="*/ 936 h 1117"/>
                <a:gd name="T6" fmla="*/ 4466 w 6336"/>
                <a:gd name="T7" fmla="*/ 915 h 1117"/>
                <a:gd name="T8" fmla="*/ 4357 w 6336"/>
                <a:gd name="T9" fmla="*/ 882 h 1117"/>
                <a:gd name="T10" fmla="*/ 4148 w 6336"/>
                <a:gd name="T11" fmla="*/ 858 h 1117"/>
                <a:gd name="T12" fmla="*/ 4020 w 6336"/>
                <a:gd name="T13" fmla="*/ 820 h 1117"/>
                <a:gd name="T14" fmla="*/ 3949 w 6336"/>
                <a:gd name="T15" fmla="*/ 791 h 1117"/>
                <a:gd name="T16" fmla="*/ 3882 w 6336"/>
                <a:gd name="T17" fmla="*/ 782 h 1117"/>
                <a:gd name="T18" fmla="*/ 3763 w 6336"/>
                <a:gd name="T19" fmla="*/ 744 h 1117"/>
                <a:gd name="T20" fmla="*/ 3673 w 6336"/>
                <a:gd name="T21" fmla="*/ 729 h 1117"/>
                <a:gd name="T22" fmla="*/ 3626 w 6336"/>
                <a:gd name="T23" fmla="*/ 706 h 1117"/>
                <a:gd name="T24" fmla="*/ 3493 w 6336"/>
                <a:gd name="T25" fmla="*/ 694 h 1117"/>
                <a:gd name="T26" fmla="*/ 3360 w 6336"/>
                <a:gd name="T27" fmla="*/ 677 h 1117"/>
                <a:gd name="T28" fmla="*/ 3241 w 6336"/>
                <a:gd name="T29" fmla="*/ 644 h 1117"/>
                <a:gd name="T30" fmla="*/ 3082 w 6336"/>
                <a:gd name="T31" fmla="*/ 637 h 1117"/>
                <a:gd name="T32" fmla="*/ 3059 w 6336"/>
                <a:gd name="T33" fmla="*/ 620 h 1117"/>
                <a:gd name="T34" fmla="*/ 2971 w 6336"/>
                <a:gd name="T35" fmla="*/ 606 h 1117"/>
                <a:gd name="T36" fmla="*/ 2921 w 6336"/>
                <a:gd name="T37" fmla="*/ 589 h 1117"/>
                <a:gd name="T38" fmla="*/ 2888 w 6336"/>
                <a:gd name="T39" fmla="*/ 577 h 1117"/>
                <a:gd name="T40" fmla="*/ 2876 w 6336"/>
                <a:gd name="T41" fmla="*/ 558 h 1117"/>
                <a:gd name="T42" fmla="*/ 2812 w 6336"/>
                <a:gd name="T43" fmla="*/ 539 h 1117"/>
                <a:gd name="T44" fmla="*/ 2762 w 6336"/>
                <a:gd name="T45" fmla="*/ 518 h 1117"/>
                <a:gd name="T46" fmla="*/ 2724 w 6336"/>
                <a:gd name="T47" fmla="*/ 509 h 1117"/>
                <a:gd name="T48" fmla="*/ 2707 w 6336"/>
                <a:gd name="T49" fmla="*/ 487 h 1117"/>
                <a:gd name="T50" fmla="*/ 2655 w 6336"/>
                <a:gd name="T51" fmla="*/ 478 h 1117"/>
                <a:gd name="T52" fmla="*/ 2631 w 6336"/>
                <a:gd name="T53" fmla="*/ 461 h 1117"/>
                <a:gd name="T54" fmla="*/ 2560 w 6336"/>
                <a:gd name="T55" fmla="*/ 449 h 1117"/>
                <a:gd name="T56" fmla="*/ 2515 w 6336"/>
                <a:gd name="T57" fmla="*/ 433 h 1117"/>
                <a:gd name="T58" fmla="*/ 2501 w 6336"/>
                <a:gd name="T59" fmla="*/ 414 h 1117"/>
                <a:gd name="T60" fmla="*/ 2432 w 6336"/>
                <a:gd name="T61" fmla="*/ 402 h 1117"/>
                <a:gd name="T62" fmla="*/ 2342 w 6336"/>
                <a:gd name="T63" fmla="*/ 383 h 1117"/>
                <a:gd name="T64" fmla="*/ 2309 w 6336"/>
                <a:gd name="T65" fmla="*/ 371 h 1117"/>
                <a:gd name="T66" fmla="*/ 2287 w 6336"/>
                <a:gd name="T67" fmla="*/ 354 h 1117"/>
                <a:gd name="T68" fmla="*/ 2200 w 6336"/>
                <a:gd name="T69" fmla="*/ 342 h 1117"/>
                <a:gd name="T70" fmla="*/ 2183 w 6336"/>
                <a:gd name="T71" fmla="*/ 323 h 1117"/>
                <a:gd name="T72" fmla="*/ 2157 w 6336"/>
                <a:gd name="T73" fmla="*/ 311 h 1117"/>
                <a:gd name="T74" fmla="*/ 2126 w 6336"/>
                <a:gd name="T75" fmla="*/ 292 h 1117"/>
                <a:gd name="T76" fmla="*/ 1981 w 6336"/>
                <a:gd name="T77" fmla="*/ 280 h 1117"/>
                <a:gd name="T78" fmla="*/ 1922 w 6336"/>
                <a:gd name="T79" fmla="*/ 254 h 1117"/>
                <a:gd name="T80" fmla="*/ 1846 w 6336"/>
                <a:gd name="T81" fmla="*/ 242 h 1117"/>
                <a:gd name="T82" fmla="*/ 1668 w 6336"/>
                <a:gd name="T83" fmla="*/ 233 h 1117"/>
                <a:gd name="T84" fmla="*/ 1656 w 6336"/>
                <a:gd name="T85" fmla="*/ 209 h 1117"/>
                <a:gd name="T86" fmla="*/ 1559 w 6336"/>
                <a:gd name="T87" fmla="*/ 204 h 1117"/>
                <a:gd name="T88" fmla="*/ 1533 w 6336"/>
                <a:gd name="T89" fmla="*/ 185 h 1117"/>
                <a:gd name="T90" fmla="*/ 1400 w 6336"/>
                <a:gd name="T91" fmla="*/ 176 h 1117"/>
                <a:gd name="T92" fmla="*/ 1383 w 6336"/>
                <a:gd name="T93" fmla="*/ 155 h 1117"/>
                <a:gd name="T94" fmla="*/ 1293 w 6336"/>
                <a:gd name="T95" fmla="*/ 136 h 1117"/>
                <a:gd name="T96" fmla="*/ 1283 w 6336"/>
                <a:gd name="T97" fmla="*/ 112 h 1117"/>
                <a:gd name="T98" fmla="*/ 1063 w 6336"/>
                <a:gd name="T99" fmla="*/ 102 h 1117"/>
                <a:gd name="T100" fmla="*/ 949 w 6336"/>
                <a:gd name="T101" fmla="*/ 86 h 1117"/>
                <a:gd name="T102" fmla="*/ 856 w 6336"/>
                <a:gd name="T103" fmla="*/ 74 h 1117"/>
                <a:gd name="T104" fmla="*/ 780 w 6336"/>
                <a:gd name="T105" fmla="*/ 55 h 1117"/>
                <a:gd name="T106" fmla="*/ 669 w 6336"/>
                <a:gd name="T107" fmla="*/ 43 h 1117"/>
                <a:gd name="T108" fmla="*/ 500 w 6336"/>
                <a:gd name="T109" fmla="*/ 21 h 1117"/>
                <a:gd name="T110" fmla="*/ 394 w 6336"/>
                <a:gd name="T111" fmla="*/ 14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36" h="1117">
                  <a:moveTo>
                    <a:pt x="6336" y="1117"/>
                  </a:moveTo>
                  <a:lnTo>
                    <a:pt x="5702" y="1117"/>
                  </a:lnTo>
                  <a:lnTo>
                    <a:pt x="5702" y="1098"/>
                  </a:lnTo>
                  <a:lnTo>
                    <a:pt x="5688" y="1098"/>
                  </a:lnTo>
                  <a:lnTo>
                    <a:pt x="5688" y="1007"/>
                  </a:lnTo>
                  <a:lnTo>
                    <a:pt x="4891" y="1007"/>
                  </a:lnTo>
                  <a:lnTo>
                    <a:pt x="4891" y="955"/>
                  </a:lnTo>
                  <a:lnTo>
                    <a:pt x="4755" y="955"/>
                  </a:lnTo>
                  <a:lnTo>
                    <a:pt x="4755" y="936"/>
                  </a:lnTo>
                  <a:lnTo>
                    <a:pt x="4691" y="936"/>
                  </a:lnTo>
                  <a:lnTo>
                    <a:pt x="4691" y="915"/>
                  </a:lnTo>
                  <a:lnTo>
                    <a:pt x="4466" y="915"/>
                  </a:lnTo>
                  <a:lnTo>
                    <a:pt x="4466" y="896"/>
                  </a:lnTo>
                  <a:lnTo>
                    <a:pt x="4357" y="896"/>
                  </a:lnTo>
                  <a:lnTo>
                    <a:pt x="4357" y="882"/>
                  </a:lnTo>
                  <a:lnTo>
                    <a:pt x="4210" y="882"/>
                  </a:lnTo>
                  <a:lnTo>
                    <a:pt x="4210" y="858"/>
                  </a:lnTo>
                  <a:lnTo>
                    <a:pt x="4148" y="858"/>
                  </a:lnTo>
                  <a:lnTo>
                    <a:pt x="4058" y="858"/>
                  </a:lnTo>
                  <a:lnTo>
                    <a:pt x="4058" y="820"/>
                  </a:lnTo>
                  <a:lnTo>
                    <a:pt x="4020" y="820"/>
                  </a:lnTo>
                  <a:lnTo>
                    <a:pt x="4020" y="806"/>
                  </a:lnTo>
                  <a:lnTo>
                    <a:pt x="3949" y="806"/>
                  </a:lnTo>
                  <a:lnTo>
                    <a:pt x="3949" y="791"/>
                  </a:lnTo>
                  <a:lnTo>
                    <a:pt x="3915" y="791"/>
                  </a:lnTo>
                  <a:lnTo>
                    <a:pt x="3925" y="782"/>
                  </a:lnTo>
                  <a:lnTo>
                    <a:pt x="3882" y="782"/>
                  </a:lnTo>
                  <a:lnTo>
                    <a:pt x="3882" y="760"/>
                  </a:lnTo>
                  <a:lnTo>
                    <a:pt x="3763" y="760"/>
                  </a:lnTo>
                  <a:lnTo>
                    <a:pt x="3763" y="744"/>
                  </a:lnTo>
                  <a:lnTo>
                    <a:pt x="3723" y="744"/>
                  </a:lnTo>
                  <a:lnTo>
                    <a:pt x="3723" y="729"/>
                  </a:lnTo>
                  <a:lnTo>
                    <a:pt x="3673" y="729"/>
                  </a:lnTo>
                  <a:lnTo>
                    <a:pt x="3673" y="718"/>
                  </a:lnTo>
                  <a:lnTo>
                    <a:pt x="3626" y="718"/>
                  </a:lnTo>
                  <a:lnTo>
                    <a:pt x="3626" y="706"/>
                  </a:lnTo>
                  <a:lnTo>
                    <a:pt x="3540" y="706"/>
                  </a:lnTo>
                  <a:lnTo>
                    <a:pt x="3540" y="694"/>
                  </a:lnTo>
                  <a:lnTo>
                    <a:pt x="3493" y="694"/>
                  </a:lnTo>
                  <a:lnTo>
                    <a:pt x="3493" y="677"/>
                  </a:lnTo>
                  <a:lnTo>
                    <a:pt x="3405" y="677"/>
                  </a:lnTo>
                  <a:lnTo>
                    <a:pt x="3360" y="677"/>
                  </a:lnTo>
                  <a:lnTo>
                    <a:pt x="3360" y="661"/>
                  </a:lnTo>
                  <a:lnTo>
                    <a:pt x="3241" y="661"/>
                  </a:lnTo>
                  <a:lnTo>
                    <a:pt x="3241" y="644"/>
                  </a:lnTo>
                  <a:lnTo>
                    <a:pt x="3104" y="644"/>
                  </a:lnTo>
                  <a:lnTo>
                    <a:pt x="3104" y="637"/>
                  </a:lnTo>
                  <a:lnTo>
                    <a:pt x="3082" y="637"/>
                  </a:lnTo>
                  <a:lnTo>
                    <a:pt x="3082" y="627"/>
                  </a:lnTo>
                  <a:lnTo>
                    <a:pt x="3059" y="627"/>
                  </a:lnTo>
                  <a:lnTo>
                    <a:pt x="3059" y="620"/>
                  </a:lnTo>
                  <a:lnTo>
                    <a:pt x="3016" y="620"/>
                  </a:lnTo>
                  <a:lnTo>
                    <a:pt x="3016" y="606"/>
                  </a:lnTo>
                  <a:lnTo>
                    <a:pt x="2971" y="606"/>
                  </a:lnTo>
                  <a:lnTo>
                    <a:pt x="2971" y="596"/>
                  </a:lnTo>
                  <a:lnTo>
                    <a:pt x="2921" y="596"/>
                  </a:lnTo>
                  <a:lnTo>
                    <a:pt x="2921" y="589"/>
                  </a:lnTo>
                  <a:lnTo>
                    <a:pt x="2904" y="589"/>
                  </a:lnTo>
                  <a:lnTo>
                    <a:pt x="2904" y="577"/>
                  </a:lnTo>
                  <a:lnTo>
                    <a:pt x="2888" y="577"/>
                  </a:lnTo>
                  <a:lnTo>
                    <a:pt x="2888" y="568"/>
                  </a:lnTo>
                  <a:lnTo>
                    <a:pt x="2876" y="568"/>
                  </a:lnTo>
                  <a:lnTo>
                    <a:pt x="2876" y="558"/>
                  </a:lnTo>
                  <a:lnTo>
                    <a:pt x="2857" y="558"/>
                  </a:lnTo>
                  <a:lnTo>
                    <a:pt x="2857" y="539"/>
                  </a:lnTo>
                  <a:lnTo>
                    <a:pt x="2812" y="539"/>
                  </a:lnTo>
                  <a:lnTo>
                    <a:pt x="2812" y="530"/>
                  </a:lnTo>
                  <a:lnTo>
                    <a:pt x="2762" y="530"/>
                  </a:lnTo>
                  <a:lnTo>
                    <a:pt x="2762" y="518"/>
                  </a:lnTo>
                  <a:lnTo>
                    <a:pt x="2736" y="518"/>
                  </a:lnTo>
                  <a:lnTo>
                    <a:pt x="2736" y="509"/>
                  </a:lnTo>
                  <a:lnTo>
                    <a:pt x="2724" y="509"/>
                  </a:lnTo>
                  <a:lnTo>
                    <a:pt x="2724" y="499"/>
                  </a:lnTo>
                  <a:lnTo>
                    <a:pt x="2707" y="499"/>
                  </a:lnTo>
                  <a:lnTo>
                    <a:pt x="2707" y="487"/>
                  </a:lnTo>
                  <a:lnTo>
                    <a:pt x="2681" y="487"/>
                  </a:lnTo>
                  <a:lnTo>
                    <a:pt x="2681" y="478"/>
                  </a:lnTo>
                  <a:lnTo>
                    <a:pt x="2655" y="478"/>
                  </a:lnTo>
                  <a:lnTo>
                    <a:pt x="2655" y="468"/>
                  </a:lnTo>
                  <a:lnTo>
                    <a:pt x="2631" y="468"/>
                  </a:lnTo>
                  <a:lnTo>
                    <a:pt x="2631" y="461"/>
                  </a:lnTo>
                  <a:lnTo>
                    <a:pt x="2598" y="461"/>
                  </a:lnTo>
                  <a:lnTo>
                    <a:pt x="2598" y="449"/>
                  </a:lnTo>
                  <a:lnTo>
                    <a:pt x="2560" y="449"/>
                  </a:lnTo>
                  <a:lnTo>
                    <a:pt x="2560" y="433"/>
                  </a:lnTo>
                  <a:lnTo>
                    <a:pt x="2529" y="433"/>
                  </a:lnTo>
                  <a:lnTo>
                    <a:pt x="2515" y="433"/>
                  </a:lnTo>
                  <a:lnTo>
                    <a:pt x="2515" y="423"/>
                  </a:lnTo>
                  <a:lnTo>
                    <a:pt x="2501" y="423"/>
                  </a:lnTo>
                  <a:lnTo>
                    <a:pt x="2501" y="414"/>
                  </a:lnTo>
                  <a:lnTo>
                    <a:pt x="2458" y="414"/>
                  </a:lnTo>
                  <a:lnTo>
                    <a:pt x="2458" y="402"/>
                  </a:lnTo>
                  <a:lnTo>
                    <a:pt x="2432" y="402"/>
                  </a:lnTo>
                  <a:lnTo>
                    <a:pt x="2432" y="395"/>
                  </a:lnTo>
                  <a:lnTo>
                    <a:pt x="2342" y="395"/>
                  </a:lnTo>
                  <a:lnTo>
                    <a:pt x="2342" y="383"/>
                  </a:lnTo>
                  <a:lnTo>
                    <a:pt x="2330" y="383"/>
                  </a:lnTo>
                  <a:lnTo>
                    <a:pt x="2330" y="371"/>
                  </a:lnTo>
                  <a:lnTo>
                    <a:pt x="2309" y="371"/>
                  </a:lnTo>
                  <a:lnTo>
                    <a:pt x="2309" y="361"/>
                  </a:lnTo>
                  <a:lnTo>
                    <a:pt x="2287" y="361"/>
                  </a:lnTo>
                  <a:lnTo>
                    <a:pt x="2287" y="354"/>
                  </a:lnTo>
                  <a:lnTo>
                    <a:pt x="2273" y="354"/>
                  </a:lnTo>
                  <a:lnTo>
                    <a:pt x="2273" y="342"/>
                  </a:lnTo>
                  <a:lnTo>
                    <a:pt x="2200" y="342"/>
                  </a:lnTo>
                  <a:lnTo>
                    <a:pt x="2200" y="330"/>
                  </a:lnTo>
                  <a:lnTo>
                    <a:pt x="2183" y="330"/>
                  </a:lnTo>
                  <a:lnTo>
                    <a:pt x="2183" y="323"/>
                  </a:lnTo>
                  <a:lnTo>
                    <a:pt x="2169" y="323"/>
                  </a:lnTo>
                  <a:lnTo>
                    <a:pt x="2169" y="311"/>
                  </a:lnTo>
                  <a:lnTo>
                    <a:pt x="2157" y="311"/>
                  </a:lnTo>
                  <a:lnTo>
                    <a:pt x="2157" y="304"/>
                  </a:lnTo>
                  <a:lnTo>
                    <a:pt x="2126" y="304"/>
                  </a:lnTo>
                  <a:lnTo>
                    <a:pt x="2126" y="292"/>
                  </a:lnTo>
                  <a:lnTo>
                    <a:pt x="1995" y="292"/>
                  </a:lnTo>
                  <a:lnTo>
                    <a:pt x="1995" y="280"/>
                  </a:lnTo>
                  <a:lnTo>
                    <a:pt x="1981" y="280"/>
                  </a:lnTo>
                  <a:lnTo>
                    <a:pt x="1981" y="271"/>
                  </a:lnTo>
                  <a:lnTo>
                    <a:pt x="1922" y="271"/>
                  </a:lnTo>
                  <a:lnTo>
                    <a:pt x="1922" y="254"/>
                  </a:lnTo>
                  <a:lnTo>
                    <a:pt x="1858" y="254"/>
                  </a:lnTo>
                  <a:lnTo>
                    <a:pt x="1846" y="254"/>
                  </a:lnTo>
                  <a:lnTo>
                    <a:pt x="1846" y="242"/>
                  </a:lnTo>
                  <a:lnTo>
                    <a:pt x="1718" y="242"/>
                  </a:lnTo>
                  <a:lnTo>
                    <a:pt x="1718" y="233"/>
                  </a:lnTo>
                  <a:lnTo>
                    <a:pt x="1668" y="233"/>
                  </a:lnTo>
                  <a:lnTo>
                    <a:pt x="1668" y="223"/>
                  </a:lnTo>
                  <a:lnTo>
                    <a:pt x="1656" y="223"/>
                  </a:lnTo>
                  <a:lnTo>
                    <a:pt x="1656" y="209"/>
                  </a:lnTo>
                  <a:lnTo>
                    <a:pt x="1647" y="209"/>
                  </a:lnTo>
                  <a:lnTo>
                    <a:pt x="1647" y="204"/>
                  </a:lnTo>
                  <a:lnTo>
                    <a:pt x="1559" y="204"/>
                  </a:lnTo>
                  <a:lnTo>
                    <a:pt x="1559" y="193"/>
                  </a:lnTo>
                  <a:lnTo>
                    <a:pt x="1533" y="193"/>
                  </a:lnTo>
                  <a:lnTo>
                    <a:pt x="1533" y="185"/>
                  </a:lnTo>
                  <a:lnTo>
                    <a:pt x="1433" y="185"/>
                  </a:lnTo>
                  <a:lnTo>
                    <a:pt x="1433" y="176"/>
                  </a:lnTo>
                  <a:lnTo>
                    <a:pt x="1400" y="176"/>
                  </a:lnTo>
                  <a:lnTo>
                    <a:pt x="1400" y="166"/>
                  </a:lnTo>
                  <a:lnTo>
                    <a:pt x="1383" y="166"/>
                  </a:lnTo>
                  <a:lnTo>
                    <a:pt x="1383" y="155"/>
                  </a:lnTo>
                  <a:lnTo>
                    <a:pt x="1310" y="155"/>
                  </a:lnTo>
                  <a:lnTo>
                    <a:pt x="1310" y="136"/>
                  </a:lnTo>
                  <a:lnTo>
                    <a:pt x="1293" y="136"/>
                  </a:lnTo>
                  <a:lnTo>
                    <a:pt x="1293" y="124"/>
                  </a:lnTo>
                  <a:lnTo>
                    <a:pt x="1283" y="124"/>
                  </a:lnTo>
                  <a:lnTo>
                    <a:pt x="1283" y="112"/>
                  </a:lnTo>
                  <a:lnTo>
                    <a:pt x="1241" y="112"/>
                  </a:lnTo>
                  <a:lnTo>
                    <a:pt x="1241" y="102"/>
                  </a:lnTo>
                  <a:lnTo>
                    <a:pt x="1063" y="102"/>
                  </a:lnTo>
                  <a:lnTo>
                    <a:pt x="1063" y="98"/>
                  </a:lnTo>
                  <a:lnTo>
                    <a:pt x="949" y="98"/>
                  </a:lnTo>
                  <a:lnTo>
                    <a:pt x="949" y="86"/>
                  </a:lnTo>
                  <a:lnTo>
                    <a:pt x="918" y="86"/>
                  </a:lnTo>
                  <a:lnTo>
                    <a:pt x="918" y="74"/>
                  </a:lnTo>
                  <a:lnTo>
                    <a:pt x="856" y="74"/>
                  </a:lnTo>
                  <a:lnTo>
                    <a:pt x="856" y="64"/>
                  </a:lnTo>
                  <a:lnTo>
                    <a:pt x="780" y="64"/>
                  </a:lnTo>
                  <a:lnTo>
                    <a:pt x="780" y="55"/>
                  </a:lnTo>
                  <a:lnTo>
                    <a:pt x="731" y="55"/>
                  </a:lnTo>
                  <a:lnTo>
                    <a:pt x="731" y="43"/>
                  </a:lnTo>
                  <a:lnTo>
                    <a:pt x="669" y="43"/>
                  </a:lnTo>
                  <a:lnTo>
                    <a:pt x="669" y="29"/>
                  </a:lnTo>
                  <a:lnTo>
                    <a:pt x="500" y="29"/>
                  </a:lnTo>
                  <a:lnTo>
                    <a:pt x="500" y="21"/>
                  </a:lnTo>
                  <a:lnTo>
                    <a:pt x="460" y="21"/>
                  </a:lnTo>
                  <a:lnTo>
                    <a:pt x="460" y="14"/>
                  </a:lnTo>
                  <a:lnTo>
                    <a:pt x="394" y="14"/>
                  </a:lnTo>
                  <a:lnTo>
                    <a:pt x="394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8" name="Freeform 8">
              <a:extLst>
                <a:ext uri="{FF2B5EF4-FFF2-40B4-BE49-F238E27FC236}">
                  <a16:creationId xmlns:a16="http://schemas.microsoft.com/office/drawing/2014/main" id="{D9E69C9F-17FD-4D9C-9964-772C4B30C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498"/>
              <a:ext cx="6025" cy="1357"/>
            </a:xfrm>
            <a:custGeom>
              <a:avLst/>
              <a:gdLst>
                <a:gd name="T0" fmla="*/ 5214 w 6025"/>
                <a:gd name="T1" fmla="*/ 1323 h 1357"/>
                <a:gd name="T2" fmla="*/ 5067 w 6025"/>
                <a:gd name="T3" fmla="*/ 1278 h 1357"/>
                <a:gd name="T4" fmla="*/ 5029 w 6025"/>
                <a:gd name="T5" fmla="*/ 1214 h 1357"/>
                <a:gd name="T6" fmla="*/ 4630 w 6025"/>
                <a:gd name="T7" fmla="*/ 1195 h 1357"/>
                <a:gd name="T8" fmla="*/ 4590 w 6025"/>
                <a:gd name="T9" fmla="*/ 1169 h 1357"/>
                <a:gd name="T10" fmla="*/ 4504 w 6025"/>
                <a:gd name="T11" fmla="*/ 1157 h 1357"/>
                <a:gd name="T12" fmla="*/ 4483 w 6025"/>
                <a:gd name="T13" fmla="*/ 1095 h 1357"/>
                <a:gd name="T14" fmla="*/ 4454 w 6025"/>
                <a:gd name="T15" fmla="*/ 1069 h 1357"/>
                <a:gd name="T16" fmla="*/ 4440 w 6025"/>
                <a:gd name="T17" fmla="*/ 1024 h 1357"/>
                <a:gd name="T18" fmla="*/ 4376 w 6025"/>
                <a:gd name="T19" fmla="*/ 1007 h 1357"/>
                <a:gd name="T20" fmla="*/ 4359 w 6025"/>
                <a:gd name="T21" fmla="*/ 955 h 1357"/>
                <a:gd name="T22" fmla="*/ 4305 w 6025"/>
                <a:gd name="T23" fmla="*/ 939 h 1357"/>
                <a:gd name="T24" fmla="*/ 4276 w 6025"/>
                <a:gd name="T25" fmla="*/ 898 h 1357"/>
                <a:gd name="T26" fmla="*/ 4215 w 6025"/>
                <a:gd name="T27" fmla="*/ 884 h 1357"/>
                <a:gd name="T28" fmla="*/ 4153 w 6025"/>
                <a:gd name="T29" fmla="*/ 858 h 1357"/>
                <a:gd name="T30" fmla="*/ 4082 w 6025"/>
                <a:gd name="T31" fmla="*/ 841 h 1357"/>
                <a:gd name="T32" fmla="*/ 4068 w 6025"/>
                <a:gd name="T33" fmla="*/ 796 h 1357"/>
                <a:gd name="T34" fmla="*/ 3927 w 6025"/>
                <a:gd name="T35" fmla="*/ 779 h 1357"/>
                <a:gd name="T36" fmla="*/ 3909 w 6025"/>
                <a:gd name="T37" fmla="*/ 741 h 1357"/>
                <a:gd name="T38" fmla="*/ 3693 w 6025"/>
                <a:gd name="T39" fmla="*/ 729 h 1357"/>
                <a:gd name="T40" fmla="*/ 3607 w 6025"/>
                <a:gd name="T41" fmla="*/ 718 h 1357"/>
                <a:gd name="T42" fmla="*/ 3498 w 6025"/>
                <a:gd name="T43" fmla="*/ 696 h 1357"/>
                <a:gd name="T44" fmla="*/ 3422 w 6025"/>
                <a:gd name="T45" fmla="*/ 682 h 1357"/>
                <a:gd name="T46" fmla="*/ 3204 w 6025"/>
                <a:gd name="T47" fmla="*/ 672 h 1357"/>
                <a:gd name="T48" fmla="*/ 3135 w 6025"/>
                <a:gd name="T49" fmla="*/ 615 h 1357"/>
                <a:gd name="T50" fmla="*/ 3061 w 6025"/>
                <a:gd name="T51" fmla="*/ 606 h 1357"/>
                <a:gd name="T52" fmla="*/ 3000 w 6025"/>
                <a:gd name="T53" fmla="*/ 556 h 1357"/>
                <a:gd name="T54" fmla="*/ 2907 w 6025"/>
                <a:gd name="T55" fmla="*/ 544 h 1357"/>
                <a:gd name="T56" fmla="*/ 2867 w 6025"/>
                <a:gd name="T57" fmla="*/ 513 h 1357"/>
                <a:gd name="T58" fmla="*/ 2817 w 6025"/>
                <a:gd name="T59" fmla="*/ 485 h 1357"/>
                <a:gd name="T60" fmla="*/ 2772 w 6025"/>
                <a:gd name="T61" fmla="*/ 440 h 1357"/>
                <a:gd name="T62" fmla="*/ 2670 w 6025"/>
                <a:gd name="T63" fmla="*/ 428 h 1357"/>
                <a:gd name="T64" fmla="*/ 2632 w 6025"/>
                <a:gd name="T65" fmla="*/ 378 h 1357"/>
                <a:gd name="T66" fmla="*/ 2515 w 6025"/>
                <a:gd name="T67" fmla="*/ 361 h 1357"/>
                <a:gd name="T68" fmla="*/ 2456 w 6025"/>
                <a:gd name="T69" fmla="*/ 316 h 1357"/>
                <a:gd name="T70" fmla="*/ 2323 w 6025"/>
                <a:gd name="T71" fmla="*/ 295 h 1357"/>
                <a:gd name="T72" fmla="*/ 2271 w 6025"/>
                <a:gd name="T73" fmla="*/ 278 h 1357"/>
                <a:gd name="T74" fmla="*/ 2190 w 6025"/>
                <a:gd name="T75" fmla="*/ 247 h 1357"/>
                <a:gd name="T76" fmla="*/ 2031 w 6025"/>
                <a:gd name="T77" fmla="*/ 200 h 1357"/>
                <a:gd name="T78" fmla="*/ 1860 w 6025"/>
                <a:gd name="T79" fmla="*/ 190 h 1357"/>
                <a:gd name="T80" fmla="*/ 1794 w 6025"/>
                <a:gd name="T81" fmla="*/ 171 h 1357"/>
                <a:gd name="T82" fmla="*/ 1576 w 6025"/>
                <a:gd name="T83" fmla="*/ 159 h 1357"/>
                <a:gd name="T84" fmla="*/ 1514 w 6025"/>
                <a:gd name="T85" fmla="*/ 124 h 1357"/>
                <a:gd name="T86" fmla="*/ 1300 w 6025"/>
                <a:gd name="T87" fmla="*/ 114 h 1357"/>
                <a:gd name="T88" fmla="*/ 1139 w 6025"/>
                <a:gd name="T89" fmla="*/ 74 h 1357"/>
                <a:gd name="T90" fmla="*/ 740 w 6025"/>
                <a:gd name="T91" fmla="*/ 60 h 1357"/>
                <a:gd name="T92" fmla="*/ 555 w 6025"/>
                <a:gd name="T93" fmla="*/ 36 h 1357"/>
                <a:gd name="T94" fmla="*/ 470 w 6025"/>
                <a:gd name="T95" fmla="*/ 21 h 1357"/>
                <a:gd name="T96" fmla="*/ 90 w 6025"/>
                <a:gd name="T97" fmla="*/ 0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25" h="1357">
                  <a:moveTo>
                    <a:pt x="6025" y="1357"/>
                  </a:moveTo>
                  <a:lnTo>
                    <a:pt x="5214" y="1357"/>
                  </a:lnTo>
                  <a:lnTo>
                    <a:pt x="5214" y="1323"/>
                  </a:lnTo>
                  <a:lnTo>
                    <a:pt x="5173" y="1323"/>
                  </a:lnTo>
                  <a:lnTo>
                    <a:pt x="5173" y="1278"/>
                  </a:lnTo>
                  <a:lnTo>
                    <a:pt x="5067" y="1278"/>
                  </a:lnTo>
                  <a:lnTo>
                    <a:pt x="5067" y="1252"/>
                  </a:lnTo>
                  <a:lnTo>
                    <a:pt x="5029" y="1252"/>
                  </a:lnTo>
                  <a:lnTo>
                    <a:pt x="5029" y="1214"/>
                  </a:lnTo>
                  <a:lnTo>
                    <a:pt x="4663" y="1214"/>
                  </a:lnTo>
                  <a:lnTo>
                    <a:pt x="4663" y="1195"/>
                  </a:lnTo>
                  <a:lnTo>
                    <a:pt x="4630" y="1195"/>
                  </a:lnTo>
                  <a:lnTo>
                    <a:pt x="4630" y="1183"/>
                  </a:lnTo>
                  <a:lnTo>
                    <a:pt x="4590" y="1183"/>
                  </a:lnTo>
                  <a:lnTo>
                    <a:pt x="4590" y="1169"/>
                  </a:lnTo>
                  <a:lnTo>
                    <a:pt x="4561" y="1169"/>
                  </a:lnTo>
                  <a:lnTo>
                    <a:pt x="4561" y="1157"/>
                  </a:lnTo>
                  <a:lnTo>
                    <a:pt x="4504" y="1157"/>
                  </a:lnTo>
                  <a:lnTo>
                    <a:pt x="4504" y="1119"/>
                  </a:lnTo>
                  <a:lnTo>
                    <a:pt x="4483" y="1119"/>
                  </a:lnTo>
                  <a:lnTo>
                    <a:pt x="4483" y="1095"/>
                  </a:lnTo>
                  <a:lnTo>
                    <a:pt x="4471" y="1095"/>
                  </a:lnTo>
                  <a:lnTo>
                    <a:pt x="4471" y="1069"/>
                  </a:lnTo>
                  <a:lnTo>
                    <a:pt x="4454" y="1069"/>
                  </a:lnTo>
                  <a:lnTo>
                    <a:pt x="4454" y="1050"/>
                  </a:lnTo>
                  <a:lnTo>
                    <a:pt x="4440" y="1050"/>
                  </a:lnTo>
                  <a:lnTo>
                    <a:pt x="4440" y="1024"/>
                  </a:lnTo>
                  <a:lnTo>
                    <a:pt x="4414" y="1024"/>
                  </a:lnTo>
                  <a:lnTo>
                    <a:pt x="4414" y="1007"/>
                  </a:lnTo>
                  <a:lnTo>
                    <a:pt x="4376" y="1007"/>
                  </a:lnTo>
                  <a:lnTo>
                    <a:pt x="4376" y="972"/>
                  </a:lnTo>
                  <a:lnTo>
                    <a:pt x="4359" y="972"/>
                  </a:lnTo>
                  <a:lnTo>
                    <a:pt x="4359" y="955"/>
                  </a:lnTo>
                  <a:lnTo>
                    <a:pt x="4329" y="955"/>
                  </a:lnTo>
                  <a:lnTo>
                    <a:pt x="4329" y="939"/>
                  </a:lnTo>
                  <a:lnTo>
                    <a:pt x="4305" y="939"/>
                  </a:lnTo>
                  <a:lnTo>
                    <a:pt x="4305" y="912"/>
                  </a:lnTo>
                  <a:lnTo>
                    <a:pt x="4276" y="912"/>
                  </a:lnTo>
                  <a:lnTo>
                    <a:pt x="4276" y="898"/>
                  </a:lnTo>
                  <a:lnTo>
                    <a:pt x="4243" y="898"/>
                  </a:lnTo>
                  <a:lnTo>
                    <a:pt x="4243" y="884"/>
                  </a:lnTo>
                  <a:lnTo>
                    <a:pt x="4215" y="884"/>
                  </a:lnTo>
                  <a:lnTo>
                    <a:pt x="4215" y="870"/>
                  </a:lnTo>
                  <a:lnTo>
                    <a:pt x="4153" y="870"/>
                  </a:lnTo>
                  <a:lnTo>
                    <a:pt x="4153" y="858"/>
                  </a:lnTo>
                  <a:lnTo>
                    <a:pt x="4122" y="858"/>
                  </a:lnTo>
                  <a:lnTo>
                    <a:pt x="4122" y="841"/>
                  </a:lnTo>
                  <a:lnTo>
                    <a:pt x="4082" y="841"/>
                  </a:lnTo>
                  <a:lnTo>
                    <a:pt x="4082" y="820"/>
                  </a:lnTo>
                  <a:lnTo>
                    <a:pt x="4068" y="820"/>
                  </a:lnTo>
                  <a:lnTo>
                    <a:pt x="4068" y="796"/>
                  </a:lnTo>
                  <a:lnTo>
                    <a:pt x="3992" y="796"/>
                  </a:lnTo>
                  <a:lnTo>
                    <a:pt x="3992" y="779"/>
                  </a:lnTo>
                  <a:lnTo>
                    <a:pt x="3927" y="779"/>
                  </a:lnTo>
                  <a:lnTo>
                    <a:pt x="3927" y="760"/>
                  </a:lnTo>
                  <a:lnTo>
                    <a:pt x="3909" y="760"/>
                  </a:lnTo>
                  <a:lnTo>
                    <a:pt x="3909" y="741"/>
                  </a:lnTo>
                  <a:lnTo>
                    <a:pt x="3887" y="741"/>
                  </a:lnTo>
                  <a:lnTo>
                    <a:pt x="3887" y="729"/>
                  </a:lnTo>
                  <a:lnTo>
                    <a:pt x="3693" y="729"/>
                  </a:lnTo>
                  <a:lnTo>
                    <a:pt x="3693" y="718"/>
                  </a:lnTo>
                  <a:lnTo>
                    <a:pt x="3631" y="718"/>
                  </a:lnTo>
                  <a:lnTo>
                    <a:pt x="3607" y="718"/>
                  </a:lnTo>
                  <a:lnTo>
                    <a:pt x="3607" y="706"/>
                  </a:lnTo>
                  <a:lnTo>
                    <a:pt x="3498" y="706"/>
                  </a:lnTo>
                  <a:lnTo>
                    <a:pt x="3498" y="696"/>
                  </a:lnTo>
                  <a:lnTo>
                    <a:pt x="3474" y="696"/>
                  </a:lnTo>
                  <a:lnTo>
                    <a:pt x="3474" y="682"/>
                  </a:lnTo>
                  <a:lnTo>
                    <a:pt x="3422" y="682"/>
                  </a:lnTo>
                  <a:lnTo>
                    <a:pt x="3422" y="672"/>
                  </a:lnTo>
                  <a:lnTo>
                    <a:pt x="3358" y="672"/>
                  </a:lnTo>
                  <a:lnTo>
                    <a:pt x="3204" y="672"/>
                  </a:lnTo>
                  <a:lnTo>
                    <a:pt x="3204" y="646"/>
                  </a:lnTo>
                  <a:lnTo>
                    <a:pt x="3135" y="646"/>
                  </a:lnTo>
                  <a:lnTo>
                    <a:pt x="3135" y="615"/>
                  </a:lnTo>
                  <a:lnTo>
                    <a:pt x="3090" y="615"/>
                  </a:lnTo>
                  <a:lnTo>
                    <a:pt x="3090" y="606"/>
                  </a:lnTo>
                  <a:lnTo>
                    <a:pt x="3061" y="606"/>
                  </a:lnTo>
                  <a:lnTo>
                    <a:pt x="3061" y="575"/>
                  </a:lnTo>
                  <a:lnTo>
                    <a:pt x="3000" y="575"/>
                  </a:lnTo>
                  <a:lnTo>
                    <a:pt x="3000" y="556"/>
                  </a:lnTo>
                  <a:lnTo>
                    <a:pt x="2966" y="556"/>
                  </a:lnTo>
                  <a:lnTo>
                    <a:pt x="2966" y="544"/>
                  </a:lnTo>
                  <a:lnTo>
                    <a:pt x="2907" y="544"/>
                  </a:lnTo>
                  <a:lnTo>
                    <a:pt x="2907" y="523"/>
                  </a:lnTo>
                  <a:lnTo>
                    <a:pt x="2867" y="523"/>
                  </a:lnTo>
                  <a:lnTo>
                    <a:pt x="2867" y="513"/>
                  </a:lnTo>
                  <a:lnTo>
                    <a:pt x="2843" y="513"/>
                  </a:lnTo>
                  <a:lnTo>
                    <a:pt x="2843" y="485"/>
                  </a:lnTo>
                  <a:lnTo>
                    <a:pt x="2817" y="485"/>
                  </a:lnTo>
                  <a:lnTo>
                    <a:pt x="2805" y="473"/>
                  </a:lnTo>
                  <a:lnTo>
                    <a:pt x="2772" y="473"/>
                  </a:lnTo>
                  <a:lnTo>
                    <a:pt x="2772" y="440"/>
                  </a:lnTo>
                  <a:lnTo>
                    <a:pt x="2722" y="440"/>
                  </a:lnTo>
                  <a:lnTo>
                    <a:pt x="2722" y="428"/>
                  </a:lnTo>
                  <a:lnTo>
                    <a:pt x="2670" y="428"/>
                  </a:lnTo>
                  <a:lnTo>
                    <a:pt x="2670" y="387"/>
                  </a:lnTo>
                  <a:lnTo>
                    <a:pt x="2632" y="387"/>
                  </a:lnTo>
                  <a:lnTo>
                    <a:pt x="2632" y="378"/>
                  </a:lnTo>
                  <a:lnTo>
                    <a:pt x="2553" y="378"/>
                  </a:lnTo>
                  <a:lnTo>
                    <a:pt x="2553" y="361"/>
                  </a:lnTo>
                  <a:lnTo>
                    <a:pt x="2515" y="361"/>
                  </a:lnTo>
                  <a:lnTo>
                    <a:pt x="2515" y="330"/>
                  </a:lnTo>
                  <a:lnTo>
                    <a:pt x="2456" y="330"/>
                  </a:lnTo>
                  <a:lnTo>
                    <a:pt x="2456" y="316"/>
                  </a:lnTo>
                  <a:lnTo>
                    <a:pt x="2397" y="316"/>
                  </a:lnTo>
                  <a:lnTo>
                    <a:pt x="2397" y="295"/>
                  </a:lnTo>
                  <a:lnTo>
                    <a:pt x="2323" y="295"/>
                  </a:lnTo>
                  <a:lnTo>
                    <a:pt x="2323" y="288"/>
                  </a:lnTo>
                  <a:lnTo>
                    <a:pt x="2271" y="288"/>
                  </a:lnTo>
                  <a:lnTo>
                    <a:pt x="2271" y="278"/>
                  </a:lnTo>
                  <a:lnTo>
                    <a:pt x="2233" y="278"/>
                  </a:lnTo>
                  <a:lnTo>
                    <a:pt x="2233" y="247"/>
                  </a:lnTo>
                  <a:lnTo>
                    <a:pt x="2190" y="247"/>
                  </a:lnTo>
                  <a:lnTo>
                    <a:pt x="2190" y="233"/>
                  </a:lnTo>
                  <a:lnTo>
                    <a:pt x="2031" y="233"/>
                  </a:lnTo>
                  <a:lnTo>
                    <a:pt x="2031" y="200"/>
                  </a:lnTo>
                  <a:lnTo>
                    <a:pt x="2015" y="200"/>
                  </a:lnTo>
                  <a:lnTo>
                    <a:pt x="2015" y="190"/>
                  </a:lnTo>
                  <a:lnTo>
                    <a:pt x="1860" y="190"/>
                  </a:lnTo>
                  <a:lnTo>
                    <a:pt x="1860" y="181"/>
                  </a:lnTo>
                  <a:lnTo>
                    <a:pt x="1794" y="181"/>
                  </a:lnTo>
                  <a:lnTo>
                    <a:pt x="1794" y="171"/>
                  </a:lnTo>
                  <a:lnTo>
                    <a:pt x="1635" y="171"/>
                  </a:lnTo>
                  <a:lnTo>
                    <a:pt x="1635" y="159"/>
                  </a:lnTo>
                  <a:lnTo>
                    <a:pt x="1576" y="159"/>
                  </a:lnTo>
                  <a:lnTo>
                    <a:pt x="1576" y="143"/>
                  </a:lnTo>
                  <a:lnTo>
                    <a:pt x="1514" y="143"/>
                  </a:lnTo>
                  <a:lnTo>
                    <a:pt x="1514" y="124"/>
                  </a:lnTo>
                  <a:lnTo>
                    <a:pt x="1436" y="124"/>
                  </a:lnTo>
                  <a:lnTo>
                    <a:pt x="1436" y="114"/>
                  </a:lnTo>
                  <a:lnTo>
                    <a:pt x="1300" y="114"/>
                  </a:lnTo>
                  <a:lnTo>
                    <a:pt x="1300" y="90"/>
                  </a:lnTo>
                  <a:lnTo>
                    <a:pt x="1139" y="90"/>
                  </a:lnTo>
                  <a:lnTo>
                    <a:pt x="1139" y="74"/>
                  </a:lnTo>
                  <a:lnTo>
                    <a:pt x="800" y="74"/>
                  </a:lnTo>
                  <a:lnTo>
                    <a:pt x="800" y="60"/>
                  </a:lnTo>
                  <a:lnTo>
                    <a:pt x="740" y="60"/>
                  </a:lnTo>
                  <a:lnTo>
                    <a:pt x="740" y="50"/>
                  </a:lnTo>
                  <a:lnTo>
                    <a:pt x="555" y="50"/>
                  </a:lnTo>
                  <a:lnTo>
                    <a:pt x="555" y="36"/>
                  </a:lnTo>
                  <a:lnTo>
                    <a:pt x="505" y="36"/>
                  </a:lnTo>
                  <a:lnTo>
                    <a:pt x="505" y="21"/>
                  </a:lnTo>
                  <a:lnTo>
                    <a:pt x="470" y="21"/>
                  </a:lnTo>
                  <a:lnTo>
                    <a:pt x="470" y="10"/>
                  </a:lnTo>
                  <a:lnTo>
                    <a:pt x="90" y="10"/>
                  </a:lnTo>
                  <a:lnTo>
                    <a:pt x="90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9" name="Oval 9">
              <a:extLst>
                <a:ext uri="{FF2B5EF4-FFF2-40B4-BE49-F238E27FC236}">
                  <a16:creationId xmlns:a16="http://schemas.microsoft.com/office/drawing/2014/main" id="{1D1BCC70-09C5-4346-B770-2AC5332B5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1" y="1577"/>
              <a:ext cx="74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0" name="Oval 10">
              <a:extLst>
                <a:ext uri="{FF2B5EF4-FFF2-40B4-BE49-F238E27FC236}">
                  <a16:creationId xmlns:a16="http://schemas.microsoft.com/office/drawing/2014/main" id="{39B03F12-9CD6-485C-8D2A-3CF6A2FEA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999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1" name="Oval 11">
              <a:extLst>
                <a:ext uri="{FF2B5EF4-FFF2-40B4-BE49-F238E27FC236}">
                  <a16:creationId xmlns:a16="http://schemas.microsoft.com/office/drawing/2014/main" id="{A198B181-F1B1-4F85-AFBA-C637A7F40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" y="1577"/>
              <a:ext cx="74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2" name="Oval 12">
              <a:extLst>
                <a:ext uri="{FF2B5EF4-FFF2-40B4-BE49-F238E27FC236}">
                  <a16:creationId xmlns:a16="http://schemas.microsoft.com/office/drawing/2014/main" id="{4F93838B-57BB-4CD1-8A69-2E4CD1FFB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" y="1577"/>
              <a:ext cx="74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3" name="Oval 13">
              <a:extLst>
                <a:ext uri="{FF2B5EF4-FFF2-40B4-BE49-F238E27FC236}">
                  <a16:creationId xmlns:a16="http://schemas.microsoft.com/office/drawing/2014/main" id="{4069210E-B082-4678-9A09-DAE88C196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7" y="1577"/>
              <a:ext cx="74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4" name="Oval 14">
              <a:extLst>
                <a:ext uri="{FF2B5EF4-FFF2-40B4-BE49-F238E27FC236}">
                  <a16:creationId xmlns:a16="http://schemas.microsoft.com/office/drawing/2014/main" id="{914DD435-89F3-46C8-986B-B49BE1E64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6" y="1577"/>
              <a:ext cx="76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5" name="Oval 15">
              <a:extLst>
                <a:ext uri="{FF2B5EF4-FFF2-40B4-BE49-F238E27FC236}">
                  <a16:creationId xmlns:a16="http://schemas.microsoft.com/office/drawing/2014/main" id="{B83A9FCE-1F60-466B-86D6-B9EA902AB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4" y="1577"/>
              <a:ext cx="73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6" name="Oval 16">
              <a:extLst>
                <a:ext uri="{FF2B5EF4-FFF2-40B4-BE49-F238E27FC236}">
                  <a16:creationId xmlns:a16="http://schemas.microsoft.com/office/drawing/2014/main" id="{7209BD62-1616-409F-B078-5BF75516F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5" y="1577"/>
              <a:ext cx="76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7" name="Oval 17">
              <a:extLst>
                <a:ext uri="{FF2B5EF4-FFF2-40B4-BE49-F238E27FC236}">
                  <a16:creationId xmlns:a16="http://schemas.microsoft.com/office/drawing/2014/main" id="{7A05298B-9640-4E5C-B612-D54877221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0" y="1577"/>
              <a:ext cx="74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8" name="Oval 18">
              <a:extLst>
                <a:ext uri="{FF2B5EF4-FFF2-40B4-BE49-F238E27FC236}">
                  <a16:creationId xmlns:a16="http://schemas.microsoft.com/office/drawing/2014/main" id="{2A8B783A-2120-490F-A149-17108B639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916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9" name="Oval 19">
              <a:extLst>
                <a:ext uri="{FF2B5EF4-FFF2-40B4-BE49-F238E27FC236}">
                  <a16:creationId xmlns:a16="http://schemas.microsoft.com/office/drawing/2014/main" id="{E47186DB-9D84-413C-9E91-791DAD1D5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812"/>
              <a:ext cx="73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0" name="Oval 20">
              <a:extLst>
                <a:ext uri="{FF2B5EF4-FFF2-40B4-BE49-F238E27FC236}">
                  <a16:creationId xmlns:a16="http://schemas.microsoft.com/office/drawing/2014/main" id="{F3316C3B-8503-4107-A137-2DA646417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738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1" name="Oval 21">
              <a:extLst>
                <a:ext uri="{FF2B5EF4-FFF2-40B4-BE49-F238E27FC236}">
                  <a16:creationId xmlns:a16="http://schemas.microsoft.com/office/drawing/2014/main" id="{7ADB97A9-7FC8-4A0E-97B4-D4FA775CC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719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2" name="Oval 22">
              <a:extLst>
                <a:ext uri="{FF2B5EF4-FFF2-40B4-BE49-F238E27FC236}">
                  <a16:creationId xmlns:a16="http://schemas.microsoft.com/office/drawing/2014/main" id="{AC2E0977-3E38-4DB4-AABA-09A68ECEC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460"/>
              <a:ext cx="75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3" name="Oval 23">
              <a:extLst>
                <a:ext uri="{FF2B5EF4-FFF2-40B4-BE49-F238E27FC236}">
                  <a16:creationId xmlns:a16="http://schemas.microsoft.com/office/drawing/2014/main" id="{2E2473B7-1FAB-4F83-809B-895D93993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" y="1577"/>
              <a:ext cx="73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4" name="Oval 24">
              <a:extLst>
                <a:ext uri="{FF2B5EF4-FFF2-40B4-BE49-F238E27FC236}">
                  <a16:creationId xmlns:a16="http://schemas.microsoft.com/office/drawing/2014/main" id="{F6C0F2D2-DC42-4EAF-B609-CF824C83E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" y="1577"/>
              <a:ext cx="76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5" name="Oval 25">
              <a:extLst>
                <a:ext uri="{FF2B5EF4-FFF2-40B4-BE49-F238E27FC236}">
                  <a16:creationId xmlns:a16="http://schemas.microsoft.com/office/drawing/2014/main" id="{6ED3F601-45D6-4B3A-ADAA-F209E0DF6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3" y="1472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6" name="Oval 26">
              <a:extLst>
                <a:ext uri="{FF2B5EF4-FFF2-40B4-BE49-F238E27FC236}">
                  <a16:creationId xmlns:a16="http://schemas.microsoft.com/office/drawing/2014/main" id="{479B6A9A-4CCB-440B-BCC5-4E0D619FF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" y="1472"/>
              <a:ext cx="76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7" name="Oval 27">
              <a:extLst>
                <a:ext uri="{FF2B5EF4-FFF2-40B4-BE49-F238E27FC236}">
                  <a16:creationId xmlns:a16="http://schemas.microsoft.com/office/drawing/2014/main" id="{6131CD32-77F6-49FF-BC03-599D1D132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4" y="1472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8" name="Oval 28">
              <a:extLst>
                <a:ext uri="{FF2B5EF4-FFF2-40B4-BE49-F238E27FC236}">
                  <a16:creationId xmlns:a16="http://schemas.microsoft.com/office/drawing/2014/main" id="{3C5B982F-6F12-4187-82E7-96D77D490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" y="1472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9" name="Oval 29">
              <a:extLst>
                <a:ext uri="{FF2B5EF4-FFF2-40B4-BE49-F238E27FC236}">
                  <a16:creationId xmlns:a16="http://schemas.microsoft.com/office/drawing/2014/main" id="{F2415DDD-A0D6-488C-A681-C9687792F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4" y="1472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0" name="Oval 30">
              <a:extLst>
                <a:ext uri="{FF2B5EF4-FFF2-40B4-BE49-F238E27FC236}">
                  <a16:creationId xmlns:a16="http://schemas.microsoft.com/office/drawing/2014/main" id="{2A304F1C-A5E0-4B37-B113-42E806FEC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2" y="1472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1" name="Oval 31">
              <a:extLst>
                <a:ext uri="{FF2B5EF4-FFF2-40B4-BE49-F238E27FC236}">
                  <a16:creationId xmlns:a16="http://schemas.microsoft.com/office/drawing/2014/main" id="{699D1136-8DBB-4051-BFB1-D3541754A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" y="1472"/>
              <a:ext cx="76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2" name="Oval 32">
              <a:extLst>
                <a:ext uri="{FF2B5EF4-FFF2-40B4-BE49-F238E27FC236}">
                  <a16:creationId xmlns:a16="http://schemas.microsoft.com/office/drawing/2014/main" id="{FC479AA3-A160-4882-A52B-80F6F61A0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2" y="1472"/>
              <a:ext cx="73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3" name="Oval 33">
              <a:extLst>
                <a:ext uri="{FF2B5EF4-FFF2-40B4-BE49-F238E27FC236}">
                  <a16:creationId xmlns:a16="http://schemas.microsoft.com/office/drawing/2014/main" id="{E4A4672A-84B6-4495-9085-A87BD065D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7" y="1472"/>
              <a:ext cx="76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4" name="Oval 34">
              <a:extLst>
                <a:ext uri="{FF2B5EF4-FFF2-40B4-BE49-F238E27FC236}">
                  <a16:creationId xmlns:a16="http://schemas.microsoft.com/office/drawing/2014/main" id="{5A1864CC-A369-42EE-A040-238E136A4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4" y="1472"/>
              <a:ext cx="73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5" name="Oval 35">
              <a:extLst>
                <a:ext uri="{FF2B5EF4-FFF2-40B4-BE49-F238E27FC236}">
                  <a16:creationId xmlns:a16="http://schemas.microsoft.com/office/drawing/2014/main" id="{F9A59795-731D-4C71-9087-8A50A1DDE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9" y="1472"/>
              <a:ext cx="73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6" name="Oval 36">
              <a:extLst>
                <a:ext uri="{FF2B5EF4-FFF2-40B4-BE49-F238E27FC236}">
                  <a16:creationId xmlns:a16="http://schemas.microsoft.com/office/drawing/2014/main" id="{4681F689-CE52-4F37-A9D0-2EEE38404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4" y="1472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7" name="Oval 37">
              <a:extLst>
                <a:ext uri="{FF2B5EF4-FFF2-40B4-BE49-F238E27FC236}">
                  <a16:creationId xmlns:a16="http://schemas.microsoft.com/office/drawing/2014/main" id="{61B1363E-9784-4AB4-91B0-5916212A6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1" y="1472"/>
              <a:ext cx="73" cy="7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8" name="Oval 38">
              <a:extLst>
                <a:ext uri="{FF2B5EF4-FFF2-40B4-BE49-F238E27FC236}">
                  <a16:creationId xmlns:a16="http://schemas.microsoft.com/office/drawing/2014/main" id="{ABE711AA-7102-4CDE-B666-A6E038B64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5" y="1472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9" name="Oval 39">
              <a:extLst>
                <a:ext uri="{FF2B5EF4-FFF2-40B4-BE49-F238E27FC236}">
                  <a16:creationId xmlns:a16="http://schemas.microsoft.com/office/drawing/2014/main" id="{530A2F07-A172-49D6-8F3A-2075D8ACC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1" y="1472"/>
              <a:ext cx="73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0" name="Oval 40">
              <a:extLst>
                <a:ext uri="{FF2B5EF4-FFF2-40B4-BE49-F238E27FC236}">
                  <a16:creationId xmlns:a16="http://schemas.microsoft.com/office/drawing/2014/main" id="{46FEF9CB-B8E8-490E-9B9B-9029087BF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" y="1472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1" name="Oval 41">
              <a:extLst>
                <a:ext uri="{FF2B5EF4-FFF2-40B4-BE49-F238E27FC236}">
                  <a16:creationId xmlns:a16="http://schemas.microsoft.com/office/drawing/2014/main" id="{5B8F172C-4FC0-4E15-B1B3-763C6A375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0" y="1472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2" name="Oval 42">
              <a:extLst>
                <a:ext uri="{FF2B5EF4-FFF2-40B4-BE49-F238E27FC236}">
                  <a16:creationId xmlns:a16="http://schemas.microsoft.com/office/drawing/2014/main" id="{FF1B4948-AA82-4A43-B818-C1C214B5A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" y="1472"/>
              <a:ext cx="73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3" name="Oval 43">
              <a:extLst>
                <a:ext uri="{FF2B5EF4-FFF2-40B4-BE49-F238E27FC236}">
                  <a16:creationId xmlns:a16="http://schemas.microsoft.com/office/drawing/2014/main" id="{83CB2962-23D9-43C0-ACCE-7335D9D1C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2" y="1472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4" name="Oval 44">
              <a:extLst>
                <a:ext uri="{FF2B5EF4-FFF2-40B4-BE49-F238E27FC236}">
                  <a16:creationId xmlns:a16="http://schemas.microsoft.com/office/drawing/2014/main" id="{490EAAE4-A708-4128-9485-D615B779B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1" y="1472"/>
              <a:ext cx="73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5" name="Oval 45">
              <a:extLst>
                <a:ext uri="{FF2B5EF4-FFF2-40B4-BE49-F238E27FC236}">
                  <a16:creationId xmlns:a16="http://schemas.microsoft.com/office/drawing/2014/main" id="{54DD5034-859E-4EA9-9183-ABD9A6CA3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" y="1472"/>
              <a:ext cx="73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6" name="Oval 46">
              <a:extLst>
                <a:ext uri="{FF2B5EF4-FFF2-40B4-BE49-F238E27FC236}">
                  <a16:creationId xmlns:a16="http://schemas.microsoft.com/office/drawing/2014/main" id="{90133808-028F-4209-AECF-32ECE028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" y="1472"/>
              <a:ext cx="76" cy="7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7" name="Oval 47">
              <a:extLst>
                <a:ext uri="{FF2B5EF4-FFF2-40B4-BE49-F238E27FC236}">
                  <a16:creationId xmlns:a16="http://schemas.microsoft.com/office/drawing/2014/main" id="{042CF234-B2A5-4913-9765-61807FD8E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" y="1472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8" name="Oval 48">
              <a:extLst>
                <a:ext uri="{FF2B5EF4-FFF2-40B4-BE49-F238E27FC236}">
                  <a16:creationId xmlns:a16="http://schemas.microsoft.com/office/drawing/2014/main" id="{2CB6B941-2B8E-4BC9-8C84-300DBB143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" y="1472"/>
              <a:ext cx="76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9" name="Oval 49">
              <a:extLst>
                <a:ext uri="{FF2B5EF4-FFF2-40B4-BE49-F238E27FC236}">
                  <a16:creationId xmlns:a16="http://schemas.microsoft.com/office/drawing/2014/main" id="{28AE2B83-F242-4E33-9EFD-98FBCB153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1472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0" name="Oval 50">
              <a:extLst>
                <a:ext uri="{FF2B5EF4-FFF2-40B4-BE49-F238E27FC236}">
                  <a16:creationId xmlns:a16="http://schemas.microsoft.com/office/drawing/2014/main" id="{62C15966-40B9-4FA5-9F85-90279EBF1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" y="1377"/>
              <a:ext cx="73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1" name="Oval 51">
              <a:extLst>
                <a:ext uri="{FF2B5EF4-FFF2-40B4-BE49-F238E27FC236}">
                  <a16:creationId xmlns:a16="http://schemas.microsoft.com/office/drawing/2014/main" id="{27EEA2AB-CE85-41C7-AE62-916679ED5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0" y="1377"/>
              <a:ext cx="76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2" name="Oval 52">
              <a:extLst>
                <a:ext uri="{FF2B5EF4-FFF2-40B4-BE49-F238E27FC236}">
                  <a16:creationId xmlns:a16="http://schemas.microsoft.com/office/drawing/2014/main" id="{8A7A77AA-F984-41F2-A51A-9893C8D95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3" y="1377"/>
              <a:ext cx="73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3" name="Oval 53">
              <a:extLst>
                <a:ext uri="{FF2B5EF4-FFF2-40B4-BE49-F238E27FC236}">
                  <a16:creationId xmlns:a16="http://schemas.microsoft.com/office/drawing/2014/main" id="{FB4BD7DF-D262-4898-ACAD-59D55B152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1377"/>
              <a:ext cx="73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4" name="Oval 54">
              <a:extLst>
                <a:ext uri="{FF2B5EF4-FFF2-40B4-BE49-F238E27FC236}">
                  <a16:creationId xmlns:a16="http://schemas.microsoft.com/office/drawing/2014/main" id="{C35396B5-2E7B-40C5-B88A-E9F146A26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" y="1377"/>
              <a:ext cx="76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5" name="Oval 55">
              <a:extLst>
                <a:ext uri="{FF2B5EF4-FFF2-40B4-BE49-F238E27FC236}">
                  <a16:creationId xmlns:a16="http://schemas.microsoft.com/office/drawing/2014/main" id="{7CA2FF14-2C48-4BF8-9124-C64919B6C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1377"/>
              <a:ext cx="76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6" name="Oval 56">
              <a:extLst>
                <a:ext uri="{FF2B5EF4-FFF2-40B4-BE49-F238E27FC236}">
                  <a16:creationId xmlns:a16="http://schemas.microsoft.com/office/drawing/2014/main" id="{01A5798D-14D6-4921-98DC-FEAA4A48B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1" y="1377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7" name="Oval 57">
              <a:extLst>
                <a:ext uri="{FF2B5EF4-FFF2-40B4-BE49-F238E27FC236}">
                  <a16:creationId xmlns:a16="http://schemas.microsoft.com/office/drawing/2014/main" id="{A4072577-C3E3-47F2-B0B6-F3B17E467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7" y="1434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8" name="Oval 58">
              <a:extLst>
                <a:ext uri="{FF2B5EF4-FFF2-40B4-BE49-F238E27FC236}">
                  <a16:creationId xmlns:a16="http://schemas.microsoft.com/office/drawing/2014/main" id="{621DF7C0-0FA5-414B-BA88-D48DD50E5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9" y="1415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9" name="Oval 59">
              <a:extLst>
                <a:ext uri="{FF2B5EF4-FFF2-40B4-BE49-F238E27FC236}">
                  <a16:creationId xmlns:a16="http://schemas.microsoft.com/office/drawing/2014/main" id="{9D28E7EA-80E9-40BE-96F7-C47F61A6F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1" y="1415"/>
              <a:ext cx="76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0" name="Oval 60">
              <a:extLst>
                <a:ext uri="{FF2B5EF4-FFF2-40B4-BE49-F238E27FC236}">
                  <a16:creationId xmlns:a16="http://schemas.microsoft.com/office/drawing/2014/main" id="{5852E9C7-C98A-42B7-BB7A-68B3C4B9A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" y="1415"/>
              <a:ext cx="73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1" name="Oval 61">
              <a:extLst>
                <a:ext uri="{FF2B5EF4-FFF2-40B4-BE49-F238E27FC236}">
                  <a16:creationId xmlns:a16="http://schemas.microsoft.com/office/drawing/2014/main" id="{B9C9FC8F-083A-41D1-AABE-5383BB02F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" y="1396"/>
              <a:ext cx="74" cy="7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2" name="Oval 62">
              <a:extLst>
                <a:ext uri="{FF2B5EF4-FFF2-40B4-BE49-F238E27FC236}">
                  <a16:creationId xmlns:a16="http://schemas.microsoft.com/office/drawing/2014/main" id="{4B1FB918-D80F-441E-84B6-3A679EAF8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" y="1396"/>
              <a:ext cx="74" cy="7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3" name="Oval 63">
              <a:extLst>
                <a:ext uri="{FF2B5EF4-FFF2-40B4-BE49-F238E27FC236}">
                  <a16:creationId xmlns:a16="http://schemas.microsoft.com/office/drawing/2014/main" id="{F7989883-6477-4396-94D4-276B7BFD5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" y="1415"/>
              <a:ext cx="73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4" name="Oval 64">
              <a:extLst>
                <a:ext uri="{FF2B5EF4-FFF2-40B4-BE49-F238E27FC236}">
                  <a16:creationId xmlns:a16="http://schemas.microsoft.com/office/drawing/2014/main" id="{E1E53C95-93A4-4721-9F26-0434B19BA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" y="1361"/>
              <a:ext cx="73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5" name="Oval 65">
              <a:extLst>
                <a:ext uri="{FF2B5EF4-FFF2-40B4-BE49-F238E27FC236}">
                  <a16:creationId xmlns:a16="http://schemas.microsoft.com/office/drawing/2014/main" id="{9BCE0357-E24A-4FED-BA23-9578EA8FF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361"/>
              <a:ext cx="73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6" name="Oval 66">
              <a:extLst>
                <a:ext uri="{FF2B5EF4-FFF2-40B4-BE49-F238E27FC236}">
                  <a16:creationId xmlns:a16="http://schemas.microsoft.com/office/drawing/2014/main" id="{DD2EF97F-9850-4903-8B6B-2395B3844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" y="1361"/>
              <a:ext cx="74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7" name="Oval 67">
              <a:extLst>
                <a:ext uri="{FF2B5EF4-FFF2-40B4-BE49-F238E27FC236}">
                  <a16:creationId xmlns:a16="http://schemas.microsoft.com/office/drawing/2014/main" id="{069A7A51-9DF1-41EB-9802-EE8306F07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" y="1361"/>
              <a:ext cx="74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8" name="Oval 68">
              <a:extLst>
                <a:ext uri="{FF2B5EF4-FFF2-40B4-BE49-F238E27FC236}">
                  <a16:creationId xmlns:a16="http://schemas.microsoft.com/office/drawing/2014/main" id="{801BE59F-CCB0-47EA-B049-A36E2AC47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1339"/>
              <a:ext cx="74" cy="7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9" name="Oval 69">
              <a:extLst>
                <a:ext uri="{FF2B5EF4-FFF2-40B4-BE49-F238E27FC236}">
                  <a16:creationId xmlns:a16="http://schemas.microsoft.com/office/drawing/2014/main" id="{CB95AE40-E27E-4474-94E2-9A6392007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" y="1339"/>
              <a:ext cx="73" cy="7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0" name="Oval 70">
              <a:extLst>
                <a:ext uri="{FF2B5EF4-FFF2-40B4-BE49-F238E27FC236}">
                  <a16:creationId xmlns:a16="http://schemas.microsoft.com/office/drawing/2014/main" id="{A506E415-A471-40D5-80FA-24BF528DB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" y="1339"/>
              <a:ext cx="73" cy="7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1" name="Oval 71">
              <a:extLst>
                <a:ext uri="{FF2B5EF4-FFF2-40B4-BE49-F238E27FC236}">
                  <a16:creationId xmlns:a16="http://schemas.microsoft.com/office/drawing/2014/main" id="{6CD89E41-2E77-4248-B822-8CBABDFFB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1" y="1323"/>
              <a:ext cx="74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2" name="Oval 72">
              <a:extLst>
                <a:ext uri="{FF2B5EF4-FFF2-40B4-BE49-F238E27FC236}">
                  <a16:creationId xmlns:a16="http://schemas.microsoft.com/office/drawing/2014/main" id="{32485B5A-78CC-4569-9EAA-17A3BC3DB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" y="1323"/>
              <a:ext cx="74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3" name="Oval 73">
              <a:extLst>
                <a:ext uri="{FF2B5EF4-FFF2-40B4-BE49-F238E27FC236}">
                  <a16:creationId xmlns:a16="http://schemas.microsoft.com/office/drawing/2014/main" id="{700C4A1E-FA34-4F2A-8DE7-9738D9998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2" y="1273"/>
              <a:ext cx="74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4" name="Oval 74">
              <a:extLst>
                <a:ext uri="{FF2B5EF4-FFF2-40B4-BE49-F238E27FC236}">
                  <a16:creationId xmlns:a16="http://schemas.microsoft.com/office/drawing/2014/main" id="{4F0EDC51-31A8-4478-B58A-67F271A0F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1323"/>
              <a:ext cx="76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5" name="Oval 75">
              <a:extLst>
                <a:ext uri="{FF2B5EF4-FFF2-40B4-BE49-F238E27FC236}">
                  <a16:creationId xmlns:a16="http://schemas.microsoft.com/office/drawing/2014/main" id="{2A0EF938-5A25-4B3C-843D-61EAA75E8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1273"/>
              <a:ext cx="73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6" name="Oval 76">
              <a:extLst>
                <a:ext uri="{FF2B5EF4-FFF2-40B4-BE49-F238E27FC236}">
                  <a16:creationId xmlns:a16="http://schemas.microsoft.com/office/drawing/2014/main" id="{2620B1FF-43F1-4E3A-91C6-C685012B8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23"/>
              <a:ext cx="73" cy="7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7" name="Oval 77">
              <a:extLst>
                <a:ext uri="{FF2B5EF4-FFF2-40B4-BE49-F238E27FC236}">
                  <a16:creationId xmlns:a16="http://schemas.microsoft.com/office/drawing/2014/main" id="{DC1FD275-1AEA-4D0A-B8C1-4B183255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" y="1242"/>
              <a:ext cx="74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8" name="Oval 78">
              <a:extLst>
                <a:ext uri="{FF2B5EF4-FFF2-40B4-BE49-F238E27FC236}">
                  <a16:creationId xmlns:a16="http://schemas.microsoft.com/office/drawing/2014/main" id="{FE14CE7F-67A6-446C-A3E8-268B8B154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" y="1315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9" name="Oval 79">
              <a:extLst>
                <a:ext uri="{FF2B5EF4-FFF2-40B4-BE49-F238E27FC236}">
                  <a16:creationId xmlns:a16="http://schemas.microsoft.com/office/drawing/2014/main" id="{2085E7A7-B4C2-48E2-9477-3947357E1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" y="1315"/>
              <a:ext cx="74" cy="7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0" name="Oval 80">
              <a:extLst>
                <a:ext uri="{FF2B5EF4-FFF2-40B4-BE49-F238E27FC236}">
                  <a16:creationId xmlns:a16="http://schemas.microsoft.com/office/drawing/2014/main" id="{C7F361EC-D6CF-4953-8175-22A2686D7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" y="1311"/>
              <a:ext cx="76" cy="73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1" name="Oval 81">
              <a:extLst>
                <a:ext uri="{FF2B5EF4-FFF2-40B4-BE49-F238E27FC236}">
                  <a16:creationId xmlns:a16="http://schemas.microsoft.com/office/drawing/2014/main" id="{8D746A20-4B44-4519-B5B7-CC8FAB920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1315"/>
              <a:ext cx="76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2" name="Oval 82">
              <a:extLst>
                <a:ext uri="{FF2B5EF4-FFF2-40B4-BE49-F238E27FC236}">
                  <a16:creationId xmlns:a16="http://schemas.microsoft.com/office/drawing/2014/main" id="{5EB9D495-D7F1-4E5F-BB4A-C1696D9AB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" y="1287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3" name="Oval 83">
              <a:extLst>
                <a:ext uri="{FF2B5EF4-FFF2-40B4-BE49-F238E27FC236}">
                  <a16:creationId xmlns:a16="http://schemas.microsoft.com/office/drawing/2014/main" id="{CF6E5AB4-440B-4F63-B49D-58894F3A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" y="1223"/>
              <a:ext cx="74" cy="7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4" name="Oval 84">
              <a:extLst>
                <a:ext uri="{FF2B5EF4-FFF2-40B4-BE49-F238E27FC236}">
                  <a16:creationId xmlns:a16="http://schemas.microsoft.com/office/drawing/2014/main" id="{017B3EEA-181D-4116-89B8-2F992E948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249"/>
              <a:ext cx="76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5" name="Oval 85">
              <a:extLst>
                <a:ext uri="{FF2B5EF4-FFF2-40B4-BE49-F238E27FC236}">
                  <a16:creationId xmlns:a16="http://schemas.microsoft.com/office/drawing/2014/main" id="{9B1556F5-8080-4899-95A5-1C858D387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" y="1211"/>
              <a:ext cx="73" cy="7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6" name="Oval 86">
              <a:extLst>
                <a:ext uri="{FF2B5EF4-FFF2-40B4-BE49-F238E27FC236}">
                  <a16:creationId xmlns:a16="http://schemas.microsoft.com/office/drawing/2014/main" id="{79C9172A-8792-4333-ABCA-CF6B61956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1161"/>
              <a:ext cx="73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7" name="Oval 87">
              <a:extLst>
                <a:ext uri="{FF2B5EF4-FFF2-40B4-BE49-F238E27FC236}">
                  <a16:creationId xmlns:a16="http://schemas.microsoft.com/office/drawing/2014/main" id="{BDF41903-858D-4983-9DB1-4CC5A6F7E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1175"/>
              <a:ext cx="73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8" name="Oval 88">
              <a:extLst>
                <a:ext uri="{FF2B5EF4-FFF2-40B4-BE49-F238E27FC236}">
                  <a16:creationId xmlns:a16="http://schemas.microsoft.com/office/drawing/2014/main" id="{3DEE0DBB-CD1D-4B3A-8885-679067F4A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1175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9" name="Oval 89">
              <a:extLst>
                <a:ext uri="{FF2B5EF4-FFF2-40B4-BE49-F238E27FC236}">
                  <a16:creationId xmlns:a16="http://schemas.microsoft.com/office/drawing/2014/main" id="{78E379B3-242E-4ABB-86C1-936582202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" y="1187"/>
              <a:ext cx="74" cy="7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0" name="Oval 90">
              <a:extLst>
                <a:ext uri="{FF2B5EF4-FFF2-40B4-BE49-F238E27FC236}">
                  <a16:creationId xmlns:a16="http://schemas.microsoft.com/office/drawing/2014/main" id="{A36D7E13-1BDF-482E-AF99-FDF53C2F8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" y="1199"/>
              <a:ext cx="74" cy="7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1" name="Oval 91">
              <a:extLst>
                <a:ext uri="{FF2B5EF4-FFF2-40B4-BE49-F238E27FC236}">
                  <a16:creationId xmlns:a16="http://schemas.microsoft.com/office/drawing/2014/main" id="{39EBFD94-F1ED-498E-B897-0396D490D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1130"/>
              <a:ext cx="73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2" name="Oval 92">
              <a:extLst>
                <a:ext uri="{FF2B5EF4-FFF2-40B4-BE49-F238E27FC236}">
                  <a16:creationId xmlns:a16="http://schemas.microsoft.com/office/drawing/2014/main" id="{50746D4D-1DC5-459A-A6FB-F9614BCC5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1137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3" name="Oval 93">
              <a:extLst>
                <a:ext uri="{FF2B5EF4-FFF2-40B4-BE49-F238E27FC236}">
                  <a16:creationId xmlns:a16="http://schemas.microsoft.com/office/drawing/2014/main" id="{5B27C8DB-391B-4A03-A2E1-96A08B93C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" y="1149"/>
              <a:ext cx="73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4" name="Oval 94">
              <a:extLst>
                <a:ext uri="{FF2B5EF4-FFF2-40B4-BE49-F238E27FC236}">
                  <a16:creationId xmlns:a16="http://schemas.microsoft.com/office/drawing/2014/main" id="{9767D3EE-A183-45CF-AA81-8032B066C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1149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5" name="Oval 95">
              <a:extLst>
                <a:ext uri="{FF2B5EF4-FFF2-40B4-BE49-F238E27FC236}">
                  <a16:creationId xmlns:a16="http://schemas.microsoft.com/office/drawing/2014/main" id="{8E3B4F62-905D-4031-974F-07C16C4DB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" y="1149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6" name="Oval 96">
              <a:extLst>
                <a:ext uri="{FF2B5EF4-FFF2-40B4-BE49-F238E27FC236}">
                  <a16:creationId xmlns:a16="http://schemas.microsoft.com/office/drawing/2014/main" id="{4B5CA4F3-CDAB-4069-8311-58239C40F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1009"/>
              <a:ext cx="74" cy="7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7" name="Oval 97">
              <a:extLst>
                <a:ext uri="{FF2B5EF4-FFF2-40B4-BE49-F238E27FC236}">
                  <a16:creationId xmlns:a16="http://schemas.microsoft.com/office/drawing/2014/main" id="{25B6ED16-7141-406F-B7BB-66FEA25D5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" y="900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8" name="Oval 98">
              <a:extLst>
                <a:ext uri="{FF2B5EF4-FFF2-40B4-BE49-F238E27FC236}">
                  <a16:creationId xmlns:a16="http://schemas.microsoft.com/office/drawing/2014/main" id="{3F0DF2B5-566C-4F36-9EC2-A217B5ACD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745"/>
              <a:ext cx="73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9" name="Oval 99">
              <a:extLst>
                <a:ext uri="{FF2B5EF4-FFF2-40B4-BE49-F238E27FC236}">
                  <a16:creationId xmlns:a16="http://schemas.microsoft.com/office/drawing/2014/main" id="{BEFD54B3-9FF4-4E2A-887B-5137EDB4F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137"/>
              <a:ext cx="76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0" name="Oval 100">
              <a:extLst>
                <a:ext uri="{FF2B5EF4-FFF2-40B4-BE49-F238E27FC236}">
                  <a16:creationId xmlns:a16="http://schemas.microsoft.com/office/drawing/2014/main" id="{FE96EA46-F703-473D-B001-94D07F53D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1130"/>
              <a:ext cx="73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1" name="Oval 101">
              <a:extLst>
                <a:ext uri="{FF2B5EF4-FFF2-40B4-BE49-F238E27FC236}">
                  <a16:creationId xmlns:a16="http://schemas.microsoft.com/office/drawing/2014/main" id="{7B1C0513-3D1A-4C06-8026-D4A358325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3" y="1130"/>
              <a:ext cx="76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2" name="Oval 102">
              <a:extLst>
                <a:ext uri="{FF2B5EF4-FFF2-40B4-BE49-F238E27FC236}">
                  <a16:creationId xmlns:a16="http://schemas.microsoft.com/office/drawing/2014/main" id="{9116B10C-E323-485C-B6D6-AC46720E3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653"/>
              <a:ext cx="73" cy="7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3" name="Oval 103">
              <a:extLst>
                <a:ext uri="{FF2B5EF4-FFF2-40B4-BE49-F238E27FC236}">
                  <a16:creationId xmlns:a16="http://schemas.microsoft.com/office/drawing/2014/main" id="{8ABF317A-4593-4AF5-9E5F-7F3406557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541"/>
              <a:ext cx="73" cy="7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4" name="Oval 104">
              <a:extLst>
                <a:ext uri="{FF2B5EF4-FFF2-40B4-BE49-F238E27FC236}">
                  <a16:creationId xmlns:a16="http://schemas.microsoft.com/office/drawing/2014/main" id="{20F725B2-D998-4A43-9A22-E5D37DEFB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" y="505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5" name="Oval 105">
              <a:extLst>
                <a:ext uri="{FF2B5EF4-FFF2-40B4-BE49-F238E27FC236}">
                  <a16:creationId xmlns:a16="http://schemas.microsoft.com/office/drawing/2014/main" id="{313437F2-79FE-425D-9F65-A23C69447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505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6" name="Oval 106">
              <a:extLst>
                <a:ext uri="{FF2B5EF4-FFF2-40B4-BE49-F238E27FC236}">
                  <a16:creationId xmlns:a16="http://schemas.microsoft.com/office/drawing/2014/main" id="{E2A819E2-0AA6-4718-9E7A-7898AB950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" y="460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7" name="Oval 107">
              <a:extLst>
                <a:ext uri="{FF2B5EF4-FFF2-40B4-BE49-F238E27FC236}">
                  <a16:creationId xmlns:a16="http://schemas.microsoft.com/office/drawing/2014/main" id="{F42946B9-FCD4-4994-B230-9FCE459E3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460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8" name="Oval 108">
              <a:extLst>
                <a:ext uri="{FF2B5EF4-FFF2-40B4-BE49-F238E27FC236}">
                  <a16:creationId xmlns:a16="http://schemas.microsoft.com/office/drawing/2014/main" id="{AE809335-0348-4D6B-BCC6-B5018382A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458"/>
              <a:ext cx="73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9" name="Oval 109">
              <a:extLst>
                <a:ext uri="{FF2B5EF4-FFF2-40B4-BE49-F238E27FC236}">
                  <a16:creationId xmlns:a16="http://schemas.microsoft.com/office/drawing/2014/main" id="{846C28AD-0AB5-4CD2-992D-59349C417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" y="1199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0" name="Oval 110">
              <a:extLst>
                <a:ext uri="{FF2B5EF4-FFF2-40B4-BE49-F238E27FC236}">
                  <a16:creationId xmlns:a16="http://schemas.microsoft.com/office/drawing/2014/main" id="{F49C440F-08AF-4427-AAED-BB04EA65C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199"/>
              <a:ext cx="73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1" name="Oval 111">
              <a:extLst>
                <a:ext uri="{FF2B5EF4-FFF2-40B4-BE49-F238E27FC236}">
                  <a16:creationId xmlns:a16="http://schemas.microsoft.com/office/drawing/2014/main" id="{F0DF20C3-2E3A-461F-83DF-1C54F17C9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" y="1199"/>
              <a:ext cx="73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2" name="Oval 112">
              <a:extLst>
                <a:ext uri="{FF2B5EF4-FFF2-40B4-BE49-F238E27FC236}">
                  <a16:creationId xmlns:a16="http://schemas.microsoft.com/office/drawing/2014/main" id="{8D66AB89-BA29-4E22-BDB5-0EA12B104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" y="1187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3" name="Oval 113">
              <a:extLst>
                <a:ext uri="{FF2B5EF4-FFF2-40B4-BE49-F238E27FC236}">
                  <a16:creationId xmlns:a16="http://schemas.microsoft.com/office/drawing/2014/main" id="{BF35633E-F6EB-4DEA-BDD9-73A97A784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" y="1187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4" name="Oval 114">
              <a:extLst>
                <a:ext uri="{FF2B5EF4-FFF2-40B4-BE49-F238E27FC236}">
                  <a16:creationId xmlns:a16="http://schemas.microsoft.com/office/drawing/2014/main" id="{12988F95-2BFE-4EF3-8004-E492D632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1187"/>
              <a:ext cx="76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5" name="Oval 115">
              <a:extLst>
                <a:ext uri="{FF2B5EF4-FFF2-40B4-BE49-F238E27FC236}">
                  <a16:creationId xmlns:a16="http://schemas.microsoft.com/office/drawing/2014/main" id="{798CA05F-0941-4E68-ADEB-5FBB41879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1187"/>
              <a:ext cx="73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6" name="Oval 116">
              <a:extLst>
                <a:ext uri="{FF2B5EF4-FFF2-40B4-BE49-F238E27FC236}">
                  <a16:creationId xmlns:a16="http://schemas.microsoft.com/office/drawing/2014/main" id="{133CF827-31F9-4C84-A1FA-B9D56CAFE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1175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7" name="Oval 117">
              <a:extLst>
                <a:ext uri="{FF2B5EF4-FFF2-40B4-BE49-F238E27FC236}">
                  <a16:creationId xmlns:a16="http://schemas.microsoft.com/office/drawing/2014/main" id="{22E7CF2D-4381-4500-8F58-4C7754B13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1175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8" name="Oval 118">
              <a:extLst>
                <a:ext uri="{FF2B5EF4-FFF2-40B4-BE49-F238E27FC236}">
                  <a16:creationId xmlns:a16="http://schemas.microsoft.com/office/drawing/2014/main" id="{66134BBD-B2D4-4EBF-B31F-9BF8C203B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175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9" name="Oval 119">
              <a:extLst>
                <a:ext uri="{FF2B5EF4-FFF2-40B4-BE49-F238E27FC236}">
                  <a16:creationId xmlns:a16="http://schemas.microsoft.com/office/drawing/2014/main" id="{853021E4-D537-4588-9652-9CB3AFD2E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1161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0" name="Oval 120">
              <a:extLst>
                <a:ext uri="{FF2B5EF4-FFF2-40B4-BE49-F238E27FC236}">
                  <a16:creationId xmlns:a16="http://schemas.microsoft.com/office/drawing/2014/main" id="{F6D1586A-B832-47EE-B5C5-C9C409176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1149"/>
              <a:ext cx="76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1" name="Oval 121">
              <a:extLst>
                <a:ext uri="{FF2B5EF4-FFF2-40B4-BE49-F238E27FC236}">
                  <a16:creationId xmlns:a16="http://schemas.microsoft.com/office/drawing/2014/main" id="{7B96AC1C-2862-44B3-A74C-18EF899D9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1140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2" name="Oval 122">
              <a:extLst>
                <a:ext uri="{FF2B5EF4-FFF2-40B4-BE49-F238E27FC236}">
                  <a16:creationId xmlns:a16="http://schemas.microsoft.com/office/drawing/2014/main" id="{968822B7-14B6-4A80-95B6-B42E3FB11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199"/>
              <a:ext cx="73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3" name="Oval 123">
              <a:extLst>
                <a:ext uri="{FF2B5EF4-FFF2-40B4-BE49-F238E27FC236}">
                  <a16:creationId xmlns:a16="http://schemas.microsoft.com/office/drawing/2014/main" id="{46E426C8-770C-4247-BFB6-D5F13FDD5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9" y="1199"/>
              <a:ext cx="73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4" name="Oval 124">
              <a:extLst>
                <a:ext uri="{FF2B5EF4-FFF2-40B4-BE49-F238E27FC236}">
                  <a16:creationId xmlns:a16="http://schemas.microsoft.com/office/drawing/2014/main" id="{D63131DC-5558-485E-81C7-C59DE7F3A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1199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5" name="Oval 125">
              <a:extLst>
                <a:ext uri="{FF2B5EF4-FFF2-40B4-BE49-F238E27FC236}">
                  <a16:creationId xmlns:a16="http://schemas.microsoft.com/office/drawing/2014/main" id="{46E9FEC5-0778-416E-A986-80A458721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1199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6" name="Oval 126">
              <a:extLst>
                <a:ext uri="{FF2B5EF4-FFF2-40B4-BE49-F238E27FC236}">
                  <a16:creationId xmlns:a16="http://schemas.microsoft.com/office/drawing/2014/main" id="{11B67708-8E06-4CCB-9EF5-12EB1397E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" y="1225"/>
              <a:ext cx="73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7" name="Oval 127">
              <a:extLst>
                <a:ext uri="{FF2B5EF4-FFF2-40B4-BE49-F238E27FC236}">
                  <a16:creationId xmlns:a16="http://schemas.microsoft.com/office/drawing/2014/main" id="{33349A15-E0CC-4DD9-8852-980C2D689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235"/>
              <a:ext cx="73" cy="7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8" name="Oval 128">
              <a:extLst>
                <a:ext uri="{FF2B5EF4-FFF2-40B4-BE49-F238E27FC236}">
                  <a16:creationId xmlns:a16="http://schemas.microsoft.com/office/drawing/2014/main" id="{D405D2BD-A3C8-40DE-84D5-C5CA47166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1235"/>
              <a:ext cx="73" cy="7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9" name="Oval 129">
              <a:extLst>
                <a:ext uri="{FF2B5EF4-FFF2-40B4-BE49-F238E27FC236}">
                  <a16:creationId xmlns:a16="http://schemas.microsoft.com/office/drawing/2014/main" id="{A9098A16-91BF-4B44-BDEC-55B3276C6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261"/>
              <a:ext cx="73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0" name="Oval 130">
              <a:extLst>
                <a:ext uri="{FF2B5EF4-FFF2-40B4-BE49-F238E27FC236}">
                  <a16:creationId xmlns:a16="http://schemas.microsoft.com/office/drawing/2014/main" id="{DAC5A814-B06B-4F33-B850-23989A593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1235"/>
              <a:ext cx="74" cy="7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1" name="Oval 131">
              <a:extLst>
                <a:ext uri="{FF2B5EF4-FFF2-40B4-BE49-F238E27FC236}">
                  <a16:creationId xmlns:a16="http://schemas.microsoft.com/office/drawing/2014/main" id="{1DFBB649-09CB-4228-BAFD-3D48763E2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" y="1261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2" name="Oval 132">
              <a:extLst>
                <a:ext uri="{FF2B5EF4-FFF2-40B4-BE49-F238E27FC236}">
                  <a16:creationId xmlns:a16="http://schemas.microsoft.com/office/drawing/2014/main" id="{4FBAA8E3-8CE9-4823-AAC1-E2983BFDD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" y="1261"/>
              <a:ext cx="73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3" name="Oval 133">
              <a:extLst>
                <a:ext uri="{FF2B5EF4-FFF2-40B4-BE49-F238E27FC236}">
                  <a16:creationId xmlns:a16="http://schemas.microsoft.com/office/drawing/2014/main" id="{ECCB377B-E3DC-4B32-8217-CD1541A21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1261"/>
              <a:ext cx="73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4" name="Oval 134">
              <a:extLst>
                <a:ext uri="{FF2B5EF4-FFF2-40B4-BE49-F238E27FC236}">
                  <a16:creationId xmlns:a16="http://schemas.microsoft.com/office/drawing/2014/main" id="{02547A56-5534-4C74-B85C-F6B67B4BF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1287"/>
              <a:ext cx="76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5" name="Oval 135">
              <a:extLst>
                <a:ext uri="{FF2B5EF4-FFF2-40B4-BE49-F238E27FC236}">
                  <a16:creationId xmlns:a16="http://schemas.microsoft.com/office/drawing/2014/main" id="{0CF9A32B-FF33-43ED-82E9-81B7FC2F4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1472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6" name="Oval 136">
              <a:extLst>
                <a:ext uri="{FF2B5EF4-FFF2-40B4-BE49-F238E27FC236}">
                  <a16:creationId xmlns:a16="http://schemas.microsoft.com/office/drawing/2014/main" id="{88F22519-2D48-4F06-94DF-847ABA62B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" y="1396"/>
              <a:ext cx="74" cy="7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7" name="Oval 137">
              <a:extLst>
                <a:ext uri="{FF2B5EF4-FFF2-40B4-BE49-F238E27FC236}">
                  <a16:creationId xmlns:a16="http://schemas.microsoft.com/office/drawing/2014/main" id="{B8AAEA25-B953-45D8-B7BC-7BF7D8FF0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510"/>
              <a:ext cx="73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8" name="Oval 138">
              <a:extLst>
                <a:ext uri="{FF2B5EF4-FFF2-40B4-BE49-F238E27FC236}">
                  <a16:creationId xmlns:a16="http://schemas.microsoft.com/office/drawing/2014/main" id="{98420AB5-99F0-40C3-971B-FCDA69410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" y="1560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9" name="Oval 139">
              <a:extLst>
                <a:ext uri="{FF2B5EF4-FFF2-40B4-BE49-F238E27FC236}">
                  <a16:creationId xmlns:a16="http://schemas.microsoft.com/office/drawing/2014/main" id="{0C20CD76-4373-4DEA-893C-F4851FF3A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472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0" name="Oval 140">
              <a:extLst>
                <a:ext uri="{FF2B5EF4-FFF2-40B4-BE49-F238E27FC236}">
                  <a16:creationId xmlns:a16="http://schemas.microsoft.com/office/drawing/2014/main" id="{DFE001F2-70A2-40D5-803F-460BC7ADB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" y="1415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1" name="Oval 141">
              <a:extLst>
                <a:ext uri="{FF2B5EF4-FFF2-40B4-BE49-F238E27FC236}">
                  <a16:creationId xmlns:a16="http://schemas.microsoft.com/office/drawing/2014/main" id="{B0257306-D2A5-4656-892D-6F82F638F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6" y="1605"/>
              <a:ext cx="73" cy="7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2" name="Oval 142">
              <a:extLst>
                <a:ext uri="{FF2B5EF4-FFF2-40B4-BE49-F238E27FC236}">
                  <a16:creationId xmlns:a16="http://schemas.microsoft.com/office/drawing/2014/main" id="{FB24762F-2A8F-465A-BC10-8C4CA9F12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" y="1375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3" name="Oval 143">
              <a:extLst>
                <a:ext uri="{FF2B5EF4-FFF2-40B4-BE49-F238E27FC236}">
                  <a16:creationId xmlns:a16="http://schemas.microsoft.com/office/drawing/2014/main" id="{5EB6C033-FB69-447C-A336-F968D69A6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1361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4" name="Oval 144">
              <a:extLst>
                <a:ext uri="{FF2B5EF4-FFF2-40B4-BE49-F238E27FC236}">
                  <a16:creationId xmlns:a16="http://schemas.microsoft.com/office/drawing/2014/main" id="{F3D00435-7352-4CA9-B4D1-1C8373CB0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" y="1339"/>
              <a:ext cx="74" cy="7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5" name="Oval 145">
              <a:extLst>
                <a:ext uri="{FF2B5EF4-FFF2-40B4-BE49-F238E27FC236}">
                  <a16:creationId xmlns:a16="http://schemas.microsoft.com/office/drawing/2014/main" id="{452CEC6D-65D8-4199-B5AC-373ABAF7C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8" y="1330"/>
              <a:ext cx="73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6" name="Oval 146">
              <a:extLst>
                <a:ext uri="{FF2B5EF4-FFF2-40B4-BE49-F238E27FC236}">
                  <a16:creationId xmlns:a16="http://schemas.microsoft.com/office/drawing/2014/main" id="{E9EBF85D-B75B-409B-A668-FDF9BEF19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7" y="1323"/>
              <a:ext cx="73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7" name="Oval 147">
              <a:extLst>
                <a:ext uri="{FF2B5EF4-FFF2-40B4-BE49-F238E27FC236}">
                  <a16:creationId xmlns:a16="http://schemas.microsoft.com/office/drawing/2014/main" id="{ECE932D8-3469-4186-8AA2-E74682599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1311"/>
              <a:ext cx="73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8" name="Oval 148">
              <a:extLst>
                <a:ext uri="{FF2B5EF4-FFF2-40B4-BE49-F238E27FC236}">
                  <a16:creationId xmlns:a16="http://schemas.microsoft.com/office/drawing/2014/main" id="{B8F917E2-F307-4B21-92A4-361747786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" y="1615"/>
              <a:ext cx="76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9" name="Oval 149">
              <a:extLst>
                <a:ext uri="{FF2B5EF4-FFF2-40B4-BE49-F238E27FC236}">
                  <a16:creationId xmlns:a16="http://schemas.microsoft.com/office/drawing/2014/main" id="{1EE863EF-B73B-4A87-B8C0-5A9CCC803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7" y="1615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0" name="Oval 150">
              <a:extLst>
                <a:ext uri="{FF2B5EF4-FFF2-40B4-BE49-F238E27FC236}">
                  <a16:creationId xmlns:a16="http://schemas.microsoft.com/office/drawing/2014/main" id="{B457E17A-70D7-4AA2-AD24-9D141E590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1" y="1631"/>
              <a:ext cx="75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1" name="Oval 151">
              <a:extLst>
                <a:ext uri="{FF2B5EF4-FFF2-40B4-BE49-F238E27FC236}">
                  <a16:creationId xmlns:a16="http://schemas.microsoft.com/office/drawing/2014/main" id="{D1E77BB4-4179-4249-AB25-EAD506B71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50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2" name="Oval 152">
              <a:extLst>
                <a:ext uri="{FF2B5EF4-FFF2-40B4-BE49-F238E27FC236}">
                  <a16:creationId xmlns:a16="http://schemas.microsoft.com/office/drawing/2014/main" id="{8C6A9850-8BD1-446F-8864-7F9811BE5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" y="1667"/>
              <a:ext cx="74" cy="7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3" name="Oval 153">
              <a:extLst>
                <a:ext uri="{FF2B5EF4-FFF2-40B4-BE49-F238E27FC236}">
                  <a16:creationId xmlns:a16="http://schemas.microsoft.com/office/drawing/2014/main" id="{CFC946AA-A0CF-45BC-85D9-20D62EBAA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2" y="1674"/>
              <a:ext cx="73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4" name="Oval 154">
              <a:extLst>
                <a:ext uri="{FF2B5EF4-FFF2-40B4-BE49-F238E27FC236}">
                  <a16:creationId xmlns:a16="http://schemas.microsoft.com/office/drawing/2014/main" id="{C6733F88-3E0F-44E8-A503-BFCB8C70A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4" y="1674"/>
              <a:ext cx="73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5" name="Oval 155">
              <a:extLst>
                <a:ext uri="{FF2B5EF4-FFF2-40B4-BE49-F238E27FC236}">
                  <a16:creationId xmlns:a16="http://schemas.microsoft.com/office/drawing/2014/main" id="{287C944A-C55E-4EE9-8B70-0F9528F6A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" y="1674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6" name="Oval 156">
              <a:extLst>
                <a:ext uri="{FF2B5EF4-FFF2-40B4-BE49-F238E27FC236}">
                  <a16:creationId xmlns:a16="http://schemas.microsoft.com/office/drawing/2014/main" id="{C375AAF4-A764-42C0-9C05-B5949508C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" y="1674"/>
              <a:ext cx="76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7" name="Oval 157">
              <a:extLst>
                <a:ext uri="{FF2B5EF4-FFF2-40B4-BE49-F238E27FC236}">
                  <a16:creationId xmlns:a16="http://schemas.microsoft.com/office/drawing/2014/main" id="{FF7609C7-4B07-49F2-989C-05A91C672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" y="1674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8" name="Oval 158">
              <a:extLst>
                <a:ext uri="{FF2B5EF4-FFF2-40B4-BE49-F238E27FC236}">
                  <a16:creationId xmlns:a16="http://schemas.microsoft.com/office/drawing/2014/main" id="{2C02288A-A917-4A61-85A6-46F1486E5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9" y="1674"/>
              <a:ext cx="76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9" name="Oval 159">
              <a:extLst>
                <a:ext uri="{FF2B5EF4-FFF2-40B4-BE49-F238E27FC236}">
                  <a16:creationId xmlns:a16="http://schemas.microsoft.com/office/drawing/2014/main" id="{D803D49B-C67B-4635-A1B4-ADC254FAD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" y="1674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0" name="Oval 160">
              <a:extLst>
                <a:ext uri="{FF2B5EF4-FFF2-40B4-BE49-F238E27FC236}">
                  <a16:creationId xmlns:a16="http://schemas.microsoft.com/office/drawing/2014/main" id="{7C621447-0118-40DA-8FE9-C29CC4873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2" y="1674"/>
              <a:ext cx="73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1" name="Oval 161">
              <a:extLst>
                <a:ext uri="{FF2B5EF4-FFF2-40B4-BE49-F238E27FC236}">
                  <a16:creationId xmlns:a16="http://schemas.microsoft.com/office/drawing/2014/main" id="{4847EE7A-AF90-421D-8955-D7B16F876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" y="1817"/>
              <a:ext cx="73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2" name="Oval 162">
              <a:extLst>
                <a:ext uri="{FF2B5EF4-FFF2-40B4-BE49-F238E27FC236}">
                  <a16:creationId xmlns:a16="http://schemas.microsoft.com/office/drawing/2014/main" id="{716225DC-AB0A-467E-B6D6-FA590EDE1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" y="1817"/>
              <a:ext cx="73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3" name="Oval 163">
              <a:extLst>
                <a:ext uri="{FF2B5EF4-FFF2-40B4-BE49-F238E27FC236}">
                  <a16:creationId xmlns:a16="http://schemas.microsoft.com/office/drawing/2014/main" id="{D8E33EFA-D41B-415F-B186-CED2B0FA7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" y="1817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4" name="Oval 164">
              <a:extLst>
                <a:ext uri="{FF2B5EF4-FFF2-40B4-BE49-F238E27FC236}">
                  <a16:creationId xmlns:a16="http://schemas.microsoft.com/office/drawing/2014/main" id="{BED25777-2940-4DD8-BDE8-049511BE2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" y="1817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5" name="Oval 165">
              <a:extLst>
                <a:ext uri="{FF2B5EF4-FFF2-40B4-BE49-F238E27FC236}">
                  <a16:creationId xmlns:a16="http://schemas.microsoft.com/office/drawing/2014/main" id="{A8650F0F-A6A5-47B1-BDB9-358D34575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6" y="1817"/>
              <a:ext cx="76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6" name="Oval 166">
              <a:extLst>
                <a:ext uri="{FF2B5EF4-FFF2-40B4-BE49-F238E27FC236}">
                  <a16:creationId xmlns:a16="http://schemas.microsoft.com/office/drawing/2014/main" id="{CB7DE0D5-63EE-4A3A-A93D-D5E5FDA68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5" y="1817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7" name="Oval 167">
              <a:extLst>
                <a:ext uri="{FF2B5EF4-FFF2-40B4-BE49-F238E27FC236}">
                  <a16:creationId xmlns:a16="http://schemas.microsoft.com/office/drawing/2014/main" id="{5FF7E763-3B7D-40BE-8DD1-83AF6252F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" y="1817"/>
              <a:ext cx="76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8" name="Oval 168">
              <a:extLst>
                <a:ext uri="{FF2B5EF4-FFF2-40B4-BE49-F238E27FC236}">
                  <a16:creationId xmlns:a16="http://schemas.microsoft.com/office/drawing/2014/main" id="{C2E58BA7-C96C-4610-85E1-868F12BEB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8" y="1772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9" name="Oval 169">
              <a:extLst>
                <a:ext uri="{FF2B5EF4-FFF2-40B4-BE49-F238E27FC236}">
                  <a16:creationId xmlns:a16="http://schemas.microsoft.com/office/drawing/2014/main" id="{08F6A46B-2080-44C2-8F95-FF807D3B8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" y="1734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0" name="Oval 170">
              <a:extLst>
                <a:ext uri="{FF2B5EF4-FFF2-40B4-BE49-F238E27FC236}">
                  <a16:creationId xmlns:a16="http://schemas.microsoft.com/office/drawing/2014/main" id="{039EC6C9-2BA0-4914-9EDF-B40835362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7" y="1734"/>
              <a:ext cx="73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1" name="Oval 171">
              <a:extLst>
                <a:ext uri="{FF2B5EF4-FFF2-40B4-BE49-F238E27FC236}">
                  <a16:creationId xmlns:a16="http://schemas.microsoft.com/office/drawing/2014/main" id="{9D394AAB-E98B-4263-9A4D-721A725A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9" y="1734"/>
              <a:ext cx="76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2" name="Oval 172">
              <a:extLst>
                <a:ext uri="{FF2B5EF4-FFF2-40B4-BE49-F238E27FC236}">
                  <a16:creationId xmlns:a16="http://schemas.microsoft.com/office/drawing/2014/main" id="{E02FCD4C-E93E-49A4-B77E-48342184C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6" y="1712"/>
              <a:ext cx="73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3" name="Oval 173">
              <a:extLst>
                <a:ext uri="{FF2B5EF4-FFF2-40B4-BE49-F238E27FC236}">
                  <a16:creationId xmlns:a16="http://schemas.microsoft.com/office/drawing/2014/main" id="{22318F08-0145-4B6F-B9A8-F484F1462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7" y="1688"/>
              <a:ext cx="74" cy="7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4" name="Oval 174">
              <a:extLst>
                <a:ext uri="{FF2B5EF4-FFF2-40B4-BE49-F238E27FC236}">
                  <a16:creationId xmlns:a16="http://schemas.microsoft.com/office/drawing/2014/main" id="{E4D223DD-9AD5-4BCB-B4C5-07422F6F1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" y="1817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5" name="Oval 175">
              <a:extLst>
                <a:ext uri="{FF2B5EF4-FFF2-40B4-BE49-F238E27FC236}">
                  <a16:creationId xmlns:a16="http://schemas.microsoft.com/office/drawing/2014/main" id="{D1288644-251C-4BEE-A234-65D0DA9D3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" y="1817"/>
              <a:ext cx="73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6" name="Oval 176">
              <a:extLst>
                <a:ext uri="{FF2B5EF4-FFF2-40B4-BE49-F238E27FC236}">
                  <a16:creationId xmlns:a16="http://schemas.microsoft.com/office/drawing/2014/main" id="{E0A20347-9F32-4F3D-BF06-4D88A98A6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4" y="1817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7" name="Oval 177">
              <a:extLst>
                <a:ext uri="{FF2B5EF4-FFF2-40B4-BE49-F238E27FC236}">
                  <a16:creationId xmlns:a16="http://schemas.microsoft.com/office/drawing/2014/main" id="{A124D827-E751-4DEB-871E-95E0AA4DB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8" y="1817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8" name="Oval 178">
              <a:extLst>
                <a:ext uri="{FF2B5EF4-FFF2-40B4-BE49-F238E27FC236}">
                  <a16:creationId xmlns:a16="http://schemas.microsoft.com/office/drawing/2014/main" id="{0CCD8D11-B332-4FE6-BF37-96062DD94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" y="1817"/>
              <a:ext cx="76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9" name="Oval 179">
              <a:extLst>
                <a:ext uri="{FF2B5EF4-FFF2-40B4-BE49-F238E27FC236}">
                  <a16:creationId xmlns:a16="http://schemas.microsoft.com/office/drawing/2014/main" id="{94D17AB9-0F9B-4587-AB23-CBF06F984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" y="1817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0" name="Oval 180">
              <a:extLst>
                <a:ext uri="{FF2B5EF4-FFF2-40B4-BE49-F238E27FC236}">
                  <a16:creationId xmlns:a16="http://schemas.microsoft.com/office/drawing/2014/main" id="{6CFC3B04-CB60-45B1-9D23-55B871731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" y="1817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1" name="Oval 181">
              <a:extLst>
                <a:ext uri="{FF2B5EF4-FFF2-40B4-BE49-F238E27FC236}">
                  <a16:creationId xmlns:a16="http://schemas.microsoft.com/office/drawing/2014/main" id="{353F4407-C4CD-4230-8B2C-E25F20E49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" y="1817"/>
              <a:ext cx="74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2" name="Oval 182">
              <a:extLst>
                <a:ext uri="{FF2B5EF4-FFF2-40B4-BE49-F238E27FC236}">
                  <a16:creationId xmlns:a16="http://schemas.microsoft.com/office/drawing/2014/main" id="{A94FCCE5-F670-426E-A68E-DC3FEF3E3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6" y="1817"/>
              <a:ext cx="76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3" name="Oval 183">
              <a:extLst>
                <a:ext uri="{FF2B5EF4-FFF2-40B4-BE49-F238E27FC236}">
                  <a16:creationId xmlns:a16="http://schemas.microsoft.com/office/drawing/2014/main" id="{EB72DCE4-0FE1-4FCE-BE98-7E5F0F716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6" y="1817"/>
              <a:ext cx="73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4" name="Oval 184">
              <a:extLst>
                <a:ext uri="{FF2B5EF4-FFF2-40B4-BE49-F238E27FC236}">
                  <a16:creationId xmlns:a16="http://schemas.microsoft.com/office/drawing/2014/main" id="{B4D397DB-6C64-4E2C-BC91-CACC47138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" y="1817"/>
              <a:ext cx="73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5" name="Oval 185">
              <a:extLst>
                <a:ext uri="{FF2B5EF4-FFF2-40B4-BE49-F238E27FC236}">
                  <a16:creationId xmlns:a16="http://schemas.microsoft.com/office/drawing/2014/main" id="{2667E82D-A662-4A8F-8D17-C785DAF3B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" y="1817"/>
              <a:ext cx="73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6" name="Oval 186">
              <a:extLst>
                <a:ext uri="{FF2B5EF4-FFF2-40B4-BE49-F238E27FC236}">
                  <a16:creationId xmlns:a16="http://schemas.microsoft.com/office/drawing/2014/main" id="{F8FC3442-806B-40EB-ACCF-17285C6A3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" y="1817"/>
              <a:ext cx="76" cy="73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93" name="TextBox 792">
            <a:extLst>
              <a:ext uri="{FF2B5EF4-FFF2-40B4-BE49-F238E27FC236}">
                <a16:creationId xmlns:a16="http://schemas.microsoft.com/office/drawing/2014/main" id="{1403D5DF-02EC-48D5-ACDE-387CC30ED366}"/>
              </a:ext>
            </a:extLst>
          </p:cNvPr>
          <p:cNvSpPr txBox="1"/>
          <p:nvPr/>
        </p:nvSpPr>
        <p:spPr>
          <a:xfrm>
            <a:off x="7467878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4" name="TextBox 793">
            <a:extLst>
              <a:ext uri="{FF2B5EF4-FFF2-40B4-BE49-F238E27FC236}">
                <a16:creationId xmlns:a16="http://schemas.microsoft.com/office/drawing/2014/main" id="{2DF18F38-EF00-4C72-A38B-56B56DBAA5BE}"/>
              </a:ext>
            </a:extLst>
          </p:cNvPr>
          <p:cNvSpPr txBox="1"/>
          <p:nvPr/>
        </p:nvSpPr>
        <p:spPr>
          <a:xfrm>
            <a:off x="7290432" y="5373048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5" name="TextBox 794">
            <a:extLst>
              <a:ext uri="{FF2B5EF4-FFF2-40B4-BE49-F238E27FC236}">
                <a16:creationId xmlns:a16="http://schemas.microsoft.com/office/drawing/2014/main" id="{E8298688-98AF-4740-BE83-F9DD1BA80671}"/>
              </a:ext>
            </a:extLst>
          </p:cNvPr>
          <p:cNvSpPr txBox="1"/>
          <p:nvPr/>
        </p:nvSpPr>
        <p:spPr>
          <a:xfrm>
            <a:off x="7467878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6" name="TextBox 795">
            <a:extLst>
              <a:ext uri="{FF2B5EF4-FFF2-40B4-BE49-F238E27FC236}">
                <a16:creationId xmlns:a16="http://schemas.microsoft.com/office/drawing/2014/main" id="{78D764D9-27E4-47A9-ACF5-D95316CB3B91}"/>
              </a:ext>
            </a:extLst>
          </p:cNvPr>
          <p:cNvSpPr txBox="1"/>
          <p:nvPr/>
        </p:nvSpPr>
        <p:spPr>
          <a:xfrm>
            <a:off x="7290432" y="5481467"/>
            <a:ext cx="21229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9D46EC-B050-410B-A780-B41F6DD17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52736"/>
            <a:ext cx="10972800" cy="702470"/>
          </a:xfrm>
        </p:spPr>
        <p:txBody>
          <a:bodyPr/>
          <a:lstStyle/>
          <a:p>
            <a:pPr lvl="0"/>
            <a:r>
              <a:rPr lang="en-US" dirty="0"/>
              <a:t>28.6% maturity; trend towards improved OS with </a:t>
            </a:r>
            <a:br>
              <a:rPr lang="en-US" dirty="0"/>
            </a:br>
            <a:r>
              <a:rPr lang="en-US" dirty="0" err="1"/>
              <a:t>olaparib</a:t>
            </a:r>
            <a:r>
              <a:rPr lang="en-US" dirty="0"/>
              <a:t> + abiraterone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6A7FD-5C86-4234-BD9B-109C6DBDE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</a:t>
            </a:r>
            <a:r>
              <a:rPr lang="en-US" cap="none" dirty="0" err="1"/>
              <a:t>pel</a:t>
            </a:r>
            <a:r>
              <a:rPr lang="en-US" dirty="0"/>
              <a:t>: overall survival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EC9D38-B8C2-DC4F-937E-AA9697147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E7211C-7AC1-D74B-8FA0-3311AB590E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444368" cy="324537"/>
          </a:xfrm>
        </p:spPr>
        <p:txBody>
          <a:bodyPr/>
          <a:lstStyle/>
          <a:p>
            <a:r>
              <a:rPr lang="en-US" dirty="0"/>
              <a:t>CI, confidence interval; HR, hazard ratio; NR, not reached; OS, overall survival</a:t>
            </a:r>
          </a:p>
          <a:p>
            <a:r>
              <a:rPr lang="en-US" dirty="0"/>
              <a:t>Saad F, et al. </a:t>
            </a:r>
            <a:r>
              <a:rPr lang="en-GB" dirty="0"/>
              <a:t>J </a:t>
            </a:r>
            <a:r>
              <a:rPr lang="en-GB" dirty="0" err="1"/>
              <a:t>Clin</a:t>
            </a:r>
            <a:r>
              <a:rPr lang="en-GB" dirty="0"/>
              <a:t> Oncol. 2022; 40 (</a:t>
            </a:r>
            <a:r>
              <a:rPr lang="en-GB" dirty="0" err="1"/>
              <a:t>suppl</a:t>
            </a:r>
            <a:r>
              <a:rPr lang="en-GB" dirty="0"/>
              <a:t> 6; </a:t>
            </a:r>
            <a:r>
              <a:rPr lang="en-GB" dirty="0" err="1"/>
              <a:t>abstr</a:t>
            </a:r>
            <a:r>
              <a:rPr lang="en-GB" dirty="0"/>
              <a:t> 11) (</a:t>
            </a:r>
            <a:r>
              <a:rPr lang="it-IT" dirty="0"/>
              <a:t>ASCO GU 2022 oral presentation) </a:t>
            </a:r>
            <a:endParaRPr lang="en-GB" dirty="0"/>
          </a:p>
        </p:txBody>
      </p:sp>
      <p:sp>
        <p:nvSpPr>
          <p:cNvPr id="982" name="Segnaposto testo 81">
            <a:extLst>
              <a:ext uri="{FF2B5EF4-FFF2-40B4-BE49-F238E27FC236}">
                <a16:creationId xmlns:a16="http://schemas.microsoft.com/office/drawing/2014/main" id="{1D12BA75-D09F-403D-8DC8-8901B7E321F3}"/>
              </a:ext>
            </a:extLst>
          </p:cNvPr>
          <p:cNvSpPr txBox="1">
            <a:spLocks/>
          </p:cNvSpPr>
          <p:nvPr/>
        </p:nvSpPr>
        <p:spPr>
          <a:xfrm>
            <a:off x="698527" y="5540614"/>
            <a:ext cx="11730474" cy="506990"/>
          </a:xfrm>
          <a:prstGeom prst="rect">
            <a:avLst/>
          </a:prstGeom>
        </p:spPr>
        <p:txBody>
          <a:bodyPr vert="horz" lIns="51837" tIns="25919" rIns="51837" bIns="25919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Events: 228</a:t>
            </a:r>
            <a:b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</a:b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Arial Narrow"/>
            </a:endParaRPr>
          </a:p>
        </p:txBody>
      </p:sp>
      <p:graphicFrame>
        <p:nvGraphicFramePr>
          <p:cNvPr id="365" name="Table 10">
            <a:extLst>
              <a:ext uri="{FF2B5EF4-FFF2-40B4-BE49-F238E27FC236}">
                <a16:creationId xmlns:a16="http://schemas.microsoft.com/office/drawing/2014/main" id="{0B4B68C4-F946-4778-AF98-CEB8333D7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96131"/>
              </p:ext>
            </p:extLst>
          </p:nvPr>
        </p:nvGraphicFramePr>
        <p:xfrm>
          <a:off x="7860492" y="2071922"/>
          <a:ext cx="3716126" cy="2116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629">
                  <a:extLst>
                    <a:ext uri="{9D8B030D-6E8A-4147-A177-3AD203B41FA5}">
                      <a16:colId xmlns:a16="http://schemas.microsoft.com/office/drawing/2014/main" val="256280186"/>
                    </a:ext>
                  </a:extLst>
                </a:gridCol>
                <a:gridCol w="1207830">
                  <a:extLst>
                    <a:ext uri="{9D8B030D-6E8A-4147-A177-3AD203B41FA5}">
                      <a16:colId xmlns:a16="http://schemas.microsoft.com/office/drawing/2014/main" val="2660757379"/>
                    </a:ext>
                  </a:extLst>
                </a:gridCol>
                <a:gridCol w="1184667">
                  <a:extLst>
                    <a:ext uri="{9D8B030D-6E8A-4147-A177-3AD203B41FA5}">
                      <a16:colId xmlns:a16="http://schemas.microsoft.com/office/drawing/2014/main" val="351983716"/>
                    </a:ext>
                  </a:extLst>
                </a:gridCol>
              </a:tblGrid>
              <a:tr h="680765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Olaparib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abiraterone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(n=399)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+ abiraterone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(n=397)</a:t>
                      </a:r>
                      <a:endParaRPr lang="en-GB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/>
                </a:tc>
                <a:extLst>
                  <a:ext uri="{0D108BD9-81ED-4DB2-BD59-A6C34878D82A}">
                    <a16:rowId xmlns:a16="http://schemas.microsoft.com/office/drawing/2014/main" val="2534889841"/>
                  </a:ext>
                </a:extLst>
              </a:tr>
              <a:tr h="39412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Events, n (%)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(26.8)</a:t>
                      </a:r>
                      <a:endParaRPr lang="en-GB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(30.5)</a:t>
                      </a:r>
                      <a:endParaRPr lang="en-GB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5917018"/>
                  </a:ext>
                </a:extLst>
              </a:tr>
              <a:tr h="394127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 (months)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lang="en-GB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endParaRPr lang="en-GB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592731"/>
                  </a:ext>
                </a:extLst>
              </a:tr>
              <a:tr h="38965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 (0.66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</a:t>
                      </a:r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p=0.29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91437"/>
                  </a:ext>
                </a:extLst>
              </a:tr>
            </a:tbl>
          </a:graphicData>
        </a:graphic>
      </p:graphicFrame>
      <p:sp>
        <p:nvSpPr>
          <p:cNvPr id="337" name="TextBox 336">
            <a:extLst>
              <a:ext uri="{FF2B5EF4-FFF2-40B4-BE49-F238E27FC236}">
                <a16:creationId xmlns:a16="http://schemas.microsoft.com/office/drawing/2014/main" id="{3E8FEA08-F485-4493-86FE-BA49F72BD5FB}"/>
              </a:ext>
            </a:extLst>
          </p:cNvPr>
          <p:cNvSpPr txBox="1"/>
          <p:nvPr/>
        </p:nvSpPr>
        <p:spPr>
          <a:xfrm>
            <a:off x="9085756" y="4191957"/>
            <a:ext cx="238234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Pre-specified 2-sided alpha: 0.001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97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3ABFDD-9C62-4B7C-965A-E3096E807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64547"/>
            <a:ext cx="10972800" cy="702470"/>
          </a:xfrm>
        </p:spPr>
        <p:txBody>
          <a:bodyPr/>
          <a:lstStyle/>
          <a:p>
            <a:pPr lvl="0"/>
            <a:r>
              <a:rPr lang="en-US" dirty="0"/>
              <a:t>AE profile was consistent with the known toxicity </a:t>
            </a:r>
            <a:br>
              <a:rPr lang="en-US" dirty="0"/>
            </a:br>
            <a:r>
              <a:rPr lang="en-US" dirty="0"/>
              <a:t>profiles for the individual drugs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509F2-C087-40FE-8B58-87872BC4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</a:t>
            </a:r>
            <a:r>
              <a:rPr lang="en-US" cap="none" dirty="0" err="1"/>
              <a:t>pel</a:t>
            </a:r>
            <a:r>
              <a:rPr lang="en-US" dirty="0"/>
              <a:t>: most common adverse events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2F874-A1FF-234E-A864-9A84B04F0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0DEA2E22-75CD-CE4B-A6F0-27F93E7E0BD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AE, adverse event</a:t>
            </a:r>
          </a:p>
          <a:p>
            <a:r>
              <a:rPr lang="en-US" dirty="0"/>
              <a:t>Saad F, et al. </a:t>
            </a:r>
            <a:r>
              <a:rPr lang="en-GB" dirty="0"/>
              <a:t>J Clin Oncol. 2022; 40 (</a:t>
            </a:r>
            <a:r>
              <a:rPr lang="en-GB" dirty="0" err="1"/>
              <a:t>suppl</a:t>
            </a:r>
            <a:r>
              <a:rPr lang="en-GB" dirty="0"/>
              <a:t> 6; </a:t>
            </a:r>
            <a:r>
              <a:rPr lang="en-GB" dirty="0" err="1"/>
              <a:t>abstr</a:t>
            </a:r>
            <a:r>
              <a:rPr lang="en-GB" dirty="0"/>
              <a:t> 11) (</a:t>
            </a:r>
            <a:r>
              <a:rPr lang="it-IT" dirty="0"/>
              <a:t>ASCO GU 2022 oral presentation) </a:t>
            </a:r>
            <a:endParaRPr lang="en-GB" dirty="0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B564FD0-8480-46C8-90BF-D694EE4B6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532758"/>
              </p:ext>
            </p:extLst>
          </p:nvPr>
        </p:nvGraphicFramePr>
        <p:xfrm>
          <a:off x="6302566" y="1484784"/>
          <a:ext cx="5215603" cy="4198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D9E033B-B794-4F1E-8A3D-4B8C816799FB}"/>
              </a:ext>
            </a:extLst>
          </p:cNvPr>
          <p:cNvSpPr txBox="1"/>
          <p:nvPr/>
        </p:nvSpPr>
        <p:spPr>
          <a:xfrm>
            <a:off x="6415569" y="1557956"/>
            <a:ext cx="4032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Placebo + abiraterone (n=399)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AC55722-31CE-48B8-AFA1-1F95692B9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902116"/>
              </p:ext>
            </p:extLst>
          </p:nvPr>
        </p:nvGraphicFramePr>
        <p:xfrm>
          <a:off x="898772" y="1484784"/>
          <a:ext cx="5576999" cy="419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15EACD9-0096-402B-BACD-FDCEBA70B745}"/>
              </a:ext>
            </a:extLst>
          </p:cNvPr>
          <p:cNvSpPr txBox="1"/>
          <p:nvPr/>
        </p:nvSpPr>
        <p:spPr>
          <a:xfrm>
            <a:off x="2412993" y="1557954"/>
            <a:ext cx="4032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Olaparib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+ abiraterone (n=399)</a:t>
            </a:r>
          </a:p>
        </p:txBody>
      </p:sp>
      <p:sp>
        <p:nvSpPr>
          <p:cNvPr id="25" name="Segnaposto testo 81">
            <a:extLst>
              <a:ext uri="{FF2B5EF4-FFF2-40B4-BE49-F238E27FC236}">
                <a16:creationId xmlns:a16="http://schemas.microsoft.com/office/drawing/2014/main" id="{59B850DC-28CF-4EFC-B2AD-EFB8E9696E66}"/>
              </a:ext>
            </a:extLst>
          </p:cNvPr>
          <p:cNvSpPr txBox="1">
            <a:spLocks/>
          </p:cNvSpPr>
          <p:nvPr/>
        </p:nvSpPr>
        <p:spPr>
          <a:xfrm>
            <a:off x="609600" y="5651878"/>
            <a:ext cx="9996337" cy="65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Safety was assessed through the reporting of AEs according to the National Cancer Institute Common Terminology Criteria for Adverse Events (NCI CTCAE v4.03) and laboratory assessments.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</a:br>
            <a:r>
              <a:rPr kumimoji="0" lang="en-US" sz="900" b="0" i="0" u="none" strike="noStrike" kern="1200" cap="none" spc="0" normalizeH="0" baseline="30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a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Anaemia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 category includes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anaemia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, decreased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haemoglobin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 level, decreased red-cell count, decreased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haematocrit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 level,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erythropenia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, macrocytic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anaemia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, normochromic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anaemia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, normochromic normocytic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anaemia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, and normocytic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anaemia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051FD4-BDA0-43CD-A9D6-E23D5779C4E8}"/>
              </a:ext>
            </a:extLst>
          </p:cNvPr>
          <p:cNvSpPr/>
          <p:nvPr/>
        </p:nvSpPr>
        <p:spPr>
          <a:xfrm>
            <a:off x="10344472" y="3259762"/>
            <a:ext cx="189699" cy="1834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47540-918C-48F7-8533-F905E2BDEA0E}"/>
              </a:ext>
            </a:extLst>
          </p:cNvPr>
          <p:cNvSpPr txBox="1"/>
          <p:nvPr/>
        </p:nvSpPr>
        <p:spPr>
          <a:xfrm>
            <a:off x="10550114" y="3212976"/>
            <a:ext cx="112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Grade ≥3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3A432A-CAA1-414C-8630-6CF7B85E2CE0}"/>
              </a:ext>
            </a:extLst>
          </p:cNvPr>
          <p:cNvSpPr/>
          <p:nvPr/>
        </p:nvSpPr>
        <p:spPr>
          <a:xfrm>
            <a:off x="10344472" y="3768204"/>
            <a:ext cx="189699" cy="1834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1ED938-A06B-4536-BE75-18A8F96C30DB}"/>
              </a:ext>
            </a:extLst>
          </p:cNvPr>
          <p:cNvSpPr txBox="1"/>
          <p:nvPr/>
        </p:nvSpPr>
        <p:spPr>
          <a:xfrm>
            <a:off x="10550114" y="3721418"/>
            <a:ext cx="112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Grade ≥3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7AF21F-7CD6-4415-9A52-524693DA32C5}"/>
              </a:ext>
            </a:extLst>
          </p:cNvPr>
          <p:cNvSpPr/>
          <p:nvPr/>
        </p:nvSpPr>
        <p:spPr>
          <a:xfrm>
            <a:off x="10344472" y="3513983"/>
            <a:ext cx="189699" cy="1834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D27A97-2FBB-49A8-BD5F-830BECA1CB30}"/>
              </a:ext>
            </a:extLst>
          </p:cNvPr>
          <p:cNvSpPr txBox="1"/>
          <p:nvPr/>
        </p:nvSpPr>
        <p:spPr>
          <a:xfrm>
            <a:off x="10550114" y="3467197"/>
            <a:ext cx="112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grade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40E9A2-7A7D-4BED-831E-145808EDF195}"/>
              </a:ext>
            </a:extLst>
          </p:cNvPr>
          <p:cNvSpPr/>
          <p:nvPr/>
        </p:nvSpPr>
        <p:spPr>
          <a:xfrm>
            <a:off x="10344472" y="4022424"/>
            <a:ext cx="189699" cy="1834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4A65F7-20BA-4916-A310-58BA430E9900}"/>
              </a:ext>
            </a:extLst>
          </p:cNvPr>
          <p:cNvSpPr txBox="1"/>
          <p:nvPr/>
        </p:nvSpPr>
        <p:spPr>
          <a:xfrm>
            <a:off x="10550114" y="3975638"/>
            <a:ext cx="1120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grade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33E5E-3ECF-405E-9DE1-7258DD4AE5B5}"/>
              </a:ext>
            </a:extLst>
          </p:cNvPr>
          <p:cNvSpPr txBox="1"/>
          <p:nvPr/>
        </p:nvSpPr>
        <p:spPr>
          <a:xfrm>
            <a:off x="2433865" y="2159145"/>
            <a:ext cx="133743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58536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06998E-A902-494F-9912-73444ECD18F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1787376"/>
          </a:xfrm>
        </p:spPr>
        <p:txBody>
          <a:bodyPr/>
          <a:lstStyle/>
          <a:p>
            <a:r>
              <a:rPr lang="en-US" dirty="0"/>
              <a:t>Cardiac failure and arterial thromboembolic events were balanced between the two arms</a:t>
            </a:r>
          </a:p>
          <a:p>
            <a:r>
              <a:rPr lang="en-US" dirty="0"/>
              <a:t>Numerically higher venous thromboembolic events were reported for </a:t>
            </a:r>
            <a:r>
              <a:rPr lang="en-US" dirty="0" err="1"/>
              <a:t>olaparib</a:t>
            </a:r>
            <a:r>
              <a:rPr lang="en-US" dirty="0"/>
              <a:t> + abiraterone</a:t>
            </a:r>
          </a:p>
          <a:p>
            <a:pPr lvl="1"/>
            <a:r>
              <a:rPr lang="en-US" dirty="0"/>
              <a:t>Pulmonary embolism was the most commonly reported venous thromboembolic event</a:t>
            </a:r>
          </a:p>
          <a:p>
            <a:pPr lvl="1"/>
            <a:r>
              <a:rPr lang="en-US" dirty="0"/>
              <a:t>Pulmonary embolism events were mostly incidental finding by CT scans and did not lead to discontinuation of </a:t>
            </a:r>
            <a:r>
              <a:rPr lang="en-US" dirty="0" err="1"/>
              <a:t>olaparib</a:t>
            </a:r>
            <a:r>
              <a:rPr lang="en-US" dirty="0"/>
              <a:t> or abiraterone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</a:t>
            </a:r>
            <a:r>
              <a:rPr lang="en-US" cap="none" dirty="0" err="1"/>
              <a:t>pel</a:t>
            </a:r>
            <a:r>
              <a:rPr lang="en-US" dirty="0"/>
              <a:t>: cardiac and thromboembolic adverse events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B6E54-B8A2-8041-8406-3896A0CBE92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CT, computed tomography; </a:t>
            </a:r>
            <a:r>
              <a:rPr lang="en-US" dirty="0" err="1"/>
              <a:t>MedRA</a:t>
            </a:r>
            <a:r>
              <a:rPr lang="en-US" dirty="0"/>
              <a:t>, medical dictionary for regulatory activities;  SMQ, </a:t>
            </a:r>
            <a:r>
              <a:rPr lang="en-US" dirty="0" err="1"/>
              <a:t>standardised</a:t>
            </a:r>
            <a:r>
              <a:rPr lang="en-US" dirty="0"/>
              <a:t> MedDRA query</a:t>
            </a:r>
          </a:p>
          <a:p>
            <a:r>
              <a:rPr lang="en-US" dirty="0"/>
              <a:t>Saad F, et al. </a:t>
            </a:r>
            <a:r>
              <a:rPr lang="en-GB" dirty="0"/>
              <a:t>J Clin Oncol. 2022; 40 (</a:t>
            </a:r>
            <a:r>
              <a:rPr lang="en-GB" dirty="0" err="1"/>
              <a:t>suppl</a:t>
            </a:r>
            <a:r>
              <a:rPr lang="en-GB" dirty="0"/>
              <a:t> 6; </a:t>
            </a:r>
            <a:r>
              <a:rPr lang="en-GB" dirty="0" err="1"/>
              <a:t>abstr</a:t>
            </a:r>
            <a:r>
              <a:rPr lang="en-GB" dirty="0"/>
              <a:t> 11) (</a:t>
            </a:r>
            <a:r>
              <a:rPr lang="it-IT" dirty="0"/>
              <a:t>ASCO GU 2022 oral presentation) 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83D7C-8937-E643-B853-A44BEF5FC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00554"/>
              </p:ext>
            </p:extLst>
          </p:nvPr>
        </p:nvGraphicFramePr>
        <p:xfrm>
          <a:off x="620184" y="3438152"/>
          <a:ext cx="10963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808">
                  <a:extLst>
                    <a:ext uri="{9D8B030D-6E8A-4147-A177-3AD203B41FA5}">
                      <a16:colId xmlns:a16="http://schemas.microsoft.com/office/drawing/2014/main" val="2248079556"/>
                    </a:ext>
                  </a:extLst>
                </a:gridCol>
                <a:gridCol w="2779696">
                  <a:extLst>
                    <a:ext uri="{9D8B030D-6E8A-4147-A177-3AD203B41FA5}">
                      <a16:colId xmlns:a16="http://schemas.microsoft.com/office/drawing/2014/main" val="3618865074"/>
                    </a:ext>
                  </a:extLst>
                </a:gridCol>
                <a:gridCol w="2779696">
                  <a:extLst>
                    <a:ext uri="{9D8B030D-6E8A-4147-A177-3AD203B41FA5}">
                      <a16:colId xmlns:a16="http://schemas.microsoft.com/office/drawing/2014/main" val="2194927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Olaparib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abiraterone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(n=399)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+ abiraterone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(n=397)</a:t>
                      </a:r>
                      <a:endParaRPr lang="en-GB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anchor="ctr"/>
                </a:tc>
                <a:extLst>
                  <a:ext uri="{0D108BD9-81ED-4DB2-BD59-A6C34878D82A}">
                    <a16:rowId xmlns:a16="http://schemas.microsoft.com/office/drawing/2014/main" val="97286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 failure SMQ,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4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Embolic and thrombotic events, arterial SMQ,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(2.5)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3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Embolic and thrombotic events, venous SMQ, n (%)</a:t>
                      </a:r>
                    </a:p>
                    <a:p>
                      <a:pPr marL="0" indent="360363">
                        <a:tabLst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Pulmonary embolism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(7.3)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(6.5)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(3.3)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88642"/>
                  </a:ext>
                </a:extLst>
              </a:tr>
            </a:tbl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157DEBD-06EC-FB4B-819C-F6AD3F8EF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FC28BD-0D02-B24E-A3F4-422C746DA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51200"/>
            <a:ext cx="10972800" cy="702470"/>
          </a:xfrm>
        </p:spPr>
        <p:txBody>
          <a:bodyPr/>
          <a:lstStyle/>
          <a:p>
            <a:r>
              <a:rPr lang="en-US" dirty="0"/>
              <a:t>Quality of life comparable between treatment arms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6FFDC9-35B0-C24D-AD79-D42AF45235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976320" y="2132856"/>
            <a:ext cx="2607064" cy="3816424"/>
          </a:xfrm>
        </p:spPr>
        <p:txBody>
          <a:bodyPr/>
          <a:lstStyle/>
          <a:p>
            <a:r>
              <a:rPr lang="en-GB" dirty="0"/>
              <a:t>Combination of </a:t>
            </a:r>
            <a:r>
              <a:rPr lang="en-GB" dirty="0" err="1"/>
              <a:t>olaparib</a:t>
            </a:r>
            <a:r>
              <a:rPr lang="en-GB" dirty="0"/>
              <a:t> and abiraterone resulted in no detriment to quality of life allowing most patients stay on therapy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</a:t>
            </a:r>
            <a:r>
              <a:rPr lang="en-US" cap="none" dirty="0" err="1"/>
              <a:t>pel</a:t>
            </a:r>
            <a:r>
              <a:rPr lang="en-US" dirty="0"/>
              <a:t>: FACT-P quality of life over time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6CB24FE-24F9-F146-A098-44CF62B4478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FACT-P, Functional Assessment of Cancer Therapy-Prostate</a:t>
            </a:r>
          </a:p>
          <a:p>
            <a:r>
              <a:rPr lang="en-US" dirty="0"/>
              <a:t>Saad F, et al. </a:t>
            </a:r>
            <a:r>
              <a:rPr lang="en-GB" dirty="0"/>
              <a:t>J </a:t>
            </a:r>
            <a:r>
              <a:rPr lang="en-GB" dirty="0" err="1"/>
              <a:t>Clin</a:t>
            </a:r>
            <a:r>
              <a:rPr lang="en-GB" dirty="0"/>
              <a:t> Oncol. 2022; 40 (</a:t>
            </a:r>
            <a:r>
              <a:rPr lang="en-GB" dirty="0" err="1"/>
              <a:t>suppl</a:t>
            </a:r>
            <a:r>
              <a:rPr lang="en-GB" dirty="0"/>
              <a:t> 6; </a:t>
            </a:r>
            <a:r>
              <a:rPr lang="en-GB" dirty="0" err="1"/>
              <a:t>abstr</a:t>
            </a:r>
            <a:r>
              <a:rPr lang="en-GB" dirty="0"/>
              <a:t> 11) (</a:t>
            </a:r>
            <a:r>
              <a:rPr lang="it-IT" dirty="0"/>
              <a:t>ASCO GU 2022 oral presentation) </a:t>
            </a:r>
            <a:endParaRPr lang="en-GB" dirty="0"/>
          </a:p>
        </p:txBody>
      </p:sp>
      <p:sp>
        <p:nvSpPr>
          <p:cNvPr id="24" name="Segnaposto testo 81">
            <a:extLst>
              <a:ext uri="{FF2B5EF4-FFF2-40B4-BE49-F238E27FC236}">
                <a16:creationId xmlns:a16="http://schemas.microsoft.com/office/drawing/2014/main" id="{C3841877-8344-E747-B99F-D49E0762E0D9}"/>
              </a:ext>
            </a:extLst>
          </p:cNvPr>
          <p:cNvSpPr txBox="1">
            <a:spLocks/>
          </p:cNvSpPr>
          <p:nvPr/>
        </p:nvSpPr>
        <p:spPr>
          <a:xfrm>
            <a:off x="609600" y="5360932"/>
            <a:ext cx="10984368" cy="6574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* Plot includes 95% confidence limits. FACT-P total score change from baseline values can be a minimum of -156 and a maximum of 156.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A clinically meaningful change in FACT-P total score is 10.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F87812-DC0E-624B-A0A3-78D93ED13477}"/>
              </a:ext>
            </a:extLst>
          </p:cNvPr>
          <p:cNvSpPr txBox="1"/>
          <p:nvPr/>
        </p:nvSpPr>
        <p:spPr>
          <a:xfrm>
            <a:off x="1619169" y="1484784"/>
            <a:ext cx="668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en-GB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mean change from baseline</a:t>
            </a:r>
            <a:br>
              <a:rPr lang="en-GB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FACT-P total score*</a:t>
            </a:r>
          </a:p>
        </p:txBody>
      </p:sp>
      <p:sp>
        <p:nvSpPr>
          <p:cNvPr id="26" name="Line 79">
            <a:extLst>
              <a:ext uri="{FF2B5EF4-FFF2-40B4-BE49-F238E27FC236}">
                <a16:creationId xmlns:a16="http://schemas.microsoft.com/office/drawing/2014/main" id="{1A14F42A-7385-334D-8586-61DC03155B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8245" y="1895833"/>
            <a:ext cx="0" cy="312757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Line 90">
            <a:extLst>
              <a:ext uri="{FF2B5EF4-FFF2-40B4-BE49-F238E27FC236}">
                <a16:creationId xmlns:a16="http://schemas.microsoft.com/office/drawing/2014/main" id="{20B91F2E-9853-B640-AEDE-04CC76626B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70" y="4628941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Line 96">
            <a:extLst>
              <a:ext uri="{FF2B5EF4-FFF2-40B4-BE49-F238E27FC236}">
                <a16:creationId xmlns:a16="http://schemas.microsoft.com/office/drawing/2014/main" id="{0CCE2454-4CA6-E14C-8306-E80C219D4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8872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1BC201-A793-EA45-932E-A979492F5853}"/>
              </a:ext>
            </a:extLst>
          </p:cNvPr>
          <p:cNvSpPr txBox="1"/>
          <p:nvPr/>
        </p:nvSpPr>
        <p:spPr>
          <a:xfrm>
            <a:off x="1844944" y="5302316"/>
            <a:ext cx="58486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Analysis visit (weeks)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27D9A3A-81B8-AF47-A6DF-CDD010E2D471}"/>
              </a:ext>
            </a:extLst>
          </p:cNvPr>
          <p:cNvSpPr txBox="1"/>
          <p:nvPr/>
        </p:nvSpPr>
        <p:spPr>
          <a:xfrm rot="16200000">
            <a:off x="-236765" y="3275813"/>
            <a:ext cx="31071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Least-squares mean change from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baseline in FACT-P total score*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66F814-9FC3-154B-A085-978C42DC4918}"/>
              </a:ext>
            </a:extLst>
          </p:cNvPr>
          <p:cNvSpPr txBox="1"/>
          <p:nvPr/>
        </p:nvSpPr>
        <p:spPr>
          <a:xfrm>
            <a:off x="2071868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00DD4F-3B70-4E4F-9120-7CF364A21AFF}"/>
              </a:ext>
            </a:extLst>
          </p:cNvPr>
          <p:cNvSpPr txBox="1"/>
          <p:nvPr/>
        </p:nvSpPr>
        <p:spPr>
          <a:xfrm>
            <a:off x="1589050" y="4536474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-15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Line 90">
            <a:extLst>
              <a:ext uri="{FF2B5EF4-FFF2-40B4-BE49-F238E27FC236}">
                <a16:creationId xmlns:a16="http://schemas.microsoft.com/office/drawing/2014/main" id="{E416864F-9700-5C44-8A71-9438D68981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67" y="5019466"/>
            <a:ext cx="5798082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BCAB5D8-F928-D944-AA85-B2D4D408CAF1}"/>
              </a:ext>
            </a:extLst>
          </p:cNvPr>
          <p:cNvSpPr txBox="1"/>
          <p:nvPr/>
        </p:nvSpPr>
        <p:spPr>
          <a:xfrm>
            <a:off x="1589050" y="4149124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-10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Line 90">
            <a:extLst>
              <a:ext uri="{FF2B5EF4-FFF2-40B4-BE49-F238E27FC236}">
                <a16:creationId xmlns:a16="http://schemas.microsoft.com/office/drawing/2014/main" id="{55F70A02-A496-A045-84A4-CA2F1A9223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70" y="3854241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910E1AE-83C2-C249-97A4-CCBAC43E690D}"/>
              </a:ext>
            </a:extLst>
          </p:cNvPr>
          <p:cNvSpPr txBox="1"/>
          <p:nvPr/>
        </p:nvSpPr>
        <p:spPr>
          <a:xfrm>
            <a:off x="1589050" y="3761774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Line 90">
            <a:extLst>
              <a:ext uri="{FF2B5EF4-FFF2-40B4-BE49-F238E27FC236}">
                <a16:creationId xmlns:a16="http://schemas.microsoft.com/office/drawing/2014/main" id="{7A1F2070-6D56-BE40-B1D1-C2EFC4415E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70" y="3476416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B98591A-CB79-574E-860E-C798ECFF1E85}"/>
              </a:ext>
            </a:extLst>
          </p:cNvPr>
          <p:cNvSpPr txBox="1"/>
          <p:nvPr/>
        </p:nvSpPr>
        <p:spPr>
          <a:xfrm>
            <a:off x="1589050" y="3383949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Line 90">
            <a:extLst>
              <a:ext uri="{FF2B5EF4-FFF2-40B4-BE49-F238E27FC236}">
                <a16:creationId xmlns:a16="http://schemas.microsoft.com/office/drawing/2014/main" id="{3E90E91D-5FF4-2540-970D-B11F40CB2E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70" y="2698541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3BE50DF-F15B-D746-8A85-00EF133FA2EE}"/>
              </a:ext>
            </a:extLst>
          </p:cNvPr>
          <p:cNvSpPr txBox="1"/>
          <p:nvPr/>
        </p:nvSpPr>
        <p:spPr>
          <a:xfrm>
            <a:off x="1589050" y="2606074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Line 90">
            <a:extLst>
              <a:ext uri="{FF2B5EF4-FFF2-40B4-BE49-F238E27FC236}">
                <a16:creationId xmlns:a16="http://schemas.microsoft.com/office/drawing/2014/main" id="{96501CA7-DB01-CA47-B581-4C522D41BE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70" y="2317541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89DD4F4-5267-984C-A9DF-6B9FD35E24FB}"/>
              </a:ext>
            </a:extLst>
          </p:cNvPr>
          <p:cNvSpPr txBox="1"/>
          <p:nvPr/>
        </p:nvSpPr>
        <p:spPr>
          <a:xfrm>
            <a:off x="1589050" y="2225074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Line 90">
            <a:extLst>
              <a:ext uri="{FF2B5EF4-FFF2-40B4-BE49-F238E27FC236}">
                <a16:creationId xmlns:a16="http://schemas.microsoft.com/office/drawing/2014/main" id="{5DD559B9-20A3-E348-80C7-88BEAA4D24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70" y="1936541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6079012-B05D-8946-85DA-BA9D1411CCED}"/>
              </a:ext>
            </a:extLst>
          </p:cNvPr>
          <p:cNvSpPr txBox="1"/>
          <p:nvPr/>
        </p:nvSpPr>
        <p:spPr>
          <a:xfrm>
            <a:off x="1589050" y="1844074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Line 90">
            <a:extLst>
              <a:ext uri="{FF2B5EF4-FFF2-40B4-BE49-F238E27FC236}">
                <a16:creationId xmlns:a16="http://schemas.microsoft.com/office/drawing/2014/main" id="{D6C29988-9AF2-E84B-9109-CF8B5124C3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70" y="3085891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B3E280D-8481-C54D-AAE7-65CD6E5BCCAB}"/>
              </a:ext>
            </a:extLst>
          </p:cNvPr>
          <p:cNvSpPr txBox="1"/>
          <p:nvPr/>
        </p:nvSpPr>
        <p:spPr>
          <a:xfrm>
            <a:off x="1589050" y="2993424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4B34D2D-F7B4-3949-B0D2-4476E3E96849}"/>
              </a:ext>
            </a:extLst>
          </p:cNvPr>
          <p:cNvSpPr txBox="1"/>
          <p:nvPr/>
        </p:nvSpPr>
        <p:spPr>
          <a:xfrm>
            <a:off x="1589050" y="4923824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Line 96">
            <a:extLst>
              <a:ext uri="{FF2B5EF4-FFF2-40B4-BE49-F238E27FC236}">
                <a16:creationId xmlns:a16="http://schemas.microsoft.com/office/drawing/2014/main" id="{D2E724D2-3561-B949-8037-6933DB61E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822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DBDA644-7DF2-2043-B3E4-1272D6B7159F}"/>
              </a:ext>
            </a:extLst>
          </p:cNvPr>
          <p:cNvSpPr txBox="1"/>
          <p:nvPr/>
        </p:nvSpPr>
        <p:spPr>
          <a:xfrm>
            <a:off x="3449818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Line 96">
            <a:extLst>
              <a:ext uri="{FF2B5EF4-FFF2-40B4-BE49-F238E27FC236}">
                <a16:creationId xmlns:a16="http://schemas.microsoft.com/office/drawing/2014/main" id="{AEB9D7AC-885B-DA4C-A204-282BE93DD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0122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179FF3A-BDDD-BA48-B1C5-63FD5D24ADE5}"/>
              </a:ext>
            </a:extLst>
          </p:cNvPr>
          <p:cNvSpPr txBox="1"/>
          <p:nvPr/>
        </p:nvSpPr>
        <p:spPr>
          <a:xfrm>
            <a:off x="3183118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Line 96">
            <a:extLst>
              <a:ext uri="{FF2B5EF4-FFF2-40B4-BE49-F238E27FC236}">
                <a16:creationId xmlns:a16="http://schemas.microsoft.com/office/drawing/2014/main" id="{3B4FF3CA-3B95-1345-8C1A-C72A3A0AF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0722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B88BF93-9905-784C-B827-4004DA990411}"/>
              </a:ext>
            </a:extLst>
          </p:cNvPr>
          <p:cNvSpPr txBox="1"/>
          <p:nvPr/>
        </p:nvSpPr>
        <p:spPr>
          <a:xfrm>
            <a:off x="2903718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Line 96">
            <a:extLst>
              <a:ext uri="{FF2B5EF4-FFF2-40B4-BE49-F238E27FC236}">
                <a16:creationId xmlns:a16="http://schemas.microsoft.com/office/drawing/2014/main" id="{EDA969C2-0A6A-E84D-936C-993846E77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272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8C483C8-D842-4448-A9B9-8386E57F2F8C}"/>
              </a:ext>
            </a:extLst>
          </p:cNvPr>
          <p:cNvSpPr txBox="1"/>
          <p:nvPr/>
        </p:nvSpPr>
        <p:spPr>
          <a:xfrm>
            <a:off x="2351268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Line 96">
            <a:extLst>
              <a:ext uri="{FF2B5EF4-FFF2-40B4-BE49-F238E27FC236}">
                <a16:creationId xmlns:a16="http://schemas.microsoft.com/office/drawing/2014/main" id="{A94E2899-1E71-D14A-9020-991BDC130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1322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3B99B3C-72E1-DC46-88DE-CBF1FB7782E3}"/>
              </a:ext>
            </a:extLst>
          </p:cNvPr>
          <p:cNvSpPr txBox="1"/>
          <p:nvPr/>
        </p:nvSpPr>
        <p:spPr>
          <a:xfrm>
            <a:off x="2624318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Line 96">
            <a:extLst>
              <a:ext uri="{FF2B5EF4-FFF2-40B4-BE49-F238E27FC236}">
                <a16:creationId xmlns:a16="http://schemas.microsoft.com/office/drawing/2014/main" id="{74049E77-3D80-714B-9CB6-F62CAB139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2572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9570F3-A4DF-4F4A-81BF-7DB02E343966}"/>
              </a:ext>
            </a:extLst>
          </p:cNvPr>
          <p:cNvSpPr txBox="1"/>
          <p:nvPr/>
        </p:nvSpPr>
        <p:spPr>
          <a:xfrm>
            <a:off x="3735568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Line 96">
            <a:extLst>
              <a:ext uri="{FF2B5EF4-FFF2-40B4-BE49-F238E27FC236}">
                <a16:creationId xmlns:a16="http://schemas.microsoft.com/office/drawing/2014/main" id="{7AAE0DAB-162B-524C-BDAA-AA6869FA1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1972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1AEF66B-CEB2-DD48-A3F2-669F36582ED7}"/>
              </a:ext>
            </a:extLst>
          </p:cNvPr>
          <p:cNvSpPr txBox="1"/>
          <p:nvPr/>
        </p:nvSpPr>
        <p:spPr>
          <a:xfrm>
            <a:off x="4014968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" name="Line 96">
            <a:extLst>
              <a:ext uri="{FF2B5EF4-FFF2-40B4-BE49-F238E27FC236}">
                <a16:creationId xmlns:a16="http://schemas.microsoft.com/office/drawing/2014/main" id="{03519CA5-4FEA-D14C-81B3-DCAECA41D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372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BB165B-CB8B-C447-83CB-06D078ABC1DC}"/>
              </a:ext>
            </a:extLst>
          </p:cNvPr>
          <p:cNvSpPr txBox="1"/>
          <p:nvPr/>
        </p:nvSpPr>
        <p:spPr>
          <a:xfrm>
            <a:off x="4294368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37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Line 96">
            <a:extLst>
              <a:ext uri="{FF2B5EF4-FFF2-40B4-BE49-F238E27FC236}">
                <a16:creationId xmlns:a16="http://schemas.microsoft.com/office/drawing/2014/main" id="{3F57B0EE-C0C4-8842-B073-87F836204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4422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BF614F3-B96B-064A-AEF4-A587C257D031}"/>
              </a:ext>
            </a:extLst>
          </p:cNvPr>
          <p:cNvSpPr txBox="1"/>
          <p:nvPr/>
        </p:nvSpPr>
        <p:spPr>
          <a:xfrm>
            <a:off x="4567418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Line 96">
            <a:extLst>
              <a:ext uri="{FF2B5EF4-FFF2-40B4-BE49-F238E27FC236}">
                <a16:creationId xmlns:a16="http://schemas.microsoft.com/office/drawing/2014/main" id="{BD5C901C-EEA1-C54D-A9D4-E41CFEC5B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0647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C4D944C-C46A-4146-91C8-05D182D22161}"/>
              </a:ext>
            </a:extLst>
          </p:cNvPr>
          <p:cNvSpPr txBox="1"/>
          <p:nvPr/>
        </p:nvSpPr>
        <p:spPr>
          <a:xfrm>
            <a:off x="4843643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Line 96">
            <a:extLst>
              <a:ext uri="{FF2B5EF4-FFF2-40B4-BE49-F238E27FC236}">
                <a16:creationId xmlns:a16="http://schemas.microsoft.com/office/drawing/2014/main" id="{7FF7F81C-AF8C-E940-948E-9AA26214F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3697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D88152A-1A54-CD4B-8BFA-765CCC82E725}"/>
              </a:ext>
            </a:extLst>
          </p:cNvPr>
          <p:cNvSpPr txBox="1"/>
          <p:nvPr/>
        </p:nvSpPr>
        <p:spPr>
          <a:xfrm>
            <a:off x="5116693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Line 96">
            <a:extLst>
              <a:ext uri="{FF2B5EF4-FFF2-40B4-BE49-F238E27FC236}">
                <a16:creationId xmlns:a16="http://schemas.microsoft.com/office/drawing/2014/main" id="{682AFBE9-CCFD-E649-8C63-2911030E7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3097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813D683-7F7A-204A-BE3D-730E938CE9BF}"/>
              </a:ext>
            </a:extLst>
          </p:cNvPr>
          <p:cNvSpPr txBox="1"/>
          <p:nvPr/>
        </p:nvSpPr>
        <p:spPr>
          <a:xfrm>
            <a:off x="5396093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8" name="Line 96">
            <a:extLst>
              <a:ext uri="{FF2B5EF4-FFF2-40B4-BE49-F238E27FC236}">
                <a16:creationId xmlns:a16="http://schemas.microsoft.com/office/drawing/2014/main" id="{8F2F99FE-70C4-F546-9285-3CB33E3A6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8847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2807643-2D9C-344C-94EB-BE2755470246}"/>
              </a:ext>
            </a:extLst>
          </p:cNvPr>
          <p:cNvSpPr txBox="1"/>
          <p:nvPr/>
        </p:nvSpPr>
        <p:spPr>
          <a:xfrm>
            <a:off x="5681843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Line 96">
            <a:extLst>
              <a:ext uri="{FF2B5EF4-FFF2-40B4-BE49-F238E27FC236}">
                <a16:creationId xmlns:a16="http://schemas.microsoft.com/office/drawing/2014/main" id="{D5BE0069-85C0-8346-B13B-097F244F2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8722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7B6674D-7CEB-8B4E-95AB-67C7C166F922}"/>
              </a:ext>
            </a:extLst>
          </p:cNvPr>
          <p:cNvSpPr txBox="1"/>
          <p:nvPr/>
        </p:nvSpPr>
        <p:spPr>
          <a:xfrm>
            <a:off x="5951718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Line 96">
            <a:extLst>
              <a:ext uri="{FF2B5EF4-FFF2-40B4-BE49-F238E27FC236}">
                <a16:creationId xmlns:a16="http://schemas.microsoft.com/office/drawing/2014/main" id="{EF65F25E-405A-E64C-8AD8-E3273970A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947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3BEEF1B-6E03-B34F-800C-D3703563E579}"/>
              </a:ext>
            </a:extLst>
          </p:cNvPr>
          <p:cNvSpPr txBox="1"/>
          <p:nvPr/>
        </p:nvSpPr>
        <p:spPr>
          <a:xfrm>
            <a:off x="6227943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77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Line 96">
            <a:extLst>
              <a:ext uri="{FF2B5EF4-FFF2-40B4-BE49-F238E27FC236}">
                <a16:creationId xmlns:a16="http://schemas.microsoft.com/office/drawing/2014/main" id="{66D0C3E0-4C0B-064E-A18A-CEDF5D88D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4347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07F0B0A-1B8C-8241-9D66-0783CC38396C}"/>
              </a:ext>
            </a:extLst>
          </p:cNvPr>
          <p:cNvSpPr txBox="1"/>
          <p:nvPr/>
        </p:nvSpPr>
        <p:spPr>
          <a:xfrm>
            <a:off x="6507343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Line 96">
            <a:extLst>
              <a:ext uri="{FF2B5EF4-FFF2-40B4-BE49-F238E27FC236}">
                <a16:creationId xmlns:a16="http://schemas.microsoft.com/office/drawing/2014/main" id="{34EBF790-F6B8-AC40-B56F-0D93C6732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7397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6AB8B3F-01FF-E947-A9D9-A38691278E8B}"/>
              </a:ext>
            </a:extLst>
          </p:cNvPr>
          <p:cNvSpPr txBox="1"/>
          <p:nvPr/>
        </p:nvSpPr>
        <p:spPr>
          <a:xfrm>
            <a:off x="6780393" y="5092223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Line 96">
            <a:extLst>
              <a:ext uri="{FF2B5EF4-FFF2-40B4-BE49-F238E27FC236}">
                <a16:creationId xmlns:a16="http://schemas.microsoft.com/office/drawing/2014/main" id="{4A56383F-C8E3-FF43-AE74-14570E60C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9972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7B32B56-A052-EC4F-9818-91546C1DBB9B}"/>
              </a:ext>
            </a:extLst>
          </p:cNvPr>
          <p:cNvSpPr txBox="1"/>
          <p:nvPr/>
        </p:nvSpPr>
        <p:spPr>
          <a:xfrm>
            <a:off x="7047093" y="5092223"/>
            <a:ext cx="2537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Line 96">
            <a:extLst>
              <a:ext uri="{FF2B5EF4-FFF2-40B4-BE49-F238E27FC236}">
                <a16:creationId xmlns:a16="http://schemas.microsoft.com/office/drawing/2014/main" id="{951DA0C9-554F-684A-8176-1AA5B8A4E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9847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3C713B3-A9F7-6641-B69C-4B2F25F3E648}"/>
              </a:ext>
            </a:extLst>
          </p:cNvPr>
          <p:cNvSpPr txBox="1"/>
          <p:nvPr/>
        </p:nvSpPr>
        <p:spPr>
          <a:xfrm>
            <a:off x="7304267" y="5092223"/>
            <a:ext cx="2696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" name="Line 96">
            <a:extLst>
              <a:ext uri="{FF2B5EF4-FFF2-40B4-BE49-F238E27FC236}">
                <a16:creationId xmlns:a16="http://schemas.microsoft.com/office/drawing/2014/main" id="{C7C4F501-CA3B-2B4A-A3B9-22060445B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5597" y="5015009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F229135-DE58-074D-92EB-A58049CA0157}"/>
              </a:ext>
            </a:extLst>
          </p:cNvPr>
          <p:cNvSpPr txBox="1"/>
          <p:nvPr/>
        </p:nvSpPr>
        <p:spPr>
          <a:xfrm>
            <a:off x="7594616" y="5092223"/>
            <a:ext cx="2603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117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715D072-D627-1549-8CF2-409569F16E26}"/>
              </a:ext>
            </a:extLst>
          </p:cNvPr>
          <p:cNvSpPr/>
          <p:nvPr/>
        </p:nvSpPr>
        <p:spPr>
          <a:xfrm>
            <a:off x="2209800" y="3390900"/>
            <a:ext cx="5553075" cy="784225"/>
          </a:xfrm>
          <a:custGeom>
            <a:avLst/>
            <a:gdLst>
              <a:gd name="connsiteX0" fmla="*/ 0 w 5553075"/>
              <a:gd name="connsiteY0" fmla="*/ 0 h 784225"/>
              <a:gd name="connsiteX1" fmla="*/ 282575 w 5553075"/>
              <a:gd name="connsiteY1" fmla="*/ 9525 h 784225"/>
              <a:gd name="connsiteX2" fmla="*/ 558800 w 5553075"/>
              <a:gd name="connsiteY2" fmla="*/ 60325 h 784225"/>
              <a:gd name="connsiteX3" fmla="*/ 831850 w 5553075"/>
              <a:gd name="connsiteY3" fmla="*/ 0 h 784225"/>
              <a:gd name="connsiteX4" fmla="*/ 1108075 w 5553075"/>
              <a:gd name="connsiteY4" fmla="*/ 34925 h 784225"/>
              <a:gd name="connsiteX5" fmla="*/ 1393825 w 5553075"/>
              <a:gd name="connsiteY5" fmla="*/ 63500 h 784225"/>
              <a:gd name="connsiteX6" fmla="*/ 1670050 w 5553075"/>
              <a:gd name="connsiteY6" fmla="*/ 95250 h 784225"/>
              <a:gd name="connsiteX7" fmla="*/ 1946275 w 5553075"/>
              <a:gd name="connsiteY7" fmla="*/ 133350 h 784225"/>
              <a:gd name="connsiteX8" fmla="*/ 2225675 w 5553075"/>
              <a:gd name="connsiteY8" fmla="*/ 95250 h 784225"/>
              <a:gd name="connsiteX9" fmla="*/ 2498725 w 5553075"/>
              <a:gd name="connsiteY9" fmla="*/ 146050 h 784225"/>
              <a:gd name="connsiteX10" fmla="*/ 2768600 w 5553075"/>
              <a:gd name="connsiteY10" fmla="*/ 174625 h 784225"/>
              <a:gd name="connsiteX11" fmla="*/ 3041650 w 5553075"/>
              <a:gd name="connsiteY11" fmla="*/ 174625 h 784225"/>
              <a:gd name="connsiteX12" fmla="*/ 3324225 w 5553075"/>
              <a:gd name="connsiteY12" fmla="*/ 228600 h 784225"/>
              <a:gd name="connsiteX13" fmla="*/ 3606800 w 5553075"/>
              <a:gd name="connsiteY13" fmla="*/ 390525 h 784225"/>
              <a:gd name="connsiteX14" fmla="*/ 3879850 w 5553075"/>
              <a:gd name="connsiteY14" fmla="*/ 365125 h 784225"/>
              <a:gd name="connsiteX15" fmla="*/ 4159250 w 5553075"/>
              <a:gd name="connsiteY15" fmla="*/ 342900 h 784225"/>
              <a:gd name="connsiteX16" fmla="*/ 4435475 w 5553075"/>
              <a:gd name="connsiteY16" fmla="*/ 479425 h 784225"/>
              <a:gd name="connsiteX17" fmla="*/ 4711700 w 5553075"/>
              <a:gd name="connsiteY17" fmla="*/ 784225 h 784225"/>
              <a:gd name="connsiteX18" fmla="*/ 4994275 w 5553075"/>
              <a:gd name="connsiteY18" fmla="*/ 628650 h 784225"/>
              <a:gd name="connsiteX19" fmla="*/ 5267325 w 5553075"/>
              <a:gd name="connsiteY19" fmla="*/ 482600 h 784225"/>
              <a:gd name="connsiteX20" fmla="*/ 5553075 w 5553075"/>
              <a:gd name="connsiteY20" fmla="*/ 698500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53075" h="784225">
                <a:moveTo>
                  <a:pt x="0" y="0"/>
                </a:moveTo>
                <a:lnTo>
                  <a:pt x="282575" y="9525"/>
                </a:lnTo>
                <a:lnTo>
                  <a:pt x="558800" y="60325"/>
                </a:lnTo>
                <a:lnTo>
                  <a:pt x="831850" y="0"/>
                </a:lnTo>
                <a:lnTo>
                  <a:pt x="1108075" y="34925"/>
                </a:lnTo>
                <a:lnTo>
                  <a:pt x="1393825" y="63500"/>
                </a:lnTo>
                <a:lnTo>
                  <a:pt x="1670050" y="95250"/>
                </a:lnTo>
                <a:lnTo>
                  <a:pt x="1946275" y="133350"/>
                </a:lnTo>
                <a:lnTo>
                  <a:pt x="2225675" y="95250"/>
                </a:lnTo>
                <a:lnTo>
                  <a:pt x="2498725" y="146050"/>
                </a:lnTo>
                <a:lnTo>
                  <a:pt x="2768600" y="174625"/>
                </a:lnTo>
                <a:lnTo>
                  <a:pt x="3041650" y="174625"/>
                </a:lnTo>
                <a:lnTo>
                  <a:pt x="3324225" y="228600"/>
                </a:lnTo>
                <a:lnTo>
                  <a:pt x="3606800" y="390525"/>
                </a:lnTo>
                <a:lnTo>
                  <a:pt x="3879850" y="365125"/>
                </a:lnTo>
                <a:lnTo>
                  <a:pt x="4159250" y="342900"/>
                </a:lnTo>
                <a:lnTo>
                  <a:pt x="4435475" y="479425"/>
                </a:lnTo>
                <a:lnTo>
                  <a:pt x="4711700" y="784225"/>
                </a:lnTo>
                <a:lnTo>
                  <a:pt x="4994275" y="628650"/>
                </a:lnTo>
                <a:lnTo>
                  <a:pt x="5267325" y="482600"/>
                </a:lnTo>
                <a:lnTo>
                  <a:pt x="5553075" y="698500"/>
                </a:lnTo>
              </a:path>
            </a:pathLst>
          </a:cu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08DE43D-8927-F540-8B12-0ED20358338E}"/>
              </a:ext>
            </a:extLst>
          </p:cNvPr>
          <p:cNvGrpSpPr/>
          <p:nvPr/>
        </p:nvGrpSpPr>
        <p:grpSpPr>
          <a:xfrm>
            <a:off x="2161644" y="3276390"/>
            <a:ext cx="86255" cy="247859"/>
            <a:chOff x="2996669" y="2990641"/>
            <a:chExt cx="86255" cy="216112"/>
          </a:xfrm>
        </p:grpSpPr>
        <p:sp>
          <p:nvSpPr>
            <p:cNvPr id="120" name="Line 90">
              <a:extLst>
                <a:ext uri="{FF2B5EF4-FFF2-40B4-BE49-F238E27FC236}">
                  <a16:creationId xmlns:a16="http://schemas.microsoft.com/office/drawing/2014/main" id="{AE8F9C0F-72F7-1E4A-A889-38CC6460BB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Line 90">
              <a:extLst>
                <a:ext uri="{FF2B5EF4-FFF2-40B4-BE49-F238E27FC236}">
                  <a16:creationId xmlns:a16="http://schemas.microsoft.com/office/drawing/2014/main" id="{C0022EDD-60EE-D240-A4CA-DD5062FE37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Line 90">
              <a:extLst>
                <a:ext uri="{FF2B5EF4-FFF2-40B4-BE49-F238E27FC236}">
                  <a16:creationId xmlns:a16="http://schemas.microsoft.com/office/drawing/2014/main" id="{E1AA01C5-4D3F-3347-89DF-6481376BDE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745914BB-795C-1546-804D-AB6D0D08C93D}"/>
              </a:ext>
            </a:extLst>
          </p:cNvPr>
          <p:cNvSpPr/>
          <p:nvPr/>
        </p:nvSpPr>
        <p:spPr>
          <a:xfrm>
            <a:off x="2169804" y="3359065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67F492B-68C4-864C-8B05-256730B0A778}"/>
              </a:ext>
            </a:extLst>
          </p:cNvPr>
          <p:cNvGrpSpPr/>
          <p:nvPr/>
        </p:nvGrpSpPr>
        <p:grpSpPr>
          <a:xfrm>
            <a:off x="2447394" y="3254166"/>
            <a:ext cx="86255" cy="282784"/>
            <a:chOff x="2996669" y="2990641"/>
            <a:chExt cx="86255" cy="216112"/>
          </a:xfrm>
        </p:grpSpPr>
        <p:sp>
          <p:nvSpPr>
            <p:cNvPr id="125" name="Line 90">
              <a:extLst>
                <a:ext uri="{FF2B5EF4-FFF2-40B4-BE49-F238E27FC236}">
                  <a16:creationId xmlns:a16="http://schemas.microsoft.com/office/drawing/2014/main" id="{90E73F45-11CA-784D-8AA9-63B9621971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Line 90">
              <a:extLst>
                <a:ext uri="{FF2B5EF4-FFF2-40B4-BE49-F238E27FC236}">
                  <a16:creationId xmlns:a16="http://schemas.microsoft.com/office/drawing/2014/main" id="{207A53A4-B888-774C-98A9-4339E2E2E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Line 90">
              <a:extLst>
                <a:ext uri="{FF2B5EF4-FFF2-40B4-BE49-F238E27FC236}">
                  <a16:creationId xmlns:a16="http://schemas.microsoft.com/office/drawing/2014/main" id="{45FC34C0-9842-F140-88E3-8405A51495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8" name="Oval 127">
            <a:extLst>
              <a:ext uri="{FF2B5EF4-FFF2-40B4-BE49-F238E27FC236}">
                <a16:creationId xmlns:a16="http://schemas.microsoft.com/office/drawing/2014/main" id="{E01AD5E4-6F6E-8A49-98C4-325F69CA98E5}"/>
              </a:ext>
            </a:extLst>
          </p:cNvPr>
          <p:cNvSpPr/>
          <p:nvPr/>
        </p:nvSpPr>
        <p:spPr>
          <a:xfrm>
            <a:off x="2455554" y="3359065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80C39E5-2790-4649-9808-D275DFAF942F}"/>
              </a:ext>
            </a:extLst>
          </p:cNvPr>
          <p:cNvGrpSpPr/>
          <p:nvPr/>
        </p:nvGrpSpPr>
        <p:grpSpPr>
          <a:xfrm>
            <a:off x="2726794" y="3292265"/>
            <a:ext cx="86255" cy="311359"/>
            <a:chOff x="2996669" y="2990641"/>
            <a:chExt cx="86255" cy="216112"/>
          </a:xfrm>
        </p:grpSpPr>
        <p:sp>
          <p:nvSpPr>
            <p:cNvPr id="130" name="Line 90">
              <a:extLst>
                <a:ext uri="{FF2B5EF4-FFF2-40B4-BE49-F238E27FC236}">
                  <a16:creationId xmlns:a16="http://schemas.microsoft.com/office/drawing/2014/main" id="{B518AC0E-4480-6740-A8F6-36CDAB9779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Line 90">
              <a:extLst>
                <a:ext uri="{FF2B5EF4-FFF2-40B4-BE49-F238E27FC236}">
                  <a16:creationId xmlns:a16="http://schemas.microsoft.com/office/drawing/2014/main" id="{1E38F664-6AE0-DB46-A8A2-28587925F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Line 90">
              <a:extLst>
                <a:ext uri="{FF2B5EF4-FFF2-40B4-BE49-F238E27FC236}">
                  <a16:creationId xmlns:a16="http://schemas.microsoft.com/office/drawing/2014/main" id="{B13CF7F4-25F5-4344-ADB8-51E58342B5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3" name="Oval 132">
            <a:extLst>
              <a:ext uri="{FF2B5EF4-FFF2-40B4-BE49-F238E27FC236}">
                <a16:creationId xmlns:a16="http://schemas.microsoft.com/office/drawing/2014/main" id="{8ED6D3B9-20C3-3043-859F-F090804D2D0F}"/>
              </a:ext>
            </a:extLst>
          </p:cNvPr>
          <p:cNvSpPr/>
          <p:nvPr/>
        </p:nvSpPr>
        <p:spPr>
          <a:xfrm>
            <a:off x="2734954" y="3413040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81F5D91-B21A-C74B-AA6D-0B73D78DB326}"/>
              </a:ext>
            </a:extLst>
          </p:cNvPr>
          <p:cNvGrpSpPr/>
          <p:nvPr/>
        </p:nvGrpSpPr>
        <p:grpSpPr>
          <a:xfrm>
            <a:off x="2999844" y="3228766"/>
            <a:ext cx="86255" cy="314534"/>
            <a:chOff x="2996669" y="2990641"/>
            <a:chExt cx="86255" cy="216112"/>
          </a:xfrm>
        </p:grpSpPr>
        <p:sp>
          <p:nvSpPr>
            <p:cNvPr id="135" name="Line 90">
              <a:extLst>
                <a:ext uri="{FF2B5EF4-FFF2-40B4-BE49-F238E27FC236}">
                  <a16:creationId xmlns:a16="http://schemas.microsoft.com/office/drawing/2014/main" id="{707687C8-091A-FB40-BC18-654AA86CE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Line 90">
              <a:extLst>
                <a:ext uri="{FF2B5EF4-FFF2-40B4-BE49-F238E27FC236}">
                  <a16:creationId xmlns:a16="http://schemas.microsoft.com/office/drawing/2014/main" id="{2D5DE5EE-FCD0-344A-A6CE-76643F49E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Line 90">
              <a:extLst>
                <a:ext uri="{FF2B5EF4-FFF2-40B4-BE49-F238E27FC236}">
                  <a16:creationId xmlns:a16="http://schemas.microsoft.com/office/drawing/2014/main" id="{C1DD2698-F1F4-AA43-84B9-8CCCE33E5C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8" name="Oval 137">
            <a:extLst>
              <a:ext uri="{FF2B5EF4-FFF2-40B4-BE49-F238E27FC236}">
                <a16:creationId xmlns:a16="http://schemas.microsoft.com/office/drawing/2014/main" id="{CB167C97-9A87-B048-A6DB-4E2692623F89}"/>
              </a:ext>
            </a:extLst>
          </p:cNvPr>
          <p:cNvSpPr/>
          <p:nvPr/>
        </p:nvSpPr>
        <p:spPr>
          <a:xfrm>
            <a:off x="3008004" y="3352715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AA65C31-A9CE-D24F-A013-5D3D0D1668AD}"/>
              </a:ext>
            </a:extLst>
          </p:cNvPr>
          <p:cNvGrpSpPr/>
          <p:nvPr/>
        </p:nvGrpSpPr>
        <p:grpSpPr>
          <a:xfrm>
            <a:off x="3272894" y="3257341"/>
            <a:ext cx="86255" cy="327234"/>
            <a:chOff x="2996669" y="2990641"/>
            <a:chExt cx="86255" cy="216112"/>
          </a:xfrm>
        </p:grpSpPr>
        <p:sp>
          <p:nvSpPr>
            <p:cNvPr id="140" name="Line 90">
              <a:extLst>
                <a:ext uri="{FF2B5EF4-FFF2-40B4-BE49-F238E27FC236}">
                  <a16:creationId xmlns:a16="http://schemas.microsoft.com/office/drawing/2014/main" id="{4477E67E-6677-7B40-9B56-6A727D39B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Line 90">
              <a:extLst>
                <a:ext uri="{FF2B5EF4-FFF2-40B4-BE49-F238E27FC236}">
                  <a16:creationId xmlns:a16="http://schemas.microsoft.com/office/drawing/2014/main" id="{AE5A73C1-30F4-9E48-9D26-4BF91E95FB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E59870C8-3428-7A4C-A2DE-F8B0A1F367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43" name="Oval 142">
            <a:extLst>
              <a:ext uri="{FF2B5EF4-FFF2-40B4-BE49-F238E27FC236}">
                <a16:creationId xmlns:a16="http://schemas.microsoft.com/office/drawing/2014/main" id="{B8CE8707-727C-0C49-96CE-598269F4876D}"/>
              </a:ext>
            </a:extLst>
          </p:cNvPr>
          <p:cNvSpPr/>
          <p:nvPr/>
        </p:nvSpPr>
        <p:spPr>
          <a:xfrm>
            <a:off x="3281054" y="3390815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B23A321-61D4-3542-A20F-3177485B4D82}"/>
              </a:ext>
            </a:extLst>
          </p:cNvPr>
          <p:cNvGrpSpPr/>
          <p:nvPr/>
        </p:nvGrpSpPr>
        <p:grpSpPr>
          <a:xfrm>
            <a:off x="3558644" y="3282740"/>
            <a:ext cx="86255" cy="330409"/>
            <a:chOff x="2996669" y="2990641"/>
            <a:chExt cx="86255" cy="216112"/>
          </a:xfrm>
        </p:grpSpPr>
        <p:sp>
          <p:nvSpPr>
            <p:cNvPr id="145" name="Line 90">
              <a:extLst>
                <a:ext uri="{FF2B5EF4-FFF2-40B4-BE49-F238E27FC236}">
                  <a16:creationId xmlns:a16="http://schemas.microsoft.com/office/drawing/2014/main" id="{24346957-A790-D24A-83A4-FFEEB2B97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Line 90">
              <a:extLst>
                <a:ext uri="{FF2B5EF4-FFF2-40B4-BE49-F238E27FC236}">
                  <a16:creationId xmlns:a16="http://schemas.microsoft.com/office/drawing/2014/main" id="{C47890C1-B526-504A-BD4F-9FD6F1930A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Line 90">
              <a:extLst>
                <a:ext uri="{FF2B5EF4-FFF2-40B4-BE49-F238E27FC236}">
                  <a16:creationId xmlns:a16="http://schemas.microsoft.com/office/drawing/2014/main" id="{D1A4CDBC-4A33-F44A-B7A7-0D1D799526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48" name="Oval 147">
            <a:extLst>
              <a:ext uri="{FF2B5EF4-FFF2-40B4-BE49-F238E27FC236}">
                <a16:creationId xmlns:a16="http://schemas.microsoft.com/office/drawing/2014/main" id="{7CDBFE53-EA04-8A44-8C4E-562F5BADF6F0}"/>
              </a:ext>
            </a:extLst>
          </p:cNvPr>
          <p:cNvSpPr/>
          <p:nvPr/>
        </p:nvSpPr>
        <p:spPr>
          <a:xfrm>
            <a:off x="3566804" y="3416215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41B277E-67DF-6947-B360-4152261BFB4B}"/>
              </a:ext>
            </a:extLst>
          </p:cNvPr>
          <p:cNvGrpSpPr/>
          <p:nvPr/>
        </p:nvGrpSpPr>
        <p:grpSpPr>
          <a:xfrm>
            <a:off x="3841219" y="3308140"/>
            <a:ext cx="86255" cy="355809"/>
            <a:chOff x="2996669" y="2990641"/>
            <a:chExt cx="86255" cy="216112"/>
          </a:xfrm>
        </p:grpSpPr>
        <p:sp>
          <p:nvSpPr>
            <p:cNvPr id="150" name="Line 90">
              <a:extLst>
                <a:ext uri="{FF2B5EF4-FFF2-40B4-BE49-F238E27FC236}">
                  <a16:creationId xmlns:a16="http://schemas.microsoft.com/office/drawing/2014/main" id="{C1F70419-EE15-9846-AA18-8A5419A3A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1" name="Line 90">
              <a:extLst>
                <a:ext uri="{FF2B5EF4-FFF2-40B4-BE49-F238E27FC236}">
                  <a16:creationId xmlns:a16="http://schemas.microsoft.com/office/drawing/2014/main" id="{1A837E73-9FAA-ED43-8F99-A619CFCC59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Line 90">
              <a:extLst>
                <a:ext uri="{FF2B5EF4-FFF2-40B4-BE49-F238E27FC236}">
                  <a16:creationId xmlns:a16="http://schemas.microsoft.com/office/drawing/2014/main" id="{7C2018F8-438D-4948-9228-35B656EF49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3" name="Oval 152">
            <a:extLst>
              <a:ext uri="{FF2B5EF4-FFF2-40B4-BE49-F238E27FC236}">
                <a16:creationId xmlns:a16="http://schemas.microsoft.com/office/drawing/2014/main" id="{50C740B9-822A-8B42-A055-C86087288D80}"/>
              </a:ext>
            </a:extLst>
          </p:cNvPr>
          <p:cNvSpPr/>
          <p:nvPr/>
        </p:nvSpPr>
        <p:spPr>
          <a:xfrm>
            <a:off x="3849379" y="3451140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E51C461-EE19-2041-9058-01CD622461DA}"/>
              </a:ext>
            </a:extLst>
          </p:cNvPr>
          <p:cNvGrpSpPr/>
          <p:nvPr/>
        </p:nvGrpSpPr>
        <p:grpSpPr>
          <a:xfrm>
            <a:off x="4111094" y="3333541"/>
            <a:ext cx="86255" cy="365334"/>
            <a:chOff x="2996669" y="2990641"/>
            <a:chExt cx="86255" cy="216112"/>
          </a:xfrm>
        </p:grpSpPr>
        <p:sp>
          <p:nvSpPr>
            <p:cNvPr id="155" name="Line 90">
              <a:extLst>
                <a:ext uri="{FF2B5EF4-FFF2-40B4-BE49-F238E27FC236}">
                  <a16:creationId xmlns:a16="http://schemas.microsoft.com/office/drawing/2014/main" id="{AF947E0C-9807-E248-9FAE-581239E3A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Line 90">
              <a:extLst>
                <a:ext uri="{FF2B5EF4-FFF2-40B4-BE49-F238E27FC236}">
                  <a16:creationId xmlns:a16="http://schemas.microsoft.com/office/drawing/2014/main" id="{4FFC0A9F-7217-B84B-AF99-A94C4834ED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Line 90">
              <a:extLst>
                <a:ext uri="{FF2B5EF4-FFF2-40B4-BE49-F238E27FC236}">
                  <a16:creationId xmlns:a16="http://schemas.microsoft.com/office/drawing/2014/main" id="{EEFAFAEA-B49A-9649-A3C0-109A6F4D29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CA641156-18F4-1A4C-9047-3E0E231B205F}"/>
              </a:ext>
            </a:extLst>
          </p:cNvPr>
          <p:cNvSpPr/>
          <p:nvPr/>
        </p:nvSpPr>
        <p:spPr>
          <a:xfrm>
            <a:off x="4119254" y="3489240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8D58FF5-00E1-7F4F-A416-3927B106776C}"/>
              </a:ext>
            </a:extLst>
          </p:cNvPr>
          <p:cNvGrpSpPr/>
          <p:nvPr/>
        </p:nvGrpSpPr>
        <p:grpSpPr>
          <a:xfrm>
            <a:off x="4387319" y="3292265"/>
            <a:ext cx="86255" cy="393909"/>
            <a:chOff x="2996669" y="2990641"/>
            <a:chExt cx="86255" cy="216112"/>
          </a:xfrm>
        </p:grpSpPr>
        <p:sp>
          <p:nvSpPr>
            <p:cNvPr id="160" name="Line 90">
              <a:extLst>
                <a:ext uri="{FF2B5EF4-FFF2-40B4-BE49-F238E27FC236}">
                  <a16:creationId xmlns:a16="http://schemas.microsoft.com/office/drawing/2014/main" id="{D86DE2FE-A94C-6D45-B407-31CD1B62E7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Line 90">
              <a:extLst>
                <a:ext uri="{FF2B5EF4-FFF2-40B4-BE49-F238E27FC236}">
                  <a16:creationId xmlns:a16="http://schemas.microsoft.com/office/drawing/2014/main" id="{DA63BF2D-A7FD-5143-9F46-3133115EB5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Line 90">
              <a:extLst>
                <a:ext uri="{FF2B5EF4-FFF2-40B4-BE49-F238E27FC236}">
                  <a16:creationId xmlns:a16="http://schemas.microsoft.com/office/drawing/2014/main" id="{4B257DC6-AF17-6941-AF06-B7F877062A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63" name="Oval 162">
            <a:extLst>
              <a:ext uri="{FF2B5EF4-FFF2-40B4-BE49-F238E27FC236}">
                <a16:creationId xmlns:a16="http://schemas.microsoft.com/office/drawing/2014/main" id="{6CBF0BC4-6864-634B-87CF-9D4862362BA8}"/>
              </a:ext>
            </a:extLst>
          </p:cNvPr>
          <p:cNvSpPr/>
          <p:nvPr/>
        </p:nvSpPr>
        <p:spPr>
          <a:xfrm>
            <a:off x="4395479" y="3447965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BB65AAA-C0B3-BB40-8424-CF78B15E6827}"/>
              </a:ext>
            </a:extLst>
          </p:cNvPr>
          <p:cNvGrpSpPr/>
          <p:nvPr/>
        </p:nvGrpSpPr>
        <p:grpSpPr>
          <a:xfrm>
            <a:off x="4669894" y="3339891"/>
            <a:ext cx="86255" cy="390734"/>
            <a:chOff x="2996669" y="2990641"/>
            <a:chExt cx="86255" cy="216112"/>
          </a:xfrm>
        </p:grpSpPr>
        <p:sp>
          <p:nvSpPr>
            <p:cNvPr id="165" name="Line 90">
              <a:extLst>
                <a:ext uri="{FF2B5EF4-FFF2-40B4-BE49-F238E27FC236}">
                  <a16:creationId xmlns:a16="http://schemas.microsoft.com/office/drawing/2014/main" id="{41DA4AF9-25E6-B942-893F-39D8835866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Line 90">
              <a:extLst>
                <a:ext uri="{FF2B5EF4-FFF2-40B4-BE49-F238E27FC236}">
                  <a16:creationId xmlns:a16="http://schemas.microsoft.com/office/drawing/2014/main" id="{E4910ECB-33F9-844D-9A0F-77C58D087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Line 90">
              <a:extLst>
                <a:ext uri="{FF2B5EF4-FFF2-40B4-BE49-F238E27FC236}">
                  <a16:creationId xmlns:a16="http://schemas.microsoft.com/office/drawing/2014/main" id="{CB211235-6BD7-F947-BD39-4446DAC6EA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68" name="Oval 167">
            <a:extLst>
              <a:ext uri="{FF2B5EF4-FFF2-40B4-BE49-F238E27FC236}">
                <a16:creationId xmlns:a16="http://schemas.microsoft.com/office/drawing/2014/main" id="{C3A8936F-0482-FE46-94C7-14BC21445AD4}"/>
              </a:ext>
            </a:extLst>
          </p:cNvPr>
          <p:cNvSpPr/>
          <p:nvPr/>
        </p:nvSpPr>
        <p:spPr>
          <a:xfrm>
            <a:off x="4678054" y="3501940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77BCD9-42CE-3C4F-B376-E3E190FC2E7C}"/>
              </a:ext>
            </a:extLst>
          </p:cNvPr>
          <p:cNvGrpSpPr/>
          <p:nvPr/>
        </p:nvGrpSpPr>
        <p:grpSpPr>
          <a:xfrm>
            <a:off x="4936594" y="3357885"/>
            <a:ext cx="86255" cy="401296"/>
            <a:chOff x="2996669" y="2990078"/>
            <a:chExt cx="86255" cy="213288"/>
          </a:xfrm>
        </p:grpSpPr>
        <p:sp>
          <p:nvSpPr>
            <p:cNvPr id="170" name="Line 90">
              <a:extLst>
                <a:ext uri="{FF2B5EF4-FFF2-40B4-BE49-F238E27FC236}">
                  <a16:creationId xmlns:a16="http://schemas.microsoft.com/office/drawing/2014/main" id="{43D69BAB-6096-2E44-803F-E6BCC8AA75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Line 90">
              <a:extLst>
                <a:ext uri="{FF2B5EF4-FFF2-40B4-BE49-F238E27FC236}">
                  <a16:creationId xmlns:a16="http://schemas.microsoft.com/office/drawing/2014/main" id="{73EBF796-2D1C-D44C-8325-F38AC235D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Line 90">
              <a:extLst>
                <a:ext uri="{FF2B5EF4-FFF2-40B4-BE49-F238E27FC236}">
                  <a16:creationId xmlns:a16="http://schemas.microsoft.com/office/drawing/2014/main" id="{FFE89BC7-E820-D84F-94F4-24749BF8AA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5885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41052104-9380-3748-BCA0-EE5D5871EFE2}"/>
              </a:ext>
            </a:extLst>
          </p:cNvPr>
          <p:cNvSpPr/>
          <p:nvPr/>
        </p:nvSpPr>
        <p:spPr>
          <a:xfrm>
            <a:off x="4944754" y="3530515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81ED9DB-0D7E-F542-AA24-47C0D1B52284}"/>
              </a:ext>
            </a:extLst>
          </p:cNvPr>
          <p:cNvGrpSpPr/>
          <p:nvPr/>
        </p:nvGrpSpPr>
        <p:grpSpPr>
          <a:xfrm>
            <a:off x="5215994" y="3374815"/>
            <a:ext cx="86255" cy="387559"/>
            <a:chOff x="2996669" y="2990641"/>
            <a:chExt cx="86255" cy="216112"/>
          </a:xfrm>
        </p:grpSpPr>
        <p:sp>
          <p:nvSpPr>
            <p:cNvPr id="175" name="Line 90">
              <a:extLst>
                <a:ext uri="{FF2B5EF4-FFF2-40B4-BE49-F238E27FC236}">
                  <a16:creationId xmlns:a16="http://schemas.microsoft.com/office/drawing/2014/main" id="{EFD41527-33BC-7646-86A0-CBCF35183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Line 90">
              <a:extLst>
                <a:ext uri="{FF2B5EF4-FFF2-40B4-BE49-F238E27FC236}">
                  <a16:creationId xmlns:a16="http://schemas.microsoft.com/office/drawing/2014/main" id="{D4A065A7-B5C4-9F48-A2EF-40B43B619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Line 90">
              <a:extLst>
                <a:ext uri="{FF2B5EF4-FFF2-40B4-BE49-F238E27FC236}">
                  <a16:creationId xmlns:a16="http://schemas.microsoft.com/office/drawing/2014/main" id="{4F856346-1FB0-FE40-B727-F8F3249BA2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8" name="Oval 177">
            <a:extLst>
              <a:ext uri="{FF2B5EF4-FFF2-40B4-BE49-F238E27FC236}">
                <a16:creationId xmlns:a16="http://schemas.microsoft.com/office/drawing/2014/main" id="{8C332FC9-75AF-214B-A1AB-0D7214482069}"/>
              </a:ext>
            </a:extLst>
          </p:cNvPr>
          <p:cNvSpPr/>
          <p:nvPr/>
        </p:nvSpPr>
        <p:spPr>
          <a:xfrm>
            <a:off x="5224154" y="3530515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B84C7B2-1E02-324E-A20D-E34081B0A27D}"/>
              </a:ext>
            </a:extLst>
          </p:cNvPr>
          <p:cNvGrpSpPr/>
          <p:nvPr/>
        </p:nvGrpSpPr>
        <p:grpSpPr>
          <a:xfrm>
            <a:off x="5492219" y="3399556"/>
            <a:ext cx="86255" cy="419652"/>
            <a:chOff x="2996669" y="2990304"/>
            <a:chExt cx="86255" cy="213062"/>
          </a:xfrm>
        </p:grpSpPr>
        <p:sp>
          <p:nvSpPr>
            <p:cNvPr id="180" name="Line 90">
              <a:extLst>
                <a:ext uri="{FF2B5EF4-FFF2-40B4-BE49-F238E27FC236}">
                  <a16:creationId xmlns:a16="http://schemas.microsoft.com/office/drawing/2014/main" id="{61A981CA-C992-4446-AEF4-B8537E44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Line 90">
              <a:extLst>
                <a:ext uri="{FF2B5EF4-FFF2-40B4-BE49-F238E27FC236}">
                  <a16:creationId xmlns:a16="http://schemas.microsoft.com/office/drawing/2014/main" id="{E034698E-E476-6A4E-963B-0510A18FC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Line 90">
              <a:extLst>
                <a:ext uri="{FF2B5EF4-FFF2-40B4-BE49-F238E27FC236}">
                  <a16:creationId xmlns:a16="http://schemas.microsoft.com/office/drawing/2014/main" id="{1ABEEAB8-340A-2B41-AB1D-344F6C0CED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6111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3" name="Oval 182">
            <a:extLst>
              <a:ext uri="{FF2B5EF4-FFF2-40B4-BE49-F238E27FC236}">
                <a16:creationId xmlns:a16="http://schemas.microsoft.com/office/drawing/2014/main" id="{933DF9C5-A890-E04A-919F-9538D268E9BE}"/>
              </a:ext>
            </a:extLst>
          </p:cNvPr>
          <p:cNvSpPr/>
          <p:nvPr/>
        </p:nvSpPr>
        <p:spPr>
          <a:xfrm>
            <a:off x="5500379" y="3584490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36F4075-9CFC-3B4D-9612-D5A5239C9B04}"/>
              </a:ext>
            </a:extLst>
          </p:cNvPr>
          <p:cNvGrpSpPr/>
          <p:nvPr/>
        </p:nvGrpSpPr>
        <p:grpSpPr>
          <a:xfrm>
            <a:off x="5771619" y="3528272"/>
            <a:ext cx="86255" cy="502363"/>
            <a:chOff x="2996669" y="2989740"/>
            <a:chExt cx="86255" cy="213626"/>
          </a:xfrm>
        </p:grpSpPr>
        <p:sp>
          <p:nvSpPr>
            <p:cNvPr id="185" name="Line 90">
              <a:extLst>
                <a:ext uri="{FF2B5EF4-FFF2-40B4-BE49-F238E27FC236}">
                  <a16:creationId xmlns:a16="http://schemas.microsoft.com/office/drawing/2014/main" id="{9D420EE4-7DBD-484A-A84A-47E435E0A4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Line 90">
              <a:extLst>
                <a:ext uri="{FF2B5EF4-FFF2-40B4-BE49-F238E27FC236}">
                  <a16:creationId xmlns:a16="http://schemas.microsoft.com/office/drawing/2014/main" id="{5ED65DEE-4592-1F4F-94A1-AB5983B59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Line 90">
              <a:extLst>
                <a:ext uri="{FF2B5EF4-FFF2-40B4-BE49-F238E27FC236}">
                  <a16:creationId xmlns:a16="http://schemas.microsoft.com/office/drawing/2014/main" id="{9FFB180E-2B8F-CF48-8498-451C512D17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2" y="30955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8" name="Oval 187">
            <a:extLst>
              <a:ext uri="{FF2B5EF4-FFF2-40B4-BE49-F238E27FC236}">
                <a16:creationId xmlns:a16="http://schemas.microsoft.com/office/drawing/2014/main" id="{E4E61CF4-F763-8647-A92E-99560F8D31DD}"/>
              </a:ext>
            </a:extLst>
          </p:cNvPr>
          <p:cNvSpPr/>
          <p:nvPr/>
        </p:nvSpPr>
        <p:spPr>
          <a:xfrm>
            <a:off x="5779779" y="3746415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6C6C409-462F-CD49-B108-8E16779281A7}"/>
              </a:ext>
            </a:extLst>
          </p:cNvPr>
          <p:cNvGrpSpPr/>
          <p:nvPr/>
        </p:nvGrpSpPr>
        <p:grpSpPr>
          <a:xfrm>
            <a:off x="6051019" y="3476413"/>
            <a:ext cx="86255" cy="553373"/>
            <a:chOff x="2996669" y="2990641"/>
            <a:chExt cx="86255" cy="212725"/>
          </a:xfrm>
        </p:grpSpPr>
        <p:sp>
          <p:nvSpPr>
            <p:cNvPr id="190" name="Line 90">
              <a:extLst>
                <a:ext uri="{FF2B5EF4-FFF2-40B4-BE49-F238E27FC236}">
                  <a16:creationId xmlns:a16="http://schemas.microsoft.com/office/drawing/2014/main" id="{A938C617-DC3C-FD44-9237-FC19A2ACB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Line 90">
              <a:extLst>
                <a:ext uri="{FF2B5EF4-FFF2-40B4-BE49-F238E27FC236}">
                  <a16:creationId xmlns:a16="http://schemas.microsoft.com/office/drawing/2014/main" id="{CC57FD5F-8D25-D948-9821-5B15635D21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Line 90">
              <a:extLst>
                <a:ext uri="{FF2B5EF4-FFF2-40B4-BE49-F238E27FC236}">
                  <a16:creationId xmlns:a16="http://schemas.microsoft.com/office/drawing/2014/main" id="{F6C1B0CD-64EA-5441-B6B1-700C779503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2" y="3097286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93" name="Oval 192">
            <a:extLst>
              <a:ext uri="{FF2B5EF4-FFF2-40B4-BE49-F238E27FC236}">
                <a16:creationId xmlns:a16="http://schemas.microsoft.com/office/drawing/2014/main" id="{88EBF033-28F9-CD4F-A830-BF30E7D2E6F8}"/>
              </a:ext>
            </a:extLst>
          </p:cNvPr>
          <p:cNvSpPr/>
          <p:nvPr/>
        </p:nvSpPr>
        <p:spPr>
          <a:xfrm>
            <a:off x="6059179" y="3721015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AE9F810-F7FB-3D44-AEB8-82226CE75907}"/>
              </a:ext>
            </a:extLst>
          </p:cNvPr>
          <p:cNvGrpSpPr/>
          <p:nvPr/>
        </p:nvGrpSpPr>
        <p:grpSpPr>
          <a:xfrm>
            <a:off x="6324069" y="3457363"/>
            <a:ext cx="86255" cy="553373"/>
            <a:chOff x="2996669" y="2990641"/>
            <a:chExt cx="86255" cy="212725"/>
          </a:xfrm>
        </p:grpSpPr>
        <p:sp>
          <p:nvSpPr>
            <p:cNvPr id="195" name="Line 90">
              <a:extLst>
                <a:ext uri="{FF2B5EF4-FFF2-40B4-BE49-F238E27FC236}">
                  <a16:creationId xmlns:a16="http://schemas.microsoft.com/office/drawing/2014/main" id="{79C85283-89E3-A94F-B03B-7B32E7E88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Line 90">
              <a:extLst>
                <a:ext uri="{FF2B5EF4-FFF2-40B4-BE49-F238E27FC236}">
                  <a16:creationId xmlns:a16="http://schemas.microsoft.com/office/drawing/2014/main" id="{DB5C2F53-A48A-1541-BE34-A791112B2C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Line 90">
              <a:extLst>
                <a:ext uri="{FF2B5EF4-FFF2-40B4-BE49-F238E27FC236}">
                  <a16:creationId xmlns:a16="http://schemas.microsoft.com/office/drawing/2014/main" id="{4DA4F7B2-E70E-F94A-8AE3-98E97A2902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2" y="3097286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98" name="Oval 197">
            <a:extLst>
              <a:ext uri="{FF2B5EF4-FFF2-40B4-BE49-F238E27FC236}">
                <a16:creationId xmlns:a16="http://schemas.microsoft.com/office/drawing/2014/main" id="{0FE71A94-7E8A-A646-BA16-F49EBE7D167D}"/>
              </a:ext>
            </a:extLst>
          </p:cNvPr>
          <p:cNvSpPr/>
          <p:nvPr/>
        </p:nvSpPr>
        <p:spPr>
          <a:xfrm>
            <a:off x="6332229" y="3698790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52B2945-2ADA-5A4C-BF11-2D50557ACC94}"/>
              </a:ext>
            </a:extLst>
          </p:cNvPr>
          <p:cNvGrpSpPr/>
          <p:nvPr/>
        </p:nvGrpSpPr>
        <p:grpSpPr>
          <a:xfrm>
            <a:off x="6603469" y="3543088"/>
            <a:ext cx="86255" cy="647909"/>
            <a:chOff x="2996669" y="2990641"/>
            <a:chExt cx="86255" cy="212981"/>
          </a:xfrm>
        </p:grpSpPr>
        <p:sp>
          <p:nvSpPr>
            <p:cNvPr id="200" name="Line 90">
              <a:extLst>
                <a:ext uri="{FF2B5EF4-FFF2-40B4-BE49-F238E27FC236}">
                  <a16:creationId xmlns:a16="http://schemas.microsoft.com/office/drawing/2014/main" id="{37749BE8-727E-2444-A3CD-C3DFE3B6E5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Line 90">
              <a:extLst>
                <a:ext uri="{FF2B5EF4-FFF2-40B4-BE49-F238E27FC236}">
                  <a16:creationId xmlns:a16="http://schemas.microsoft.com/office/drawing/2014/main" id="{72BDFCA1-7F48-964F-8EC7-9FE867937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Line 90">
              <a:extLst>
                <a:ext uri="{FF2B5EF4-FFF2-40B4-BE49-F238E27FC236}">
                  <a16:creationId xmlns:a16="http://schemas.microsoft.com/office/drawing/2014/main" id="{812D2093-E63F-9649-80C0-F99C630236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816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3" name="Oval 202">
            <a:extLst>
              <a:ext uri="{FF2B5EF4-FFF2-40B4-BE49-F238E27FC236}">
                <a16:creationId xmlns:a16="http://schemas.microsoft.com/office/drawing/2014/main" id="{AD08BC84-C46B-0246-A9E7-EA5B58D32D17}"/>
              </a:ext>
            </a:extLst>
          </p:cNvPr>
          <p:cNvSpPr/>
          <p:nvPr/>
        </p:nvSpPr>
        <p:spPr>
          <a:xfrm>
            <a:off x="6611629" y="3832140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FD992F1-EFBB-9047-93E3-C573A98DEEC0}"/>
              </a:ext>
            </a:extLst>
          </p:cNvPr>
          <p:cNvGrpSpPr/>
          <p:nvPr/>
        </p:nvGrpSpPr>
        <p:grpSpPr>
          <a:xfrm>
            <a:off x="6879694" y="3784386"/>
            <a:ext cx="86255" cy="775265"/>
            <a:chOff x="2996669" y="2990641"/>
            <a:chExt cx="86255" cy="212725"/>
          </a:xfrm>
        </p:grpSpPr>
        <p:sp>
          <p:nvSpPr>
            <p:cNvPr id="205" name="Line 90">
              <a:extLst>
                <a:ext uri="{FF2B5EF4-FFF2-40B4-BE49-F238E27FC236}">
                  <a16:creationId xmlns:a16="http://schemas.microsoft.com/office/drawing/2014/main" id="{E56CF8BD-FBD0-9E46-A7A0-49788C46A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Line 90">
              <a:extLst>
                <a:ext uri="{FF2B5EF4-FFF2-40B4-BE49-F238E27FC236}">
                  <a16:creationId xmlns:a16="http://schemas.microsoft.com/office/drawing/2014/main" id="{FA067500-E30A-534B-B2B4-363C7A7D1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Line 90">
              <a:extLst>
                <a:ext uri="{FF2B5EF4-FFF2-40B4-BE49-F238E27FC236}">
                  <a16:creationId xmlns:a16="http://schemas.microsoft.com/office/drawing/2014/main" id="{5EA3A7DD-EEB8-C44C-9BEC-B53DBD217E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2" y="3096591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8" name="Oval 207">
            <a:extLst>
              <a:ext uri="{FF2B5EF4-FFF2-40B4-BE49-F238E27FC236}">
                <a16:creationId xmlns:a16="http://schemas.microsoft.com/office/drawing/2014/main" id="{DA804A4F-B236-3245-9B8C-57B4027E22B9}"/>
              </a:ext>
            </a:extLst>
          </p:cNvPr>
          <p:cNvSpPr/>
          <p:nvPr/>
        </p:nvSpPr>
        <p:spPr>
          <a:xfrm>
            <a:off x="6887854" y="4133765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99FDFBB-D08A-6544-AF4A-D5B44207EFF7}"/>
              </a:ext>
            </a:extLst>
          </p:cNvPr>
          <p:cNvGrpSpPr/>
          <p:nvPr/>
        </p:nvGrpSpPr>
        <p:grpSpPr>
          <a:xfrm>
            <a:off x="7717893" y="3574834"/>
            <a:ext cx="86400" cy="1037785"/>
            <a:chOff x="2996669" y="2990641"/>
            <a:chExt cx="86255" cy="212725"/>
          </a:xfrm>
        </p:grpSpPr>
        <p:sp>
          <p:nvSpPr>
            <p:cNvPr id="210" name="Line 90">
              <a:extLst>
                <a:ext uri="{FF2B5EF4-FFF2-40B4-BE49-F238E27FC236}">
                  <a16:creationId xmlns:a16="http://schemas.microsoft.com/office/drawing/2014/main" id="{86E0F60D-F300-3348-B6DA-A21B84FF9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Line 90">
              <a:extLst>
                <a:ext uri="{FF2B5EF4-FFF2-40B4-BE49-F238E27FC236}">
                  <a16:creationId xmlns:a16="http://schemas.microsoft.com/office/drawing/2014/main" id="{2440DC87-C6F4-7149-8FFE-97FA34C783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Line 90">
              <a:extLst>
                <a:ext uri="{FF2B5EF4-FFF2-40B4-BE49-F238E27FC236}">
                  <a16:creationId xmlns:a16="http://schemas.microsoft.com/office/drawing/2014/main" id="{24341F9D-A181-A547-B697-389A6C5B9C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042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id="{97679B83-4E42-A843-9096-B61CBCE34201}"/>
              </a:ext>
            </a:extLst>
          </p:cNvPr>
          <p:cNvSpPr/>
          <p:nvPr/>
        </p:nvSpPr>
        <p:spPr>
          <a:xfrm>
            <a:off x="7726054" y="4051215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2E7B9E4-460F-8341-95B7-6A92DCFACB8E}"/>
              </a:ext>
            </a:extLst>
          </p:cNvPr>
          <p:cNvGrpSpPr/>
          <p:nvPr/>
        </p:nvGrpSpPr>
        <p:grpSpPr>
          <a:xfrm>
            <a:off x="7435319" y="3381163"/>
            <a:ext cx="86255" cy="956529"/>
            <a:chOff x="2996669" y="2990641"/>
            <a:chExt cx="86255" cy="212725"/>
          </a:xfrm>
        </p:grpSpPr>
        <p:sp>
          <p:nvSpPr>
            <p:cNvPr id="215" name="Line 90">
              <a:extLst>
                <a:ext uri="{FF2B5EF4-FFF2-40B4-BE49-F238E27FC236}">
                  <a16:creationId xmlns:a16="http://schemas.microsoft.com/office/drawing/2014/main" id="{F0DA531E-5E1D-5246-A723-587D8CEF2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Line 90">
              <a:extLst>
                <a:ext uri="{FF2B5EF4-FFF2-40B4-BE49-F238E27FC236}">
                  <a16:creationId xmlns:a16="http://schemas.microsoft.com/office/drawing/2014/main" id="{B1E9443F-B295-854B-9883-985D1AB8C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Line 90">
              <a:extLst>
                <a:ext uri="{FF2B5EF4-FFF2-40B4-BE49-F238E27FC236}">
                  <a16:creationId xmlns:a16="http://schemas.microsoft.com/office/drawing/2014/main" id="{0AF0B3FD-0968-AF48-B949-BCBADD172E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2" y="3096711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18" name="Oval 217">
            <a:extLst>
              <a:ext uri="{FF2B5EF4-FFF2-40B4-BE49-F238E27FC236}">
                <a16:creationId xmlns:a16="http://schemas.microsoft.com/office/drawing/2014/main" id="{9940D21D-0CCE-BD4D-9FD0-A011B56B5F3E}"/>
              </a:ext>
            </a:extLst>
          </p:cNvPr>
          <p:cNvSpPr/>
          <p:nvPr/>
        </p:nvSpPr>
        <p:spPr>
          <a:xfrm>
            <a:off x="7443479" y="3838490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7F1C982-5B72-0A48-988D-8F10A5D59572}"/>
              </a:ext>
            </a:extLst>
          </p:cNvPr>
          <p:cNvGrpSpPr/>
          <p:nvPr/>
        </p:nvGrpSpPr>
        <p:grpSpPr>
          <a:xfrm>
            <a:off x="7155919" y="3600243"/>
            <a:ext cx="86255" cy="822144"/>
            <a:chOff x="2996669" y="2990641"/>
            <a:chExt cx="86255" cy="212725"/>
          </a:xfrm>
        </p:grpSpPr>
        <p:sp>
          <p:nvSpPr>
            <p:cNvPr id="220" name="Line 90">
              <a:extLst>
                <a:ext uri="{FF2B5EF4-FFF2-40B4-BE49-F238E27FC236}">
                  <a16:creationId xmlns:a16="http://schemas.microsoft.com/office/drawing/2014/main" id="{151A45FB-CBDA-1D4C-99F1-591F015A7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Line 90">
              <a:extLst>
                <a:ext uri="{FF2B5EF4-FFF2-40B4-BE49-F238E27FC236}">
                  <a16:creationId xmlns:a16="http://schemas.microsoft.com/office/drawing/2014/main" id="{E1071A45-B3F5-3C46-8930-FAF16EB0D1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Line 90">
              <a:extLst>
                <a:ext uri="{FF2B5EF4-FFF2-40B4-BE49-F238E27FC236}">
                  <a16:creationId xmlns:a16="http://schemas.microsoft.com/office/drawing/2014/main" id="{2CC56B16-376A-3844-8513-2122FCD3A4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6839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id="{36781272-B663-974E-A35B-F4B1C892018E}"/>
              </a:ext>
            </a:extLst>
          </p:cNvPr>
          <p:cNvSpPr/>
          <p:nvPr/>
        </p:nvSpPr>
        <p:spPr>
          <a:xfrm>
            <a:off x="7164079" y="3981365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750CE6-0AF5-AB47-903B-8350AED154C1}"/>
              </a:ext>
            </a:extLst>
          </p:cNvPr>
          <p:cNvGrpSpPr/>
          <p:nvPr/>
        </p:nvGrpSpPr>
        <p:grpSpPr>
          <a:xfrm>
            <a:off x="2098144" y="3346240"/>
            <a:ext cx="86255" cy="266910"/>
            <a:chOff x="2996669" y="2990641"/>
            <a:chExt cx="86255" cy="216112"/>
          </a:xfrm>
        </p:grpSpPr>
        <p:sp>
          <p:nvSpPr>
            <p:cNvPr id="225" name="Line 90">
              <a:extLst>
                <a:ext uri="{FF2B5EF4-FFF2-40B4-BE49-F238E27FC236}">
                  <a16:creationId xmlns:a16="http://schemas.microsoft.com/office/drawing/2014/main" id="{8A9461F1-7406-9647-9E03-50767E4848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Line 90">
              <a:extLst>
                <a:ext uri="{FF2B5EF4-FFF2-40B4-BE49-F238E27FC236}">
                  <a16:creationId xmlns:a16="http://schemas.microsoft.com/office/drawing/2014/main" id="{69F852DB-D6D1-4645-945C-557C92B4CA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Line 90">
              <a:extLst>
                <a:ext uri="{FF2B5EF4-FFF2-40B4-BE49-F238E27FC236}">
                  <a16:creationId xmlns:a16="http://schemas.microsoft.com/office/drawing/2014/main" id="{7DD61816-EEA4-9D4C-8426-8EECF86CB5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8" name="Triangle 117">
            <a:extLst>
              <a:ext uri="{FF2B5EF4-FFF2-40B4-BE49-F238E27FC236}">
                <a16:creationId xmlns:a16="http://schemas.microsoft.com/office/drawing/2014/main" id="{E0CFB0E5-BB56-0442-B1E6-D9EC467AC60C}"/>
              </a:ext>
            </a:extLst>
          </p:cNvPr>
          <p:cNvSpPr/>
          <p:nvPr/>
        </p:nvSpPr>
        <p:spPr>
          <a:xfrm>
            <a:off x="2103009" y="3436718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6B3A213-87B1-F848-B33A-A31FE76F1019}"/>
              </a:ext>
            </a:extLst>
          </p:cNvPr>
          <p:cNvGrpSpPr/>
          <p:nvPr/>
        </p:nvGrpSpPr>
        <p:grpSpPr>
          <a:xfrm>
            <a:off x="2377544" y="3324015"/>
            <a:ext cx="86255" cy="305010"/>
            <a:chOff x="2996669" y="2990641"/>
            <a:chExt cx="86255" cy="216112"/>
          </a:xfrm>
        </p:grpSpPr>
        <p:sp>
          <p:nvSpPr>
            <p:cNvPr id="234" name="Line 90">
              <a:extLst>
                <a:ext uri="{FF2B5EF4-FFF2-40B4-BE49-F238E27FC236}">
                  <a16:creationId xmlns:a16="http://schemas.microsoft.com/office/drawing/2014/main" id="{B1430013-5414-074A-87C6-ECB1EA98FA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Line 90">
              <a:extLst>
                <a:ext uri="{FF2B5EF4-FFF2-40B4-BE49-F238E27FC236}">
                  <a16:creationId xmlns:a16="http://schemas.microsoft.com/office/drawing/2014/main" id="{A7C3C315-D5C7-6E4B-A7A1-FCA15AD23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Line 90">
              <a:extLst>
                <a:ext uri="{FF2B5EF4-FFF2-40B4-BE49-F238E27FC236}">
                  <a16:creationId xmlns:a16="http://schemas.microsoft.com/office/drawing/2014/main" id="{1D5D86DF-88D2-B34A-A8A1-4AB4A865C7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37" name="Triangle 236">
            <a:extLst>
              <a:ext uri="{FF2B5EF4-FFF2-40B4-BE49-F238E27FC236}">
                <a16:creationId xmlns:a16="http://schemas.microsoft.com/office/drawing/2014/main" id="{7E2F6E63-8582-E744-994E-69B4B2CFFDB8}"/>
              </a:ext>
            </a:extLst>
          </p:cNvPr>
          <p:cNvSpPr/>
          <p:nvPr/>
        </p:nvSpPr>
        <p:spPr>
          <a:xfrm>
            <a:off x="2382409" y="3436718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9638E4F-91E5-1A40-9BDB-AF4586FB2637}"/>
              </a:ext>
            </a:extLst>
          </p:cNvPr>
          <p:cNvGrpSpPr/>
          <p:nvPr/>
        </p:nvGrpSpPr>
        <p:grpSpPr>
          <a:xfrm>
            <a:off x="2653769" y="3441490"/>
            <a:ext cx="86255" cy="324060"/>
            <a:chOff x="2996669" y="2990641"/>
            <a:chExt cx="86255" cy="216112"/>
          </a:xfrm>
        </p:grpSpPr>
        <p:sp>
          <p:nvSpPr>
            <p:cNvPr id="239" name="Line 90">
              <a:extLst>
                <a:ext uri="{FF2B5EF4-FFF2-40B4-BE49-F238E27FC236}">
                  <a16:creationId xmlns:a16="http://schemas.microsoft.com/office/drawing/2014/main" id="{7339D5C7-80C5-9045-9F9C-761B6920E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Line 90">
              <a:extLst>
                <a:ext uri="{FF2B5EF4-FFF2-40B4-BE49-F238E27FC236}">
                  <a16:creationId xmlns:a16="http://schemas.microsoft.com/office/drawing/2014/main" id="{17C2DD25-2A60-134C-AF58-B6B954A8C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Line 90">
              <a:extLst>
                <a:ext uri="{FF2B5EF4-FFF2-40B4-BE49-F238E27FC236}">
                  <a16:creationId xmlns:a16="http://schemas.microsoft.com/office/drawing/2014/main" id="{66225F41-E51A-1D44-A0E1-1BDFC76EDF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42" name="Triangle 241">
            <a:extLst>
              <a:ext uri="{FF2B5EF4-FFF2-40B4-BE49-F238E27FC236}">
                <a16:creationId xmlns:a16="http://schemas.microsoft.com/office/drawing/2014/main" id="{EEB521FC-B768-9548-BCD2-65A1AD13F131}"/>
              </a:ext>
            </a:extLst>
          </p:cNvPr>
          <p:cNvSpPr/>
          <p:nvPr/>
        </p:nvSpPr>
        <p:spPr>
          <a:xfrm>
            <a:off x="2658634" y="3551018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3653FACF-00B8-B747-AB69-64CF67B71D97}"/>
              </a:ext>
            </a:extLst>
          </p:cNvPr>
          <p:cNvGrpSpPr/>
          <p:nvPr/>
        </p:nvGrpSpPr>
        <p:grpSpPr>
          <a:xfrm>
            <a:off x="2929994" y="3428790"/>
            <a:ext cx="86255" cy="336760"/>
            <a:chOff x="2996669" y="2990641"/>
            <a:chExt cx="86255" cy="216112"/>
          </a:xfrm>
        </p:grpSpPr>
        <p:sp>
          <p:nvSpPr>
            <p:cNvPr id="244" name="Line 90">
              <a:extLst>
                <a:ext uri="{FF2B5EF4-FFF2-40B4-BE49-F238E27FC236}">
                  <a16:creationId xmlns:a16="http://schemas.microsoft.com/office/drawing/2014/main" id="{41235978-3660-8647-92F7-0E6BD37E6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Line 90">
              <a:extLst>
                <a:ext uri="{FF2B5EF4-FFF2-40B4-BE49-F238E27FC236}">
                  <a16:creationId xmlns:a16="http://schemas.microsoft.com/office/drawing/2014/main" id="{A9D96933-24B9-6148-B31B-0FA52A404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Line 90">
              <a:extLst>
                <a:ext uri="{FF2B5EF4-FFF2-40B4-BE49-F238E27FC236}">
                  <a16:creationId xmlns:a16="http://schemas.microsoft.com/office/drawing/2014/main" id="{44CAA7A2-07A0-5D4C-88FC-7BB6F6D57D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47" name="Triangle 246">
            <a:extLst>
              <a:ext uri="{FF2B5EF4-FFF2-40B4-BE49-F238E27FC236}">
                <a16:creationId xmlns:a16="http://schemas.microsoft.com/office/drawing/2014/main" id="{F0B54B5A-147D-5547-AC89-A195C7857DB5}"/>
              </a:ext>
            </a:extLst>
          </p:cNvPr>
          <p:cNvSpPr/>
          <p:nvPr/>
        </p:nvSpPr>
        <p:spPr>
          <a:xfrm>
            <a:off x="2934859" y="3557368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156F9159-7CD2-004B-91B0-7423FA41E58D}"/>
              </a:ext>
            </a:extLst>
          </p:cNvPr>
          <p:cNvGrpSpPr/>
          <p:nvPr/>
        </p:nvGrpSpPr>
        <p:grpSpPr>
          <a:xfrm>
            <a:off x="3209394" y="3504990"/>
            <a:ext cx="86255" cy="381210"/>
            <a:chOff x="2996669" y="2990641"/>
            <a:chExt cx="86255" cy="216112"/>
          </a:xfrm>
        </p:grpSpPr>
        <p:sp>
          <p:nvSpPr>
            <p:cNvPr id="249" name="Line 90">
              <a:extLst>
                <a:ext uri="{FF2B5EF4-FFF2-40B4-BE49-F238E27FC236}">
                  <a16:creationId xmlns:a16="http://schemas.microsoft.com/office/drawing/2014/main" id="{CA65420C-1DAF-7344-B3C6-E84A17E98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Line 90">
              <a:extLst>
                <a:ext uri="{FF2B5EF4-FFF2-40B4-BE49-F238E27FC236}">
                  <a16:creationId xmlns:a16="http://schemas.microsoft.com/office/drawing/2014/main" id="{DFDBBCF9-DD6C-2D43-8799-0F42459919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Line 90">
              <a:extLst>
                <a:ext uri="{FF2B5EF4-FFF2-40B4-BE49-F238E27FC236}">
                  <a16:creationId xmlns:a16="http://schemas.microsoft.com/office/drawing/2014/main" id="{72663A17-0B47-E246-899A-1555CADEE8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52" name="Triangle 251">
            <a:extLst>
              <a:ext uri="{FF2B5EF4-FFF2-40B4-BE49-F238E27FC236}">
                <a16:creationId xmlns:a16="http://schemas.microsoft.com/office/drawing/2014/main" id="{ED081227-8283-F440-BE5B-B4B9F349B882}"/>
              </a:ext>
            </a:extLst>
          </p:cNvPr>
          <p:cNvSpPr/>
          <p:nvPr/>
        </p:nvSpPr>
        <p:spPr>
          <a:xfrm>
            <a:off x="3214259" y="3646268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C9FDFCB-99BD-9D47-ACDE-CE6E6135298E}"/>
              </a:ext>
            </a:extLst>
          </p:cNvPr>
          <p:cNvGrpSpPr/>
          <p:nvPr/>
        </p:nvGrpSpPr>
        <p:grpSpPr>
          <a:xfrm>
            <a:off x="3485619" y="3527215"/>
            <a:ext cx="86255" cy="349460"/>
            <a:chOff x="2996669" y="2990641"/>
            <a:chExt cx="86255" cy="216112"/>
          </a:xfrm>
        </p:grpSpPr>
        <p:sp>
          <p:nvSpPr>
            <p:cNvPr id="254" name="Line 90">
              <a:extLst>
                <a:ext uri="{FF2B5EF4-FFF2-40B4-BE49-F238E27FC236}">
                  <a16:creationId xmlns:a16="http://schemas.microsoft.com/office/drawing/2014/main" id="{4B931F6C-A974-4944-9D26-BDF5543C1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Line 90">
              <a:extLst>
                <a:ext uri="{FF2B5EF4-FFF2-40B4-BE49-F238E27FC236}">
                  <a16:creationId xmlns:a16="http://schemas.microsoft.com/office/drawing/2014/main" id="{9EF1C6A1-A626-994D-AE45-75062DFE9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Line 90">
              <a:extLst>
                <a:ext uri="{FF2B5EF4-FFF2-40B4-BE49-F238E27FC236}">
                  <a16:creationId xmlns:a16="http://schemas.microsoft.com/office/drawing/2014/main" id="{F2B65FDB-26FF-1E4A-BD95-E6E2AABDF8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57" name="Triangle 256">
            <a:extLst>
              <a:ext uri="{FF2B5EF4-FFF2-40B4-BE49-F238E27FC236}">
                <a16:creationId xmlns:a16="http://schemas.microsoft.com/office/drawing/2014/main" id="{87B1C38B-1BDD-3C43-9DF0-D5F4F0F3D5A3}"/>
              </a:ext>
            </a:extLst>
          </p:cNvPr>
          <p:cNvSpPr/>
          <p:nvPr/>
        </p:nvSpPr>
        <p:spPr>
          <a:xfrm>
            <a:off x="3490484" y="3662143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56A22326-D10B-6E4C-878B-27F7D9FC85AA}"/>
              </a:ext>
            </a:extLst>
          </p:cNvPr>
          <p:cNvGrpSpPr/>
          <p:nvPr/>
        </p:nvGrpSpPr>
        <p:grpSpPr>
          <a:xfrm>
            <a:off x="3761844" y="3472115"/>
            <a:ext cx="86255" cy="398238"/>
            <a:chOff x="2996669" y="2990038"/>
            <a:chExt cx="86255" cy="213328"/>
          </a:xfrm>
        </p:grpSpPr>
        <p:sp>
          <p:nvSpPr>
            <p:cNvPr id="259" name="Line 90">
              <a:extLst>
                <a:ext uri="{FF2B5EF4-FFF2-40B4-BE49-F238E27FC236}">
                  <a16:creationId xmlns:a16="http://schemas.microsoft.com/office/drawing/2014/main" id="{8991EC15-8ED2-B444-942A-D8E1E19B0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Line 90">
              <a:extLst>
                <a:ext uri="{FF2B5EF4-FFF2-40B4-BE49-F238E27FC236}">
                  <a16:creationId xmlns:a16="http://schemas.microsoft.com/office/drawing/2014/main" id="{56E917B1-65EA-744F-A3BC-E337FB0966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Line 90">
              <a:extLst>
                <a:ext uri="{FF2B5EF4-FFF2-40B4-BE49-F238E27FC236}">
                  <a16:creationId xmlns:a16="http://schemas.microsoft.com/office/drawing/2014/main" id="{841AD093-9070-2848-82EB-0BE47B5E32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5845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62" name="Triangle 261">
            <a:extLst>
              <a:ext uri="{FF2B5EF4-FFF2-40B4-BE49-F238E27FC236}">
                <a16:creationId xmlns:a16="http://schemas.microsoft.com/office/drawing/2014/main" id="{3CB710E1-64E6-524A-A09F-8EF3AF05C2B3}"/>
              </a:ext>
            </a:extLst>
          </p:cNvPr>
          <p:cNvSpPr/>
          <p:nvPr/>
        </p:nvSpPr>
        <p:spPr>
          <a:xfrm>
            <a:off x="3766709" y="3627218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BFF9625F-3075-4B48-97A1-9A7969518C9E}"/>
              </a:ext>
            </a:extLst>
          </p:cNvPr>
          <p:cNvGrpSpPr/>
          <p:nvPr/>
        </p:nvGrpSpPr>
        <p:grpSpPr>
          <a:xfrm>
            <a:off x="7651218" y="3679609"/>
            <a:ext cx="86400" cy="1295616"/>
            <a:chOff x="2996669" y="2990641"/>
            <a:chExt cx="86255" cy="212725"/>
          </a:xfrm>
        </p:grpSpPr>
        <p:sp>
          <p:nvSpPr>
            <p:cNvPr id="264" name="Line 90">
              <a:extLst>
                <a:ext uri="{FF2B5EF4-FFF2-40B4-BE49-F238E27FC236}">
                  <a16:creationId xmlns:a16="http://schemas.microsoft.com/office/drawing/2014/main" id="{F4E917AA-0A73-824B-B3F4-A43E3A7BA0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Line 90">
              <a:extLst>
                <a:ext uri="{FF2B5EF4-FFF2-40B4-BE49-F238E27FC236}">
                  <a16:creationId xmlns:a16="http://schemas.microsoft.com/office/drawing/2014/main" id="{37408430-E678-1C49-B03B-2EC6F729C9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Line 90">
              <a:extLst>
                <a:ext uri="{FF2B5EF4-FFF2-40B4-BE49-F238E27FC236}">
                  <a16:creationId xmlns:a16="http://schemas.microsoft.com/office/drawing/2014/main" id="{3CEC00A5-BD3C-BF4D-959D-AADDF0F716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042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67" name="Triangle 266">
            <a:extLst>
              <a:ext uri="{FF2B5EF4-FFF2-40B4-BE49-F238E27FC236}">
                <a16:creationId xmlns:a16="http://schemas.microsoft.com/office/drawing/2014/main" id="{BD2CAB39-678E-FC44-A9C4-57FDDBF13650}"/>
              </a:ext>
            </a:extLst>
          </p:cNvPr>
          <p:cNvSpPr/>
          <p:nvPr/>
        </p:nvSpPr>
        <p:spPr>
          <a:xfrm>
            <a:off x="7656156" y="4293968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E514670-B86F-6244-A3DE-F57D9288B776}"/>
              </a:ext>
            </a:extLst>
          </p:cNvPr>
          <p:cNvGrpSpPr/>
          <p:nvPr/>
        </p:nvGrpSpPr>
        <p:grpSpPr>
          <a:xfrm>
            <a:off x="7371818" y="3603409"/>
            <a:ext cx="86400" cy="993991"/>
            <a:chOff x="2996669" y="2990641"/>
            <a:chExt cx="86255" cy="212725"/>
          </a:xfrm>
        </p:grpSpPr>
        <p:sp>
          <p:nvSpPr>
            <p:cNvPr id="275" name="Line 90">
              <a:extLst>
                <a:ext uri="{FF2B5EF4-FFF2-40B4-BE49-F238E27FC236}">
                  <a16:creationId xmlns:a16="http://schemas.microsoft.com/office/drawing/2014/main" id="{34A7B04A-0F4D-6A4F-951F-27D0D799BC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Line 90">
              <a:extLst>
                <a:ext uri="{FF2B5EF4-FFF2-40B4-BE49-F238E27FC236}">
                  <a16:creationId xmlns:a16="http://schemas.microsoft.com/office/drawing/2014/main" id="{01B70D09-A4D9-E144-AC5C-C1689BD10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Line 90">
              <a:extLst>
                <a:ext uri="{FF2B5EF4-FFF2-40B4-BE49-F238E27FC236}">
                  <a16:creationId xmlns:a16="http://schemas.microsoft.com/office/drawing/2014/main" id="{7F79EB5E-B157-CF4A-8F30-163141111D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042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78" name="Triangle 277">
            <a:extLst>
              <a:ext uri="{FF2B5EF4-FFF2-40B4-BE49-F238E27FC236}">
                <a16:creationId xmlns:a16="http://schemas.microsoft.com/office/drawing/2014/main" id="{98017AA8-A30D-7943-B61B-E1DA3E6C14B8}"/>
              </a:ext>
            </a:extLst>
          </p:cNvPr>
          <p:cNvSpPr/>
          <p:nvPr/>
        </p:nvSpPr>
        <p:spPr>
          <a:xfrm>
            <a:off x="7376756" y="4059018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77C0BB86-7865-EC4F-89EB-F32AB35989F9}"/>
              </a:ext>
            </a:extLst>
          </p:cNvPr>
          <p:cNvGrpSpPr/>
          <p:nvPr/>
        </p:nvGrpSpPr>
        <p:grpSpPr>
          <a:xfrm>
            <a:off x="7089243" y="3679609"/>
            <a:ext cx="86400" cy="816191"/>
            <a:chOff x="2996669" y="2990641"/>
            <a:chExt cx="86255" cy="212725"/>
          </a:xfrm>
        </p:grpSpPr>
        <p:sp>
          <p:nvSpPr>
            <p:cNvPr id="280" name="Line 90">
              <a:extLst>
                <a:ext uri="{FF2B5EF4-FFF2-40B4-BE49-F238E27FC236}">
                  <a16:creationId xmlns:a16="http://schemas.microsoft.com/office/drawing/2014/main" id="{D709FF6A-BCD2-3846-B1D4-56FC1F3224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Line 90">
              <a:extLst>
                <a:ext uri="{FF2B5EF4-FFF2-40B4-BE49-F238E27FC236}">
                  <a16:creationId xmlns:a16="http://schemas.microsoft.com/office/drawing/2014/main" id="{15D153F8-2A3A-524D-860E-BA2B157D5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Line 90">
              <a:extLst>
                <a:ext uri="{FF2B5EF4-FFF2-40B4-BE49-F238E27FC236}">
                  <a16:creationId xmlns:a16="http://schemas.microsoft.com/office/drawing/2014/main" id="{C2216B97-C09D-EB48-9749-2C4A4D64DA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042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83" name="Triangle 282">
            <a:extLst>
              <a:ext uri="{FF2B5EF4-FFF2-40B4-BE49-F238E27FC236}">
                <a16:creationId xmlns:a16="http://schemas.microsoft.com/office/drawing/2014/main" id="{DC8EC9B1-5189-D34E-BEF8-288197531268}"/>
              </a:ext>
            </a:extLst>
          </p:cNvPr>
          <p:cNvSpPr/>
          <p:nvPr/>
        </p:nvSpPr>
        <p:spPr>
          <a:xfrm>
            <a:off x="7094181" y="4052668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A8EDD85-83BF-5746-AF57-6E7B8F8CBB16}"/>
              </a:ext>
            </a:extLst>
          </p:cNvPr>
          <p:cNvGrpSpPr/>
          <p:nvPr/>
        </p:nvGrpSpPr>
        <p:grpSpPr>
          <a:xfrm>
            <a:off x="6813018" y="3705009"/>
            <a:ext cx="86400" cy="638391"/>
            <a:chOff x="2996669" y="2990641"/>
            <a:chExt cx="86255" cy="212725"/>
          </a:xfrm>
        </p:grpSpPr>
        <p:sp>
          <p:nvSpPr>
            <p:cNvPr id="285" name="Line 90">
              <a:extLst>
                <a:ext uri="{FF2B5EF4-FFF2-40B4-BE49-F238E27FC236}">
                  <a16:creationId xmlns:a16="http://schemas.microsoft.com/office/drawing/2014/main" id="{89EE155D-A392-434A-9DAD-A6F1CE34B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Line 90">
              <a:extLst>
                <a:ext uri="{FF2B5EF4-FFF2-40B4-BE49-F238E27FC236}">
                  <a16:creationId xmlns:a16="http://schemas.microsoft.com/office/drawing/2014/main" id="{6CA15A00-4369-3B4E-90C7-26B2BFB399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Line 90">
              <a:extLst>
                <a:ext uri="{FF2B5EF4-FFF2-40B4-BE49-F238E27FC236}">
                  <a16:creationId xmlns:a16="http://schemas.microsoft.com/office/drawing/2014/main" id="{9DAF60E5-50BA-FE47-BE85-5A90AD02BA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042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88" name="Triangle 287">
            <a:extLst>
              <a:ext uri="{FF2B5EF4-FFF2-40B4-BE49-F238E27FC236}">
                <a16:creationId xmlns:a16="http://schemas.microsoft.com/office/drawing/2014/main" id="{83EF24E1-4022-3F46-8043-2FAEE0C3040C}"/>
              </a:ext>
            </a:extLst>
          </p:cNvPr>
          <p:cNvSpPr/>
          <p:nvPr/>
        </p:nvSpPr>
        <p:spPr>
          <a:xfrm>
            <a:off x="6817956" y="3979643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580E82BA-AE94-1B48-96D4-2B84F6EC7ECA}"/>
              </a:ext>
            </a:extLst>
          </p:cNvPr>
          <p:cNvGrpSpPr/>
          <p:nvPr/>
        </p:nvGrpSpPr>
        <p:grpSpPr>
          <a:xfrm>
            <a:off x="6539968" y="3698660"/>
            <a:ext cx="86400" cy="571716"/>
            <a:chOff x="2996669" y="2990641"/>
            <a:chExt cx="86255" cy="212725"/>
          </a:xfrm>
        </p:grpSpPr>
        <p:sp>
          <p:nvSpPr>
            <p:cNvPr id="290" name="Line 90">
              <a:extLst>
                <a:ext uri="{FF2B5EF4-FFF2-40B4-BE49-F238E27FC236}">
                  <a16:creationId xmlns:a16="http://schemas.microsoft.com/office/drawing/2014/main" id="{F0AE6B9C-5BFB-B64F-9419-9532A675A1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Line 90">
              <a:extLst>
                <a:ext uri="{FF2B5EF4-FFF2-40B4-BE49-F238E27FC236}">
                  <a16:creationId xmlns:a16="http://schemas.microsoft.com/office/drawing/2014/main" id="{28539991-41F6-7841-9CB0-DE38A3356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Line 90">
              <a:extLst>
                <a:ext uri="{FF2B5EF4-FFF2-40B4-BE49-F238E27FC236}">
                  <a16:creationId xmlns:a16="http://schemas.microsoft.com/office/drawing/2014/main" id="{233CA930-7038-C748-A020-5D36ADA65F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042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3" name="Triangle 292">
            <a:extLst>
              <a:ext uri="{FF2B5EF4-FFF2-40B4-BE49-F238E27FC236}">
                <a16:creationId xmlns:a16="http://schemas.microsoft.com/office/drawing/2014/main" id="{FC8BFC9F-630A-E345-AC9D-6BCFC09789D7}"/>
              </a:ext>
            </a:extLst>
          </p:cNvPr>
          <p:cNvSpPr/>
          <p:nvPr/>
        </p:nvSpPr>
        <p:spPr>
          <a:xfrm>
            <a:off x="6544906" y="3954243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8B9F9907-C37C-7048-8C03-F42E03CD4E47}"/>
              </a:ext>
            </a:extLst>
          </p:cNvPr>
          <p:cNvGrpSpPr/>
          <p:nvPr/>
        </p:nvGrpSpPr>
        <p:grpSpPr>
          <a:xfrm>
            <a:off x="6260568" y="3657385"/>
            <a:ext cx="86400" cy="489165"/>
            <a:chOff x="2996669" y="2990641"/>
            <a:chExt cx="86255" cy="212725"/>
          </a:xfrm>
        </p:grpSpPr>
        <p:sp>
          <p:nvSpPr>
            <p:cNvPr id="295" name="Line 90">
              <a:extLst>
                <a:ext uri="{FF2B5EF4-FFF2-40B4-BE49-F238E27FC236}">
                  <a16:creationId xmlns:a16="http://schemas.microsoft.com/office/drawing/2014/main" id="{5474D5EE-E0CD-BD4E-A097-024C93903A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Line 90">
              <a:extLst>
                <a:ext uri="{FF2B5EF4-FFF2-40B4-BE49-F238E27FC236}">
                  <a16:creationId xmlns:a16="http://schemas.microsoft.com/office/drawing/2014/main" id="{5607F784-B4A0-9D48-BB29-68C147976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Line 90">
              <a:extLst>
                <a:ext uri="{FF2B5EF4-FFF2-40B4-BE49-F238E27FC236}">
                  <a16:creationId xmlns:a16="http://schemas.microsoft.com/office/drawing/2014/main" id="{457E3AEF-DD8A-3449-BED2-B204D43523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042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8" name="Triangle 297">
            <a:extLst>
              <a:ext uri="{FF2B5EF4-FFF2-40B4-BE49-F238E27FC236}">
                <a16:creationId xmlns:a16="http://schemas.microsoft.com/office/drawing/2014/main" id="{EC44C700-6804-294D-872E-0E2B4A1830FA}"/>
              </a:ext>
            </a:extLst>
          </p:cNvPr>
          <p:cNvSpPr/>
          <p:nvPr/>
        </p:nvSpPr>
        <p:spPr>
          <a:xfrm>
            <a:off x="6265506" y="3862168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5ECE1692-7D35-9643-A903-477E66BA7B82}"/>
              </a:ext>
            </a:extLst>
          </p:cNvPr>
          <p:cNvGrpSpPr/>
          <p:nvPr/>
        </p:nvGrpSpPr>
        <p:grpSpPr>
          <a:xfrm>
            <a:off x="5984343" y="3625636"/>
            <a:ext cx="86400" cy="466940"/>
            <a:chOff x="2996669" y="2990641"/>
            <a:chExt cx="86255" cy="212725"/>
          </a:xfrm>
        </p:grpSpPr>
        <p:sp>
          <p:nvSpPr>
            <p:cNvPr id="300" name="Line 90">
              <a:extLst>
                <a:ext uri="{FF2B5EF4-FFF2-40B4-BE49-F238E27FC236}">
                  <a16:creationId xmlns:a16="http://schemas.microsoft.com/office/drawing/2014/main" id="{D5AD935F-CE87-6145-80E6-ABFDA01BB5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1" name="Line 90">
              <a:extLst>
                <a:ext uri="{FF2B5EF4-FFF2-40B4-BE49-F238E27FC236}">
                  <a16:creationId xmlns:a16="http://schemas.microsoft.com/office/drawing/2014/main" id="{F7A2CDAB-5221-764A-90E5-0ADE18B52F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Line 90">
              <a:extLst>
                <a:ext uri="{FF2B5EF4-FFF2-40B4-BE49-F238E27FC236}">
                  <a16:creationId xmlns:a16="http://schemas.microsoft.com/office/drawing/2014/main" id="{B7D0E0A7-B792-4748-A4C8-B89E386189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042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03" name="Triangle 302">
            <a:extLst>
              <a:ext uri="{FF2B5EF4-FFF2-40B4-BE49-F238E27FC236}">
                <a16:creationId xmlns:a16="http://schemas.microsoft.com/office/drawing/2014/main" id="{219ED27F-3FFF-E742-BE9F-913EAC4CC104}"/>
              </a:ext>
            </a:extLst>
          </p:cNvPr>
          <p:cNvSpPr/>
          <p:nvPr/>
        </p:nvSpPr>
        <p:spPr>
          <a:xfrm>
            <a:off x="5989281" y="3824068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C1AF012D-2FD0-FF49-9959-7775DD3C3C7A}"/>
              </a:ext>
            </a:extLst>
          </p:cNvPr>
          <p:cNvGrpSpPr/>
          <p:nvPr/>
        </p:nvGrpSpPr>
        <p:grpSpPr>
          <a:xfrm>
            <a:off x="5701768" y="3628811"/>
            <a:ext cx="86400" cy="451064"/>
            <a:chOff x="2996669" y="2990641"/>
            <a:chExt cx="86255" cy="212725"/>
          </a:xfrm>
        </p:grpSpPr>
        <p:sp>
          <p:nvSpPr>
            <p:cNvPr id="305" name="Line 90">
              <a:extLst>
                <a:ext uri="{FF2B5EF4-FFF2-40B4-BE49-F238E27FC236}">
                  <a16:creationId xmlns:a16="http://schemas.microsoft.com/office/drawing/2014/main" id="{03009BA8-3A28-1544-A5F5-2D745121E0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Line 90">
              <a:extLst>
                <a:ext uri="{FF2B5EF4-FFF2-40B4-BE49-F238E27FC236}">
                  <a16:creationId xmlns:a16="http://schemas.microsoft.com/office/drawing/2014/main" id="{6D679A23-1500-9242-8EC3-568B5ECD0C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Line 90">
              <a:extLst>
                <a:ext uri="{FF2B5EF4-FFF2-40B4-BE49-F238E27FC236}">
                  <a16:creationId xmlns:a16="http://schemas.microsoft.com/office/drawing/2014/main" id="{85D9120F-531D-D14F-943A-9BA3B15D83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042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08" name="Triangle 307">
            <a:extLst>
              <a:ext uri="{FF2B5EF4-FFF2-40B4-BE49-F238E27FC236}">
                <a16:creationId xmlns:a16="http://schemas.microsoft.com/office/drawing/2014/main" id="{15E73F69-08F3-E640-A7C3-66FC75DE6F1A}"/>
              </a:ext>
            </a:extLst>
          </p:cNvPr>
          <p:cNvSpPr/>
          <p:nvPr/>
        </p:nvSpPr>
        <p:spPr>
          <a:xfrm>
            <a:off x="5706706" y="3820893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5C7BBA78-7818-A244-9B95-D288238B7346}"/>
              </a:ext>
            </a:extLst>
          </p:cNvPr>
          <p:cNvGrpSpPr/>
          <p:nvPr/>
        </p:nvGrpSpPr>
        <p:grpSpPr>
          <a:xfrm>
            <a:off x="5425543" y="3631986"/>
            <a:ext cx="86400" cy="412964"/>
            <a:chOff x="2996669" y="2990641"/>
            <a:chExt cx="86255" cy="212725"/>
          </a:xfrm>
        </p:grpSpPr>
        <p:sp>
          <p:nvSpPr>
            <p:cNvPr id="310" name="Line 90">
              <a:extLst>
                <a:ext uri="{FF2B5EF4-FFF2-40B4-BE49-F238E27FC236}">
                  <a16:creationId xmlns:a16="http://schemas.microsoft.com/office/drawing/2014/main" id="{455850C6-96F3-8E43-B98B-878662BC1B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Line 90">
              <a:extLst>
                <a:ext uri="{FF2B5EF4-FFF2-40B4-BE49-F238E27FC236}">
                  <a16:creationId xmlns:a16="http://schemas.microsoft.com/office/drawing/2014/main" id="{8D8EEE1A-6105-4840-951A-9995B38F7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Line 90">
              <a:extLst>
                <a:ext uri="{FF2B5EF4-FFF2-40B4-BE49-F238E27FC236}">
                  <a16:creationId xmlns:a16="http://schemas.microsoft.com/office/drawing/2014/main" id="{B6F6A76C-F468-F649-BABF-68948E433B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042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13" name="Triangle 312">
            <a:extLst>
              <a:ext uri="{FF2B5EF4-FFF2-40B4-BE49-F238E27FC236}">
                <a16:creationId xmlns:a16="http://schemas.microsoft.com/office/drawing/2014/main" id="{7B23A7FE-5EE6-FD41-8D59-DE7DF10F0607}"/>
              </a:ext>
            </a:extLst>
          </p:cNvPr>
          <p:cNvSpPr/>
          <p:nvPr/>
        </p:nvSpPr>
        <p:spPr>
          <a:xfrm>
            <a:off x="5430481" y="3795493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F4952201-5715-3948-BD74-E018DC404D53}"/>
              </a:ext>
            </a:extLst>
          </p:cNvPr>
          <p:cNvGrpSpPr/>
          <p:nvPr/>
        </p:nvGrpSpPr>
        <p:grpSpPr>
          <a:xfrm>
            <a:off x="5146143" y="3520860"/>
            <a:ext cx="86400" cy="435189"/>
            <a:chOff x="2996669" y="2990641"/>
            <a:chExt cx="86255" cy="212725"/>
          </a:xfrm>
        </p:grpSpPr>
        <p:sp>
          <p:nvSpPr>
            <p:cNvPr id="315" name="Line 90">
              <a:extLst>
                <a:ext uri="{FF2B5EF4-FFF2-40B4-BE49-F238E27FC236}">
                  <a16:creationId xmlns:a16="http://schemas.microsoft.com/office/drawing/2014/main" id="{B77E6E78-B9D7-C54F-A275-B94DA32B62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Line 90">
              <a:extLst>
                <a:ext uri="{FF2B5EF4-FFF2-40B4-BE49-F238E27FC236}">
                  <a16:creationId xmlns:a16="http://schemas.microsoft.com/office/drawing/2014/main" id="{012BCA32-7239-8044-98E5-6E9BE6809C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Line 90">
              <a:extLst>
                <a:ext uri="{FF2B5EF4-FFF2-40B4-BE49-F238E27FC236}">
                  <a16:creationId xmlns:a16="http://schemas.microsoft.com/office/drawing/2014/main" id="{8E8500F5-AFE1-F540-B8A8-97FF9D39D2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042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18" name="Triangle 317">
            <a:extLst>
              <a:ext uri="{FF2B5EF4-FFF2-40B4-BE49-F238E27FC236}">
                <a16:creationId xmlns:a16="http://schemas.microsoft.com/office/drawing/2014/main" id="{E650319A-5D50-FE4B-9BC8-58DA2E0D6724}"/>
              </a:ext>
            </a:extLst>
          </p:cNvPr>
          <p:cNvSpPr/>
          <p:nvPr/>
        </p:nvSpPr>
        <p:spPr>
          <a:xfrm>
            <a:off x="5151081" y="3700243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B22DFE80-94F2-DB46-A62E-2D1BB96D73BE}"/>
              </a:ext>
            </a:extLst>
          </p:cNvPr>
          <p:cNvGrpSpPr/>
          <p:nvPr/>
        </p:nvGrpSpPr>
        <p:grpSpPr>
          <a:xfrm>
            <a:off x="4873093" y="3501810"/>
            <a:ext cx="86400" cy="425665"/>
            <a:chOff x="2996669" y="2990641"/>
            <a:chExt cx="86255" cy="212725"/>
          </a:xfrm>
        </p:grpSpPr>
        <p:sp>
          <p:nvSpPr>
            <p:cNvPr id="320" name="Line 90">
              <a:extLst>
                <a:ext uri="{FF2B5EF4-FFF2-40B4-BE49-F238E27FC236}">
                  <a16:creationId xmlns:a16="http://schemas.microsoft.com/office/drawing/2014/main" id="{2F3270BB-590A-8E49-9C5C-CB5ECFEE14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Line 90">
              <a:extLst>
                <a:ext uri="{FF2B5EF4-FFF2-40B4-BE49-F238E27FC236}">
                  <a16:creationId xmlns:a16="http://schemas.microsoft.com/office/drawing/2014/main" id="{734808E0-4DA4-B24C-AD81-DEE28C9CA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Line 90">
              <a:extLst>
                <a:ext uri="{FF2B5EF4-FFF2-40B4-BE49-F238E27FC236}">
                  <a16:creationId xmlns:a16="http://schemas.microsoft.com/office/drawing/2014/main" id="{0D95A335-6BFD-9D4C-865B-7F6CE29AB1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042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3" name="Triangle 322">
            <a:extLst>
              <a:ext uri="{FF2B5EF4-FFF2-40B4-BE49-F238E27FC236}">
                <a16:creationId xmlns:a16="http://schemas.microsoft.com/office/drawing/2014/main" id="{A60279B8-1164-BC41-97F6-E96BB5019605}"/>
              </a:ext>
            </a:extLst>
          </p:cNvPr>
          <p:cNvSpPr/>
          <p:nvPr/>
        </p:nvSpPr>
        <p:spPr>
          <a:xfrm>
            <a:off x="4878031" y="3676473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9A72B1F1-8BD6-BC4D-92DA-9A23D25A1D73}"/>
              </a:ext>
            </a:extLst>
          </p:cNvPr>
          <p:cNvGrpSpPr/>
          <p:nvPr/>
        </p:nvGrpSpPr>
        <p:grpSpPr>
          <a:xfrm>
            <a:off x="4600043" y="3524035"/>
            <a:ext cx="86400" cy="387565"/>
            <a:chOff x="2996669" y="2990641"/>
            <a:chExt cx="86255" cy="212725"/>
          </a:xfrm>
        </p:grpSpPr>
        <p:sp>
          <p:nvSpPr>
            <p:cNvPr id="325" name="Line 90">
              <a:extLst>
                <a:ext uri="{FF2B5EF4-FFF2-40B4-BE49-F238E27FC236}">
                  <a16:creationId xmlns:a16="http://schemas.microsoft.com/office/drawing/2014/main" id="{4A7C905B-7EF5-2A41-9E0A-3D807B58E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Line 90">
              <a:extLst>
                <a:ext uri="{FF2B5EF4-FFF2-40B4-BE49-F238E27FC236}">
                  <a16:creationId xmlns:a16="http://schemas.microsoft.com/office/drawing/2014/main" id="{745F4B50-4E88-7D4B-99C2-BBB805B599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Line 90">
              <a:extLst>
                <a:ext uri="{FF2B5EF4-FFF2-40B4-BE49-F238E27FC236}">
                  <a16:creationId xmlns:a16="http://schemas.microsoft.com/office/drawing/2014/main" id="{1BA3F2E7-1BE6-4340-A811-46D5598462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042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8" name="Triangle 327">
            <a:extLst>
              <a:ext uri="{FF2B5EF4-FFF2-40B4-BE49-F238E27FC236}">
                <a16:creationId xmlns:a16="http://schemas.microsoft.com/office/drawing/2014/main" id="{133DA887-9B0E-BA4F-8D3E-468DE8A817DF}"/>
              </a:ext>
            </a:extLst>
          </p:cNvPr>
          <p:cNvSpPr/>
          <p:nvPr/>
        </p:nvSpPr>
        <p:spPr>
          <a:xfrm>
            <a:off x="4604981" y="3657423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C1D549DB-E829-494E-AE2F-5B7B97B910AF}"/>
              </a:ext>
            </a:extLst>
          </p:cNvPr>
          <p:cNvGrpSpPr/>
          <p:nvPr/>
        </p:nvGrpSpPr>
        <p:grpSpPr>
          <a:xfrm>
            <a:off x="4320643" y="3489110"/>
            <a:ext cx="86400" cy="432015"/>
            <a:chOff x="2996669" y="2990641"/>
            <a:chExt cx="86255" cy="212725"/>
          </a:xfrm>
        </p:grpSpPr>
        <p:sp>
          <p:nvSpPr>
            <p:cNvPr id="330" name="Line 90">
              <a:extLst>
                <a:ext uri="{FF2B5EF4-FFF2-40B4-BE49-F238E27FC236}">
                  <a16:creationId xmlns:a16="http://schemas.microsoft.com/office/drawing/2014/main" id="{0721C5E4-A7D8-9443-8B23-64B2F4EBE8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Line 90">
              <a:extLst>
                <a:ext uri="{FF2B5EF4-FFF2-40B4-BE49-F238E27FC236}">
                  <a16:creationId xmlns:a16="http://schemas.microsoft.com/office/drawing/2014/main" id="{0871BBFA-BEDB-C34A-9361-C3862D5B3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Line 90">
              <a:extLst>
                <a:ext uri="{FF2B5EF4-FFF2-40B4-BE49-F238E27FC236}">
                  <a16:creationId xmlns:a16="http://schemas.microsoft.com/office/drawing/2014/main" id="{BF55BBA7-60A3-A841-BE95-B0369ED764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042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33" name="Triangle 332">
            <a:extLst>
              <a:ext uri="{FF2B5EF4-FFF2-40B4-BE49-F238E27FC236}">
                <a16:creationId xmlns:a16="http://schemas.microsoft.com/office/drawing/2014/main" id="{22767B74-ECC6-B74D-9F65-D3AF777B624C}"/>
              </a:ext>
            </a:extLst>
          </p:cNvPr>
          <p:cNvSpPr/>
          <p:nvPr/>
        </p:nvSpPr>
        <p:spPr>
          <a:xfrm>
            <a:off x="4325581" y="3660598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9F09A8C5-38C5-0E47-B008-F52A594CF9FD}"/>
              </a:ext>
            </a:extLst>
          </p:cNvPr>
          <p:cNvGrpSpPr/>
          <p:nvPr/>
        </p:nvGrpSpPr>
        <p:grpSpPr>
          <a:xfrm>
            <a:off x="4041243" y="3546261"/>
            <a:ext cx="86400" cy="397090"/>
            <a:chOff x="2996669" y="2990641"/>
            <a:chExt cx="86255" cy="212725"/>
          </a:xfrm>
        </p:grpSpPr>
        <p:sp>
          <p:nvSpPr>
            <p:cNvPr id="335" name="Line 90">
              <a:extLst>
                <a:ext uri="{FF2B5EF4-FFF2-40B4-BE49-F238E27FC236}">
                  <a16:creationId xmlns:a16="http://schemas.microsoft.com/office/drawing/2014/main" id="{E2B74516-9B88-1E48-8823-99A87A57D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Line 90">
              <a:extLst>
                <a:ext uri="{FF2B5EF4-FFF2-40B4-BE49-F238E27FC236}">
                  <a16:creationId xmlns:a16="http://schemas.microsoft.com/office/drawing/2014/main" id="{6703B026-24D2-F848-8985-0E4F7483B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Line 90">
              <a:extLst>
                <a:ext uri="{FF2B5EF4-FFF2-40B4-BE49-F238E27FC236}">
                  <a16:creationId xmlns:a16="http://schemas.microsoft.com/office/drawing/2014/main" id="{308001D9-3B9F-A445-B03A-FE28E69EAC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7042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38" name="Triangle 337">
            <a:extLst>
              <a:ext uri="{FF2B5EF4-FFF2-40B4-BE49-F238E27FC236}">
                <a16:creationId xmlns:a16="http://schemas.microsoft.com/office/drawing/2014/main" id="{8A41D9A6-501F-3B44-85F0-712CFD61E7D9}"/>
              </a:ext>
            </a:extLst>
          </p:cNvPr>
          <p:cNvSpPr/>
          <p:nvPr/>
        </p:nvSpPr>
        <p:spPr>
          <a:xfrm>
            <a:off x="4046181" y="3701873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Freeform 1023">
            <a:extLst>
              <a:ext uri="{FF2B5EF4-FFF2-40B4-BE49-F238E27FC236}">
                <a16:creationId xmlns:a16="http://schemas.microsoft.com/office/drawing/2014/main" id="{6D56A9BC-14F2-024B-BE93-B97DEF820421}"/>
              </a:ext>
            </a:extLst>
          </p:cNvPr>
          <p:cNvSpPr/>
          <p:nvPr/>
        </p:nvSpPr>
        <p:spPr>
          <a:xfrm>
            <a:off x="2136775" y="3479800"/>
            <a:ext cx="5559425" cy="857250"/>
          </a:xfrm>
          <a:custGeom>
            <a:avLst/>
            <a:gdLst>
              <a:gd name="connsiteX0" fmla="*/ 0 w 5559425"/>
              <a:gd name="connsiteY0" fmla="*/ 3175 h 857250"/>
              <a:gd name="connsiteX1" fmla="*/ 279400 w 5559425"/>
              <a:gd name="connsiteY1" fmla="*/ 0 h 857250"/>
              <a:gd name="connsiteX2" fmla="*/ 561975 w 5559425"/>
              <a:gd name="connsiteY2" fmla="*/ 117475 h 857250"/>
              <a:gd name="connsiteX3" fmla="*/ 835025 w 5559425"/>
              <a:gd name="connsiteY3" fmla="*/ 123825 h 857250"/>
              <a:gd name="connsiteX4" fmla="*/ 1114425 w 5559425"/>
              <a:gd name="connsiteY4" fmla="*/ 212725 h 857250"/>
              <a:gd name="connsiteX5" fmla="*/ 1393825 w 5559425"/>
              <a:gd name="connsiteY5" fmla="*/ 231775 h 857250"/>
              <a:gd name="connsiteX6" fmla="*/ 1670050 w 5559425"/>
              <a:gd name="connsiteY6" fmla="*/ 187325 h 857250"/>
              <a:gd name="connsiteX7" fmla="*/ 1949450 w 5559425"/>
              <a:gd name="connsiteY7" fmla="*/ 260350 h 857250"/>
              <a:gd name="connsiteX8" fmla="*/ 2235200 w 5559425"/>
              <a:gd name="connsiteY8" fmla="*/ 228600 h 857250"/>
              <a:gd name="connsiteX9" fmla="*/ 2508250 w 5559425"/>
              <a:gd name="connsiteY9" fmla="*/ 225425 h 857250"/>
              <a:gd name="connsiteX10" fmla="*/ 2781300 w 5559425"/>
              <a:gd name="connsiteY10" fmla="*/ 241300 h 857250"/>
              <a:gd name="connsiteX11" fmla="*/ 3051175 w 5559425"/>
              <a:gd name="connsiteY11" fmla="*/ 263525 h 857250"/>
              <a:gd name="connsiteX12" fmla="*/ 3333750 w 5559425"/>
              <a:gd name="connsiteY12" fmla="*/ 368300 h 857250"/>
              <a:gd name="connsiteX13" fmla="*/ 3609975 w 5559425"/>
              <a:gd name="connsiteY13" fmla="*/ 377825 h 857250"/>
              <a:gd name="connsiteX14" fmla="*/ 3889375 w 5559425"/>
              <a:gd name="connsiteY14" fmla="*/ 390525 h 857250"/>
              <a:gd name="connsiteX15" fmla="*/ 4165600 w 5559425"/>
              <a:gd name="connsiteY15" fmla="*/ 428625 h 857250"/>
              <a:gd name="connsiteX16" fmla="*/ 4445000 w 5559425"/>
              <a:gd name="connsiteY16" fmla="*/ 514350 h 857250"/>
              <a:gd name="connsiteX17" fmla="*/ 4724400 w 5559425"/>
              <a:gd name="connsiteY17" fmla="*/ 546100 h 857250"/>
              <a:gd name="connsiteX18" fmla="*/ 4997450 w 5559425"/>
              <a:gd name="connsiteY18" fmla="*/ 619125 h 857250"/>
              <a:gd name="connsiteX19" fmla="*/ 5273675 w 5559425"/>
              <a:gd name="connsiteY19" fmla="*/ 622300 h 857250"/>
              <a:gd name="connsiteX20" fmla="*/ 5559425 w 5559425"/>
              <a:gd name="connsiteY20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59425" h="857250">
                <a:moveTo>
                  <a:pt x="0" y="3175"/>
                </a:moveTo>
                <a:lnTo>
                  <a:pt x="279400" y="0"/>
                </a:lnTo>
                <a:lnTo>
                  <a:pt x="561975" y="117475"/>
                </a:lnTo>
                <a:lnTo>
                  <a:pt x="835025" y="123825"/>
                </a:lnTo>
                <a:lnTo>
                  <a:pt x="1114425" y="212725"/>
                </a:lnTo>
                <a:lnTo>
                  <a:pt x="1393825" y="231775"/>
                </a:lnTo>
                <a:lnTo>
                  <a:pt x="1670050" y="187325"/>
                </a:lnTo>
                <a:lnTo>
                  <a:pt x="1949450" y="260350"/>
                </a:lnTo>
                <a:lnTo>
                  <a:pt x="2235200" y="228600"/>
                </a:lnTo>
                <a:lnTo>
                  <a:pt x="2508250" y="225425"/>
                </a:lnTo>
                <a:lnTo>
                  <a:pt x="2781300" y="241300"/>
                </a:lnTo>
                <a:lnTo>
                  <a:pt x="3051175" y="263525"/>
                </a:lnTo>
                <a:lnTo>
                  <a:pt x="3333750" y="368300"/>
                </a:lnTo>
                <a:lnTo>
                  <a:pt x="3609975" y="377825"/>
                </a:lnTo>
                <a:lnTo>
                  <a:pt x="3889375" y="390525"/>
                </a:lnTo>
                <a:lnTo>
                  <a:pt x="4165600" y="428625"/>
                </a:lnTo>
                <a:lnTo>
                  <a:pt x="4445000" y="514350"/>
                </a:lnTo>
                <a:lnTo>
                  <a:pt x="4724400" y="546100"/>
                </a:lnTo>
                <a:lnTo>
                  <a:pt x="4997450" y="619125"/>
                </a:lnTo>
                <a:lnTo>
                  <a:pt x="5273675" y="622300"/>
                </a:lnTo>
                <a:lnTo>
                  <a:pt x="5559425" y="857250"/>
                </a:lnTo>
              </a:path>
            </a:pathLst>
          </a:cu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57D2B95F-BA41-A349-AFD8-0369902D4419}"/>
              </a:ext>
            </a:extLst>
          </p:cNvPr>
          <p:cNvSpPr txBox="1"/>
          <p:nvPr/>
        </p:nvSpPr>
        <p:spPr>
          <a:xfrm>
            <a:off x="5467908" y="2564904"/>
            <a:ext cx="30543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Olaparib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+ abiraterone (N=399)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1"/>
                </a:solidFill>
                <a:latin typeface="Arial" panose="020B0604020202020204"/>
              </a:rPr>
              <a:t>Placebo + abiraterone (N=397)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41" name="Line 90">
            <a:extLst>
              <a:ext uri="{FF2B5EF4-FFF2-40B4-BE49-F238E27FC236}">
                <a16:creationId xmlns:a16="http://schemas.microsoft.com/office/drawing/2014/main" id="{CB40AAF8-132D-584F-8F18-E149A639D6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7888" y="2839768"/>
            <a:ext cx="246949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B5E18B10-D1FD-AE48-ADCD-AA6ECAB19906}"/>
              </a:ext>
            </a:extLst>
          </p:cNvPr>
          <p:cNvSpPr/>
          <p:nvPr/>
        </p:nvSpPr>
        <p:spPr>
          <a:xfrm>
            <a:off x="5163836" y="2792242"/>
            <a:ext cx="95053" cy="95053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Triangle 342">
            <a:extLst>
              <a:ext uri="{FF2B5EF4-FFF2-40B4-BE49-F238E27FC236}">
                <a16:creationId xmlns:a16="http://schemas.microsoft.com/office/drawing/2014/main" id="{EEA8D05C-0A63-3C4F-B509-26B04CCD3C7A}"/>
              </a:ext>
            </a:extLst>
          </p:cNvPr>
          <p:cNvSpPr/>
          <p:nvPr/>
        </p:nvSpPr>
        <p:spPr>
          <a:xfrm>
            <a:off x="5164353" y="2601325"/>
            <a:ext cx="94019" cy="89352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Line 90">
            <a:extLst>
              <a:ext uri="{FF2B5EF4-FFF2-40B4-BE49-F238E27FC236}">
                <a16:creationId xmlns:a16="http://schemas.microsoft.com/office/drawing/2014/main" id="{F9523C8B-2AA6-EF4C-9C71-2A2E5F79CA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7888" y="2655618"/>
            <a:ext cx="246949" cy="0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5" name="Line 90">
            <a:extLst>
              <a:ext uri="{FF2B5EF4-FFF2-40B4-BE49-F238E27FC236}">
                <a16:creationId xmlns:a16="http://schemas.microsoft.com/office/drawing/2014/main" id="{EC7B91FE-D2CF-EB45-9B66-0FA2211CBA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70" y="4241591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5" name="Slide Number Placeholder 1024">
            <a:extLst>
              <a:ext uri="{FF2B5EF4-FFF2-40B4-BE49-F238E27FC236}">
                <a16:creationId xmlns:a16="http://schemas.microsoft.com/office/drawing/2014/main" id="{CCACD359-259A-BD49-A72A-7342EEE94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E48E4AF-77E4-4208-AAF1-58F8540D3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82517"/>
            <a:ext cx="10972800" cy="246687"/>
          </a:xfrm>
        </p:spPr>
        <p:txBody>
          <a:bodyPr>
            <a:normAutofit/>
          </a:bodyPr>
          <a:lstStyle/>
          <a:p>
            <a:r>
              <a:rPr lang="en-US" sz="1600" dirty="0"/>
              <a:t>Prospectively selected biomarker cohorts designed to test HRR BM+ and HRR BM–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EE0607B-A21A-6246-8D11-2D6AC0B8D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US" dirty="0"/>
              <a:t>MAGNITUDE: </a:t>
            </a:r>
            <a:r>
              <a:rPr lang="en-US" dirty="0" err="1"/>
              <a:t>Randomised</a:t>
            </a:r>
            <a:r>
              <a:rPr lang="en-US" dirty="0"/>
              <a:t>, Double-Blind, Placebo-Controlled Study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4E7DBA-A906-48EE-B264-C2C987D4B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AD816501-AAE5-214E-B100-00C3DC5F5E3F}" type="slidenum">
              <a:rPr lang="en-US" noProof="0" smtClean="0"/>
              <a:pPr lvl="0"/>
              <a:t>26</a:t>
            </a:fld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0F2F7AA-5B88-8C4A-9CA9-21EAA72802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939679" cy="365125"/>
          </a:xfrm>
        </p:spPr>
        <p:txBody>
          <a:bodyPr/>
          <a:lstStyle/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AAP, abiraterone acetate + prednisone/prednisolone; AR, androgen receptor;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androgen receptor inhibitor; BM, biomarker; BPI-SF, Brief Pain Inventory–Short Form;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ctDNA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circulating tumor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deoxyribonucleic acid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ECOG PS, Eastern Cooperative Oncology Group performance status; HRR, homologous recombination repair; L1, first line;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mCRPC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metastatic castration-resistant prostate cancer;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mCSPC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metastatic castration-sensitive prostate cancer; nmCRPC, nonmetastatic castration-resistant prostate cancer; ORR, overall response rate; OS, overall survival; PFS, progression-free survival; PFS2, progression-free survival on first subsequent therapy; PSA, prostate-specific antigen;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rPFS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radiographic progression-free survival. </a:t>
            </a:r>
            <a:r>
              <a:rPr lang="en-US" sz="900" dirty="0">
                <a:solidFill>
                  <a:schemeClr val="tx2"/>
                </a:solidFill>
              </a:rPr>
              <a:t>Chi K, et al. </a:t>
            </a:r>
            <a:r>
              <a:rPr lang="en-GB" sz="900" dirty="0">
                <a:solidFill>
                  <a:schemeClr val="tx2"/>
                </a:solidFill>
              </a:rPr>
              <a:t>J </a:t>
            </a:r>
            <a:r>
              <a:rPr lang="en-GB" sz="900" dirty="0" err="1">
                <a:solidFill>
                  <a:schemeClr val="tx2"/>
                </a:solidFill>
              </a:rPr>
              <a:t>Clin</a:t>
            </a:r>
            <a:r>
              <a:rPr lang="en-GB" sz="900" dirty="0">
                <a:solidFill>
                  <a:schemeClr val="tx2"/>
                </a:solidFill>
              </a:rPr>
              <a:t> Oncol. 2022; 40 (</a:t>
            </a:r>
            <a:r>
              <a:rPr lang="en-GB" sz="900" dirty="0" err="1">
                <a:solidFill>
                  <a:schemeClr val="tx2"/>
                </a:solidFill>
              </a:rPr>
              <a:t>suppl</a:t>
            </a:r>
            <a:r>
              <a:rPr lang="en-GB" sz="900" dirty="0">
                <a:solidFill>
                  <a:schemeClr val="tx2"/>
                </a:solidFill>
              </a:rPr>
              <a:t> 6; </a:t>
            </a:r>
            <a:r>
              <a:rPr lang="en-GB" sz="900" dirty="0" err="1">
                <a:solidFill>
                  <a:schemeClr val="tx2"/>
                </a:solidFill>
              </a:rPr>
              <a:t>abstr</a:t>
            </a:r>
            <a:r>
              <a:rPr lang="en-GB" sz="900" dirty="0">
                <a:solidFill>
                  <a:schemeClr val="tx2"/>
                </a:solidFill>
              </a:rPr>
              <a:t> 12) </a:t>
            </a:r>
            <a:r>
              <a:rPr lang="en-GB" sz="900" dirty="0"/>
              <a:t>(</a:t>
            </a:r>
            <a:r>
              <a:rPr lang="it-IT" sz="900" dirty="0"/>
              <a:t>ASCO GU 2022 oral presentation) </a:t>
            </a:r>
            <a:endParaRPr lang="en-GB" sz="900" dirty="0">
              <a:solidFill>
                <a:schemeClr val="tx2"/>
              </a:solidFill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92864ECC-795C-4522-96AB-9691B0ACD9E5}"/>
              </a:ext>
            </a:extLst>
          </p:cNvPr>
          <p:cNvSpPr/>
          <p:nvPr/>
        </p:nvSpPr>
        <p:spPr>
          <a:xfrm>
            <a:off x="9086013" y="1816196"/>
            <a:ext cx="2854394" cy="638582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Primary endpoint</a:t>
            </a:r>
          </a:p>
          <a:p>
            <a:pPr marL="171450" marR="0" lvl="0" indent="-17145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rPFS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by central review</a:t>
            </a:r>
          </a:p>
          <a:p>
            <a:pPr marL="171450" marR="0" lvl="0" indent="-17145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Rounded Rectangle 7">
            <a:extLst>
              <a:ext uri="{FF2B5EF4-FFF2-40B4-BE49-F238E27FC236}">
                <a16:creationId xmlns:a16="http://schemas.microsoft.com/office/drawing/2014/main" id="{F6252C39-A4B9-4862-8196-91B8A5AB2309}"/>
              </a:ext>
            </a:extLst>
          </p:cNvPr>
          <p:cNvSpPr/>
          <p:nvPr/>
        </p:nvSpPr>
        <p:spPr>
          <a:xfrm>
            <a:off x="7101173" y="1992357"/>
            <a:ext cx="1787703" cy="457200"/>
          </a:xfrm>
          <a:prstGeom prst="roundRect">
            <a:avLst>
              <a:gd name="adj" fmla="val 5898"/>
            </a:avLst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Niraparib + AAP</a:t>
            </a:r>
          </a:p>
        </p:txBody>
      </p:sp>
      <p:sp>
        <p:nvSpPr>
          <p:cNvPr id="62" name="Rounded Rectangle 7">
            <a:extLst>
              <a:ext uri="{FF2B5EF4-FFF2-40B4-BE49-F238E27FC236}">
                <a16:creationId xmlns:a16="http://schemas.microsoft.com/office/drawing/2014/main" id="{4A174F5B-5C79-4AB2-A818-B9F30668F218}"/>
              </a:ext>
            </a:extLst>
          </p:cNvPr>
          <p:cNvSpPr/>
          <p:nvPr/>
        </p:nvSpPr>
        <p:spPr>
          <a:xfrm>
            <a:off x="7095462" y="2573910"/>
            <a:ext cx="1793415" cy="457200"/>
          </a:xfrm>
          <a:prstGeom prst="roundRect">
            <a:avLst>
              <a:gd name="adj" fmla="val 5898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Placebo + AAP</a:t>
            </a:r>
          </a:p>
        </p:txBody>
      </p:sp>
      <p:sp>
        <p:nvSpPr>
          <p:cNvPr id="64" name="Rounded Rectangle 9">
            <a:extLst>
              <a:ext uri="{FF2B5EF4-FFF2-40B4-BE49-F238E27FC236}">
                <a16:creationId xmlns:a16="http://schemas.microsoft.com/office/drawing/2014/main" id="{51AF3DD6-E232-4AB4-B8E3-F7E4F8B17BC1}"/>
              </a:ext>
            </a:extLst>
          </p:cNvPr>
          <p:cNvSpPr/>
          <p:nvPr/>
        </p:nvSpPr>
        <p:spPr>
          <a:xfrm>
            <a:off x="9086013" y="2416618"/>
            <a:ext cx="2866799" cy="842683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Secondary endpoints</a:t>
            </a:r>
          </a:p>
          <a:p>
            <a:pPr marL="171450" marR="0" lvl="0" indent="-17145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Time to cytotoxic chemotherapy</a:t>
            </a:r>
          </a:p>
          <a:p>
            <a:pPr marL="171450" marR="0" lvl="0" indent="-17145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Time to symptomatic progression</a:t>
            </a:r>
          </a:p>
          <a:p>
            <a:pPr marL="171450" marR="0" lvl="0" indent="-17145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8D24E4E5-F57F-471F-AC19-2C28F9E87D3C}"/>
              </a:ext>
            </a:extLst>
          </p:cNvPr>
          <p:cNvSpPr/>
          <p:nvPr/>
        </p:nvSpPr>
        <p:spPr>
          <a:xfrm>
            <a:off x="9086013" y="3546588"/>
            <a:ext cx="2554603" cy="1085728"/>
          </a:xfrm>
          <a:prstGeom prst="roundRect">
            <a:avLst>
              <a:gd name="adj" fmla="val 1140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Other prespecified endpoints</a:t>
            </a:r>
          </a:p>
          <a:p>
            <a:pPr marL="177800" marR="0" lvl="0" indent="-17780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Time to PSA progression</a:t>
            </a:r>
          </a:p>
          <a:p>
            <a:pPr marL="177800" marR="0" lvl="0" indent="-17780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ORR</a:t>
            </a:r>
          </a:p>
          <a:p>
            <a:pPr marL="177800" marR="0" lvl="0" indent="-17780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PFS2</a:t>
            </a:r>
          </a:p>
          <a:p>
            <a:pPr marL="177800" marR="0" lvl="0" indent="-17780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Time to pain progression</a:t>
            </a:r>
          </a:p>
          <a:p>
            <a:pPr marL="177800" marR="0" lvl="0" indent="-17780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Patient-reported outcomes</a:t>
            </a:r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758783BE-A6EB-4464-8910-716D507D5AF1}"/>
              </a:ext>
            </a:extLst>
          </p:cNvPr>
          <p:cNvSpPr/>
          <p:nvPr/>
        </p:nvSpPr>
        <p:spPr>
          <a:xfrm>
            <a:off x="7086600" y="3800146"/>
            <a:ext cx="1802278" cy="457200"/>
          </a:xfrm>
          <a:prstGeom prst="roundRect">
            <a:avLst>
              <a:gd name="adj" fmla="val 5898"/>
            </a:avLst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Niraparib + AAP</a:t>
            </a:r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2C851301-9AC2-4E51-BC81-1D8A939B5AB8}"/>
              </a:ext>
            </a:extLst>
          </p:cNvPr>
          <p:cNvSpPr/>
          <p:nvPr/>
        </p:nvSpPr>
        <p:spPr>
          <a:xfrm>
            <a:off x="7087872" y="4382706"/>
            <a:ext cx="1802278" cy="457200"/>
          </a:xfrm>
          <a:prstGeom prst="roundRect">
            <a:avLst>
              <a:gd name="adj" fmla="val 5898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Placebo + AAP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37C64EE-F780-4B6A-A4B1-A42EA518F98A}"/>
              </a:ext>
            </a:extLst>
          </p:cNvPr>
          <p:cNvSpPr txBox="1"/>
          <p:nvPr/>
        </p:nvSpPr>
        <p:spPr>
          <a:xfrm>
            <a:off x="531935" y="1340673"/>
            <a:ext cx="262352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Study start: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February 2019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9F1570E-262B-455F-9CC9-9B7D7D831DDE}"/>
              </a:ext>
            </a:extLst>
          </p:cNvPr>
          <p:cNvSpPr txBox="1"/>
          <p:nvPr/>
        </p:nvSpPr>
        <p:spPr>
          <a:xfrm>
            <a:off x="9047870" y="4708868"/>
            <a:ext cx="3003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Patients could request to be unblinded by the study steering 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committee and go on to subsequent 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therapy of the investigator's choice. 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FF44708-B93C-417C-B1FD-A82B70DA6D5D}"/>
              </a:ext>
            </a:extLst>
          </p:cNvPr>
          <p:cNvSpPr txBox="1"/>
          <p:nvPr/>
        </p:nvSpPr>
        <p:spPr>
          <a:xfrm>
            <a:off x="4977420" y="2117017"/>
            <a:ext cx="1678223" cy="792000"/>
          </a:xfrm>
          <a:prstGeom prst="round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HRR BM+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Planned N=400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FD7148B-996B-4753-B4A4-85ECA13DF082}"/>
              </a:ext>
            </a:extLst>
          </p:cNvPr>
          <p:cNvSpPr txBox="1"/>
          <p:nvPr/>
        </p:nvSpPr>
        <p:spPr>
          <a:xfrm>
            <a:off x="4841062" y="1340673"/>
            <a:ext cx="192513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Allocation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cohort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1DC46EC-0778-4F4A-9216-BFE57E0860A0}"/>
              </a:ext>
            </a:extLst>
          </p:cNvPr>
          <p:cNvSpPr txBox="1"/>
          <p:nvPr/>
        </p:nvSpPr>
        <p:spPr>
          <a:xfrm>
            <a:off x="7177312" y="1340673"/>
            <a:ext cx="149255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1:1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randomisation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341A1F2E-8550-48E8-8D97-2AD2A92D8C11}"/>
              </a:ext>
            </a:extLst>
          </p:cNvPr>
          <p:cNvSpPr txBox="1">
            <a:spLocks/>
          </p:cNvSpPr>
          <p:nvPr/>
        </p:nvSpPr>
        <p:spPr>
          <a:xfrm>
            <a:off x="609600" y="5728807"/>
            <a:ext cx="10940663" cy="2935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prstClr val="white"/>
              </a:buClr>
              <a:buNone/>
              <a:defRPr/>
            </a:pPr>
            <a:r>
              <a:rPr lang="en-US" sz="800" spc="0" baseline="30000" dirty="0">
                <a:solidFill>
                  <a:schemeClr val="tx1"/>
                </a:solidFill>
              </a:rPr>
              <a:t>a </a:t>
            </a:r>
            <a:r>
              <a:rPr lang="en-US" sz="800" spc="0" dirty="0">
                <a:solidFill>
                  <a:schemeClr val="tx1"/>
                </a:solidFill>
              </a:rPr>
              <a:t>Tissue and Plasma assays: </a:t>
            </a:r>
            <a:r>
              <a:rPr lang="en-US" sz="800" spc="0" dirty="0" err="1">
                <a:solidFill>
                  <a:schemeClr val="tx1"/>
                </a:solidFill>
              </a:rPr>
              <a:t>FoundationOne</a:t>
            </a:r>
            <a:r>
              <a:rPr lang="en-US" sz="800" spc="0" dirty="0">
                <a:solidFill>
                  <a:schemeClr val="tx1"/>
                </a:solidFill>
              </a:rPr>
              <a:t> tissue test (</a:t>
            </a:r>
            <a:r>
              <a:rPr lang="en-US" sz="800" spc="0" dirty="0" err="1">
                <a:solidFill>
                  <a:schemeClr val="tx1"/>
                </a:solidFill>
              </a:rPr>
              <a:t>FoundationOne</a:t>
            </a:r>
            <a:r>
              <a:rPr lang="en-US" sz="800" spc="0" baseline="30000" dirty="0" err="1">
                <a:solidFill>
                  <a:schemeClr val="tx1"/>
                </a:solidFill>
              </a:rPr>
              <a:t>®</a:t>
            </a:r>
            <a:r>
              <a:rPr lang="en-US" sz="800" spc="0" dirty="0" err="1">
                <a:solidFill>
                  <a:schemeClr val="tx1"/>
                </a:solidFill>
              </a:rPr>
              <a:t>CDx</a:t>
            </a:r>
            <a:r>
              <a:rPr lang="en-US" sz="800" spc="0" dirty="0">
                <a:solidFill>
                  <a:schemeClr val="tx1"/>
                </a:solidFill>
              </a:rPr>
              <a:t>), Resolution Bioscience liquid test (</a:t>
            </a:r>
            <a:r>
              <a:rPr lang="en-US" sz="800" spc="0" dirty="0" err="1">
                <a:solidFill>
                  <a:schemeClr val="tx1"/>
                </a:solidFill>
              </a:rPr>
              <a:t>ctDNA</a:t>
            </a:r>
            <a:r>
              <a:rPr lang="en-US" sz="800" spc="0" dirty="0">
                <a:solidFill>
                  <a:schemeClr val="tx1"/>
                </a:solidFill>
              </a:rPr>
              <a:t>), </a:t>
            </a:r>
            <a:r>
              <a:rPr lang="en-US" sz="800" spc="0" dirty="0" err="1">
                <a:solidFill>
                  <a:schemeClr val="tx1"/>
                </a:solidFill>
              </a:rPr>
              <a:t>AmoyDx</a:t>
            </a:r>
            <a:r>
              <a:rPr lang="en-US" sz="800" spc="0" dirty="0">
                <a:solidFill>
                  <a:schemeClr val="tx1"/>
                </a:solidFill>
              </a:rPr>
              <a:t> blood and tissue assays, </a:t>
            </a:r>
            <a:r>
              <a:rPr lang="en-US" sz="800" spc="0" dirty="0" err="1">
                <a:solidFill>
                  <a:schemeClr val="tx1"/>
                </a:solidFill>
              </a:rPr>
              <a:t>Invitae</a:t>
            </a:r>
            <a:r>
              <a:rPr lang="en-US" sz="800" spc="0" dirty="0">
                <a:solidFill>
                  <a:schemeClr val="tx1"/>
                </a:solidFill>
              </a:rPr>
              <a:t> germline testing (blood/saliva), local lab biomarker test results demonstrating a pathogenic germline or somatic alteration listed in the study biomarker gene panel.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C9215BE1-936E-4393-96E8-56A453525B5E}"/>
              </a:ext>
            </a:extLst>
          </p:cNvPr>
          <p:cNvSpPr>
            <a:spLocks/>
          </p:cNvSpPr>
          <p:nvPr/>
        </p:nvSpPr>
        <p:spPr bwMode="auto">
          <a:xfrm>
            <a:off x="531935" y="1845180"/>
            <a:ext cx="2623522" cy="3191129"/>
          </a:xfrm>
          <a:prstGeom prst="roundRect">
            <a:avLst>
              <a:gd name="adj" fmla="val 6318"/>
            </a:avLst>
          </a:prstGeom>
          <a:noFill/>
          <a:ln w="25400">
            <a:solidFill>
              <a:schemeClr val="accent6"/>
            </a:solidFill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Patient eligibility</a:t>
            </a:r>
          </a:p>
          <a:p>
            <a:pPr marL="171450" marR="0" lvl="0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L1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mCRPC</a:t>
            </a:r>
            <a:endParaRPr kumimoji="0" lang="en-US" altLang="en-US" sz="1200" b="0" i="0" u="none" strike="sng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Verdana"/>
              <a:cs typeface="Calibri"/>
            </a:endParaRPr>
          </a:p>
          <a:p>
            <a:pPr marL="454025" marR="0" lvl="1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System Font Regular"/>
              <a:buChar char="–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≤4 months prior AAP allowed for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mCRPC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Verdana"/>
              <a:cs typeface="Calibri"/>
            </a:endParaRPr>
          </a:p>
          <a:p>
            <a:pPr marL="171450" marR="0" lvl="0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ECOG PS 0 or 1</a:t>
            </a:r>
          </a:p>
          <a:p>
            <a:pPr marL="171450" marR="0" lvl="0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/>
              </a:rPr>
              <a:t>BPI-SF worst pain score ≤3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Stratifications</a:t>
            </a:r>
          </a:p>
          <a:p>
            <a:pPr marL="171450" marR="0" lvl="0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Prior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taxane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-based chemo for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mCSPC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Verdana"/>
              <a:cs typeface="Calibri"/>
            </a:endParaRPr>
          </a:p>
          <a:p>
            <a:pPr marL="171450" marR="0" lvl="0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Prior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ARi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 for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nmCRPC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 or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mCSPC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Verdana"/>
              <a:cs typeface="Calibri"/>
            </a:endParaRPr>
          </a:p>
          <a:p>
            <a:pPr marL="171450" marR="0" lvl="0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Prior AAP for L1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mCRPC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Verdana"/>
              <a:cs typeface="Calibri"/>
            </a:endParaRPr>
          </a:p>
          <a:p>
            <a:pPr marL="171450" marR="0" lvl="0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BRCA1/2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Verdana"/>
                <a:cs typeface="Calibri"/>
              </a:rPr>
              <a:t> vs other HRR gene alterations (HRR BM+ cohort)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EB27D1-A605-4FAF-9C6E-880DE14E77BC}"/>
              </a:ext>
            </a:extLst>
          </p:cNvPr>
          <p:cNvSpPr txBox="1"/>
          <p:nvPr/>
        </p:nvSpPr>
        <p:spPr>
          <a:xfrm>
            <a:off x="619200" y="5297928"/>
            <a:ext cx="8661081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 data cut-off was October 8, 2021 for the final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rPFS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analysis.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1ADA72-519C-4314-B30C-AA3D04CF6055}"/>
              </a:ext>
            </a:extLst>
          </p:cNvPr>
          <p:cNvSpPr txBox="1"/>
          <p:nvPr/>
        </p:nvSpPr>
        <p:spPr>
          <a:xfrm>
            <a:off x="2974350" y="1340673"/>
            <a:ext cx="192513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Prescreening for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BM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status</a:t>
            </a:r>
            <a:r>
              <a:rPr kumimoji="0" lang="en-US" sz="14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284B2C-1377-43E8-989B-A2757507FC52}"/>
              </a:ext>
            </a:extLst>
          </p:cNvPr>
          <p:cNvCxnSpPr>
            <a:cxnSpLocks/>
          </p:cNvCxnSpPr>
          <p:nvPr/>
        </p:nvCxnSpPr>
        <p:spPr>
          <a:xfrm>
            <a:off x="3155457" y="3440744"/>
            <a:ext cx="274320" cy="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EF8016-BCFE-BA4A-9BFE-26FF9934E7E5}"/>
              </a:ext>
            </a:extLst>
          </p:cNvPr>
          <p:cNvCxnSpPr/>
          <p:nvPr/>
        </p:nvCxnSpPr>
        <p:spPr>
          <a:xfrm>
            <a:off x="4603713" y="4354555"/>
            <a:ext cx="374171" cy="0"/>
          </a:xfrm>
          <a:prstGeom prst="line">
            <a:avLst/>
          </a:prstGeom>
          <a:ln w="28575">
            <a:solidFill>
              <a:schemeClr val="accent6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A2E0F4B-7B3B-104E-9EBE-E23014A1E2A7}"/>
              </a:ext>
            </a:extLst>
          </p:cNvPr>
          <p:cNvCxnSpPr/>
          <p:nvPr/>
        </p:nvCxnSpPr>
        <p:spPr>
          <a:xfrm>
            <a:off x="4603713" y="2525728"/>
            <a:ext cx="374171" cy="0"/>
          </a:xfrm>
          <a:prstGeom prst="line">
            <a:avLst/>
          </a:prstGeom>
          <a:ln w="28575">
            <a:solidFill>
              <a:schemeClr val="accent6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72BDAC0-B65E-564D-8B46-50709BDC12DC}"/>
              </a:ext>
            </a:extLst>
          </p:cNvPr>
          <p:cNvCxnSpPr>
            <a:cxnSpLocks/>
          </p:cNvCxnSpPr>
          <p:nvPr/>
        </p:nvCxnSpPr>
        <p:spPr>
          <a:xfrm>
            <a:off x="4414327" y="3440744"/>
            <a:ext cx="195267" cy="0"/>
          </a:xfrm>
          <a:prstGeom prst="line">
            <a:avLst/>
          </a:prstGeom>
          <a:ln w="28575">
            <a:solidFill>
              <a:schemeClr val="accent6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07AA0BA-7214-0840-AD7C-9E28FC47177E}"/>
              </a:ext>
            </a:extLst>
          </p:cNvPr>
          <p:cNvCxnSpPr>
            <a:cxnSpLocks/>
          </p:cNvCxnSpPr>
          <p:nvPr/>
        </p:nvCxnSpPr>
        <p:spPr>
          <a:xfrm flipV="1">
            <a:off x="4611896" y="2537453"/>
            <a:ext cx="0" cy="1835764"/>
          </a:xfrm>
          <a:prstGeom prst="line">
            <a:avLst/>
          </a:prstGeom>
          <a:ln w="28575">
            <a:solidFill>
              <a:schemeClr val="accent6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B24A12E3-A4A9-4CCC-BF29-90FA2660D6DD}"/>
              </a:ext>
            </a:extLst>
          </p:cNvPr>
          <p:cNvSpPr/>
          <p:nvPr/>
        </p:nvSpPr>
        <p:spPr>
          <a:xfrm>
            <a:off x="3438747" y="2523706"/>
            <a:ext cx="996336" cy="1834077"/>
          </a:xfrm>
          <a:prstGeom prst="roundRect">
            <a:avLst>
              <a:gd name="adj" fmla="val 100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HRR BM+ panel: </a:t>
            </a:r>
          </a:p>
          <a:p>
            <a:pPr marL="0" marR="0" lvl="0" indent="0" algn="ct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ATM </a:t>
            </a:r>
          </a:p>
          <a:p>
            <a:pPr marL="0" marR="0" lvl="0" indent="0" algn="ct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BRCA1</a:t>
            </a:r>
          </a:p>
          <a:p>
            <a:pPr marL="0" marR="0" lvl="0" indent="0" algn="ct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BRCA2 BRIP1 CDK12 CHEK2 FANCA HDAC2 PALB2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D4A0C9E-8B69-0E45-9659-6C95974E9C9B}"/>
              </a:ext>
            </a:extLst>
          </p:cNvPr>
          <p:cNvCxnSpPr>
            <a:cxnSpLocks/>
          </p:cNvCxnSpPr>
          <p:nvPr/>
        </p:nvCxnSpPr>
        <p:spPr>
          <a:xfrm>
            <a:off x="6818243" y="2220957"/>
            <a:ext cx="298174" cy="0"/>
          </a:xfrm>
          <a:prstGeom prst="line">
            <a:avLst/>
          </a:prstGeom>
          <a:ln w="28575">
            <a:solidFill>
              <a:schemeClr val="accent6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C51B338-D2DD-E04F-986C-1CB08B8CF58D}"/>
              </a:ext>
            </a:extLst>
          </p:cNvPr>
          <p:cNvCxnSpPr>
            <a:cxnSpLocks/>
          </p:cNvCxnSpPr>
          <p:nvPr/>
        </p:nvCxnSpPr>
        <p:spPr>
          <a:xfrm>
            <a:off x="6818243" y="2802510"/>
            <a:ext cx="298174" cy="0"/>
          </a:xfrm>
          <a:prstGeom prst="line">
            <a:avLst/>
          </a:prstGeom>
          <a:ln w="28575">
            <a:solidFill>
              <a:schemeClr val="accent6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D32B401-9571-194E-9DC4-8E958FD882AA}"/>
              </a:ext>
            </a:extLst>
          </p:cNvPr>
          <p:cNvCxnSpPr>
            <a:cxnSpLocks/>
          </p:cNvCxnSpPr>
          <p:nvPr/>
        </p:nvCxnSpPr>
        <p:spPr>
          <a:xfrm flipV="1">
            <a:off x="6829942" y="2219400"/>
            <a:ext cx="0" cy="593374"/>
          </a:xfrm>
          <a:prstGeom prst="line">
            <a:avLst/>
          </a:prstGeom>
          <a:ln w="28575">
            <a:solidFill>
              <a:schemeClr val="accent6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F5EE23F-07DE-B54F-8271-D16A967526E3}"/>
              </a:ext>
            </a:extLst>
          </p:cNvPr>
          <p:cNvCxnSpPr>
            <a:cxnSpLocks/>
          </p:cNvCxnSpPr>
          <p:nvPr/>
        </p:nvCxnSpPr>
        <p:spPr>
          <a:xfrm>
            <a:off x="6620813" y="2513017"/>
            <a:ext cx="195267" cy="0"/>
          </a:xfrm>
          <a:prstGeom prst="line">
            <a:avLst/>
          </a:prstGeom>
          <a:ln w="28575">
            <a:solidFill>
              <a:schemeClr val="accent6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8E0E138-6D24-2D47-BC49-8987E6B2640E}"/>
              </a:ext>
            </a:extLst>
          </p:cNvPr>
          <p:cNvCxnSpPr>
            <a:cxnSpLocks/>
          </p:cNvCxnSpPr>
          <p:nvPr/>
        </p:nvCxnSpPr>
        <p:spPr>
          <a:xfrm>
            <a:off x="6818243" y="4049757"/>
            <a:ext cx="298174" cy="0"/>
          </a:xfrm>
          <a:prstGeom prst="line">
            <a:avLst/>
          </a:prstGeom>
          <a:ln w="28575">
            <a:solidFill>
              <a:schemeClr val="accent6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9FA9425-3F4B-574A-8144-A82E0D17470E}"/>
              </a:ext>
            </a:extLst>
          </p:cNvPr>
          <p:cNvCxnSpPr>
            <a:cxnSpLocks/>
          </p:cNvCxnSpPr>
          <p:nvPr/>
        </p:nvCxnSpPr>
        <p:spPr>
          <a:xfrm>
            <a:off x="6818243" y="4631310"/>
            <a:ext cx="298174" cy="0"/>
          </a:xfrm>
          <a:prstGeom prst="line">
            <a:avLst/>
          </a:prstGeom>
          <a:ln w="28575">
            <a:solidFill>
              <a:schemeClr val="accent6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06ABA76-FA35-F840-92A5-57A02ECBAB08}"/>
              </a:ext>
            </a:extLst>
          </p:cNvPr>
          <p:cNvCxnSpPr>
            <a:cxnSpLocks/>
          </p:cNvCxnSpPr>
          <p:nvPr/>
        </p:nvCxnSpPr>
        <p:spPr>
          <a:xfrm flipV="1">
            <a:off x="6829942" y="4048200"/>
            <a:ext cx="0" cy="593374"/>
          </a:xfrm>
          <a:prstGeom prst="line">
            <a:avLst/>
          </a:prstGeom>
          <a:ln w="28575">
            <a:solidFill>
              <a:schemeClr val="accent6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748540E-BFA8-6B42-997A-80A35D447AA5}"/>
              </a:ext>
            </a:extLst>
          </p:cNvPr>
          <p:cNvCxnSpPr>
            <a:cxnSpLocks/>
          </p:cNvCxnSpPr>
          <p:nvPr/>
        </p:nvCxnSpPr>
        <p:spPr>
          <a:xfrm>
            <a:off x="6620813" y="4351784"/>
            <a:ext cx="195267" cy="0"/>
          </a:xfrm>
          <a:prstGeom prst="line">
            <a:avLst/>
          </a:prstGeom>
          <a:ln w="28575">
            <a:solidFill>
              <a:schemeClr val="accent6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FEA48CD-205C-4862-B477-9707B301C080}"/>
              </a:ext>
            </a:extLst>
          </p:cNvPr>
          <p:cNvSpPr txBox="1"/>
          <p:nvPr/>
        </p:nvSpPr>
        <p:spPr>
          <a:xfrm>
            <a:off x="4977421" y="3955784"/>
            <a:ext cx="1678222" cy="792000"/>
          </a:xfrm>
          <a:prstGeom prst="round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HRR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BM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</a:rPr>
              <a:t>Planned N=600</a:t>
            </a:r>
          </a:p>
        </p:txBody>
      </p:sp>
    </p:spTree>
    <p:extLst>
      <p:ext uri="{BB962C8B-B14F-4D97-AF65-F5344CB8AC3E}">
        <p14:creationId xmlns:p14="http://schemas.microsoft.com/office/powerpoint/2010/main" val="20839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">
            <a:extLst>
              <a:ext uri="{FF2B5EF4-FFF2-40B4-BE49-F238E27FC236}">
                <a16:creationId xmlns:a16="http://schemas.microsoft.com/office/drawing/2014/main" id="{35D63AE4-BC57-3945-838F-99A06893B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875507"/>
              </p:ext>
            </p:extLst>
          </p:nvPr>
        </p:nvGraphicFramePr>
        <p:xfrm>
          <a:off x="32658" y="4860906"/>
          <a:ext cx="5878515" cy="592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310">
                  <a:extLst>
                    <a:ext uri="{9D8B030D-6E8A-4147-A177-3AD203B41FA5}">
                      <a16:colId xmlns:a16="http://schemas.microsoft.com/office/drawing/2014/main" val="2960600525"/>
                    </a:ext>
                  </a:extLst>
                </a:gridCol>
                <a:gridCol w="439655">
                  <a:extLst>
                    <a:ext uri="{9D8B030D-6E8A-4147-A177-3AD203B41FA5}">
                      <a16:colId xmlns:a16="http://schemas.microsoft.com/office/drawing/2014/main" val="168341198"/>
                    </a:ext>
                  </a:extLst>
                </a:gridCol>
                <a:gridCol w="439655">
                  <a:extLst>
                    <a:ext uri="{9D8B030D-6E8A-4147-A177-3AD203B41FA5}">
                      <a16:colId xmlns:a16="http://schemas.microsoft.com/office/drawing/2014/main" val="1723015493"/>
                    </a:ext>
                  </a:extLst>
                </a:gridCol>
                <a:gridCol w="439655">
                  <a:extLst>
                    <a:ext uri="{9D8B030D-6E8A-4147-A177-3AD203B41FA5}">
                      <a16:colId xmlns:a16="http://schemas.microsoft.com/office/drawing/2014/main" val="2281005005"/>
                    </a:ext>
                  </a:extLst>
                </a:gridCol>
                <a:gridCol w="439655">
                  <a:extLst>
                    <a:ext uri="{9D8B030D-6E8A-4147-A177-3AD203B41FA5}">
                      <a16:colId xmlns:a16="http://schemas.microsoft.com/office/drawing/2014/main" val="2140687655"/>
                    </a:ext>
                  </a:extLst>
                </a:gridCol>
                <a:gridCol w="439655">
                  <a:extLst>
                    <a:ext uri="{9D8B030D-6E8A-4147-A177-3AD203B41FA5}">
                      <a16:colId xmlns:a16="http://schemas.microsoft.com/office/drawing/2014/main" val="3920765030"/>
                    </a:ext>
                  </a:extLst>
                </a:gridCol>
                <a:gridCol w="439655">
                  <a:extLst>
                    <a:ext uri="{9D8B030D-6E8A-4147-A177-3AD203B41FA5}">
                      <a16:colId xmlns:a16="http://schemas.microsoft.com/office/drawing/2014/main" val="4060792873"/>
                    </a:ext>
                  </a:extLst>
                </a:gridCol>
                <a:gridCol w="439655">
                  <a:extLst>
                    <a:ext uri="{9D8B030D-6E8A-4147-A177-3AD203B41FA5}">
                      <a16:colId xmlns:a16="http://schemas.microsoft.com/office/drawing/2014/main" val="3655670899"/>
                    </a:ext>
                  </a:extLst>
                </a:gridCol>
                <a:gridCol w="439655">
                  <a:extLst>
                    <a:ext uri="{9D8B030D-6E8A-4147-A177-3AD203B41FA5}">
                      <a16:colId xmlns:a16="http://schemas.microsoft.com/office/drawing/2014/main" val="940408616"/>
                    </a:ext>
                  </a:extLst>
                </a:gridCol>
                <a:gridCol w="439655">
                  <a:extLst>
                    <a:ext uri="{9D8B030D-6E8A-4147-A177-3AD203B41FA5}">
                      <a16:colId xmlns:a16="http://schemas.microsoft.com/office/drawing/2014/main" val="1590475847"/>
                    </a:ext>
                  </a:extLst>
                </a:gridCol>
                <a:gridCol w="439655">
                  <a:extLst>
                    <a:ext uri="{9D8B030D-6E8A-4147-A177-3AD203B41FA5}">
                      <a16:colId xmlns:a16="http://schemas.microsoft.com/office/drawing/2014/main" val="2106792439"/>
                    </a:ext>
                  </a:extLst>
                </a:gridCol>
                <a:gridCol w="439655">
                  <a:extLst>
                    <a:ext uri="{9D8B030D-6E8A-4147-A177-3AD203B41FA5}">
                      <a16:colId xmlns:a16="http://schemas.microsoft.com/office/drawing/2014/main" val="3113418462"/>
                    </a:ext>
                  </a:extLst>
                </a:gridCol>
              </a:tblGrid>
              <a:tr h="197379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9520869"/>
                  </a:ext>
                </a:extLst>
              </a:tr>
              <a:tr h="197379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NIRA + AAP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9296024"/>
                  </a:ext>
                </a:extLst>
              </a:tr>
              <a:tr h="197379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 + AAP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7454303"/>
                  </a:ext>
                </a:extLst>
              </a:tr>
            </a:tbl>
          </a:graphicData>
        </a:graphic>
      </p:graphicFrame>
      <p:graphicFrame>
        <p:nvGraphicFramePr>
          <p:cNvPr id="36" name="Table 3">
            <a:extLst>
              <a:ext uri="{FF2B5EF4-FFF2-40B4-BE49-F238E27FC236}">
                <a16:creationId xmlns:a16="http://schemas.microsoft.com/office/drawing/2014/main" id="{F6FEC824-EEAC-9648-805F-43CAE1483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88335"/>
              </p:ext>
            </p:extLst>
          </p:nvPr>
        </p:nvGraphicFramePr>
        <p:xfrm>
          <a:off x="5834743" y="4844134"/>
          <a:ext cx="5849260" cy="592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7123">
                  <a:extLst>
                    <a:ext uri="{9D8B030D-6E8A-4147-A177-3AD203B41FA5}">
                      <a16:colId xmlns:a16="http://schemas.microsoft.com/office/drawing/2014/main" val="2960600525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168341198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1723015493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2281005005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2140687655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3920765030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4060792873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3655670899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940408616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1590475847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2106792439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3113418462"/>
                    </a:ext>
                  </a:extLst>
                </a:gridCol>
              </a:tblGrid>
              <a:tr h="197379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9520869"/>
                  </a:ext>
                </a:extLst>
              </a:tr>
              <a:tr h="197379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NIRA + AAP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9296024"/>
                  </a:ext>
                </a:extLst>
              </a:tr>
              <a:tr h="197379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 + AAP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74543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99" y="246566"/>
            <a:ext cx="9192631" cy="8072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500"/>
              <a:t>MAGNITUDE </a:t>
            </a:r>
            <a:r>
              <a:rPr lang="en-US" sz="2500" i="1">
                <a:solidFill>
                  <a:schemeClr val="accent1"/>
                </a:solidFill>
              </a:rPr>
              <a:t>BRCA1/2</a:t>
            </a:r>
            <a:r>
              <a:rPr lang="en-US" sz="2500">
                <a:solidFill>
                  <a:schemeClr val="accent1"/>
                </a:solidFill>
              </a:rPr>
              <a:t>-mutated</a:t>
            </a:r>
            <a:r>
              <a:rPr lang="en-US" sz="2500"/>
              <a:t>: Primary Endpoint</a:t>
            </a:r>
            <a:r>
              <a:rPr lang="en-US" sz="2000"/>
              <a:t> NIRA + AAP Significantly Reduced the Risk of Progression or Death by 47%</a:t>
            </a:r>
            <a:endParaRPr lang="en-US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B25C47-2AD3-473C-8380-E61936BB2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BE33F7A0-71F0-446B-9DE8-6D75BE64EE0F}" type="slidenum">
              <a:rPr lang="en-US" noProof="0" smtClean="0"/>
              <a:pPr lvl="0"/>
              <a:t>27</a:t>
            </a:fld>
            <a:endParaRPr lang="en-US" noProof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A56112-0245-D04C-9922-FE8844CF545C}"/>
              </a:ext>
            </a:extLst>
          </p:cNvPr>
          <p:cNvSpPr/>
          <p:nvPr/>
        </p:nvSpPr>
        <p:spPr>
          <a:xfrm>
            <a:off x="242771" y="1375143"/>
            <a:ext cx="11706457" cy="4061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Content Placeholder 10">
            <a:extLst>
              <a:ext uri="{FF2B5EF4-FFF2-40B4-BE49-F238E27FC236}">
                <a16:creationId xmlns:a16="http://schemas.microsoft.com/office/drawing/2014/main" id="{E6E9575C-F439-904C-9411-A9EC875017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378988"/>
              </p:ext>
            </p:extLst>
          </p:nvPr>
        </p:nvGraphicFramePr>
        <p:xfrm>
          <a:off x="639762" y="1812022"/>
          <a:ext cx="5238750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ontent Placeholder 10">
            <a:extLst>
              <a:ext uri="{FF2B5EF4-FFF2-40B4-BE49-F238E27FC236}">
                <a16:creationId xmlns:a16="http://schemas.microsoft.com/office/drawing/2014/main" id="{27DBE0B8-34D7-E748-B9C6-51109212CD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433188"/>
              </p:ext>
            </p:extLst>
          </p:nvPr>
        </p:nvGraphicFramePr>
        <p:xfrm>
          <a:off x="6402387" y="1812022"/>
          <a:ext cx="5238750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F31C5C39-256F-7F4A-BEF4-67765DEEB265}"/>
              </a:ext>
            </a:extLst>
          </p:cNvPr>
          <p:cNvSpPr txBox="1"/>
          <p:nvPr/>
        </p:nvSpPr>
        <p:spPr>
          <a:xfrm>
            <a:off x="6613044" y="1421746"/>
            <a:ext cx="5238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rPFS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 assessed by investigator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8DF00B-FEC9-C34C-856F-B6ABD543635C}"/>
              </a:ext>
            </a:extLst>
          </p:cNvPr>
          <p:cNvSpPr txBox="1"/>
          <p:nvPr/>
        </p:nvSpPr>
        <p:spPr>
          <a:xfrm>
            <a:off x="808805" y="1392190"/>
            <a:ext cx="5238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rPFS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 assessed by central review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AF8C68-CCD8-6445-96E1-D7FCC7AF285C}"/>
              </a:ext>
            </a:extLst>
          </p:cNvPr>
          <p:cNvSpPr txBox="1"/>
          <p:nvPr/>
        </p:nvSpPr>
        <p:spPr>
          <a:xfrm>
            <a:off x="242770" y="5527514"/>
            <a:ext cx="257153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Median follow-up 16.7 months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66CA741-D2AB-CB4A-9685-5628F42168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876416" cy="365125"/>
          </a:xfrm>
        </p:spPr>
        <p:txBody>
          <a:bodyPr/>
          <a:lstStyle/>
          <a:p>
            <a:pPr lvl="0" defTabSz="914400">
              <a:spcBef>
                <a:spcPts val="0"/>
              </a:spcBef>
              <a:buClr>
                <a:prstClr val="white"/>
              </a:buClr>
              <a:defRPr/>
            </a:pPr>
            <a:r>
              <a:rPr lang="en-US" spc="0" dirty="0">
                <a:solidFill>
                  <a:schemeClr val="tx2"/>
                </a:solidFill>
              </a:rPr>
              <a:t>AAP, abiraterone acetate + prednisone/prednisolone; CI, confidence interval; HR, hazard ratio; NIRA, niraparib; PBO, placebo; </a:t>
            </a:r>
          </a:p>
          <a:p>
            <a:pPr lvl="0" defTabSz="914400">
              <a:spcBef>
                <a:spcPts val="0"/>
              </a:spcBef>
              <a:buClr>
                <a:prstClr val="white"/>
              </a:buClr>
              <a:defRPr/>
            </a:pPr>
            <a:r>
              <a:rPr lang="en-US" spc="0" dirty="0" err="1">
                <a:solidFill>
                  <a:schemeClr val="tx2"/>
                </a:solidFill>
              </a:rPr>
              <a:t>rPFS</a:t>
            </a:r>
            <a:r>
              <a:rPr lang="en-US" spc="0" dirty="0">
                <a:solidFill>
                  <a:schemeClr val="tx2"/>
                </a:solidFill>
              </a:rPr>
              <a:t>, radiographic progression-free survival.</a:t>
            </a:r>
          </a:p>
          <a:p>
            <a:r>
              <a:rPr lang="en-US" dirty="0">
                <a:solidFill>
                  <a:schemeClr val="tx2"/>
                </a:solidFill>
              </a:rPr>
              <a:t>Chi K, et al. </a:t>
            </a:r>
            <a:r>
              <a:rPr lang="en-GB" dirty="0">
                <a:solidFill>
                  <a:schemeClr val="tx2"/>
                </a:solidFill>
              </a:rPr>
              <a:t>J </a:t>
            </a:r>
            <a:r>
              <a:rPr lang="en-GB" dirty="0" err="1">
                <a:solidFill>
                  <a:schemeClr val="tx2"/>
                </a:solidFill>
              </a:rPr>
              <a:t>Clin</a:t>
            </a:r>
            <a:r>
              <a:rPr lang="en-GB" dirty="0">
                <a:solidFill>
                  <a:schemeClr val="tx2"/>
                </a:solidFill>
              </a:rPr>
              <a:t> Oncol. 2022; 40 (</a:t>
            </a:r>
            <a:r>
              <a:rPr lang="en-GB" dirty="0" err="1">
                <a:solidFill>
                  <a:schemeClr val="tx2"/>
                </a:solidFill>
              </a:rPr>
              <a:t>suppl</a:t>
            </a:r>
            <a:r>
              <a:rPr lang="en-GB" dirty="0">
                <a:solidFill>
                  <a:schemeClr val="tx2"/>
                </a:solidFill>
              </a:rPr>
              <a:t> 6; </a:t>
            </a:r>
            <a:r>
              <a:rPr lang="en-GB" dirty="0" err="1">
                <a:solidFill>
                  <a:schemeClr val="tx2"/>
                </a:solidFill>
              </a:rPr>
              <a:t>abstr</a:t>
            </a:r>
            <a:r>
              <a:rPr lang="en-GB" dirty="0">
                <a:solidFill>
                  <a:schemeClr val="tx2"/>
                </a:solidFill>
              </a:rPr>
              <a:t> 12) </a:t>
            </a:r>
            <a:r>
              <a:rPr lang="en-GB" dirty="0"/>
              <a:t>(</a:t>
            </a:r>
            <a:r>
              <a:rPr lang="it-IT" dirty="0"/>
              <a:t>ASCO GU 2022 oral presentation)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887AF86-4707-4D42-BD0B-63B76D2CBF3F}"/>
              </a:ext>
            </a:extLst>
          </p:cNvPr>
          <p:cNvSpPr txBox="1"/>
          <p:nvPr/>
        </p:nvSpPr>
        <p:spPr>
          <a:xfrm>
            <a:off x="619200" y="5766053"/>
            <a:ext cx="2386872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Median follow-up 16.7 months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A824A9-6228-DE40-B4AF-3DCB317DE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056" y="2035876"/>
            <a:ext cx="4356100" cy="24765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5BCD1A-3AC7-924C-8494-7FAAD77B4E62}"/>
              </a:ext>
            </a:extLst>
          </p:cNvPr>
          <p:cNvSpPr txBox="1"/>
          <p:nvPr/>
        </p:nvSpPr>
        <p:spPr>
          <a:xfrm>
            <a:off x="9837324" y="2751604"/>
            <a:ext cx="201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NIRA + AAP: 19.3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mo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ヒラギノ角ゴ ProN W3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86881E-0F46-2840-B46B-AD65A404A75B}"/>
              </a:ext>
            </a:extLst>
          </p:cNvPr>
          <p:cNvSpPr txBox="1"/>
          <p:nvPr/>
        </p:nvSpPr>
        <p:spPr>
          <a:xfrm>
            <a:off x="9837324" y="3931801"/>
            <a:ext cx="1931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PBO + AAP: 12.4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mo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ヒラギノ角ゴ ProN W3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181754-03FA-D84D-9175-A9AC02A312AE}"/>
              </a:ext>
            </a:extLst>
          </p:cNvPr>
          <p:cNvSpPr txBox="1"/>
          <p:nvPr/>
        </p:nvSpPr>
        <p:spPr>
          <a:xfrm>
            <a:off x="7144621" y="4033401"/>
            <a:ext cx="2013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HR: 0.50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(95% CI, 0.33-0.75)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Nominal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 </a:t>
            </a: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=0.0006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4777504-9155-7B46-A10A-EF7B3D77E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383" y="2016815"/>
            <a:ext cx="4038600" cy="17907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C607862-AA75-3F4D-946B-1B8EC1936FFF}"/>
              </a:ext>
            </a:extLst>
          </p:cNvPr>
          <p:cNvSpPr txBox="1"/>
          <p:nvPr/>
        </p:nvSpPr>
        <p:spPr>
          <a:xfrm>
            <a:off x="1391556" y="4040480"/>
            <a:ext cx="2013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HR: 0.53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(95% CI, 0.36-0.79)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=0.0014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5BFB50-0AF3-0D42-A27F-CD84C068CCE3}"/>
              </a:ext>
            </a:extLst>
          </p:cNvPr>
          <p:cNvSpPr txBox="1"/>
          <p:nvPr/>
        </p:nvSpPr>
        <p:spPr>
          <a:xfrm>
            <a:off x="3832831" y="2751604"/>
            <a:ext cx="2078342" cy="307777"/>
          </a:xfrm>
          <a:prstGeom prst="rect">
            <a:avLst/>
          </a:prstGeom>
          <a:noFill/>
        </p:spPr>
        <p:txBody>
          <a:bodyPr wrap="square" lIns="18288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NIRA + AAP: 16.6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D2BEF5-331B-CA44-B159-E7DDF2F1F5B6}"/>
              </a:ext>
            </a:extLst>
          </p:cNvPr>
          <p:cNvSpPr txBox="1"/>
          <p:nvPr/>
        </p:nvSpPr>
        <p:spPr>
          <a:xfrm>
            <a:off x="3832831" y="3831762"/>
            <a:ext cx="1905000" cy="276999"/>
          </a:xfrm>
          <a:prstGeom prst="rect">
            <a:avLst/>
          </a:prstGeom>
          <a:noFill/>
        </p:spPr>
        <p:txBody>
          <a:bodyPr wrap="none" lIns="18288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PBO + AAP: 10.9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mo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ヒラギノ角ゴ ProN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le 3">
            <a:extLst>
              <a:ext uri="{FF2B5EF4-FFF2-40B4-BE49-F238E27FC236}">
                <a16:creationId xmlns:a16="http://schemas.microsoft.com/office/drawing/2014/main" id="{6DFFF5A8-A148-6142-9B44-BBE2D95FB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541793"/>
              </p:ext>
            </p:extLst>
          </p:nvPr>
        </p:nvGraphicFramePr>
        <p:xfrm>
          <a:off x="5834744" y="4834907"/>
          <a:ext cx="5849260" cy="592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7123">
                  <a:extLst>
                    <a:ext uri="{9D8B030D-6E8A-4147-A177-3AD203B41FA5}">
                      <a16:colId xmlns:a16="http://schemas.microsoft.com/office/drawing/2014/main" val="2960600525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168341198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1723015493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2281005005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2140687655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3920765030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4060792873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3655670899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940408616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1590475847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2106792439"/>
                    </a:ext>
                  </a:extLst>
                </a:gridCol>
                <a:gridCol w="437467">
                  <a:extLst>
                    <a:ext uri="{9D8B030D-6E8A-4147-A177-3AD203B41FA5}">
                      <a16:colId xmlns:a16="http://schemas.microsoft.com/office/drawing/2014/main" val="3113418462"/>
                    </a:ext>
                  </a:extLst>
                </a:gridCol>
              </a:tblGrid>
              <a:tr h="197379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9520869"/>
                  </a:ext>
                </a:extLst>
              </a:tr>
              <a:tr h="197379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NIRA + AAP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9296024"/>
                  </a:ext>
                </a:extLst>
              </a:tr>
              <a:tr h="197379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 + AAP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7454303"/>
                  </a:ext>
                </a:extLst>
              </a:tr>
            </a:tbl>
          </a:graphicData>
        </a:graphic>
      </p:graphicFrame>
      <p:graphicFrame>
        <p:nvGraphicFramePr>
          <p:cNvPr id="53" name="Table 3">
            <a:extLst>
              <a:ext uri="{FF2B5EF4-FFF2-40B4-BE49-F238E27FC236}">
                <a16:creationId xmlns:a16="http://schemas.microsoft.com/office/drawing/2014/main" id="{CA14D658-E843-DD48-B1BD-D134887A1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382202"/>
              </p:ext>
            </p:extLst>
          </p:nvPr>
        </p:nvGraphicFramePr>
        <p:xfrm>
          <a:off x="0" y="4834907"/>
          <a:ext cx="5972178" cy="592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8918">
                  <a:extLst>
                    <a:ext uri="{9D8B030D-6E8A-4147-A177-3AD203B41FA5}">
                      <a16:colId xmlns:a16="http://schemas.microsoft.com/office/drawing/2014/main" val="2960600525"/>
                    </a:ext>
                  </a:extLst>
                </a:gridCol>
                <a:gridCol w="446660">
                  <a:extLst>
                    <a:ext uri="{9D8B030D-6E8A-4147-A177-3AD203B41FA5}">
                      <a16:colId xmlns:a16="http://schemas.microsoft.com/office/drawing/2014/main" val="168341198"/>
                    </a:ext>
                  </a:extLst>
                </a:gridCol>
                <a:gridCol w="446660">
                  <a:extLst>
                    <a:ext uri="{9D8B030D-6E8A-4147-A177-3AD203B41FA5}">
                      <a16:colId xmlns:a16="http://schemas.microsoft.com/office/drawing/2014/main" val="1723015493"/>
                    </a:ext>
                  </a:extLst>
                </a:gridCol>
                <a:gridCol w="446660">
                  <a:extLst>
                    <a:ext uri="{9D8B030D-6E8A-4147-A177-3AD203B41FA5}">
                      <a16:colId xmlns:a16="http://schemas.microsoft.com/office/drawing/2014/main" val="2281005005"/>
                    </a:ext>
                  </a:extLst>
                </a:gridCol>
                <a:gridCol w="446660">
                  <a:extLst>
                    <a:ext uri="{9D8B030D-6E8A-4147-A177-3AD203B41FA5}">
                      <a16:colId xmlns:a16="http://schemas.microsoft.com/office/drawing/2014/main" val="2140687655"/>
                    </a:ext>
                  </a:extLst>
                </a:gridCol>
                <a:gridCol w="446660">
                  <a:extLst>
                    <a:ext uri="{9D8B030D-6E8A-4147-A177-3AD203B41FA5}">
                      <a16:colId xmlns:a16="http://schemas.microsoft.com/office/drawing/2014/main" val="3920765030"/>
                    </a:ext>
                  </a:extLst>
                </a:gridCol>
                <a:gridCol w="446660">
                  <a:extLst>
                    <a:ext uri="{9D8B030D-6E8A-4147-A177-3AD203B41FA5}">
                      <a16:colId xmlns:a16="http://schemas.microsoft.com/office/drawing/2014/main" val="4060792873"/>
                    </a:ext>
                  </a:extLst>
                </a:gridCol>
                <a:gridCol w="446660">
                  <a:extLst>
                    <a:ext uri="{9D8B030D-6E8A-4147-A177-3AD203B41FA5}">
                      <a16:colId xmlns:a16="http://schemas.microsoft.com/office/drawing/2014/main" val="3655670899"/>
                    </a:ext>
                  </a:extLst>
                </a:gridCol>
                <a:gridCol w="446660">
                  <a:extLst>
                    <a:ext uri="{9D8B030D-6E8A-4147-A177-3AD203B41FA5}">
                      <a16:colId xmlns:a16="http://schemas.microsoft.com/office/drawing/2014/main" val="940408616"/>
                    </a:ext>
                  </a:extLst>
                </a:gridCol>
                <a:gridCol w="446660">
                  <a:extLst>
                    <a:ext uri="{9D8B030D-6E8A-4147-A177-3AD203B41FA5}">
                      <a16:colId xmlns:a16="http://schemas.microsoft.com/office/drawing/2014/main" val="1590475847"/>
                    </a:ext>
                  </a:extLst>
                </a:gridCol>
                <a:gridCol w="446660">
                  <a:extLst>
                    <a:ext uri="{9D8B030D-6E8A-4147-A177-3AD203B41FA5}">
                      <a16:colId xmlns:a16="http://schemas.microsoft.com/office/drawing/2014/main" val="2106792439"/>
                    </a:ext>
                  </a:extLst>
                </a:gridCol>
                <a:gridCol w="446660">
                  <a:extLst>
                    <a:ext uri="{9D8B030D-6E8A-4147-A177-3AD203B41FA5}">
                      <a16:colId xmlns:a16="http://schemas.microsoft.com/office/drawing/2014/main" val="3113418462"/>
                    </a:ext>
                  </a:extLst>
                </a:gridCol>
              </a:tblGrid>
              <a:tr h="197379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9520869"/>
                  </a:ext>
                </a:extLst>
              </a:tr>
              <a:tr h="197379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NIRA + AAP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9296024"/>
                  </a:ext>
                </a:extLst>
              </a:tr>
              <a:tr h="197379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 + AAP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74543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00" y="198579"/>
            <a:ext cx="9134400" cy="8072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MAGNITUDE </a:t>
            </a:r>
            <a:r>
              <a:rPr lang="en-US" dirty="0">
                <a:solidFill>
                  <a:schemeClr val="accent1"/>
                </a:solidFill>
              </a:rPr>
              <a:t>All HRR BM+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Primary Endpoint</a:t>
            </a:r>
            <a:br>
              <a:rPr lang="en-US" sz="2000" dirty="0"/>
            </a:br>
            <a:r>
              <a:rPr lang="en-US" sz="2000" dirty="0"/>
              <a:t>NIRA + AAP Significantly Reduced the Risk of Progression or Death by 27%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02B3A06-D882-4526-B1B0-7B104BD6D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BE33F7A0-71F0-446B-9DE8-6D75BE64EE0F}" type="slidenum">
              <a:rPr lang="en-US" noProof="0" smtClean="0"/>
              <a:pPr lvl="0"/>
              <a:t>28</a:t>
            </a:fld>
            <a:endParaRPr lang="en-US" noProof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D47901-D2AA-914D-8681-EE55CBAE27FD}"/>
              </a:ext>
            </a:extLst>
          </p:cNvPr>
          <p:cNvSpPr/>
          <p:nvPr/>
        </p:nvSpPr>
        <p:spPr>
          <a:xfrm>
            <a:off x="233950" y="1388977"/>
            <a:ext cx="11706457" cy="403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4" name="Content Placeholder 10">
            <a:extLst>
              <a:ext uri="{FF2B5EF4-FFF2-40B4-BE49-F238E27FC236}">
                <a16:creationId xmlns:a16="http://schemas.microsoft.com/office/drawing/2014/main" id="{F6D4D15B-C37E-7244-8967-095A2E40FC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626559"/>
              </p:ext>
            </p:extLst>
          </p:nvPr>
        </p:nvGraphicFramePr>
        <p:xfrm>
          <a:off x="6402388" y="1755284"/>
          <a:ext cx="5238750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9D0D05B-E548-0446-8490-A31D99946ACF}"/>
              </a:ext>
            </a:extLst>
          </p:cNvPr>
          <p:cNvSpPr txBox="1"/>
          <p:nvPr/>
        </p:nvSpPr>
        <p:spPr>
          <a:xfrm>
            <a:off x="6519907" y="1435884"/>
            <a:ext cx="5238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ヒラギノ角ゴ ProN W3"/>
                <a:cs typeface="+mn-cs"/>
              </a:rPr>
              <a:t>rPFS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ヒラギノ角ゴ ProN W3"/>
                <a:cs typeface="+mn-cs"/>
              </a:rPr>
              <a:t> assessed by investigator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55B89C-D3BA-794A-9132-D1E6D0CB639B}"/>
              </a:ext>
            </a:extLst>
          </p:cNvPr>
          <p:cNvSpPr txBox="1"/>
          <p:nvPr/>
        </p:nvSpPr>
        <p:spPr>
          <a:xfrm>
            <a:off x="838506" y="1456751"/>
            <a:ext cx="5238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ヒラギノ角ゴ ProN W3"/>
                <a:cs typeface="+mn-cs"/>
              </a:rPr>
              <a:t>rPFS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ヒラギノ角ゴ ProN W3"/>
                <a:cs typeface="+mn-cs"/>
              </a:rPr>
              <a:t> assessed by central review</a:t>
            </a:r>
          </a:p>
        </p:txBody>
      </p:sp>
      <p:graphicFrame>
        <p:nvGraphicFramePr>
          <p:cNvPr id="43" name="Content Placeholder 10">
            <a:extLst>
              <a:ext uri="{FF2B5EF4-FFF2-40B4-BE49-F238E27FC236}">
                <a16:creationId xmlns:a16="http://schemas.microsoft.com/office/drawing/2014/main" id="{20439A04-825C-8D44-B185-A451DBEF6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338625"/>
              </p:ext>
            </p:extLst>
          </p:nvPr>
        </p:nvGraphicFramePr>
        <p:xfrm>
          <a:off x="639763" y="1755284"/>
          <a:ext cx="5238750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6BE51549-4EEC-F148-B82A-F29AC54A0EFF}"/>
              </a:ext>
            </a:extLst>
          </p:cNvPr>
          <p:cNvSpPr txBox="1"/>
          <p:nvPr/>
        </p:nvSpPr>
        <p:spPr>
          <a:xfrm>
            <a:off x="1333341" y="3965259"/>
            <a:ext cx="2013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HR: 0.73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(95% CI, 0.56-0.96)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=0.0217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B54339-5A53-AE42-8800-82E5B138BEDA}"/>
              </a:ext>
            </a:extLst>
          </p:cNvPr>
          <p:cNvSpPr txBox="1"/>
          <p:nvPr/>
        </p:nvSpPr>
        <p:spPr>
          <a:xfrm>
            <a:off x="4060069" y="3256886"/>
            <a:ext cx="2214841" cy="272219"/>
          </a:xfrm>
          <a:prstGeom prst="rect">
            <a:avLst/>
          </a:prstGeom>
          <a:noFill/>
        </p:spPr>
        <p:txBody>
          <a:bodyPr wrap="square" lIns="18288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NIRA + AAP: 16.5 mo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8852E4-E5AE-5F41-8566-AB2B6CADEF70}"/>
              </a:ext>
            </a:extLst>
          </p:cNvPr>
          <p:cNvSpPr txBox="1"/>
          <p:nvPr/>
        </p:nvSpPr>
        <p:spPr>
          <a:xfrm>
            <a:off x="4060069" y="3850909"/>
            <a:ext cx="1905000" cy="276999"/>
          </a:xfrm>
          <a:prstGeom prst="rect">
            <a:avLst/>
          </a:prstGeom>
          <a:noFill/>
        </p:spPr>
        <p:txBody>
          <a:bodyPr wrap="none" lIns="18288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PBO + AAP: 13.7 mo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DBE6C6-780C-8347-80A2-499FF5174D1A}"/>
              </a:ext>
            </a:extLst>
          </p:cNvPr>
          <p:cNvSpPr txBox="1"/>
          <p:nvPr/>
        </p:nvSpPr>
        <p:spPr>
          <a:xfrm>
            <a:off x="9753600" y="2914322"/>
            <a:ext cx="212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NIRA + AAP: 19.0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237213-AD1C-AD4D-BE7D-FBA777B884DA}"/>
              </a:ext>
            </a:extLst>
          </p:cNvPr>
          <p:cNvSpPr txBox="1"/>
          <p:nvPr/>
        </p:nvSpPr>
        <p:spPr>
          <a:xfrm>
            <a:off x="9859671" y="3842149"/>
            <a:ext cx="2080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PBO + AAP: 13.9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9B8387-5BCF-2940-9695-8326FE26BDF8}"/>
              </a:ext>
            </a:extLst>
          </p:cNvPr>
          <p:cNvSpPr txBox="1"/>
          <p:nvPr/>
        </p:nvSpPr>
        <p:spPr>
          <a:xfrm>
            <a:off x="7073313" y="3972954"/>
            <a:ext cx="2013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HR: 0.64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(95% CI, 0.49-0.86)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Nominal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 = 0.0022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147595D-77D8-AB4E-BE13-2060C8299E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804408" cy="365125"/>
          </a:xfrm>
        </p:spPr>
        <p:txBody>
          <a:bodyPr/>
          <a:lstStyle/>
          <a:p>
            <a:r>
              <a:rPr lang="en-US" spc="0" dirty="0">
                <a:solidFill>
                  <a:schemeClr val="tx2"/>
                </a:solidFill>
              </a:rPr>
              <a:t>AAP, abiraterone acetate + prednisone/prednisolone; BM, biomarker; CI, confidence interval; HR, hazard ratio; HRR, homologous recombination repair; </a:t>
            </a:r>
            <a:br>
              <a:rPr lang="en-US" spc="0" dirty="0">
                <a:solidFill>
                  <a:schemeClr val="tx2"/>
                </a:solidFill>
              </a:rPr>
            </a:br>
            <a:r>
              <a:rPr lang="en-US" spc="0" dirty="0">
                <a:solidFill>
                  <a:schemeClr val="tx2"/>
                </a:solidFill>
              </a:rPr>
              <a:t>NIRA, niraparib; PBO, placebo; </a:t>
            </a:r>
            <a:r>
              <a:rPr lang="en-US" spc="0" dirty="0" err="1">
                <a:solidFill>
                  <a:schemeClr val="tx2"/>
                </a:solidFill>
              </a:rPr>
              <a:t>rPFS</a:t>
            </a:r>
            <a:r>
              <a:rPr lang="en-US" spc="0" dirty="0">
                <a:solidFill>
                  <a:schemeClr val="tx2"/>
                </a:solidFill>
              </a:rPr>
              <a:t>, radiographic progression-free survival.</a:t>
            </a:r>
          </a:p>
          <a:p>
            <a:r>
              <a:rPr lang="en-US" dirty="0">
                <a:solidFill>
                  <a:schemeClr val="tx2"/>
                </a:solidFill>
              </a:rPr>
              <a:t>Chi K, et al. </a:t>
            </a:r>
            <a:r>
              <a:rPr lang="en-GB" dirty="0">
                <a:solidFill>
                  <a:schemeClr val="tx2"/>
                </a:solidFill>
              </a:rPr>
              <a:t>J </a:t>
            </a:r>
            <a:r>
              <a:rPr lang="en-GB" dirty="0" err="1">
                <a:solidFill>
                  <a:schemeClr val="tx2"/>
                </a:solidFill>
              </a:rPr>
              <a:t>Clin</a:t>
            </a:r>
            <a:r>
              <a:rPr lang="en-GB" dirty="0">
                <a:solidFill>
                  <a:schemeClr val="tx2"/>
                </a:solidFill>
              </a:rPr>
              <a:t> Oncol. 2022; 40 (</a:t>
            </a:r>
            <a:r>
              <a:rPr lang="en-GB" dirty="0" err="1">
                <a:solidFill>
                  <a:schemeClr val="tx2"/>
                </a:solidFill>
              </a:rPr>
              <a:t>suppl</a:t>
            </a:r>
            <a:r>
              <a:rPr lang="en-GB" dirty="0">
                <a:solidFill>
                  <a:schemeClr val="tx2"/>
                </a:solidFill>
              </a:rPr>
              <a:t> 6; </a:t>
            </a:r>
            <a:r>
              <a:rPr lang="en-GB" dirty="0" err="1">
                <a:solidFill>
                  <a:schemeClr val="tx2"/>
                </a:solidFill>
              </a:rPr>
              <a:t>abstr</a:t>
            </a:r>
            <a:r>
              <a:rPr lang="en-GB" dirty="0">
                <a:solidFill>
                  <a:schemeClr val="tx2"/>
                </a:solidFill>
              </a:rPr>
              <a:t> 12) </a:t>
            </a:r>
            <a:r>
              <a:rPr lang="en-GB" dirty="0"/>
              <a:t>(</a:t>
            </a:r>
            <a:r>
              <a:rPr lang="it-IT" dirty="0"/>
              <a:t>ASCO GU 2022 oral presentation)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3A8C99-9244-CE40-953E-D891F7C49FBB}"/>
              </a:ext>
            </a:extLst>
          </p:cNvPr>
          <p:cNvSpPr txBox="1"/>
          <p:nvPr/>
        </p:nvSpPr>
        <p:spPr>
          <a:xfrm>
            <a:off x="619200" y="5766053"/>
            <a:ext cx="2386872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Median follow-up 18.6 months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86724D2-57AC-C34F-8636-300CC86CA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715" y="1954380"/>
            <a:ext cx="4127500" cy="187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4AD03D-7D30-DC40-9639-F5D3216DB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013" y="1967080"/>
            <a:ext cx="42037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4" name="Group 2263">
            <a:extLst>
              <a:ext uri="{FF2B5EF4-FFF2-40B4-BE49-F238E27FC236}">
                <a16:creationId xmlns:a16="http://schemas.microsoft.com/office/drawing/2014/main" id="{75E5A0A3-8F92-40C2-958A-F921E3CB08AD}"/>
              </a:ext>
            </a:extLst>
          </p:cNvPr>
          <p:cNvGrpSpPr/>
          <p:nvPr/>
        </p:nvGrpSpPr>
        <p:grpSpPr>
          <a:xfrm>
            <a:off x="199389" y="1282392"/>
            <a:ext cx="11793222" cy="4167432"/>
            <a:chOff x="199389" y="1282392"/>
            <a:chExt cx="11793222" cy="4274346"/>
          </a:xfrm>
        </p:grpSpPr>
        <p:sp>
          <p:nvSpPr>
            <p:cNvPr id="2263" name="Rectangle 2262">
              <a:extLst>
                <a:ext uri="{FF2B5EF4-FFF2-40B4-BE49-F238E27FC236}">
                  <a16:creationId xmlns:a16="http://schemas.microsoft.com/office/drawing/2014/main" id="{E57FB50F-9934-4081-A3DA-6E1020B02886}"/>
                </a:ext>
              </a:extLst>
            </p:cNvPr>
            <p:cNvSpPr/>
            <p:nvPr/>
          </p:nvSpPr>
          <p:spPr>
            <a:xfrm>
              <a:off x="199389" y="1282392"/>
              <a:ext cx="11793222" cy="42743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9" name="Freeform: Shape 1838">
              <a:extLst>
                <a:ext uri="{FF2B5EF4-FFF2-40B4-BE49-F238E27FC236}">
                  <a16:creationId xmlns:a16="http://schemas.microsoft.com/office/drawing/2014/main" id="{BB622730-AFF1-4DB0-AC11-D41BC0419728}"/>
                </a:ext>
              </a:extLst>
            </p:cNvPr>
            <p:cNvSpPr/>
            <p:nvPr/>
          </p:nvSpPr>
          <p:spPr>
            <a:xfrm>
              <a:off x="3957162" y="5010697"/>
              <a:ext cx="11074" cy="22148"/>
            </a:xfrm>
            <a:custGeom>
              <a:avLst/>
              <a:gdLst>
                <a:gd name="connsiteX0" fmla="*/ 0 w 11074"/>
                <a:gd name="connsiteY0" fmla="*/ 22148 h 22148"/>
                <a:gd name="connsiteX1" fmla="*/ 0 w 11074"/>
                <a:gd name="connsiteY1" fmla="*/ 0 h 2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" h="22148">
                  <a:moveTo>
                    <a:pt x="0" y="22148"/>
                  </a:moveTo>
                  <a:lnTo>
                    <a:pt x="0" y="0"/>
                  </a:lnTo>
                </a:path>
              </a:pathLst>
            </a:custGeom>
            <a:ln w="11067" cap="flat">
              <a:solidFill>
                <a:srgbClr val="01010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0" name="Freeform: Shape 1839">
              <a:extLst>
                <a:ext uri="{FF2B5EF4-FFF2-40B4-BE49-F238E27FC236}">
                  <a16:creationId xmlns:a16="http://schemas.microsoft.com/office/drawing/2014/main" id="{F239D51B-5298-4FD0-B117-0BA89BA67F94}"/>
                </a:ext>
              </a:extLst>
            </p:cNvPr>
            <p:cNvSpPr/>
            <p:nvPr/>
          </p:nvSpPr>
          <p:spPr>
            <a:xfrm>
              <a:off x="3957162" y="1849816"/>
              <a:ext cx="11074" cy="3165100"/>
            </a:xfrm>
            <a:custGeom>
              <a:avLst/>
              <a:gdLst>
                <a:gd name="connsiteX0" fmla="*/ 0 w 11074"/>
                <a:gd name="connsiteY0" fmla="*/ 3165101 h 3165100"/>
                <a:gd name="connsiteX1" fmla="*/ 0 w 11074"/>
                <a:gd name="connsiteY1" fmla="*/ 0 h 3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" h="3165100">
                  <a:moveTo>
                    <a:pt x="0" y="3165101"/>
                  </a:moveTo>
                  <a:lnTo>
                    <a:pt x="0" y="0"/>
                  </a:lnTo>
                </a:path>
              </a:pathLst>
            </a:custGeom>
            <a:ln w="11067" cap="flat">
              <a:solidFill>
                <a:srgbClr val="010101"/>
              </a:solidFill>
              <a:custDash>
                <a:ds d="300000" sp="300000"/>
              </a:custDash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1" name="Freeform: Shape 1840">
              <a:extLst>
                <a:ext uri="{FF2B5EF4-FFF2-40B4-BE49-F238E27FC236}">
                  <a16:creationId xmlns:a16="http://schemas.microsoft.com/office/drawing/2014/main" id="{25FDC1AA-3393-4DBA-8A1E-F45AE57CB91A}"/>
                </a:ext>
              </a:extLst>
            </p:cNvPr>
            <p:cNvSpPr/>
            <p:nvPr/>
          </p:nvSpPr>
          <p:spPr>
            <a:xfrm>
              <a:off x="3957162" y="1742076"/>
              <a:ext cx="11074" cy="22148"/>
            </a:xfrm>
            <a:custGeom>
              <a:avLst/>
              <a:gdLst>
                <a:gd name="connsiteX0" fmla="*/ 0 w 11074"/>
                <a:gd name="connsiteY0" fmla="*/ 22148 h 22148"/>
                <a:gd name="connsiteX1" fmla="*/ 0 w 11074"/>
                <a:gd name="connsiteY1" fmla="*/ 0 h 2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" h="22148">
                  <a:moveTo>
                    <a:pt x="0" y="22148"/>
                  </a:moveTo>
                  <a:lnTo>
                    <a:pt x="0" y="0"/>
                  </a:lnTo>
                </a:path>
              </a:pathLst>
            </a:custGeom>
            <a:ln w="11067" cap="flat">
              <a:solidFill>
                <a:srgbClr val="01010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2" name="Freeform: Shape 1841">
              <a:extLst>
                <a:ext uri="{FF2B5EF4-FFF2-40B4-BE49-F238E27FC236}">
                  <a16:creationId xmlns:a16="http://schemas.microsoft.com/office/drawing/2014/main" id="{7D92FE53-9855-4F7B-B740-883ED47B838C}"/>
                </a:ext>
              </a:extLst>
            </p:cNvPr>
            <p:cNvSpPr/>
            <p:nvPr/>
          </p:nvSpPr>
          <p:spPr>
            <a:xfrm>
              <a:off x="3215416" y="5032845"/>
              <a:ext cx="904978" cy="11074"/>
            </a:xfrm>
            <a:custGeom>
              <a:avLst/>
              <a:gdLst>
                <a:gd name="connsiteX0" fmla="*/ 0 w 904978"/>
                <a:gd name="connsiteY0" fmla="*/ 0 h 11074"/>
                <a:gd name="connsiteX1" fmla="*/ 904979 w 904978"/>
                <a:gd name="connsiteY1" fmla="*/ 0 h 1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978" h="11074">
                  <a:moveTo>
                    <a:pt x="0" y="0"/>
                  </a:moveTo>
                  <a:lnTo>
                    <a:pt x="904979" y="0"/>
                  </a:lnTo>
                </a:path>
              </a:pathLst>
            </a:custGeom>
            <a:ln w="11067" cap="sq">
              <a:solidFill>
                <a:srgbClr val="01010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3" name="Freeform: Shape 1842">
              <a:extLst>
                <a:ext uri="{FF2B5EF4-FFF2-40B4-BE49-F238E27FC236}">
                  <a16:creationId xmlns:a16="http://schemas.microsoft.com/office/drawing/2014/main" id="{2F04E8AE-8580-489A-BE22-755A3D700FFE}"/>
                </a:ext>
              </a:extLst>
            </p:cNvPr>
            <p:cNvSpPr/>
            <p:nvPr/>
          </p:nvSpPr>
          <p:spPr>
            <a:xfrm>
              <a:off x="444999" y="1742076"/>
              <a:ext cx="5407834" cy="11074"/>
            </a:xfrm>
            <a:custGeom>
              <a:avLst/>
              <a:gdLst>
                <a:gd name="connsiteX0" fmla="*/ 0 w 5407834"/>
                <a:gd name="connsiteY0" fmla="*/ 0 h 11074"/>
                <a:gd name="connsiteX1" fmla="*/ 5407835 w 5407834"/>
                <a:gd name="connsiteY1" fmla="*/ 0 h 1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7834" h="11074">
                  <a:moveTo>
                    <a:pt x="0" y="0"/>
                  </a:moveTo>
                  <a:lnTo>
                    <a:pt x="5407835" y="0"/>
                  </a:lnTo>
                </a:path>
              </a:pathLst>
            </a:custGeom>
            <a:ln w="1106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4" name="Freeform: Shape 1843">
              <a:extLst>
                <a:ext uri="{FF2B5EF4-FFF2-40B4-BE49-F238E27FC236}">
                  <a16:creationId xmlns:a16="http://schemas.microsoft.com/office/drawing/2014/main" id="{63C120DE-6D8E-4F06-B2C3-5326AAEA7C57}"/>
                </a:ext>
              </a:extLst>
            </p:cNvPr>
            <p:cNvSpPr/>
            <p:nvPr/>
          </p:nvSpPr>
          <p:spPr>
            <a:xfrm>
              <a:off x="3993707" y="5258758"/>
              <a:ext cx="447616" cy="11074"/>
            </a:xfrm>
            <a:custGeom>
              <a:avLst/>
              <a:gdLst>
                <a:gd name="connsiteX0" fmla="*/ 0 w 447616"/>
                <a:gd name="connsiteY0" fmla="*/ 0 h 11074"/>
                <a:gd name="connsiteX1" fmla="*/ 447617 w 447616"/>
                <a:gd name="connsiteY1" fmla="*/ 0 h 1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616" h="11074">
                  <a:moveTo>
                    <a:pt x="0" y="0"/>
                  </a:moveTo>
                  <a:lnTo>
                    <a:pt x="447617" y="0"/>
                  </a:lnTo>
                </a:path>
              </a:pathLst>
            </a:custGeom>
            <a:ln w="11067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5" name="Freeform: Shape 1844">
              <a:extLst>
                <a:ext uri="{FF2B5EF4-FFF2-40B4-BE49-F238E27FC236}">
                  <a16:creationId xmlns:a16="http://schemas.microsoft.com/office/drawing/2014/main" id="{D34C0CA6-C5B9-427E-89BB-4284A476CBEC}"/>
                </a:ext>
              </a:extLst>
            </p:cNvPr>
            <p:cNvSpPr/>
            <p:nvPr/>
          </p:nvSpPr>
          <p:spPr>
            <a:xfrm>
              <a:off x="4433240" y="5231183"/>
              <a:ext cx="47729" cy="55149"/>
            </a:xfrm>
            <a:custGeom>
              <a:avLst/>
              <a:gdLst>
                <a:gd name="connsiteX0" fmla="*/ 0 w 47729"/>
                <a:gd name="connsiteY0" fmla="*/ 55149 h 55149"/>
                <a:gd name="connsiteX1" fmla="*/ 47730 w 47729"/>
                <a:gd name="connsiteY1" fmla="*/ 27575 h 55149"/>
                <a:gd name="connsiteX2" fmla="*/ 0 w 47729"/>
                <a:gd name="connsiteY2" fmla="*/ 0 h 55149"/>
                <a:gd name="connsiteX3" fmla="*/ 0 w 47729"/>
                <a:gd name="connsiteY3" fmla="*/ 55149 h 5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29" h="55149">
                  <a:moveTo>
                    <a:pt x="0" y="55149"/>
                  </a:moveTo>
                  <a:lnTo>
                    <a:pt x="47730" y="27575"/>
                  </a:lnTo>
                  <a:lnTo>
                    <a:pt x="0" y="0"/>
                  </a:lnTo>
                  <a:lnTo>
                    <a:pt x="0" y="55149"/>
                  </a:lnTo>
                  <a:close/>
                </a:path>
              </a:pathLst>
            </a:custGeom>
            <a:solidFill>
              <a:srgbClr val="000000"/>
            </a:solidFill>
            <a:ln w="11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6" name="Freeform: Shape 1845">
              <a:extLst>
                <a:ext uri="{FF2B5EF4-FFF2-40B4-BE49-F238E27FC236}">
                  <a16:creationId xmlns:a16="http://schemas.microsoft.com/office/drawing/2014/main" id="{ACEB5227-6105-4423-AB79-578EBDF65C6D}"/>
                </a:ext>
              </a:extLst>
            </p:cNvPr>
            <p:cNvSpPr/>
            <p:nvPr/>
          </p:nvSpPr>
          <p:spPr>
            <a:xfrm>
              <a:off x="3470565" y="5258758"/>
              <a:ext cx="447505" cy="11074"/>
            </a:xfrm>
            <a:custGeom>
              <a:avLst/>
              <a:gdLst>
                <a:gd name="connsiteX0" fmla="*/ 0 w 447505"/>
                <a:gd name="connsiteY0" fmla="*/ 0 h 11074"/>
                <a:gd name="connsiteX1" fmla="*/ 447506 w 447505"/>
                <a:gd name="connsiteY1" fmla="*/ 0 h 1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505" h="11074">
                  <a:moveTo>
                    <a:pt x="0" y="0"/>
                  </a:moveTo>
                  <a:lnTo>
                    <a:pt x="447506" y="0"/>
                  </a:lnTo>
                </a:path>
              </a:pathLst>
            </a:custGeom>
            <a:ln w="11067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7" name="Freeform: Shape 1846">
              <a:extLst>
                <a:ext uri="{FF2B5EF4-FFF2-40B4-BE49-F238E27FC236}">
                  <a16:creationId xmlns:a16="http://schemas.microsoft.com/office/drawing/2014/main" id="{81B230FA-DDD7-466C-BD9B-CF8618D066AC}"/>
                </a:ext>
              </a:extLst>
            </p:cNvPr>
            <p:cNvSpPr/>
            <p:nvPr/>
          </p:nvSpPr>
          <p:spPr>
            <a:xfrm>
              <a:off x="3430808" y="5231183"/>
              <a:ext cx="47840" cy="55149"/>
            </a:xfrm>
            <a:custGeom>
              <a:avLst/>
              <a:gdLst>
                <a:gd name="connsiteX0" fmla="*/ 47840 w 47840"/>
                <a:gd name="connsiteY0" fmla="*/ 55149 h 55149"/>
                <a:gd name="connsiteX1" fmla="*/ 0 w 47840"/>
                <a:gd name="connsiteY1" fmla="*/ 27575 h 55149"/>
                <a:gd name="connsiteX2" fmla="*/ 47840 w 47840"/>
                <a:gd name="connsiteY2" fmla="*/ 0 h 55149"/>
                <a:gd name="connsiteX3" fmla="*/ 47840 w 47840"/>
                <a:gd name="connsiteY3" fmla="*/ 55149 h 5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0" h="55149">
                  <a:moveTo>
                    <a:pt x="47840" y="55149"/>
                  </a:moveTo>
                  <a:lnTo>
                    <a:pt x="0" y="27575"/>
                  </a:lnTo>
                  <a:lnTo>
                    <a:pt x="47840" y="0"/>
                  </a:lnTo>
                  <a:lnTo>
                    <a:pt x="47840" y="55149"/>
                  </a:lnTo>
                  <a:close/>
                </a:path>
              </a:pathLst>
            </a:custGeom>
            <a:solidFill>
              <a:srgbClr val="000000"/>
            </a:solidFill>
            <a:ln w="11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8" name="Freeform: Shape 1847">
              <a:extLst>
                <a:ext uri="{FF2B5EF4-FFF2-40B4-BE49-F238E27FC236}">
                  <a16:creationId xmlns:a16="http://schemas.microsoft.com/office/drawing/2014/main" id="{5529928B-33E1-40FB-B174-253A3721417B}"/>
                </a:ext>
              </a:extLst>
            </p:cNvPr>
            <p:cNvSpPr/>
            <p:nvPr/>
          </p:nvSpPr>
          <p:spPr>
            <a:xfrm>
              <a:off x="3508217" y="5032845"/>
              <a:ext cx="11074" cy="42856"/>
            </a:xfrm>
            <a:custGeom>
              <a:avLst/>
              <a:gdLst>
                <a:gd name="connsiteX0" fmla="*/ 0 w 11074"/>
                <a:gd name="connsiteY0" fmla="*/ 0 h 42856"/>
                <a:gd name="connsiteX1" fmla="*/ 0 w 11074"/>
                <a:gd name="connsiteY1" fmla="*/ 42857 h 4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" h="42856">
                  <a:moveTo>
                    <a:pt x="0" y="0"/>
                  </a:moveTo>
                  <a:lnTo>
                    <a:pt x="0" y="42857"/>
                  </a:lnTo>
                </a:path>
              </a:pathLst>
            </a:custGeom>
            <a:ln w="11067" cap="flat">
              <a:solidFill>
                <a:srgbClr val="01010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9" name="TextBox 1848">
              <a:extLst>
                <a:ext uri="{FF2B5EF4-FFF2-40B4-BE49-F238E27FC236}">
                  <a16:creationId xmlns:a16="http://schemas.microsoft.com/office/drawing/2014/main" id="{F674ABF5-004C-4477-9F3B-7918603E3DE8}"/>
                </a:ext>
              </a:extLst>
            </p:cNvPr>
            <p:cNvSpPr txBox="1"/>
            <p:nvPr/>
          </p:nvSpPr>
          <p:spPr>
            <a:xfrm>
              <a:off x="3363621" y="5055453"/>
              <a:ext cx="328936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0.1</a:t>
              </a:r>
            </a:p>
          </p:txBody>
        </p:sp>
        <p:sp>
          <p:nvSpPr>
            <p:cNvPr id="1850" name="Freeform: Shape 1849">
              <a:extLst>
                <a:ext uri="{FF2B5EF4-FFF2-40B4-BE49-F238E27FC236}">
                  <a16:creationId xmlns:a16="http://schemas.microsoft.com/office/drawing/2014/main" id="{464D86C5-7915-4D3C-94AF-AE5F6EFBC535}"/>
                </a:ext>
              </a:extLst>
            </p:cNvPr>
            <p:cNvSpPr/>
            <p:nvPr/>
          </p:nvSpPr>
          <p:spPr>
            <a:xfrm>
              <a:off x="3957162" y="5032845"/>
              <a:ext cx="11074" cy="42856"/>
            </a:xfrm>
            <a:custGeom>
              <a:avLst/>
              <a:gdLst>
                <a:gd name="connsiteX0" fmla="*/ 0 w 11074"/>
                <a:gd name="connsiteY0" fmla="*/ 0 h 42856"/>
                <a:gd name="connsiteX1" fmla="*/ 0 w 11074"/>
                <a:gd name="connsiteY1" fmla="*/ 42857 h 4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" h="42856">
                  <a:moveTo>
                    <a:pt x="0" y="0"/>
                  </a:moveTo>
                  <a:lnTo>
                    <a:pt x="0" y="42857"/>
                  </a:lnTo>
                </a:path>
              </a:pathLst>
            </a:custGeom>
            <a:ln w="11067" cap="flat">
              <a:solidFill>
                <a:srgbClr val="01010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1" name="TextBox 1850">
              <a:extLst>
                <a:ext uri="{FF2B5EF4-FFF2-40B4-BE49-F238E27FC236}">
                  <a16:creationId xmlns:a16="http://schemas.microsoft.com/office/drawing/2014/main" id="{DF2F0F7E-E736-43AE-A072-834BB52DDBF3}"/>
                </a:ext>
              </a:extLst>
            </p:cNvPr>
            <p:cNvSpPr txBox="1"/>
            <p:nvPr/>
          </p:nvSpPr>
          <p:spPr>
            <a:xfrm>
              <a:off x="3844460" y="5055453"/>
              <a:ext cx="24237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</a:t>
              </a:r>
            </a:p>
          </p:txBody>
        </p:sp>
        <p:sp>
          <p:nvSpPr>
            <p:cNvPr id="1852" name="TextBox 1851">
              <a:extLst>
                <a:ext uri="{FF2B5EF4-FFF2-40B4-BE49-F238E27FC236}">
                  <a16:creationId xmlns:a16="http://schemas.microsoft.com/office/drawing/2014/main" id="{9CEE694F-13A6-40D3-9605-1B9BBDDFCBFA}"/>
                </a:ext>
              </a:extLst>
            </p:cNvPr>
            <p:cNvSpPr txBox="1"/>
            <p:nvPr/>
          </p:nvSpPr>
          <p:spPr>
            <a:xfrm>
              <a:off x="3012052" y="5262318"/>
              <a:ext cx="103105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Favoring Niraparib</a:t>
              </a:r>
            </a:p>
          </p:txBody>
        </p:sp>
        <p:sp>
          <p:nvSpPr>
            <p:cNvPr id="1853" name="TextBox 1852">
              <a:extLst>
                <a:ext uri="{FF2B5EF4-FFF2-40B4-BE49-F238E27FC236}">
                  <a16:creationId xmlns:a16="http://schemas.microsoft.com/office/drawing/2014/main" id="{685B042F-88A9-4E0C-87F1-EDB3DD4D9DFF}"/>
                </a:ext>
              </a:extLst>
            </p:cNvPr>
            <p:cNvSpPr txBox="1"/>
            <p:nvPr/>
          </p:nvSpPr>
          <p:spPr>
            <a:xfrm>
              <a:off x="3935318" y="5262318"/>
              <a:ext cx="94609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Favoring Control</a:t>
              </a:r>
            </a:p>
          </p:txBody>
        </p:sp>
        <p:sp>
          <p:nvSpPr>
            <p:cNvPr id="1854" name="TextBox 1853">
              <a:extLst>
                <a:ext uri="{FF2B5EF4-FFF2-40B4-BE49-F238E27FC236}">
                  <a16:creationId xmlns:a16="http://schemas.microsoft.com/office/drawing/2014/main" id="{0511BD7D-3B40-4217-838F-35F266D4106B}"/>
                </a:ext>
              </a:extLst>
            </p:cNvPr>
            <p:cNvSpPr txBox="1"/>
            <p:nvPr/>
          </p:nvSpPr>
          <p:spPr>
            <a:xfrm>
              <a:off x="4336041" y="1556472"/>
              <a:ext cx="76655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HR (95% CI)</a:t>
              </a:r>
            </a:p>
          </p:txBody>
        </p:sp>
        <p:sp>
          <p:nvSpPr>
            <p:cNvPr id="1855" name="TextBox 1854">
              <a:extLst>
                <a:ext uri="{FF2B5EF4-FFF2-40B4-BE49-F238E27FC236}">
                  <a16:creationId xmlns:a16="http://schemas.microsoft.com/office/drawing/2014/main" id="{662FEC8A-10C7-49B0-AA4E-C298598A04D0}"/>
                </a:ext>
              </a:extLst>
            </p:cNvPr>
            <p:cNvSpPr txBox="1"/>
            <p:nvPr/>
          </p:nvSpPr>
          <p:spPr>
            <a:xfrm>
              <a:off x="1893222" y="1738991"/>
              <a:ext cx="29578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All</a:t>
              </a:r>
            </a:p>
          </p:txBody>
        </p:sp>
        <p:sp>
          <p:nvSpPr>
            <p:cNvPr id="1856" name="TextBox 1855">
              <a:extLst>
                <a:ext uri="{FF2B5EF4-FFF2-40B4-BE49-F238E27FC236}">
                  <a16:creationId xmlns:a16="http://schemas.microsoft.com/office/drawing/2014/main" id="{E16282DA-28BD-4B32-9B31-BA7D0916E454}"/>
                </a:ext>
              </a:extLst>
            </p:cNvPr>
            <p:cNvSpPr txBox="1"/>
            <p:nvPr/>
          </p:nvSpPr>
          <p:spPr>
            <a:xfrm>
              <a:off x="1861547" y="1945124"/>
              <a:ext cx="35670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&lt;65</a:t>
              </a:r>
            </a:p>
          </p:txBody>
        </p:sp>
        <p:sp>
          <p:nvSpPr>
            <p:cNvPr id="1857" name="TextBox 1856">
              <a:extLst>
                <a:ext uri="{FF2B5EF4-FFF2-40B4-BE49-F238E27FC236}">
                  <a16:creationId xmlns:a16="http://schemas.microsoft.com/office/drawing/2014/main" id="{8965548D-9B08-4B51-A698-25553EA6EE33}"/>
                </a:ext>
              </a:extLst>
            </p:cNvPr>
            <p:cNvSpPr txBox="1"/>
            <p:nvPr/>
          </p:nvSpPr>
          <p:spPr>
            <a:xfrm>
              <a:off x="1791838" y="2151257"/>
              <a:ext cx="49988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≥65-74</a:t>
              </a:r>
            </a:p>
          </p:txBody>
        </p:sp>
        <p:sp>
          <p:nvSpPr>
            <p:cNvPr id="1858" name="TextBox 1857">
              <a:extLst>
                <a:ext uri="{FF2B5EF4-FFF2-40B4-BE49-F238E27FC236}">
                  <a16:creationId xmlns:a16="http://schemas.microsoft.com/office/drawing/2014/main" id="{EACA957A-89BF-46AC-B698-4235F95A4217}"/>
                </a:ext>
              </a:extLst>
            </p:cNvPr>
            <p:cNvSpPr txBox="1"/>
            <p:nvPr/>
          </p:nvSpPr>
          <p:spPr>
            <a:xfrm>
              <a:off x="1862153" y="2357390"/>
              <a:ext cx="353495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≥75</a:t>
              </a:r>
            </a:p>
          </p:txBody>
        </p:sp>
        <p:sp>
          <p:nvSpPr>
            <p:cNvPr id="1859" name="TextBox 1858">
              <a:extLst>
                <a:ext uri="{FF2B5EF4-FFF2-40B4-BE49-F238E27FC236}">
                  <a16:creationId xmlns:a16="http://schemas.microsoft.com/office/drawing/2014/main" id="{8ED726BF-E197-47AD-9E83-0DC5692EA303}"/>
                </a:ext>
              </a:extLst>
            </p:cNvPr>
            <p:cNvSpPr txBox="1"/>
            <p:nvPr/>
          </p:nvSpPr>
          <p:spPr>
            <a:xfrm>
              <a:off x="1822648" y="2563523"/>
              <a:ext cx="4382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Asian</a:t>
              </a:r>
            </a:p>
          </p:txBody>
        </p:sp>
        <p:sp>
          <p:nvSpPr>
            <p:cNvPr id="1860" name="TextBox 1859">
              <a:extLst>
                <a:ext uri="{FF2B5EF4-FFF2-40B4-BE49-F238E27FC236}">
                  <a16:creationId xmlns:a16="http://schemas.microsoft.com/office/drawing/2014/main" id="{26A90ACE-D416-4D31-AEBE-62869C92D0B1}"/>
                </a:ext>
              </a:extLst>
            </p:cNvPr>
            <p:cNvSpPr txBox="1"/>
            <p:nvPr/>
          </p:nvSpPr>
          <p:spPr>
            <a:xfrm>
              <a:off x="1822459" y="2769656"/>
              <a:ext cx="443070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White</a:t>
              </a:r>
            </a:p>
          </p:txBody>
        </p:sp>
        <p:sp>
          <p:nvSpPr>
            <p:cNvPr id="1861" name="TextBox 1860">
              <a:extLst>
                <a:ext uri="{FF2B5EF4-FFF2-40B4-BE49-F238E27FC236}">
                  <a16:creationId xmlns:a16="http://schemas.microsoft.com/office/drawing/2014/main" id="{8FCCA060-0478-46A3-8499-E0BE64812566}"/>
                </a:ext>
              </a:extLst>
            </p:cNvPr>
            <p:cNvSpPr txBox="1"/>
            <p:nvPr/>
          </p:nvSpPr>
          <p:spPr>
            <a:xfrm>
              <a:off x="1817112" y="2975789"/>
              <a:ext cx="4382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Other</a:t>
              </a:r>
            </a:p>
          </p:txBody>
        </p:sp>
        <p:sp>
          <p:nvSpPr>
            <p:cNvPr id="1862" name="TextBox 1861">
              <a:extLst>
                <a:ext uri="{FF2B5EF4-FFF2-40B4-BE49-F238E27FC236}">
                  <a16:creationId xmlns:a16="http://schemas.microsoft.com/office/drawing/2014/main" id="{2416F2DB-ED87-4DC4-9732-4801E44DCC11}"/>
                </a:ext>
              </a:extLst>
            </p:cNvPr>
            <p:cNvSpPr txBox="1"/>
            <p:nvPr/>
          </p:nvSpPr>
          <p:spPr>
            <a:xfrm>
              <a:off x="1917165" y="3181922"/>
              <a:ext cx="24147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</a:t>
              </a:r>
            </a:p>
          </p:txBody>
        </p:sp>
        <p:sp>
          <p:nvSpPr>
            <p:cNvPr id="1863" name="TextBox 1862">
              <a:extLst>
                <a:ext uri="{FF2B5EF4-FFF2-40B4-BE49-F238E27FC236}">
                  <a16:creationId xmlns:a16="http://schemas.microsoft.com/office/drawing/2014/main" id="{493D6BB5-2F11-42C5-912A-82D50431943A}"/>
                </a:ext>
              </a:extLst>
            </p:cNvPr>
            <p:cNvSpPr txBox="1"/>
            <p:nvPr/>
          </p:nvSpPr>
          <p:spPr>
            <a:xfrm>
              <a:off x="1917165" y="3388055"/>
              <a:ext cx="24147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</a:t>
              </a:r>
            </a:p>
          </p:txBody>
        </p:sp>
        <p:sp>
          <p:nvSpPr>
            <p:cNvPr id="1864" name="TextBox 1863">
              <a:extLst>
                <a:ext uri="{FF2B5EF4-FFF2-40B4-BE49-F238E27FC236}">
                  <a16:creationId xmlns:a16="http://schemas.microsoft.com/office/drawing/2014/main" id="{EEE23AFE-1A14-4F46-92A7-3BF230745760}"/>
                </a:ext>
              </a:extLst>
            </p:cNvPr>
            <p:cNvSpPr txBox="1"/>
            <p:nvPr/>
          </p:nvSpPr>
          <p:spPr>
            <a:xfrm>
              <a:off x="1917165" y="3594188"/>
              <a:ext cx="24147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</a:t>
              </a:r>
            </a:p>
          </p:txBody>
        </p:sp>
        <p:sp>
          <p:nvSpPr>
            <p:cNvPr id="1865" name="TextBox 1864">
              <a:extLst>
                <a:ext uri="{FF2B5EF4-FFF2-40B4-BE49-F238E27FC236}">
                  <a16:creationId xmlns:a16="http://schemas.microsoft.com/office/drawing/2014/main" id="{0235A2F5-0BC7-4CE2-A1FC-40CB26AD08B4}"/>
                </a:ext>
              </a:extLst>
            </p:cNvPr>
            <p:cNvSpPr txBox="1"/>
            <p:nvPr/>
          </p:nvSpPr>
          <p:spPr>
            <a:xfrm>
              <a:off x="1823182" y="3800321"/>
              <a:ext cx="43896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 to 3</a:t>
              </a:r>
            </a:p>
          </p:txBody>
        </p:sp>
        <p:sp>
          <p:nvSpPr>
            <p:cNvPr id="1866" name="TextBox 1865">
              <a:extLst>
                <a:ext uri="{FF2B5EF4-FFF2-40B4-BE49-F238E27FC236}">
                  <a16:creationId xmlns:a16="http://schemas.microsoft.com/office/drawing/2014/main" id="{8F65FE90-2FB9-4F61-A6AC-78F8B2340B6B}"/>
                </a:ext>
              </a:extLst>
            </p:cNvPr>
            <p:cNvSpPr txBox="1"/>
            <p:nvPr/>
          </p:nvSpPr>
          <p:spPr>
            <a:xfrm>
              <a:off x="1889065" y="4006454"/>
              <a:ext cx="299890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&gt;3</a:t>
              </a:r>
            </a:p>
          </p:txBody>
        </p:sp>
        <p:sp>
          <p:nvSpPr>
            <p:cNvPr id="1867" name="TextBox 1866">
              <a:extLst>
                <a:ext uri="{FF2B5EF4-FFF2-40B4-BE49-F238E27FC236}">
                  <a16:creationId xmlns:a16="http://schemas.microsoft.com/office/drawing/2014/main" id="{67B50739-CC7C-4E14-B2E5-191F6149849C}"/>
                </a:ext>
              </a:extLst>
            </p:cNvPr>
            <p:cNvSpPr txBox="1"/>
            <p:nvPr/>
          </p:nvSpPr>
          <p:spPr>
            <a:xfrm>
              <a:off x="1690947" y="4212587"/>
              <a:ext cx="70609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Asia Pacific</a:t>
              </a:r>
            </a:p>
          </p:txBody>
        </p:sp>
        <p:sp>
          <p:nvSpPr>
            <p:cNvPr id="1868" name="TextBox 1867">
              <a:extLst>
                <a:ext uri="{FF2B5EF4-FFF2-40B4-BE49-F238E27FC236}">
                  <a16:creationId xmlns:a16="http://schemas.microsoft.com/office/drawing/2014/main" id="{1368CEC3-FDD5-4FA7-BB23-E312F2550C8C}"/>
                </a:ext>
              </a:extLst>
            </p:cNvPr>
            <p:cNvSpPr txBox="1"/>
            <p:nvPr/>
          </p:nvSpPr>
          <p:spPr>
            <a:xfrm>
              <a:off x="1788527" y="4418720"/>
              <a:ext cx="51270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Europe</a:t>
              </a:r>
            </a:p>
          </p:txBody>
        </p:sp>
        <p:sp>
          <p:nvSpPr>
            <p:cNvPr id="1869" name="TextBox 1868">
              <a:extLst>
                <a:ext uri="{FF2B5EF4-FFF2-40B4-BE49-F238E27FC236}">
                  <a16:creationId xmlns:a16="http://schemas.microsoft.com/office/drawing/2014/main" id="{C287C36E-0C13-4591-AD8C-6CFAEBCB2791}"/>
                </a:ext>
              </a:extLst>
            </p:cNvPr>
            <p:cNvSpPr txBox="1"/>
            <p:nvPr/>
          </p:nvSpPr>
          <p:spPr>
            <a:xfrm>
              <a:off x="1298203" y="4625295"/>
              <a:ext cx="132299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North and South America</a:t>
              </a:r>
            </a:p>
          </p:txBody>
        </p:sp>
        <p:sp>
          <p:nvSpPr>
            <p:cNvPr id="1886" name="TextBox 1885">
              <a:extLst>
                <a:ext uri="{FF2B5EF4-FFF2-40B4-BE49-F238E27FC236}">
                  <a16:creationId xmlns:a16="http://schemas.microsoft.com/office/drawing/2014/main" id="{B8A3B8A1-FAC5-40EC-BC46-1273A5D421FF}"/>
                </a:ext>
              </a:extLst>
            </p:cNvPr>
            <p:cNvSpPr txBox="1"/>
            <p:nvPr/>
          </p:nvSpPr>
          <p:spPr>
            <a:xfrm>
              <a:off x="353559" y="1738991"/>
              <a:ext cx="98373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All HRR+ patients</a:t>
              </a:r>
            </a:p>
          </p:txBody>
        </p:sp>
        <p:sp>
          <p:nvSpPr>
            <p:cNvPr id="1887" name="TextBox 1886">
              <a:extLst>
                <a:ext uri="{FF2B5EF4-FFF2-40B4-BE49-F238E27FC236}">
                  <a16:creationId xmlns:a16="http://schemas.microsoft.com/office/drawing/2014/main" id="{06B6A2EF-E7D3-43E4-A526-F3BB63A4C556}"/>
                </a:ext>
              </a:extLst>
            </p:cNvPr>
            <p:cNvSpPr txBox="1"/>
            <p:nvPr/>
          </p:nvSpPr>
          <p:spPr>
            <a:xfrm>
              <a:off x="353559" y="1953752"/>
              <a:ext cx="65428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Age group</a:t>
              </a:r>
            </a:p>
          </p:txBody>
        </p:sp>
        <p:sp>
          <p:nvSpPr>
            <p:cNvPr id="1888" name="TextBox 1887">
              <a:extLst>
                <a:ext uri="{FF2B5EF4-FFF2-40B4-BE49-F238E27FC236}">
                  <a16:creationId xmlns:a16="http://schemas.microsoft.com/office/drawing/2014/main" id="{142EC220-1D6B-4946-A083-6509B34F93FC}"/>
                </a:ext>
              </a:extLst>
            </p:cNvPr>
            <p:cNvSpPr txBox="1"/>
            <p:nvPr/>
          </p:nvSpPr>
          <p:spPr>
            <a:xfrm>
              <a:off x="353559" y="2572151"/>
              <a:ext cx="709490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Race group</a:t>
              </a:r>
            </a:p>
          </p:txBody>
        </p:sp>
        <p:sp>
          <p:nvSpPr>
            <p:cNvPr id="1889" name="TextBox 1888">
              <a:extLst>
                <a:ext uri="{FF2B5EF4-FFF2-40B4-BE49-F238E27FC236}">
                  <a16:creationId xmlns:a16="http://schemas.microsoft.com/office/drawing/2014/main" id="{8D447D53-2CBC-4859-A3FA-0514D2700852}"/>
                </a:ext>
              </a:extLst>
            </p:cNvPr>
            <p:cNvSpPr txBox="1"/>
            <p:nvPr/>
          </p:nvSpPr>
          <p:spPr>
            <a:xfrm>
              <a:off x="353559" y="3190550"/>
              <a:ext cx="1525482" cy="347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Baseline ECOG performance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status</a:t>
              </a:r>
            </a:p>
          </p:txBody>
        </p:sp>
        <p:sp>
          <p:nvSpPr>
            <p:cNvPr id="1890" name="TextBox 1889">
              <a:extLst>
                <a:ext uri="{FF2B5EF4-FFF2-40B4-BE49-F238E27FC236}">
                  <a16:creationId xmlns:a16="http://schemas.microsoft.com/office/drawing/2014/main" id="{93E50557-4CE0-4F93-BF2D-6E9EE7C09008}"/>
                </a:ext>
              </a:extLst>
            </p:cNvPr>
            <p:cNvSpPr txBox="1"/>
            <p:nvPr/>
          </p:nvSpPr>
          <p:spPr>
            <a:xfrm>
              <a:off x="353559" y="3602816"/>
              <a:ext cx="133421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Baseline BPI-SF#3 Score</a:t>
              </a:r>
            </a:p>
          </p:txBody>
        </p:sp>
        <p:sp>
          <p:nvSpPr>
            <p:cNvPr id="1891" name="TextBox 1890">
              <a:extLst>
                <a:ext uri="{FF2B5EF4-FFF2-40B4-BE49-F238E27FC236}">
                  <a16:creationId xmlns:a16="http://schemas.microsoft.com/office/drawing/2014/main" id="{6E2508B6-9D49-4FC5-9A5D-660D5FFC66F4}"/>
                </a:ext>
              </a:extLst>
            </p:cNvPr>
            <p:cNvSpPr txBox="1"/>
            <p:nvPr/>
          </p:nvSpPr>
          <p:spPr>
            <a:xfrm>
              <a:off x="353559" y="4221215"/>
              <a:ext cx="50629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Region</a:t>
              </a:r>
            </a:p>
          </p:txBody>
        </p:sp>
        <p:sp>
          <p:nvSpPr>
            <p:cNvPr id="1900" name="TextBox 1899">
              <a:extLst>
                <a:ext uri="{FF2B5EF4-FFF2-40B4-BE49-F238E27FC236}">
                  <a16:creationId xmlns:a16="http://schemas.microsoft.com/office/drawing/2014/main" id="{550C420C-1D58-4C1C-956F-251362D14BB8}"/>
                </a:ext>
              </a:extLst>
            </p:cNvPr>
            <p:cNvSpPr txBox="1"/>
            <p:nvPr/>
          </p:nvSpPr>
          <p:spPr>
            <a:xfrm>
              <a:off x="2825417" y="1738991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13.7</a:t>
              </a:r>
            </a:p>
          </p:txBody>
        </p:sp>
        <p:sp>
          <p:nvSpPr>
            <p:cNvPr id="1901" name="TextBox 1900">
              <a:extLst>
                <a:ext uri="{FF2B5EF4-FFF2-40B4-BE49-F238E27FC236}">
                  <a16:creationId xmlns:a16="http://schemas.microsoft.com/office/drawing/2014/main" id="{BC86543C-F0DB-48B6-9A58-87108A07DAD5}"/>
                </a:ext>
              </a:extLst>
            </p:cNvPr>
            <p:cNvSpPr txBox="1"/>
            <p:nvPr/>
          </p:nvSpPr>
          <p:spPr>
            <a:xfrm>
              <a:off x="2825417" y="1945124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13.9</a:t>
              </a:r>
            </a:p>
          </p:txBody>
        </p:sp>
        <p:sp>
          <p:nvSpPr>
            <p:cNvPr id="1902" name="TextBox 1901">
              <a:extLst>
                <a:ext uri="{FF2B5EF4-FFF2-40B4-BE49-F238E27FC236}">
                  <a16:creationId xmlns:a16="http://schemas.microsoft.com/office/drawing/2014/main" id="{C7759E43-C076-4BB5-AA80-5DAD7CB46D22}"/>
                </a:ext>
              </a:extLst>
            </p:cNvPr>
            <p:cNvSpPr txBox="1"/>
            <p:nvPr/>
          </p:nvSpPr>
          <p:spPr>
            <a:xfrm>
              <a:off x="2825417" y="2151257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13.6</a:t>
              </a:r>
            </a:p>
          </p:txBody>
        </p:sp>
        <p:sp>
          <p:nvSpPr>
            <p:cNvPr id="1903" name="TextBox 1902">
              <a:extLst>
                <a:ext uri="{FF2B5EF4-FFF2-40B4-BE49-F238E27FC236}">
                  <a16:creationId xmlns:a16="http://schemas.microsoft.com/office/drawing/2014/main" id="{6C8B16F2-EC8B-44E0-BE80-70FA56593CF7}"/>
                </a:ext>
              </a:extLst>
            </p:cNvPr>
            <p:cNvSpPr txBox="1"/>
            <p:nvPr/>
          </p:nvSpPr>
          <p:spPr>
            <a:xfrm>
              <a:off x="2825417" y="2357390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10.9</a:t>
              </a:r>
            </a:p>
          </p:txBody>
        </p:sp>
        <p:sp>
          <p:nvSpPr>
            <p:cNvPr id="1904" name="TextBox 1903">
              <a:extLst>
                <a:ext uri="{FF2B5EF4-FFF2-40B4-BE49-F238E27FC236}">
                  <a16:creationId xmlns:a16="http://schemas.microsoft.com/office/drawing/2014/main" id="{FDE0C650-8E2E-4AA6-BA48-BB26E8FE49F4}"/>
                </a:ext>
              </a:extLst>
            </p:cNvPr>
            <p:cNvSpPr txBox="1"/>
            <p:nvPr/>
          </p:nvSpPr>
          <p:spPr>
            <a:xfrm>
              <a:off x="2825417" y="2563523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10.9</a:t>
              </a:r>
            </a:p>
          </p:txBody>
        </p:sp>
        <p:sp>
          <p:nvSpPr>
            <p:cNvPr id="1905" name="TextBox 1904">
              <a:extLst>
                <a:ext uri="{FF2B5EF4-FFF2-40B4-BE49-F238E27FC236}">
                  <a16:creationId xmlns:a16="http://schemas.microsoft.com/office/drawing/2014/main" id="{0BC8FBBE-71B7-4CB9-B07F-93D7E45C52EC}"/>
                </a:ext>
              </a:extLst>
            </p:cNvPr>
            <p:cNvSpPr txBox="1"/>
            <p:nvPr/>
          </p:nvSpPr>
          <p:spPr>
            <a:xfrm>
              <a:off x="2825417" y="2769656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13.8</a:t>
              </a:r>
            </a:p>
          </p:txBody>
        </p:sp>
        <p:sp>
          <p:nvSpPr>
            <p:cNvPr id="1906" name="TextBox 1905">
              <a:extLst>
                <a:ext uri="{FF2B5EF4-FFF2-40B4-BE49-F238E27FC236}">
                  <a16:creationId xmlns:a16="http://schemas.microsoft.com/office/drawing/2014/main" id="{87DBD45E-81EF-454D-9F73-570BD95C4162}"/>
                </a:ext>
              </a:extLst>
            </p:cNvPr>
            <p:cNvSpPr txBox="1"/>
            <p:nvPr/>
          </p:nvSpPr>
          <p:spPr>
            <a:xfrm>
              <a:off x="2853386" y="2975789"/>
              <a:ext cx="328936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9.0</a:t>
              </a:r>
            </a:p>
          </p:txBody>
        </p:sp>
        <p:sp>
          <p:nvSpPr>
            <p:cNvPr id="1907" name="TextBox 1906">
              <a:extLst>
                <a:ext uri="{FF2B5EF4-FFF2-40B4-BE49-F238E27FC236}">
                  <a16:creationId xmlns:a16="http://schemas.microsoft.com/office/drawing/2014/main" id="{51846511-06AA-4E87-9A13-1E5261CAD6F7}"/>
                </a:ext>
              </a:extLst>
            </p:cNvPr>
            <p:cNvSpPr txBox="1"/>
            <p:nvPr/>
          </p:nvSpPr>
          <p:spPr>
            <a:xfrm>
              <a:off x="2825417" y="3181922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13.9</a:t>
              </a:r>
            </a:p>
          </p:txBody>
        </p:sp>
        <p:sp>
          <p:nvSpPr>
            <p:cNvPr id="1908" name="TextBox 1907">
              <a:extLst>
                <a:ext uri="{FF2B5EF4-FFF2-40B4-BE49-F238E27FC236}">
                  <a16:creationId xmlns:a16="http://schemas.microsoft.com/office/drawing/2014/main" id="{BB894746-8EF6-4048-8B2C-13A0587DF097}"/>
                </a:ext>
              </a:extLst>
            </p:cNvPr>
            <p:cNvSpPr txBox="1"/>
            <p:nvPr/>
          </p:nvSpPr>
          <p:spPr>
            <a:xfrm>
              <a:off x="2825417" y="3388055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10.5</a:t>
              </a:r>
            </a:p>
          </p:txBody>
        </p:sp>
        <p:sp>
          <p:nvSpPr>
            <p:cNvPr id="1909" name="TextBox 1908">
              <a:extLst>
                <a:ext uri="{FF2B5EF4-FFF2-40B4-BE49-F238E27FC236}">
                  <a16:creationId xmlns:a16="http://schemas.microsoft.com/office/drawing/2014/main" id="{FD82A19F-D5FB-45C1-8A59-A9D220AAAE90}"/>
                </a:ext>
              </a:extLst>
            </p:cNvPr>
            <p:cNvSpPr txBox="1"/>
            <p:nvPr/>
          </p:nvSpPr>
          <p:spPr>
            <a:xfrm>
              <a:off x="2825417" y="3594188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16.8</a:t>
              </a:r>
            </a:p>
          </p:txBody>
        </p:sp>
        <p:sp>
          <p:nvSpPr>
            <p:cNvPr id="1910" name="TextBox 1909">
              <a:extLst>
                <a:ext uri="{FF2B5EF4-FFF2-40B4-BE49-F238E27FC236}">
                  <a16:creationId xmlns:a16="http://schemas.microsoft.com/office/drawing/2014/main" id="{83724468-3F6C-4385-8C61-F813816D5907}"/>
                </a:ext>
              </a:extLst>
            </p:cNvPr>
            <p:cNvSpPr txBox="1"/>
            <p:nvPr/>
          </p:nvSpPr>
          <p:spPr>
            <a:xfrm>
              <a:off x="2825417" y="3800321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10.5</a:t>
              </a:r>
            </a:p>
          </p:txBody>
        </p:sp>
        <p:sp>
          <p:nvSpPr>
            <p:cNvPr id="1911" name="TextBox 1910">
              <a:extLst>
                <a:ext uri="{FF2B5EF4-FFF2-40B4-BE49-F238E27FC236}">
                  <a16:creationId xmlns:a16="http://schemas.microsoft.com/office/drawing/2014/main" id="{DEA10F9A-CB22-4298-BFC6-5DE231EF6507}"/>
                </a:ext>
              </a:extLst>
            </p:cNvPr>
            <p:cNvSpPr txBox="1"/>
            <p:nvPr/>
          </p:nvSpPr>
          <p:spPr>
            <a:xfrm>
              <a:off x="2825417" y="4006454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13.7</a:t>
              </a:r>
            </a:p>
          </p:txBody>
        </p:sp>
        <p:sp>
          <p:nvSpPr>
            <p:cNvPr id="1912" name="TextBox 1911">
              <a:extLst>
                <a:ext uri="{FF2B5EF4-FFF2-40B4-BE49-F238E27FC236}">
                  <a16:creationId xmlns:a16="http://schemas.microsoft.com/office/drawing/2014/main" id="{36700260-7015-4781-95E5-0A18D41A7012}"/>
                </a:ext>
              </a:extLst>
            </p:cNvPr>
            <p:cNvSpPr txBox="1"/>
            <p:nvPr/>
          </p:nvSpPr>
          <p:spPr>
            <a:xfrm>
              <a:off x="2825417" y="4212587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13.8</a:t>
              </a:r>
            </a:p>
          </p:txBody>
        </p:sp>
        <p:sp>
          <p:nvSpPr>
            <p:cNvPr id="1913" name="TextBox 1912">
              <a:extLst>
                <a:ext uri="{FF2B5EF4-FFF2-40B4-BE49-F238E27FC236}">
                  <a16:creationId xmlns:a16="http://schemas.microsoft.com/office/drawing/2014/main" id="{2B1B9579-716D-465B-8162-AA01719A705D}"/>
                </a:ext>
              </a:extLst>
            </p:cNvPr>
            <p:cNvSpPr txBox="1"/>
            <p:nvPr/>
          </p:nvSpPr>
          <p:spPr>
            <a:xfrm>
              <a:off x="2825417" y="4418720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13.7</a:t>
              </a:r>
            </a:p>
          </p:txBody>
        </p:sp>
        <p:sp>
          <p:nvSpPr>
            <p:cNvPr id="1914" name="TextBox 1913">
              <a:extLst>
                <a:ext uri="{FF2B5EF4-FFF2-40B4-BE49-F238E27FC236}">
                  <a16:creationId xmlns:a16="http://schemas.microsoft.com/office/drawing/2014/main" id="{D3F42DD7-27F1-4A29-9B6A-83443A1B4145}"/>
                </a:ext>
              </a:extLst>
            </p:cNvPr>
            <p:cNvSpPr txBox="1"/>
            <p:nvPr/>
          </p:nvSpPr>
          <p:spPr>
            <a:xfrm>
              <a:off x="2825417" y="4624857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16.4</a:t>
              </a:r>
            </a:p>
          </p:txBody>
        </p:sp>
        <p:sp>
          <p:nvSpPr>
            <p:cNvPr id="1931" name="TextBox 1930">
              <a:extLst>
                <a:ext uri="{FF2B5EF4-FFF2-40B4-BE49-F238E27FC236}">
                  <a16:creationId xmlns:a16="http://schemas.microsoft.com/office/drawing/2014/main" id="{FD058916-9E4E-470D-A649-074D85A6045A}"/>
                </a:ext>
              </a:extLst>
            </p:cNvPr>
            <p:cNvSpPr txBox="1"/>
            <p:nvPr/>
          </p:nvSpPr>
          <p:spPr>
            <a:xfrm>
              <a:off x="1775811" y="1556472"/>
              <a:ext cx="63350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Subgroup</a:t>
              </a:r>
            </a:p>
          </p:txBody>
        </p:sp>
        <p:sp>
          <p:nvSpPr>
            <p:cNvPr id="1932" name="TextBox 1931">
              <a:extLst>
                <a:ext uri="{FF2B5EF4-FFF2-40B4-BE49-F238E27FC236}">
                  <a16:creationId xmlns:a16="http://schemas.microsoft.com/office/drawing/2014/main" id="{8B82C366-5726-4C43-94B3-8E675FCC717F}"/>
                </a:ext>
              </a:extLst>
            </p:cNvPr>
            <p:cNvSpPr txBox="1"/>
            <p:nvPr/>
          </p:nvSpPr>
          <p:spPr>
            <a:xfrm>
              <a:off x="353559" y="1556472"/>
              <a:ext cx="562975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Variable</a:t>
              </a:r>
            </a:p>
          </p:txBody>
        </p:sp>
        <p:sp>
          <p:nvSpPr>
            <p:cNvPr id="1933" name="TextBox 1932">
              <a:extLst>
                <a:ext uri="{FF2B5EF4-FFF2-40B4-BE49-F238E27FC236}">
                  <a16:creationId xmlns:a16="http://schemas.microsoft.com/office/drawing/2014/main" id="{4071CBC1-6D76-42FD-8A02-B53097F44227}"/>
                </a:ext>
              </a:extLst>
            </p:cNvPr>
            <p:cNvSpPr txBox="1"/>
            <p:nvPr/>
          </p:nvSpPr>
          <p:spPr>
            <a:xfrm>
              <a:off x="2801276" y="1556472"/>
              <a:ext cx="494046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control</a:t>
              </a:r>
            </a:p>
          </p:txBody>
        </p:sp>
        <p:sp>
          <p:nvSpPr>
            <p:cNvPr id="1934" name="TextBox 1933">
              <a:extLst>
                <a:ext uri="{FF2B5EF4-FFF2-40B4-BE49-F238E27FC236}">
                  <a16:creationId xmlns:a16="http://schemas.microsoft.com/office/drawing/2014/main" id="{164282F0-70D2-4C1F-816E-F7B46DAF54B7}"/>
                </a:ext>
              </a:extLst>
            </p:cNvPr>
            <p:cNvSpPr txBox="1"/>
            <p:nvPr/>
          </p:nvSpPr>
          <p:spPr>
            <a:xfrm>
              <a:off x="2471709" y="1738991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16.5</a:t>
              </a:r>
            </a:p>
          </p:txBody>
        </p:sp>
        <p:sp>
          <p:nvSpPr>
            <p:cNvPr id="1935" name="TextBox 1934">
              <a:extLst>
                <a:ext uri="{FF2B5EF4-FFF2-40B4-BE49-F238E27FC236}">
                  <a16:creationId xmlns:a16="http://schemas.microsoft.com/office/drawing/2014/main" id="{2832CA93-95BA-43FE-B78F-61393453FEE7}"/>
                </a:ext>
              </a:extLst>
            </p:cNvPr>
            <p:cNvSpPr txBox="1"/>
            <p:nvPr/>
          </p:nvSpPr>
          <p:spPr>
            <a:xfrm>
              <a:off x="2471709" y="1945124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13.9</a:t>
              </a:r>
            </a:p>
          </p:txBody>
        </p:sp>
        <p:sp>
          <p:nvSpPr>
            <p:cNvPr id="1936" name="TextBox 1935">
              <a:extLst>
                <a:ext uri="{FF2B5EF4-FFF2-40B4-BE49-F238E27FC236}">
                  <a16:creationId xmlns:a16="http://schemas.microsoft.com/office/drawing/2014/main" id="{B547FDDC-897A-40C6-B55C-DEE1B50DBA45}"/>
                </a:ext>
              </a:extLst>
            </p:cNvPr>
            <p:cNvSpPr txBox="1"/>
            <p:nvPr/>
          </p:nvSpPr>
          <p:spPr>
            <a:xfrm>
              <a:off x="2471709" y="2151257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19.4</a:t>
              </a:r>
            </a:p>
          </p:txBody>
        </p:sp>
        <p:sp>
          <p:nvSpPr>
            <p:cNvPr id="1937" name="TextBox 1936">
              <a:extLst>
                <a:ext uri="{FF2B5EF4-FFF2-40B4-BE49-F238E27FC236}">
                  <a16:creationId xmlns:a16="http://schemas.microsoft.com/office/drawing/2014/main" id="{2752D177-E2E6-4124-8500-C50545086656}"/>
                </a:ext>
              </a:extLst>
            </p:cNvPr>
            <p:cNvSpPr txBox="1"/>
            <p:nvPr/>
          </p:nvSpPr>
          <p:spPr>
            <a:xfrm>
              <a:off x="2471709" y="2357390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16.4</a:t>
              </a:r>
            </a:p>
          </p:txBody>
        </p:sp>
        <p:sp>
          <p:nvSpPr>
            <p:cNvPr id="1938" name="TextBox 1937">
              <a:extLst>
                <a:ext uri="{FF2B5EF4-FFF2-40B4-BE49-F238E27FC236}">
                  <a16:creationId xmlns:a16="http://schemas.microsoft.com/office/drawing/2014/main" id="{CEE2134B-41C5-4D2B-89FE-21E4565D8E3B}"/>
                </a:ext>
              </a:extLst>
            </p:cNvPr>
            <p:cNvSpPr txBox="1"/>
            <p:nvPr/>
          </p:nvSpPr>
          <p:spPr>
            <a:xfrm>
              <a:off x="2471709" y="2563523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22.0</a:t>
              </a:r>
            </a:p>
          </p:txBody>
        </p:sp>
        <p:sp>
          <p:nvSpPr>
            <p:cNvPr id="1939" name="TextBox 1938">
              <a:extLst>
                <a:ext uri="{FF2B5EF4-FFF2-40B4-BE49-F238E27FC236}">
                  <a16:creationId xmlns:a16="http://schemas.microsoft.com/office/drawing/2014/main" id="{EF62FFBE-50A8-40DF-B03B-FB98DE48F7DE}"/>
                </a:ext>
              </a:extLst>
            </p:cNvPr>
            <p:cNvSpPr txBox="1"/>
            <p:nvPr/>
          </p:nvSpPr>
          <p:spPr>
            <a:xfrm>
              <a:off x="2471709" y="2769656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14.4</a:t>
              </a:r>
            </a:p>
          </p:txBody>
        </p:sp>
        <p:sp>
          <p:nvSpPr>
            <p:cNvPr id="1940" name="TextBox 1939">
              <a:extLst>
                <a:ext uri="{FF2B5EF4-FFF2-40B4-BE49-F238E27FC236}">
                  <a16:creationId xmlns:a16="http://schemas.microsoft.com/office/drawing/2014/main" id="{6B5F6063-CBA7-48E1-AE8F-09537758E29C}"/>
                </a:ext>
              </a:extLst>
            </p:cNvPr>
            <p:cNvSpPr txBox="1"/>
            <p:nvPr/>
          </p:nvSpPr>
          <p:spPr>
            <a:xfrm>
              <a:off x="2471709" y="2975789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18.4</a:t>
              </a:r>
            </a:p>
          </p:txBody>
        </p:sp>
        <p:sp>
          <p:nvSpPr>
            <p:cNvPr id="1941" name="TextBox 1940">
              <a:extLst>
                <a:ext uri="{FF2B5EF4-FFF2-40B4-BE49-F238E27FC236}">
                  <a16:creationId xmlns:a16="http://schemas.microsoft.com/office/drawing/2014/main" id="{0B5EC6D2-EAD8-4F35-8BE4-DD1C7D5FAAC9}"/>
                </a:ext>
              </a:extLst>
            </p:cNvPr>
            <p:cNvSpPr txBox="1"/>
            <p:nvPr/>
          </p:nvSpPr>
          <p:spPr>
            <a:xfrm>
              <a:off x="2471709" y="3181922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19.5</a:t>
              </a:r>
            </a:p>
          </p:txBody>
        </p:sp>
        <p:sp>
          <p:nvSpPr>
            <p:cNvPr id="1942" name="TextBox 1941">
              <a:extLst>
                <a:ext uri="{FF2B5EF4-FFF2-40B4-BE49-F238E27FC236}">
                  <a16:creationId xmlns:a16="http://schemas.microsoft.com/office/drawing/2014/main" id="{D5FFE143-C2EE-4CBB-A9DA-EC4CD799645C}"/>
                </a:ext>
              </a:extLst>
            </p:cNvPr>
            <p:cNvSpPr txBox="1"/>
            <p:nvPr/>
          </p:nvSpPr>
          <p:spPr>
            <a:xfrm>
              <a:off x="2471709" y="3388055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13.1</a:t>
              </a:r>
            </a:p>
          </p:txBody>
        </p:sp>
        <p:sp>
          <p:nvSpPr>
            <p:cNvPr id="1943" name="TextBox 1942">
              <a:extLst>
                <a:ext uri="{FF2B5EF4-FFF2-40B4-BE49-F238E27FC236}">
                  <a16:creationId xmlns:a16="http://schemas.microsoft.com/office/drawing/2014/main" id="{95BD602E-A54B-4853-817F-761726C3FCDA}"/>
                </a:ext>
              </a:extLst>
            </p:cNvPr>
            <p:cNvSpPr txBox="1"/>
            <p:nvPr/>
          </p:nvSpPr>
          <p:spPr>
            <a:xfrm>
              <a:off x="2471709" y="3594188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16.7</a:t>
              </a:r>
            </a:p>
          </p:txBody>
        </p:sp>
        <p:sp>
          <p:nvSpPr>
            <p:cNvPr id="1944" name="TextBox 1943">
              <a:extLst>
                <a:ext uri="{FF2B5EF4-FFF2-40B4-BE49-F238E27FC236}">
                  <a16:creationId xmlns:a16="http://schemas.microsoft.com/office/drawing/2014/main" id="{92EA9871-8AF3-40E9-BBA0-FF8BA73FAE9F}"/>
                </a:ext>
              </a:extLst>
            </p:cNvPr>
            <p:cNvSpPr txBox="1"/>
            <p:nvPr/>
          </p:nvSpPr>
          <p:spPr>
            <a:xfrm>
              <a:off x="2471709" y="3800321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13.9</a:t>
              </a:r>
            </a:p>
          </p:txBody>
        </p:sp>
        <p:sp>
          <p:nvSpPr>
            <p:cNvPr id="1945" name="TextBox 1944">
              <a:extLst>
                <a:ext uri="{FF2B5EF4-FFF2-40B4-BE49-F238E27FC236}">
                  <a16:creationId xmlns:a16="http://schemas.microsoft.com/office/drawing/2014/main" id="{5CDD124E-B897-4E3B-8B6F-078CD0F99D43}"/>
                </a:ext>
              </a:extLst>
            </p:cNvPr>
            <p:cNvSpPr txBox="1"/>
            <p:nvPr/>
          </p:nvSpPr>
          <p:spPr>
            <a:xfrm>
              <a:off x="2471709" y="4006454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13.7</a:t>
              </a:r>
            </a:p>
          </p:txBody>
        </p:sp>
        <p:sp>
          <p:nvSpPr>
            <p:cNvPr id="1946" name="TextBox 1945">
              <a:extLst>
                <a:ext uri="{FF2B5EF4-FFF2-40B4-BE49-F238E27FC236}">
                  <a16:creationId xmlns:a16="http://schemas.microsoft.com/office/drawing/2014/main" id="{D01B74AB-A315-41A2-BF55-3A3B58AB780B}"/>
                </a:ext>
              </a:extLst>
            </p:cNvPr>
            <p:cNvSpPr txBox="1"/>
            <p:nvPr/>
          </p:nvSpPr>
          <p:spPr>
            <a:xfrm>
              <a:off x="2471709" y="4212587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19.5</a:t>
              </a:r>
            </a:p>
          </p:txBody>
        </p:sp>
        <p:sp>
          <p:nvSpPr>
            <p:cNvPr id="1947" name="TextBox 1946">
              <a:extLst>
                <a:ext uri="{FF2B5EF4-FFF2-40B4-BE49-F238E27FC236}">
                  <a16:creationId xmlns:a16="http://schemas.microsoft.com/office/drawing/2014/main" id="{ACBAB702-EE36-4E29-8652-E992EBF0E168}"/>
                </a:ext>
              </a:extLst>
            </p:cNvPr>
            <p:cNvSpPr txBox="1"/>
            <p:nvPr/>
          </p:nvSpPr>
          <p:spPr>
            <a:xfrm>
              <a:off x="2471709" y="4418720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14.4</a:t>
              </a:r>
            </a:p>
          </p:txBody>
        </p:sp>
        <p:sp>
          <p:nvSpPr>
            <p:cNvPr id="1948" name="TextBox 1947">
              <a:extLst>
                <a:ext uri="{FF2B5EF4-FFF2-40B4-BE49-F238E27FC236}">
                  <a16:creationId xmlns:a16="http://schemas.microsoft.com/office/drawing/2014/main" id="{F9FE971E-159C-4822-88B0-370974C3EA6D}"/>
                </a:ext>
              </a:extLst>
            </p:cNvPr>
            <p:cNvSpPr txBox="1"/>
            <p:nvPr/>
          </p:nvSpPr>
          <p:spPr>
            <a:xfrm>
              <a:off x="2471709" y="4624857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16.6</a:t>
              </a:r>
            </a:p>
          </p:txBody>
        </p:sp>
        <p:sp>
          <p:nvSpPr>
            <p:cNvPr id="1965" name="TextBox 1964">
              <a:extLst>
                <a:ext uri="{FF2B5EF4-FFF2-40B4-BE49-F238E27FC236}">
                  <a16:creationId xmlns:a16="http://schemas.microsoft.com/office/drawing/2014/main" id="{369EB3AF-7AB1-42D1-A3ED-9D5B1D0854A7}"/>
                </a:ext>
              </a:extLst>
            </p:cNvPr>
            <p:cNvSpPr txBox="1"/>
            <p:nvPr/>
          </p:nvSpPr>
          <p:spPr>
            <a:xfrm>
              <a:off x="2380466" y="1556472"/>
              <a:ext cx="58541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niraparib</a:t>
              </a:r>
            </a:p>
          </p:txBody>
        </p:sp>
        <p:sp>
          <p:nvSpPr>
            <p:cNvPr id="1966" name="TextBox 1965">
              <a:extLst>
                <a:ext uri="{FF2B5EF4-FFF2-40B4-BE49-F238E27FC236}">
                  <a16:creationId xmlns:a16="http://schemas.microsoft.com/office/drawing/2014/main" id="{CE40F1AD-FC16-4820-9845-937638370F29}"/>
                </a:ext>
              </a:extLst>
            </p:cNvPr>
            <p:cNvSpPr txBox="1"/>
            <p:nvPr/>
          </p:nvSpPr>
          <p:spPr>
            <a:xfrm>
              <a:off x="2382278" y="1403538"/>
              <a:ext cx="95731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Median (months)</a:t>
              </a:r>
            </a:p>
          </p:txBody>
        </p:sp>
        <p:sp>
          <p:nvSpPr>
            <p:cNvPr id="1967" name="Freeform: Shape 1966">
              <a:extLst>
                <a:ext uri="{FF2B5EF4-FFF2-40B4-BE49-F238E27FC236}">
                  <a16:creationId xmlns:a16="http://schemas.microsoft.com/office/drawing/2014/main" id="{F321EA30-6039-409D-9C2B-C42F6DBA2789}"/>
                </a:ext>
              </a:extLst>
            </p:cNvPr>
            <p:cNvSpPr/>
            <p:nvPr/>
          </p:nvSpPr>
          <p:spPr>
            <a:xfrm>
              <a:off x="2469130" y="1576278"/>
              <a:ext cx="701989" cy="11074"/>
            </a:xfrm>
            <a:custGeom>
              <a:avLst/>
              <a:gdLst>
                <a:gd name="connsiteX0" fmla="*/ 0 w 701989"/>
                <a:gd name="connsiteY0" fmla="*/ 0 h 11074"/>
                <a:gd name="connsiteX1" fmla="*/ 701990 w 701989"/>
                <a:gd name="connsiteY1" fmla="*/ 0 h 1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1989" h="11074">
                  <a:moveTo>
                    <a:pt x="0" y="0"/>
                  </a:moveTo>
                  <a:lnTo>
                    <a:pt x="701990" y="0"/>
                  </a:lnTo>
                </a:path>
              </a:pathLst>
            </a:custGeom>
            <a:ln w="1106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8" name="TextBox 1967">
              <a:extLst>
                <a:ext uri="{FF2B5EF4-FFF2-40B4-BE49-F238E27FC236}">
                  <a16:creationId xmlns:a16="http://schemas.microsoft.com/office/drawing/2014/main" id="{89AADB43-6A85-401E-9621-1322304908AB}"/>
                </a:ext>
              </a:extLst>
            </p:cNvPr>
            <p:cNvSpPr txBox="1"/>
            <p:nvPr/>
          </p:nvSpPr>
          <p:spPr>
            <a:xfrm>
              <a:off x="5503317" y="1556472"/>
              <a:ext cx="494046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control</a:t>
              </a:r>
            </a:p>
          </p:txBody>
        </p:sp>
        <p:sp>
          <p:nvSpPr>
            <p:cNvPr id="1969" name="TextBox 1968">
              <a:extLst>
                <a:ext uri="{FF2B5EF4-FFF2-40B4-BE49-F238E27FC236}">
                  <a16:creationId xmlns:a16="http://schemas.microsoft.com/office/drawing/2014/main" id="{5C897DE3-E187-462E-9BEF-452B71EB30BB}"/>
                </a:ext>
              </a:extLst>
            </p:cNvPr>
            <p:cNvSpPr txBox="1"/>
            <p:nvPr/>
          </p:nvSpPr>
          <p:spPr>
            <a:xfrm>
              <a:off x="5082106" y="1556472"/>
              <a:ext cx="58541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niraparib</a:t>
              </a:r>
            </a:p>
          </p:txBody>
        </p:sp>
        <p:sp>
          <p:nvSpPr>
            <p:cNvPr id="1970" name="TextBox 1969">
              <a:extLst>
                <a:ext uri="{FF2B5EF4-FFF2-40B4-BE49-F238E27FC236}">
                  <a16:creationId xmlns:a16="http://schemas.microsoft.com/office/drawing/2014/main" id="{ADCB40E7-3DBB-4A36-B17D-6927E2EF9609}"/>
                </a:ext>
              </a:extLst>
            </p:cNvPr>
            <p:cNvSpPr txBox="1"/>
            <p:nvPr/>
          </p:nvSpPr>
          <p:spPr>
            <a:xfrm>
              <a:off x="5253866" y="1403538"/>
              <a:ext cx="603050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Events/N</a:t>
              </a:r>
            </a:p>
          </p:txBody>
        </p:sp>
        <p:sp>
          <p:nvSpPr>
            <p:cNvPr id="1971" name="Freeform: Shape 1970">
              <a:extLst>
                <a:ext uri="{FF2B5EF4-FFF2-40B4-BE49-F238E27FC236}">
                  <a16:creationId xmlns:a16="http://schemas.microsoft.com/office/drawing/2014/main" id="{820944F9-CD18-42F0-AB42-C6EE40C48612}"/>
                </a:ext>
              </a:extLst>
            </p:cNvPr>
            <p:cNvSpPr/>
            <p:nvPr/>
          </p:nvSpPr>
          <p:spPr>
            <a:xfrm>
              <a:off x="5150844" y="1576278"/>
              <a:ext cx="701989" cy="11074"/>
            </a:xfrm>
            <a:custGeom>
              <a:avLst/>
              <a:gdLst>
                <a:gd name="connsiteX0" fmla="*/ 0 w 701989"/>
                <a:gd name="connsiteY0" fmla="*/ 0 h 11074"/>
                <a:gd name="connsiteX1" fmla="*/ 701990 w 701989"/>
                <a:gd name="connsiteY1" fmla="*/ 0 h 1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1989" h="11074">
                  <a:moveTo>
                    <a:pt x="0" y="0"/>
                  </a:moveTo>
                  <a:lnTo>
                    <a:pt x="701990" y="0"/>
                  </a:lnTo>
                </a:path>
              </a:pathLst>
            </a:custGeom>
            <a:ln w="1106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3" name="TextBox 1972">
              <a:extLst>
                <a:ext uri="{FF2B5EF4-FFF2-40B4-BE49-F238E27FC236}">
                  <a16:creationId xmlns:a16="http://schemas.microsoft.com/office/drawing/2014/main" id="{BEE18E39-F5C0-4A6B-8AF1-5B77B9B1FAF3}"/>
                </a:ext>
              </a:extLst>
            </p:cNvPr>
            <p:cNvSpPr txBox="1"/>
            <p:nvPr/>
          </p:nvSpPr>
          <p:spPr>
            <a:xfrm>
              <a:off x="4284878" y="1738991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0.74 (0.57–0.97)</a:t>
              </a:r>
            </a:p>
          </p:txBody>
        </p:sp>
        <p:sp>
          <p:nvSpPr>
            <p:cNvPr id="1974" name="TextBox 1973">
              <a:extLst>
                <a:ext uri="{FF2B5EF4-FFF2-40B4-BE49-F238E27FC236}">
                  <a16:creationId xmlns:a16="http://schemas.microsoft.com/office/drawing/2014/main" id="{5A6EE30A-7219-4535-8A23-EFA71A85A053}"/>
                </a:ext>
              </a:extLst>
            </p:cNvPr>
            <p:cNvSpPr txBox="1"/>
            <p:nvPr/>
          </p:nvSpPr>
          <p:spPr>
            <a:xfrm>
              <a:off x="4284878" y="1945124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1.01 (0.61–1.66)</a:t>
              </a:r>
            </a:p>
          </p:txBody>
        </p:sp>
        <p:sp>
          <p:nvSpPr>
            <p:cNvPr id="1975" name="TextBox 1974">
              <a:extLst>
                <a:ext uri="{FF2B5EF4-FFF2-40B4-BE49-F238E27FC236}">
                  <a16:creationId xmlns:a16="http://schemas.microsoft.com/office/drawing/2014/main" id="{EBF1571B-FE15-4873-946A-9A20CEBFF58D}"/>
                </a:ext>
              </a:extLst>
            </p:cNvPr>
            <p:cNvSpPr txBox="1"/>
            <p:nvPr/>
          </p:nvSpPr>
          <p:spPr>
            <a:xfrm>
              <a:off x="4284878" y="2151257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0.58 (0.38–0.89)</a:t>
              </a:r>
            </a:p>
          </p:txBody>
        </p:sp>
        <p:sp>
          <p:nvSpPr>
            <p:cNvPr id="1976" name="TextBox 1975">
              <a:extLst>
                <a:ext uri="{FF2B5EF4-FFF2-40B4-BE49-F238E27FC236}">
                  <a16:creationId xmlns:a16="http://schemas.microsoft.com/office/drawing/2014/main" id="{6F999E62-90D1-46D2-A2CC-82458F27E382}"/>
                </a:ext>
              </a:extLst>
            </p:cNvPr>
            <p:cNvSpPr txBox="1"/>
            <p:nvPr/>
          </p:nvSpPr>
          <p:spPr>
            <a:xfrm>
              <a:off x="4284878" y="2357390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0.76 (0.46–1.24)</a:t>
              </a:r>
            </a:p>
          </p:txBody>
        </p:sp>
        <p:sp>
          <p:nvSpPr>
            <p:cNvPr id="1977" name="TextBox 1976">
              <a:extLst>
                <a:ext uri="{FF2B5EF4-FFF2-40B4-BE49-F238E27FC236}">
                  <a16:creationId xmlns:a16="http://schemas.microsoft.com/office/drawing/2014/main" id="{FDF2A929-B18E-415A-B304-07C13A31604E}"/>
                </a:ext>
              </a:extLst>
            </p:cNvPr>
            <p:cNvSpPr txBox="1"/>
            <p:nvPr/>
          </p:nvSpPr>
          <p:spPr>
            <a:xfrm>
              <a:off x="4284878" y="2563523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0.48 (0.22–1.05)</a:t>
              </a:r>
            </a:p>
          </p:txBody>
        </p:sp>
        <p:sp>
          <p:nvSpPr>
            <p:cNvPr id="1978" name="TextBox 1977">
              <a:extLst>
                <a:ext uri="{FF2B5EF4-FFF2-40B4-BE49-F238E27FC236}">
                  <a16:creationId xmlns:a16="http://schemas.microsoft.com/office/drawing/2014/main" id="{72998479-B104-402E-96F6-F1A31D3DF82E}"/>
                </a:ext>
              </a:extLst>
            </p:cNvPr>
            <p:cNvSpPr txBox="1"/>
            <p:nvPr/>
          </p:nvSpPr>
          <p:spPr>
            <a:xfrm>
              <a:off x="4284878" y="2769656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0.83 (0.61–1.13)</a:t>
              </a:r>
            </a:p>
          </p:txBody>
        </p:sp>
        <p:sp>
          <p:nvSpPr>
            <p:cNvPr id="1979" name="TextBox 1978">
              <a:extLst>
                <a:ext uri="{FF2B5EF4-FFF2-40B4-BE49-F238E27FC236}">
                  <a16:creationId xmlns:a16="http://schemas.microsoft.com/office/drawing/2014/main" id="{94737928-8B8E-40DF-BA9C-104D070D24D9}"/>
                </a:ext>
              </a:extLst>
            </p:cNvPr>
            <p:cNvSpPr txBox="1"/>
            <p:nvPr/>
          </p:nvSpPr>
          <p:spPr>
            <a:xfrm>
              <a:off x="4284878" y="2975789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0.47 (0.20–1.14)</a:t>
              </a:r>
            </a:p>
          </p:txBody>
        </p:sp>
        <p:sp>
          <p:nvSpPr>
            <p:cNvPr id="1980" name="TextBox 1979">
              <a:extLst>
                <a:ext uri="{FF2B5EF4-FFF2-40B4-BE49-F238E27FC236}">
                  <a16:creationId xmlns:a16="http://schemas.microsoft.com/office/drawing/2014/main" id="{CE34AB39-22F3-4E8B-BC71-C78FA1F562AE}"/>
                </a:ext>
              </a:extLst>
            </p:cNvPr>
            <p:cNvSpPr txBox="1"/>
            <p:nvPr/>
          </p:nvSpPr>
          <p:spPr>
            <a:xfrm>
              <a:off x="4284878" y="3181922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0.65 (0.46–0.92)</a:t>
              </a:r>
            </a:p>
          </p:txBody>
        </p:sp>
        <p:sp>
          <p:nvSpPr>
            <p:cNvPr id="1981" name="TextBox 1980">
              <a:extLst>
                <a:ext uri="{FF2B5EF4-FFF2-40B4-BE49-F238E27FC236}">
                  <a16:creationId xmlns:a16="http://schemas.microsoft.com/office/drawing/2014/main" id="{6C628EEC-4CD4-4164-A1BE-BA345C85326E}"/>
                </a:ext>
              </a:extLst>
            </p:cNvPr>
            <p:cNvSpPr txBox="1"/>
            <p:nvPr/>
          </p:nvSpPr>
          <p:spPr>
            <a:xfrm>
              <a:off x="4284878" y="3388055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0.84 (0.55–1.28)</a:t>
              </a:r>
            </a:p>
          </p:txBody>
        </p:sp>
        <p:sp>
          <p:nvSpPr>
            <p:cNvPr id="1982" name="TextBox 1981">
              <a:extLst>
                <a:ext uri="{FF2B5EF4-FFF2-40B4-BE49-F238E27FC236}">
                  <a16:creationId xmlns:a16="http://schemas.microsoft.com/office/drawing/2014/main" id="{58C8C885-B4DD-4724-BDB7-617AB00657F9}"/>
                </a:ext>
              </a:extLst>
            </p:cNvPr>
            <p:cNvSpPr txBox="1"/>
            <p:nvPr/>
          </p:nvSpPr>
          <p:spPr>
            <a:xfrm>
              <a:off x="4284878" y="3594188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0.75 (0.51–1.12)</a:t>
              </a:r>
            </a:p>
          </p:txBody>
        </p:sp>
        <p:sp>
          <p:nvSpPr>
            <p:cNvPr id="1983" name="TextBox 1982">
              <a:extLst>
                <a:ext uri="{FF2B5EF4-FFF2-40B4-BE49-F238E27FC236}">
                  <a16:creationId xmlns:a16="http://schemas.microsoft.com/office/drawing/2014/main" id="{72B9A3DB-C980-46B2-9928-757BC759B22A}"/>
                </a:ext>
              </a:extLst>
            </p:cNvPr>
            <p:cNvSpPr txBox="1"/>
            <p:nvPr/>
          </p:nvSpPr>
          <p:spPr>
            <a:xfrm>
              <a:off x="4284878" y="3800321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0.78 (0.52–1.17)</a:t>
              </a:r>
            </a:p>
          </p:txBody>
        </p:sp>
        <p:sp>
          <p:nvSpPr>
            <p:cNvPr id="1984" name="TextBox 1983">
              <a:extLst>
                <a:ext uri="{FF2B5EF4-FFF2-40B4-BE49-F238E27FC236}">
                  <a16:creationId xmlns:a16="http://schemas.microsoft.com/office/drawing/2014/main" id="{18E4A841-4B5F-44A5-871B-FC7624327FDB}"/>
                </a:ext>
              </a:extLst>
            </p:cNvPr>
            <p:cNvSpPr txBox="1"/>
            <p:nvPr/>
          </p:nvSpPr>
          <p:spPr>
            <a:xfrm>
              <a:off x="4284878" y="4006454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0.68 (0.26–1.79)</a:t>
              </a:r>
            </a:p>
          </p:txBody>
        </p:sp>
        <p:sp>
          <p:nvSpPr>
            <p:cNvPr id="1985" name="TextBox 1984">
              <a:extLst>
                <a:ext uri="{FF2B5EF4-FFF2-40B4-BE49-F238E27FC236}">
                  <a16:creationId xmlns:a16="http://schemas.microsoft.com/office/drawing/2014/main" id="{9F47FE71-C322-4ED1-8DAC-2CD84D046060}"/>
                </a:ext>
              </a:extLst>
            </p:cNvPr>
            <p:cNvSpPr txBox="1"/>
            <p:nvPr/>
          </p:nvSpPr>
          <p:spPr>
            <a:xfrm>
              <a:off x="4284878" y="4212587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0.64 (0.35–1.17)</a:t>
              </a:r>
            </a:p>
          </p:txBody>
        </p:sp>
        <p:sp>
          <p:nvSpPr>
            <p:cNvPr id="1986" name="TextBox 1985">
              <a:extLst>
                <a:ext uri="{FF2B5EF4-FFF2-40B4-BE49-F238E27FC236}">
                  <a16:creationId xmlns:a16="http://schemas.microsoft.com/office/drawing/2014/main" id="{2AF90739-407A-4AAB-98C2-6BC368D494F0}"/>
                </a:ext>
              </a:extLst>
            </p:cNvPr>
            <p:cNvSpPr txBox="1"/>
            <p:nvPr/>
          </p:nvSpPr>
          <p:spPr>
            <a:xfrm>
              <a:off x="4284878" y="4418720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0.82 (0.58–1.14)</a:t>
              </a:r>
            </a:p>
          </p:txBody>
        </p:sp>
        <p:sp>
          <p:nvSpPr>
            <p:cNvPr id="1987" name="TextBox 1986">
              <a:extLst>
                <a:ext uri="{FF2B5EF4-FFF2-40B4-BE49-F238E27FC236}">
                  <a16:creationId xmlns:a16="http://schemas.microsoft.com/office/drawing/2014/main" id="{FD98BBA6-7D13-4EC0-BACC-DD4BCDB64E3A}"/>
                </a:ext>
              </a:extLst>
            </p:cNvPr>
            <p:cNvSpPr txBox="1"/>
            <p:nvPr/>
          </p:nvSpPr>
          <p:spPr>
            <a:xfrm>
              <a:off x="4284878" y="4624857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0.60 (0.30–1.18)</a:t>
              </a:r>
            </a:p>
          </p:txBody>
        </p:sp>
        <p:sp>
          <p:nvSpPr>
            <p:cNvPr id="2004" name="TextBox 2003">
              <a:extLst>
                <a:ext uri="{FF2B5EF4-FFF2-40B4-BE49-F238E27FC236}">
                  <a16:creationId xmlns:a16="http://schemas.microsoft.com/office/drawing/2014/main" id="{24B349C5-6657-48A5-A065-EA618F5245B1}"/>
                </a:ext>
              </a:extLst>
            </p:cNvPr>
            <p:cNvSpPr txBox="1"/>
            <p:nvPr/>
          </p:nvSpPr>
          <p:spPr>
            <a:xfrm>
              <a:off x="5486396" y="1738991"/>
              <a:ext cx="55976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117/211</a:t>
              </a:r>
            </a:p>
          </p:txBody>
        </p:sp>
        <p:sp>
          <p:nvSpPr>
            <p:cNvPr id="2005" name="TextBox 2004">
              <a:extLst>
                <a:ext uri="{FF2B5EF4-FFF2-40B4-BE49-F238E27FC236}">
                  <a16:creationId xmlns:a16="http://schemas.microsoft.com/office/drawing/2014/main" id="{3E652CB9-1E01-4E84-AE9E-EC98933471EA}"/>
                </a:ext>
              </a:extLst>
            </p:cNvPr>
            <p:cNvSpPr txBox="1"/>
            <p:nvPr/>
          </p:nvSpPr>
          <p:spPr>
            <a:xfrm>
              <a:off x="5498272" y="1945124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30/62</a:t>
              </a:r>
            </a:p>
          </p:txBody>
        </p:sp>
        <p:sp>
          <p:nvSpPr>
            <p:cNvPr id="2006" name="TextBox 2005">
              <a:extLst>
                <a:ext uri="{FF2B5EF4-FFF2-40B4-BE49-F238E27FC236}">
                  <a16:creationId xmlns:a16="http://schemas.microsoft.com/office/drawing/2014/main" id="{58D6D43C-88E9-42EC-965C-46227320BDF9}"/>
                </a:ext>
              </a:extLst>
            </p:cNvPr>
            <p:cNvSpPr txBox="1"/>
            <p:nvPr/>
          </p:nvSpPr>
          <p:spPr>
            <a:xfrm>
              <a:off x="5477010" y="2151257"/>
              <a:ext cx="50206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57/100</a:t>
              </a:r>
            </a:p>
          </p:txBody>
        </p:sp>
        <p:sp>
          <p:nvSpPr>
            <p:cNvPr id="2007" name="TextBox 2006">
              <a:extLst>
                <a:ext uri="{FF2B5EF4-FFF2-40B4-BE49-F238E27FC236}">
                  <a16:creationId xmlns:a16="http://schemas.microsoft.com/office/drawing/2014/main" id="{8CAF0FA1-D37D-474F-AB22-081B639107A8}"/>
                </a:ext>
              </a:extLst>
            </p:cNvPr>
            <p:cNvSpPr txBox="1"/>
            <p:nvPr/>
          </p:nvSpPr>
          <p:spPr>
            <a:xfrm>
              <a:off x="5498272" y="2357390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30/49</a:t>
              </a:r>
            </a:p>
          </p:txBody>
        </p:sp>
        <p:sp>
          <p:nvSpPr>
            <p:cNvPr id="2008" name="TextBox 2007">
              <a:extLst>
                <a:ext uri="{FF2B5EF4-FFF2-40B4-BE49-F238E27FC236}">
                  <a16:creationId xmlns:a16="http://schemas.microsoft.com/office/drawing/2014/main" id="{E72569F8-FD45-43B1-B6F7-458E9EBFB491}"/>
                </a:ext>
              </a:extLst>
            </p:cNvPr>
            <p:cNvSpPr txBox="1"/>
            <p:nvPr/>
          </p:nvSpPr>
          <p:spPr>
            <a:xfrm>
              <a:off x="5498272" y="2563523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22/41</a:t>
              </a:r>
            </a:p>
          </p:txBody>
        </p:sp>
        <p:sp>
          <p:nvSpPr>
            <p:cNvPr id="2009" name="TextBox 2008">
              <a:extLst>
                <a:ext uri="{FF2B5EF4-FFF2-40B4-BE49-F238E27FC236}">
                  <a16:creationId xmlns:a16="http://schemas.microsoft.com/office/drawing/2014/main" id="{FBCE6BD1-7089-4920-89EB-2E76E8EB248B}"/>
                </a:ext>
              </a:extLst>
            </p:cNvPr>
            <p:cNvSpPr txBox="1"/>
            <p:nvPr/>
          </p:nvSpPr>
          <p:spPr>
            <a:xfrm>
              <a:off x="5477010" y="2769656"/>
              <a:ext cx="50206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83/153</a:t>
              </a:r>
            </a:p>
          </p:txBody>
        </p:sp>
        <p:sp>
          <p:nvSpPr>
            <p:cNvPr id="2010" name="TextBox 2009">
              <a:extLst>
                <a:ext uri="{FF2B5EF4-FFF2-40B4-BE49-F238E27FC236}">
                  <a16:creationId xmlns:a16="http://schemas.microsoft.com/office/drawing/2014/main" id="{C3AF241E-196F-46AB-8B9F-8E7924307062}"/>
                </a:ext>
              </a:extLst>
            </p:cNvPr>
            <p:cNvSpPr txBox="1"/>
            <p:nvPr/>
          </p:nvSpPr>
          <p:spPr>
            <a:xfrm>
              <a:off x="5498272" y="2975789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12/17</a:t>
              </a:r>
            </a:p>
          </p:txBody>
        </p:sp>
        <p:sp>
          <p:nvSpPr>
            <p:cNvPr id="2011" name="TextBox 2010">
              <a:extLst>
                <a:ext uri="{FF2B5EF4-FFF2-40B4-BE49-F238E27FC236}">
                  <a16:creationId xmlns:a16="http://schemas.microsoft.com/office/drawing/2014/main" id="{C03830B4-30D7-42C5-9EB9-93E2C32B2074}"/>
                </a:ext>
              </a:extLst>
            </p:cNvPr>
            <p:cNvSpPr txBox="1"/>
            <p:nvPr/>
          </p:nvSpPr>
          <p:spPr>
            <a:xfrm>
              <a:off x="5477010" y="3181922"/>
              <a:ext cx="50206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76/146</a:t>
              </a:r>
            </a:p>
          </p:txBody>
        </p:sp>
        <p:sp>
          <p:nvSpPr>
            <p:cNvPr id="2012" name="TextBox 2011">
              <a:extLst>
                <a:ext uri="{FF2B5EF4-FFF2-40B4-BE49-F238E27FC236}">
                  <a16:creationId xmlns:a16="http://schemas.microsoft.com/office/drawing/2014/main" id="{7130D0C7-65CA-4DF8-91DA-FD8E7113EAE7}"/>
                </a:ext>
              </a:extLst>
            </p:cNvPr>
            <p:cNvSpPr txBox="1"/>
            <p:nvPr/>
          </p:nvSpPr>
          <p:spPr>
            <a:xfrm>
              <a:off x="5498272" y="3388055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41/65</a:t>
              </a:r>
            </a:p>
          </p:txBody>
        </p:sp>
        <p:sp>
          <p:nvSpPr>
            <p:cNvPr id="2013" name="TextBox 2012">
              <a:extLst>
                <a:ext uri="{FF2B5EF4-FFF2-40B4-BE49-F238E27FC236}">
                  <a16:creationId xmlns:a16="http://schemas.microsoft.com/office/drawing/2014/main" id="{819C30C4-27C8-4B6E-9174-BA99B1780405}"/>
                </a:ext>
              </a:extLst>
            </p:cNvPr>
            <p:cNvSpPr txBox="1"/>
            <p:nvPr/>
          </p:nvSpPr>
          <p:spPr>
            <a:xfrm>
              <a:off x="5477010" y="3594188"/>
              <a:ext cx="50206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53/103</a:t>
              </a:r>
            </a:p>
          </p:txBody>
        </p:sp>
        <p:sp>
          <p:nvSpPr>
            <p:cNvPr id="2014" name="TextBox 2013">
              <a:extLst>
                <a:ext uri="{FF2B5EF4-FFF2-40B4-BE49-F238E27FC236}">
                  <a16:creationId xmlns:a16="http://schemas.microsoft.com/office/drawing/2014/main" id="{EB03F854-EC00-411E-9D08-B9C6661B1BBC}"/>
                </a:ext>
              </a:extLst>
            </p:cNvPr>
            <p:cNvSpPr txBox="1"/>
            <p:nvPr/>
          </p:nvSpPr>
          <p:spPr>
            <a:xfrm>
              <a:off x="5498272" y="3800321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50/86</a:t>
              </a:r>
            </a:p>
          </p:txBody>
        </p:sp>
        <p:sp>
          <p:nvSpPr>
            <p:cNvPr id="2015" name="TextBox 2014">
              <a:extLst>
                <a:ext uri="{FF2B5EF4-FFF2-40B4-BE49-F238E27FC236}">
                  <a16:creationId xmlns:a16="http://schemas.microsoft.com/office/drawing/2014/main" id="{A998ED49-EFC9-4924-970C-14D92DD48E0B}"/>
                </a:ext>
              </a:extLst>
            </p:cNvPr>
            <p:cNvSpPr txBox="1"/>
            <p:nvPr/>
          </p:nvSpPr>
          <p:spPr>
            <a:xfrm>
              <a:off x="5498272" y="4006454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14/22</a:t>
              </a:r>
            </a:p>
          </p:txBody>
        </p:sp>
        <p:sp>
          <p:nvSpPr>
            <p:cNvPr id="2016" name="TextBox 2015">
              <a:extLst>
                <a:ext uri="{FF2B5EF4-FFF2-40B4-BE49-F238E27FC236}">
                  <a16:creationId xmlns:a16="http://schemas.microsoft.com/office/drawing/2014/main" id="{6810EA23-65ED-4676-823B-09CA78A89179}"/>
                </a:ext>
              </a:extLst>
            </p:cNvPr>
            <p:cNvSpPr txBox="1"/>
            <p:nvPr/>
          </p:nvSpPr>
          <p:spPr>
            <a:xfrm>
              <a:off x="5498272" y="4212587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27/52</a:t>
              </a:r>
            </a:p>
          </p:txBody>
        </p:sp>
        <p:sp>
          <p:nvSpPr>
            <p:cNvPr id="2017" name="TextBox 2016">
              <a:extLst>
                <a:ext uri="{FF2B5EF4-FFF2-40B4-BE49-F238E27FC236}">
                  <a16:creationId xmlns:a16="http://schemas.microsoft.com/office/drawing/2014/main" id="{1922013C-65F1-4ECC-BE20-6B50EE068831}"/>
                </a:ext>
              </a:extLst>
            </p:cNvPr>
            <p:cNvSpPr txBox="1"/>
            <p:nvPr/>
          </p:nvSpPr>
          <p:spPr>
            <a:xfrm>
              <a:off x="5477010" y="4418720"/>
              <a:ext cx="50206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71/120</a:t>
              </a:r>
            </a:p>
          </p:txBody>
        </p:sp>
        <p:sp>
          <p:nvSpPr>
            <p:cNvPr id="2018" name="TextBox 2017">
              <a:extLst>
                <a:ext uri="{FF2B5EF4-FFF2-40B4-BE49-F238E27FC236}">
                  <a16:creationId xmlns:a16="http://schemas.microsoft.com/office/drawing/2014/main" id="{9BCF2F12-D2DF-46CB-A277-89C310D8C070}"/>
                </a:ext>
              </a:extLst>
            </p:cNvPr>
            <p:cNvSpPr txBox="1"/>
            <p:nvPr/>
          </p:nvSpPr>
          <p:spPr>
            <a:xfrm>
              <a:off x="5498272" y="4624857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19/39</a:t>
              </a:r>
            </a:p>
          </p:txBody>
        </p:sp>
        <p:sp>
          <p:nvSpPr>
            <p:cNvPr id="2035" name="TextBox 2034">
              <a:extLst>
                <a:ext uri="{FF2B5EF4-FFF2-40B4-BE49-F238E27FC236}">
                  <a16:creationId xmlns:a16="http://schemas.microsoft.com/office/drawing/2014/main" id="{861D6512-5903-4CB7-A348-D4AA8721E146}"/>
                </a:ext>
              </a:extLst>
            </p:cNvPr>
            <p:cNvSpPr txBox="1"/>
            <p:nvPr/>
          </p:nvSpPr>
          <p:spPr>
            <a:xfrm>
              <a:off x="5082445" y="1738991"/>
              <a:ext cx="55976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100/212</a:t>
              </a:r>
            </a:p>
          </p:txBody>
        </p:sp>
        <p:sp>
          <p:nvSpPr>
            <p:cNvPr id="2036" name="TextBox 2035">
              <a:extLst>
                <a:ext uri="{FF2B5EF4-FFF2-40B4-BE49-F238E27FC236}">
                  <a16:creationId xmlns:a16="http://schemas.microsoft.com/office/drawing/2014/main" id="{DE1BB295-E539-437F-A035-1F23080D5779}"/>
                </a:ext>
              </a:extLst>
            </p:cNvPr>
            <p:cNvSpPr txBox="1"/>
            <p:nvPr/>
          </p:nvSpPr>
          <p:spPr>
            <a:xfrm>
              <a:off x="5144564" y="1945124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32/61</a:t>
              </a:r>
            </a:p>
          </p:txBody>
        </p:sp>
        <p:sp>
          <p:nvSpPr>
            <p:cNvPr id="2037" name="TextBox 2036">
              <a:extLst>
                <a:ext uri="{FF2B5EF4-FFF2-40B4-BE49-F238E27FC236}">
                  <a16:creationId xmlns:a16="http://schemas.microsoft.com/office/drawing/2014/main" id="{11D0C054-2A8A-4391-8F65-A40D86D525B8}"/>
                </a:ext>
              </a:extLst>
            </p:cNvPr>
            <p:cNvSpPr txBox="1"/>
            <p:nvPr/>
          </p:nvSpPr>
          <p:spPr>
            <a:xfrm>
              <a:off x="5144564" y="2151257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34/88</a:t>
              </a:r>
            </a:p>
          </p:txBody>
        </p:sp>
        <p:sp>
          <p:nvSpPr>
            <p:cNvPr id="2038" name="TextBox 2037">
              <a:extLst>
                <a:ext uri="{FF2B5EF4-FFF2-40B4-BE49-F238E27FC236}">
                  <a16:creationId xmlns:a16="http://schemas.microsoft.com/office/drawing/2014/main" id="{A50BA07A-BD9F-4C32-BB3F-718EB8E79813}"/>
                </a:ext>
              </a:extLst>
            </p:cNvPr>
            <p:cNvSpPr txBox="1"/>
            <p:nvPr/>
          </p:nvSpPr>
          <p:spPr>
            <a:xfrm>
              <a:off x="5144564" y="2357390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34/63</a:t>
              </a:r>
            </a:p>
          </p:txBody>
        </p:sp>
        <p:sp>
          <p:nvSpPr>
            <p:cNvPr id="2039" name="TextBox 2038">
              <a:extLst>
                <a:ext uri="{FF2B5EF4-FFF2-40B4-BE49-F238E27FC236}">
                  <a16:creationId xmlns:a16="http://schemas.microsoft.com/office/drawing/2014/main" id="{046BB0F5-6733-4FD2-907C-9571E6B9DEC2}"/>
                </a:ext>
              </a:extLst>
            </p:cNvPr>
            <p:cNvSpPr txBox="1"/>
            <p:nvPr/>
          </p:nvSpPr>
          <p:spPr>
            <a:xfrm>
              <a:off x="5165826" y="2563523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9/29</a:t>
              </a:r>
            </a:p>
          </p:txBody>
        </p:sp>
        <p:sp>
          <p:nvSpPr>
            <p:cNvPr id="2040" name="TextBox 2039">
              <a:extLst>
                <a:ext uri="{FF2B5EF4-FFF2-40B4-BE49-F238E27FC236}">
                  <a16:creationId xmlns:a16="http://schemas.microsoft.com/office/drawing/2014/main" id="{21C5B0B5-DD6A-4F8D-B54D-22C157B06B3D}"/>
                </a:ext>
              </a:extLst>
            </p:cNvPr>
            <p:cNvSpPr txBox="1"/>
            <p:nvPr/>
          </p:nvSpPr>
          <p:spPr>
            <a:xfrm>
              <a:off x="5123302" y="2769656"/>
              <a:ext cx="50206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82/160</a:t>
              </a:r>
            </a:p>
          </p:txBody>
        </p:sp>
        <p:sp>
          <p:nvSpPr>
            <p:cNvPr id="2041" name="TextBox 2040">
              <a:extLst>
                <a:ext uri="{FF2B5EF4-FFF2-40B4-BE49-F238E27FC236}">
                  <a16:creationId xmlns:a16="http://schemas.microsoft.com/office/drawing/2014/main" id="{C2CDACC0-4B26-4F7F-8C00-AC7CAFAD8DB3}"/>
                </a:ext>
              </a:extLst>
            </p:cNvPr>
            <p:cNvSpPr txBox="1"/>
            <p:nvPr/>
          </p:nvSpPr>
          <p:spPr>
            <a:xfrm>
              <a:off x="5165826" y="2975789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9/23</a:t>
              </a:r>
            </a:p>
          </p:txBody>
        </p:sp>
        <p:sp>
          <p:nvSpPr>
            <p:cNvPr id="2042" name="TextBox 2041">
              <a:extLst>
                <a:ext uri="{FF2B5EF4-FFF2-40B4-BE49-F238E27FC236}">
                  <a16:creationId xmlns:a16="http://schemas.microsoft.com/office/drawing/2014/main" id="{FB7D8A1C-E135-458A-BDD9-49BC38C31320}"/>
                </a:ext>
              </a:extLst>
            </p:cNvPr>
            <p:cNvSpPr txBox="1"/>
            <p:nvPr/>
          </p:nvSpPr>
          <p:spPr>
            <a:xfrm>
              <a:off x="5123302" y="3181922"/>
              <a:ext cx="50206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53/130</a:t>
              </a:r>
            </a:p>
          </p:txBody>
        </p:sp>
        <p:sp>
          <p:nvSpPr>
            <p:cNvPr id="2043" name="TextBox 2042">
              <a:extLst>
                <a:ext uri="{FF2B5EF4-FFF2-40B4-BE49-F238E27FC236}">
                  <a16:creationId xmlns:a16="http://schemas.microsoft.com/office/drawing/2014/main" id="{7410AC3F-EBC7-42EB-8FE5-BB9D2FF28412}"/>
                </a:ext>
              </a:extLst>
            </p:cNvPr>
            <p:cNvSpPr txBox="1"/>
            <p:nvPr/>
          </p:nvSpPr>
          <p:spPr>
            <a:xfrm>
              <a:off x="5144564" y="3388055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47/82</a:t>
              </a:r>
            </a:p>
          </p:txBody>
        </p:sp>
        <p:sp>
          <p:nvSpPr>
            <p:cNvPr id="2044" name="TextBox 2043">
              <a:extLst>
                <a:ext uri="{FF2B5EF4-FFF2-40B4-BE49-F238E27FC236}">
                  <a16:creationId xmlns:a16="http://schemas.microsoft.com/office/drawing/2014/main" id="{1928A88E-6DB2-42B6-A31B-EFFD7A352A6F}"/>
                </a:ext>
              </a:extLst>
            </p:cNvPr>
            <p:cNvSpPr txBox="1"/>
            <p:nvPr/>
          </p:nvSpPr>
          <p:spPr>
            <a:xfrm>
              <a:off x="5123302" y="3594188"/>
              <a:ext cx="50206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47/108</a:t>
              </a:r>
            </a:p>
          </p:txBody>
        </p:sp>
        <p:sp>
          <p:nvSpPr>
            <p:cNvPr id="2045" name="TextBox 2044">
              <a:extLst>
                <a:ext uri="{FF2B5EF4-FFF2-40B4-BE49-F238E27FC236}">
                  <a16:creationId xmlns:a16="http://schemas.microsoft.com/office/drawing/2014/main" id="{7F19E1B8-257A-4D72-BB1D-D6E9DC2BDEEB}"/>
                </a:ext>
              </a:extLst>
            </p:cNvPr>
            <p:cNvSpPr txBox="1"/>
            <p:nvPr/>
          </p:nvSpPr>
          <p:spPr>
            <a:xfrm>
              <a:off x="5144564" y="3800321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46/88</a:t>
              </a:r>
            </a:p>
          </p:txBody>
        </p:sp>
        <p:sp>
          <p:nvSpPr>
            <p:cNvPr id="2046" name="TextBox 2045">
              <a:extLst>
                <a:ext uri="{FF2B5EF4-FFF2-40B4-BE49-F238E27FC236}">
                  <a16:creationId xmlns:a16="http://schemas.microsoft.com/office/drawing/2014/main" id="{99DC76D5-FBD1-432E-876F-DDB55743E73D}"/>
                </a:ext>
              </a:extLst>
            </p:cNvPr>
            <p:cNvSpPr txBox="1"/>
            <p:nvPr/>
          </p:nvSpPr>
          <p:spPr>
            <a:xfrm>
              <a:off x="5165826" y="4006454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6/14</a:t>
              </a:r>
            </a:p>
          </p:txBody>
        </p:sp>
        <p:sp>
          <p:nvSpPr>
            <p:cNvPr id="2047" name="TextBox 2046">
              <a:extLst>
                <a:ext uri="{FF2B5EF4-FFF2-40B4-BE49-F238E27FC236}">
                  <a16:creationId xmlns:a16="http://schemas.microsoft.com/office/drawing/2014/main" id="{DEE09F2E-2895-498D-BB62-59E2EA4F1485}"/>
                </a:ext>
              </a:extLst>
            </p:cNvPr>
            <p:cNvSpPr txBox="1"/>
            <p:nvPr/>
          </p:nvSpPr>
          <p:spPr>
            <a:xfrm>
              <a:off x="5144564" y="4212587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17/43</a:t>
              </a:r>
            </a:p>
          </p:txBody>
        </p:sp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id="{02000C45-1310-4822-A38D-1A11EBED23BC}"/>
                </a:ext>
              </a:extLst>
            </p:cNvPr>
            <p:cNvSpPr txBox="1"/>
            <p:nvPr/>
          </p:nvSpPr>
          <p:spPr>
            <a:xfrm>
              <a:off x="5123302" y="4418720"/>
              <a:ext cx="50206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68/128</a:t>
              </a:r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A629F7A3-CC6C-4CA7-907A-DBAF4E098577}"/>
                </a:ext>
              </a:extLst>
            </p:cNvPr>
            <p:cNvSpPr txBox="1"/>
            <p:nvPr/>
          </p:nvSpPr>
          <p:spPr>
            <a:xfrm>
              <a:off x="5144564" y="4624857"/>
              <a:ext cx="44435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15/41</a:t>
              </a:r>
            </a:p>
          </p:txBody>
        </p:sp>
        <p:grpSp>
          <p:nvGrpSpPr>
            <p:cNvPr id="2213" name="Group 2212">
              <a:extLst>
                <a:ext uri="{FF2B5EF4-FFF2-40B4-BE49-F238E27FC236}">
                  <a16:creationId xmlns:a16="http://schemas.microsoft.com/office/drawing/2014/main" id="{E001C761-2148-4628-8415-D6977E61CE33}"/>
                </a:ext>
              </a:extLst>
            </p:cNvPr>
            <p:cNvGrpSpPr/>
            <p:nvPr/>
          </p:nvGrpSpPr>
          <p:grpSpPr>
            <a:xfrm>
              <a:off x="3843320" y="1805087"/>
              <a:ext cx="114949" cy="54041"/>
              <a:chOff x="3986195" y="1805087"/>
              <a:chExt cx="114949" cy="54041"/>
            </a:xfrm>
          </p:grpSpPr>
          <p:sp>
            <p:nvSpPr>
              <p:cNvPr id="2067" name="Freeform: Shape 2066">
                <a:extLst>
                  <a:ext uri="{FF2B5EF4-FFF2-40B4-BE49-F238E27FC236}">
                    <a16:creationId xmlns:a16="http://schemas.microsoft.com/office/drawing/2014/main" id="{C2D6AD7B-48DD-44DC-B4D8-BB81DD7588B5}"/>
                  </a:ext>
                </a:extLst>
              </p:cNvPr>
              <p:cNvSpPr/>
              <p:nvPr/>
            </p:nvSpPr>
            <p:spPr>
              <a:xfrm>
                <a:off x="3990293" y="1832108"/>
                <a:ext cx="106754" cy="11074"/>
              </a:xfrm>
              <a:custGeom>
                <a:avLst/>
                <a:gdLst>
                  <a:gd name="connsiteX0" fmla="*/ 106755 w 106754"/>
                  <a:gd name="connsiteY0" fmla="*/ 0 h 11074"/>
                  <a:gd name="connsiteX1" fmla="*/ 0 w 106754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754" h="11074">
                    <a:moveTo>
                      <a:pt x="106755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8" name="Freeform: Shape 2067">
                <a:extLst>
                  <a:ext uri="{FF2B5EF4-FFF2-40B4-BE49-F238E27FC236}">
                    <a16:creationId xmlns:a16="http://schemas.microsoft.com/office/drawing/2014/main" id="{FFEEE8EB-224C-47C3-A81D-DADB5BFFB81B}"/>
                  </a:ext>
                </a:extLst>
              </p:cNvPr>
              <p:cNvSpPr/>
              <p:nvPr/>
            </p:nvSpPr>
            <p:spPr>
              <a:xfrm>
                <a:off x="4092839" y="1805087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9" name="Freeform: Shape 2068">
                <a:extLst>
                  <a:ext uri="{FF2B5EF4-FFF2-40B4-BE49-F238E27FC236}">
                    <a16:creationId xmlns:a16="http://schemas.microsoft.com/office/drawing/2014/main" id="{5100ADA6-DFBE-45FB-B11E-3C837269A582}"/>
                  </a:ext>
                </a:extLst>
              </p:cNvPr>
              <p:cNvSpPr/>
              <p:nvPr/>
            </p:nvSpPr>
            <p:spPr>
              <a:xfrm>
                <a:off x="3986195" y="1805087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1" name="Freeform: Shape 2160">
                <a:extLst>
                  <a:ext uri="{FF2B5EF4-FFF2-40B4-BE49-F238E27FC236}">
                    <a16:creationId xmlns:a16="http://schemas.microsoft.com/office/drawing/2014/main" id="{599D151F-BF3F-44E6-AF34-C71FB206E909}"/>
                  </a:ext>
                </a:extLst>
              </p:cNvPr>
              <p:cNvSpPr/>
              <p:nvPr/>
            </p:nvSpPr>
            <p:spPr>
              <a:xfrm>
                <a:off x="4023072" y="1813836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12" name="Group 2211">
              <a:extLst>
                <a:ext uri="{FF2B5EF4-FFF2-40B4-BE49-F238E27FC236}">
                  <a16:creationId xmlns:a16="http://schemas.microsoft.com/office/drawing/2014/main" id="{99D8A291-A986-4381-B882-E97E8BA05223}"/>
                </a:ext>
              </a:extLst>
            </p:cNvPr>
            <p:cNvGrpSpPr/>
            <p:nvPr/>
          </p:nvGrpSpPr>
          <p:grpSpPr>
            <a:xfrm>
              <a:off x="3857938" y="2010975"/>
              <a:ext cx="202102" cy="54041"/>
              <a:chOff x="4000813" y="1905751"/>
              <a:chExt cx="202102" cy="54041"/>
            </a:xfrm>
          </p:grpSpPr>
          <p:sp>
            <p:nvSpPr>
              <p:cNvPr id="2070" name="Freeform: Shape 2069">
                <a:extLst>
                  <a:ext uri="{FF2B5EF4-FFF2-40B4-BE49-F238E27FC236}">
                    <a16:creationId xmlns:a16="http://schemas.microsoft.com/office/drawing/2014/main" id="{623A3D65-04D8-4223-BD9D-905AD9534CCB}"/>
                  </a:ext>
                </a:extLst>
              </p:cNvPr>
              <p:cNvSpPr/>
              <p:nvPr/>
            </p:nvSpPr>
            <p:spPr>
              <a:xfrm>
                <a:off x="4005021" y="1932662"/>
                <a:ext cx="193797" cy="11074"/>
              </a:xfrm>
              <a:custGeom>
                <a:avLst/>
                <a:gdLst>
                  <a:gd name="connsiteX0" fmla="*/ 193798 w 193797"/>
                  <a:gd name="connsiteY0" fmla="*/ 0 h 11074"/>
                  <a:gd name="connsiteX1" fmla="*/ 0 w 193797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3797" h="11074">
                    <a:moveTo>
                      <a:pt x="193798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1" name="Freeform: Shape 2070">
                <a:extLst>
                  <a:ext uri="{FF2B5EF4-FFF2-40B4-BE49-F238E27FC236}">
                    <a16:creationId xmlns:a16="http://schemas.microsoft.com/office/drawing/2014/main" id="{CF156C7F-001B-49CA-8C2B-B1ACCC15F022}"/>
                  </a:ext>
                </a:extLst>
              </p:cNvPr>
              <p:cNvSpPr/>
              <p:nvPr/>
            </p:nvSpPr>
            <p:spPr>
              <a:xfrm>
                <a:off x="4194610" y="1905751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2" name="Freeform: Shape 2071">
                <a:extLst>
                  <a:ext uri="{FF2B5EF4-FFF2-40B4-BE49-F238E27FC236}">
                    <a16:creationId xmlns:a16="http://schemas.microsoft.com/office/drawing/2014/main" id="{0E6705A4-DA6A-4838-BE59-1985839452E1}"/>
                  </a:ext>
                </a:extLst>
              </p:cNvPr>
              <p:cNvSpPr/>
              <p:nvPr/>
            </p:nvSpPr>
            <p:spPr>
              <a:xfrm>
                <a:off x="4000813" y="1905751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2" name="Freeform: Shape 2161">
                <a:extLst>
                  <a:ext uri="{FF2B5EF4-FFF2-40B4-BE49-F238E27FC236}">
                    <a16:creationId xmlns:a16="http://schemas.microsoft.com/office/drawing/2014/main" id="{4228A91C-7BC4-4EB1-AEB7-792A9EAF97E6}"/>
                  </a:ext>
                </a:extLst>
              </p:cNvPr>
              <p:cNvSpPr/>
              <p:nvPr/>
            </p:nvSpPr>
            <p:spPr>
              <a:xfrm>
                <a:off x="4084644" y="1914389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11" name="Group 2210">
              <a:extLst>
                <a:ext uri="{FF2B5EF4-FFF2-40B4-BE49-F238E27FC236}">
                  <a16:creationId xmlns:a16="http://schemas.microsoft.com/office/drawing/2014/main" id="{96614D52-2C20-473D-B2C0-C75E26EEF9C0}"/>
                </a:ext>
              </a:extLst>
            </p:cNvPr>
            <p:cNvGrpSpPr/>
            <p:nvPr/>
          </p:nvGrpSpPr>
          <p:grpSpPr>
            <a:xfrm>
              <a:off x="3764029" y="2216863"/>
              <a:ext cx="175414" cy="54041"/>
              <a:chOff x="3906904" y="2009516"/>
              <a:chExt cx="175414" cy="54041"/>
            </a:xfrm>
          </p:grpSpPr>
          <p:sp>
            <p:nvSpPr>
              <p:cNvPr id="2073" name="Freeform: Shape 2072">
                <a:extLst>
                  <a:ext uri="{FF2B5EF4-FFF2-40B4-BE49-F238E27FC236}">
                    <a16:creationId xmlns:a16="http://schemas.microsoft.com/office/drawing/2014/main" id="{B6F8FEEC-9BAE-427A-86EC-1DC7592740A6}"/>
                  </a:ext>
                </a:extLst>
              </p:cNvPr>
              <p:cNvSpPr/>
              <p:nvPr/>
            </p:nvSpPr>
            <p:spPr>
              <a:xfrm>
                <a:off x="3911112" y="2036537"/>
                <a:ext cx="166998" cy="11074"/>
              </a:xfrm>
              <a:custGeom>
                <a:avLst/>
                <a:gdLst>
                  <a:gd name="connsiteX0" fmla="*/ 166998 w 166998"/>
                  <a:gd name="connsiteY0" fmla="*/ 0 h 11074"/>
                  <a:gd name="connsiteX1" fmla="*/ 0 w 166998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6998" h="11074">
                    <a:moveTo>
                      <a:pt x="166998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4" name="Freeform: Shape 2073">
                <a:extLst>
                  <a:ext uri="{FF2B5EF4-FFF2-40B4-BE49-F238E27FC236}">
                    <a16:creationId xmlns:a16="http://schemas.microsoft.com/office/drawing/2014/main" id="{0CB74AB4-583A-4F64-A133-C52872D466FD}"/>
                  </a:ext>
                </a:extLst>
              </p:cNvPr>
              <p:cNvSpPr/>
              <p:nvPr/>
            </p:nvSpPr>
            <p:spPr>
              <a:xfrm>
                <a:off x="4074013" y="2009516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5 w 8305"/>
                  <a:gd name="connsiteY1" fmla="*/ 0 h 54041"/>
                  <a:gd name="connsiteX2" fmla="*/ 8305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5" y="0"/>
                    </a:lnTo>
                    <a:lnTo>
                      <a:pt x="8305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5" name="Freeform: Shape 2074">
                <a:extLst>
                  <a:ext uri="{FF2B5EF4-FFF2-40B4-BE49-F238E27FC236}">
                    <a16:creationId xmlns:a16="http://schemas.microsoft.com/office/drawing/2014/main" id="{F7DF0F50-7A3E-4819-9CEE-E54804ADAF18}"/>
                  </a:ext>
                </a:extLst>
              </p:cNvPr>
              <p:cNvSpPr/>
              <p:nvPr/>
            </p:nvSpPr>
            <p:spPr>
              <a:xfrm>
                <a:off x="3906904" y="2009516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5 w 8305"/>
                  <a:gd name="connsiteY1" fmla="*/ 0 h 54041"/>
                  <a:gd name="connsiteX2" fmla="*/ 8305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5" y="0"/>
                    </a:lnTo>
                    <a:lnTo>
                      <a:pt x="8305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" name="Freeform: Shape 2162">
                <a:extLst>
                  <a:ext uri="{FF2B5EF4-FFF2-40B4-BE49-F238E27FC236}">
                    <a16:creationId xmlns:a16="http://schemas.microsoft.com/office/drawing/2014/main" id="{C5401212-19B8-481C-8EA9-CBF95BEFFDBE}"/>
                  </a:ext>
                </a:extLst>
              </p:cNvPr>
              <p:cNvSpPr/>
              <p:nvPr/>
            </p:nvSpPr>
            <p:spPr>
              <a:xfrm>
                <a:off x="3975785" y="2018265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10" name="Group 2209">
              <a:extLst>
                <a:ext uri="{FF2B5EF4-FFF2-40B4-BE49-F238E27FC236}">
                  <a16:creationId xmlns:a16="http://schemas.microsoft.com/office/drawing/2014/main" id="{9FF4E339-57E1-4BC0-A416-C4D96250EEAA}"/>
                </a:ext>
              </a:extLst>
            </p:cNvPr>
            <p:cNvGrpSpPr/>
            <p:nvPr/>
          </p:nvGrpSpPr>
          <p:grpSpPr>
            <a:xfrm>
              <a:off x="3803121" y="2422751"/>
              <a:ext cx="200331" cy="54041"/>
              <a:chOff x="3945996" y="2113392"/>
              <a:chExt cx="200331" cy="54041"/>
            </a:xfrm>
          </p:grpSpPr>
          <p:sp>
            <p:nvSpPr>
              <p:cNvPr id="2076" name="Freeform: Shape 2075">
                <a:extLst>
                  <a:ext uri="{FF2B5EF4-FFF2-40B4-BE49-F238E27FC236}">
                    <a16:creationId xmlns:a16="http://schemas.microsoft.com/office/drawing/2014/main" id="{02BB1B00-3D1D-42EB-9CA5-A5C046F663C8}"/>
                  </a:ext>
                </a:extLst>
              </p:cNvPr>
              <p:cNvSpPr/>
              <p:nvPr/>
            </p:nvSpPr>
            <p:spPr>
              <a:xfrm>
                <a:off x="3950093" y="2140302"/>
                <a:ext cx="192025" cy="11074"/>
              </a:xfrm>
              <a:custGeom>
                <a:avLst/>
                <a:gdLst>
                  <a:gd name="connsiteX0" fmla="*/ 192026 w 192025"/>
                  <a:gd name="connsiteY0" fmla="*/ 0 h 11074"/>
                  <a:gd name="connsiteX1" fmla="*/ 0 w 192025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025" h="11074">
                    <a:moveTo>
                      <a:pt x="192026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7" name="Freeform: Shape 2076">
                <a:extLst>
                  <a:ext uri="{FF2B5EF4-FFF2-40B4-BE49-F238E27FC236}">
                    <a16:creationId xmlns:a16="http://schemas.microsoft.com/office/drawing/2014/main" id="{803F59E2-C4E6-4107-8C6C-76C6242AD239}"/>
                  </a:ext>
                </a:extLst>
              </p:cNvPr>
              <p:cNvSpPr/>
              <p:nvPr/>
            </p:nvSpPr>
            <p:spPr>
              <a:xfrm>
                <a:off x="4138022" y="2113392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8" name="Freeform: Shape 2077">
                <a:extLst>
                  <a:ext uri="{FF2B5EF4-FFF2-40B4-BE49-F238E27FC236}">
                    <a16:creationId xmlns:a16="http://schemas.microsoft.com/office/drawing/2014/main" id="{730E177B-18FE-4762-BD8D-ECE216DC28DB}"/>
                  </a:ext>
                </a:extLst>
              </p:cNvPr>
              <p:cNvSpPr/>
              <p:nvPr/>
            </p:nvSpPr>
            <p:spPr>
              <a:xfrm>
                <a:off x="3945996" y="2113392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5 w 8305"/>
                  <a:gd name="connsiteY1" fmla="*/ 0 h 54041"/>
                  <a:gd name="connsiteX2" fmla="*/ 8305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5" y="0"/>
                    </a:lnTo>
                    <a:lnTo>
                      <a:pt x="8305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" name="Freeform: Shape 2163">
                <a:extLst>
                  <a:ext uri="{FF2B5EF4-FFF2-40B4-BE49-F238E27FC236}">
                    <a16:creationId xmlns:a16="http://schemas.microsoft.com/office/drawing/2014/main" id="{1C1EBC61-E23D-4455-89BD-79AD943428A2}"/>
                  </a:ext>
                </a:extLst>
              </p:cNvPr>
              <p:cNvSpPr/>
              <p:nvPr/>
            </p:nvSpPr>
            <p:spPr>
              <a:xfrm>
                <a:off x="4027391" y="2122029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3 w 36544"/>
                  <a:gd name="connsiteY1" fmla="*/ 36545 h 36544"/>
                  <a:gd name="connsiteX2" fmla="*/ 0 w 36544"/>
                  <a:gd name="connsiteY2" fmla="*/ 18272 h 36544"/>
                  <a:gd name="connsiteX3" fmla="*/ 18273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3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3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09" name="Group 2208">
              <a:extLst>
                <a:ext uri="{FF2B5EF4-FFF2-40B4-BE49-F238E27FC236}">
                  <a16:creationId xmlns:a16="http://schemas.microsoft.com/office/drawing/2014/main" id="{D725E40A-42F7-445F-B544-893FF5C78DB2}"/>
                </a:ext>
              </a:extLst>
            </p:cNvPr>
            <p:cNvGrpSpPr/>
            <p:nvPr/>
          </p:nvGrpSpPr>
          <p:grpSpPr>
            <a:xfrm>
              <a:off x="3660486" y="2628639"/>
              <a:ext cx="309965" cy="54041"/>
              <a:chOff x="3803361" y="2217156"/>
              <a:chExt cx="309965" cy="54041"/>
            </a:xfrm>
          </p:grpSpPr>
          <p:sp>
            <p:nvSpPr>
              <p:cNvPr id="2079" name="Freeform: Shape 2078">
                <a:extLst>
                  <a:ext uri="{FF2B5EF4-FFF2-40B4-BE49-F238E27FC236}">
                    <a16:creationId xmlns:a16="http://schemas.microsoft.com/office/drawing/2014/main" id="{49B0763E-7BF1-4F9B-ACC4-D9874868684C}"/>
                  </a:ext>
                </a:extLst>
              </p:cNvPr>
              <p:cNvSpPr/>
              <p:nvPr/>
            </p:nvSpPr>
            <p:spPr>
              <a:xfrm>
                <a:off x="3807458" y="2244177"/>
                <a:ext cx="301770" cy="11074"/>
              </a:xfrm>
              <a:custGeom>
                <a:avLst/>
                <a:gdLst>
                  <a:gd name="connsiteX0" fmla="*/ 301770 w 301770"/>
                  <a:gd name="connsiteY0" fmla="*/ 0 h 11074"/>
                  <a:gd name="connsiteX1" fmla="*/ 0 w 301770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1770" h="11074">
                    <a:moveTo>
                      <a:pt x="301770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0" name="Freeform: Shape 2079">
                <a:extLst>
                  <a:ext uri="{FF2B5EF4-FFF2-40B4-BE49-F238E27FC236}">
                    <a16:creationId xmlns:a16="http://schemas.microsoft.com/office/drawing/2014/main" id="{3611C136-DF95-4363-AC46-9C2EC121CCF9}"/>
                  </a:ext>
                </a:extLst>
              </p:cNvPr>
              <p:cNvSpPr/>
              <p:nvPr/>
            </p:nvSpPr>
            <p:spPr>
              <a:xfrm>
                <a:off x="4105021" y="2217156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1" name="Freeform: Shape 2080">
                <a:extLst>
                  <a:ext uri="{FF2B5EF4-FFF2-40B4-BE49-F238E27FC236}">
                    <a16:creationId xmlns:a16="http://schemas.microsoft.com/office/drawing/2014/main" id="{F7EF38BB-26DA-4595-9C7B-BCC5D138561D}"/>
                  </a:ext>
                </a:extLst>
              </p:cNvPr>
              <p:cNvSpPr/>
              <p:nvPr/>
            </p:nvSpPr>
            <p:spPr>
              <a:xfrm>
                <a:off x="3803361" y="2217156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5" name="Freeform: Shape 2164">
                <a:extLst>
                  <a:ext uri="{FF2B5EF4-FFF2-40B4-BE49-F238E27FC236}">
                    <a16:creationId xmlns:a16="http://schemas.microsoft.com/office/drawing/2014/main" id="{C5C7BEBD-685D-4F5F-9D2F-5B5E6507A2FC}"/>
                  </a:ext>
                </a:extLst>
              </p:cNvPr>
              <p:cNvSpPr/>
              <p:nvPr/>
            </p:nvSpPr>
            <p:spPr>
              <a:xfrm>
                <a:off x="3939573" y="2225905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08" name="Group 2207">
              <a:extLst>
                <a:ext uri="{FF2B5EF4-FFF2-40B4-BE49-F238E27FC236}">
                  <a16:creationId xmlns:a16="http://schemas.microsoft.com/office/drawing/2014/main" id="{A85E30F2-312B-4897-82A9-20B7EBB61D51}"/>
                </a:ext>
              </a:extLst>
            </p:cNvPr>
            <p:cNvGrpSpPr/>
            <p:nvPr/>
          </p:nvGrpSpPr>
          <p:grpSpPr>
            <a:xfrm>
              <a:off x="3857938" y="2834527"/>
              <a:ext cx="128349" cy="54041"/>
              <a:chOff x="4000813" y="2320921"/>
              <a:chExt cx="128349" cy="54041"/>
            </a:xfrm>
          </p:grpSpPr>
          <p:sp>
            <p:nvSpPr>
              <p:cNvPr id="2082" name="Freeform: Shape 2081">
                <a:extLst>
                  <a:ext uri="{FF2B5EF4-FFF2-40B4-BE49-F238E27FC236}">
                    <a16:creationId xmlns:a16="http://schemas.microsoft.com/office/drawing/2014/main" id="{C0631908-79B5-4E5B-BC37-E69F95550EE2}"/>
                  </a:ext>
                </a:extLst>
              </p:cNvPr>
              <p:cNvSpPr/>
              <p:nvPr/>
            </p:nvSpPr>
            <p:spPr>
              <a:xfrm>
                <a:off x="4005021" y="2347942"/>
                <a:ext cx="120043" cy="11074"/>
              </a:xfrm>
              <a:custGeom>
                <a:avLst/>
                <a:gdLst>
                  <a:gd name="connsiteX0" fmla="*/ 120044 w 120043"/>
                  <a:gd name="connsiteY0" fmla="*/ 0 h 11074"/>
                  <a:gd name="connsiteX1" fmla="*/ 0 w 120043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0043" h="11074">
                    <a:moveTo>
                      <a:pt x="120044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3" name="Freeform: Shape 2082">
                <a:extLst>
                  <a:ext uri="{FF2B5EF4-FFF2-40B4-BE49-F238E27FC236}">
                    <a16:creationId xmlns:a16="http://schemas.microsoft.com/office/drawing/2014/main" id="{275313D6-849E-420C-9A83-8265450688D7}"/>
                  </a:ext>
                </a:extLst>
              </p:cNvPr>
              <p:cNvSpPr/>
              <p:nvPr/>
            </p:nvSpPr>
            <p:spPr>
              <a:xfrm>
                <a:off x="4120857" y="2320921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4" name="Freeform: Shape 2083">
                <a:extLst>
                  <a:ext uri="{FF2B5EF4-FFF2-40B4-BE49-F238E27FC236}">
                    <a16:creationId xmlns:a16="http://schemas.microsoft.com/office/drawing/2014/main" id="{D4279876-0AE3-48DF-8E23-2C9225B9C752}"/>
                  </a:ext>
                </a:extLst>
              </p:cNvPr>
              <p:cNvSpPr/>
              <p:nvPr/>
            </p:nvSpPr>
            <p:spPr>
              <a:xfrm>
                <a:off x="4000813" y="2320921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6" name="Freeform: Shape 2165">
                <a:extLst>
                  <a:ext uri="{FF2B5EF4-FFF2-40B4-BE49-F238E27FC236}">
                    <a16:creationId xmlns:a16="http://schemas.microsoft.com/office/drawing/2014/main" id="{DC6BEB7B-D164-4EF7-A666-53D1880C1B53}"/>
                  </a:ext>
                </a:extLst>
              </p:cNvPr>
              <p:cNvSpPr/>
              <p:nvPr/>
            </p:nvSpPr>
            <p:spPr>
              <a:xfrm>
                <a:off x="4044667" y="2329669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3 w 36544"/>
                  <a:gd name="connsiteY1" fmla="*/ 36545 h 36544"/>
                  <a:gd name="connsiteX2" fmla="*/ 0 w 36544"/>
                  <a:gd name="connsiteY2" fmla="*/ 18272 h 36544"/>
                  <a:gd name="connsiteX3" fmla="*/ 18273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3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3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07" name="Group 2206">
              <a:extLst>
                <a:ext uri="{FF2B5EF4-FFF2-40B4-BE49-F238E27FC236}">
                  <a16:creationId xmlns:a16="http://schemas.microsoft.com/office/drawing/2014/main" id="{82C608DA-80E0-451F-922F-AB62712FF2D2}"/>
                </a:ext>
              </a:extLst>
            </p:cNvPr>
            <p:cNvGrpSpPr/>
            <p:nvPr/>
          </p:nvGrpSpPr>
          <p:grpSpPr>
            <a:xfrm>
              <a:off x="3639113" y="3040415"/>
              <a:ext cx="348392" cy="54041"/>
              <a:chOff x="3781988" y="2424796"/>
              <a:chExt cx="348392" cy="54041"/>
            </a:xfrm>
          </p:grpSpPr>
          <p:sp>
            <p:nvSpPr>
              <p:cNvPr id="2085" name="Freeform: Shape 2084">
                <a:extLst>
                  <a:ext uri="{FF2B5EF4-FFF2-40B4-BE49-F238E27FC236}">
                    <a16:creationId xmlns:a16="http://schemas.microsoft.com/office/drawing/2014/main" id="{20234093-B541-4BAB-8DAF-7515EE91507D}"/>
                  </a:ext>
                </a:extLst>
              </p:cNvPr>
              <p:cNvSpPr/>
              <p:nvPr/>
            </p:nvSpPr>
            <p:spPr>
              <a:xfrm>
                <a:off x="3786085" y="2451817"/>
                <a:ext cx="340197" cy="11074"/>
              </a:xfrm>
              <a:custGeom>
                <a:avLst/>
                <a:gdLst>
                  <a:gd name="connsiteX0" fmla="*/ 340197 w 340197"/>
                  <a:gd name="connsiteY0" fmla="*/ 0 h 11074"/>
                  <a:gd name="connsiteX1" fmla="*/ 0 w 340197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0197" h="11074">
                    <a:moveTo>
                      <a:pt x="340197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6" name="Freeform: Shape 2085">
                <a:extLst>
                  <a:ext uri="{FF2B5EF4-FFF2-40B4-BE49-F238E27FC236}">
                    <a16:creationId xmlns:a16="http://schemas.microsoft.com/office/drawing/2014/main" id="{167D185F-EE67-4354-8C9B-C91984FBA11D}"/>
                  </a:ext>
                </a:extLst>
              </p:cNvPr>
              <p:cNvSpPr/>
              <p:nvPr/>
            </p:nvSpPr>
            <p:spPr>
              <a:xfrm>
                <a:off x="4122075" y="2424796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Freeform: Shape 2086">
                <a:extLst>
                  <a:ext uri="{FF2B5EF4-FFF2-40B4-BE49-F238E27FC236}">
                    <a16:creationId xmlns:a16="http://schemas.microsoft.com/office/drawing/2014/main" id="{99205016-C887-45B3-9E7A-11A055BF1230}"/>
                  </a:ext>
                </a:extLst>
              </p:cNvPr>
              <p:cNvSpPr/>
              <p:nvPr/>
            </p:nvSpPr>
            <p:spPr>
              <a:xfrm>
                <a:off x="3781988" y="2424796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5 w 8305"/>
                  <a:gd name="connsiteY1" fmla="*/ 0 h 54041"/>
                  <a:gd name="connsiteX2" fmla="*/ 8305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5" y="0"/>
                    </a:lnTo>
                    <a:lnTo>
                      <a:pt x="8305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7" name="Freeform: Shape 2166">
                <a:extLst>
                  <a:ext uri="{FF2B5EF4-FFF2-40B4-BE49-F238E27FC236}">
                    <a16:creationId xmlns:a16="http://schemas.microsoft.com/office/drawing/2014/main" id="{3A3C7659-8020-4CA9-B227-AE9D4B6D6DBF}"/>
                  </a:ext>
                </a:extLst>
              </p:cNvPr>
              <p:cNvSpPr/>
              <p:nvPr/>
            </p:nvSpPr>
            <p:spPr>
              <a:xfrm>
                <a:off x="3935697" y="2433545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3 w 36544"/>
                  <a:gd name="connsiteY1" fmla="*/ 36545 h 36544"/>
                  <a:gd name="connsiteX2" fmla="*/ 0 w 36544"/>
                  <a:gd name="connsiteY2" fmla="*/ 18272 h 36544"/>
                  <a:gd name="connsiteX3" fmla="*/ 18273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3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3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06" name="Group 2205">
              <a:extLst>
                <a:ext uri="{FF2B5EF4-FFF2-40B4-BE49-F238E27FC236}">
                  <a16:creationId xmlns:a16="http://schemas.microsoft.com/office/drawing/2014/main" id="{F3DBE0AD-9699-455B-A86E-88B3E0277A74}"/>
                </a:ext>
              </a:extLst>
            </p:cNvPr>
            <p:cNvGrpSpPr/>
            <p:nvPr/>
          </p:nvGrpSpPr>
          <p:grpSpPr>
            <a:xfrm>
              <a:off x="3800685" y="3246303"/>
              <a:ext cx="144184" cy="54041"/>
              <a:chOff x="3943560" y="2528561"/>
              <a:chExt cx="144184" cy="54041"/>
            </a:xfrm>
          </p:grpSpPr>
          <p:sp>
            <p:nvSpPr>
              <p:cNvPr id="2088" name="Freeform: Shape 2087">
                <a:extLst>
                  <a:ext uri="{FF2B5EF4-FFF2-40B4-BE49-F238E27FC236}">
                    <a16:creationId xmlns:a16="http://schemas.microsoft.com/office/drawing/2014/main" id="{BB729D03-9941-4950-BB67-F919B11F871C}"/>
                  </a:ext>
                </a:extLst>
              </p:cNvPr>
              <p:cNvSpPr/>
              <p:nvPr/>
            </p:nvSpPr>
            <p:spPr>
              <a:xfrm>
                <a:off x="3947657" y="2555582"/>
                <a:ext cx="135990" cy="11074"/>
              </a:xfrm>
              <a:custGeom>
                <a:avLst/>
                <a:gdLst>
                  <a:gd name="connsiteX0" fmla="*/ 135991 w 135990"/>
                  <a:gd name="connsiteY0" fmla="*/ 0 h 11074"/>
                  <a:gd name="connsiteX1" fmla="*/ 0 w 135990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990" h="11074">
                    <a:moveTo>
                      <a:pt x="135991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9" name="Freeform: Shape 2088">
                <a:extLst>
                  <a:ext uri="{FF2B5EF4-FFF2-40B4-BE49-F238E27FC236}">
                    <a16:creationId xmlns:a16="http://schemas.microsoft.com/office/drawing/2014/main" id="{64A21388-7EB0-4876-842E-E6CD2324AA39}"/>
                  </a:ext>
                </a:extLst>
              </p:cNvPr>
              <p:cNvSpPr/>
              <p:nvPr/>
            </p:nvSpPr>
            <p:spPr>
              <a:xfrm>
                <a:off x="4079439" y="2528561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0" name="Freeform: Shape 2089">
                <a:extLst>
                  <a:ext uri="{FF2B5EF4-FFF2-40B4-BE49-F238E27FC236}">
                    <a16:creationId xmlns:a16="http://schemas.microsoft.com/office/drawing/2014/main" id="{C70EBE38-D033-4627-A8F5-FE8FA6B8936B}"/>
                  </a:ext>
                </a:extLst>
              </p:cNvPr>
              <p:cNvSpPr/>
              <p:nvPr/>
            </p:nvSpPr>
            <p:spPr>
              <a:xfrm>
                <a:off x="3943560" y="2528561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5 w 8305"/>
                  <a:gd name="connsiteY1" fmla="*/ 0 h 54041"/>
                  <a:gd name="connsiteX2" fmla="*/ 8305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5" y="0"/>
                    </a:lnTo>
                    <a:lnTo>
                      <a:pt x="8305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8" name="Freeform: Shape 2167">
                <a:extLst>
                  <a:ext uri="{FF2B5EF4-FFF2-40B4-BE49-F238E27FC236}">
                    <a16:creationId xmlns:a16="http://schemas.microsoft.com/office/drawing/2014/main" id="{BCFB3BAC-5983-4127-813C-A574A0E6CB38}"/>
                  </a:ext>
                </a:extLst>
              </p:cNvPr>
              <p:cNvSpPr/>
              <p:nvPr/>
            </p:nvSpPr>
            <p:spPr>
              <a:xfrm>
                <a:off x="3997491" y="2537310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05" name="Group 2204">
              <a:extLst>
                <a:ext uri="{FF2B5EF4-FFF2-40B4-BE49-F238E27FC236}">
                  <a16:creationId xmlns:a16="http://schemas.microsoft.com/office/drawing/2014/main" id="{5DCB8306-2B2B-4F7D-8BF1-1E94420AD3D4}"/>
                </a:ext>
              </a:extLst>
            </p:cNvPr>
            <p:cNvGrpSpPr/>
            <p:nvPr/>
          </p:nvGrpSpPr>
          <p:grpSpPr>
            <a:xfrm>
              <a:off x="3839001" y="3452191"/>
              <a:ext cx="171759" cy="54041"/>
              <a:chOff x="3981876" y="2632437"/>
              <a:chExt cx="171759" cy="54041"/>
            </a:xfrm>
          </p:grpSpPr>
          <p:sp>
            <p:nvSpPr>
              <p:cNvPr id="2091" name="Freeform: Shape 2090">
                <a:extLst>
                  <a:ext uri="{FF2B5EF4-FFF2-40B4-BE49-F238E27FC236}">
                    <a16:creationId xmlns:a16="http://schemas.microsoft.com/office/drawing/2014/main" id="{49C0A9B3-27D5-45CE-A3AF-9EA3065F39B4}"/>
                  </a:ext>
                </a:extLst>
              </p:cNvPr>
              <p:cNvSpPr/>
              <p:nvPr/>
            </p:nvSpPr>
            <p:spPr>
              <a:xfrm>
                <a:off x="3986084" y="2659347"/>
                <a:ext cx="163343" cy="11074"/>
              </a:xfrm>
              <a:custGeom>
                <a:avLst/>
                <a:gdLst>
                  <a:gd name="connsiteX0" fmla="*/ 163344 w 163343"/>
                  <a:gd name="connsiteY0" fmla="*/ 0 h 11074"/>
                  <a:gd name="connsiteX1" fmla="*/ 0 w 163343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343" h="11074">
                    <a:moveTo>
                      <a:pt x="163344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2" name="Freeform: Shape 2091">
                <a:extLst>
                  <a:ext uri="{FF2B5EF4-FFF2-40B4-BE49-F238E27FC236}">
                    <a16:creationId xmlns:a16="http://schemas.microsoft.com/office/drawing/2014/main" id="{BD5A06B2-7838-4DBE-BF54-FA18E29D439F}"/>
                  </a:ext>
                </a:extLst>
              </p:cNvPr>
              <p:cNvSpPr/>
              <p:nvPr/>
            </p:nvSpPr>
            <p:spPr>
              <a:xfrm>
                <a:off x="4145330" y="2632437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5 w 8305"/>
                  <a:gd name="connsiteY1" fmla="*/ 0 h 54041"/>
                  <a:gd name="connsiteX2" fmla="*/ 8305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5" y="0"/>
                    </a:lnTo>
                    <a:lnTo>
                      <a:pt x="8305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3" name="Freeform: Shape 2092">
                <a:extLst>
                  <a:ext uri="{FF2B5EF4-FFF2-40B4-BE49-F238E27FC236}">
                    <a16:creationId xmlns:a16="http://schemas.microsoft.com/office/drawing/2014/main" id="{CA199D63-2DC7-4793-84BC-1C00EC9071F1}"/>
                  </a:ext>
                </a:extLst>
              </p:cNvPr>
              <p:cNvSpPr/>
              <p:nvPr/>
            </p:nvSpPr>
            <p:spPr>
              <a:xfrm>
                <a:off x="3981876" y="2632437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9" name="Freeform: Shape 2168">
                <a:extLst>
                  <a:ext uri="{FF2B5EF4-FFF2-40B4-BE49-F238E27FC236}">
                    <a16:creationId xmlns:a16="http://schemas.microsoft.com/office/drawing/2014/main" id="{73C2B4C8-B8F3-4105-9FBA-EB8286A5F331}"/>
                  </a:ext>
                </a:extLst>
              </p:cNvPr>
              <p:cNvSpPr/>
              <p:nvPr/>
            </p:nvSpPr>
            <p:spPr>
              <a:xfrm>
                <a:off x="4049318" y="2641074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04" name="Group 2203">
              <a:extLst>
                <a:ext uri="{FF2B5EF4-FFF2-40B4-BE49-F238E27FC236}">
                  <a16:creationId xmlns:a16="http://schemas.microsoft.com/office/drawing/2014/main" id="{A00101A4-026C-43D9-AF32-324E9185BF2E}"/>
                </a:ext>
              </a:extLst>
            </p:cNvPr>
            <p:cNvGrpSpPr/>
            <p:nvPr/>
          </p:nvGrpSpPr>
          <p:grpSpPr>
            <a:xfrm>
              <a:off x="3820729" y="3658079"/>
              <a:ext cx="163121" cy="54041"/>
              <a:chOff x="3963604" y="2736201"/>
              <a:chExt cx="163121" cy="54041"/>
            </a:xfrm>
          </p:grpSpPr>
          <p:sp>
            <p:nvSpPr>
              <p:cNvPr id="2094" name="Freeform: Shape 2093">
                <a:extLst>
                  <a:ext uri="{FF2B5EF4-FFF2-40B4-BE49-F238E27FC236}">
                    <a16:creationId xmlns:a16="http://schemas.microsoft.com/office/drawing/2014/main" id="{5B68B6BE-DEB9-437E-B46E-C9DE5F6C5184}"/>
                  </a:ext>
                </a:extLst>
              </p:cNvPr>
              <p:cNvSpPr/>
              <p:nvPr/>
            </p:nvSpPr>
            <p:spPr>
              <a:xfrm>
                <a:off x="3967812" y="2763222"/>
                <a:ext cx="154816" cy="11074"/>
              </a:xfrm>
              <a:custGeom>
                <a:avLst/>
                <a:gdLst>
                  <a:gd name="connsiteX0" fmla="*/ 154816 w 154816"/>
                  <a:gd name="connsiteY0" fmla="*/ 0 h 11074"/>
                  <a:gd name="connsiteX1" fmla="*/ 0 w 154816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4816" h="11074">
                    <a:moveTo>
                      <a:pt x="154816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5" name="Freeform: Shape 2094">
                <a:extLst>
                  <a:ext uri="{FF2B5EF4-FFF2-40B4-BE49-F238E27FC236}">
                    <a16:creationId xmlns:a16="http://schemas.microsoft.com/office/drawing/2014/main" id="{02BEFCE5-A6DF-46FB-8254-E6D0823C61BC}"/>
                  </a:ext>
                </a:extLst>
              </p:cNvPr>
              <p:cNvSpPr/>
              <p:nvPr/>
            </p:nvSpPr>
            <p:spPr>
              <a:xfrm>
                <a:off x="4118420" y="2736201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6" name="Freeform: Shape 2095">
                <a:extLst>
                  <a:ext uri="{FF2B5EF4-FFF2-40B4-BE49-F238E27FC236}">
                    <a16:creationId xmlns:a16="http://schemas.microsoft.com/office/drawing/2014/main" id="{AD380387-4C5B-4258-A29E-7A7795E64534}"/>
                  </a:ext>
                </a:extLst>
              </p:cNvPr>
              <p:cNvSpPr/>
              <p:nvPr/>
            </p:nvSpPr>
            <p:spPr>
              <a:xfrm>
                <a:off x="3963604" y="2736201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0" name="Freeform: Shape 2169">
                <a:extLst>
                  <a:ext uri="{FF2B5EF4-FFF2-40B4-BE49-F238E27FC236}">
                    <a16:creationId xmlns:a16="http://schemas.microsoft.com/office/drawing/2014/main" id="{3ABAD017-FF71-4B1F-BF29-A483899A0619}"/>
                  </a:ext>
                </a:extLst>
              </p:cNvPr>
              <p:cNvSpPr/>
              <p:nvPr/>
            </p:nvSpPr>
            <p:spPr>
              <a:xfrm>
                <a:off x="4025398" y="2744950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03" name="Group 2202">
              <a:extLst>
                <a:ext uri="{FF2B5EF4-FFF2-40B4-BE49-F238E27FC236}">
                  <a16:creationId xmlns:a16="http://schemas.microsoft.com/office/drawing/2014/main" id="{3E8A17A9-CD69-441D-AA3E-4D3708A95C1E}"/>
                </a:ext>
              </a:extLst>
            </p:cNvPr>
            <p:cNvGrpSpPr/>
            <p:nvPr/>
          </p:nvGrpSpPr>
          <p:grpSpPr>
            <a:xfrm>
              <a:off x="3828702" y="3863967"/>
              <a:ext cx="161239" cy="54041"/>
              <a:chOff x="3971577" y="2840077"/>
              <a:chExt cx="161239" cy="54041"/>
            </a:xfrm>
          </p:grpSpPr>
          <p:sp>
            <p:nvSpPr>
              <p:cNvPr id="2097" name="Freeform: Shape 2096">
                <a:extLst>
                  <a:ext uri="{FF2B5EF4-FFF2-40B4-BE49-F238E27FC236}">
                    <a16:creationId xmlns:a16="http://schemas.microsoft.com/office/drawing/2014/main" id="{EF0B3CD6-76CB-44D2-A0E3-F67E84A8A2A7}"/>
                  </a:ext>
                </a:extLst>
              </p:cNvPr>
              <p:cNvSpPr/>
              <p:nvPr/>
            </p:nvSpPr>
            <p:spPr>
              <a:xfrm>
                <a:off x="3975675" y="2866987"/>
                <a:ext cx="153044" cy="11074"/>
              </a:xfrm>
              <a:custGeom>
                <a:avLst/>
                <a:gdLst>
                  <a:gd name="connsiteX0" fmla="*/ 153044 w 153044"/>
                  <a:gd name="connsiteY0" fmla="*/ 0 h 11074"/>
                  <a:gd name="connsiteX1" fmla="*/ 0 w 153044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3044" h="11074">
                    <a:moveTo>
                      <a:pt x="153044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8" name="Freeform: Shape 2097">
                <a:extLst>
                  <a:ext uri="{FF2B5EF4-FFF2-40B4-BE49-F238E27FC236}">
                    <a16:creationId xmlns:a16="http://schemas.microsoft.com/office/drawing/2014/main" id="{38D6FC77-1F49-4A54-BC53-0EB1447E15DA}"/>
                  </a:ext>
                </a:extLst>
              </p:cNvPr>
              <p:cNvSpPr/>
              <p:nvPr/>
            </p:nvSpPr>
            <p:spPr>
              <a:xfrm>
                <a:off x="4124511" y="2840077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9" name="Freeform: Shape 2098">
                <a:extLst>
                  <a:ext uri="{FF2B5EF4-FFF2-40B4-BE49-F238E27FC236}">
                    <a16:creationId xmlns:a16="http://schemas.microsoft.com/office/drawing/2014/main" id="{4438011E-92E0-482C-89B5-3DD488860BAA}"/>
                  </a:ext>
                </a:extLst>
              </p:cNvPr>
              <p:cNvSpPr/>
              <p:nvPr/>
            </p:nvSpPr>
            <p:spPr>
              <a:xfrm>
                <a:off x="3971577" y="2840077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5 w 8305"/>
                  <a:gd name="connsiteY1" fmla="*/ 0 h 54041"/>
                  <a:gd name="connsiteX2" fmla="*/ 8305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5" y="0"/>
                    </a:lnTo>
                    <a:lnTo>
                      <a:pt x="8305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1" name="Freeform: Shape 2170">
                <a:extLst>
                  <a:ext uri="{FF2B5EF4-FFF2-40B4-BE49-F238E27FC236}">
                    <a16:creationId xmlns:a16="http://schemas.microsoft.com/office/drawing/2014/main" id="{E5D43F2D-1140-4250-B302-2194CDB4CFEC}"/>
                  </a:ext>
                </a:extLst>
              </p:cNvPr>
              <p:cNvSpPr/>
              <p:nvPr/>
            </p:nvSpPr>
            <p:spPr>
              <a:xfrm>
                <a:off x="4033482" y="2848714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02" name="Group 2201">
              <a:extLst>
                <a:ext uri="{FF2B5EF4-FFF2-40B4-BE49-F238E27FC236}">
                  <a16:creationId xmlns:a16="http://schemas.microsoft.com/office/drawing/2014/main" id="{62A650BA-9956-4074-B8EE-D7BE04D46859}"/>
                </a:ext>
              </a:extLst>
            </p:cNvPr>
            <p:cNvGrpSpPr/>
            <p:nvPr/>
          </p:nvGrpSpPr>
          <p:grpSpPr>
            <a:xfrm>
              <a:off x="3690940" y="4069855"/>
              <a:ext cx="384383" cy="54041"/>
              <a:chOff x="3833815" y="2943841"/>
              <a:chExt cx="384383" cy="54041"/>
            </a:xfrm>
          </p:grpSpPr>
          <p:sp>
            <p:nvSpPr>
              <p:cNvPr id="2100" name="Freeform: Shape 2099">
                <a:extLst>
                  <a:ext uri="{FF2B5EF4-FFF2-40B4-BE49-F238E27FC236}">
                    <a16:creationId xmlns:a16="http://schemas.microsoft.com/office/drawing/2014/main" id="{AE2540C1-C193-4E1B-AC88-FCB64C0D4E80}"/>
                  </a:ext>
                </a:extLst>
              </p:cNvPr>
              <p:cNvSpPr/>
              <p:nvPr/>
            </p:nvSpPr>
            <p:spPr>
              <a:xfrm>
                <a:off x="3837912" y="2970862"/>
                <a:ext cx="376188" cy="11074"/>
              </a:xfrm>
              <a:custGeom>
                <a:avLst/>
                <a:gdLst>
                  <a:gd name="connsiteX0" fmla="*/ 376189 w 376188"/>
                  <a:gd name="connsiteY0" fmla="*/ 0 h 11074"/>
                  <a:gd name="connsiteX1" fmla="*/ 0 w 376188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6188" h="11074">
                    <a:moveTo>
                      <a:pt x="376189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1" name="Freeform: Shape 2100">
                <a:extLst>
                  <a:ext uri="{FF2B5EF4-FFF2-40B4-BE49-F238E27FC236}">
                    <a16:creationId xmlns:a16="http://schemas.microsoft.com/office/drawing/2014/main" id="{C0F591FC-A497-4123-B594-70B751F626CC}"/>
                  </a:ext>
                </a:extLst>
              </p:cNvPr>
              <p:cNvSpPr/>
              <p:nvPr/>
            </p:nvSpPr>
            <p:spPr>
              <a:xfrm>
                <a:off x="4209893" y="2943841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2" name="Freeform: Shape 2101">
                <a:extLst>
                  <a:ext uri="{FF2B5EF4-FFF2-40B4-BE49-F238E27FC236}">
                    <a16:creationId xmlns:a16="http://schemas.microsoft.com/office/drawing/2014/main" id="{CAAC20A1-4675-4DDB-8B88-50B7462DDB7B}"/>
                  </a:ext>
                </a:extLst>
              </p:cNvPr>
              <p:cNvSpPr/>
              <p:nvPr/>
            </p:nvSpPr>
            <p:spPr>
              <a:xfrm>
                <a:off x="3833815" y="2943841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2" name="Freeform: Shape 2171">
                <a:extLst>
                  <a:ext uri="{FF2B5EF4-FFF2-40B4-BE49-F238E27FC236}">
                    <a16:creationId xmlns:a16="http://schemas.microsoft.com/office/drawing/2014/main" id="{FC5B3017-69B0-4ABB-9E6A-6DBB8A2345D7}"/>
                  </a:ext>
                </a:extLst>
              </p:cNvPr>
              <p:cNvSpPr/>
              <p:nvPr/>
            </p:nvSpPr>
            <p:spPr>
              <a:xfrm>
                <a:off x="4006572" y="2952590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01" name="Group 2200">
              <a:extLst>
                <a:ext uri="{FF2B5EF4-FFF2-40B4-BE49-F238E27FC236}">
                  <a16:creationId xmlns:a16="http://schemas.microsoft.com/office/drawing/2014/main" id="{FAF0D06A-BBE4-4A67-8D14-9B1C63079FE3}"/>
                </a:ext>
              </a:extLst>
            </p:cNvPr>
            <p:cNvGrpSpPr/>
            <p:nvPr/>
          </p:nvGrpSpPr>
          <p:grpSpPr>
            <a:xfrm>
              <a:off x="3746421" y="4275743"/>
              <a:ext cx="246621" cy="54041"/>
              <a:chOff x="3889296" y="3047606"/>
              <a:chExt cx="246621" cy="54041"/>
            </a:xfrm>
          </p:grpSpPr>
          <p:sp>
            <p:nvSpPr>
              <p:cNvPr id="2103" name="Freeform: Shape 2102">
                <a:extLst>
                  <a:ext uri="{FF2B5EF4-FFF2-40B4-BE49-F238E27FC236}">
                    <a16:creationId xmlns:a16="http://schemas.microsoft.com/office/drawing/2014/main" id="{9C2307D3-27B3-406B-8537-8AFC946C614E}"/>
                  </a:ext>
                </a:extLst>
              </p:cNvPr>
              <p:cNvSpPr/>
              <p:nvPr/>
            </p:nvSpPr>
            <p:spPr>
              <a:xfrm>
                <a:off x="3893394" y="3074627"/>
                <a:ext cx="238315" cy="11074"/>
              </a:xfrm>
              <a:custGeom>
                <a:avLst/>
                <a:gdLst>
                  <a:gd name="connsiteX0" fmla="*/ 238316 w 238315"/>
                  <a:gd name="connsiteY0" fmla="*/ 0 h 11074"/>
                  <a:gd name="connsiteX1" fmla="*/ 0 w 238315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8315" h="11074">
                    <a:moveTo>
                      <a:pt x="238316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4" name="Freeform: Shape 2103">
                <a:extLst>
                  <a:ext uri="{FF2B5EF4-FFF2-40B4-BE49-F238E27FC236}">
                    <a16:creationId xmlns:a16="http://schemas.microsoft.com/office/drawing/2014/main" id="{33365B2A-A5C2-438E-9538-7321BA759D3D}"/>
                  </a:ext>
                </a:extLst>
              </p:cNvPr>
              <p:cNvSpPr/>
              <p:nvPr/>
            </p:nvSpPr>
            <p:spPr>
              <a:xfrm>
                <a:off x="4127612" y="3047606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5" name="Freeform: Shape 2104">
                <a:extLst>
                  <a:ext uri="{FF2B5EF4-FFF2-40B4-BE49-F238E27FC236}">
                    <a16:creationId xmlns:a16="http://schemas.microsoft.com/office/drawing/2014/main" id="{9D9A169A-5D73-499E-AC09-9F17E53C84E6}"/>
                  </a:ext>
                </a:extLst>
              </p:cNvPr>
              <p:cNvSpPr/>
              <p:nvPr/>
            </p:nvSpPr>
            <p:spPr>
              <a:xfrm>
                <a:off x="3889296" y="3047606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3" name="Freeform: Shape 2172">
                <a:extLst>
                  <a:ext uri="{FF2B5EF4-FFF2-40B4-BE49-F238E27FC236}">
                    <a16:creationId xmlns:a16="http://schemas.microsoft.com/office/drawing/2014/main" id="{B24734FB-9D93-43C0-BEF9-6707984BAB5E}"/>
                  </a:ext>
                </a:extLst>
              </p:cNvPr>
              <p:cNvSpPr/>
              <p:nvPr/>
            </p:nvSpPr>
            <p:spPr>
              <a:xfrm>
                <a:off x="3993061" y="3056355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00" name="Group 2199">
              <a:extLst>
                <a:ext uri="{FF2B5EF4-FFF2-40B4-BE49-F238E27FC236}">
                  <a16:creationId xmlns:a16="http://schemas.microsoft.com/office/drawing/2014/main" id="{F19A7823-CD11-46F3-9C4E-6B10A51113F5}"/>
                </a:ext>
              </a:extLst>
            </p:cNvPr>
            <p:cNvGrpSpPr/>
            <p:nvPr/>
          </p:nvGrpSpPr>
          <p:grpSpPr>
            <a:xfrm>
              <a:off x="3848193" y="4481631"/>
              <a:ext cx="139312" cy="54041"/>
              <a:chOff x="3991068" y="3151482"/>
              <a:chExt cx="139312" cy="54041"/>
            </a:xfrm>
          </p:grpSpPr>
          <p:sp>
            <p:nvSpPr>
              <p:cNvPr id="2106" name="Freeform: Shape 2105">
                <a:extLst>
                  <a:ext uri="{FF2B5EF4-FFF2-40B4-BE49-F238E27FC236}">
                    <a16:creationId xmlns:a16="http://schemas.microsoft.com/office/drawing/2014/main" id="{9A3BA2E5-C041-46ED-B462-665FEC73565C}"/>
                  </a:ext>
                </a:extLst>
              </p:cNvPr>
              <p:cNvSpPr/>
              <p:nvPr/>
            </p:nvSpPr>
            <p:spPr>
              <a:xfrm>
                <a:off x="3995165" y="3178502"/>
                <a:ext cx="131117" cy="11074"/>
              </a:xfrm>
              <a:custGeom>
                <a:avLst/>
                <a:gdLst>
                  <a:gd name="connsiteX0" fmla="*/ 131118 w 131117"/>
                  <a:gd name="connsiteY0" fmla="*/ 0 h 11074"/>
                  <a:gd name="connsiteX1" fmla="*/ 0 w 131117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117" h="11074">
                    <a:moveTo>
                      <a:pt x="131118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7" name="Freeform: Shape 2106">
                <a:extLst>
                  <a:ext uri="{FF2B5EF4-FFF2-40B4-BE49-F238E27FC236}">
                    <a16:creationId xmlns:a16="http://schemas.microsoft.com/office/drawing/2014/main" id="{D99E856A-B67A-4A38-B233-D804D4696EB0}"/>
                  </a:ext>
                </a:extLst>
              </p:cNvPr>
              <p:cNvSpPr/>
              <p:nvPr/>
            </p:nvSpPr>
            <p:spPr>
              <a:xfrm>
                <a:off x="4122075" y="3151482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8" name="Freeform: Shape 2107">
                <a:extLst>
                  <a:ext uri="{FF2B5EF4-FFF2-40B4-BE49-F238E27FC236}">
                    <a16:creationId xmlns:a16="http://schemas.microsoft.com/office/drawing/2014/main" id="{331F61CF-F632-4156-8669-F5847AA36936}"/>
                  </a:ext>
                </a:extLst>
              </p:cNvPr>
              <p:cNvSpPr/>
              <p:nvPr/>
            </p:nvSpPr>
            <p:spPr>
              <a:xfrm>
                <a:off x="3991068" y="3151482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4" name="Freeform: Shape 2173">
                <a:extLst>
                  <a:ext uri="{FF2B5EF4-FFF2-40B4-BE49-F238E27FC236}">
                    <a16:creationId xmlns:a16="http://schemas.microsoft.com/office/drawing/2014/main" id="{EAC2CCA0-126F-4F58-B930-F86045429DDD}"/>
                  </a:ext>
                </a:extLst>
              </p:cNvPr>
              <p:cNvSpPr/>
              <p:nvPr/>
            </p:nvSpPr>
            <p:spPr>
              <a:xfrm>
                <a:off x="4043227" y="3160230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99" name="Group 2198">
              <a:extLst>
                <a:ext uri="{FF2B5EF4-FFF2-40B4-BE49-F238E27FC236}">
                  <a16:creationId xmlns:a16="http://schemas.microsoft.com/office/drawing/2014/main" id="{6C2E3171-AF6F-4C1F-A787-281929356B66}"/>
                </a:ext>
              </a:extLst>
            </p:cNvPr>
            <p:cNvGrpSpPr/>
            <p:nvPr/>
          </p:nvGrpSpPr>
          <p:grpSpPr>
            <a:xfrm>
              <a:off x="3719511" y="4687520"/>
              <a:ext cx="274749" cy="54041"/>
              <a:chOff x="3862386" y="3255246"/>
              <a:chExt cx="274749" cy="54041"/>
            </a:xfrm>
          </p:grpSpPr>
          <p:sp>
            <p:nvSpPr>
              <p:cNvPr id="2109" name="Freeform: Shape 2108">
                <a:extLst>
                  <a:ext uri="{FF2B5EF4-FFF2-40B4-BE49-F238E27FC236}">
                    <a16:creationId xmlns:a16="http://schemas.microsoft.com/office/drawing/2014/main" id="{2A29DE3D-4E93-4C98-906D-9FF23EB8BBB4}"/>
                  </a:ext>
                </a:extLst>
              </p:cNvPr>
              <p:cNvSpPr/>
              <p:nvPr/>
            </p:nvSpPr>
            <p:spPr>
              <a:xfrm>
                <a:off x="3866594" y="3282267"/>
                <a:ext cx="266333" cy="11074"/>
              </a:xfrm>
              <a:custGeom>
                <a:avLst/>
                <a:gdLst>
                  <a:gd name="connsiteX0" fmla="*/ 266333 w 266333"/>
                  <a:gd name="connsiteY0" fmla="*/ 0 h 11074"/>
                  <a:gd name="connsiteX1" fmla="*/ 0 w 266333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6333" h="11074">
                    <a:moveTo>
                      <a:pt x="266333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0" name="Freeform: Shape 2109">
                <a:extLst>
                  <a:ext uri="{FF2B5EF4-FFF2-40B4-BE49-F238E27FC236}">
                    <a16:creationId xmlns:a16="http://schemas.microsoft.com/office/drawing/2014/main" id="{F9B7F418-FBD9-473F-AEEB-6C4C0C7E0D9D}"/>
                  </a:ext>
                </a:extLst>
              </p:cNvPr>
              <p:cNvSpPr/>
              <p:nvPr/>
            </p:nvSpPr>
            <p:spPr>
              <a:xfrm>
                <a:off x="4128830" y="3255246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1" name="Freeform: Shape 2110">
                <a:extLst>
                  <a:ext uri="{FF2B5EF4-FFF2-40B4-BE49-F238E27FC236}">
                    <a16:creationId xmlns:a16="http://schemas.microsoft.com/office/drawing/2014/main" id="{F69D121B-BD31-4785-B4F0-0AB4D019BBA9}"/>
                  </a:ext>
                </a:extLst>
              </p:cNvPr>
              <p:cNvSpPr/>
              <p:nvPr/>
            </p:nvSpPr>
            <p:spPr>
              <a:xfrm>
                <a:off x="3862386" y="3255246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5" name="Freeform: Shape 2174">
                <a:extLst>
                  <a:ext uri="{FF2B5EF4-FFF2-40B4-BE49-F238E27FC236}">
                    <a16:creationId xmlns:a16="http://schemas.microsoft.com/office/drawing/2014/main" id="{773EDF72-F313-47AF-9DA9-EFA3000B7725}"/>
                  </a:ext>
                </a:extLst>
              </p:cNvPr>
              <p:cNvSpPr/>
              <p:nvPr/>
            </p:nvSpPr>
            <p:spPr>
              <a:xfrm>
                <a:off x="3981655" y="3263995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B637A1E4-711F-43AD-9054-EBE14A4D77C5}"/>
                </a:ext>
              </a:extLst>
            </p:cNvPr>
            <p:cNvSpPr/>
            <p:nvPr/>
          </p:nvSpPr>
          <p:spPr>
            <a:xfrm>
              <a:off x="9865837" y="4875919"/>
              <a:ext cx="11074" cy="22148"/>
            </a:xfrm>
            <a:custGeom>
              <a:avLst/>
              <a:gdLst>
                <a:gd name="connsiteX0" fmla="*/ 0 w 11074"/>
                <a:gd name="connsiteY0" fmla="*/ 22148 h 22148"/>
                <a:gd name="connsiteX1" fmla="*/ 0 w 11074"/>
                <a:gd name="connsiteY1" fmla="*/ 0 h 2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" h="22148">
                  <a:moveTo>
                    <a:pt x="0" y="22148"/>
                  </a:moveTo>
                  <a:lnTo>
                    <a:pt x="0" y="0"/>
                  </a:lnTo>
                </a:path>
              </a:pathLst>
            </a:custGeom>
            <a:ln w="11067" cap="flat">
              <a:solidFill>
                <a:srgbClr val="01010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643E8289-2B59-4A48-8137-39D744AF80CA}"/>
                </a:ext>
              </a:extLst>
            </p:cNvPr>
            <p:cNvSpPr/>
            <p:nvPr/>
          </p:nvSpPr>
          <p:spPr>
            <a:xfrm>
              <a:off x="9865837" y="1861012"/>
              <a:ext cx="11074" cy="3165100"/>
            </a:xfrm>
            <a:custGeom>
              <a:avLst/>
              <a:gdLst>
                <a:gd name="connsiteX0" fmla="*/ 0 w 11074"/>
                <a:gd name="connsiteY0" fmla="*/ 3165101 h 3165100"/>
                <a:gd name="connsiteX1" fmla="*/ 0 w 11074"/>
                <a:gd name="connsiteY1" fmla="*/ 0 h 3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" h="3165100">
                  <a:moveTo>
                    <a:pt x="0" y="3165101"/>
                  </a:moveTo>
                  <a:lnTo>
                    <a:pt x="0" y="0"/>
                  </a:lnTo>
                </a:path>
              </a:pathLst>
            </a:custGeom>
            <a:ln w="11067" cap="flat">
              <a:solidFill>
                <a:srgbClr val="010101"/>
              </a:solidFill>
              <a:custDash>
                <a:ds d="300000" sp="300000"/>
              </a:custDash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6083A8E8-0785-43D8-B7E4-55489A03A489}"/>
                </a:ext>
              </a:extLst>
            </p:cNvPr>
            <p:cNvSpPr/>
            <p:nvPr/>
          </p:nvSpPr>
          <p:spPr>
            <a:xfrm>
              <a:off x="9865837" y="1742076"/>
              <a:ext cx="11074" cy="22148"/>
            </a:xfrm>
            <a:custGeom>
              <a:avLst/>
              <a:gdLst>
                <a:gd name="connsiteX0" fmla="*/ 0 w 11074"/>
                <a:gd name="connsiteY0" fmla="*/ 22148 h 22148"/>
                <a:gd name="connsiteX1" fmla="*/ 0 w 11074"/>
                <a:gd name="connsiteY1" fmla="*/ 0 h 2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" h="22148">
                  <a:moveTo>
                    <a:pt x="0" y="22148"/>
                  </a:moveTo>
                  <a:lnTo>
                    <a:pt x="0" y="0"/>
                  </a:lnTo>
                </a:path>
              </a:pathLst>
            </a:custGeom>
            <a:ln w="11067" cap="flat">
              <a:solidFill>
                <a:srgbClr val="01010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6E5C469D-BF97-4BD9-BA64-E068A4E9A55D}"/>
                </a:ext>
              </a:extLst>
            </p:cNvPr>
            <p:cNvSpPr/>
            <p:nvPr/>
          </p:nvSpPr>
          <p:spPr>
            <a:xfrm>
              <a:off x="9124091" y="5032845"/>
              <a:ext cx="904978" cy="11074"/>
            </a:xfrm>
            <a:custGeom>
              <a:avLst/>
              <a:gdLst>
                <a:gd name="connsiteX0" fmla="*/ 0 w 904978"/>
                <a:gd name="connsiteY0" fmla="*/ 0 h 11074"/>
                <a:gd name="connsiteX1" fmla="*/ 904979 w 904978"/>
                <a:gd name="connsiteY1" fmla="*/ 0 h 1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978" h="11074">
                  <a:moveTo>
                    <a:pt x="0" y="0"/>
                  </a:moveTo>
                  <a:lnTo>
                    <a:pt x="904979" y="0"/>
                  </a:lnTo>
                </a:path>
              </a:pathLst>
            </a:custGeom>
            <a:ln w="11067" cap="sq">
              <a:solidFill>
                <a:srgbClr val="01010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FAF84AC7-125D-418E-A30E-0E04B6E582F4}"/>
                </a:ext>
              </a:extLst>
            </p:cNvPr>
            <p:cNvSpPr/>
            <p:nvPr/>
          </p:nvSpPr>
          <p:spPr>
            <a:xfrm>
              <a:off x="6353674" y="1742076"/>
              <a:ext cx="5407834" cy="11074"/>
            </a:xfrm>
            <a:custGeom>
              <a:avLst/>
              <a:gdLst>
                <a:gd name="connsiteX0" fmla="*/ 0 w 5407834"/>
                <a:gd name="connsiteY0" fmla="*/ 0 h 11074"/>
                <a:gd name="connsiteX1" fmla="*/ 5407835 w 5407834"/>
                <a:gd name="connsiteY1" fmla="*/ 0 h 1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7834" h="11074">
                  <a:moveTo>
                    <a:pt x="0" y="0"/>
                  </a:moveTo>
                  <a:lnTo>
                    <a:pt x="5407835" y="0"/>
                  </a:lnTo>
                </a:path>
              </a:pathLst>
            </a:custGeom>
            <a:ln w="1106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EAF74A8D-1DC6-4F72-9981-950AB3DD59F3}"/>
                </a:ext>
              </a:extLst>
            </p:cNvPr>
            <p:cNvSpPr/>
            <p:nvPr/>
          </p:nvSpPr>
          <p:spPr>
            <a:xfrm>
              <a:off x="9902382" y="5258758"/>
              <a:ext cx="447616" cy="11074"/>
            </a:xfrm>
            <a:custGeom>
              <a:avLst/>
              <a:gdLst>
                <a:gd name="connsiteX0" fmla="*/ 0 w 447616"/>
                <a:gd name="connsiteY0" fmla="*/ 0 h 11074"/>
                <a:gd name="connsiteX1" fmla="*/ 447617 w 447616"/>
                <a:gd name="connsiteY1" fmla="*/ 0 h 1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616" h="11074">
                  <a:moveTo>
                    <a:pt x="0" y="0"/>
                  </a:moveTo>
                  <a:lnTo>
                    <a:pt x="447617" y="0"/>
                  </a:lnTo>
                </a:path>
              </a:pathLst>
            </a:custGeom>
            <a:ln w="11067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A62D1AFF-B4A5-4FEE-9F1C-E68F90CD137C}"/>
                </a:ext>
              </a:extLst>
            </p:cNvPr>
            <p:cNvSpPr/>
            <p:nvPr/>
          </p:nvSpPr>
          <p:spPr>
            <a:xfrm>
              <a:off x="10341915" y="5231183"/>
              <a:ext cx="47729" cy="55149"/>
            </a:xfrm>
            <a:custGeom>
              <a:avLst/>
              <a:gdLst>
                <a:gd name="connsiteX0" fmla="*/ 0 w 47729"/>
                <a:gd name="connsiteY0" fmla="*/ 55149 h 55149"/>
                <a:gd name="connsiteX1" fmla="*/ 47730 w 47729"/>
                <a:gd name="connsiteY1" fmla="*/ 27575 h 55149"/>
                <a:gd name="connsiteX2" fmla="*/ 0 w 47729"/>
                <a:gd name="connsiteY2" fmla="*/ 0 h 55149"/>
                <a:gd name="connsiteX3" fmla="*/ 0 w 47729"/>
                <a:gd name="connsiteY3" fmla="*/ 55149 h 5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29" h="55149">
                  <a:moveTo>
                    <a:pt x="0" y="55149"/>
                  </a:moveTo>
                  <a:lnTo>
                    <a:pt x="47730" y="27575"/>
                  </a:lnTo>
                  <a:lnTo>
                    <a:pt x="0" y="0"/>
                  </a:lnTo>
                  <a:lnTo>
                    <a:pt x="0" y="55149"/>
                  </a:lnTo>
                  <a:close/>
                </a:path>
              </a:pathLst>
            </a:custGeom>
            <a:solidFill>
              <a:srgbClr val="000000"/>
            </a:solidFill>
            <a:ln w="11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ADD985AF-1F78-4C20-9193-54A7562DEBDD}"/>
                </a:ext>
              </a:extLst>
            </p:cNvPr>
            <p:cNvSpPr/>
            <p:nvPr/>
          </p:nvSpPr>
          <p:spPr>
            <a:xfrm>
              <a:off x="9379240" y="5258758"/>
              <a:ext cx="447505" cy="11074"/>
            </a:xfrm>
            <a:custGeom>
              <a:avLst/>
              <a:gdLst>
                <a:gd name="connsiteX0" fmla="*/ 0 w 447505"/>
                <a:gd name="connsiteY0" fmla="*/ 0 h 11074"/>
                <a:gd name="connsiteX1" fmla="*/ 447506 w 447505"/>
                <a:gd name="connsiteY1" fmla="*/ 0 h 1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505" h="11074">
                  <a:moveTo>
                    <a:pt x="0" y="0"/>
                  </a:moveTo>
                  <a:lnTo>
                    <a:pt x="447506" y="0"/>
                  </a:lnTo>
                </a:path>
              </a:pathLst>
            </a:custGeom>
            <a:ln w="11067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16B909EB-7C93-4464-9263-1E06941F800B}"/>
                </a:ext>
              </a:extLst>
            </p:cNvPr>
            <p:cNvSpPr/>
            <p:nvPr/>
          </p:nvSpPr>
          <p:spPr>
            <a:xfrm>
              <a:off x="9339483" y="5231183"/>
              <a:ext cx="47840" cy="55149"/>
            </a:xfrm>
            <a:custGeom>
              <a:avLst/>
              <a:gdLst>
                <a:gd name="connsiteX0" fmla="*/ 47840 w 47840"/>
                <a:gd name="connsiteY0" fmla="*/ 55149 h 55149"/>
                <a:gd name="connsiteX1" fmla="*/ 0 w 47840"/>
                <a:gd name="connsiteY1" fmla="*/ 27575 h 55149"/>
                <a:gd name="connsiteX2" fmla="*/ 47840 w 47840"/>
                <a:gd name="connsiteY2" fmla="*/ 0 h 55149"/>
                <a:gd name="connsiteX3" fmla="*/ 47840 w 47840"/>
                <a:gd name="connsiteY3" fmla="*/ 55149 h 5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0" h="55149">
                  <a:moveTo>
                    <a:pt x="47840" y="55149"/>
                  </a:moveTo>
                  <a:lnTo>
                    <a:pt x="0" y="27575"/>
                  </a:lnTo>
                  <a:lnTo>
                    <a:pt x="47840" y="0"/>
                  </a:lnTo>
                  <a:lnTo>
                    <a:pt x="47840" y="55149"/>
                  </a:lnTo>
                  <a:close/>
                </a:path>
              </a:pathLst>
            </a:custGeom>
            <a:solidFill>
              <a:srgbClr val="000000"/>
            </a:solidFill>
            <a:ln w="11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0C19CFAD-7E6B-4B1D-9D8D-98AB3C1597D5}"/>
                </a:ext>
              </a:extLst>
            </p:cNvPr>
            <p:cNvSpPr/>
            <p:nvPr/>
          </p:nvSpPr>
          <p:spPr>
            <a:xfrm>
              <a:off x="9416892" y="5032845"/>
              <a:ext cx="11074" cy="42856"/>
            </a:xfrm>
            <a:custGeom>
              <a:avLst/>
              <a:gdLst>
                <a:gd name="connsiteX0" fmla="*/ 0 w 11074"/>
                <a:gd name="connsiteY0" fmla="*/ 0 h 42856"/>
                <a:gd name="connsiteX1" fmla="*/ 0 w 11074"/>
                <a:gd name="connsiteY1" fmla="*/ 42857 h 4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" h="42856">
                  <a:moveTo>
                    <a:pt x="0" y="0"/>
                  </a:moveTo>
                  <a:lnTo>
                    <a:pt x="0" y="42857"/>
                  </a:lnTo>
                </a:path>
              </a:pathLst>
            </a:custGeom>
            <a:ln w="11067" cap="flat">
              <a:solidFill>
                <a:srgbClr val="01010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0" name="TextBox 1149">
              <a:extLst>
                <a:ext uri="{FF2B5EF4-FFF2-40B4-BE49-F238E27FC236}">
                  <a16:creationId xmlns:a16="http://schemas.microsoft.com/office/drawing/2014/main" id="{E4673792-39BA-4D7D-A672-199A52810D97}"/>
                </a:ext>
              </a:extLst>
            </p:cNvPr>
            <p:cNvSpPr txBox="1"/>
            <p:nvPr/>
          </p:nvSpPr>
          <p:spPr>
            <a:xfrm>
              <a:off x="9272296" y="5055453"/>
              <a:ext cx="328936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0.1</a:t>
              </a: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1F7DDAA2-081D-4D6D-9DFC-7FE84A7B7B01}"/>
                </a:ext>
              </a:extLst>
            </p:cNvPr>
            <p:cNvSpPr/>
            <p:nvPr/>
          </p:nvSpPr>
          <p:spPr>
            <a:xfrm>
              <a:off x="9865837" y="5032845"/>
              <a:ext cx="11074" cy="42856"/>
            </a:xfrm>
            <a:custGeom>
              <a:avLst/>
              <a:gdLst>
                <a:gd name="connsiteX0" fmla="*/ 0 w 11074"/>
                <a:gd name="connsiteY0" fmla="*/ 0 h 42856"/>
                <a:gd name="connsiteX1" fmla="*/ 0 w 11074"/>
                <a:gd name="connsiteY1" fmla="*/ 42857 h 4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4" h="42856">
                  <a:moveTo>
                    <a:pt x="0" y="0"/>
                  </a:moveTo>
                  <a:lnTo>
                    <a:pt x="0" y="42857"/>
                  </a:lnTo>
                </a:path>
              </a:pathLst>
            </a:custGeom>
            <a:ln w="11067" cap="flat">
              <a:solidFill>
                <a:srgbClr val="01010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2" name="TextBox 1151">
              <a:extLst>
                <a:ext uri="{FF2B5EF4-FFF2-40B4-BE49-F238E27FC236}">
                  <a16:creationId xmlns:a16="http://schemas.microsoft.com/office/drawing/2014/main" id="{C6059F52-9179-4225-9295-F5795BE0790F}"/>
                </a:ext>
              </a:extLst>
            </p:cNvPr>
            <p:cNvSpPr txBox="1"/>
            <p:nvPr/>
          </p:nvSpPr>
          <p:spPr>
            <a:xfrm>
              <a:off x="9753135" y="5055453"/>
              <a:ext cx="24237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</a:t>
              </a:r>
            </a:p>
          </p:txBody>
        </p:sp>
        <p:sp>
          <p:nvSpPr>
            <p:cNvPr id="1153" name="TextBox 1152">
              <a:extLst>
                <a:ext uri="{FF2B5EF4-FFF2-40B4-BE49-F238E27FC236}">
                  <a16:creationId xmlns:a16="http://schemas.microsoft.com/office/drawing/2014/main" id="{AB1B6660-DDA7-4708-A93D-CA17C6CC65D5}"/>
                </a:ext>
              </a:extLst>
            </p:cNvPr>
            <p:cNvSpPr txBox="1"/>
            <p:nvPr/>
          </p:nvSpPr>
          <p:spPr>
            <a:xfrm>
              <a:off x="8931744" y="5262318"/>
              <a:ext cx="103105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Favoring Niraparib</a:t>
              </a:r>
            </a:p>
          </p:txBody>
        </p:sp>
        <p:sp>
          <p:nvSpPr>
            <p:cNvPr id="1498" name="TextBox 1497">
              <a:extLst>
                <a:ext uri="{FF2B5EF4-FFF2-40B4-BE49-F238E27FC236}">
                  <a16:creationId xmlns:a16="http://schemas.microsoft.com/office/drawing/2014/main" id="{6EB2A732-7AC1-41B7-A772-C6D7FEA2EF98}"/>
                </a:ext>
              </a:extLst>
            </p:cNvPr>
            <p:cNvSpPr txBox="1"/>
            <p:nvPr/>
          </p:nvSpPr>
          <p:spPr>
            <a:xfrm>
              <a:off x="9810942" y="5262318"/>
              <a:ext cx="94609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Favoring Control</a:t>
              </a:r>
            </a:p>
          </p:txBody>
        </p:sp>
        <p:sp>
          <p:nvSpPr>
            <p:cNvPr id="1499" name="TextBox 1498">
              <a:extLst>
                <a:ext uri="{FF2B5EF4-FFF2-40B4-BE49-F238E27FC236}">
                  <a16:creationId xmlns:a16="http://schemas.microsoft.com/office/drawing/2014/main" id="{F4F7022E-2B6D-4F1A-87EA-448A41926670}"/>
                </a:ext>
              </a:extLst>
            </p:cNvPr>
            <p:cNvSpPr txBox="1"/>
            <p:nvPr/>
          </p:nvSpPr>
          <p:spPr>
            <a:xfrm>
              <a:off x="10244716" y="1556472"/>
              <a:ext cx="76655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HR (95% CI)</a:t>
              </a:r>
            </a:p>
          </p:txBody>
        </p:sp>
        <p:sp>
          <p:nvSpPr>
            <p:cNvPr id="1516" name="TextBox 1515">
              <a:extLst>
                <a:ext uri="{FF2B5EF4-FFF2-40B4-BE49-F238E27FC236}">
                  <a16:creationId xmlns:a16="http://schemas.microsoft.com/office/drawing/2014/main" id="{9BD6F3C2-A623-4AC9-B0C3-E41031852EA0}"/>
                </a:ext>
              </a:extLst>
            </p:cNvPr>
            <p:cNvSpPr txBox="1"/>
            <p:nvPr/>
          </p:nvSpPr>
          <p:spPr>
            <a:xfrm>
              <a:off x="7883294" y="1941353"/>
              <a:ext cx="314318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No</a:t>
              </a:r>
            </a:p>
          </p:txBody>
        </p:sp>
        <p:sp>
          <p:nvSpPr>
            <p:cNvPr id="1517" name="TextBox 1516">
              <a:extLst>
                <a:ext uri="{FF2B5EF4-FFF2-40B4-BE49-F238E27FC236}">
                  <a16:creationId xmlns:a16="http://schemas.microsoft.com/office/drawing/2014/main" id="{425D9642-9796-48CA-A5F6-41D9DEE617DA}"/>
                </a:ext>
              </a:extLst>
            </p:cNvPr>
            <p:cNvSpPr txBox="1"/>
            <p:nvPr/>
          </p:nvSpPr>
          <p:spPr>
            <a:xfrm>
              <a:off x="7857730" y="2148187"/>
              <a:ext cx="35990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Yes</a:t>
              </a:r>
            </a:p>
          </p:txBody>
        </p:sp>
        <p:sp>
          <p:nvSpPr>
            <p:cNvPr id="1518" name="TextBox 1517">
              <a:extLst>
                <a:ext uri="{FF2B5EF4-FFF2-40B4-BE49-F238E27FC236}">
                  <a16:creationId xmlns:a16="http://schemas.microsoft.com/office/drawing/2014/main" id="{0FE9C558-65A2-4A10-9B72-44247712FE2A}"/>
                </a:ext>
              </a:extLst>
            </p:cNvPr>
            <p:cNvSpPr txBox="1"/>
            <p:nvPr/>
          </p:nvSpPr>
          <p:spPr>
            <a:xfrm>
              <a:off x="7883294" y="2355021"/>
              <a:ext cx="314318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No</a:t>
              </a:r>
            </a:p>
          </p:txBody>
        </p:sp>
        <p:sp>
          <p:nvSpPr>
            <p:cNvPr id="1519" name="TextBox 1518">
              <a:extLst>
                <a:ext uri="{FF2B5EF4-FFF2-40B4-BE49-F238E27FC236}">
                  <a16:creationId xmlns:a16="http://schemas.microsoft.com/office/drawing/2014/main" id="{21666C49-408C-49FE-97AA-99B8FB4C93C9}"/>
                </a:ext>
              </a:extLst>
            </p:cNvPr>
            <p:cNvSpPr txBox="1"/>
            <p:nvPr/>
          </p:nvSpPr>
          <p:spPr>
            <a:xfrm>
              <a:off x="7857730" y="2561855"/>
              <a:ext cx="35990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Yes</a:t>
              </a:r>
            </a:p>
          </p:txBody>
        </p:sp>
        <p:sp>
          <p:nvSpPr>
            <p:cNvPr id="1520" name="TextBox 1519">
              <a:extLst>
                <a:ext uri="{FF2B5EF4-FFF2-40B4-BE49-F238E27FC236}">
                  <a16:creationId xmlns:a16="http://schemas.microsoft.com/office/drawing/2014/main" id="{47FBEA35-8EAF-4A03-8DE5-F96B63AA19F5}"/>
                </a:ext>
              </a:extLst>
            </p:cNvPr>
            <p:cNvSpPr txBox="1"/>
            <p:nvPr/>
          </p:nvSpPr>
          <p:spPr>
            <a:xfrm>
              <a:off x="7883294" y="2768689"/>
              <a:ext cx="314318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No</a:t>
              </a:r>
            </a:p>
          </p:txBody>
        </p:sp>
        <p:sp>
          <p:nvSpPr>
            <p:cNvPr id="1521" name="TextBox 1520">
              <a:extLst>
                <a:ext uri="{FF2B5EF4-FFF2-40B4-BE49-F238E27FC236}">
                  <a16:creationId xmlns:a16="http://schemas.microsoft.com/office/drawing/2014/main" id="{F9547C02-3500-4A37-B55B-60C60072B697}"/>
                </a:ext>
              </a:extLst>
            </p:cNvPr>
            <p:cNvSpPr txBox="1"/>
            <p:nvPr/>
          </p:nvSpPr>
          <p:spPr>
            <a:xfrm>
              <a:off x="7857730" y="2975523"/>
              <a:ext cx="35990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Yes</a:t>
              </a:r>
            </a:p>
          </p:txBody>
        </p:sp>
        <p:sp>
          <p:nvSpPr>
            <p:cNvPr id="1522" name="TextBox 1521">
              <a:extLst>
                <a:ext uri="{FF2B5EF4-FFF2-40B4-BE49-F238E27FC236}">
                  <a16:creationId xmlns:a16="http://schemas.microsoft.com/office/drawing/2014/main" id="{C6E0E918-E41C-4FAF-990A-837E5B97385E}"/>
                </a:ext>
              </a:extLst>
            </p:cNvPr>
            <p:cNvSpPr txBox="1"/>
            <p:nvPr/>
          </p:nvSpPr>
          <p:spPr>
            <a:xfrm>
              <a:off x="7883294" y="3182357"/>
              <a:ext cx="314318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No</a:t>
              </a:r>
            </a:p>
          </p:txBody>
        </p:sp>
        <p:sp>
          <p:nvSpPr>
            <p:cNvPr id="1523" name="TextBox 1522">
              <a:extLst>
                <a:ext uri="{FF2B5EF4-FFF2-40B4-BE49-F238E27FC236}">
                  <a16:creationId xmlns:a16="http://schemas.microsoft.com/office/drawing/2014/main" id="{60A11DA6-35A5-458C-870A-FD4EF357EAA5}"/>
                </a:ext>
              </a:extLst>
            </p:cNvPr>
            <p:cNvSpPr txBox="1"/>
            <p:nvPr/>
          </p:nvSpPr>
          <p:spPr>
            <a:xfrm>
              <a:off x="7857730" y="3389191"/>
              <a:ext cx="35990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Yes</a:t>
              </a:r>
            </a:p>
          </p:txBody>
        </p:sp>
        <p:sp>
          <p:nvSpPr>
            <p:cNvPr id="1524" name="TextBox 1523">
              <a:extLst>
                <a:ext uri="{FF2B5EF4-FFF2-40B4-BE49-F238E27FC236}">
                  <a16:creationId xmlns:a16="http://schemas.microsoft.com/office/drawing/2014/main" id="{0B5D162A-C0CC-4E8A-B32D-60AAEC4A9D80}"/>
                </a:ext>
              </a:extLst>
            </p:cNvPr>
            <p:cNvSpPr txBox="1"/>
            <p:nvPr/>
          </p:nvSpPr>
          <p:spPr>
            <a:xfrm>
              <a:off x="7883294" y="3596025"/>
              <a:ext cx="314318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No</a:t>
              </a:r>
            </a:p>
          </p:txBody>
        </p:sp>
        <p:sp>
          <p:nvSpPr>
            <p:cNvPr id="1525" name="TextBox 1524">
              <a:extLst>
                <a:ext uri="{FF2B5EF4-FFF2-40B4-BE49-F238E27FC236}">
                  <a16:creationId xmlns:a16="http://schemas.microsoft.com/office/drawing/2014/main" id="{DCCCA8A1-3BCA-426B-9503-D6511BCCB8F3}"/>
                </a:ext>
              </a:extLst>
            </p:cNvPr>
            <p:cNvSpPr txBox="1"/>
            <p:nvPr/>
          </p:nvSpPr>
          <p:spPr>
            <a:xfrm>
              <a:off x="7865588" y="3802859"/>
              <a:ext cx="353495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≤10</a:t>
              </a:r>
            </a:p>
          </p:txBody>
        </p:sp>
        <p:sp>
          <p:nvSpPr>
            <p:cNvPr id="1526" name="TextBox 1525">
              <a:extLst>
                <a:ext uri="{FF2B5EF4-FFF2-40B4-BE49-F238E27FC236}">
                  <a16:creationId xmlns:a16="http://schemas.microsoft.com/office/drawing/2014/main" id="{3F96EB78-DDB3-4813-B105-D2AA9889B324}"/>
                </a:ext>
              </a:extLst>
            </p:cNvPr>
            <p:cNvSpPr txBox="1"/>
            <p:nvPr/>
          </p:nvSpPr>
          <p:spPr>
            <a:xfrm>
              <a:off x="7864982" y="4009693"/>
              <a:ext cx="35670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&gt;10</a:t>
              </a:r>
            </a:p>
          </p:txBody>
        </p:sp>
        <p:sp>
          <p:nvSpPr>
            <p:cNvPr id="1527" name="TextBox 1526">
              <a:extLst>
                <a:ext uri="{FF2B5EF4-FFF2-40B4-BE49-F238E27FC236}">
                  <a16:creationId xmlns:a16="http://schemas.microsoft.com/office/drawing/2014/main" id="{BF804206-E804-44BF-91DD-1FD29C34872F}"/>
                </a:ext>
              </a:extLst>
            </p:cNvPr>
            <p:cNvSpPr txBox="1"/>
            <p:nvPr/>
          </p:nvSpPr>
          <p:spPr>
            <a:xfrm>
              <a:off x="7857730" y="4216527"/>
              <a:ext cx="35990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Yes</a:t>
              </a:r>
            </a:p>
          </p:txBody>
        </p:sp>
        <p:sp>
          <p:nvSpPr>
            <p:cNvPr id="1528" name="TextBox 1527">
              <a:extLst>
                <a:ext uri="{FF2B5EF4-FFF2-40B4-BE49-F238E27FC236}">
                  <a16:creationId xmlns:a16="http://schemas.microsoft.com/office/drawing/2014/main" id="{C988415F-D3F5-48F5-AC9F-9446D3BCF076}"/>
                </a:ext>
              </a:extLst>
            </p:cNvPr>
            <p:cNvSpPr txBox="1"/>
            <p:nvPr/>
          </p:nvSpPr>
          <p:spPr>
            <a:xfrm>
              <a:off x="7883294" y="4423361"/>
              <a:ext cx="314318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No</a:t>
              </a:r>
            </a:p>
          </p:txBody>
        </p:sp>
        <p:sp>
          <p:nvSpPr>
            <p:cNvPr id="1529" name="TextBox 1528">
              <a:extLst>
                <a:ext uri="{FF2B5EF4-FFF2-40B4-BE49-F238E27FC236}">
                  <a16:creationId xmlns:a16="http://schemas.microsoft.com/office/drawing/2014/main" id="{7D523FF7-CB39-4B70-80E0-1F0C451EE116}"/>
                </a:ext>
              </a:extLst>
            </p:cNvPr>
            <p:cNvSpPr txBox="1"/>
            <p:nvPr/>
          </p:nvSpPr>
          <p:spPr>
            <a:xfrm>
              <a:off x="7804700" y="4630200"/>
              <a:ext cx="46641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BRCA</a:t>
              </a:r>
            </a:p>
          </p:txBody>
        </p:sp>
        <p:sp>
          <p:nvSpPr>
            <p:cNvPr id="1530" name="TextBox 1529">
              <a:extLst>
                <a:ext uri="{FF2B5EF4-FFF2-40B4-BE49-F238E27FC236}">
                  <a16:creationId xmlns:a16="http://schemas.microsoft.com/office/drawing/2014/main" id="{20B7F9DE-6015-49DB-B305-EF4FB8CF8C55}"/>
                </a:ext>
              </a:extLst>
            </p:cNvPr>
            <p:cNvSpPr txBox="1"/>
            <p:nvPr/>
          </p:nvSpPr>
          <p:spPr>
            <a:xfrm>
              <a:off x="7694871" y="4836970"/>
              <a:ext cx="68473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Other HRR</a:t>
              </a:r>
            </a:p>
          </p:txBody>
        </p:sp>
        <p:sp>
          <p:nvSpPr>
            <p:cNvPr id="1531" name="TextBox 1530">
              <a:extLst>
                <a:ext uri="{FF2B5EF4-FFF2-40B4-BE49-F238E27FC236}">
                  <a16:creationId xmlns:a16="http://schemas.microsoft.com/office/drawing/2014/main" id="{255FCA19-7138-4206-A98D-7E6141F835B8}"/>
                </a:ext>
              </a:extLst>
            </p:cNvPr>
            <p:cNvSpPr txBox="1"/>
            <p:nvPr/>
          </p:nvSpPr>
          <p:spPr>
            <a:xfrm>
              <a:off x="6262234" y="1738991"/>
              <a:ext cx="1727076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Past </a:t>
              </a:r>
              <a:r>
                <a:rPr kumimoji="0" lang="en-US" sz="800" b="0" i="0" u="none" strike="noStrike" kern="1200" cap="none" spc="-7" normalizeH="0" baseline="0" noProof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taxane</a:t>
              </a: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–based chemotherapy</a:t>
              </a:r>
            </a:p>
          </p:txBody>
        </p:sp>
        <p:sp>
          <p:nvSpPr>
            <p:cNvPr id="1538" name="TextBox 1537">
              <a:extLst>
                <a:ext uri="{FF2B5EF4-FFF2-40B4-BE49-F238E27FC236}">
                  <a16:creationId xmlns:a16="http://schemas.microsoft.com/office/drawing/2014/main" id="{7941C216-0A38-48C0-B46F-466FB68CF3B5}"/>
                </a:ext>
              </a:extLst>
            </p:cNvPr>
            <p:cNvSpPr txBox="1"/>
            <p:nvPr/>
          </p:nvSpPr>
          <p:spPr>
            <a:xfrm>
              <a:off x="6262234" y="2148187"/>
              <a:ext cx="1678793" cy="347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Past androgen receptor-targeted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t</a:t>
              </a:r>
              <a:r>
                <a:rPr kumimoji="0" lang="en-US" sz="800" b="0" i="0" u="none" strike="noStrike" kern="1200" cap="none" spc="-7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herapy</a:t>
              </a:r>
              <a:r>
                <a:rPr kumimoji="0" lang="en-US" sz="800" b="0" i="0" u="none" strike="noStrike" kern="1200" cap="none" spc="-7" normalizeH="0" baseline="3000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a</a:t>
              </a:r>
            </a:p>
          </p:txBody>
        </p:sp>
        <p:sp>
          <p:nvSpPr>
            <p:cNvPr id="1539" name="TextBox 1538">
              <a:extLst>
                <a:ext uri="{FF2B5EF4-FFF2-40B4-BE49-F238E27FC236}">
                  <a16:creationId xmlns:a16="http://schemas.microsoft.com/office/drawing/2014/main" id="{04CDBB85-055C-45EA-8619-697EB9C00E0A}"/>
                </a:ext>
              </a:extLst>
            </p:cNvPr>
            <p:cNvSpPr txBox="1"/>
            <p:nvPr/>
          </p:nvSpPr>
          <p:spPr>
            <a:xfrm>
              <a:off x="6262234" y="2561855"/>
              <a:ext cx="858505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Prior AAP </a:t>
              </a:r>
              <a:r>
                <a:rPr kumimoji="0" lang="en-US" sz="800" b="0" i="0" u="none" strike="noStrike" kern="1200" cap="none" spc="-7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use</a:t>
              </a:r>
              <a:r>
                <a:rPr kumimoji="0" lang="en-US" sz="800" b="0" i="0" u="none" strike="noStrike" kern="1200" cap="none" spc="-7" normalizeH="0" baseline="3000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b</a:t>
              </a:r>
              <a:endParaRPr kumimoji="0" lang="en-US" sz="800" b="0" i="0" u="none" strike="noStrike" kern="1200" cap="none" spc="-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NeueLTStd-Cn"/>
                <a:rtl val="0"/>
              </a:endParaRPr>
            </a:p>
          </p:txBody>
        </p:sp>
        <p:sp>
          <p:nvSpPr>
            <p:cNvPr id="1540" name="TextBox 1539">
              <a:extLst>
                <a:ext uri="{FF2B5EF4-FFF2-40B4-BE49-F238E27FC236}">
                  <a16:creationId xmlns:a16="http://schemas.microsoft.com/office/drawing/2014/main" id="{039B0C50-DC48-4DB6-A19A-951B099600FD}"/>
                </a:ext>
              </a:extLst>
            </p:cNvPr>
            <p:cNvSpPr txBox="1"/>
            <p:nvPr/>
          </p:nvSpPr>
          <p:spPr>
            <a:xfrm>
              <a:off x="6262234" y="2975523"/>
              <a:ext cx="164121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Presence of visceral metastases</a:t>
              </a:r>
            </a:p>
          </p:txBody>
        </p:sp>
        <p:sp>
          <p:nvSpPr>
            <p:cNvPr id="1541" name="TextBox 1540">
              <a:extLst>
                <a:ext uri="{FF2B5EF4-FFF2-40B4-BE49-F238E27FC236}">
                  <a16:creationId xmlns:a16="http://schemas.microsoft.com/office/drawing/2014/main" id="{2004D22B-7808-4618-9C70-1FB8598D2358}"/>
                </a:ext>
              </a:extLst>
            </p:cNvPr>
            <p:cNvSpPr txBox="1"/>
            <p:nvPr/>
          </p:nvSpPr>
          <p:spPr>
            <a:xfrm>
              <a:off x="6262234" y="3389191"/>
              <a:ext cx="1513171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Bone only metastasis at entry</a:t>
              </a:r>
            </a:p>
          </p:txBody>
        </p:sp>
        <p:sp>
          <p:nvSpPr>
            <p:cNvPr id="1542" name="TextBox 1541">
              <a:extLst>
                <a:ext uri="{FF2B5EF4-FFF2-40B4-BE49-F238E27FC236}">
                  <a16:creationId xmlns:a16="http://schemas.microsoft.com/office/drawing/2014/main" id="{51BD6530-84D8-4CAB-B084-2B1537267810}"/>
                </a:ext>
              </a:extLst>
            </p:cNvPr>
            <p:cNvSpPr txBox="1"/>
            <p:nvPr/>
          </p:nvSpPr>
          <p:spPr>
            <a:xfrm>
              <a:off x="6262234" y="3802859"/>
              <a:ext cx="1773178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Number of bone lesions at baseline</a:t>
              </a:r>
            </a:p>
          </p:txBody>
        </p:sp>
        <p:sp>
          <p:nvSpPr>
            <p:cNvPr id="1543" name="TextBox 1542">
              <a:extLst>
                <a:ext uri="{FF2B5EF4-FFF2-40B4-BE49-F238E27FC236}">
                  <a16:creationId xmlns:a16="http://schemas.microsoft.com/office/drawing/2014/main" id="{3EC6B211-AFB0-4059-99FD-0F030F7FBD3F}"/>
                </a:ext>
              </a:extLst>
            </p:cNvPr>
            <p:cNvSpPr txBox="1"/>
            <p:nvPr/>
          </p:nvSpPr>
          <p:spPr>
            <a:xfrm>
              <a:off x="6262234" y="4216527"/>
              <a:ext cx="1471878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Baseline PSA above median</a:t>
              </a:r>
            </a:p>
          </p:txBody>
        </p:sp>
        <p:sp>
          <p:nvSpPr>
            <p:cNvPr id="1544" name="TextBox 1543">
              <a:extLst>
                <a:ext uri="{FF2B5EF4-FFF2-40B4-BE49-F238E27FC236}">
                  <a16:creationId xmlns:a16="http://schemas.microsoft.com/office/drawing/2014/main" id="{EA92C77B-1C80-415D-BDEC-BC60D9A2BCA3}"/>
                </a:ext>
              </a:extLst>
            </p:cNvPr>
            <p:cNvSpPr txBox="1"/>
            <p:nvPr/>
          </p:nvSpPr>
          <p:spPr>
            <a:xfrm>
              <a:off x="6262234" y="4624331"/>
              <a:ext cx="107099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Gene mutation type</a:t>
              </a:r>
            </a:p>
          </p:txBody>
        </p:sp>
        <p:sp>
          <p:nvSpPr>
            <p:cNvPr id="1561" name="TextBox 1560">
              <a:extLst>
                <a:ext uri="{FF2B5EF4-FFF2-40B4-BE49-F238E27FC236}">
                  <a16:creationId xmlns:a16="http://schemas.microsoft.com/office/drawing/2014/main" id="{42F7301B-12F0-4F36-9F1C-5BB84FD3F78E}"/>
                </a:ext>
              </a:extLst>
            </p:cNvPr>
            <p:cNvSpPr txBox="1"/>
            <p:nvPr/>
          </p:nvSpPr>
          <p:spPr>
            <a:xfrm>
              <a:off x="8734092" y="1941353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13.8</a:t>
              </a:r>
            </a:p>
          </p:txBody>
        </p:sp>
        <p:sp>
          <p:nvSpPr>
            <p:cNvPr id="1562" name="TextBox 1561">
              <a:extLst>
                <a:ext uri="{FF2B5EF4-FFF2-40B4-BE49-F238E27FC236}">
                  <a16:creationId xmlns:a16="http://schemas.microsoft.com/office/drawing/2014/main" id="{9605C4AA-8095-44F7-BB94-88B69C2F69D1}"/>
                </a:ext>
              </a:extLst>
            </p:cNvPr>
            <p:cNvSpPr txBox="1"/>
            <p:nvPr/>
          </p:nvSpPr>
          <p:spPr>
            <a:xfrm>
              <a:off x="8762061" y="2148187"/>
              <a:ext cx="328936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4.3</a:t>
              </a:r>
            </a:p>
          </p:txBody>
        </p:sp>
        <p:sp>
          <p:nvSpPr>
            <p:cNvPr id="1563" name="TextBox 1562">
              <a:extLst>
                <a:ext uri="{FF2B5EF4-FFF2-40B4-BE49-F238E27FC236}">
                  <a16:creationId xmlns:a16="http://schemas.microsoft.com/office/drawing/2014/main" id="{355CE191-82D7-49A9-991A-5032029AA475}"/>
                </a:ext>
              </a:extLst>
            </p:cNvPr>
            <p:cNvSpPr txBox="1"/>
            <p:nvPr/>
          </p:nvSpPr>
          <p:spPr>
            <a:xfrm>
              <a:off x="8734092" y="2355021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13.8</a:t>
              </a:r>
            </a:p>
          </p:txBody>
        </p:sp>
        <p:sp>
          <p:nvSpPr>
            <p:cNvPr id="1564" name="TextBox 1563">
              <a:extLst>
                <a:ext uri="{FF2B5EF4-FFF2-40B4-BE49-F238E27FC236}">
                  <a16:creationId xmlns:a16="http://schemas.microsoft.com/office/drawing/2014/main" id="{86245B24-1536-41DF-9F6B-351D0B10C281}"/>
                </a:ext>
              </a:extLst>
            </p:cNvPr>
            <p:cNvSpPr txBox="1"/>
            <p:nvPr/>
          </p:nvSpPr>
          <p:spPr>
            <a:xfrm>
              <a:off x="8734092" y="2561855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14.6</a:t>
              </a:r>
            </a:p>
          </p:txBody>
        </p:sp>
        <p:sp>
          <p:nvSpPr>
            <p:cNvPr id="1565" name="TextBox 1564">
              <a:extLst>
                <a:ext uri="{FF2B5EF4-FFF2-40B4-BE49-F238E27FC236}">
                  <a16:creationId xmlns:a16="http://schemas.microsoft.com/office/drawing/2014/main" id="{6765EBEE-2A4F-4483-B29E-2D2BC332B362}"/>
                </a:ext>
              </a:extLst>
            </p:cNvPr>
            <p:cNvSpPr txBox="1"/>
            <p:nvPr/>
          </p:nvSpPr>
          <p:spPr>
            <a:xfrm>
              <a:off x="8734092" y="2768689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12.7</a:t>
              </a:r>
            </a:p>
          </p:txBody>
        </p:sp>
        <p:sp>
          <p:nvSpPr>
            <p:cNvPr id="1566" name="TextBox 1565">
              <a:extLst>
                <a:ext uri="{FF2B5EF4-FFF2-40B4-BE49-F238E27FC236}">
                  <a16:creationId xmlns:a16="http://schemas.microsoft.com/office/drawing/2014/main" id="{A38F07FF-D2F9-4544-9F2D-4CE096466DAB}"/>
                </a:ext>
              </a:extLst>
            </p:cNvPr>
            <p:cNvSpPr txBox="1"/>
            <p:nvPr/>
          </p:nvSpPr>
          <p:spPr>
            <a:xfrm>
              <a:off x="8762061" y="2975523"/>
              <a:ext cx="328936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8.1</a:t>
              </a:r>
            </a:p>
          </p:txBody>
        </p:sp>
        <p:sp>
          <p:nvSpPr>
            <p:cNvPr id="1567" name="TextBox 1566">
              <a:extLst>
                <a:ext uri="{FF2B5EF4-FFF2-40B4-BE49-F238E27FC236}">
                  <a16:creationId xmlns:a16="http://schemas.microsoft.com/office/drawing/2014/main" id="{86EA718D-228B-46ED-9FDF-7E44DEABDD11}"/>
                </a:ext>
              </a:extLst>
            </p:cNvPr>
            <p:cNvSpPr txBox="1"/>
            <p:nvPr/>
          </p:nvSpPr>
          <p:spPr>
            <a:xfrm>
              <a:off x="8734092" y="3182357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13.8</a:t>
              </a:r>
            </a:p>
          </p:txBody>
        </p:sp>
        <p:sp>
          <p:nvSpPr>
            <p:cNvPr id="1568" name="TextBox 1567">
              <a:extLst>
                <a:ext uri="{FF2B5EF4-FFF2-40B4-BE49-F238E27FC236}">
                  <a16:creationId xmlns:a16="http://schemas.microsoft.com/office/drawing/2014/main" id="{EE177AC9-D7A8-475E-ADA5-768A0D220D38}"/>
                </a:ext>
              </a:extLst>
            </p:cNvPr>
            <p:cNvSpPr txBox="1"/>
            <p:nvPr/>
          </p:nvSpPr>
          <p:spPr>
            <a:xfrm>
              <a:off x="8734092" y="3389191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15.4</a:t>
              </a:r>
            </a:p>
          </p:txBody>
        </p:sp>
        <p:sp>
          <p:nvSpPr>
            <p:cNvPr id="1569" name="TextBox 1568">
              <a:extLst>
                <a:ext uri="{FF2B5EF4-FFF2-40B4-BE49-F238E27FC236}">
                  <a16:creationId xmlns:a16="http://schemas.microsoft.com/office/drawing/2014/main" id="{3E392494-A185-4A28-ABBD-26290CE6D2F8}"/>
                </a:ext>
              </a:extLst>
            </p:cNvPr>
            <p:cNvSpPr txBox="1"/>
            <p:nvPr/>
          </p:nvSpPr>
          <p:spPr>
            <a:xfrm>
              <a:off x="8734092" y="3596025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10.9</a:t>
              </a:r>
            </a:p>
          </p:txBody>
        </p:sp>
        <p:sp>
          <p:nvSpPr>
            <p:cNvPr id="1570" name="TextBox 1569">
              <a:extLst>
                <a:ext uri="{FF2B5EF4-FFF2-40B4-BE49-F238E27FC236}">
                  <a16:creationId xmlns:a16="http://schemas.microsoft.com/office/drawing/2014/main" id="{C9AD179A-9F05-4C05-85DD-875C64B98199}"/>
                </a:ext>
              </a:extLst>
            </p:cNvPr>
            <p:cNvSpPr txBox="1"/>
            <p:nvPr/>
          </p:nvSpPr>
          <p:spPr>
            <a:xfrm>
              <a:off x="8734092" y="3802859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15.4</a:t>
              </a:r>
            </a:p>
          </p:txBody>
        </p:sp>
        <p:sp>
          <p:nvSpPr>
            <p:cNvPr id="1571" name="TextBox 1570">
              <a:extLst>
                <a:ext uri="{FF2B5EF4-FFF2-40B4-BE49-F238E27FC236}">
                  <a16:creationId xmlns:a16="http://schemas.microsoft.com/office/drawing/2014/main" id="{FBB98812-4877-4CC9-96DB-24FAE038CD6C}"/>
                </a:ext>
              </a:extLst>
            </p:cNvPr>
            <p:cNvSpPr txBox="1"/>
            <p:nvPr/>
          </p:nvSpPr>
          <p:spPr>
            <a:xfrm>
              <a:off x="8762061" y="4009693"/>
              <a:ext cx="328936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8.4</a:t>
              </a:r>
            </a:p>
          </p:txBody>
        </p:sp>
        <p:sp>
          <p:nvSpPr>
            <p:cNvPr id="1572" name="TextBox 1571">
              <a:extLst>
                <a:ext uri="{FF2B5EF4-FFF2-40B4-BE49-F238E27FC236}">
                  <a16:creationId xmlns:a16="http://schemas.microsoft.com/office/drawing/2014/main" id="{01AE212B-885D-40CF-9F60-52056AA032DE}"/>
                </a:ext>
              </a:extLst>
            </p:cNvPr>
            <p:cNvSpPr txBox="1"/>
            <p:nvPr/>
          </p:nvSpPr>
          <p:spPr>
            <a:xfrm>
              <a:off x="8762061" y="4216527"/>
              <a:ext cx="328936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8.3</a:t>
              </a:r>
            </a:p>
          </p:txBody>
        </p:sp>
        <p:sp>
          <p:nvSpPr>
            <p:cNvPr id="1573" name="TextBox 1572">
              <a:extLst>
                <a:ext uri="{FF2B5EF4-FFF2-40B4-BE49-F238E27FC236}">
                  <a16:creationId xmlns:a16="http://schemas.microsoft.com/office/drawing/2014/main" id="{4EE9E709-A958-44ED-B555-CDFA706B8D9F}"/>
                </a:ext>
              </a:extLst>
            </p:cNvPr>
            <p:cNvSpPr txBox="1"/>
            <p:nvPr/>
          </p:nvSpPr>
          <p:spPr>
            <a:xfrm>
              <a:off x="8734092" y="4423361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18.2</a:t>
              </a:r>
            </a:p>
          </p:txBody>
        </p:sp>
        <p:sp>
          <p:nvSpPr>
            <p:cNvPr id="1574" name="TextBox 1573">
              <a:extLst>
                <a:ext uri="{FF2B5EF4-FFF2-40B4-BE49-F238E27FC236}">
                  <a16:creationId xmlns:a16="http://schemas.microsoft.com/office/drawing/2014/main" id="{68942882-A6C8-49F1-93E8-3278A8B4EE76}"/>
                </a:ext>
              </a:extLst>
            </p:cNvPr>
            <p:cNvSpPr txBox="1"/>
            <p:nvPr/>
          </p:nvSpPr>
          <p:spPr>
            <a:xfrm>
              <a:off x="8734092" y="4630200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10.9</a:t>
              </a:r>
            </a:p>
          </p:txBody>
        </p:sp>
        <p:sp>
          <p:nvSpPr>
            <p:cNvPr id="1575" name="TextBox 1574">
              <a:extLst>
                <a:ext uri="{FF2B5EF4-FFF2-40B4-BE49-F238E27FC236}">
                  <a16:creationId xmlns:a16="http://schemas.microsoft.com/office/drawing/2014/main" id="{8D78766A-1DAF-46C4-B79C-2DE1D777336B}"/>
                </a:ext>
              </a:extLst>
            </p:cNvPr>
            <p:cNvSpPr txBox="1"/>
            <p:nvPr/>
          </p:nvSpPr>
          <p:spPr>
            <a:xfrm>
              <a:off x="8734092" y="4836970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16.4</a:t>
              </a:r>
            </a:p>
          </p:txBody>
        </p:sp>
        <p:sp>
          <p:nvSpPr>
            <p:cNvPr id="1576" name="TextBox 1575">
              <a:extLst>
                <a:ext uri="{FF2B5EF4-FFF2-40B4-BE49-F238E27FC236}">
                  <a16:creationId xmlns:a16="http://schemas.microsoft.com/office/drawing/2014/main" id="{C56037E5-5403-4E3D-B24B-2CD4660A0523}"/>
                </a:ext>
              </a:extLst>
            </p:cNvPr>
            <p:cNvSpPr txBox="1"/>
            <p:nvPr/>
          </p:nvSpPr>
          <p:spPr>
            <a:xfrm>
              <a:off x="7779246" y="1556472"/>
              <a:ext cx="63350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Subgroup</a:t>
              </a:r>
            </a:p>
          </p:txBody>
        </p:sp>
        <p:sp>
          <p:nvSpPr>
            <p:cNvPr id="1577" name="TextBox 1576">
              <a:extLst>
                <a:ext uri="{FF2B5EF4-FFF2-40B4-BE49-F238E27FC236}">
                  <a16:creationId xmlns:a16="http://schemas.microsoft.com/office/drawing/2014/main" id="{81D20B84-E919-4477-B2A8-441249E43501}"/>
                </a:ext>
              </a:extLst>
            </p:cNvPr>
            <p:cNvSpPr txBox="1"/>
            <p:nvPr/>
          </p:nvSpPr>
          <p:spPr>
            <a:xfrm>
              <a:off x="6262234" y="1556472"/>
              <a:ext cx="562975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Variable</a:t>
              </a:r>
            </a:p>
          </p:txBody>
        </p:sp>
        <p:sp>
          <p:nvSpPr>
            <p:cNvPr id="1578" name="TextBox 1577">
              <a:extLst>
                <a:ext uri="{FF2B5EF4-FFF2-40B4-BE49-F238E27FC236}">
                  <a16:creationId xmlns:a16="http://schemas.microsoft.com/office/drawing/2014/main" id="{D960C9CC-722B-42FA-AE85-A55E6AE4000F}"/>
                </a:ext>
              </a:extLst>
            </p:cNvPr>
            <p:cNvSpPr txBox="1"/>
            <p:nvPr/>
          </p:nvSpPr>
          <p:spPr>
            <a:xfrm>
              <a:off x="8734848" y="1556472"/>
              <a:ext cx="494046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control</a:t>
              </a:r>
            </a:p>
          </p:txBody>
        </p:sp>
        <p:sp>
          <p:nvSpPr>
            <p:cNvPr id="1595" name="TextBox 1594">
              <a:extLst>
                <a:ext uri="{FF2B5EF4-FFF2-40B4-BE49-F238E27FC236}">
                  <a16:creationId xmlns:a16="http://schemas.microsoft.com/office/drawing/2014/main" id="{EBA9BD4F-634D-4D5E-94A5-91CE0B4684F0}"/>
                </a:ext>
              </a:extLst>
            </p:cNvPr>
            <p:cNvSpPr txBox="1"/>
            <p:nvPr/>
          </p:nvSpPr>
          <p:spPr>
            <a:xfrm>
              <a:off x="8380384" y="1941353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16.6</a:t>
              </a:r>
            </a:p>
          </p:txBody>
        </p:sp>
        <p:sp>
          <p:nvSpPr>
            <p:cNvPr id="1596" name="TextBox 1595">
              <a:extLst>
                <a:ext uri="{FF2B5EF4-FFF2-40B4-BE49-F238E27FC236}">
                  <a16:creationId xmlns:a16="http://schemas.microsoft.com/office/drawing/2014/main" id="{A5A9A9B9-3EED-4258-872C-27FDB2DF40F6}"/>
                </a:ext>
              </a:extLst>
            </p:cNvPr>
            <p:cNvSpPr txBox="1"/>
            <p:nvPr/>
          </p:nvSpPr>
          <p:spPr>
            <a:xfrm>
              <a:off x="8406053" y="2148187"/>
              <a:ext cx="32733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NE</a:t>
              </a:r>
            </a:p>
          </p:txBody>
        </p:sp>
        <p:sp>
          <p:nvSpPr>
            <p:cNvPr id="1597" name="TextBox 1596">
              <a:extLst>
                <a:ext uri="{FF2B5EF4-FFF2-40B4-BE49-F238E27FC236}">
                  <a16:creationId xmlns:a16="http://schemas.microsoft.com/office/drawing/2014/main" id="{65E5ECE9-153A-4FF2-B62D-41737E2073AC}"/>
                </a:ext>
              </a:extLst>
            </p:cNvPr>
            <p:cNvSpPr txBox="1"/>
            <p:nvPr/>
          </p:nvSpPr>
          <p:spPr>
            <a:xfrm>
              <a:off x="8380384" y="2355021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16.5</a:t>
              </a:r>
            </a:p>
          </p:txBody>
        </p:sp>
        <p:sp>
          <p:nvSpPr>
            <p:cNvPr id="1598" name="TextBox 1597">
              <a:extLst>
                <a:ext uri="{FF2B5EF4-FFF2-40B4-BE49-F238E27FC236}">
                  <a16:creationId xmlns:a16="http://schemas.microsoft.com/office/drawing/2014/main" id="{FD224BEC-C2AF-4681-8782-53C5097A819F}"/>
                </a:ext>
              </a:extLst>
            </p:cNvPr>
            <p:cNvSpPr txBox="1"/>
            <p:nvPr/>
          </p:nvSpPr>
          <p:spPr>
            <a:xfrm>
              <a:off x="8380384" y="2561855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13.9</a:t>
              </a:r>
            </a:p>
          </p:txBody>
        </p:sp>
        <p:sp>
          <p:nvSpPr>
            <p:cNvPr id="1599" name="TextBox 1598">
              <a:extLst>
                <a:ext uri="{FF2B5EF4-FFF2-40B4-BE49-F238E27FC236}">
                  <a16:creationId xmlns:a16="http://schemas.microsoft.com/office/drawing/2014/main" id="{80A9EC3F-6B14-4E56-84AC-3101278FED5B}"/>
                </a:ext>
              </a:extLst>
            </p:cNvPr>
            <p:cNvSpPr txBox="1"/>
            <p:nvPr/>
          </p:nvSpPr>
          <p:spPr>
            <a:xfrm>
              <a:off x="8380384" y="2768689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16.7</a:t>
              </a:r>
            </a:p>
          </p:txBody>
        </p:sp>
        <p:sp>
          <p:nvSpPr>
            <p:cNvPr id="1600" name="TextBox 1599">
              <a:extLst>
                <a:ext uri="{FF2B5EF4-FFF2-40B4-BE49-F238E27FC236}">
                  <a16:creationId xmlns:a16="http://schemas.microsoft.com/office/drawing/2014/main" id="{87507F2A-ADF6-4A00-9A64-8CF899B7D71C}"/>
                </a:ext>
              </a:extLst>
            </p:cNvPr>
            <p:cNvSpPr txBox="1"/>
            <p:nvPr/>
          </p:nvSpPr>
          <p:spPr>
            <a:xfrm>
              <a:off x="8380384" y="2975523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11.0</a:t>
              </a:r>
            </a:p>
          </p:txBody>
        </p:sp>
        <p:sp>
          <p:nvSpPr>
            <p:cNvPr id="1601" name="TextBox 1600">
              <a:extLst>
                <a:ext uri="{FF2B5EF4-FFF2-40B4-BE49-F238E27FC236}">
                  <a16:creationId xmlns:a16="http://schemas.microsoft.com/office/drawing/2014/main" id="{A732574D-7C93-40A9-85BD-288CC74EA515}"/>
                </a:ext>
              </a:extLst>
            </p:cNvPr>
            <p:cNvSpPr txBox="1"/>
            <p:nvPr/>
          </p:nvSpPr>
          <p:spPr>
            <a:xfrm>
              <a:off x="8380384" y="3182357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19.4</a:t>
              </a:r>
            </a:p>
          </p:txBody>
        </p:sp>
        <p:sp>
          <p:nvSpPr>
            <p:cNvPr id="1602" name="TextBox 1601">
              <a:extLst>
                <a:ext uri="{FF2B5EF4-FFF2-40B4-BE49-F238E27FC236}">
                  <a16:creationId xmlns:a16="http://schemas.microsoft.com/office/drawing/2014/main" id="{86C21297-A6F4-49C2-BCC9-DE142A8D7672}"/>
                </a:ext>
              </a:extLst>
            </p:cNvPr>
            <p:cNvSpPr txBox="1"/>
            <p:nvPr/>
          </p:nvSpPr>
          <p:spPr>
            <a:xfrm>
              <a:off x="8380384" y="3389191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19.4</a:t>
              </a:r>
            </a:p>
          </p:txBody>
        </p:sp>
        <p:sp>
          <p:nvSpPr>
            <p:cNvPr id="1603" name="TextBox 1602">
              <a:extLst>
                <a:ext uri="{FF2B5EF4-FFF2-40B4-BE49-F238E27FC236}">
                  <a16:creationId xmlns:a16="http://schemas.microsoft.com/office/drawing/2014/main" id="{123F4EFF-7A53-41A6-8FD9-F66C88D67153}"/>
                </a:ext>
              </a:extLst>
            </p:cNvPr>
            <p:cNvSpPr txBox="1"/>
            <p:nvPr/>
          </p:nvSpPr>
          <p:spPr>
            <a:xfrm>
              <a:off x="8380384" y="3596025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14.8</a:t>
              </a:r>
            </a:p>
          </p:txBody>
        </p:sp>
        <p:sp>
          <p:nvSpPr>
            <p:cNvPr id="1604" name="TextBox 1603">
              <a:extLst>
                <a:ext uri="{FF2B5EF4-FFF2-40B4-BE49-F238E27FC236}">
                  <a16:creationId xmlns:a16="http://schemas.microsoft.com/office/drawing/2014/main" id="{02EA9F30-BB33-4422-BB96-FED2A25203F4}"/>
                </a:ext>
              </a:extLst>
            </p:cNvPr>
            <p:cNvSpPr txBox="1"/>
            <p:nvPr/>
          </p:nvSpPr>
          <p:spPr>
            <a:xfrm>
              <a:off x="8380384" y="3802859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19.4</a:t>
              </a:r>
            </a:p>
          </p:txBody>
        </p:sp>
        <p:sp>
          <p:nvSpPr>
            <p:cNvPr id="1605" name="TextBox 1604">
              <a:extLst>
                <a:ext uri="{FF2B5EF4-FFF2-40B4-BE49-F238E27FC236}">
                  <a16:creationId xmlns:a16="http://schemas.microsoft.com/office/drawing/2014/main" id="{0C45C26C-79F9-465D-88A4-F9BD0AEC9169}"/>
                </a:ext>
              </a:extLst>
            </p:cNvPr>
            <p:cNvSpPr txBox="1"/>
            <p:nvPr/>
          </p:nvSpPr>
          <p:spPr>
            <a:xfrm>
              <a:off x="8380384" y="4009693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13.8</a:t>
              </a:r>
            </a:p>
          </p:txBody>
        </p:sp>
        <p:sp>
          <p:nvSpPr>
            <p:cNvPr id="1606" name="TextBox 1605">
              <a:extLst>
                <a:ext uri="{FF2B5EF4-FFF2-40B4-BE49-F238E27FC236}">
                  <a16:creationId xmlns:a16="http://schemas.microsoft.com/office/drawing/2014/main" id="{BDDE8DD0-A4EF-4989-B41A-97640CCA98BD}"/>
                </a:ext>
              </a:extLst>
            </p:cNvPr>
            <p:cNvSpPr txBox="1"/>
            <p:nvPr/>
          </p:nvSpPr>
          <p:spPr>
            <a:xfrm>
              <a:off x="8380384" y="4216527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15.7</a:t>
              </a:r>
            </a:p>
          </p:txBody>
        </p:sp>
        <p:sp>
          <p:nvSpPr>
            <p:cNvPr id="1607" name="TextBox 1606">
              <a:extLst>
                <a:ext uri="{FF2B5EF4-FFF2-40B4-BE49-F238E27FC236}">
                  <a16:creationId xmlns:a16="http://schemas.microsoft.com/office/drawing/2014/main" id="{0E550207-20DD-4447-8A80-4360C1B490C7}"/>
                </a:ext>
              </a:extLst>
            </p:cNvPr>
            <p:cNvSpPr txBox="1"/>
            <p:nvPr/>
          </p:nvSpPr>
          <p:spPr>
            <a:xfrm>
              <a:off x="8380384" y="4423361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16.7</a:t>
              </a:r>
            </a:p>
          </p:txBody>
        </p:sp>
        <p:sp>
          <p:nvSpPr>
            <p:cNvPr id="1608" name="TextBox 1607">
              <a:extLst>
                <a:ext uri="{FF2B5EF4-FFF2-40B4-BE49-F238E27FC236}">
                  <a16:creationId xmlns:a16="http://schemas.microsoft.com/office/drawing/2014/main" id="{B8F4B20D-B2D1-48FA-9417-966AA2A717BE}"/>
                </a:ext>
              </a:extLst>
            </p:cNvPr>
            <p:cNvSpPr txBox="1"/>
            <p:nvPr/>
          </p:nvSpPr>
          <p:spPr>
            <a:xfrm>
              <a:off x="8380384" y="4630200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16.6</a:t>
              </a:r>
            </a:p>
          </p:txBody>
        </p:sp>
        <p:sp>
          <p:nvSpPr>
            <p:cNvPr id="1609" name="TextBox 1608">
              <a:extLst>
                <a:ext uri="{FF2B5EF4-FFF2-40B4-BE49-F238E27FC236}">
                  <a16:creationId xmlns:a16="http://schemas.microsoft.com/office/drawing/2014/main" id="{EE0CC6E8-CE69-4B33-BED5-98C817EF01E8}"/>
                </a:ext>
              </a:extLst>
            </p:cNvPr>
            <p:cNvSpPr txBox="1"/>
            <p:nvPr/>
          </p:nvSpPr>
          <p:spPr>
            <a:xfrm>
              <a:off x="8380384" y="4836970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14.8</a:t>
              </a:r>
            </a:p>
          </p:txBody>
        </p:sp>
        <p:sp>
          <p:nvSpPr>
            <p:cNvPr id="1610" name="TextBox 1609">
              <a:extLst>
                <a:ext uri="{FF2B5EF4-FFF2-40B4-BE49-F238E27FC236}">
                  <a16:creationId xmlns:a16="http://schemas.microsoft.com/office/drawing/2014/main" id="{86A83ADC-C951-477F-94D6-851E1058B937}"/>
                </a:ext>
              </a:extLst>
            </p:cNvPr>
            <p:cNvSpPr txBox="1"/>
            <p:nvPr/>
          </p:nvSpPr>
          <p:spPr>
            <a:xfrm>
              <a:off x="8295044" y="1556472"/>
              <a:ext cx="58541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niraparib</a:t>
              </a:r>
            </a:p>
          </p:txBody>
        </p:sp>
        <p:sp>
          <p:nvSpPr>
            <p:cNvPr id="1611" name="TextBox 1610">
              <a:extLst>
                <a:ext uri="{FF2B5EF4-FFF2-40B4-BE49-F238E27FC236}">
                  <a16:creationId xmlns:a16="http://schemas.microsoft.com/office/drawing/2014/main" id="{219975C8-1E5C-4572-99FE-FD736F056177}"/>
                </a:ext>
              </a:extLst>
            </p:cNvPr>
            <p:cNvSpPr txBox="1"/>
            <p:nvPr/>
          </p:nvSpPr>
          <p:spPr>
            <a:xfrm>
              <a:off x="8310203" y="1403538"/>
              <a:ext cx="95731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Median (months)</a:t>
              </a:r>
            </a:p>
          </p:txBody>
        </p:sp>
        <p:sp>
          <p:nvSpPr>
            <p:cNvPr id="1612" name="Freeform: Shape 1611">
              <a:extLst>
                <a:ext uri="{FF2B5EF4-FFF2-40B4-BE49-F238E27FC236}">
                  <a16:creationId xmlns:a16="http://schemas.microsoft.com/office/drawing/2014/main" id="{45230871-7E7D-42B9-AB70-A8F61FFEE31A}"/>
                </a:ext>
              </a:extLst>
            </p:cNvPr>
            <p:cNvSpPr/>
            <p:nvPr/>
          </p:nvSpPr>
          <p:spPr>
            <a:xfrm>
              <a:off x="8377805" y="1576278"/>
              <a:ext cx="701989" cy="11074"/>
            </a:xfrm>
            <a:custGeom>
              <a:avLst/>
              <a:gdLst>
                <a:gd name="connsiteX0" fmla="*/ 0 w 701989"/>
                <a:gd name="connsiteY0" fmla="*/ 0 h 11074"/>
                <a:gd name="connsiteX1" fmla="*/ 701990 w 701989"/>
                <a:gd name="connsiteY1" fmla="*/ 0 h 1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1989" h="11074">
                  <a:moveTo>
                    <a:pt x="0" y="0"/>
                  </a:moveTo>
                  <a:lnTo>
                    <a:pt x="701990" y="0"/>
                  </a:lnTo>
                </a:path>
              </a:pathLst>
            </a:custGeom>
            <a:ln w="1106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3" name="TextBox 1612">
              <a:extLst>
                <a:ext uri="{FF2B5EF4-FFF2-40B4-BE49-F238E27FC236}">
                  <a16:creationId xmlns:a16="http://schemas.microsoft.com/office/drawing/2014/main" id="{6515421F-9C2A-4D77-960C-AB2A95107932}"/>
                </a:ext>
              </a:extLst>
            </p:cNvPr>
            <p:cNvSpPr txBox="1"/>
            <p:nvPr/>
          </p:nvSpPr>
          <p:spPr>
            <a:xfrm>
              <a:off x="11392764" y="1556472"/>
              <a:ext cx="494046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control</a:t>
              </a:r>
            </a:p>
          </p:txBody>
        </p:sp>
        <p:sp>
          <p:nvSpPr>
            <p:cNvPr id="1614" name="TextBox 1613">
              <a:extLst>
                <a:ext uri="{FF2B5EF4-FFF2-40B4-BE49-F238E27FC236}">
                  <a16:creationId xmlns:a16="http://schemas.microsoft.com/office/drawing/2014/main" id="{D7528535-D8CA-4F57-A164-CE915B21A299}"/>
                </a:ext>
              </a:extLst>
            </p:cNvPr>
            <p:cNvSpPr txBox="1"/>
            <p:nvPr/>
          </p:nvSpPr>
          <p:spPr>
            <a:xfrm>
              <a:off x="10965726" y="1556472"/>
              <a:ext cx="58541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niraparib</a:t>
              </a:r>
            </a:p>
          </p:txBody>
        </p:sp>
        <p:sp>
          <p:nvSpPr>
            <p:cNvPr id="1615" name="TextBox 1614">
              <a:extLst>
                <a:ext uri="{FF2B5EF4-FFF2-40B4-BE49-F238E27FC236}">
                  <a16:creationId xmlns:a16="http://schemas.microsoft.com/office/drawing/2014/main" id="{B42DFFEB-044F-4FEC-916A-852E58BC450C}"/>
                </a:ext>
              </a:extLst>
            </p:cNvPr>
            <p:cNvSpPr txBox="1"/>
            <p:nvPr/>
          </p:nvSpPr>
          <p:spPr>
            <a:xfrm>
              <a:off x="11162541" y="1403538"/>
              <a:ext cx="603050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BdCn"/>
                  <a:rtl val="0"/>
                </a:rPr>
                <a:t>Events/N</a:t>
              </a:r>
            </a:p>
          </p:txBody>
        </p:sp>
        <p:sp>
          <p:nvSpPr>
            <p:cNvPr id="1616" name="Freeform: Shape 1615">
              <a:extLst>
                <a:ext uri="{FF2B5EF4-FFF2-40B4-BE49-F238E27FC236}">
                  <a16:creationId xmlns:a16="http://schemas.microsoft.com/office/drawing/2014/main" id="{3EEA1B78-9B04-48FA-86C6-374F737B105E}"/>
                </a:ext>
              </a:extLst>
            </p:cNvPr>
            <p:cNvSpPr/>
            <p:nvPr/>
          </p:nvSpPr>
          <p:spPr>
            <a:xfrm>
              <a:off x="11059519" y="1576278"/>
              <a:ext cx="701989" cy="11074"/>
            </a:xfrm>
            <a:custGeom>
              <a:avLst/>
              <a:gdLst>
                <a:gd name="connsiteX0" fmla="*/ 0 w 701989"/>
                <a:gd name="connsiteY0" fmla="*/ 0 h 11074"/>
                <a:gd name="connsiteX1" fmla="*/ 701990 w 701989"/>
                <a:gd name="connsiteY1" fmla="*/ 0 h 1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1989" h="11074">
                  <a:moveTo>
                    <a:pt x="0" y="0"/>
                  </a:moveTo>
                  <a:lnTo>
                    <a:pt x="701990" y="0"/>
                  </a:lnTo>
                </a:path>
              </a:pathLst>
            </a:custGeom>
            <a:ln w="11067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4" name="TextBox 1633">
              <a:extLst>
                <a:ext uri="{FF2B5EF4-FFF2-40B4-BE49-F238E27FC236}">
                  <a16:creationId xmlns:a16="http://schemas.microsoft.com/office/drawing/2014/main" id="{6EDD3C84-6608-4E0F-B8C9-8284ECA72A0F}"/>
                </a:ext>
              </a:extLst>
            </p:cNvPr>
            <p:cNvSpPr txBox="1"/>
            <p:nvPr/>
          </p:nvSpPr>
          <p:spPr>
            <a:xfrm>
              <a:off x="10100676" y="1941353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0.71 (0.53–0.96)</a:t>
              </a:r>
            </a:p>
          </p:txBody>
        </p:sp>
        <p:sp>
          <p:nvSpPr>
            <p:cNvPr id="1635" name="TextBox 1634">
              <a:extLst>
                <a:ext uri="{FF2B5EF4-FFF2-40B4-BE49-F238E27FC236}">
                  <a16:creationId xmlns:a16="http://schemas.microsoft.com/office/drawing/2014/main" id="{A223C8E6-56B0-4E5D-9910-C1D1E3A5A703}"/>
                </a:ext>
              </a:extLst>
            </p:cNvPr>
            <p:cNvSpPr txBox="1"/>
            <p:nvPr/>
          </p:nvSpPr>
          <p:spPr>
            <a:xfrm>
              <a:off x="10100676" y="2148187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0.19 (0.03–1.23)</a:t>
              </a:r>
            </a:p>
          </p:txBody>
        </p:sp>
        <p:sp>
          <p:nvSpPr>
            <p:cNvPr id="1636" name="TextBox 1635">
              <a:extLst>
                <a:ext uri="{FF2B5EF4-FFF2-40B4-BE49-F238E27FC236}">
                  <a16:creationId xmlns:a16="http://schemas.microsoft.com/office/drawing/2014/main" id="{019C3FF5-75EC-4B63-BCDA-06FCB5089725}"/>
                </a:ext>
              </a:extLst>
            </p:cNvPr>
            <p:cNvSpPr txBox="1"/>
            <p:nvPr/>
          </p:nvSpPr>
          <p:spPr>
            <a:xfrm>
              <a:off x="10113696" y="2355021"/>
              <a:ext cx="920445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0.76 (0.58-1.00)</a:t>
              </a:r>
            </a:p>
          </p:txBody>
        </p:sp>
        <p:sp>
          <p:nvSpPr>
            <p:cNvPr id="1637" name="TextBox 1636">
              <a:extLst>
                <a:ext uri="{FF2B5EF4-FFF2-40B4-BE49-F238E27FC236}">
                  <a16:creationId xmlns:a16="http://schemas.microsoft.com/office/drawing/2014/main" id="{E4604880-3075-46EF-A01F-58F6E3D73A2B}"/>
                </a:ext>
              </a:extLst>
            </p:cNvPr>
            <p:cNvSpPr txBox="1"/>
            <p:nvPr/>
          </p:nvSpPr>
          <p:spPr>
            <a:xfrm>
              <a:off x="10100676" y="2561855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0.95 (0.54–1.67)</a:t>
              </a:r>
            </a:p>
          </p:txBody>
        </p:sp>
        <p:sp>
          <p:nvSpPr>
            <p:cNvPr id="1638" name="TextBox 1637">
              <a:extLst>
                <a:ext uri="{FF2B5EF4-FFF2-40B4-BE49-F238E27FC236}">
                  <a16:creationId xmlns:a16="http://schemas.microsoft.com/office/drawing/2014/main" id="{33E9D06C-5171-47A8-BD32-DE88D10E7631}"/>
                </a:ext>
              </a:extLst>
            </p:cNvPr>
            <p:cNvSpPr txBox="1"/>
            <p:nvPr/>
          </p:nvSpPr>
          <p:spPr>
            <a:xfrm>
              <a:off x="10100676" y="2768689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0.71 (0.52–0.96)</a:t>
              </a:r>
            </a:p>
          </p:txBody>
        </p:sp>
        <p:sp>
          <p:nvSpPr>
            <p:cNvPr id="1639" name="TextBox 1638">
              <a:extLst>
                <a:ext uri="{FF2B5EF4-FFF2-40B4-BE49-F238E27FC236}">
                  <a16:creationId xmlns:a16="http://schemas.microsoft.com/office/drawing/2014/main" id="{111EAF0E-4A7C-4256-A42F-2AE573BBA148}"/>
                </a:ext>
              </a:extLst>
            </p:cNvPr>
            <p:cNvSpPr txBox="1"/>
            <p:nvPr/>
          </p:nvSpPr>
          <p:spPr>
            <a:xfrm>
              <a:off x="10100676" y="2975523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1.03 (0.60–1.77)</a:t>
              </a:r>
            </a:p>
          </p:txBody>
        </p:sp>
        <p:sp>
          <p:nvSpPr>
            <p:cNvPr id="1640" name="TextBox 1639">
              <a:extLst>
                <a:ext uri="{FF2B5EF4-FFF2-40B4-BE49-F238E27FC236}">
                  <a16:creationId xmlns:a16="http://schemas.microsoft.com/office/drawing/2014/main" id="{0E99ECAE-B8AB-48F2-9D62-97245E739BBF}"/>
                </a:ext>
              </a:extLst>
            </p:cNvPr>
            <p:cNvSpPr txBox="1"/>
            <p:nvPr/>
          </p:nvSpPr>
          <p:spPr>
            <a:xfrm>
              <a:off x="10100676" y="3182357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0.64 (0.47–0.87)</a:t>
              </a:r>
            </a:p>
          </p:txBody>
        </p:sp>
        <p:sp>
          <p:nvSpPr>
            <p:cNvPr id="1641" name="TextBox 1640">
              <a:extLst>
                <a:ext uri="{FF2B5EF4-FFF2-40B4-BE49-F238E27FC236}">
                  <a16:creationId xmlns:a16="http://schemas.microsoft.com/office/drawing/2014/main" id="{2536C603-FC1A-43BA-949E-3F2BB2ECBD5A}"/>
                </a:ext>
              </a:extLst>
            </p:cNvPr>
            <p:cNvSpPr txBox="1"/>
            <p:nvPr/>
          </p:nvSpPr>
          <p:spPr>
            <a:xfrm>
              <a:off x="10100676" y="3389191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0.72 (0.45–1.14)</a:t>
              </a:r>
            </a:p>
          </p:txBody>
        </p:sp>
        <p:sp>
          <p:nvSpPr>
            <p:cNvPr id="1642" name="TextBox 1641">
              <a:extLst>
                <a:ext uri="{FF2B5EF4-FFF2-40B4-BE49-F238E27FC236}">
                  <a16:creationId xmlns:a16="http://schemas.microsoft.com/office/drawing/2014/main" id="{4B8605C4-F034-4E5D-89A7-A57F4A5CF503}"/>
                </a:ext>
              </a:extLst>
            </p:cNvPr>
            <p:cNvSpPr txBox="1"/>
            <p:nvPr/>
          </p:nvSpPr>
          <p:spPr>
            <a:xfrm>
              <a:off x="10100676" y="3596025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0.73 (0.53–1.02)</a:t>
              </a:r>
            </a:p>
          </p:txBody>
        </p:sp>
        <p:sp>
          <p:nvSpPr>
            <p:cNvPr id="1643" name="TextBox 1642">
              <a:extLst>
                <a:ext uri="{FF2B5EF4-FFF2-40B4-BE49-F238E27FC236}">
                  <a16:creationId xmlns:a16="http://schemas.microsoft.com/office/drawing/2014/main" id="{AE96DAAE-1216-41AB-895D-102AD3B2A8E0}"/>
                </a:ext>
              </a:extLst>
            </p:cNvPr>
            <p:cNvSpPr txBox="1"/>
            <p:nvPr/>
          </p:nvSpPr>
          <p:spPr>
            <a:xfrm>
              <a:off x="10100676" y="3802859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0.76 (0.53–1.10)</a:t>
              </a:r>
            </a:p>
          </p:txBody>
        </p:sp>
        <p:sp>
          <p:nvSpPr>
            <p:cNvPr id="1644" name="TextBox 1643">
              <a:extLst>
                <a:ext uri="{FF2B5EF4-FFF2-40B4-BE49-F238E27FC236}">
                  <a16:creationId xmlns:a16="http://schemas.microsoft.com/office/drawing/2014/main" id="{40A06A56-D2B8-43BB-A6D1-3CE4D3DC5B36}"/>
                </a:ext>
              </a:extLst>
            </p:cNvPr>
            <p:cNvSpPr txBox="1"/>
            <p:nvPr/>
          </p:nvSpPr>
          <p:spPr>
            <a:xfrm>
              <a:off x="10100676" y="4009693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0.69 (0.47–1.04)</a:t>
              </a:r>
            </a:p>
          </p:txBody>
        </p:sp>
        <p:sp>
          <p:nvSpPr>
            <p:cNvPr id="1645" name="TextBox 1644">
              <a:extLst>
                <a:ext uri="{FF2B5EF4-FFF2-40B4-BE49-F238E27FC236}">
                  <a16:creationId xmlns:a16="http://schemas.microsoft.com/office/drawing/2014/main" id="{4F4F4CE2-20B8-45D4-9FEB-86F5451C1A63}"/>
                </a:ext>
              </a:extLst>
            </p:cNvPr>
            <p:cNvSpPr txBox="1"/>
            <p:nvPr/>
          </p:nvSpPr>
          <p:spPr>
            <a:xfrm>
              <a:off x="10100676" y="4216527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0.58 (0.40–0.82)</a:t>
              </a:r>
            </a:p>
          </p:txBody>
        </p:sp>
        <p:sp>
          <p:nvSpPr>
            <p:cNvPr id="1646" name="TextBox 1645">
              <a:extLst>
                <a:ext uri="{FF2B5EF4-FFF2-40B4-BE49-F238E27FC236}">
                  <a16:creationId xmlns:a16="http://schemas.microsoft.com/office/drawing/2014/main" id="{B20A4191-3AFC-4930-AB4E-A22EEAF481F5}"/>
                </a:ext>
              </a:extLst>
            </p:cNvPr>
            <p:cNvSpPr txBox="1"/>
            <p:nvPr/>
          </p:nvSpPr>
          <p:spPr>
            <a:xfrm>
              <a:off x="10100676" y="4423361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0.93 (0.62–1.40)</a:t>
              </a:r>
            </a:p>
          </p:txBody>
        </p:sp>
        <p:sp>
          <p:nvSpPr>
            <p:cNvPr id="1647" name="TextBox 1646">
              <a:extLst>
                <a:ext uri="{FF2B5EF4-FFF2-40B4-BE49-F238E27FC236}">
                  <a16:creationId xmlns:a16="http://schemas.microsoft.com/office/drawing/2014/main" id="{B1C92C5D-B101-425B-B0D2-CA7F2DB8EB60}"/>
                </a:ext>
              </a:extLst>
            </p:cNvPr>
            <p:cNvSpPr txBox="1"/>
            <p:nvPr/>
          </p:nvSpPr>
          <p:spPr>
            <a:xfrm>
              <a:off x="10100676" y="4630200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0.55 (0.38–0.81)</a:t>
              </a:r>
            </a:p>
          </p:txBody>
        </p:sp>
        <p:sp>
          <p:nvSpPr>
            <p:cNvPr id="1648" name="TextBox 1647">
              <a:extLst>
                <a:ext uri="{FF2B5EF4-FFF2-40B4-BE49-F238E27FC236}">
                  <a16:creationId xmlns:a16="http://schemas.microsoft.com/office/drawing/2014/main" id="{32AA83BC-05B4-4A94-9678-7CD9DF4F8EC0}"/>
                </a:ext>
              </a:extLst>
            </p:cNvPr>
            <p:cNvSpPr txBox="1"/>
            <p:nvPr/>
          </p:nvSpPr>
          <p:spPr>
            <a:xfrm>
              <a:off x="10100676" y="4836970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0.99 (0.68–1.45)</a:t>
              </a:r>
            </a:p>
          </p:txBody>
        </p:sp>
        <p:sp>
          <p:nvSpPr>
            <p:cNvPr id="1665" name="TextBox 1664">
              <a:extLst>
                <a:ext uri="{FF2B5EF4-FFF2-40B4-BE49-F238E27FC236}">
                  <a16:creationId xmlns:a16="http://schemas.microsoft.com/office/drawing/2014/main" id="{4A694F90-E111-4E6C-A000-FDA2864B7278}"/>
                </a:ext>
              </a:extLst>
            </p:cNvPr>
            <p:cNvSpPr txBox="1"/>
            <p:nvPr/>
          </p:nvSpPr>
          <p:spPr>
            <a:xfrm>
              <a:off x="11347910" y="1941353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96/170</a:t>
              </a:r>
            </a:p>
          </p:txBody>
        </p:sp>
        <p:sp>
          <p:nvSpPr>
            <p:cNvPr id="1666" name="TextBox 1665">
              <a:extLst>
                <a:ext uri="{FF2B5EF4-FFF2-40B4-BE49-F238E27FC236}">
                  <a16:creationId xmlns:a16="http://schemas.microsoft.com/office/drawing/2014/main" id="{4CE4D67F-E931-46B1-BCBF-E4C9D626A71F}"/>
                </a:ext>
              </a:extLst>
            </p:cNvPr>
            <p:cNvSpPr txBox="1"/>
            <p:nvPr/>
          </p:nvSpPr>
          <p:spPr>
            <a:xfrm>
              <a:off x="11431815" y="2148187"/>
              <a:ext cx="328936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3/4</a:t>
              </a:r>
            </a:p>
          </p:txBody>
        </p:sp>
        <p:sp>
          <p:nvSpPr>
            <p:cNvPr id="1667" name="TextBox 1666">
              <a:extLst>
                <a:ext uri="{FF2B5EF4-FFF2-40B4-BE49-F238E27FC236}">
                  <a16:creationId xmlns:a16="http://schemas.microsoft.com/office/drawing/2014/main" id="{FB354794-ECEE-4472-8672-BCC56B14D367}"/>
                </a:ext>
              </a:extLst>
            </p:cNvPr>
            <p:cNvSpPr txBox="1"/>
            <p:nvPr/>
          </p:nvSpPr>
          <p:spPr>
            <a:xfrm>
              <a:off x="11332995" y="2355021"/>
              <a:ext cx="559770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114/207</a:t>
              </a:r>
            </a:p>
          </p:txBody>
        </p:sp>
        <p:sp>
          <p:nvSpPr>
            <p:cNvPr id="1668" name="TextBox 1667">
              <a:extLst>
                <a:ext uri="{FF2B5EF4-FFF2-40B4-BE49-F238E27FC236}">
                  <a16:creationId xmlns:a16="http://schemas.microsoft.com/office/drawing/2014/main" id="{DDB53964-893E-42FC-B576-1743B9014845}"/>
                </a:ext>
              </a:extLst>
            </p:cNvPr>
            <p:cNvSpPr txBox="1"/>
            <p:nvPr/>
          </p:nvSpPr>
          <p:spPr>
            <a:xfrm>
              <a:off x="11375878" y="2561855"/>
              <a:ext cx="44435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26/45</a:t>
              </a:r>
            </a:p>
          </p:txBody>
        </p:sp>
        <p:sp>
          <p:nvSpPr>
            <p:cNvPr id="1669" name="TextBox 1668">
              <a:extLst>
                <a:ext uri="{FF2B5EF4-FFF2-40B4-BE49-F238E27FC236}">
                  <a16:creationId xmlns:a16="http://schemas.microsoft.com/office/drawing/2014/main" id="{2F0F03C4-F634-42BC-98CA-94E7DFEF926F}"/>
                </a:ext>
              </a:extLst>
            </p:cNvPr>
            <p:cNvSpPr txBox="1"/>
            <p:nvPr/>
          </p:nvSpPr>
          <p:spPr>
            <a:xfrm>
              <a:off x="11347910" y="2768689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91/166</a:t>
              </a:r>
            </a:p>
          </p:txBody>
        </p:sp>
        <p:sp>
          <p:nvSpPr>
            <p:cNvPr id="1670" name="TextBox 1669">
              <a:extLst>
                <a:ext uri="{FF2B5EF4-FFF2-40B4-BE49-F238E27FC236}">
                  <a16:creationId xmlns:a16="http://schemas.microsoft.com/office/drawing/2014/main" id="{1FA53ED9-10A5-477C-AC55-0C38D3286CE8}"/>
                </a:ext>
              </a:extLst>
            </p:cNvPr>
            <p:cNvSpPr txBox="1"/>
            <p:nvPr/>
          </p:nvSpPr>
          <p:spPr>
            <a:xfrm>
              <a:off x="11375878" y="2975523"/>
              <a:ext cx="44435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22/39</a:t>
              </a:r>
            </a:p>
          </p:txBody>
        </p:sp>
        <p:sp>
          <p:nvSpPr>
            <p:cNvPr id="1671" name="TextBox 1670">
              <a:extLst>
                <a:ext uri="{FF2B5EF4-FFF2-40B4-BE49-F238E27FC236}">
                  <a16:creationId xmlns:a16="http://schemas.microsoft.com/office/drawing/2014/main" id="{148A904A-2018-40F7-B96E-6D6B4CA8E233}"/>
                </a:ext>
              </a:extLst>
            </p:cNvPr>
            <p:cNvSpPr txBox="1"/>
            <p:nvPr/>
          </p:nvSpPr>
          <p:spPr>
            <a:xfrm>
              <a:off x="11347910" y="3182357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95/172</a:t>
              </a:r>
            </a:p>
          </p:txBody>
        </p:sp>
        <p:sp>
          <p:nvSpPr>
            <p:cNvPr id="1672" name="TextBox 1671">
              <a:extLst>
                <a:ext uri="{FF2B5EF4-FFF2-40B4-BE49-F238E27FC236}">
                  <a16:creationId xmlns:a16="http://schemas.microsoft.com/office/drawing/2014/main" id="{C3699E10-304B-42DE-9158-4882F79FCB83}"/>
                </a:ext>
              </a:extLst>
            </p:cNvPr>
            <p:cNvSpPr txBox="1"/>
            <p:nvPr/>
          </p:nvSpPr>
          <p:spPr>
            <a:xfrm>
              <a:off x="11375878" y="3389191"/>
              <a:ext cx="44435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41/85</a:t>
              </a:r>
            </a:p>
          </p:txBody>
        </p:sp>
        <p:sp>
          <p:nvSpPr>
            <p:cNvPr id="1673" name="TextBox 1672">
              <a:extLst>
                <a:ext uri="{FF2B5EF4-FFF2-40B4-BE49-F238E27FC236}">
                  <a16:creationId xmlns:a16="http://schemas.microsoft.com/office/drawing/2014/main" id="{079FE789-7CFC-4DF6-B06E-2FD69F23E6AF}"/>
                </a:ext>
              </a:extLst>
            </p:cNvPr>
            <p:cNvSpPr txBox="1"/>
            <p:nvPr/>
          </p:nvSpPr>
          <p:spPr>
            <a:xfrm>
              <a:off x="11347910" y="3596025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76/126</a:t>
              </a:r>
            </a:p>
          </p:txBody>
        </p:sp>
        <p:sp>
          <p:nvSpPr>
            <p:cNvPr id="1674" name="TextBox 1673">
              <a:extLst>
                <a:ext uri="{FF2B5EF4-FFF2-40B4-BE49-F238E27FC236}">
                  <a16:creationId xmlns:a16="http://schemas.microsoft.com/office/drawing/2014/main" id="{AA47831A-E5CC-499F-A40B-E1450D791861}"/>
                </a:ext>
              </a:extLst>
            </p:cNvPr>
            <p:cNvSpPr txBox="1"/>
            <p:nvPr/>
          </p:nvSpPr>
          <p:spPr>
            <a:xfrm>
              <a:off x="11347910" y="3802859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65/128</a:t>
              </a:r>
            </a:p>
          </p:txBody>
        </p:sp>
        <p:sp>
          <p:nvSpPr>
            <p:cNvPr id="1675" name="TextBox 1674">
              <a:extLst>
                <a:ext uri="{FF2B5EF4-FFF2-40B4-BE49-F238E27FC236}">
                  <a16:creationId xmlns:a16="http://schemas.microsoft.com/office/drawing/2014/main" id="{50DDAAE9-0085-46AB-AC7E-CC26B90AEE88}"/>
                </a:ext>
              </a:extLst>
            </p:cNvPr>
            <p:cNvSpPr txBox="1"/>
            <p:nvPr/>
          </p:nvSpPr>
          <p:spPr>
            <a:xfrm>
              <a:off x="11375878" y="4009693"/>
              <a:ext cx="44435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52/83</a:t>
              </a:r>
            </a:p>
          </p:txBody>
        </p:sp>
        <p:sp>
          <p:nvSpPr>
            <p:cNvPr id="1676" name="TextBox 1675">
              <a:extLst>
                <a:ext uri="{FF2B5EF4-FFF2-40B4-BE49-F238E27FC236}">
                  <a16:creationId xmlns:a16="http://schemas.microsoft.com/office/drawing/2014/main" id="{B6857A2F-0B75-4B23-9E73-C01FF967FC48}"/>
                </a:ext>
              </a:extLst>
            </p:cNvPr>
            <p:cNvSpPr txBox="1"/>
            <p:nvPr/>
          </p:nvSpPr>
          <p:spPr>
            <a:xfrm>
              <a:off x="11347910" y="4216527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66/101</a:t>
              </a:r>
            </a:p>
          </p:txBody>
        </p:sp>
        <p:sp>
          <p:nvSpPr>
            <p:cNvPr id="1677" name="TextBox 1676">
              <a:extLst>
                <a:ext uri="{FF2B5EF4-FFF2-40B4-BE49-F238E27FC236}">
                  <a16:creationId xmlns:a16="http://schemas.microsoft.com/office/drawing/2014/main" id="{4FD1F2F4-689A-461F-BF58-73F416F54A34}"/>
                </a:ext>
              </a:extLst>
            </p:cNvPr>
            <p:cNvSpPr txBox="1"/>
            <p:nvPr/>
          </p:nvSpPr>
          <p:spPr>
            <a:xfrm>
              <a:off x="11347910" y="4423361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51/110</a:t>
              </a:r>
            </a:p>
          </p:txBody>
        </p:sp>
        <p:sp>
          <p:nvSpPr>
            <p:cNvPr id="1678" name="TextBox 1677">
              <a:extLst>
                <a:ext uri="{FF2B5EF4-FFF2-40B4-BE49-F238E27FC236}">
                  <a16:creationId xmlns:a16="http://schemas.microsoft.com/office/drawing/2014/main" id="{C43A7BAA-2EA5-4C34-A7C4-06B06676AA48}"/>
                </a:ext>
              </a:extLst>
            </p:cNvPr>
            <p:cNvSpPr txBox="1"/>
            <p:nvPr/>
          </p:nvSpPr>
          <p:spPr>
            <a:xfrm>
              <a:off x="11347910" y="4630200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64/112</a:t>
              </a:r>
            </a:p>
          </p:txBody>
        </p:sp>
        <p:sp>
          <p:nvSpPr>
            <p:cNvPr id="1679" name="TextBox 1678">
              <a:extLst>
                <a:ext uri="{FF2B5EF4-FFF2-40B4-BE49-F238E27FC236}">
                  <a16:creationId xmlns:a16="http://schemas.microsoft.com/office/drawing/2014/main" id="{E89F0C28-A4A6-4244-A0C1-30DAABA2FCF2}"/>
                </a:ext>
              </a:extLst>
            </p:cNvPr>
            <p:cNvSpPr txBox="1"/>
            <p:nvPr/>
          </p:nvSpPr>
          <p:spPr>
            <a:xfrm>
              <a:off x="11375878" y="4836970"/>
              <a:ext cx="44435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53/99</a:t>
              </a:r>
            </a:p>
          </p:txBody>
        </p:sp>
        <p:sp>
          <p:nvSpPr>
            <p:cNvPr id="1696" name="TextBox 1695">
              <a:extLst>
                <a:ext uri="{FF2B5EF4-FFF2-40B4-BE49-F238E27FC236}">
                  <a16:creationId xmlns:a16="http://schemas.microsoft.com/office/drawing/2014/main" id="{A846EDD0-B91C-45F9-B0A4-6DCA941C1973}"/>
                </a:ext>
              </a:extLst>
            </p:cNvPr>
            <p:cNvSpPr txBox="1"/>
            <p:nvPr/>
          </p:nvSpPr>
          <p:spPr>
            <a:xfrm>
              <a:off x="10994202" y="1941353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80/172</a:t>
              </a:r>
            </a:p>
          </p:txBody>
        </p:sp>
        <p:sp>
          <p:nvSpPr>
            <p:cNvPr id="1697" name="TextBox 1696">
              <a:extLst>
                <a:ext uri="{FF2B5EF4-FFF2-40B4-BE49-F238E27FC236}">
                  <a16:creationId xmlns:a16="http://schemas.microsoft.com/office/drawing/2014/main" id="{C32E4156-0205-4D04-9147-3041A6195085}"/>
                </a:ext>
              </a:extLst>
            </p:cNvPr>
            <p:cNvSpPr txBox="1"/>
            <p:nvPr/>
          </p:nvSpPr>
          <p:spPr>
            <a:xfrm>
              <a:off x="11078107" y="2148187"/>
              <a:ext cx="328936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2/8</a:t>
              </a:r>
            </a:p>
          </p:txBody>
        </p:sp>
        <p:sp>
          <p:nvSpPr>
            <p:cNvPr id="1698" name="TextBox 1697">
              <a:extLst>
                <a:ext uri="{FF2B5EF4-FFF2-40B4-BE49-F238E27FC236}">
                  <a16:creationId xmlns:a16="http://schemas.microsoft.com/office/drawing/2014/main" id="{994A4A53-F540-43CC-BFA5-231DD4C735B0}"/>
                </a:ext>
              </a:extLst>
            </p:cNvPr>
            <p:cNvSpPr txBox="1"/>
            <p:nvPr/>
          </p:nvSpPr>
          <p:spPr>
            <a:xfrm>
              <a:off x="10981457" y="2355021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98/204</a:t>
              </a:r>
            </a:p>
          </p:txBody>
        </p:sp>
        <p:sp>
          <p:nvSpPr>
            <p:cNvPr id="1699" name="TextBox 1698">
              <a:extLst>
                <a:ext uri="{FF2B5EF4-FFF2-40B4-BE49-F238E27FC236}">
                  <a16:creationId xmlns:a16="http://schemas.microsoft.com/office/drawing/2014/main" id="{F87AD690-FEAA-4989-9657-909EFD5E7F3E}"/>
                </a:ext>
              </a:extLst>
            </p:cNvPr>
            <p:cNvSpPr txBox="1"/>
            <p:nvPr/>
          </p:nvSpPr>
          <p:spPr>
            <a:xfrm>
              <a:off x="11022170" y="2561855"/>
              <a:ext cx="44435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23/47</a:t>
              </a:r>
            </a:p>
          </p:txBody>
        </p:sp>
        <p:sp>
          <p:nvSpPr>
            <p:cNvPr id="1700" name="TextBox 1699">
              <a:extLst>
                <a:ext uri="{FF2B5EF4-FFF2-40B4-BE49-F238E27FC236}">
                  <a16:creationId xmlns:a16="http://schemas.microsoft.com/office/drawing/2014/main" id="{F396074C-DBB2-4F6C-B37A-D4AEC3BC692B}"/>
                </a:ext>
              </a:extLst>
            </p:cNvPr>
            <p:cNvSpPr txBox="1"/>
            <p:nvPr/>
          </p:nvSpPr>
          <p:spPr>
            <a:xfrm>
              <a:off x="10994202" y="2768689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77/165</a:t>
              </a:r>
            </a:p>
          </p:txBody>
        </p:sp>
        <p:sp>
          <p:nvSpPr>
            <p:cNvPr id="1701" name="TextBox 1700">
              <a:extLst>
                <a:ext uri="{FF2B5EF4-FFF2-40B4-BE49-F238E27FC236}">
                  <a16:creationId xmlns:a16="http://schemas.microsoft.com/office/drawing/2014/main" id="{2B96980D-586C-459D-BFCC-F7698DE00DB7}"/>
                </a:ext>
              </a:extLst>
            </p:cNvPr>
            <p:cNvSpPr txBox="1"/>
            <p:nvPr/>
          </p:nvSpPr>
          <p:spPr>
            <a:xfrm>
              <a:off x="11022170" y="2975523"/>
              <a:ext cx="44435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34/51</a:t>
              </a:r>
            </a:p>
          </p:txBody>
        </p:sp>
        <p:sp>
          <p:nvSpPr>
            <p:cNvPr id="1702" name="TextBox 1701">
              <a:extLst>
                <a:ext uri="{FF2B5EF4-FFF2-40B4-BE49-F238E27FC236}">
                  <a16:creationId xmlns:a16="http://schemas.microsoft.com/office/drawing/2014/main" id="{A5DA12C7-85EE-4AD5-BCA2-6467439F3AD8}"/>
                </a:ext>
              </a:extLst>
            </p:cNvPr>
            <p:cNvSpPr txBox="1"/>
            <p:nvPr/>
          </p:nvSpPr>
          <p:spPr>
            <a:xfrm>
              <a:off x="10994202" y="3182357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66/161</a:t>
              </a:r>
            </a:p>
          </p:txBody>
        </p:sp>
        <p:sp>
          <p:nvSpPr>
            <p:cNvPr id="1703" name="TextBox 1702">
              <a:extLst>
                <a:ext uri="{FF2B5EF4-FFF2-40B4-BE49-F238E27FC236}">
                  <a16:creationId xmlns:a16="http://schemas.microsoft.com/office/drawing/2014/main" id="{B7308251-D500-467D-B0CE-81F0892EEF6A}"/>
                </a:ext>
              </a:extLst>
            </p:cNvPr>
            <p:cNvSpPr txBox="1"/>
            <p:nvPr/>
          </p:nvSpPr>
          <p:spPr>
            <a:xfrm>
              <a:off x="11022170" y="3389191"/>
              <a:ext cx="44435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32/78</a:t>
              </a:r>
            </a:p>
          </p:txBody>
        </p:sp>
        <p:sp>
          <p:nvSpPr>
            <p:cNvPr id="1704" name="TextBox 1703">
              <a:extLst>
                <a:ext uri="{FF2B5EF4-FFF2-40B4-BE49-F238E27FC236}">
                  <a16:creationId xmlns:a16="http://schemas.microsoft.com/office/drawing/2014/main" id="{36FC1B00-5F83-499B-AA02-B9F424FB21CB}"/>
                </a:ext>
              </a:extLst>
            </p:cNvPr>
            <p:cNvSpPr txBox="1"/>
            <p:nvPr/>
          </p:nvSpPr>
          <p:spPr>
            <a:xfrm>
              <a:off x="10994202" y="3596025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68/134</a:t>
              </a:r>
            </a:p>
          </p:txBody>
        </p:sp>
        <p:sp>
          <p:nvSpPr>
            <p:cNvPr id="1705" name="TextBox 1704">
              <a:extLst>
                <a:ext uri="{FF2B5EF4-FFF2-40B4-BE49-F238E27FC236}">
                  <a16:creationId xmlns:a16="http://schemas.microsoft.com/office/drawing/2014/main" id="{64FA6CF2-BAE0-419F-9C9E-3D9152A41CC5}"/>
                </a:ext>
              </a:extLst>
            </p:cNvPr>
            <p:cNvSpPr txBox="1"/>
            <p:nvPr/>
          </p:nvSpPr>
          <p:spPr>
            <a:xfrm>
              <a:off x="10994202" y="3802859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54/127</a:t>
              </a:r>
            </a:p>
          </p:txBody>
        </p:sp>
        <p:sp>
          <p:nvSpPr>
            <p:cNvPr id="1706" name="TextBox 1705">
              <a:extLst>
                <a:ext uri="{FF2B5EF4-FFF2-40B4-BE49-F238E27FC236}">
                  <a16:creationId xmlns:a16="http://schemas.microsoft.com/office/drawing/2014/main" id="{40D04B90-545C-489F-A92E-5107EFD93CDB}"/>
                </a:ext>
              </a:extLst>
            </p:cNvPr>
            <p:cNvSpPr txBox="1"/>
            <p:nvPr/>
          </p:nvSpPr>
          <p:spPr>
            <a:xfrm>
              <a:off x="11022170" y="4009693"/>
              <a:ext cx="44435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46/85</a:t>
              </a:r>
            </a:p>
          </p:txBody>
        </p:sp>
        <p:sp>
          <p:nvSpPr>
            <p:cNvPr id="1707" name="TextBox 1706">
              <a:extLst>
                <a:ext uri="{FF2B5EF4-FFF2-40B4-BE49-F238E27FC236}">
                  <a16:creationId xmlns:a16="http://schemas.microsoft.com/office/drawing/2014/main" id="{A5FB8597-2E6E-460D-AAB9-CC25FE860E34}"/>
                </a:ext>
              </a:extLst>
            </p:cNvPr>
            <p:cNvSpPr txBox="1"/>
            <p:nvPr/>
          </p:nvSpPr>
          <p:spPr>
            <a:xfrm>
              <a:off x="10994202" y="4216527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56/110</a:t>
              </a:r>
            </a:p>
          </p:txBody>
        </p:sp>
        <p:sp>
          <p:nvSpPr>
            <p:cNvPr id="1708" name="TextBox 1707">
              <a:extLst>
                <a:ext uri="{FF2B5EF4-FFF2-40B4-BE49-F238E27FC236}">
                  <a16:creationId xmlns:a16="http://schemas.microsoft.com/office/drawing/2014/main" id="{F8638960-65CF-4815-AE52-BC6D19805DD2}"/>
                </a:ext>
              </a:extLst>
            </p:cNvPr>
            <p:cNvSpPr txBox="1"/>
            <p:nvPr/>
          </p:nvSpPr>
          <p:spPr>
            <a:xfrm>
              <a:off x="10994202" y="4423361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44/102</a:t>
              </a:r>
            </a:p>
          </p:txBody>
        </p:sp>
        <p:sp>
          <p:nvSpPr>
            <p:cNvPr id="1709" name="TextBox 1708">
              <a:extLst>
                <a:ext uri="{FF2B5EF4-FFF2-40B4-BE49-F238E27FC236}">
                  <a16:creationId xmlns:a16="http://schemas.microsoft.com/office/drawing/2014/main" id="{411AC507-A943-4122-BFA7-DD0E9328724D}"/>
                </a:ext>
              </a:extLst>
            </p:cNvPr>
            <p:cNvSpPr txBox="1"/>
            <p:nvPr/>
          </p:nvSpPr>
          <p:spPr>
            <a:xfrm>
              <a:off x="10994202" y="4630200"/>
              <a:ext cx="502062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45/113</a:t>
              </a:r>
            </a:p>
          </p:txBody>
        </p:sp>
        <p:sp>
          <p:nvSpPr>
            <p:cNvPr id="1710" name="TextBox 1709">
              <a:extLst>
                <a:ext uri="{FF2B5EF4-FFF2-40B4-BE49-F238E27FC236}">
                  <a16:creationId xmlns:a16="http://schemas.microsoft.com/office/drawing/2014/main" id="{FEF11421-3758-4EAB-836F-B5A9BFC1A565}"/>
                </a:ext>
              </a:extLst>
            </p:cNvPr>
            <p:cNvSpPr txBox="1"/>
            <p:nvPr/>
          </p:nvSpPr>
          <p:spPr>
            <a:xfrm>
              <a:off x="11022170" y="4836970"/>
              <a:ext cx="44435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55/99</a:t>
              </a:r>
            </a:p>
          </p:txBody>
        </p:sp>
        <p:grpSp>
          <p:nvGrpSpPr>
            <p:cNvPr id="2229" name="Group 2228">
              <a:extLst>
                <a:ext uri="{FF2B5EF4-FFF2-40B4-BE49-F238E27FC236}">
                  <a16:creationId xmlns:a16="http://schemas.microsoft.com/office/drawing/2014/main" id="{DE7B48AD-D311-4227-BCD2-86481C4C6636}"/>
                </a:ext>
              </a:extLst>
            </p:cNvPr>
            <p:cNvGrpSpPr/>
            <p:nvPr/>
          </p:nvGrpSpPr>
          <p:grpSpPr>
            <a:xfrm>
              <a:off x="9719105" y="1797183"/>
              <a:ext cx="250275" cy="54041"/>
              <a:chOff x="9566705" y="1797183"/>
              <a:chExt cx="250275" cy="54041"/>
            </a:xfrm>
          </p:grpSpPr>
          <p:sp>
            <p:nvSpPr>
              <p:cNvPr id="1757" name="Freeform: Shape 1756">
                <a:extLst>
                  <a:ext uri="{FF2B5EF4-FFF2-40B4-BE49-F238E27FC236}">
                    <a16:creationId xmlns:a16="http://schemas.microsoft.com/office/drawing/2014/main" id="{467CE9A1-2544-4E6E-8156-479453A7AFDA}"/>
                  </a:ext>
                </a:extLst>
              </p:cNvPr>
              <p:cNvSpPr/>
              <p:nvPr/>
            </p:nvSpPr>
            <p:spPr>
              <a:xfrm>
                <a:off x="9570802" y="1824093"/>
                <a:ext cx="241969" cy="11074"/>
              </a:xfrm>
              <a:custGeom>
                <a:avLst/>
                <a:gdLst>
                  <a:gd name="connsiteX0" fmla="*/ 241970 w 241969"/>
                  <a:gd name="connsiteY0" fmla="*/ 0 h 11074"/>
                  <a:gd name="connsiteX1" fmla="*/ 0 w 241969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1969" h="11074">
                    <a:moveTo>
                      <a:pt x="241970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8" name="Freeform: Shape 1757">
                <a:extLst>
                  <a:ext uri="{FF2B5EF4-FFF2-40B4-BE49-F238E27FC236}">
                    <a16:creationId xmlns:a16="http://schemas.microsoft.com/office/drawing/2014/main" id="{279F7D39-13D1-4FB2-8E19-9DEBBBFC4727}"/>
                  </a:ext>
                </a:extLst>
              </p:cNvPr>
              <p:cNvSpPr/>
              <p:nvPr/>
            </p:nvSpPr>
            <p:spPr>
              <a:xfrm>
                <a:off x="9808675" y="1797183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9" name="Freeform: Shape 1758">
                <a:extLst>
                  <a:ext uri="{FF2B5EF4-FFF2-40B4-BE49-F238E27FC236}">
                    <a16:creationId xmlns:a16="http://schemas.microsoft.com/office/drawing/2014/main" id="{2E21066D-0735-4A72-B114-EF40F154A0E3}"/>
                  </a:ext>
                </a:extLst>
              </p:cNvPr>
              <p:cNvSpPr/>
              <p:nvPr/>
            </p:nvSpPr>
            <p:spPr>
              <a:xfrm>
                <a:off x="9566705" y="1797183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1" name="Freeform: Shape 1820">
                <a:extLst>
                  <a:ext uri="{FF2B5EF4-FFF2-40B4-BE49-F238E27FC236}">
                    <a16:creationId xmlns:a16="http://schemas.microsoft.com/office/drawing/2014/main" id="{B1A3072E-937A-4DAA-AF40-532A462DA193}"/>
                  </a:ext>
                </a:extLst>
              </p:cNvPr>
              <p:cNvSpPr/>
              <p:nvPr/>
            </p:nvSpPr>
            <p:spPr>
              <a:xfrm>
                <a:off x="9672684" y="1805820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28" name="Group 2227">
              <a:extLst>
                <a:ext uri="{FF2B5EF4-FFF2-40B4-BE49-F238E27FC236}">
                  <a16:creationId xmlns:a16="http://schemas.microsoft.com/office/drawing/2014/main" id="{7E99C22B-9CB5-4982-9E5F-C7241E9E0597}"/>
                </a:ext>
              </a:extLst>
            </p:cNvPr>
            <p:cNvGrpSpPr/>
            <p:nvPr/>
          </p:nvGrpSpPr>
          <p:grpSpPr>
            <a:xfrm>
              <a:off x="9737931" y="2004002"/>
              <a:ext cx="124805" cy="54041"/>
              <a:chOff x="9585531" y="1900947"/>
              <a:chExt cx="124805" cy="54041"/>
            </a:xfrm>
          </p:grpSpPr>
          <p:sp>
            <p:nvSpPr>
              <p:cNvPr id="1760" name="Freeform: Shape 1759">
                <a:extLst>
                  <a:ext uri="{FF2B5EF4-FFF2-40B4-BE49-F238E27FC236}">
                    <a16:creationId xmlns:a16="http://schemas.microsoft.com/office/drawing/2014/main" id="{D13F8BA5-0788-4A56-9FC1-1D7F05FE0F0B}"/>
                  </a:ext>
                </a:extLst>
              </p:cNvPr>
              <p:cNvSpPr/>
              <p:nvPr/>
            </p:nvSpPr>
            <p:spPr>
              <a:xfrm>
                <a:off x="9589739" y="1927968"/>
                <a:ext cx="116389" cy="11074"/>
              </a:xfrm>
              <a:custGeom>
                <a:avLst/>
                <a:gdLst>
                  <a:gd name="connsiteX0" fmla="*/ 116389 w 116389"/>
                  <a:gd name="connsiteY0" fmla="*/ 0 h 11074"/>
                  <a:gd name="connsiteX1" fmla="*/ 0 w 116389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6389" h="11074">
                    <a:moveTo>
                      <a:pt x="116389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1" name="Freeform: Shape 1760">
                <a:extLst>
                  <a:ext uri="{FF2B5EF4-FFF2-40B4-BE49-F238E27FC236}">
                    <a16:creationId xmlns:a16="http://schemas.microsoft.com/office/drawing/2014/main" id="{2B5CAB1D-0376-4CFD-B387-B3CBF7EC9A92}"/>
                  </a:ext>
                </a:extLst>
              </p:cNvPr>
              <p:cNvSpPr/>
              <p:nvPr/>
            </p:nvSpPr>
            <p:spPr>
              <a:xfrm>
                <a:off x="9702031" y="1900947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2" name="Freeform: Shape 1761">
                <a:extLst>
                  <a:ext uri="{FF2B5EF4-FFF2-40B4-BE49-F238E27FC236}">
                    <a16:creationId xmlns:a16="http://schemas.microsoft.com/office/drawing/2014/main" id="{E358EECF-BE6A-4469-8754-29FCD3FDADDD}"/>
                  </a:ext>
                </a:extLst>
              </p:cNvPr>
              <p:cNvSpPr/>
              <p:nvPr/>
            </p:nvSpPr>
            <p:spPr>
              <a:xfrm>
                <a:off x="9585531" y="1900947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2" name="Freeform: Shape 1821">
                <a:extLst>
                  <a:ext uri="{FF2B5EF4-FFF2-40B4-BE49-F238E27FC236}">
                    <a16:creationId xmlns:a16="http://schemas.microsoft.com/office/drawing/2014/main" id="{6B937C48-9BE6-424A-A1EC-29A71B9BC2E2}"/>
                  </a:ext>
                </a:extLst>
              </p:cNvPr>
              <p:cNvSpPr/>
              <p:nvPr/>
            </p:nvSpPr>
            <p:spPr>
              <a:xfrm>
                <a:off x="9628942" y="1909696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27" name="Group 2226">
              <a:extLst>
                <a:ext uri="{FF2B5EF4-FFF2-40B4-BE49-F238E27FC236}">
                  <a16:creationId xmlns:a16="http://schemas.microsoft.com/office/drawing/2014/main" id="{69E5A245-1830-4E28-AB0B-0B2A82CAFB67}"/>
                </a:ext>
              </a:extLst>
            </p:cNvPr>
            <p:cNvGrpSpPr/>
            <p:nvPr/>
          </p:nvGrpSpPr>
          <p:grpSpPr>
            <a:xfrm>
              <a:off x="9180237" y="2210821"/>
              <a:ext cx="730007" cy="54041"/>
              <a:chOff x="9027837" y="2004823"/>
              <a:chExt cx="730007" cy="54041"/>
            </a:xfrm>
          </p:grpSpPr>
          <p:sp>
            <p:nvSpPr>
              <p:cNvPr id="1763" name="Freeform: Shape 1762">
                <a:extLst>
                  <a:ext uri="{FF2B5EF4-FFF2-40B4-BE49-F238E27FC236}">
                    <a16:creationId xmlns:a16="http://schemas.microsoft.com/office/drawing/2014/main" id="{CC02B1F2-5B41-4EB9-9699-B78E868B105B}"/>
                  </a:ext>
                </a:extLst>
              </p:cNvPr>
              <p:cNvSpPr/>
              <p:nvPr/>
            </p:nvSpPr>
            <p:spPr>
              <a:xfrm>
                <a:off x="9031935" y="2031733"/>
                <a:ext cx="721812" cy="11074"/>
              </a:xfrm>
              <a:custGeom>
                <a:avLst/>
                <a:gdLst>
                  <a:gd name="connsiteX0" fmla="*/ 721813 w 721812"/>
                  <a:gd name="connsiteY0" fmla="*/ 0 h 11074"/>
                  <a:gd name="connsiteX1" fmla="*/ 0 w 721812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1812" h="11074">
                    <a:moveTo>
                      <a:pt x="721813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4" name="Freeform: Shape 1763">
                <a:extLst>
                  <a:ext uri="{FF2B5EF4-FFF2-40B4-BE49-F238E27FC236}">
                    <a16:creationId xmlns:a16="http://schemas.microsoft.com/office/drawing/2014/main" id="{93994928-2B78-4BAC-BE87-A18196C9C996}"/>
                  </a:ext>
                </a:extLst>
              </p:cNvPr>
              <p:cNvSpPr/>
              <p:nvPr/>
            </p:nvSpPr>
            <p:spPr>
              <a:xfrm>
                <a:off x="9749539" y="2004823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5" name="Freeform: Shape 1764">
                <a:extLst>
                  <a:ext uri="{FF2B5EF4-FFF2-40B4-BE49-F238E27FC236}">
                    <a16:creationId xmlns:a16="http://schemas.microsoft.com/office/drawing/2014/main" id="{B8B525C2-30F5-4E20-B771-1C2739EBD295}"/>
                  </a:ext>
                </a:extLst>
              </p:cNvPr>
              <p:cNvSpPr/>
              <p:nvPr/>
            </p:nvSpPr>
            <p:spPr>
              <a:xfrm>
                <a:off x="9027837" y="2004823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5 w 8305"/>
                  <a:gd name="connsiteY1" fmla="*/ 0 h 54041"/>
                  <a:gd name="connsiteX2" fmla="*/ 8305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5" y="0"/>
                    </a:lnTo>
                    <a:lnTo>
                      <a:pt x="8305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3" name="Freeform: Shape 1822">
                <a:extLst>
                  <a:ext uri="{FF2B5EF4-FFF2-40B4-BE49-F238E27FC236}">
                    <a16:creationId xmlns:a16="http://schemas.microsoft.com/office/drawing/2014/main" id="{CBF49CC8-9092-40DC-B8F9-1A17A4606E99}"/>
                  </a:ext>
                </a:extLst>
              </p:cNvPr>
              <p:cNvSpPr/>
              <p:nvPr/>
            </p:nvSpPr>
            <p:spPr>
              <a:xfrm>
                <a:off x="9375344" y="2013461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3 w 36544"/>
                  <a:gd name="connsiteY1" fmla="*/ 36545 h 36544"/>
                  <a:gd name="connsiteX2" fmla="*/ 0 w 36544"/>
                  <a:gd name="connsiteY2" fmla="*/ 18272 h 36544"/>
                  <a:gd name="connsiteX3" fmla="*/ 18273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3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3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26" name="Group 2225">
              <a:extLst>
                <a:ext uri="{FF2B5EF4-FFF2-40B4-BE49-F238E27FC236}">
                  <a16:creationId xmlns:a16="http://schemas.microsoft.com/office/drawing/2014/main" id="{38FEA31C-2D68-4011-8358-34A8386421ED}"/>
                </a:ext>
              </a:extLst>
            </p:cNvPr>
            <p:cNvGrpSpPr/>
            <p:nvPr/>
          </p:nvGrpSpPr>
          <p:grpSpPr>
            <a:xfrm>
              <a:off x="9754985" y="2417640"/>
              <a:ext cx="115614" cy="54041"/>
              <a:chOff x="9602585" y="2108588"/>
              <a:chExt cx="115614" cy="54041"/>
            </a:xfrm>
          </p:grpSpPr>
          <p:sp>
            <p:nvSpPr>
              <p:cNvPr id="1766" name="Freeform: Shape 1765">
                <a:extLst>
                  <a:ext uri="{FF2B5EF4-FFF2-40B4-BE49-F238E27FC236}">
                    <a16:creationId xmlns:a16="http://schemas.microsoft.com/office/drawing/2014/main" id="{38748B40-BA56-4747-A33F-E3046DFC4A12}"/>
                  </a:ext>
                </a:extLst>
              </p:cNvPr>
              <p:cNvSpPr/>
              <p:nvPr/>
            </p:nvSpPr>
            <p:spPr>
              <a:xfrm>
                <a:off x="9606793" y="2135608"/>
                <a:ext cx="107308" cy="11074"/>
              </a:xfrm>
              <a:custGeom>
                <a:avLst/>
                <a:gdLst>
                  <a:gd name="connsiteX0" fmla="*/ 107308 w 107308"/>
                  <a:gd name="connsiteY0" fmla="*/ 0 h 11074"/>
                  <a:gd name="connsiteX1" fmla="*/ 0 w 107308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7308" h="11074">
                    <a:moveTo>
                      <a:pt x="107308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7" name="Freeform: Shape 1766">
                <a:extLst>
                  <a:ext uri="{FF2B5EF4-FFF2-40B4-BE49-F238E27FC236}">
                    <a16:creationId xmlns:a16="http://schemas.microsoft.com/office/drawing/2014/main" id="{F61C2EB0-1704-4CB5-A53F-E0E43FDA38EF}"/>
                  </a:ext>
                </a:extLst>
              </p:cNvPr>
              <p:cNvSpPr/>
              <p:nvPr/>
            </p:nvSpPr>
            <p:spPr>
              <a:xfrm>
                <a:off x="9709894" y="2108588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8" name="Freeform: Shape 1767">
                <a:extLst>
                  <a:ext uri="{FF2B5EF4-FFF2-40B4-BE49-F238E27FC236}">
                    <a16:creationId xmlns:a16="http://schemas.microsoft.com/office/drawing/2014/main" id="{97338D64-B252-4DFF-B6E5-5DC7533EB9EE}"/>
                  </a:ext>
                </a:extLst>
              </p:cNvPr>
              <p:cNvSpPr/>
              <p:nvPr/>
            </p:nvSpPr>
            <p:spPr>
              <a:xfrm>
                <a:off x="9602585" y="2108588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4" name="Freeform: Shape 1823">
                <a:extLst>
                  <a:ext uri="{FF2B5EF4-FFF2-40B4-BE49-F238E27FC236}">
                    <a16:creationId xmlns:a16="http://schemas.microsoft.com/office/drawing/2014/main" id="{F08498B9-7F1D-4579-86AB-4BE322A76C91}"/>
                  </a:ext>
                </a:extLst>
              </p:cNvPr>
              <p:cNvSpPr/>
              <p:nvPr/>
            </p:nvSpPr>
            <p:spPr>
              <a:xfrm>
                <a:off x="9643559" y="2117336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3 w 36544"/>
                  <a:gd name="connsiteY1" fmla="*/ 36545 h 36544"/>
                  <a:gd name="connsiteX2" fmla="*/ 0 w 36544"/>
                  <a:gd name="connsiteY2" fmla="*/ 18272 h 36544"/>
                  <a:gd name="connsiteX3" fmla="*/ 18273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3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3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25" name="Group 2224">
              <a:extLst>
                <a:ext uri="{FF2B5EF4-FFF2-40B4-BE49-F238E27FC236}">
                  <a16:creationId xmlns:a16="http://schemas.microsoft.com/office/drawing/2014/main" id="{486B9002-2835-47B1-94A9-31597C5E7BEC}"/>
                </a:ext>
              </a:extLst>
            </p:cNvPr>
            <p:cNvGrpSpPr/>
            <p:nvPr/>
          </p:nvGrpSpPr>
          <p:grpSpPr>
            <a:xfrm>
              <a:off x="9741032" y="2624459"/>
              <a:ext cx="228902" cy="54041"/>
              <a:chOff x="9588632" y="2212352"/>
              <a:chExt cx="228902" cy="54041"/>
            </a:xfrm>
          </p:grpSpPr>
          <p:sp>
            <p:nvSpPr>
              <p:cNvPr id="1769" name="Freeform: Shape 1768">
                <a:extLst>
                  <a:ext uri="{FF2B5EF4-FFF2-40B4-BE49-F238E27FC236}">
                    <a16:creationId xmlns:a16="http://schemas.microsoft.com/office/drawing/2014/main" id="{17FBC64D-74E8-4B78-A8AE-F5D98A1232A3}"/>
                  </a:ext>
                </a:extLst>
              </p:cNvPr>
              <p:cNvSpPr/>
              <p:nvPr/>
            </p:nvSpPr>
            <p:spPr>
              <a:xfrm>
                <a:off x="9592729" y="2239373"/>
                <a:ext cx="220707" cy="11074"/>
              </a:xfrm>
              <a:custGeom>
                <a:avLst/>
                <a:gdLst>
                  <a:gd name="connsiteX0" fmla="*/ 220707 w 220707"/>
                  <a:gd name="connsiteY0" fmla="*/ 0 h 11074"/>
                  <a:gd name="connsiteX1" fmla="*/ 0 w 220707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0707" h="11074">
                    <a:moveTo>
                      <a:pt x="220707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0" name="Freeform: Shape 1769">
                <a:extLst>
                  <a:ext uri="{FF2B5EF4-FFF2-40B4-BE49-F238E27FC236}">
                    <a16:creationId xmlns:a16="http://schemas.microsoft.com/office/drawing/2014/main" id="{B055F722-ACD3-4980-A582-2D4BEC8CD409}"/>
                  </a:ext>
                </a:extLst>
              </p:cNvPr>
              <p:cNvSpPr/>
              <p:nvPr/>
            </p:nvSpPr>
            <p:spPr>
              <a:xfrm>
                <a:off x="9809229" y="2212352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5 w 8305"/>
                  <a:gd name="connsiteY1" fmla="*/ 0 h 54041"/>
                  <a:gd name="connsiteX2" fmla="*/ 8305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5" y="0"/>
                    </a:lnTo>
                    <a:lnTo>
                      <a:pt x="8305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1" name="Freeform: Shape 1770">
                <a:extLst>
                  <a:ext uri="{FF2B5EF4-FFF2-40B4-BE49-F238E27FC236}">
                    <a16:creationId xmlns:a16="http://schemas.microsoft.com/office/drawing/2014/main" id="{68A8E58B-CC6E-4FD1-8E08-7C9669243507}"/>
                  </a:ext>
                </a:extLst>
              </p:cNvPr>
              <p:cNvSpPr/>
              <p:nvPr/>
            </p:nvSpPr>
            <p:spPr>
              <a:xfrm>
                <a:off x="9588632" y="2212352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5" name="Freeform: Shape 1824">
                <a:extLst>
                  <a:ext uri="{FF2B5EF4-FFF2-40B4-BE49-F238E27FC236}">
                    <a16:creationId xmlns:a16="http://schemas.microsoft.com/office/drawing/2014/main" id="{DDCDB3D4-8E51-459B-8787-7EEE18E11E7E}"/>
                  </a:ext>
                </a:extLst>
              </p:cNvPr>
              <p:cNvSpPr/>
              <p:nvPr/>
            </p:nvSpPr>
            <p:spPr>
              <a:xfrm>
                <a:off x="9685087" y="2221101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3 w 36544"/>
                  <a:gd name="connsiteY1" fmla="*/ 36545 h 36544"/>
                  <a:gd name="connsiteX2" fmla="*/ 0 w 36544"/>
                  <a:gd name="connsiteY2" fmla="*/ 18272 h 36544"/>
                  <a:gd name="connsiteX3" fmla="*/ 18273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3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3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24" name="Group 2223">
              <a:extLst>
                <a:ext uri="{FF2B5EF4-FFF2-40B4-BE49-F238E27FC236}">
                  <a16:creationId xmlns:a16="http://schemas.microsoft.com/office/drawing/2014/main" id="{D0CD4EB7-1BC5-44BB-A7E9-A298EA33906D}"/>
                </a:ext>
              </a:extLst>
            </p:cNvPr>
            <p:cNvGrpSpPr/>
            <p:nvPr/>
          </p:nvGrpSpPr>
          <p:grpSpPr>
            <a:xfrm>
              <a:off x="9737377" y="2831278"/>
              <a:ext cx="125359" cy="54041"/>
              <a:chOff x="9584977" y="2316228"/>
              <a:chExt cx="125359" cy="54041"/>
            </a:xfrm>
          </p:grpSpPr>
          <p:sp>
            <p:nvSpPr>
              <p:cNvPr id="1772" name="Freeform: Shape 1771">
                <a:extLst>
                  <a:ext uri="{FF2B5EF4-FFF2-40B4-BE49-F238E27FC236}">
                    <a16:creationId xmlns:a16="http://schemas.microsoft.com/office/drawing/2014/main" id="{9B98CD9C-E676-426E-A2AC-8DD9F79929D3}"/>
                  </a:ext>
                </a:extLst>
              </p:cNvPr>
              <p:cNvSpPr/>
              <p:nvPr/>
            </p:nvSpPr>
            <p:spPr>
              <a:xfrm>
                <a:off x="9589075" y="2343249"/>
                <a:ext cx="117053" cy="11074"/>
              </a:xfrm>
              <a:custGeom>
                <a:avLst/>
                <a:gdLst>
                  <a:gd name="connsiteX0" fmla="*/ 117054 w 117053"/>
                  <a:gd name="connsiteY0" fmla="*/ 0 h 11074"/>
                  <a:gd name="connsiteX1" fmla="*/ 0 w 117053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7053" h="11074">
                    <a:moveTo>
                      <a:pt x="117054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3" name="Freeform: Shape 1772">
                <a:extLst>
                  <a:ext uri="{FF2B5EF4-FFF2-40B4-BE49-F238E27FC236}">
                    <a16:creationId xmlns:a16="http://schemas.microsoft.com/office/drawing/2014/main" id="{DCBF231A-2D38-4D4E-AFA5-2B1218344CE6}"/>
                  </a:ext>
                </a:extLst>
              </p:cNvPr>
              <p:cNvSpPr/>
              <p:nvPr/>
            </p:nvSpPr>
            <p:spPr>
              <a:xfrm>
                <a:off x="9702031" y="2316228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4" name="Freeform: Shape 1773">
                <a:extLst>
                  <a:ext uri="{FF2B5EF4-FFF2-40B4-BE49-F238E27FC236}">
                    <a16:creationId xmlns:a16="http://schemas.microsoft.com/office/drawing/2014/main" id="{D1FA6C84-7D4E-4A81-8E5F-E9BA10833FA1}"/>
                  </a:ext>
                </a:extLst>
              </p:cNvPr>
              <p:cNvSpPr/>
              <p:nvPr/>
            </p:nvSpPr>
            <p:spPr>
              <a:xfrm>
                <a:off x="9584977" y="2316228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5 w 8305"/>
                  <a:gd name="connsiteY1" fmla="*/ 0 h 54041"/>
                  <a:gd name="connsiteX2" fmla="*/ 8305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5" y="0"/>
                    </a:lnTo>
                    <a:lnTo>
                      <a:pt x="8305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6" name="Freeform: Shape 1825">
                <a:extLst>
                  <a:ext uri="{FF2B5EF4-FFF2-40B4-BE49-F238E27FC236}">
                    <a16:creationId xmlns:a16="http://schemas.microsoft.com/office/drawing/2014/main" id="{30C0DCC3-D3EC-4DFF-BB81-561F1D321DC8}"/>
                  </a:ext>
                </a:extLst>
              </p:cNvPr>
              <p:cNvSpPr/>
              <p:nvPr/>
            </p:nvSpPr>
            <p:spPr>
              <a:xfrm>
                <a:off x="9629052" y="2324976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3 w 36544"/>
                  <a:gd name="connsiteY1" fmla="*/ 36545 h 36544"/>
                  <a:gd name="connsiteX2" fmla="*/ 0 w 36544"/>
                  <a:gd name="connsiteY2" fmla="*/ 18272 h 36544"/>
                  <a:gd name="connsiteX3" fmla="*/ 18273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3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3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23" name="Group 2222">
              <a:extLst>
                <a:ext uri="{FF2B5EF4-FFF2-40B4-BE49-F238E27FC236}">
                  <a16:creationId xmlns:a16="http://schemas.microsoft.com/office/drawing/2014/main" id="{EB0110C2-A3B4-4C5B-AA5C-C93EDB15D7FB}"/>
                </a:ext>
              </a:extLst>
            </p:cNvPr>
            <p:cNvGrpSpPr/>
            <p:nvPr/>
          </p:nvGrpSpPr>
          <p:grpSpPr>
            <a:xfrm>
              <a:off x="9762294" y="3038097"/>
              <a:ext cx="219932" cy="54041"/>
              <a:chOff x="9609894" y="2419992"/>
              <a:chExt cx="219932" cy="54041"/>
            </a:xfrm>
          </p:grpSpPr>
          <p:sp>
            <p:nvSpPr>
              <p:cNvPr id="1775" name="Freeform: Shape 1774">
                <a:extLst>
                  <a:ext uri="{FF2B5EF4-FFF2-40B4-BE49-F238E27FC236}">
                    <a16:creationId xmlns:a16="http://schemas.microsoft.com/office/drawing/2014/main" id="{A949A7B1-4126-4850-9906-25A5BC236C6A}"/>
                  </a:ext>
                </a:extLst>
              </p:cNvPr>
              <p:cNvSpPr/>
              <p:nvPr/>
            </p:nvSpPr>
            <p:spPr>
              <a:xfrm>
                <a:off x="9614102" y="2447013"/>
                <a:ext cx="211516" cy="11074"/>
              </a:xfrm>
              <a:custGeom>
                <a:avLst/>
                <a:gdLst>
                  <a:gd name="connsiteX0" fmla="*/ 211516 w 211516"/>
                  <a:gd name="connsiteY0" fmla="*/ 0 h 11074"/>
                  <a:gd name="connsiteX1" fmla="*/ 0 w 211516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1516" h="11074">
                    <a:moveTo>
                      <a:pt x="211516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6" name="Freeform: Shape 1775">
                <a:extLst>
                  <a:ext uri="{FF2B5EF4-FFF2-40B4-BE49-F238E27FC236}">
                    <a16:creationId xmlns:a16="http://schemas.microsoft.com/office/drawing/2014/main" id="{CB926689-723E-49D7-BCCD-DD5A6A967DDC}"/>
                  </a:ext>
                </a:extLst>
              </p:cNvPr>
              <p:cNvSpPr/>
              <p:nvPr/>
            </p:nvSpPr>
            <p:spPr>
              <a:xfrm>
                <a:off x="9821521" y="2419992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7" name="Freeform: Shape 1776">
                <a:extLst>
                  <a:ext uri="{FF2B5EF4-FFF2-40B4-BE49-F238E27FC236}">
                    <a16:creationId xmlns:a16="http://schemas.microsoft.com/office/drawing/2014/main" id="{FE6ED0AD-5900-44B9-A87A-9EE1F79AC492}"/>
                  </a:ext>
                </a:extLst>
              </p:cNvPr>
              <p:cNvSpPr/>
              <p:nvPr/>
            </p:nvSpPr>
            <p:spPr>
              <a:xfrm>
                <a:off x="9609894" y="2419992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5 w 8305"/>
                  <a:gd name="connsiteY1" fmla="*/ 0 h 54041"/>
                  <a:gd name="connsiteX2" fmla="*/ 8305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5" y="0"/>
                    </a:lnTo>
                    <a:lnTo>
                      <a:pt x="8305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7" name="Freeform: Shape 1826">
                <a:extLst>
                  <a:ext uri="{FF2B5EF4-FFF2-40B4-BE49-F238E27FC236}">
                    <a16:creationId xmlns:a16="http://schemas.microsoft.com/office/drawing/2014/main" id="{FD9377DE-ABE9-4677-843E-873A9021DB6B}"/>
                  </a:ext>
                </a:extLst>
              </p:cNvPr>
              <p:cNvSpPr/>
              <p:nvPr/>
            </p:nvSpPr>
            <p:spPr>
              <a:xfrm>
                <a:off x="9701809" y="2428741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22" name="Group 2221">
              <a:extLst>
                <a:ext uri="{FF2B5EF4-FFF2-40B4-BE49-F238E27FC236}">
                  <a16:creationId xmlns:a16="http://schemas.microsoft.com/office/drawing/2014/main" id="{F0C0A927-EE25-4EAA-A86B-85E6203D3088}"/>
                </a:ext>
              </a:extLst>
            </p:cNvPr>
            <p:cNvGrpSpPr/>
            <p:nvPr/>
          </p:nvGrpSpPr>
          <p:grpSpPr>
            <a:xfrm>
              <a:off x="9714232" y="3244916"/>
              <a:ext cx="130785" cy="54041"/>
              <a:chOff x="9561832" y="2523868"/>
              <a:chExt cx="130785" cy="54041"/>
            </a:xfrm>
          </p:grpSpPr>
          <p:sp>
            <p:nvSpPr>
              <p:cNvPr id="1778" name="Freeform: Shape 1777">
                <a:extLst>
                  <a:ext uri="{FF2B5EF4-FFF2-40B4-BE49-F238E27FC236}">
                    <a16:creationId xmlns:a16="http://schemas.microsoft.com/office/drawing/2014/main" id="{361F7A17-9FD9-4887-9E59-CBE04CBC08EF}"/>
                  </a:ext>
                </a:extLst>
              </p:cNvPr>
              <p:cNvSpPr/>
              <p:nvPr/>
            </p:nvSpPr>
            <p:spPr>
              <a:xfrm>
                <a:off x="9565930" y="2550889"/>
                <a:ext cx="122590" cy="11074"/>
              </a:xfrm>
              <a:custGeom>
                <a:avLst/>
                <a:gdLst>
                  <a:gd name="connsiteX0" fmla="*/ 122591 w 122590"/>
                  <a:gd name="connsiteY0" fmla="*/ 0 h 11074"/>
                  <a:gd name="connsiteX1" fmla="*/ 0 w 122590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590" h="11074">
                    <a:moveTo>
                      <a:pt x="122591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9" name="Freeform: Shape 1778">
                <a:extLst>
                  <a:ext uri="{FF2B5EF4-FFF2-40B4-BE49-F238E27FC236}">
                    <a16:creationId xmlns:a16="http://schemas.microsoft.com/office/drawing/2014/main" id="{AE0BCFC5-14D8-42C5-92F3-52F0DEC4DBCF}"/>
                  </a:ext>
                </a:extLst>
              </p:cNvPr>
              <p:cNvSpPr/>
              <p:nvPr/>
            </p:nvSpPr>
            <p:spPr>
              <a:xfrm>
                <a:off x="9684312" y="2523868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5 w 8305"/>
                  <a:gd name="connsiteY1" fmla="*/ 0 h 54041"/>
                  <a:gd name="connsiteX2" fmla="*/ 8305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5" y="0"/>
                    </a:lnTo>
                    <a:lnTo>
                      <a:pt x="8305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0" name="Freeform: Shape 1779">
                <a:extLst>
                  <a:ext uri="{FF2B5EF4-FFF2-40B4-BE49-F238E27FC236}">
                    <a16:creationId xmlns:a16="http://schemas.microsoft.com/office/drawing/2014/main" id="{1E84E533-2104-4799-8EB5-57C21B181814}"/>
                  </a:ext>
                </a:extLst>
              </p:cNvPr>
              <p:cNvSpPr/>
              <p:nvPr/>
            </p:nvSpPr>
            <p:spPr>
              <a:xfrm>
                <a:off x="9561832" y="2523868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5 w 8305"/>
                  <a:gd name="connsiteY1" fmla="*/ 0 h 54041"/>
                  <a:gd name="connsiteX2" fmla="*/ 8305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5" y="0"/>
                    </a:lnTo>
                    <a:lnTo>
                      <a:pt x="8305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8" name="Freeform: Shape 1827">
                <a:extLst>
                  <a:ext uri="{FF2B5EF4-FFF2-40B4-BE49-F238E27FC236}">
                    <a16:creationId xmlns:a16="http://schemas.microsoft.com/office/drawing/2014/main" id="{F527EBCF-4A82-4F41-AD0B-02C4BD445931}"/>
                  </a:ext>
                </a:extLst>
              </p:cNvPr>
              <p:cNvSpPr/>
              <p:nvPr/>
            </p:nvSpPr>
            <p:spPr>
              <a:xfrm>
                <a:off x="9610558" y="2532506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21" name="Group 2220">
              <a:extLst>
                <a:ext uri="{FF2B5EF4-FFF2-40B4-BE49-F238E27FC236}">
                  <a16:creationId xmlns:a16="http://schemas.microsoft.com/office/drawing/2014/main" id="{0C8A4D88-7687-4E10-A896-A7DF43F5C6E6}"/>
                </a:ext>
              </a:extLst>
            </p:cNvPr>
            <p:cNvGrpSpPr/>
            <p:nvPr/>
          </p:nvGrpSpPr>
          <p:grpSpPr>
            <a:xfrm>
              <a:off x="9707477" y="3451735"/>
              <a:ext cx="189921" cy="54041"/>
              <a:chOff x="9555077" y="2627633"/>
              <a:chExt cx="189921" cy="54041"/>
            </a:xfrm>
          </p:grpSpPr>
          <p:sp>
            <p:nvSpPr>
              <p:cNvPr id="1781" name="Freeform: Shape 1780">
                <a:extLst>
                  <a:ext uri="{FF2B5EF4-FFF2-40B4-BE49-F238E27FC236}">
                    <a16:creationId xmlns:a16="http://schemas.microsoft.com/office/drawing/2014/main" id="{2F82E2CD-A772-48AE-850D-A2B5104740B3}"/>
                  </a:ext>
                </a:extLst>
              </p:cNvPr>
              <p:cNvSpPr/>
              <p:nvPr/>
            </p:nvSpPr>
            <p:spPr>
              <a:xfrm>
                <a:off x="9559285" y="2654653"/>
                <a:ext cx="181615" cy="11074"/>
              </a:xfrm>
              <a:custGeom>
                <a:avLst/>
                <a:gdLst>
                  <a:gd name="connsiteX0" fmla="*/ 181616 w 181615"/>
                  <a:gd name="connsiteY0" fmla="*/ 0 h 11074"/>
                  <a:gd name="connsiteX1" fmla="*/ 0 w 181615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1615" h="11074">
                    <a:moveTo>
                      <a:pt x="181616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2" name="Freeform: Shape 1781">
                <a:extLst>
                  <a:ext uri="{FF2B5EF4-FFF2-40B4-BE49-F238E27FC236}">
                    <a16:creationId xmlns:a16="http://schemas.microsoft.com/office/drawing/2014/main" id="{0AA2EF75-1CB5-48EC-A490-C5010653BCBC}"/>
                  </a:ext>
                </a:extLst>
              </p:cNvPr>
              <p:cNvSpPr/>
              <p:nvPr/>
            </p:nvSpPr>
            <p:spPr>
              <a:xfrm>
                <a:off x="9736693" y="2627633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3" name="Freeform: Shape 1782">
                <a:extLst>
                  <a:ext uri="{FF2B5EF4-FFF2-40B4-BE49-F238E27FC236}">
                    <a16:creationId xmlns:a16="http://schemas.microsoft.com/office/drawing/2014/main" id="{940F06EE-B97E-4DD0-8913-22817B2DD8B8}"/>
                  </a:ext>
                </a:extLst>
              </p:cNvPr>
              <p:cNvSpPr/>
              <p:nvPr/>
            </p:nvSpPr>
            <p:spPr>
              <a:xfrm>
                <a:off x="9555077" y="2627633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9" name="Freeform: Shape 1828">
                <a:extLst>
                  <a:ext uri="{FF2B5EF4-FFF2-40B4-BE49-F238E27FC236}">
                    <a16:creationId xmlns:a16="http://schemas.microsoft.com/office/drawing/2014/main" id="{78FF169D-3A61-4AD0-B390-4A048867C160}"/>
                  </a:ext>
                </a:extLst>
              </p:cNvPr>
              <p:cNvSpPr/>
              <p:nvPr/>
            </p:nvSpPr>
            <p:spPr>
              <a:xfrm>
                <a:off x="9631489" y="2636381"/>
                <a:ext cx="36544" cy="36544"/>
              </a:xfrm>
              <a:custGeom>
                <a:avLst/>
                <a:gdLst>
                  <a:gd name="connsiteX0" fmla="*/ 36544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4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4" y="18272"/>
                    </a:moveTo>
                    <a:cubicBezTo>
                      <a:pt x="36544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4" y="8181"/>
                      <a:pt x="36544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20" name="Group 2219">
              <a:extLst>
                <a:ext uri="{FF2B5EF4-FFF2-40B4-BE49-F238E27FC236}">
                  <a16:creationId xmlns:a16="http://schemas.microsoft.com/office/drawing/2014/main" id="{98E5C428-87EB-4E2E-AC87-55D7FDCFC08D}"/>
                </a:ext>
              </a:extLst>
            </p:cNvPr>
            <p:cNvGrpSpPr/>
            <p:nvPr/>
          </p:nvGrpSpPr>
          <p:grpSpPr>
            <a:xfrm>
              <a:off x="9736713" y="3658554"/>
              <a:ext cx="134550" cy="54041"/>
              <a:chOff x="9584313" y="2731508"/>
              <a:chExt cx="134550" cy="54041"/>
            </a:xfrm>
          </p:grpSpPr>
          <p:sp>
            <p:nvSpPr>
              <p:cNvPr id="1784" name="Freeform: Shape 1783">
                <a:extLst>
                  <a:ext uri="{FF2B5EF4-FFF2-40B4-BE49-F238E27FC236}">
                    <a16:creationId xmlns:a16="http://schemas.microsoft.com/office/drawing/2014/main" id="{7FA0C021-3DB5-4192-824A-0664BF773447}"/>
                  </a:ext>
                </a:extLst>
              </p:cNvPr>
              <p:cNvSpPr/>
              <p:nvPr/>
            </p:nvSpPr>
            <p:spPr>
              <a:xfrm>
                <a:off x="9588521" y="2758418"/>
                <a:ext cx="126134" cy="11074"/>
              </a:xfrm>
              <a:custGeom>
                <a:avLst/>
                <a:gdLst>
                  <a:gd name="connsiteX0" fmla="*/ 126135 w 126134"/>
                  <a:gd name="connsiteY0" fmla="*/ 0 h 11074"/>
                  <a:gd name="connsiteX1" fmla="*/ 0 w 126134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34" h="11074">
                    <a:moveTo>
                      <a:pt x="126135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5" name="Freeform: Shape 1784">
                <a:extLst>
                  <a:ext uri="{FF2B5EF4-FFF2-40B4-BE49-F238E27FC236}">
                    <a16:creationId xmlns:a16="http://schemas.microsoft.com/office/drawing/2014/main" id="{56E8E1BC-89B4-4089-BED1-DFC96AD228F3}"/>
                  </a:ext>
                </a:extLst>
              </p:cNvPr>
              <p:cNvSpPr/>
              <p:nvPr/>
            </p:nvSpPr>
            <p:spPr>
              <a:xfrm>
                <a:off x="9710558" y="2731508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6" name="Freeform: Shape 1785">
                <a:extLst>
                  <a:ext uri="{FF2B5EF4-FFF2-40B4-BE49-F238E27FC236}">
                    <a16:creationId xmlns:a16="http://schemas.microsoft.com/office/drawing/2014/main" id="{48B4D66F-61D0-4F0A-8B45-024F089E0175}"/>
                  </a:ext>
                </a:extLst>
              </p:cNvPr>
              <p:cNvSpPr/>
              <p:nvPr/>
            </p:nvSpPr>
            <p:spPr>
              <a:xfrm>
                <a:off x="9584313" y="2731508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5 w 8305"/>
                  <a:gd name="connsiteY1" fmla="*/ 0 h 54041"/>
                  <a:gd name="connsiteX2" fmla="*/ 8305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5" y="0"/>
                    </a:lnTo>
                    <a:lnTo>
                      <a:pt x="8305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0" name="Freeform: Shape 1829">
                <a:extLst>
                  <a:ext uri="{FF2B5EF4-FFF2-40B4-BE49-F238E27FC236}">
                    <a16:creationId xmlns:a16="http://schemas.microsoft.com/office/drawing/2014/main" id="{8AAE7C26-59FA-432E-A288-35A07DEA7F50}"/>
                  </a:ext>
                </a:extLst>
              </p:cNvPr>
              <p:cNvSpPr/>
              <p:nvPr/>
            </p:nvSpPr>
            <p:spPr>
              <a:xfrm>
                <a:off x="9635475" y="2740146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4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4"/>
                      <a:pt x="18272" y="36544"/>
                    </a:cubicBezTo>
                    <a:cubicBezTo>
                      <a:pt x="8181" y="36544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19" name="Group 2218">
              <a:extLst>
                <a:ext uri="{FF2B5EF4-FFF2-40B4-BE49-F238E27FC236}">
                  <a16:creationId xmlns:a16="http://schemas.microsoft.com/office/drawing/2014/main" id="{916E7438-5CCD-452A-8DFA-7E21385ACC1A}"/>
                </a:ext>
              </a:extLst>
            </p:cNvPr>
            <p:cNvGrpSpPr/>
            <p:nvPr/>
          </p:nvGrpSpPr>
          <p:grpSpPr>
            <a:xfrm>
              <a:off x="9738595" y="3865373"/>
              <a:ext cx="150276" cy="54041"/>
              <a:chOff x="9586195" y="2835273"/>
              <a:chExt cx="150276" cy="54041"/>
            </a:xfrm>
          </p:grpSpPr>
          <p:sp>
            <p:nvSpPr>
              <p:cNvPr id="1787" name="Freeform: Shape 1786">
                <a:extLst>
                  <a:ext uri="{FF2B5EF4-FFF2-40B4-BE49-F238E27FC236}">
                    <a16:creationId xmlns:a16="http://schemas.microsoft.com/office/drawing/2014/main" id="{BEF0D76F-3519-438E-9F06-6D1E4F02A276}"/>
                  </a:ext>
                </a:extLst>
              </p:cNvPr>
              <p:cNvSpPr/>
              <p:nvPr/>
            </p:nvSpPr>
            <p:spPr>
              <a:xfrm>
                <a:off x="9590293" y="2862294"/>
                <a:ext cx="142081" cy="11074"/>
              </a:xfrm>
              <a:custGeom>
                <a:avLst/>
                <a:gdLst>
                  <a:gd name="connsiteX0" fmla="*/ 142081 w 142081"/>
                  <a:gd name="connsiteY0" fmla="*/ 0 h 11074"/>
                  <a:gd name="connsiteX1" fmla="*/ 0 w 142081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081" h="11074">
                    <a:moveTo>
                      <a:pt x="142081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8" name="Freeform: Shape 1787">
                <a:extLst>
                  <a:ext uri="{FF2B5EF4-FFF2-40B4-BE49-F238E27FC236}">
                    <a16:creationId xmlns:a16="http://schemas.microsoft.com/office/drawing/2014/main" id="{CE3D989C-93FA-46F7-9C82-8AA6AA8EBC12}"/>
                  </a:ext>
                </a:extLst>
              </p:cNvPr>
              <p:cNvSpPr/>
              <p:nvPr/>
            </p:nvSpPr>
            <p:spPr>
              <a:xfrm>
                <a:off x="9728166" y="2835273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9" name="Freeform: Shape 1788">
                <a:extLst>
                  <a:ext uri="{FF2B5EF4-FFF2-40B4-BE49-F238E27FC236}">
                    <a16:creationId xmlns:a16="http://schemas.microsoft.com/office/drawing/2014/main" id="{5215F479-2C1B-4812-9C98-64C714128E3C}"/>
                  </a:ext>
                </a:extLst>
              </p:cNvPr>
              <p:cNvSpPr/>
              <p:nvPr/>
            </p:nvSpPr>
            <p:spPr>
              <a:xfrm>
                <a:off x="9586195" y="2835273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1" name="Freeform: Shape 1830">
                <a:extLst>
                  <a:ext uri="{FF2B5EF4-FFF2-40B4-BE49-F238E27FC236}">
                    <a16:creationId xmlns:a16="http://schemas.microsoft.com/office/drawing/2014/main" id="{E409977F-948D-4B50-8053-83A84DDC900E}"/>
                  </a:ext>
                </a:extLst>
              </p:cNvPr>
              <p:cNvSpPr/>
              <p:nvPr/>
            </p:nvSpPr>
            <p:spPr>
              <a:xfrm>
                <a:off x="9643559" y="2844021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3 w 36544"/>
                  <a:gd name="connsiteY1" fmla="*/ 36545 h 36544"/>
                  <a:gd name="connsiteX2" fmla="*/ 0 w 36544"/>
                  <a:gd name="connsiteY2" fmla="*/ 18272 h 36544"/>
                  <a:gd name="connsiteX3" fmla="*/ 18273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3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3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18" name="Group 2217">
              <a:extLst>
                <a:ext uri="{FF2B5EF4-FFF2-40B4-BE49-F238E27FC236}">
                  <a16:creationId xmlns:a16="http://schemas.microsoft.com/office/drawing/2014/main" id="{148598E3-66DC-4B50-BB79-3FBD894E2651}"/>
                </a:ext>
              </a:extLst>
            </p:cNvPr>
            <p:cNvGrpSpPr/>
            <p:nvPr/>
          </p:nvGrpSpPr>
          <p:grpSpPr>
            <a:xfrm>
              <a:off x="9713568" y="4072192"/>
              <a:ext cx="164339" cy="54041"/>
              <a:chOff x="9561168" y="2939037"/>
              <a:chExt cx="164339" cy="54041"/>
            </a:xfrm>
          </p:grpSpPr>
          <p:sp>
            <p:nvSpPr>
              <p:cNvPr id="1790" name="Freeform: Shape 1789">
                <a:extLst>
                  <a:ext uri="{FF2B5EF4-FFF2-40B4-BE49-F238E27FC236}">
                    <a16:creationId xmlns:a16="http://schemas.microsoft.com/office/drawing/2014/main" id="{17F64649-3B97-4CED-92A8-34ACBDC5C821}"/>
                  </a:ext>
                </a:extLst>
              </p:cNvPr>
              <p:cNvSpPr/>
              <p:nvPr/>
            </p:nvSpPr>
            <p:spPr>
              <a:xfrm>
                <a:off x="9565376" y="2966058"/>
                <a:ext cx="156034" cy="11074"/>
              </a:xfrm>
              <a:custGeom>
                <a:avLst/>
                <a:gdLst>
                  <a:gd name="connsiteX0" fmla="*/ 156035 w 156034"/>
                  <a:gd name="connsiteY0" fmla="*/ 0 h 11074"/>
                  <a:gd name="connsiteX1" fmla="*/ 0 w 156034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6034" h="11074">
                    <a:moveTo>
                      <a:pt x="156035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1" name="Freeform: Shape 1790">
                <a:extLst>
                  <a:ext uri="{FF2B5EF4-FFF2-40B4-BE49-F238E27FC236}">
                    <a16:creationId xmlns:a16="http://schemas.microsoft.com/office/drawing/2014/main" id="{1AA06DA9-3E8E-4795-9206-ED845FD7E67C}"/>
                  </a:ext>
                </a:extLst>
              </p:cNvPr>
              <p:cNvSpPr/>
              <p:nvPr/>
            </p:nvSpPr>
            <p:spPr>
              <a:xfrm>
                <a:off x="9717202" y="2939037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5 w 8305"/>
                  <a:gd name="connsiteY1" fmla="*/ 0 h 54041"/>
                  <a:gd name="connsiteX2" fmla="*/ 8305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5" y="0"/>
                    </a:lnTo>
                    <a:lnTo>
                      <a:pt x="8305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2" name="Freeform: Shape 1791">
                <a:extLst>
                  <a:ext uri="{FF2B5EF4-FFF2-40B4-BE49-F238E27FC236}">
                    <a16:creationId xmlns:a16="http://schemas.microsoft.com/office/drawing/2014/main" id="{E7B6F083-BF65-40F0-A90A-9ECB88EE8CC5}"/>
                  </a:ext>
                </a:extLst>
              </p:cNvPr>
              <p:cNvSpPr/>
              <p:nvPr/>
            </p:nvSpPr>
            <p:spPr>
              <a:xfrm>
                <a:off x="9561168" y="2939037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2" name="Freeform: Shape 1831">
                <a:extLst>
                  <a:ext uri="{FF2B5EF4-FFF2-40B4-BE49-F238E27FC236}">
                    <a16:creationId xmlns:a16="http://schemas.microsoft.com/office/drawing/2014/main" id="{12EFC372-F697-4EFE-BD27-DF935DF7B99D}"/>
                  </a:ext>
                </a:extLst>
              </p:cNvPr>
              <p:cNvSpPr/>
              <p:nvPr/>
            </p:nvSpPr>
            <p:spPr>
              <a:xfrm>
                <a:off x="9624069" y="2947786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4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4"/>
                      <a:pt x="18272" y="36544"/>
                    </a:cubicBezTo>
                    <a:cubicBezTo>
                      <a:pt x="8181" y="36544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17" name="Group 2216">
              <a:extLst>
                <a:ext uri="{FF2B5EF4-FFF2-40B4-BE49-F238E27FC236}">
                  <a16:creationId xmlns:a16="http://schemas.microsoft.com/office/drawing/2014/main" id="{4B08C30A-9DCE-46A1-AC82-696CC7039FFB}"/>
                </a:ext>
              </a:extLst>
            </p:cNvPr>
            <p:cNvGrpSpPr/>
            <p:nvPr/>
          </p:nvGrpSpPr>
          <p:grpSpPr>
            <a:xfrm>
              <a:off x="9684332" y="4279011"/>
              <a:ext cx="148504" cy="54041"/>
              <a:chOff x="9531932" y="3042913"/>
              <a:chExt cx="148504" cy="54041"/>
            </a:xfrm>
          </p:grpSpPr>
          <p:sp>
            <p:nvSpPr>
              <p:cNvPr id="1793" name="Freeform: Shape 1792">
                <a:extLst>
                  <a:ext uri="{FF2B5EF4-FFF2-40B4-BE49-F238E27FC236}">
                    <a16:creationId xmlns:a16="http://schemas.microsoft.com/office/drawing/2014/main" id="{4524C742-9D9C-4B52-8C8B-EDAE83E61550}"/>
                  </a:ext>
                </a:extLst>
              </p:cNvPr>
              <p:cNvSpPr/>
              <p:nvPr/>
            </p:nvSpPr>
            <p:spPr>
              <a:xfrm>
                <a:off x="9536030" y="3069934"/>
                <a:ext cx="140198" cy="11074"/>
              </a:xfrm>
              <a:custGeom>
                <a:avLst/>
                <a:gdLst>
                  <a:gd name="connsiteX0" fmla="*/ 140199 w 140198"/>
                  <a:gd name="connsiteY0" fmla="*/ 0 h 11074"/>
                  <a:gd name="connsiteX1" fmla="*/ 0 w 140198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198" h="11074">
                    <a:moveTo>
                      <a:pt x="140199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4" name="Freeform: Shape 1793">
                <a:extLst>
                  <a:ext uri="{FF2B5EF4-FFF2-40B4-BE49-F238E27FC236}">
                    <a16:creationId xmlns:a16="http://schemas.microsoft.com/office/drawing/2014/main" id="{5CE6E8C8-EA38-4322-B11D-1356DAAB3380}"/>
                  </a:ext>
                </a:extLst>
              </p:cNvPr>
              <p:cNvSpPr/>
              <p:nvPr/>
            </p:nvSpPr>
            <p:spPr>
              <a:xfrm>
                <a:off x="9672131" y="3042913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5" name="Freeform: Shape 1794">
                <a:extLst>
                  <a:ext uri="{FF2B5EF4-FFF2-40B4-BE49-F238E27FC236}">
                    <a16:creationId xmlns:a16="http://schemas.microsoft.com/office/drawing/2014/main" id="{3ACC54B4-DADE-4385-8231-ED7571BCF7FC}"/>
                  </a:ext>
                </a:extLst>
              </p:cNvPr>
              <p:cNvSpPr/>
              <p:nvPr/>
            </p:nvSpPr>
            <p:spPr>
              <a:xfrm>
                <a:off x="9531932" y="3042913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3" name="Freeform: Shape 1832">
                <a:extLst>
                  <a:ext uri="{FF2B5EF4-FFF2-40B4-BE49-F238E27FC236}">
                    <a16:creationId xmlns:a16="http://schemas.microsoft.com/office/drawing/2014/main" id="{4241E393-DEF6-4CFC-A3FB-057206E6676A}"/>
                  </a:ext>
                </a:extLst>
              </p:cNvPr>
              <p:cNvSpPr/>
              <p:nvPr/>
            </p:nvSpPr>
            <p:spPr>
              <a:xfrm>
                <a:off x="9587857" y="3051661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3 w 36544"/>
                  <a:gd name="connsiteY1" fmla="*/ 36545 h 36544"/>
                  <a:gd name="connsiteX2" fmla="*/ 0 w 36544"/>
                  <a:gd name="connsiteY2" fmla="*/ 18272 h 36544"/>
                  <a:gd name="connsiteX3" fmla="*/ 18273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3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3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16" name="Group 2215">
              <a:extLst>
                <a:ext uri="{FF2B5EF4-FFF2-40B4-BE49-F238E27FC236}">
                  <a16:creationId xmlns:a16="http://schemas.microsoft.com/office/drawing/2014/main" id="{E403C56C-A8C0-4D27-A02B-858CF1FE5618}"/>
                </a:ext>
              </a:extLst>
            </p:cNvPr>
            <p:cNvGrpSpPr/>
            <p:nvPr/>
          </p:nvGrpSpPr>
          <p:grpSpPr>
            <a:xfrm>
              <a:off x="9769049" y="4485830"/>
              <a:ext cx="166776" cy="54041"/>
              <a:chOff x="9616649" y="3146678"/>
              <a:chExt cx="166776" cy="54041"/>
            </a:xfrm>
          </p:grpSpPr>
          <p:sp>
            <p:nvSpPr>
              <p:cNvPr id="1796" name="Freeform: Shape 1795">
                <a:extLst>
                  <a:ext uri="{FF2B5EF4-FFF2-40B4-BE49-F238E27FC236}">
                    <a16:creationId xmlns:a16="http://schemas.microsoft.com/office/drawing/2014/main" id="{E64ABEA8-8E50-497C-B65F-FE085DC69164}"/>
                  </a:ext>
                </a:extLst>
              </p:cNvPr>
              <p:cNvSpPr/>
              <p:nvPr/>
            </p:nvSpPr>
            <p:spPr>
              <a:xfrm>
                <a:off x="9620857" y="3173698"/>
                <a:ext cx="158470" cy="11074"/>
              </a:xfrm>
              <a:custGeom>
                <a:avLst/>
                <a:gdLst>
                  <a:gd name="connsiteX0" fmla="*/ 158471 w 158470"/>
                  <a:gd name="connsiteY0" fmla="*/ 0 h 11074"/>
                  <a:gd name="connsiteX1" fmla="*/ 0 w 158470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470" h="11074">
                    <a:moveTo>
                      <a:pt x="158471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7" name="Freeform: Shape 1796">
                <a:extLst>
                  <a:ext uri="{FF2B5EF4-FFF2-40B4-BE49-F238E27FC236}">
                    <a16:creationId xmlns:a16="http://schemas.microsoft.com/office/drawing/2014/main" id="{220C2A21-04C8-4A25-9667-2BC67F400630}"/>
                  </a:ext>
                </a:extLst>
              </p:cNvPr>
              <p:cNvSpPr/>
              <p:nvPr/>
            </p:nvSpPr>
            <p:spPr>
              <a:xfrm>
                <a:off x="9775120" y="3146678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8" name="Freeform: Shape 1797">
                <a:extLst>
                  <a:ext uri="{FF2B5EF4-FFF2-40B4-BE49-F238E27FC236}">
                    <a16:creationId xmlns:a16="http://schemas.microsoft.com/office/drawing/2014/main" id="{DAE0072E-E3E2-4BAE-B4A7-D06C0DD8646E}"/>
                  </a:ext>
                </a:extLst>
              </p:cNvPr>
              <p:cNvSpPr/>
              <p:nvPr/>
            </p:nvSpPr>
            <p:spPr>
              <a:xfrm>
                <a:off x="9616649" y="3146678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4" name="Freeform: Shape 1833">
                <a:extLst>
                  <a:ext uri="{FF2B5EF4-FFF2-40B4-BE49-F238E27FC236}">
                    <a16:creationId xmlns:a16="http://schemas.microsoft.com/office/drawing/2014/main" id="{8778DF3F-ED3E-4DEF-AF81-6030E100A7E9}"/>
                  </a:ext>
                </a:extLst>
              </p:cNvPr>
              <p:cNvSpPr/>
              <p:nvPr/>
            </p:nvSpPr>
            <p:spPr>
              <a:xfrm>
                <a:off x="9681433" y="3155426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4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4"/>
                      <a:pt x="18272" y="36544"/>
                    </a:cubicBezTo>
                    <a:cubicBezTo>
                      <a:pt x="8181" y="36544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15" name="Group 2214">
              <a:extLst>
                <a:ext uri="{FF2B5EF4-FFF2-40B4-BE49-F238E27FC236}">
                  <a16:creationId xmlns:a16="http://schemas.microsoft.com/office/drawing/2014/main" id="{5B429811-BEEA-4D84-BE94-CAF967E6C2D6}"/>
                </a:ext>
              </a:extLst>
            </p:cNvPr>
            <p:cNvGrpSpPr/>
            <p:nvPr/>
          </p:nvGrpSpPr>
          <p:grpSpPr>
            <a:xfrm>
              <a:off x="9672151" y="4692642"/>
              <a:ext cx="157584" cy="54041"/>
              <a:chOff x="9519751" y="3250553"/>
              <a:chExt cx="157584" cy="54041"/>
            </a:xfrm>
          </p:grpSpPr>
          <p:sp>
            <p:nvSpPr>
              <p:cNvPr id="1799" name="Freeform: Shape 1798">
                <a:extLst>
                  <a:ext uri="{FF2B5EF4-FFF2-40B4-BE49-F238E27FC236}">
                    <a16:creationId xmlns:a16="http://schemas.microsoft.com/office/drawing/2014/main" id="{4F25972B-D5F8-451D-B1CF-E2227A02CA9C}"/>
                  </a:ext>
                </a:extLst>
              </p:cNvPr>
              <p:cNvSpPr/>
              <p:nvPr/>
            </p:nvSpPr>
            <p:spPr>
              <a:xfrm>
                <a:off x="9523848" y="3277574"/>
                <a:ext cx="149390" cy="11074"/>
              </a:xfrm>
              <a:custGeom>
                <a:avLst/>
                <a:gdLst>
                  <a:gd name="connsiteX0" fmla="*/ 149390 w 149390"/>
                  <a:gd name="connsiteY0" fmla="*/ 0 h 11074"/>
                  <a:gd name="connsiteX1" fmla="*/ 0 w 149390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390" h="11074">
                    <a:moveTo>
                      <a:pt x="149390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0" name="Freeform: Shape 1799">
                <a:extLst>
                  <a:ext uri="{FF2B5EF4-FFF2-40B4-BE49-F238E27FC236}">
                    <a16:creationId xmlns:a16="http://schemas.microsoft.com/office/drawing/2014/main" id="{A1401F84-722A-4996-B49D-F86632B69D62}"/>
                  </a:ext>
                </a:extLst>
              </p:cNvPr>
              <p:cNvSpPr/>
              <p:nvPr/>
            </p:nvSpPr>
            <p:spPr>
              <a:xfrm>
                <a:off x="9669030" y="3250553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1" name="Freeform: Shape 1800">
                <a:extLst>
                  <a:ext uri="{FF2B5EF4-FFF2-40B4-BE49-F238E27FC236}">
                    <a16:creationId xmlns:a16="http://schemas.microsoft.com/office/drawing/2014/main" id="{64861EAB-A6C5-41B3-A03F-8C4A3ABE56D6}"/>
                  </a:ext>
                </a:extLst>
              </p:cNvPr>
              <p:cNvSpPr/>
              <p:nvPr/>
            </p:nvSpPr>
            <p:spPr>
              <a:xfrm>
                <a:off x="9519751" y="3250553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5" name="Freeform: Shape 1834">
                <a:extLst>
                  <a:ext uri="{FF2B5EF4-FFF2-40B4-BE49-F238E27FC236}">
                    <a16:creationId xmlns:a16="http://schemas.microsoft.com/office/drawing/2014/main" id="{F26CCA1C-1D5C-45E2-8582-742E3C973601}"/>
                  </a:ext>
                </a:extLst>
              </p:cNvPr>
              <p:cNvSpPr/>
              <p:nvPr/>
            </p:nvSpPr>
            <p:spPr>
              <a:xfrm>
                <a:off x="9580437" y="3259302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5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5"/>
                      <a:pt x="18272" y="36545"/>
                    </a:cubicBezTo>
                    <a:cubicBezTo>
                      <a:pt x="8181" y="36545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14" name="Group 2213">
              <a:extLst>
                <a:ext uri="{FF2B5EF4-FFF2-40B4-BE49-F238E27FC236}">
                  <a16:creationId xmlns:a16="http://schemas.microsoft.com/office/drawing/2014/main" id="{9AB4D73A-5EB0-4DB6-B339-A2412224A4D8}"/>
                </a:ext>
              </a:extLst>
            </p:cNvPr>
            <p:cNvGrpSpPr/>
            <p:nvPr/>
          </p:nvGrpSpPr>
          <p:grpSpPr>
            <a:xfrm>
              <a:off x="9787986" y="4899303"/>
              <a:ext cx="154594" cy="54041"/>
              <a:chOff x="9635586" y="3354318"/>
              <a:chExt cx="154594" cy="54041"/>
            </a:xfrm>
          </p:grpSpPr>
          <p:sp>
            <p:nvSpPr>
              <p:cNvPr id="1802" name="Freeform: Shape 1801">
                <a:extLst>
                  <a:ext uri="{FF2B5EF4-FFF2-40B4-BE49-F238E27FC236}">
                    <a16:creationId xmlns:a16="http://schemas.microsoft.com/office/drawing/2014/main" id="{BE466A5D-D37D-4407-94B2-786C6747F787}"/>
                  </a:ext>
                </a:extLst>
              </p:cNvPr>
              <p:cNvSpPr/>
              <p:nvPr/>
            </p:nvSpPr>
            <p:spPr>
              <a:xfrm>
                <a:off x="9639683" y="3381339"/>
                <a:ext cx="146289" cy="11074"/>
              </a:xfrm>
              <a:custGeom>
                <a:avLst/>
                <a:gdLst>
                  <a:gd name="connsiteX0" fmla="*/ 146289 w 146289"/>
                  <a:gd name="connsiteY0" fmla="*/ 0 h 11074"/>
                  <a:gd name="connsiteX1" fmla="*/ 0 w 146289"/>
                  <a:gd name="connsiteY1" fmla="*/ 0 h 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289" h="11074">
                    <a:moveTo>
                      <a:pt x="146289" y="0"/>
                    </a:moveTo>
                    <a:lnTo>
                      <a:pt x="0" y="0"/>
                    </a:lnTo>
                  </a:path>
                </a:pathLst>
              </a:custGeom>
              <a:ln w="8300" cap="flat">
                <a:solidFill>
                  <a:srgbClr val="01010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3" name="Freeform: Shape 1802">
                <a:extLst>
                  <a:ext uri="{FF2B5EF4-FFF2-40B4-BE49-F238E27FC236}">
                    <a16:creationId xmlns:a16="http://schemas.microsoft.com/office/drawing/2014/main" id="{20F6CA7E-F574-46D1-95EE-966447D1FCC3}"/>
                  </a:ext>
                </a:extLst>
              </p:cNvPr>
              <p:cNvSpPr/>
              <p:nvPr/>
            </p:nvSpPr>
            <p:spPr>
              <a:xfrm>
                <a:off x="9781875" y="3354318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4" name="Freeform: Shape 1803">
                <a:extLst>
                  <a:ext uri="{FF2B5EF4-FFF2-40B4-BE49-F238E27FC236}">
                    <a16:creationId xmlns:a16="http://schemas.microsoft.com/office/drawing/2014/main" id="{AB22DD17-5267-4B31-82DA-E5618B842E54}"/>
                  </a:ext>
                </a:extLst>
              </p:cNvPr>
              <p:cNvSpPr/>
              <p:nvPr/>
            </p:nvSpPr>
            <p:spPr>
              <a:xfrm>
                <a:off x="9635586" y="3354318"/>
                <a:ext cx="8305" cy="54041"/>
              </a:xfrm>
              <a:custGeom>
                <a:avLst/>
                <a:gdLst>
                  <a:gd name="connsiteX0" fmla="*/ 0 w 8305"/>
                  <a:gd name="connsiteY0" fmla="*/ 0 h 54041"/>
                  <a:gd name="connsiteX1" fmla="*/ 8306 w 8305"/>
                  <a:gd name="connsiteY1" fmla="*/ 0 h 54041"/>
                  <a:gd name="connsiteX2" fmla="*/ 8306 w 8305"/>
                  <a:gd name="connsiteY2" fmla="*/ 54042 h 54041"/>
                  <a:gd name="connsiteX3" fmla="*/ 0 w 8305"/>
                  <a:gd name="connsiteY3" fmla="*/ 54042 h 5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5" h="54041">
                    <a:moveTo>
                      <a:pt x="0" y="0"/>
                    </a:moveTo>
                    <a:lnTo>
                      <a:pt x="8306" y="0"/>
                    </a:lnTo>
                    <a:lnTo>
                      <a:pt x="8306" y="54042"/>
                    </a:lnTo>
                    <a:lnTo>
                      <a:pt x="0" y="54042"/>
                    </a:lnTo>
                    <a:close/>
                  </a:path>
                </a:pathLst>
              </a:custGeom>
              <a:solidFill>
                <a:srgbClr val="010101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6" name="Freeform: Shape 1835">
                <a:extLst>
                  <a:ext uri="{FF2B5EF4-FFF2-40B4-BE49-F238E27FC236}">
                    <a16:creationId xmlns:a16="http://schemas.microsoft.com/office/drawing/2014/main" id="{2BAA95CA-AAB4-436F-9A0F-F67C399E3435}"/>
                  </a:ext>
                </a:extLst>
              </p:cNvPr>
              <p:cNvSpPr/>
              <p:nvPr/>
            </p:nvSpPr>
            <p:spPr>
              <a:xfrm>
                <a:off x="9694390" y="3363066"/>
                <a:ext cx="36544" cy="36544"/>
              </a:xfrm>
              <a:custGeom>
                <a:avLst/>
                <a:gdLst>
                  <a:gd name="connsiteX0" fmla="*/ 36545 w 36544"/>
                  <a:gd name="connsiteY0" fmla="*/ 18272 h 36544"/>
                  <a:gd name="connsiteX1" fmla="*/ 18272 w 36544"/>
                  <a:gd name="connsiteY1" fmla="*/ 36544 h 36544"/>
                  <a:gd name="connsiteX2" fmla="*/ 0 w 36544"/>
                  <a:gd name="connsiteY2" fmla="*/ 18272 h 36544"/>
                  <a:gd name="connsiteX3" fmla="*/ 18272 w 36544"/>
                  <a:gd name="connsiteY3" fmla="*/ 0 h 36544"/>
                  <a:gd name="connsiteX4" fmla="*/ 36545 w 36544"/>
                  <a:gd name="connsiteY4" fmla="*/ 18272 h 36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44" h="36544">
                    <a:moveTo>
                      <a:pt x="36545" y="18272"/>
                    </a:moveTo>
                    <a:cubicBezTo>
                      <a:pt x="36545" y="28364"/>
                      <a:pt x="28364" y="36544"/>
                      <a:pt x="18272" y="36544"/>
                    </a:cubicBezTo>
                    <a:cubicBezTo>
                      <a:pt x="8181" y="36544"/>
                      <a:pt x="0" y="28364"/>
                      <a:pt x="0" y="18272"/>
                    </a:cubicBezTo>
                    <a:cubicBezTo>
                      <a:pt x="0" y="8181"/>
                      <a:pt x="8181" y="0"/>
                      <a:pt x="18272" y="0"/>
                    </a:cubicBezTo>
                    <a:cubicBezTo>
                      <a:pt x="28364" y="0"/>
                      <a:pt x="36545" y="8181"/>
                      <a:pt x="36545" y="182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93" name="TextBox 2192">
              <a:extLst>
                <a:ext uri="{FF2B5EF4-FFF2-40B4-BE49-F238E27FC236}">
                  <a16:creationId xmlns:a16="http://schemas.microsoft.com/office/drawing/2014/main" id="{F15DF947-F102-498D-94BD-2A02D5A6CD0B}"/>
                </a:ext>
              </a:extLst>
            </p:cNvPr>
            <p:cNvSpPr txBox="1"/>
            <p:nvPr/>
          </p:nvSpPr>
          <p:spPr>
            <a:xfrm>
              <a:off x="7857730" y="1734519"/>
              <a:ext cx="359907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-7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Yes</a:t>
              </a:r>
            </a:p>
          </p:txBody>
        </p:sp>
        <p:sp>
          <p:nvSpPr>
            <p:cNvPr id="2194" name="TextBox 2193">
              <a:extLst>
                <a:ext uri="{FF2B5EF4-FFF2-40B4-BE49-F238E27FC236}">
                  <a16:creationId xmlns:a16="http://schemas.microsoft.com/office/drawing/2014/main" id="{421504D1-3A20-475E-82F2-9E82AFBBB796}"/>
                </a:ext>
              </a:extLst>
            </p:cNvPr>
            <p:cNvSpPr txBox="1"/>
            <p:nvPr/>
          </p:nvSpPr>
          <p:spPr>
            <a:xfrm>
              <a:off x="8734092" y="1734519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10.9</a:t>
              </a:r>
            </a:p>
          </p:txBody>
        </p:sp>
        <p:sp>
          <p:nvSpPr>
            <p:cNvPr id="2195" name="TextBox 2194">
              <a:extLst>
                <a:ext uri="{FF2B5EF4-FFF2-40B4-BE49-F238E27FC236}">
                  <a16:creationId xmlns:a16="http://schemas.microsoft.com/office/drawing/2014/main" id="{756770C6-ABC4-47D0-80DA-D86D62BC7462}"/>
                </a:ext>
              </a:extLst>
            </p:cNvPr>
            <p:cNvSpPr txBox="1"/>
            <p:nvPr/>
          </p:nvSpPr>
          <p:spPr>
            <a:xfrm>
              <a:off x="8380384" y="1734519"/>
              <a:ext cx="386644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13.4</a:t>
              </a:r>
            </a:p>
          </p:txBody>
        </p:sp>
        <p:sp>
          <p:nvSpPr>
            <p:cNvPr id="2196" name="TextBox 2195">
              <a:extLst>
                <a:ext uri="{FF2B5EF4-FFF2-40B4-BE49-F238E27FC236}">
                  <a16:creationId xmlns:a16="http://schemas.microsoft.com/office/drawing/2014/main" id="{C6405814-F8D2-4008-8676-09815DEFEFA7}"/>
                </a:ext>
              </a:extLst>
            </p:cNvPr>
            <p:cNvSpPr txBox="1"/>
            <p:nvPr/>
          </p:nvSpPr>
          <p:spPr>
            <a:xfrm>
              <a:off x="10100676" y="1734519"/>
              <a:ext cx="944489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0.89 (0.48–1.66)</a:t>
              </a:r>
            </a:p>
          </p:txBody>
        </p:sp>
        <p:sp>
          <p:nvSpPr>
            <p:cNvPr id="2197" name="TextBox 2196">
              <a:extLst>
                <a:ext uri="{FF2B5EF4-FFF2-40B4-BE49-F238E27FC236}">
                  <a16:creationId xmlns:a16="http://schemas.microsoft.com/office/drawing/2014/main" id="{A10D830B-910F-484D-A9CB-7530F3F22311}"/>
                </a:ext>
              </a:extLst>
            </p:cNvPr>
            <p:cNvSpPr txBox="1"/>
            <p:nvPr/>
          </p:nvSpPr>
          <p:spPr>
            <a:xfrm>
              <a:off x="11375878" y="1734519"/>
              <a:ext cx="44435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21/41</a:t>
              </a:r>
            </a:p>
          </p:txBody>
        </p:sp>
        <p:sp>
          <p:nvSpPr>
            <p:cNvPr id="2198" name="TextBox 2197">
              <a:extLst>
                <a:ext uri="{FF2B5EF4-FFF2-40B4-BE49-F238E27FC236}">
                  <a16:creationId xmlns:a16="http://schemas.microsoft.com/office/drawing/2014/main" id="{E6820D84-D7C8-43D8-A438-5070991F14F7}"/>
                </a:ext>
              </a:extLst>
            </p:cNvPr>
            <p:cNvSpPr txBox="1"/>
            <p:nvPr/>
          </p:nvSpPr>
          <p:spPr>
            <a:xfrm>
              <a:off x="11022170" y="1734519"/>
              <a:ext cx="444353" cy="22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NeueLTStd-Cn"/>
                  <a:rtl val="0"/>
                </a:rPr>
                <a:t>20/40</a:t>
              </a: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CB4243C7-F93B-4914-A085-51EDBB2B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 </a:t>
            </a:r>
            <a:r>
              <a:rPr lang="en-US" dirty="0">
                <a:solidFill>
                  <a:schemeClr val="accent1"/>
                </a:solidFill>
              </a:rPr>
              <a:t>All HRR BM+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Prespecified Subgroup Analysis of </a:t>
            </a:r>
            <a:r>
              <a:rPr lang="en-US" cap="none" dirty="0" err="1"/>
              <a:t>r</a:t>
            </a:r>
            <a:r>
              <a:rPr lang="en-US" dirty="0" err="1"/>
              <a:t>PFS</a:t>
            </a:r>
            <a:r>
              <a:rPr lang="en-US" dirty="0"/>
              <a:t> Showed Consistency of Effect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39672-462A-46A0-99FC-FB32DCE45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BE33F7A0-71F0-446B-9DE8-6D75BE64EE0F}" type="slidenum">
              <a:rPr lang="en-US" noProof="0" smtClean="0"/>
              <a:pPr lvl="0"/>
              <a:t>29</a:t>
            </a:fld>
            <a:endParaRPr lang="en-US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3D61C7-0224-5A49-AA31-2E4D104D63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2"/>
            <a:ext cx="10684359" cy="3174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AAP, abiraterone acetate + prednisone/prednisolone; AR, androgen receptor; BM, biomarker; BPI-SF, Brief Pain Inventory–Short Form; CI, confidence interval; ECOG PS, Eastern Cooperative Oncology Group performance status; HR, hazard ratio; HRR, homologous recombination repair; NE, not estimable; PSA, prostate-specific antigen;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rPFS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radiographic progression-free survival.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tx2"/>
                </a:solidFill>
              </a:rPr>
              <a:t>Chi K, et al. </a:t>
            </a:r>
            <a:r>
              <a:rPr lang="en-GB" sz="1100" dirty="0">
                <a:solidFill>
                  <a:schemeClr val="tx2"/>
                </a:solidFill>
              </a:rPr>
              <a:t>J </a:t>
            </a:r>
            <a:r>
              <a:rPr lang="en-GB" sz="1100" dirty="0" err="1">
                <a:solidFill>
                  <a:schemeClr val="tx2"/>
                </a:solidFill>
              </a:rPr>
              <a:t>Clin</a:t>
            </a:r>
            <a:r>
              <a:rPr lang="en-GB" sz="1100" dirty="0">
                <a:solidFill>
                  <a:schemeClr val="tx2"/>
                </a:solidFill>
              </a:rPr>
              <a:t> Oncol. 2022; 40 (</a:t>
            </a:r>
            <a:r>
              <a:rPr lang="en-GB" sz="1100" dirty="0" err="1">
                <a:solidFill>
                  <a:schemeClr val="tx2"/>
                </a:solidFill>
              </a:rPr>
              <a:t>suppl</a:t>
            </a:r>
            <a:r>
              <a:rPr lang="en-GB" sz="1100" dirty="0">
                <a:solidFill>
                  <a:schemeClr val="tx2"/>
                </a:solidFill>
              </a:rPr>
              <a:t> 6; </a:t>
            </a:r>
            <a:r>
              <a:rPr lang="en-GB" sz="1100" dirty="0" err="1">
                <a:solidFill>
                  <a:schemeClr val="tx2"/>
                </a:solidFill>
              </a:rPr>
              <a:t>abstr</a:t>
            </a:r>
            <a:r>
              <a:rPr lang="en-GB" sz="1100" dirty="0">
                <a:solidFill>
                  <a:schemeClr val="tx2"/>
                </a:solidFill>
              </a:rPr>
              <a:t> 12) </a:t>
            </a:r>
            <a:r>
              <a:rPr lang="en-GB" sz="1100" dirty="0"/>
              <a:t>(</a:t>
            </a:r>
            <a:r>
              <a:rPr lang="it-IT" sz="1100" dirty="0"/>
              <a:t>ASCO GU 2022 oral presentation) 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1079F82-887D-47EB-8407-61E26C010015}"/>
              </a:ext>
            </a:extLst>
          </p:cNvPr>
          <p:cNvSpPr txBox="1">
            <a:spLocks/>
          </p:cNvSpPr>
          <p:nvPr/>
        </p:nvSpPr>
        <p:spPr>
          <a:xfrm>
            <a:off x="619200" y="5695303"/>
            <a:ext cx="10685343" cy="366874"/>
          </a:xfrm>
          <a:prstGeom prst="rect">
            <a:avLst/>
          </a:prstGeom>
        </p:spPr>
        <p:txBody>
          <a:bodyPr lIns="0" tIns="0" rIns="0" bIns="0" anchor="t" anchorCtr="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AR-targeted therapy was considered prior novel anti-androgen therapy, such as enzalutamide, apalutamide, or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darolutamide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 AAP use was up to 4 months prior to study start.</a:t>
            </a:r>
          </a:p>
        </p:txBody>
      </p:sp>
    </p:spTree>
    <p:extLst>
      <p:ext uri="{BB962C8B-B14F-4D97-AF65-F5344CB8AC3E}">
        <p14:creationId xmlns:p14="http://schemas.microsoft.com/office/powerpoint/2010/main" val="15185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1164448" cy="45288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noProof="0" dirty="0"/>
              <a:t>Please note: </a:t>
            </a:r>
            <a:r>
              <a:rPr lang="en-GB" sz="1800" noProof="0" dirty="0"/>
              <a:t>The views expressed within this presentation are the personal opinions of the author. </a:t>
            </a:r>
            <a:br>
              <a:rPr lang="en-GB" sz="1800" noProof="0" dirty="0"/>
            </a:br>
            <a:r>
              <a:rPr lang="en-GB" sz="1800" noProof="0" dirty="0"/>
              <a:t>They do not necessarily represent the views of the author’s academic institution, or the rest of the </a:t>
            </a:r>
            <a:br>
              <a:rPr lang="en-GB" sz="1800" noProof="0" dirty="0"/>
            </a:br>
            <a:r>
              <a:rPr lang="en-GB" sz="1800" noProof="0" dirty="0"/>
              <a:t>GU CONNECT group.</a:t>
            </a:r>
          </a:p>
          <a:p>
            <a:pPr marL="0" indent="0">
              <a:buNone/>
            </a:pPr>
            <a:r>
              <a:rPr lang="en-GB" sz="1800" noProof="0" dirty="0"/>
              <a:t>This content is supported by an Independent Educational Grant from AstraZeneca.</a:t>
            </a:r>
          </a:p>
          <a:p>
            <a:pPr marL="0" indent="0">
              <a:buNone/>
            </a:pPr>
            <a:r>
              <a:rPr lang="en-US" sz="1800" b="1" dirty="0"/>
              <a:t>Prof. Neeraj Agarwal </a:t>
            </a:r>
            <a:r>
              <a:rPr lang="en-US" sz="1800" dirty="0"/>
              <a:t>has received </a:t>
            </a:r>
            <a:r>
              <a:rPr lang="en-GB" sz="1800" dirty="0"/>
              <a:t>received financial support/sponsorship from the following companies</a:t>
            </a:r>
            <a:r>
              <a:rPr lang="en-US" sz="1800" dirty="0"/>
              <a:t>: </a:t>
            </a:r>
          </a:p>
          <a:p>
            <a:r>
              <a:rPr lang="en-US" sz="1800" b="1" dirty="0"/>
              <a:t>Consultancy fees: </a:t>
            </a:r>
            <a:r>
              <a:rPr lang="en-US" sz="1800" dirty="0"/>
              <a:t>Astellas, AstraZeneca, Argos, Aveo, Bayer Oncology, Bristol Myers Squibb, </a:t>
            </a:r>
            <a:r>
              <a:rPr lang="en-US" sz="1800" dirty="0" err="1"/>
              <a:t>Calithera</a:t>
            </a:r>
            <a:r>
              <a:rPr lang="en-US" sz="1800" dirty="0"/>
              <a:t>, Clovis, Eisai, Eli Lilly, EMD Serono, </a:t>
            </a:r>
            <a:r>
              <a:rPr lang="en-US" sz="1800" dirty="0" err="1"/>
              <a:t>Exelixis</a:t>
            </a:r>
            <a:r>
              <a:rPr lang="en-US" sz="1800" dirty="0"/>
              <a:t>, Foundation Medicine, Genentech, Janssen, Merck, MEI Pharma, </a:t>
            </a:r>
            <a:r>
              <a:rPr lang="en-US" sz="1800" dirty="0" err="1"/>
              <a:t>Nektar</a:t>
            </a:r>
            <a:r>
              <a:rPr lang="en-US" sz="1800" dirty="0"/>
              <a:t>, Novartis, Pfizer, Pharmacyclics, Seattle Genetics</a:t>
            </a:r>
          </a:p>
          <a:p>
            <a:r>
              <a:rPr lang="en-US" sz="1800" b="1" dirty="0"/>
              <a:t>Research funding: </a:t>
            </a:r>
            <a:r>
              <a:rPr lang="en-US" sz="1800" dirty="0"/>
              <a:t>Active Biotech, Astra Zeneca, Bavarian Nordic, Bayer Oncology, BN </a:t>
            </a:r>
            <a:r>
              <a:rPr lang="en-US" sz="1800" dirty="0" err="1"/>
              <a:t>Immunotherapeutics</a:t>
            </a:r>
            <a:r>
              <a:rPr lang="en-US" sz="1800" dirty="0"/>
              <a:t>, Bristol Myers Squibb, </a:t>
            </a:r>
            <a:r>
              <a:rPr lang="en-US" sz="1800" dirty="0" err="1"/>
              <a:t>Calithera</a:t>
            </a:r>
            <a:r>
              <a:rPr lang="en-US" sz="1800" dirty="0"/>
              <a:t>, </a:t>
            </a:r>
            <a:r>
              <a:rPr lang="en-US" sz="1800" dirty="0" err="1"/>
              <a:t>Celldex</a:t>
            </a:r>
            <a:r>
              <a:rPr lang="en-US" sz="1800" dirty="0"/>
              <a:t>, Clovis, Eisai, Eli Lilly, EMD Serono, </a:t>
            </a:r>
            <a:r>
              <a:rPr lang="en-US" sz="1800" dirty="0" err="1"/>
              <a:t>Exelixis</a:t>
            </a:r>
            <a:r>
              <a:rPr lang="en-US" sz="1800" dirty="0"/>
              <a:t>, Genentech, Glaxo Smith Kline, </a:t>
            </a:r>
            <a:r>
              <a:rPr lang="en-US" sz="1800" dirty="0" err="1"/>
              <a:t>Immunomedics</a:t>
            </a:r>
            <a:r>
              <a:rPr lang="en-US" sz="1800" dirty="0"/>
              <a:t>, Janssen, </a:t>
            </a:r>
            <a:r>
              <a:rPr lang="en-US" sz="1800" dirty="0" err="1"/>
              <a:t>Medivation</a:t>
            </a:r>
            <a:r>
              <a:rPr lang="en-US" sz="1800" dirty="0"/>
              <a:t>, Merck, </a:t>
            </a:r>
            <a:r>
              <a:rPr lang="en-US" sz="1800" dirty="0" err="1"/>
              <a:t>Nektar</a:t>
            </a:r>
            <a:r>
              <a:rPr lang="en-US" sz="1800" dirty="0"/>
              <a:t>, New link Genetics,  Novartis, Pfizer, Prometheus, </a:t>
            </a:r>
            <a:r>
              <a:rPr lang="en-US" sz="1800" dirty="0" err="1"/>
              <a:t>Rexahn</a:t>
            </a:r>
            <a:r>
              <a:rPr lang="en-US" sz="1800" dirty="0"/>
              <a:t>, Roche, Sanofi, Seattle Genetics, Takeda, </a:t>
            </a:r>
            <a:r>
              <a:rPr lang="en-US" sz="1800" dirty="0" err="1"/>
              <a:t>Tracon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Disclaimer and disclosures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C9220-DFB3-EA48-92FF-137651382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 </a:t>
            </a:r>
            <a:r>
              <a:rPr lang="en-US" dirty="0">
                <a:solidFill>
                  <a:schemeClr val="accent1"/>
                </a:solidFill>
              </a:rPr>
              <a:t>All HRR BM+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en-US" dirty="0"/>
              <a:t> Overall Survival First Interim Analysis With Median Follow-up of 18.6 Months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E93854-8962-4E17-97BC-1C996E82E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BE33F7A0-71F0-446B-9DE8-6D75BE64EE0F}" type="slidenum">
              <a:rPr lang="en-US" noProof="0" smtClean="0"/>
              <a:pPr lvl="0"/>
              <a:t>30</a:t>
            </a:fld>
            <a:endParaRPr lang="en-US" noProof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2AB179A-B693-C343-84E9-D62D404D58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US" noProof="0" dirty="0"/>
              <a:t>AAP, abiraterone acetate + prednisone/prednisolone; BM, biomarker; CI, confidence interval; HR, hazard ratio; HRR, homologous recombination repair; NE, not estimable; NIRA, niraparib; PBO, placebo</a:t>
            </a:r>
            <a:endParaRPr lang="en-US" dirty="0"/>
          </a:p>
          <a:p>
            <a:r>
              <a:rPr lang="en-US" dirty="0"/>
              <a:t>Chi K, et al. </a:t>
            </a:r>
            <a:r>
              <a:rPr lang="en-GB" dirty="0"/>
              <a:t>J </a:t>
            </a:r>
            <a:r>
              <a:rPr lang="en-GB" dirty="0" err="1"/>
              <a:t>Clin</a:t>
            </a:r>
            <a:r>
              <a:rPr lang="en-GB" dirty="0"/>
              <a:t> Oncol. 2022; 40 (</a:t>
            </a:r>
            <a:r>
              <a:rPr lang="en-GB" dirty="0" err="1"/>
              <a:t>suppl</a:t>
            </a:r>
            <a:r>
              <a:rPr lang="en-GB" dirty="0"/>
              <a:t> 6; </a:t>
            </a:r>
            <a:r>
              <a:rPr lang="en-GB" dirty="0" err="1"/>
              <a:t>abstr</a:t>
            </a:r>
            <a:r>
              <a:rPr lang="en-GB" dirty="0"/>
              <a:t> 12) (</a:t>
            </a:r>
            <a:r>
              <a:rPr lang="it-IT" dirty="0"/>
              <a:t>ASCO GU 2022 oral presentation) 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94C8F84-559B-4604-989B-B221F408CDD9}"/>
              </a:ext>
            </a:extLst>
          </p:cNvPr>
          <p:cNvSpPr txBox="1">
            <a:spLocks/>
          </p:cNvSpPr>
          <p:nvPr/>
        </p:nvSpPr>
        <p:spPr>
          <a:xfrm>
            <a:off x="246408" y="5870549"/>
            <a:ext cx="11688814" cy="281354"/>
          </a:xfrm>
          <a:prstGeom prst="rect">
            <a:avLst/>
          </a:prstGeom>
        </p:spPr>
        <p:txBody>
          <a:bodyPr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05C2A-8B11-E44D-ACD0-B3AFD4164D87}"/>
              </a:ext>
            </a:extLst>
          </p:cNvPr>
          <p:cNvSpPr txBox="1"/>
          <p:nvPr/>
        </p:nvSpPr>
        <p:spPr>
          <a:xfrm>
            <a:off x="3278982" y="5242310"/>
            <a:ext cx="5634036" cy="613053"/>
          </a:xfrm>
          <a:prstGeom prst="roundRect">
            <a:avLst>
              <a:gd name="adj" fmla="val 87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46.3% of the required death events for the final analysis observed and thus overall survival data are immature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354144-589C-4DF9-A9F5-A144E7827329}"/>
              </a:ext>
            </a:extLst>
          </p:cNvPr>
          <p:cNvSpPr/>
          <p:nvPr/>
        </p:nvSpPr>
        <p:spPr>
          <a:xfrm>
            <a:off x="3332878" y="1400664"/>
            <a:ext cx="5575458" cy="3675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65678DDD-063A-4A8F-A643-E9939C689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49245"/>
              </p:ext>
            </p:extLst>
          </p:nvPr>
        </p:nvGraphicFramePr>
        <p:xfrm>
          <a:off x="3043617" y="4484109"/>
          <a:ext cx="5713377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202">
                  <a:extLst>
                    <a:ext uri="{9D8B030D-6E8A-4147-A177-3AD203B41FA5}">
                      <a16:colId xmlns:a16="http://schemas.microsoft.com/office/drawing/2014/main" val="2960600525"/>
                    </a:ext>
                  </a:extLst>
                </a:gridCol>
                <a:gridCol w="435925">
                  <a:extLst>
                    <a:ext uri="{9D8B030D-6E8A-4147-A177-3AD203B41FA5}">
                      <a16:colId xmlns:a16="http://schemas.microsoft.com/office/drawing/2014/main" val="168341198"/>
                    </a:ext>
                  </a:extLst>
                </a:gridCol>
                <a:gridCol w="435925">
                  <a:extLst>
                    <a:ext uri="{9D8B030D-6E8A-4147-A177-3AD203B41FA5}">
                      <a16:colId xmlns:a16="http://schemas.microsoft.com/office/drawing/2014/main" val="1723015493"/>
                    </a:ext>
                  </a:extLst>
                </a:gridCol>
                <a:gridCol w="435925">
                  <a:extLst>
                    <a:ext uri="{9D8B030D-6E8A-4147-A177-3AD203B41FA5}">
                      <a16:colId xmlns:a16="http://schemas.microsoft.com/office/drawing/2014/main" val="2281005005"/>
                    </a:ext>
                  </a:extLst>
                </a:gridCol>
                <a:gridCol w="435925">
                  <a:extLst>
                    <a:ext uri="{9D8B030D-6E8A-4147-A177-3AD203B41FA5}">
                      <a16:colId xmlns:a16="http://schemas.microsoft.com/office/drawing/2014/main" val="2140687655"/>
                    </a:ext>
                  </a:extLst>
                </a:gridCol>
                <a:gridCol w="435925">
                  <a:extLst>
                    <a:ext uri="{9D8B030D-6E8A-4147-A177-3AD203B41FA5}">
                      <a16:colId xmlns:a16="http://schemas.microsoft.com/office/drawing/2014/main" val="3920765030"/>
                    </a:ext>
                  </a:extLst>
                </a:gridCol>
                <a:gridCol w="435925">
                  <a:extLst>
                    <a:ext uri="{9D8B030D-6E8A-4147-A177-3AD203B41FA5}">
                      <a16:colId xmlns:a16="http://schemas.microsoft.com/office/drawing/2014/main" val="4060792873"/>
                    </a:ext>
                  </a:extLst>
                </a:gridCol>
                <a:gridCol w="435925">
                  <a:extLst>
                    <a:ext uri="{9D8B030D-6E8A-4147-A177-3AD203B41FA5}">
                      <a16:colId xmlns:a16="http://schemas.microsoft.com/office/drawing/2014/main" val="3655670899"/>
                    </a:ext>
                  </a:extLst>
                </a:gridCol>
                <a:gridCol w="435925">
                  <a:extLst>
                    <a:ext uri="{9D8B030D-6E8A-4147-A177-3AD203B41FA5}">
                      <a16:colId xmlns:a16="http://schemas.microsoft.com/office/drawing/2014/main" val="940408616"/>
                    </a:ext>
                  </a:extLst>
                </a:gridCol>
                <a:gridCol w="435925">
                  <a:extLst>
                    <a:ext uri="{9D8B030D-6E8A-4147-A177-3AD203B41FA5}">
                      <a16:colId xmlns:a16="http://schemas.microsoft.com/office/drawing/2014/main" val="1590475847"/>
                    </a:ext>
                  </a:extLst>
                </a:gridCol>
                <a:gridCol w="435925">
                  <a:extLst>
                    <a:ext uri="{9D8B030D-6E8A-4147-A177-3AD203B41FA5}">
                      <a16:colId xmlns:a16="http://schemas.microsoft.com/office/drawing/2014/main" val="2106792439"/>
                    </a:ext>
                  </a:extLst>
                </a:gridCol>
                <a:gridCol w="435925">
                  <a:extLst>
                    <a:ext uri="{9D8B030D-6E8A-4147-A177-3AD203B41FA5}">
                      <a16:colId xmlns:a16="http://schemas.microsoft.com/office/drawing/2014/main" val="3113418462"/>
                    </a:ext>
                  </a:extLst>
                </a:gridCol>
              </a:tblGrid>
              <a:tr h="197379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9520869"/>
                  </a:ext>
                </a:extLst>
              </a:tr>
              <a:tr h="197379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NIRA + AAP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9296024"/>
                  </a:ext>
                </a:extLst>
              </a:tr>
              <a:tr h="197379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 + AAP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745430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4645B4FE-C156-4C84-8832-74AE6E9E22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284854"/>
              </p:ext>
            </p:extLst>
          </p:nvPr>
        </p:nvGraphicFramePr>
        <p:xfrm>
          <a:off x="3592130" y="1313585"/>
          <a:ext cx="5122990" cy="347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442087A5-0BD7-C94B-9B2D-390E47AB0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918" y="1559967"/>
            <a:ext cx="4495800" cy="2603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A14046-7684-4737-9023-A3D41D90D428}"/>
              </a:ext>
            </a:extLst>
          </p:cNvPr>
          <p:cNvSpPr txBox="1"/>
          <p:nvPr/>
        </p:nvSpPr>
        <p:spPr>
          <a:xfrm>
            <a:off x="7890672" y="2052749"/>
            <a:ext cx="1805728" cy="276999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NIRA + AAP: NE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(55 death events)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50F691-0E1A-4DDC-8C7F-7204B48E2159}"/>
              </a:ext>
            </a:extLst>
          </p:cNvPr>
          <p:cNvSpPr txBox="1"/>
          <p:nvPr/>
        </p:nvSpPr>
        <p:spPr>
          <a:xfrm>
            <a:off x="7890672" y="2912115"/>
            <a:ext cx="1279525" cy="276999"/>
          </a:xfrm>
          <a:prstGeom prst="rect">
            <a:avLst/>
          </a:prstGeom>
          <a:noFill/>
        </p:spPr>
        <p:txBody>
          <a:bodyPr wrap="none" lIns="9144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PBO + AAP: NE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(59 death events)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03A521-32F9-4D14-8579-6571A3B66E4A}"/>
              </a:ext>
            </a:extLst>
          </p:cNvPr>
          <p:cNvSpPr txBox="1"/>
          <p:nvPr/>
        </p:nvSpPr>
        <p:spPr>
          <a:xfrm>
            <a:off x="4188877" y="3696501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HR: 0.94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(95% CI, 0.65-1.36)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=0.733 (boundary for significance, 0.0005)</a:t>
            </a:r>
          </a:p>
        </p:txBody>
      </p:sp>
    </p:spTree>
    <p:extLst>
      <p:ext uri="{BB962C8B-B14F-4D97-AF65-F5344CB8AC3E}">
        <p14:creationId xmlns:p14="http://schemas.microsoft.com/office/powerpoint/2010/main" val="25036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5B61C02-CF49-4A15-A560-BDD1B5362453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21145939"/>
              </p:ext>
            </p:extLst>
          </p:nvPr>
        </p:nvGraphicFramePr>
        <p:xfrm>
          <a:off x="620713" y="1234744"/>
          <a:ext cx="1096327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065">
                  <a:extLst>
                    <a:ext uri="{9D8B030D-6E8A-4147-A177-3AD203B41FA5}">
                      <a16:colId xmlns:a16="http://schemas.microsoft.com/office/drawing/2014/main" val="2626442114"/>
                    </a:ext>
                  </a:extLst>
                </a:gridCol>
                <a:gridCol w="2422065">
                  <a:extLst>
                    <a:ext uri="{9D8B030D-6E8A-4147-A177-3AD203B41FA5}">
                      <a16:colId xmlns:a16="http://schemas.microsoft.com/office/drawing/2014/main" val="1759281528"/>
                    </a:ext>
                  </a:extLst>
                </a:gridCol>
                <a:gridCol w="1529786">
                  <a:extLst>
                    <a:ext uri="{9D8B030D-6E8A-4147-A177-3AD203B41FA5}">
                      <a16:colId xmlns:a16="http://schemas.microsoft.com/office/drawing/2014/main" val="1492510819"/>
                    </a:ext>
                  </a:extLst>
                </a:gridCol>
                <a:gridCol w="1529786">
                  <a:extLst>
                    <a:ext uri="{9D8B030D-6E8A-4147-A177-3AD203B41FA5}">
                      <a16:colId xmlns:a16="http://schemas.microsoft.com/office/drawing/2014/main" val="2976726016"/>
                    </a:ext>
                  </a:extLst>
                </a:gridCol>
                <a:gridCol w="1529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786">
                  <a:extLst>
                    <a:ext uri="{9D8B030D-6E8A-4147-A177-3AD203B41FA5}">
                      <a16:colId xmlns:a16="http://schemas.microsoft.com/office/drawing/2014/main" val="515965704"/>
                    </a:ext>
                  </a:extLst>
                </a:gridCol>
              </a:tblGrid>
              <a:tr h="265945">
                <a:tc rowSpan="2" gridSpan="2"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Treatment-emergent adverse events occurring at &gt;20% in the NIRA arm or otherwise of clinical interest, n (%)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NIRA + AAP, n=212</a:t>
                      </a:r>
                      <a:endParaRPr lang="en-US" sz="120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288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 + AAP, n=211</a:t>
                      </a:r>
                      <a:endParaRPr lang="en-US" sz="1200" b="1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52274"/>
                  </a:ext>
                </a:extLst>
              </a:tr>
              <a:tr h="265945">
                <a:tc gridSpan="2" vMerge="1">
                  <a:txBody>
                    <a:bodyPr/>
                    <a:lstStyle/>
                    <a:p>
                      <a:endParaRPr lang="en-US" sz="1100" b="1"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grades</a:t>
                      </a:r>
                    </a:p>
                  </a:txBody>
                  <a:tcPr marL="45886" marR="4588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</a:t>
                      </a:r>
                    </a:p>
                  </a:txBody>
                  <a:tcPr marL="45886" marR="4588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grades</a:t>
                      </a:r>
                    </a:p>
                  </a:txBody>
                  <a:tcPr marL="45886" marR="4588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</a:t>
                      </a:r>
                    </a:p>
                  </a:txBody>
                  <a:tcPr marL="45886" marR="4588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238137"/>
                  </a:ext>
                </a:extLst>
              </a:tr>
              <a:tr h="265945">
                <a:tc>
                  <a:txBody>
                    <a:bodyPr/>
                    <a:lstStyle/>
                    <a:p>
                      <a:r>
                        <a:rPr lang="en-US" sz="1200" u="non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Haematologic</a:t>
                      </a:r>
                      <a:endParaRPr lang="en-US" sz="12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Anaemia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(46.2)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(29.7)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(20.4)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(7.6)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830243"/>
                  </a:ext>
                </a:extLst>
              </a:tr>
              <a:tr h="265945">
                <a:tc>
                  <a:txBody>
                    <a:bodyPr/>
                    <a:lstStyle/>
                    <a:p>
                      <a:endParaRPr 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Thrombocytopaenia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(21.2)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(6.6)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(8.5)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(2.4)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684638"/>
                  </a:ext>
                </a:extLst>
              </a:tr>
              <a:tr h="265945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Neutropaenia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(13.7)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(6.6)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(5.7)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(1.4)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52313"/>
                  </a:ext>
                </a:extLst>
              </a:tr>
              <a:tr h="265945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myeloid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leukaemia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Myelodysplastic syndrome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 anchor="ctr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 anchor="ctr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(0.5)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 anchor="ctr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(0.5)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 anchor="ctr">
                    <a:solidFill>
                      <a:srgbClr val="C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35583"/>
                  </a:ext>
                </a:extLst>
              </a:tr>
              <a:tr h="265945">
                <a:tc>
                  <a:txBody>
                    <a:bodyPr/>
                    <a:lstStyle/>
                    <a:p>
                      <a:r>
                        <a:rPr lang="en-US" sz="12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Cardiovascular</a:t>
                      </a:r>
                      <a:endParaRPr lang="en-US" sz="12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(31.6)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(15.6)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(22.3)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(14.2)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65270"/>
                  </a:ext>
                </a:extLst>
              </a:tr>
              <a:tr h="265945">
                <a:tc>
                  <a:txBody>
                    <a:bodyPr/>
                    <a:lstStyle/>
                    <a:p>
                      <a:endParaRPr lang="en-US" sz="1200" b="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Arrhythmia</a:t>
                      </a:r>
                      <a:endParaRPr lang="en-US" sz="1200" b="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(12.7)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(2.8)</a:t>
                      </a:r>
                      <a:r>
                        <a:rPr lang="en-US" sz="1200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200" b="0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(5.7)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(1.4)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327758"/>
                  </a:ext>
                </a:extLst>
              </a:tr>
              <a:tr h="265945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 failure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(1.9)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(1.4)</a:t>
                      </a:r>
                      <a:r>
                        <a:rPr lang="en-US" sz="1200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(1.9)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(0.5)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380184"/>
                  </a:ext>
                </a:extLst>
              </a:tr>
              <a:tr h="265945"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Ischaemic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heart disease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(1.9)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(1.9)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(3.8)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(2.8)</a:t>
                      </a:r>
                      <a:r>
                        <a:rPr lang="en-US" sz="1200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200" b="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251985"/>
                  </a:ext>
                </a:extLst>
              </a:tr>
              <a:tr h="2659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disorders</a:t>
                      </a:r>
                      <a:endParaRPr lang="en-US" sz="1200" b="0" u="none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  <a:endParaRPr lang="en-US" sz="1200" b="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(26.4)</a:t>
                      </a:r>
                      <a:endParaRPr lang="en-US" sz="1200" b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(3.3)</a:t>
                      </a:r>
                      <a:endParaRPr lang="en-US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(16.6)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(4.3)</a:t>
                      </a:r>
                      <a:endParaRPr lang="en-US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51783"/>
                  </a:ext>
                </a:extLst>
              </a:tr>
              <a:tr h="265945">
                <a:tc>
                  <a:txBody>
                    <a:bodyPr/>
                    <a:lstStyle/>
                    <a:p>
                      <a:r>
                        <a:rPr lang="en-US" sz="12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Gastrointestinal</a:t>
                      </a:r>
                      <a:endParaRPr lang="en-US" sz="1200" b="0" u="none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Constipation</a:t>
                      </a:r>
                      <a:endParaRPr lang="en-US" sz="1200" b="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(30.7)</a:t>
                      </a:r>
                      <a:endParaRPr lang="en-US" sz="1200" b="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200" b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(13.7)</a:t>
                      </a:r>
                      <a:endParaRPr lang="en-US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en-US" sz="1200" b="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63092"/>
                  </a:ext>
                </a:extLst>
              </a:tr>
              <a:tr h="265945">
                <a:tc>
                  <a:txBody>
                    <a:bodyPr/>
                    <a:lstStyle/>
                    <a:p>
                      <a:endParaRPr lang="en-US" sz="1200" b="0" dirty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  <a:endParaRPr lang="en-US" sz="1200" b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(23.6)</a:t>
                      </a:r>
                      <a:endParaRPr lang="en-US" sz="1200" b="0"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(0.5)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(13.7)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296711"/>
                  </a:ext>
                </a:extLst>
              </a:tr>
              <a:tr h="265945">
                <a:tc gridSpan="2">
                  <a:txBody>
                    <a:bodyPr/>
                    <a:lstStyle/>
                    <a:p>
                      <a:r>
                        <a:rPr lang="en-US" sz="12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Hepatotoxicity</a:t>
                      </a:r>
                      <a:endParaRPr lang="en-US" sz="12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(11.8)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(1.9)</a:t>
                      </a:r>
                      <a:endParaRPr lang="en-US" sz="12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(12.3)</a:t>
                      </a:r>
                      <a:endParaRPr 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(4.7)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C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755818"/>
                  </a:ext>
                </a:extLst>
              </a:tr>
              <a:tr h="265945">
                <a:tc gridSpan="2">
                  <a:txBody>
                    <a:bodyPr/>
                    <a:lstStyle/>
                    <a:p>
                      <a:r>
                        <a:rPr lang="en-US" sz="12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Cerebrovascular disorders</a:t>
                      </a:r>
                      <a:endParaRPr lang="en-US" sz="12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(2.8)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(0.9)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(0.9)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(0.5)</a:t>
                      </a:r>
                      <a:r>
                        <a:rPr lang="en-US" sz="1200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/>
                        <a:cs typeface="Arial" panose="020B0604020202020204" pitchFamily="34" charset="0"/>
                      </a:endParaRPr>
                    </a:p>
                  </a:txBody>
                  <a:tcPr marL="45886" marR="45886">
                    <a:solidFill>
                      <a:srgbClr val="E7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794077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200" y="246566"/>
            <a:ext cx="9005192" cy="807285"/>
          </a:xfrm>
        </p:spPr>
        <p:txBody>
          <a:bodyPr/>
          <a:lstStyle/>
          <a:p>
            <a:r>
              <a:rPr lang="en-US" sz="2600" dirty="0"/>
              <a:t>MAGNITUDE </a:t>
            </a:r>
            <a:r>
              <a:rPr lang="en-US" sz="2600" dirty="0">
                <a:solidFill>
                  <a:schemeClr val="accent1"/>
                </a:solidFill>
              </a:rPr>
              <a:t>HRR BM+</a:t>
            </a:r>
            <a:r>
              <a:rPr lang="en-US" sz="2600" dirty="0"/>
              <a:t>: TEAE</a:t>
            </a:r>
            <a:r>
              <a:rPr lang="en-US" sz="2600" cap="none" dirty="0"/>
              <a:t>s</a:t>
            </a:r>
            <a:r>
              <a:rPr lang="en-US" sz="2600" dirty="0"/>
              <a:t> Consistent With the Known Safety Profile for Each Therapy</a:t>
            </a:r>
            <a:endParaRPr lang="en-GB" sz="2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E17D48-75D5-4736-AEEB-F01DEF05A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BE33F7A0-71F0-446B-9DE8-6D75BE64EE0F}" type="slidenum">
              <a:rPr lang="en-US" noProof="0" smtClean="0"/>
              <a:pPr lvl="0"/>
              <a:t>31</a:t>
            </a:fld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60BD1-DE81-4238-9339-7F10951A485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444368" cy="365125"/>
          </a:xfrm>
        </p:spPr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AAP, abiraterone acetate + prednisone/prednisolone; BM, biomarker; HRR, homologous recombination repair; NIRA, niraparib; PBO, placebo.</a:t>
            </a:r>
          </a:p>
          <a:p>
            <a:r>
              <a:rPr lang="en-US" dirty="0">
                <a:solidFill>
                  <a:schemeClr val="tx2"/>
                </a:solidFill>
              </a:rPr>
              <a:t>Chi K, et al. </a:t>
            </a:r>
            <a:r>
              <a:rPr lang="en-GB" dirty="0">
                <a:solidFill>
                  <a:schemeClr val="tx2"/>
                </a:solidFill>
              </a:rPr>
              <a:t>J </a:t>
            </a:r>
            <a:r>
              <a:rPr lang="en-GB" dirty="0" err="1">
                <a:solidFill>
                  <a:schemeClr val="tx2"/>
                </a:solidFill>
              </a:rPr>
              <a:t>Clin</a:t>
            </a:r>
            <a:r>
              <a:rPr lang="en-GB" dirty="0">
                <a:solidFill>
                  <a:schemeClr val="tx2"/>
                </a:solidFill>
              </a:rPr>
              <a:t> Oncol. 2022; 40 (</a:t>
            </a:r>
            <a:r>
              <a:rPr lang="en-GB" dirty="0" err="1">
                <a:solidFill>
                  <a:schemeClr val="tx2"/>
                </a:solidFill>
              </a:rPr>
              <a:t>suppl</a:t>
            </a:r>
            <a:r>
              <a:rPr lang="en-GB" dirty="0">
                <a:solidFill>
                  <a:schemeClr val="tx2"/>
                </a:solidFill>
              </a:rPr>
              <a:t> 6; </a:t>
            </a:r>
            <a:r>
              <a:rPr lang="en-GB" dirty="0" err="1">
                <a:solidFill>
                  <a:schemeClr val="tx2"/>
                </a:solidFill>
              </a:rPr>
              <a:t>abstr</a:t>
            </a:r>
            <a:r>
              <a:rPr lang="en-GB" dirty="0">
                <a:solidFill>
                  <a:schemeClr val="tx2"/>
                </a:solidFill>
              </a:rPr>
              <a:t> 12) </a:t>
            </a:r>
            <a:r>
              <a:rPr lang="en-GB" dirty="0"/>
              <a:t>(</a:t>
            </a:r>
            <a:r>
              <a:rPr lang="it-IT" dirty="0"/>
              <a:t>ASCO GU 2022 oral presentation)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A4A4CD3-E1B7-4099-9D31-751E0B949EC8}"/>
              </a:ext>
            </a:extLst>
          </p:cNvPr>
          <p:cNvSpPr txBox="1">
            <a:spLocks/>
          </p:cNvSpPr>
          <p:nvPr/>
        </p:nvSpPr>
        <p:spPr>
          <a:xfrm>
            <a:off x="587876" y="5589239"/>
            <a:ext cx="11688814" cy="571717"/>
          </a:xfrm>
          <a:prstGeom prst="rect">
            <a:avLst/>
          </a:prstGeom>
        </p:spPr>
        <p:txBody>
          <a:bodyPr anchor="t" anchorCtr="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 1 grade 5 event.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 3 grade 5 events.</a:t>
            </a:r>
          </a:p>
        </p:txBody>
      </p:sp>
    </p:spTree>
    <p:extLst>
      <p:ext uri="{BB962C8B-B14F-4D97-AF65-F5344CB8AC3E}">
        <p14:creationId xmlns:p14="http://schemas.microsoft.com/office/powerpoint/2010/main" val="16607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US" dirty="0"/>
              <a:t>MAGNITUDE </a:t>
            </a:r>
            <a:r>
              <a:rPr lang="en-US" dirty="0">
                <a:solidFill>
                  <a:schemeClr val="accent1"/>
                </a:solidFill>
              </a:rPr>
              <a:t>All HRR BM+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en-US" dirty="0"/>
              <a:t> </a:t>
            </a:r>
            <a:r>
              <a:rPr lang="en-US" dirty="0" err="1"/>
              <a:t>HRQ</a:t>
            </a:r>
            <a:r>
              <a:rPr lang="en-US" cap="none" dirty="0" err="1"/>
              <a:t>o</a:t>
            </a:r>
            <a:r>
              <a:rPr lang="en-US" dirty="0" err="1"/>
              <a:t>l</a:t>
            </a:r>
            <a:r>
              <a:rPr lang="en-US" dirty="0"/>
              <a:t> Was Maintained with the combination of </a:t>
            </a:r>
            <a:br>
              <a:rPr lang="en-US" dirty="0"/>
            </a:br>
            <a:r>
              <a:rPr lang="en-US" dirty="0"/>
              <a:t>NIRA + AAP</a:t>
            </a:r>
          </a:p>
        </p:txBody>
      </p:sp>
      <p:sp>
        <p:nvSpPr>
          <p:cNvPr id="108" name="Content Placeholder 107">
            <a:extLst>
              <a:ext uri="{FF2B5EF4-FFF2-40B4-BE49-F238E27FC236}">
                <a16:creationId xmlns:a16="http://schemas.microsoft.com/office/drawing/2014/main" id="{9E5021E3-10C3-744F-A620-BEF29A9AF2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973784" cy="365125"/>
          </a:xfrm>
        </p:spPr>
        <p:txBody>
          <a:bodyPr/>
          <a:lstStyle/>
          <a:p>
            <a:r>
              <a:rPr lang="en-US" dirty="0"/>
              <a:t>AAP, abiraterone acetate + prednisone/prednisolone; BM, biomarker; FACT-P, Functional Assessment of Cancer Therapy-Prostate; HRR, homologous recombination repair; </a:t>
            </a:r>
            <a:r>
              <a:rPr lang="en-US" dirty="0" err="1"/>
              <a:t>HRQoL</a:t>
            </a:r>
            <a:r>
              <a:rPr lang="en-US" dirty="0"/>
              <a:t>, health-related quality of life; NIRA, niraparib; PBO, placebo.</a:t>
            </a:r>
          </a:p>
          <a:p>
            <a:r>
              <a:rPr lang="en-US" dirty="0"/>
              <a:t>Chi K, et al. </a:t>
            </a:r>
            <a:r>
              <a:rPr lang="en-GB" dirty="0"/>
              <a:t>J </a:t>
            </a:r>
            <a:r>
              <a:rPr lang="en-GB" dirty="0" err="1"/>
              <a:t>Clin</a:t>
            </a:r>
            <a:r>
              <a:rPr lang="en-GB" dirty="0"/>
              <a:t> Oncol. 2022; 40 (</a:t>
            </a:r>
            <a:r>
              <a:rPr lang="en-GB" dirty="0" err="1"/>
              <a:t>suppl</a:t>
            </a:r>
            <a:r>
              <a:rPr lang="en-GB" dirty="0"/>
              <a:t> 6; </a:t>
            </a:r>
            <a:r>
              <a:rPr lang="en-GB" dirty="0" err="1"/>
              <a:t>abstr</a:t>
            </a:r>
            <a:r>
              <a:rPr lang="en-GB" dirty="0"/>
              <a:t> 12) (</a:t>
            </a:r>
            <a:r>
              <a:rPr lang="it-IT" dirty="0"/>
              <a:t>ASCO GU 2022 oral presentation) </a:t>
            </a:r>
            <a:endParaRPr lang="en-GB" dirty="0"/>
          </a:p>
        </p:txBody>
      </p:sp>
      <p:sp>
        <p:nvSpPr>
          <p:cNvPr id="6" name="Segnaposto testo 81">
            <a:extLst>
              <a:ext uri="{FF2B5EF4-FFF2-40B4-BE49-F238E27FC236}">
                <a16:creationId xmlns:a16="http://schemas.microsoft.com/office/drawing/2014/main" id="{4A48F539-CC77-5340-BCFD-420A2301E7E8}"/>
              </a:ext>
            </a:extLst>
          </p:cNvPr>
          <p:cNvSpPr txBox="1">
            <a:spLocks/>
          </p:cNvSpPr>
          <p:nvPr/>
        </p:nvSpPr>
        <p:spPr>
          <a:xfrm>
            <a:off x="609600" y="5360932"/>
            <a:ext cx="10984368" cy="6574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 Narrow"/>
              </a:rPr>
              <a:t>Note: The threshold for definition of FACT-P total score deterioration is ≤10.</a:t>
            </a:r>
          </a:p>
        </p:txBody>
      </p:sp>
      <p:sp>
        <p:nvSpPr>
          <p:cNvPr id="8" name="Line 79">
            <a:extLst>
              <a:ext uri="{FF2B5EF4-FFF2-40B4-BE49-F238E27FC236}">
                <a16:creationId xmlns:a16="http://schemas.microsoft.com/office/drawing/2014/main" id="{951B7E4C-8AD3-1B43-8495-B102EC0EFF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8245" y="1607801"/>
            <a:ext cx="0" cy="312757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Line 90">
            <a:extLst>
              <a:ext uri="{FF2B5EF4-FFF2-40B4-BE49-F238E27FC236}">
                <a16:creationId xmlns:a16="http://schemas.microsoft.com/office/drawing/2014/main" id="{0ED9C476-69C3-4640-8138-3260963DCF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70" y="4229784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Line 96">
            <a:extLst>
              <a:ext uri="{FF2B5EF4-FFF2-40B4-BE49-F238E27FC236}">
                <a16:creationId xmlns:a16="http://schemas.microsoft.com/office/drawing/2014/main" id="{3EE390EB-EC45-F04D-951A-9E6F103FB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9372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FB4D6-FF9F-D346-A92E-5572AE25A5F2}"/>
              </a:ext>
            </a:extLst>
          </p:cNvPr>
          <p:cNvSpPr txBox="1"/>
          <p:nvPr/>
        </p:nvSpPr>
        <p:spPr>
          <a:xfrm>
            <a:off x="5249616" y="5014284"/>
            <a:ext cx="19210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Cycle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1B27DD-90CD-6F4A-8561-C266EDDAD0F2}"/>
              </a:ext>
            </a:extLst>
          </p:cNvPr>
          <p:cNvSpPr txBox="1"/>
          <p:nvPr/>
        </p:nvSpPr>
        <p:spPr>
          <a:xfrm rot="16200000">
            <a:off x="-134405" y="2987783"/>
            <a:ext cx="31071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FACT-P total score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(change from baseline)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58520B-8F9A-AB42-AFAF-C7BDC080FE42}"/>
              </a:ext>
            </a:extLst>
          </p:cNvPr>
          <p:cNvSpPr txBox="1"/>
          <p:nvPr/>
        </p:nvSpPr>
        <p:spPr>
          <a:xfrm>
            <a:off x="2071868" y="4804191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952E0-B451-0048-B621-89C1070A01E4}"/>
              </a:ext>
            </a:extLst>
          </p:cNvPr>
          <p:cNvSpPr txBox="1"/>
          <p:nvPr/>
        </p:nvSpPr>
        <p:spPr>
          <a:xfrm>
            <a:off x="1589050" y="4140492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-10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Line 90">
            <a:extLst>
              <a:ext uri="{FF2B5EF4-FFF2-40B4-BE49-F238E27FC236}">
                <a16:creationId xmlns:a16="http://schemas.microsoft.com/office/drawing/2014/main" id="{10BDAFB0-FBC0-D94E-80C2-D95B7E3232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66" y="4731434"/>
            <a:ext cx="845607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Line 90">
            <a:extLst>
              <a:ext uri="{FF2B5EF4-FFF2-40B4-BE49-F238E27FC236}">
                <a16:creationId xmlns:a16="http://schemas.microsoft.com/office/drawing/2014/main" id="{1F604EFE-B1FF-CF4A-8040-F1696ED0BF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70" y="3718609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06D09A-25E9-A342-AAC5-17419439B979}"/>
              </a:ext>
            </a:extLst>
          </p:cNvPr>
          <p:cNvSpPr txBox="1"/>
          <p:nvPr/>
        </p:nvSpPr>
        <p:spPr>
          <a:xfrm>
            <a:off x="1589050" y="3626142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Line 90">
            <a:extLst>
              <a:ext uri="{FF2B5EF4-FFF2-40B4-BE49-F238E27FC236}">
                <a16:creationId xmlns:a16="http://schemas.microsoft.com/office/drawing/2014/main" id="{20FC1302-E614-304A-AE5A-0C992FB144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70" y="3213784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ADA6CD-C9CD-BD44-AB48-8CD18C40005A}"/>
              </a:ext>
            </a:extLst>
          </p:cNvPr>
          <p:cNvSpPr txBox="1"/>
          <p:nvPr/>
        </p:nvSpPr>
        <p:spPr>
          <a:xfrm>
            <a:off x="1589050" y="3121317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Line 90">
            <a:extLst>
              <a:ext uri="{FF2B5EF4-FFF2-40B4-BE49-F238E27FC236}">
                <a16:creationId xmlns:a16="http://schemas.microsoft.com/office/drawing/2014/main" id="{6770C787-11C8-6D4F-8879-EBF9460DD3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70" y="2197784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71AD99-D27F-5343-8E12-55DE62B6BE64}"/>
              </a:ext>
            </a:extLst>
          </p:cNvPr>
          <p:cNvSpPr txBox="1"/>
          <p:nvPr/>
        </p:nvSpPr>
        <p:spPr>
          <a:xfrm>
            <a:off x="1589050" y="2105317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Line 90">
            <a:extLst>
              <a:ext uri="{FF2B5EF4-FFF2-40B4-BE49-F238E27FC236}">
                <a16:creationId xmlns:a16="http://schemas.microsoft.com/office/drawing/2014/main" id="{017FE6B1-279F-C546-8612-CBDFF1F242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70" y="1692959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93B80-97E0-7644-A922-53B6823D3E43}"/>
              </a:ext>
            </a:extLst>
          </p:cNvPr>
          <p:cNvSpPr txBox="1"/>
          <p:nvPr/>
        </p:nvSpPr>
        <p:spPr>
          <a:xfrm>
            <a:off x="1589050" y="1600492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Line 90">
            <a:extLst>
              <a:ext uri="{FF2B5EF4-FFF2-40B4-BE49-F238E27FC236}">
                <a16:creationId xmlns:a16="http://schemas.microsoft.com/office/drawing/2014/main" id="{32BBEEE2-4805-0E47-AFC7-BD49A12F74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9870" y="2702609"/>
            <a:ext cx="5837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6A6A31-899A-5640-A592-A71FCF1684D5}"/>
              </a:ext>
            </a:extLst>
          </p:cNvPr>
          <p:cNvSpPr txBox="1"/>
          <p:nvPr/>
        </p:nvSpPr>
        <p:spPr>
          <a:xfrm>
            <a:off x="1589050" y="2610142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B1ACC0-464F-0544-8A5D-EEB5C64C0B19}"/>
              </a:ext>
            </a:extLst>
          </p:cNvPr>
          <p:cNvSpPr txBox="1"/>
          <p:nvPr/>
        </p:nvSpPr>
        <p:spPr>
          <a:xfrm>
            <a:off x="1589050" y="4635792"/>
            <a:ext cx="3124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-15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Line 96">
            <a:extLst>
              <a:ext uri="{FF2B5EF4-FFF2-40B4-BE49-F238E27FC236}">
                <a16:creationId xmlns:a16="http://schemas.microsoft.com/office/drawing/2014/main" id="{CC4B7F4D-1E96-8D43-8958-196A0A2F8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8722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FAE9C9-EF91-4841-BAB2-38F90A8E2672}"/>
              </a:ext>
            </a:extLst>
          </p:cNvPr>
          <p:cNvSpPr txBox="1"/>
          <p:nvPr/>
        </p:nvSpPr>
        <p:spPr>
          <a:xfrm>
            <a:off x="4754743" y="4804191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Line 96">
            <a:extLst>
              <a:ext uri="{FF2B5EF4-FFF2-40B4-BE49-F238E27FC236}">
                <a16:creationId xmlns:a16="http://schemas.microsoft.com/office/drawing/2014/main" id="{1DF669C6-3F0A-3F4E-938D-F0A9F7144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1722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F8582E-D4E3-5E41-BBED-676B61470EC7}"/>
              </a:ext>
            </a:extLst>
          </p:cNvPr>
          <p:cNvSpPr txBox="1"/>
          <p:nvPr/>
        </p:nvSpPr>
        <p:spPr>
          <a:xfrm>
            <a:off x="3221218" y="4804191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Line 96">
            <a:extLst>
              <a:ext uri="{FF2B5EF4-FFF2-40B4-BE49-F238E27FC236}">
                <a16:creationId xmlns:a16="http://schemas.microsoft.com/office/drawing/2014/main" id="{C4AE1390-8B06-9A4D-8402-3B3E2B06F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897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0390DA-8E0A-1D46-B092-B134516A433F}"/>
              </a:ext>
            </a:extLst>
          </p:cNvPr>
          <p:cNvSpPr txBox="1"/>
          <p:nvPr/>
        </p:nvSpPr>
        <p:spPr>
          <a:xfrm>
            <a:off x="2837043" y="4804191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Line 96">
            <a:extLst>
              <a:ext uri="{FF2B5EF4-FFF2-40B4-BE49-F238E27FC236}">
                <a16:creationId xmlns:a16="http://schemas.microsoft.com/office/drawing/2014/main" id="{C8DDCCB7-A249-9F4E-ADB4-7B37339F0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4547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6B4AC2-9ECE-3042-8376-6FB1DC945659}"/>
              </a:ext>
            </a:extLst>
          </p:cNvPr>
          <p:cNvSpPr txBox="1"/>
          <p:nvPr/>
        </p:nvSpPr>
        <p:spPr>
          <a:xfrm>
            <a:off x="2456043" y="4804191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Line 96">
            <a:extLst>
              <a:ext uri="{FF2B5EF4-FFF2-40B4-BE49-F238E27FC236}">
                <a16:creationId xmlns:a16="http://schemas.microsoft.com/office/drawing/2014/main" id="{C0776B6F-5D92-B64B-9F19-68B885AA0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0372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Line 96">
            <a:extLst>
              <a:ext uri="{FF2B5EF4-FFF2-40B4-BE49-F238E27FC236}">
                <a16:creationId xmlns:a16="http://schemas.microsoft.com/office/drawing/2014/main" id="{996EE849-91A3-7D4F-BF4A-81E99C633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6547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338E7E-98D5-4740-8091-EFCE3427D6DE}"/>
              </a:ext>
            </a:extLst>
          </p:cNvPr>
          <p:cNvGrpSpPr/>
          <p:nvPr/>
        </p:nvGrpSpPr>
        <p:grpSpPr>
          <a:xfrm>
            <a:off x="2136244" y="2956609"/>
            <a:ext cx="86255" cy="231092"/>
            <a:chOff x="2996669" y="2990641"/>
            <a:chExt cx="86255" cy="216112"/>
          </a:xfrm>
        </p:grpSpPr>
        <p:sp>
          <p:nvSpPr>
            <p:cNvPr id="42" name="Line 90">
              <a:extLst>
                <a:ext uri="{FF2B5EF4-FFF2-40B4-BE49-F238E27FC236}">
                  <a16:creationId xmlns:a16="http://schemas.microsoft.com/office/drawing/2014/main" id="{37568FA5-65F9-E347-8D04-234162186A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Line 90">
              <a:extLst>
                <a:ext uri="{FF2B5EF4-FFF2-40B4-BE49-F238E27FC236}">
                  <a16:creationId xmlns:a16="http://schemas.microsoft.com/office/drawing/2014/main" id="{58D1439B-F808-A241-A105-88FA5381FB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Line 90">
              <a:extLst>
                <a:ext uri="{FF2B5EF4-FFF2-40B4-BE49-F238E27FC236}">
                  <a16:creationId xmlns:a16="http://schemas.microsoft.com/office/drawing/2014/main" id="{29762D82-37B1-5D40-B6DB-EFABF59595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0340567C-E0F5-2F43-8B90-5A96E568E52A}"/>
              </a:ext>
            </a:extLst>
          </p:cNvPr>
          <p:cNvSpPr/>
          <p:nvPr/>
        </p:nvSpPr>
        <p:spPr>
          <a:xfrm>
            <a:off x="2144404" y="3039283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2646DB-A7EA-0C44-97D7-AD2F3137BFE8}"/>
              </a:ext>
            </a:extLst>
          </p:cNvPr>
          <p:cNvGrpSpPr/>
          <p:nvPr/>
        </p:nvGrpSpPr>
        <p:grpSpPr>
          <a:xfrm>
            <a:off x="3279244" y="3185209"/>
            <a:ext cx="86255" cy="234266"/>
            <a:chOff x="2996669" y="2990641"/>
            <a:chExt cx="86255" cy="216112"/>
          </a:xfrm>
        </p:grpSpPr>
        <p:sp>
          <p:nvSpPr>
            <p:cNvPr id="62" name="Line 90">
              <a:extLst>
                <a:ext uri="{FF2B5EF4-FFF2-40B4-BE49-F238E27FC236}">
                  <a16:creationId xmlns:a16="http://schemas.microsoft.com/office/drawing/2014/main" id="{91935FE6-C9D4-EB40-ABD7-0F34C7878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Line 90">
              <a:extLst>
                <a:ext uri="{FF2B5EF4-FFF2-40B4-BE49-F238E27FC236}">
                  <a16:creationId xmlns:a16="http://schemas.microsoft.com/office/drawing/2014/main" id="{554AC878-FD14-7C4B-9692-64872115B6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Line 90">
              <a:extLst>
                <a:ext uri="{FF2B5EF4-FFF2-40B4-BE49-F238E27FC236}">
                  <a16:creationId xmlns:a16="http://schemas.microsoft.com/office/drawing/2014/main" id="{D0632882-0847-E047-805C-B17D2DD669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56E2023-C1CC-7F4D-889F-566B5238E2E1}"/>
              </a:ext>
            </a:extLst>
          </p:cNvPr>
          <p:cNvGrpSpPr/>
          <p:nvPr/>
        </p:nvGrpSpPr>
        <p:grpSpPr>
          <a:xfrm>
            <a:off x="3663419" y="3058209"/>
            <a:ext cx="86255" cy="237442"/>
            <a:chOff x="2996669" y="2990641"/>
            <a:chExt cx="86255" cy="216112"/>
          </a:xfrm>
        </p:grpSpPr>
        <p:sp>
          <p:nvSpPr>
            <p:cNvPr id="67" name="Line 90">
              <a:extLst>
                <a:ext uri="{FF2B5EF4-FFF2-40B4-BE49-F238E27FC236}">
                  <a16:creationId xmlns:a16="http://schemas.microsoft.com/office/drawing/2014/main" id="{E64CFAA3-83F6-AA48-A5B0-EEEC436A31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Line 90">
              <a:extLst>
                <a:ext uri="{FF2B5EF4-FFF2-40B4-BE49-F238E27FC236}">
                  <a16:creationId xmlns:a16="http://schemas.microsoft.com/office/drawing/2014/main" id="{6F17F694-AA95-D440-8355-908230C03B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Line 90">
              <a:extLst>
                <a:ext uri="{FF2B5EF4-FFF2-40B4-BE49-F238E27FC236}">
                  <a16:creationId xmlns:a16="http://schemas.microsoft.com/office/drawing/2014/main" id="{5C481B8E-D6E8-F640-8825-9CC5C162EF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06A2E7F4-5268-8E41-BB2E-144C8C61C0F8}"/>
              </a:ext>
            </a:extLst>
          </p:cNvPr>
          <p:cNvSpPr txBox="1"/>
          <p:nvPr/>
        </p:nvSpPr>
        <p:spPr>
          <a:xfrm rot="16200000">
            <a:off x="114673" y="3817172"/>
            <a:ext cx="14762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Worse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HRQoL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07C1C66-B4F6-8D41-8516-60133876D59B}"/>
              </a:ext>
            </a:extLst>
          </p:cNvPr>
          <p:cNvSpPr txBox="1"/>
          <p:nvPr/>
        </p:nvSpPr>
        <p:spPr>
          <a:xfrm rot="16200000">
            <a:off x="114675" y="2411453"/>
            <a:ext cx="14762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Better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HRQoL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" name="Line 96">
            <a:extLst>
              <a:ext uri="{FF2B5EF4-FFF2-40B4-BE49-F238E27FC236}">
                <a16:creationId xmlns:a16="http://schemas.microsoft.com/office/drawing/2014/main" id="{96D25036-B045-964A-981D-3EA7A1797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2722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Line 96">
            <a:extLst>
              <a:ext uri="{FF2B5EF4-FFF2-40B4-BE49-F238E27FC236}">
                <a16:creationId xmlns:a16="http://schemas.microsoft.com/office/drawing/2014/main" id="{98870D07-D322-424B-A39C-37BD8E348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3722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Line 96">
            <a:extLst>
              <a:ext uri="{FF2B5EF4-FFF2-40B4-BE49-F238E27FC236}">
                <a16:creationId xmlns:a16="http://schemas.microsoft.com/office/drawing/2014/main" id="{E0090CD3-9858-254D-80E0-97EFB846C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8897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Line 96">
            <a:extLst>
              <a:ext uri="{FF2B5EF4-FFF2-40B4-BE49-F238E27FC236}">
                <a16:creationId xmlns:a16="http://schemas.microsoft.com/office/drawing/2014/main" id="{1CBE7D29-727D-8240-AB12-C855D0199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1072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Line 96">
            <a:extLst>
              <a:ext uri="{FF2B5EF4-FFF2-40B4-BE49-F238E27FC236}">
                <a16:creationId xmlns:a16="http://schemas.microsoft.com/office/drawing/2014/main" id="{3A6DC352-A56D-8849-ACFB-064CB18F3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9897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Line 96">
            <a:extLst>
              <a:ext uri="{FF2B5EF4-FFF2-40B4-BE49-F238E27FC236}">
                <a16:creationId xmlns:a16="http://schemas.microsoft.com/office/drawing/2014/main" id="{964D451D-15EE-804F-BEBB-6BAAD09D9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7247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DCF4A20-23CE-B144-9525-5221330FBAC6}"/>
              </a:ext>
            </a:extLst>
          </p:cNvPr>
          <p:cNvSpPr txBox="1"/>
          <p:nvPr/>
        </p:nvSpPr>
        <p:spPr>
          <a:xfrm>
            <a:off x="5510393" y="4804191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B74418E-21D2-D34E-A69B-A1EEA593138F}"/>
              </a:ext>
            </a:extLst>
          </p:cNvPr>
          <p:cNvSpPr txBox="1"/>
          <p:nvPr/>
        </p:nvSpPr>
        <p:spPr>
          <a:xfrm>
            <a:off x="6285093" y="4804191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EFE5CA7-AB11-A947-82BF-DE8F481EB2A3}"/>
              </a:ext>
            </a:extLst>
          </p:cNvPr>
          <p:cNvSpPr txBox="1"/>
          <p:nvPr/>
        </p:nvSpPr>
        <p:spPr>
          <a:xfrm>
            <a:off x="7037568" y="4804191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E48D38C-5287-0440-99CC-8309443DD25D}"/>
              </a:ext>
            </a:extLst>
          </p:cNvPr>
          <p:cNvSpPr txBox="1"/>
          <p:nvPr/>
        </p:nvSpPr>
        <p:spPr>
          <a:xfrm>
            <a:off x="7802743" y="4804191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6" name="Line 96">
            <a:extLst>
              <a:ext uri="{FF2B5EF4-FFF2-40B4-BE49-F238E27FC236}">
                <a16:creationId xmlns:a16="http://schemas.microsoft.com/office/drawing/2014/main" id="{84B6DCE1-B918-0745-B7FF-53FFE20DE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8247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7" name="Line 96">
            <a:extLst>
              <a:ext uri="{FF2B5EF4-FFF2-40B4-BE49-F238E27FC236}">
                <a16:creationId xmlns:a16="http://schemas.microsoft.com/office/drawing/2014/main" id="{E89D9F42-0EBA-7245-AE08-13C00F62A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9247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8" name="Line 96">
            <a:extLst>
              <a:ext uri="{FF2B5EF4-FFF2-40B4-BE49-F238E27FC236}">
                <a16:creationId xmlns:a16="http://schemas.microsoft.com/office/drawing/2014/main" id="{32C6EDE3-C089-9440-8015-193FF1311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7072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9" name="Line 96">
            <a:extLst>
              <a:ext uri="{FF2B5EF4-FFF2-40B4-BE49-F238E27FC236}">
                <a16:creationId xmlns:a16="http://schemas.microsoft.com/office/drawing/2014/main" id="{D7E79529-13B2-C542-AB44-2FB3BCD62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4422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" name="Line 96">
            <a:extLst>
              <a:ext uri="{FF2B5EF4-FFF2-40B4-BE49-F238E27FC236}">
                <a16:creationId xmlns:a16="http://schemas.microsoft.com/office/drawing/2014/main" id="{7F7B2981-AE14-2147-8D86-7C4D90019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2247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" name="Line 96">
            <a:extLst>
              <a:ext uri="{FF2B5EF4-FFF2-40B4-BE49-F238E27FC236}">
                <a16:creationId xmlns:a16="http://schemas.microsoft.com/office/drawing/2014/main" id="{D0B90519-7C05-D844-B2FC-2927E36F2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9597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" name="Line 96">
            <a:extLst>
              <a:ext uri="{FF2B5EF4-FFF2-40B4-BE49-F238E27FC236}">
                <a16:creationId xmlns:a16="http://schemas.microsoft.com/office/drawing/2014/main" id="{398C9841-95BB-7941-9932-B3D6AD235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30597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" name="Line 96">
            <a:extLst>
              <a:ext uri="{FF2B5EF4-FFF2-40B4-BE49-F238E27FC236}">
                <a16:creationId xmlns:a16="http://schemas.microsoft.com/office/drawing/2014/main" id="{E27955CC-54E0-824E-AB45-BE77CE530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14772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" name="Line 96">
            <a:extLst>
              <a:ext uri="{FF2B5EF4-FFF2-40B4-BE49-F238E27FC236}">
                <a16:creationId xmlns:a16="http://schemas.microsoft.com/office/drawing/2014/main" id="{F8220F2E-8C80-6A48-831C-8F9D8E0E8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92597" y="4726977"/>
            <a:ext cx="0" cy="7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5D4D580-4A8F-054A-8BD5-EC9971A11374}"/>
              </a:ext>
            </a:extLst>
          </p:cNvPr>
          <p:cNvSpPr txBox="1"/>
          <p:nvPr/>
        </p:nvSpPr>
        <p:spPr>
          <a:xfrm>
            <a:off x="8571093" y="4804191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69203AA-A161-DB4D-8CBB-9CBB02F44263}"/>
              </a:ext>
            </a:extLst>
          </p:cNvPr>
          <p:cNvSpPr txBox="1"/>
          <p:nvPr/>
        </p:nvSpPr>
        <p:spPr>
          <a:xfrm>
            <a:off x="9317218" y="4804191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D6DB223-84D0-5C4C-A63C-38B95551BFEA}"/>
              </a:ext>
            </a:extLst>
          </p:cNvPr>
          <p:cNvSpPr txBox="1"/>
          <p:nvPr/>
        </p:nvSpPr>
        <p:spPr>
          <a:xfrm>
            <a:off x="10107793" y="4804191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F42D333-5921-BE43-8B0F-3E2DB1A48B1B}"/>
              </a:ext>
            </a:extLst>
          </p:cNvPr>
          <p:cNvSpPr txBox="1"/>
          <p:nvPr/>
        </p:nvSpPr>
        <p:spPr>
          <a:xfrm>
            <a:off x="4718821" y="1951808"/>
            <a:ext cx="44016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Clinically meaningful change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8CDE812-8CE2-5B46-B5ED-8CE5FAEFDDD2}"/>
              </a:ext>
            </a:extLst>
          </p:cNvPr>
          <p:cNvSpPr txBox="1"/>
          <p:nvPr/>
        </p:nvSpPr>
        <p:spPr>
          <a:xfrm>
            <a:off x="4718821" y="4237809"/>
            <a:ext cx="44016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Clinically meaningful change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" name="Line 90">
            <a:extLst>
              <a:ext uri="{FF2B5EF4-FFF2-40B4-BE49-F238E27FC236}">
                <a16:creationId xmlns:a16="http://schemas.microsoft.com/office/drawing/2014/main" id="{B6F43938-082E-1441-94FA-C53CDC8290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3899" y="4212819"/>
            <a:ext cx="8392045" cy="0"/>
          </a:xfrm>
          <a:prstGeom prst="line">
            <a:avLst/>
          </a:prstGeom>
          <a:noFill/>
          <a:ln w="12700" cap="flat">
            <a:solidFill>
              <a:schemeClr val="accent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" name="Line 90">
            <a:extLst>
              <a:ext uri="{FF2B5EF4-FFF2-40B4-BE49-F238E27FC236}">
                <a16:creationId xmlns:a16="http://schemas.microsoft.com/office/drawing/2014/main" id="{0A59B24C-6E72-254E-BE7B-40BE0B4E02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3899" y="2193519"/>
            <a:ext cx="8392045" cy="0"/>
          </a:xfrm>
          <a:prstGeom prst="line">
            <a:avLst/>
          </a:prstGeom>
          <a:noFill/>
          <a:ln w="12700" cap="flat">
            <a:solidFill>
              <a:schemeClr val="accent2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0162FDC-C5CF-D940-9D1B-CD06755BB4B6}"/>
              </a:ext>
            </a:extLst>
          </p:cNvPr>
          <p:cNvGrpSpPr/>
          <p:nvPr/>
        </p:nvGrpSpPr>
        <p:grpSpPr>
          <a:xfrm>
            <a:off x="2133069" y="3267758"/>
            <a:ext cx="86255" cy="231985"/>
            <a:chOff x="2996669" y="2990641"/>
            <a:chExt cx="86255" cy="216112"/>
          </a:xfrm>
        </p:grpSpPr>
        <p:sp>
          <p:nvSpPr>
            <p:cNvPr id="145" name="Line 90">
              <a:extLst>
                <a:ext uri="{FF2B5EF4-FFF2-40B4-BE49-F238E27FC236}">
                  <a16:creationId xmlns:a16="http://schemas.microsoft.com/office/drawing/2014/main" id="{88CC6CCB-E044-8B41-9F7D-E7831AC50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Line 90">
              <a:extLst>
                <a:ext uri="{FF2B5EF4-FFF2-40B4-BE49-F238E27FC236}">
                  <a16:creationId xmlns:a16="http://schemas.microsoft.com/office/drawing/2014/main" id="{E3DA5D02-C758-0149-BBE3-A2BEC5E57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Line 90">
              <a:extLst>
                <a:ext uri="{FF2B5EF4-FFF2-40B4-BE49-F238E27FC236}">
                  <a16:creationId xmlns:a16="http://schemas.microsoft.com/office/drawing/2014/main" id="{C8D2F3C9-6D34-F343-8693-767D2707CE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48" name="Triangle 147">
            <a:extLst>
              <a:ext uri="{FF2B5EF4-FFF2-40B4-BE49-F238E27FC236}">
                <a16:creationId xmlns:a16="http://schemas.microsoft.com/office/drawing/2014/main" id="{8AB7B50C-1D7F-574C-8B1A-59265F370EBD}"/>
              </a:ext>
            </a:extLst>
          </p:cNvPr>
          <p:cNvSpPr/>
          <p:nvPr/>
        </p:nvSpPr>
        <p:spPr>
          <a:xfrm>
            <a:off x="2137934" y="3345536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ADFF62E-6740-B746-994C-1012DD78C1B4}"/>
              </a:ext>
            </a:extLst>
          </p:cNvPr>
          <p:cNvGrpSpPr/>
          <p:nvPr/>
        </p:nvGrpSpPr>
        <p:grpSpPr>
          <a:xfrm>
            <a:off x="2517244" y="3309033"/>
            <a:ext cx="86255" cy="228810"/>
            <a:chOff x="2996669" y="2990641"/>
            <a:chExt cx="86255" cy="216112"/>
          </a:xfrm>
        </p:grpSpPr>
        <p:sp>
          <p:nvSpPr>
            <p:cNvPr id="150" name="Line 90">
              <a:extLst>
                <a:ext uri="{FF2B5EF4-FFF2-40B4-BE49-F238E27FC236}">
                  <a16:creationId xmlns:a16="http://schemas.microsoft.com/office/drawing/2014/main" id="{A5CD8A13-C851-534B-B531-6A180780B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1" name="Line 90">
              <a:extLst>
                <a:ext uri="{FF2B5EF4-FFF2-40B4-BE49-F238E27FC236}">
                  <a16:creationId xmlns:a16="http://schemas.microsoft.com/office/drawing/2014/main" id="{BD5FB9B2-1C38-C245-9532-E532228C13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Line 90">
              <a:extLst>
                <a:ext uri="{FF2B5EF4-FFF2-40B4-BE49-F238E27FC236}">
                  <a16:creationId xmlns:a16="http://schemas.microsoft.com/office/drawing/2014/main" id="{2B10ACAE-AD7D-FE41-80C1-5E10FE4D94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3" name="Triangle 152">
            <a:extLst>
              <a:ext uri="{FF2B5EF4-FFF2-40B4-BE49-F238E27FC236}">
                <a16:creationId xmlns:a16="http://schemas.microsoft.com/office/drawing/2014/main" id="{E9CFB3BE-437C-ED45-8FC3-3533900224FF}"/>
              </a:ext>
            </a:extLst>
          </p:cNvPr>
          <p:cNvSpPr/>
          <p:nvPr/>
        </p:nvSpPr>
        <p:spPr>
          <a:xfrm>
            <a:off x="2522109" y="3389986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7711ED4-39B5-BE41-8054-32987C7CA88F}"/>
              </a:ext>
            </a:extLst>
          </p:cNvPr>
          <p:cNvGrpSpPr/>
          <p:nvPr/>
        </p:nvGrpSpPr>
        <p:grpSpPr>
          <a:xfrm>
            <a:off x="2898244" y="3375708"/>
            <a:ext cx="86255" cy="231985"/>
            <a:chOff x="2996669" y="2990641"/>
            <a:chExt cx="86255" cy="216112"/>
          </a:xfrm>
        </p:grpSpPr>
        <p:sp>
          <p:nvSpPr>
            <p:cNvPr id="155" name="Line 90">
              <a:extLst>
                <a:ext uri="{FF2B5EF4-FFF2-40B4-BE49-F238E27FC236}">
                  <a16:creationId xmlns:a16="http://schemas.microsoft.com/office/drawing/2014/main" id="{09F97E4E-7C3E-BD44-83E4-9036C1D3D7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Line 90">
              <a:extLst>
                <a:ext uri="{FF2B5EF4-FFF2-40B4-BE49-F238E27FC236}">
                  <a16:creationId xmlns:a16="http://schemas.microsoft.com/office/drawing/2014/main" id="{7ED222DE-2E88-0B4D-8310-76DFD713A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Line 90">
              <a:extLst>
                <a:ext uri="{FF2B5EF4-FFF2-40B4-BE49-F238E27FC236}">
                  <a16:creationId xmlns:a16="http://schemas.microsoft.com/office/drawing/2014/main" id="{A58CE919-B688-DE4D-9EC4-4C72A994AC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8" name="Triangle 157">
            <a:extLst>
              <a:ext uri="{FF2B5EF4-FFF2-40B4-BE49-F238E27FC236}">
                <a16:creationId xmlns:a16="http://schemas.microsoft.com/office/drawing/2014/main" id="{67BABABF-2902-564C-9D9C-0E90A8F27D18}"/>
              </a:ext>
            </a:extLst>
          </p:cNvPr>
          <p:cNvSpPr/>
          <p:nvPr/>
        </p:nvSpPr>
        <p:spPr>
          <a:xfrm>
            <a:off x="2903109" y="3453486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2D7CA98-00DB-9340-BA9F-49CBB5167A37}"/>
              </a:ext>
            </a:extLst>
          </p:cNvPr>
          <p:cNvGrpSpPr/>
          <p:nvPr/>
        </p:nvGrpSpPr>
        <p:grpSpPr>
          <a:xfrm>
            <a:off x="4809594" y="3349183"/>
            <a:ext cx="86255" cy="233110"/>
            <a:chOff x="2996669" y="2990038"/>
            <a:chExt cx="86255" cy="213328"/>
          </a:xfrm>
        </p:grpSpPr>
        <p:sp>
          <p:nvSpPr>
            <p:cNvPr id="160" name="Line 90">
              <a:extLst>
                <a:ext uri="{FF2B5EF4-FFF2-40B4-BE49-F238E27FC236}">
                  <a16:creationId xmlns:a16="http://schemas.microsoft.com/office/drawing/2014/main" id="{EB24548B-D744-2A4A-803A-A28824C08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Line 90">
              <a:extLst>
                <a:ext uri="{FF2B5EF4-FFF2-40B4-BE49-F238E27FC236}">
                  <a16:creationId xmlns:a16="http://schemas.microsoft.com/office/drawing/2014/main" id="{5BE62FDC-B9E3-DC43-A696-B81607EA8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Line 90">
              <a:extLst>
                <a:ext uri="{FF2B5EF4-FFF2-40B4-BE49-F238E27FC236}">
                  <a16:creationId xmlns:a16="http://schemas.microsoft.com/office/drawing/2014/main" id="{399625DA-4C29-CB47-8A5F-9113951BD1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5845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63" name="Triangle 162">
            <a:extLst>
              <a:ext uri="{FF2B5EF4-FFF2-40B4-BE49-F238E27FC236}">
                <a16:creationId xmlns:a16="http://schemas.microsoft.com/office/drawing/2014/main" id="{EAABB90F-A6CF-5445-AB16-948531AD40A7}"/>
              </a:ext>
            </a:extLst>
          </p:cNvPr>
          <p:cNvSpPr/>
          <p:nvPr/>
        </p:nvSpPr>
        <p:spPr>
          <a:xfrm>
            <a:off x="4814459" y="3434436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E5EACED-D638-1244-84D3-CF7E4897BD7A}"/>
              </a:ext>
            </a:extLst>
          </p:cNvPr>
          <p:cNvGrpSpPr/>
          <p:nvPr/>
        </p:nvGrpSpPr>
        <p:grpSpPr>
          <a:xfrm>
            <a:off x="5577944" y="3234882"/>
            <a:ext cx="86255" cy="242635"/>
            <a:chOff x="2996669" y="2990038"/>
            <a:chExt cx="86255" cy="213328"/>
          </a:xfrm>
        </p:grpSpPr>
        <p:sp>
          <p:nvSpPr>
            <p:cNvPr id="170" name="Line 90">
              <a:extLst>
                <a:ext uri="{FF2B5EF4-FFF2-40B4-BE49-F238E27FC236}">
                  <a16:creationId xmlns:a16="http://schemas.microsoft.com/office/drawing/2014/main" id="{10E6F25D-67D8-7A4D-8F10-14A9302AB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Line 90">
              <a:extLst>
                <a:ext uri="{FF2B5EF4-FFF2-40B4-BE49-F238E27FC236}">
                  <a16:creationId xmlns:a16="http://schemas.microsoft.com/office/drawing/2014/main" id="{4F122AAA-0D48-D146-8863-B9454F53E4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Line 90">
              <a:extLst>
                <a:ext uri="{FF2B5EF4-FFF2-40B4-BE49-F238E27FC236}">
                  <a16:creationId xmlns:a16="http://schemas.microsoft.com/office/drawing/2014/main" id="{A33D040B-3C8F-5A43-AD12-5C812A63D1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5845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CF1A327-B544-3B41-A950-E9B8B0A31464}"/>
              </a:ext>
            </a:extLst>
          </p:cNvPr>
          <p:cNvGrpSpPr/>
          <p:nvPr/>
        </p:nvGrpSpPr>
        <p:grpSpPr>
          <a:xfrm>
            <a:off x="6339944" y="3247582"/>
            <a:ext cx="86255" cy="261685"/>
            <a:chOff x="2996669" y="2990038"/>
            <a:chExt cx="86255" cy="213328"/>
          </a:xfrm>
        </p:grpSpPr>
        <p:sp>
          <p:nvSpPr>
            <p:cNvPr id="175" name="Line 90">
              <a:extLst>
                <a:ext uri="{FF2B5EF4-FFF2-40B4-BE49-F238E27FC236}">
                  <a16:creationId xmlns:a16="http://schemas.microsoft.com/office/drawing/2014/main" id="{F5E8D44C-20CC-C345-96BD-987A4B2E59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Line 90">
              <a:extLst>
                <a:ext uri="{FF2B5EF4-FFF2-40B4-BE49-F238E27FC236}">
                  <a16:creationId xmlns:a16="http://schemas.microsoft.com/office/drawing/2014/main" id="{74BDA692-E4FD-D24E-84A3-335C62FDE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Line 90">
              <a:extLst>
                <a:ext uri="{FF2B5EF4-FFF2-40B4-BE49-F238E27FC236}">
                  <a16:creationId xmlns:a16="http://schemas.microsoft.com/office/drawing/2014/main" id="{4FEC25D1-D4F3-CB4C-8A42-93C3169491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5845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D743F64-00C6-9F4B-A3C1-4B193E8DDDA0}"/>
              </a:ext>
            </a:extLst>
          </p:cNvPr>
          <p:cNvGrpSpPr/>
          <p:nvPr/>
        </p:nvGrpSpPr>
        <p:grpSpPr>
          <a:xfrm>
            <a:off x="7101944" y="3184082"/>
            <a:ext cx="86255" cy="274386"/>
            <a:chOff x="2996669" y="2990038"/>
            <a:chExt cx="86255" cy="213328"/>
          </a:xfrm>
        </p:grpSpPr>
        <p:sp>
          <p:nvSpPr>
            <p:cNvPr id="180" name="Line 90">
              <a:extLst>
                <a:ext uri="{FF2B5EF4-FFF2-40B4-BE49-F238E27FC236}">
                  <a16:creationId xmlns:a16="http://schemas.microsoft.com/office/drawing/2014/main" id="{BD49E833-9BF7-3E40-978C-305DB72A7F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Line 90">
              <a:extLst>
                <a:ext uri="{FF2B5EF4-FFF2-40B4-BE49-F238E27FC236}">
                  <a16:creationId xmlns:a16="http://schemas.microsoft.com/office/drawing/2014/main" id="{3D27490E-4804-B540-A2BD-FE1214C14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Line 90">
              <a:extLst>
                <a:ext uri="{FF2B5EF4-FFF2-40B4-BE49-F238E27FC236}">
                  <a16:creationId xmlns:a16="http://schemas.microsoft.com/office/drawing/2014/main" id="{41452ABE-639B-0044-953B-9ED167B74C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5845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3" name="Triangle 182">
            <a:extLst>
              <a:ext uri="{FF2B5EF4-FFF2-40B4-BE49-F238E27FC236}">
                <a16:creationId xmlns:a16="http://schemas.microsoft.com/office/drawing/2014/main" id="{79B94E9F-E7B3-0D42-B75F-8A81FEED0BDF}"/>
              </a:ext>
            </a:extLst>
          </p:cNvPr>
          <p:cNvSpPr/>
          <p:nvPr/>
        </p:nvSpPr>
        <p:spPr>
          <a:xfrm>
            <a:off x="7106809" y="3291561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AF9A129-7AC7-DF4B-AE3E-A1AE5C5F2B4D}"/>
              </a:ext>
            </a:extLst>
          </p:cNvPr>
          <p:cNvGrpSpPr/>
          <p:nvPr/>
        </p:nvGrpSpPr>
        <p:grpSpPr>
          <a:xfrm>
            <a:off x="7863944" y="3285682"/>
            <a:ext cx="86255" cy="287086"/>
            <a:chOff x="2996669" y="2990038"/>
            <a:chExt cx="86255" cy="213328"/>
          </a:xfrm>
        </p:grpSpPr>
        <p:sp>
          <p:nvSpPr>
            <p:cNvPr id="185" name="Line 90">
              <a:extLst>
                <a:ext uri="{FF2B5EF4-FFF2-40B4-BE49-F238E27FC236}">
                  <a16:creationId xmlns:a16="http://schemas.microsoft.com/office/drawing/2014/main" id="{CF159591-F190-7049-8A47-57F39EBB9A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Line 90">
              <a:extLst>
                <a:ext uri="{FF2B5EF4-FFF2-40B4-BE49-F238E27FC236}">
                  <a16:creationId xmlns:a16="http://schemas.microsoft.com/office/drawing/2014/main" id="{CDCF70C4-06E7-B846-9EE6-6BD538F45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Line 90">
              <a:extLst>
                <a:ext uri="{FF2B5EF4-FFF2-40B4-BE49-F238E27FC236}">
                  <a16:creationId xmlns:a16="http://schemas.microsoft.com/office/drawing/2014/main" id="{0DBA2AA9-827D-C24A-8DC7-3EA18C31EA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5845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C09D2A6-CB3D-8C4A-8816-67374FECDD60}"/>
              </a:ext>
            </a:extLst>
          </p:cNvPr>
          <p:cNvGrpSpPr/>
          <p:nvPr/>
        </p:nvGrpSpPr>
        <p:grpSpPr>
          <a:xfrm>
            <a:off x="8625944" y="3253931"/>
            <a:ext cx="86255" cy="315661"/>
            <a:chOff x="2996669" y="2990038"/>
            <a:chExt cx="86255" cy="213328"/>
          </a:xfrm>
        </p:grpSpPr>
        <p:sp>
          <p:nvSpPr>
            <p:cNvPr id="190" name="Line 90">
              <a:extLst>
                <a:ext uri="{FF2B5EF4-FFF2-40B4-BE49-F238E27FC236}">
                  <a16:creationId xmlns:a16="http://schemas.microsoft.com/office/drawing/2014/main" id="{4979015F-2F23-164B-9C46-0A98454C2C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Line 90">
              <a:extLst>
                <a:ext uri="{FF2B5EF4-FFF2-40B4-BE49-F238E27FC236}">
                  <a16:creationId xmlns:a16="http://schemas.microsoft.com/office/drawing/2014/main" id="{1CE98501-B6C6-0247-ADBB-275C42D09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Line 90">
              <a:extLst>
                <a:ext uri="{FF2B5EF4-FFF2-40B4-BE49-F238E27FC236}">
                  <a16:creationId xmlns:a16="http://schemas.microsoft.com/office/drawing/2014/main" id="{C657FDE9-30DC-274D-9BEE-B4A5567D39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5845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93" name="Triangle 192">
            <a:extLst>
              <a:ext uri="{FF2B5EF4-FFF2-40B4-BE49-F238E27FC236}">
                <a16:creationId xmlns:a16="http://schemas.microsoft.com/office/drawing/2014/main" id="{89CF6866-7A7B-8F4D-93EC-9D5953C9A5BF}"/>
              </a:ext>
            </a:extLst>
          </p:cNvPr>
          <p:cNvSpPr/>
          <p:nvPr/>
        </p:nvSpPr>
        <p:spPr>
          <a:xfrm>
            <a:off x="8630809" y="3377286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ECF4D12-EAC0-F144-A3F6-4DCA6C0E4BA0}"/>
              </a:ext>
            </a:extLst>
          </p:cNvPr>
          <p:cNvGrpSpPr/>
          <p:nvPr/>
        </p:nvGrpSpPr>
        <p:grpSpPr>
          <a:xfrm>
            <a:off x="10159469" y="3384106"/>
            <a:ext cx="86255" cy="379162"/>
            <a:chOff x="2996669" y="2990038"/>
            <a:chExt cx="86255" cy="213328"/>
          </a:xfrm>
        </p:grpSpPr>
        <p:sp>
          <p:nvSpPr>
            <p:cNvPr id="195" name="Line 90">
              <a:extLst>
                <a:ext uri="{FF2B5EF4-FFF2-40B4-BE49-F238E27FC236}">
                  <a16:creationId xmlns:a16="http://schemas.microsoft.com/office/drawing/2014/main" id="{5F85BB96-BB47-D747-811A-C111CAC70C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Line 90">
              <a:extLst>
                <a:ext uri="{FF2B5EF4-FFF2-40B4-BE49-F238E27FC236}">
                  <a16:creationId xmlns:a16="http://schemas.microsoft.com/office/drawing/2014/main" id="{7708C6FC-5B5B-F145-807A-89E40BF77D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Line 90">
              <a:extLst>
                <a:ext uri="{FF2B5EF4-FFF2-40B4-BE49-F238E27FC236}">
                  <a16:creationId xmlns:a16="http://schemas.microsoft.com/office/drawing/2014/main" id="{A0598669-4AEB-8647-A892-211F8E8B28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5845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20BBCE0-B4C6-5143-8064-A6321CA647EF}"/>
              </a:ext>
            </a:extLst>
          </p:cNvPr>
          <p:cNvGrpSpPr/>
          <p:nvPr/>
        </p:nvGrpSpPr>
        <p:grpSpPr>
          <a:xfrm>
            <a:off x="9397469" y="3555556"/>
            <a:ext cx="86255" cy="334712"/>
            <a:chOff x="2996669" y="2990038"/>
            <a:chExt cx="86255" cy="213328"/>
          </a:xfrm>
        </p:grpSpPr>
        <p:sp>
          <p:nvSpPr>
            <p:cNvPr id="200" name="Line 90">
              <a:extLst>
                <a:ext uri="{FF2B5EF4-FFF2-40B4-BE49-F238E27FC236}">
                  <a16:creationId xmlns:a16="http://schemas.microsoft.com/office/drawing/2014/main" id="{59DA95EF-63CE-194E-BD18-3B85B7B732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Line 90">
              <a:extLst>
                <a:ext uri="{FF2B5EF4-FFF2-40B4-BE49-F238E27FC236}">
                  <a16:creationId xmlns:a16="http://schemas.microsoft.com/office/drawing/2014/main" id="{0C5D5B29-8FDF-C548-9391-6CDC21793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Line 90">
              <a:extLst>
                <a:ext uri="{FF2B5EF4-FFF2-40B4-BE49-F238E27FC236}">
                  <a16:creationId xmlns:a16="http://schemas.microsoft.com/office/drawing/2014/main" id="{D60D270F-EDA8-064D-B3F9-6E3101A668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5845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FEBA8C3B-6C0D-294A-843F-F0168B3C2025}"/>
              </a:ext>
            </a:extLst>
          </p:cNvPr>
          <p:cNvSpPr txBox="1"/>
          <p:nvPr/>
        </p:nvSpPr>
        <p:spPr>
          <a:xfrm>
            <a:off x="9735796" y="3108315"/>
            <a:ext cx="105924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NIRA + AAP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66C9889E-5563-AE40-8D25-4961A97FE0D3}"/>
              </a:ext>
            </a:extLst>
          </p:cNvPr>
          <p:cNvSpPr txBox="1"/>
          <p:nvPr/>
        </p:nvSpPr>
        <p:spPr>
          <a:xfrm>
            <a:off x="9735796" y="3947653"/>
            <a:ext cx="105924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</a:rPr>
              <a:t>PBO + AAP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4F02BC77-796B-4949-9894-31E323622454}"/>
              </a:ext>
            </a:extLst>
          </p:cNvPr>
          <p:cNvSpPr txBox="1"/>
          <p:nvPr/>
        </p:nvSpPr>
        <p:spPr>
          <a:xfrm>
            <a:off x="3599043" y="4804191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EABEEC3C-2ED5-C847-8D94-752F8CF8B699}"/>
              </a:ext>
            </a:extLst>
          </p:cNvPr>
          <p:cNvSpPr txBox="1"/>
          <p:nvPr/>
        </p:nvSpPr>
        <p:spPr>
          <a:xfrm>
            <a:off x="3980043" y="4804191"/>
            <a:ext cx="212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55B8D49D-2BA1-304F-8660-C6D8EA36684E}"/>
              </a:ext>
            </a:extLst>
          </p:cNvPr>
          <p:cNvCxnSpPr>
            <a:cxnSpLocks/>
          </p:cNvCxnSpPr>
          <p:nvPr/>
        </p:nvCxnSpPr>
        <p:spPr>
          <a:xfrm flipV="1">
            <a:off x="1065153" y="1794999"/>
            <a:ext cx="0" cy="1253847"/>
          </a:xfrm>
          <a:prstGeom prst="line">
            <a:avLst/>
          </a:prstGeom>
          <a:ln w="508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DD2FF1CE-AB8A-8B4E-B684-1A6C1C0C6933}"/>
              </a:ext>
            </a:extLst>
          </p:cNvPr>
          <p:cNvCxnSpPr>
            <a:cxnSpLocks/>
          </p:cNvCxnSpPr>
          <p:nvPr/>
        </p:nvCxnSpPr>
        <p:spPr>
          <a:xfrm>
            <a:off x="1065153" y="3248486"/>
            <a:ext cx="0" cy="1465386"/>
          </a:xfrm>
          <a:prstGeom prst="line">
            <a:avLst/>
          </a:prstGeom>
          <a:ln w="508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id="{94966A6E-EE8F-4D42-97C5-E58E0ED503B5}"/>
              </a:ext>
            </a:extLst>
          </p:cNvPr>
          <p:cNvSpPr txBox="1"/>
          <p:nvPr/>
        </p:nvSpPr>
        <p:spPr>
          <a:xfrm>
            <a:off x="1989981" y="5301208"/>
            <a:ext cx="28800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184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B9106F8B-F69F-D048-A0BC-202DD9D28C26}"/>
              </a:ext>
            </a:extLst>
          </p:cNvPr>
          <p:cNvSpPr txBox="1"/>
          <p:nvPr/>
        </p:nvSpPr>
        <p:spPr>
          <a:xfrm>
            <a:off x="6285093" y="5301208"/>
            <a:ext cx="28800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104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2C5B7C17-8EDD-FD46-922A-53CE82E4C9DE}"/>
              </a:ext>
            </a:extLst>
          </p:cNvPr>
          <p:cNvSpPr txBox="1"/>
          <p:nvPr/>
        </p:nvSpPr>
        <p:spPr>
          <a:xfrm>
            <a:off x="7037568" y="5301208"/>
            <a:ext cx="212298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83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A7838113-89EA-414F-B8FB-8231D0538334}"/>
              </a:ext>
            </a:extLst>
          </p:cNvPr>
          <p:cNvSpPr txBox="1"/>
          <p:nvPr/>
        </p:nvSpPr>
        <p:spPr>
          <a:xfrm>
            <a:off x="7802743" y="5301208"/>
            <a:ext cx="212298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64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AB3AB44-D460-C843-B404-99EFE60C3F05}"/>
              </a:ext>
            </a:extLst>
          </p:cNvPr>
          <p:cNvSpPr txBox="1"/>
          <p:nvPr/>
        </p:nvSpPr>
        <p:spPr>
          <a:xfrm>
            <a:off x="8571093" y="5301208"/>
            <a:ext cx="212298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66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50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5468B7C7-3B41-CD48-970E-62938DAB236F}"/>
              </a:ext>
            </a:extLst>
          </p:cNvPr>
          <p:cNvSpPr txBox="1"/>
          <p:nvPr/>
        </p:nvSpPr>
        <p:spPr>
          <a:xfrm>
            <a:off x="9317218" y="5301208"/>
            <a:ext cx="212298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37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69A03E52-A19C-424E-A86C-08060B335201}"/>
              </a:ext>
            </a:extLst>
          </p:cNvPr>
          <p:cNvSpPr txBox="1"/>
          <p:nvPr/>
        </p:nvSpPr>
        <p:spPr>
          <a:xfrm>
            <a:off x="10107793" y="5301208"/>
            <a:ext cx="212298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580C7926-E73C-5E44-A9E9-56BB79C73FA9}"/>
              </a:ext>
            </a:extLst>
          </p:cNvPr>
          <p:cNvSpPr txBox="1"/>
          <p:nvPr/>
        </p:nvSpPr>
        <p:spPr>
          <a:xfrm>
            <a:off x="5473051" y="5301208"/>
            <a:ext cx="28800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136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129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789DF9E-CEDB-614E-AD36-302961F7027A}"/>
              </a:ext>
            </a:extLst>
          </p:cNvPr>
          <p:cNvSpPr txBox="1"/>
          <p:nvPr/>
        </p:nvSpPr>
        <p:spPr>
          <a:xfrm>
            <a:off x="4708776" y="5301208"/>
            <a:ext cx="28800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146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DDDD4560-0F47-FC4A-BFA4-F9B52806C945}"/>
              </a:ext>
            </a:extLst>
          </p:cNvPr>
          <p:cNvSpPr txBox="1"/>
          <p:nvPr/>
        </p:nvSpPr>
        <p:spPr>
          <a:xfrm>
            <a:off x="3924030" y="5301208"/>
            <a:ext cx="28800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152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A9F5086F-D5C3-C34A-91B4-F2D4AFDE344A}"/>
              </a:ext>
            </a:extLst>
          </p:cNvPr>
          <p:cNvSpPr txBox="1"/>
          <p:nvPr/>
        </p:nvSpPr>
        <p:spPr>
          <a:xfrm>
            <a:off x="2372119" y="5301208"/>
            <a:ext cx="28800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179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A43DF23F-7CD1-9741-A264-6AF418F80364}"/>
              </a:ext>
            </a:extLst>
          </p:cNvPr>
          <p:cNvSpPr txBox="1"/>
          <p:nvPr/>
        </p:nvSpPr>
        <p:spPr>
          <a:xfrm>
            <a:off x="2774728" y="5301208"/>
            <a:ext cx="28800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176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4051566-8EB2-E54D-93BD-CEDA162C89E9}"/>
              </a:ext>
            </a:extLst>
          </p:cNvPr>
          <p:cNvSpPr txBox="1"/>
          <p:nvPr/>
        </p:nvSpPr>
        <p:spPr>
          <a:xfrm>
            <a:off x="3143217" y="5301208"/>
            <a:ext cx="28800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167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CD438FF4-572B-8746-ADAB-B8292FA7F7E1}"/>
              </a:ext>
            </a:extLst>
          </p:cNvPr>
          <p:cNvSpPr txBox="1"/>
          <p:nvPr/>
        </p:nvSpPr>
        <p:spPr>
          <a:xfrm>
            <a:off x="3511707" y="5301208"/>
            <a:ext cx="28800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159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4E89A8E8-CB15-1D4F-B3D2-8A5DD510760C}"/>
              </a:ext>
            </a:extLst>
          </p:cNvPr>
          <p:cNvSpPr txBox="1"/>
          <p:nvPr/>
        </p:nvSpPr>
        <p:spPr>
          <a:xfrm>
            <a:off x="760781" y="5135009"/>
            <a:ext cx="1084378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No. at risk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2"/>
                </a:solidFill>
                <a:latin typeface="Arial" panose="020B0604020202020204"/>
              </a:rPr>
              <a:t>NIRA + AAP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PBO </a:t>
            </a:r>
            <a:r>
              <a:rPr lang="en-US" sz="1200" b="1" dirty="0">
                <a:solidFill>
                  <a:schemeClr val="accent1"/>
                </a:solidFill>
                <a:latin typeface="Arial" panose="020B0604020202020204"/>
              </a:rPr>
              <a:t>+ AAP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C9F311A7-0A62-134C-A338-EB0D4EF9573A}"/>
              </a:ext>
            </a:extLst>
          </p:cNvPr>
          <p:cNvGrpSpPr/>
          <p:nvPr/>
        </p:nvGrpSpPr>
        <p:grpSpPr>
          <a:xfrm>
            <a:off x="2517244" y="2962959"/>
            <a:ext cx="86255" cy="231092"/>
            <a:chOff x="2996669" y="2990641"/>
            <a:chExt cx="86255" cy="216112"/>
          </a:xfrm>
        </p:grpSpPr>
        <p:sp>
          <p:nvSpPr>
            <p:cNvPr id="247" name="Line 90">
              <a:extLst>
                <a:ext uri="{FF2B5EF4-FFF2-40B4-BE49-F238E27FC236}">
                  <a16:creationId xmlns:a16="http://schemas.microsoft.com/office/drawing/2014/main" id="{83825D97-78F5-3546-8E93-EC46C5B02B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Line 90">
              <a:extLst>
                <a:ext uri="{FF2B5EF4-FFF2-40B4-BE49-F238E27FC236}">
                  <a16:creationId xmlns:a16="http://schemas.microsoft.com/office/drawing/2014/main" id="{C40E96D6-9AEB-2544-8590-2443901BD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Line 90">
              <a:extLst>
                <a:ext uri="{FF2B5EF4-FFF2-40B4-BE49-F238E27FC236}">
                  <a16:creationId xmlns:a16="http://schemas.microsoft.com/office/drawing/2014/main" id="{59CB6A89-8EBB-174B-BB26-DFC9273CC3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50" name="Oval 249">
            <a:extLst>
              <a:ext uri="{FF2B5EF4-FFF2-40B4-BE49-F238E27FC236}">
                <a16:creationId xmlns:a16="http://schemas.microsoft.com/office/drawing/2014/main" id="{09ED2A4B-2670-4042-97C1-AE8F6FD0320A}"/>
              </a:ext>
            </a:extLst>
          </p:cNvPr>
          <p:cNvSpPr/>
          <p:nvPr/>
        </p:nvSpPr>
        <p:spPr>
          <a:xfrm>
            <a:off x="2525404" y="3045633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BBFA603-C70D-434A-8E85-24942F8AEB9F}"/>
              </a:ext>
            </a:extLst>
          </p:cNvPr>
          <p:cNvGrpSpPr/>
          <p:nvPr/>
        </p:nvGrpSpPr>
        <p:grpSpPr>
          <a:xfrm>
            <a:off x="2901419" y="3143934"/>
            <a:ext cx="86255" cy="224741"/>
            <a:chOff x="2996669" y="2990641"/>
            <a:chExt cx="86255" cy="216112"/>
          </a:xfrm>
        </p:grpSpPr>
        <p:sp>
          <p:nvSpPr>
            <p:cNvPr id="252" name="Line 90">
              <a:extLst>
                <a:ext uri="{FF2B5EF4-FFF2-40B4-BE49-F238E27FC236}">
                  <a16:creationId xmlns:a16="http://schemas.microsoft.com/office/drawing/2014/main" id="{5AD64015-4BF2-D543-AC41-F4F4263F7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Line 90">
              <a:extLst>
                <a:ext uri="{FF2B5EF4-FFF2-40B4-BE49-F238E27FC236}">
                  <a16:creationId xmlns:a16="http://schemas.microsoft.com/office/drawing/2014/main" id="{C9AE9809-302D-9F4D-9FCC-AE088B2CA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Line 90">
              <a:extLst>
                <a:ext uri="{FF2B5EF4-FFF2-40B4-BE49-F238E27FC236}">
                  <a16:creationId xmlns:a16="http://schemas.microsoft.com/office/drawing/2014/main" id="{97504947-BDED-8C49-A9DD-7E85DC9EF9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55" name="Oval 254">
            <a:extLst>
              <a:ext uri="{FF2B5EF4-FFF2-40B4-BE49-F238E27FC236}">
                <a16:creationId xmlns:a16="http://schemas.microsoft.com/office/drawing/2014/main" id="{0F9DA304-4F16-C642-A9CE-6E04FF08539F}"/>
              </a:ext>
            </a:extLst>
          </p:cNvPr>
          <p:cNvSpPr/>
          <p:nvPr/>
        </p:nvSpPr>
        <p:spPr>
          <a:xfrm>
            <a:off x="2909579" y="3226608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7921FD34-F204-FC47-85EA-571C65DB7D19}"/>
              </a:ext>
            </a:extLst>
          </p:cNvPr>
          <p:cNvGrpSpPr/>
          <p:nvPr/>
        </p:nvGrpSpPr>
        <p:grpSpPr>
          <a:xfrm>
            <a:off x="4047594" y="3153459"/>
            <a:ext cx="86255" cy="237442"/>
            <a:chOff x="2996669" y="2990641"/>
            <a:chExt cx="86255" cy="216112"/>
          </a:xfrm>
        </p:grpSpPr>
        <p:sp>
          <p:nvSpPr>
            <p:cNvPr id="262" name="Line 90">
              <a:extLst>
                <a:ext uri="{FF2B5EF4-FFF2-40B4-BE49-F238E27FC236}">
                  <a16:creationId xmlns:a16="http://schemas.microsoft.com/office/drawing/2014/main" id="{A31EB8F6-0E32-2842-8FDE-D8074E9B9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Line 90">
              <a:extLst>
                <a:ext uri="{FF2B5EF4-FFF2-40B4-BE49-F238E27FC236}">
                  <a16:creationId xmlns:a16="http://schemas.microsoft.com/office/drawing/2014/main" id="{EE73D62F-1DBC-D040-BA23-63D725EA5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Line 90">
              <a:extLst>
                <a:ext uri="{FF2B5EF4-FFF2-40B4-BE49-F238E27FC236}">
                  <a16:creationId xmlns:a16="http://schemas.microsoft.com/office/drawing/2014/main" id="{F689EDBB-778D-314E-BB0E-81949A5F76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6AAD7EE-9E1E-A042-BFF2-960676862936}"/>
              </a:ext>
            </a:extLst>
          </p:cNvPr>
          <p:cNvGrpSpPr/>
          <p:nvPr/>
        </p:nvGrpSpPr>
        <p:grpSpPr>
          <a:xfrm>
            <a:off x="4809594" y="3055034"/>
            <a:ext cx="86255" cy="237442"/>
            <a:chOff x="2996669" y="2990641"/>
            <a:chExt cx="86255" cy="216112"/>
          </a:xfrm>
        </p:grpSpPr>
        <p:sp>
          <p:nvSpPr>
            <p:cNvPr id="267" name="Line 90">
              <a:extLst>
                <a:ext uri="{FF2B5EF4-FFF2-40B4-BE49-F238E27FC236}">
                  <a16:creationId xmlns:a16="http://schemas.microsoft.com/office/drawing/2014/main" id="{34E479EC-78C2-BE46-8E5E-006F61A717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Line 90">
              <a:extLst>
                <a:ext uri="{FF2B5EF4-FFF2-40B4-BE49-F238E27FC236}">
                  <a16:creationId xmlns:a16="http://schemas.microsoft.com/office/drawing/2014/main" id="{862ACD5F-D547-1C48-BE57-7EF62BC780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Line 90">
              <a:extLst>
                <a:ext uri="{FF2B5EF4-FFF2-40B4-BE49-F238E27FC236}">
                  <a16:creationId xmlns:a16="http://schemas.microsoft.com/office/drawing/2014/main" id="{E3AE8BD4-4610-AB4E-8506-BDC208107E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70" name="Oval 269">
            <a:extLst>
              <a:ext uri="{FF2B5EF4-FFF2-40B4-BE49-F238E27FC236}">
                <a16:creationId xmlns:a16="http://schemas.microsoft.com/office/drawing/2014/main" id="{1FA17872-248D-1949-948A-4D4F5D4DED54}"/>
              </a:ext>
            </a:extLst>
          </p:cNvPr>
          <p:cNvSpPr/>
          <p:nvPr/>
        </p:nvSpPr>
        <p:spPr>
          <a:xfrm>
            <a:off x="4817754" y="3137708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5386304-9093-A144-86BD-4C24C8B56F1F}"/>
              </a:ext>
            </a:extLst>
          </p:cNvPr>
          <p:cNvGrpSpPr/>
          <p:nvPr/>
        </p:nvGrpSpPr>
        <p:grpSpPr>
          <a:xfrm>
            <a:off x="4042002" y="3220333"/>
            <a:ext cx="86255" cy="230892"/>
            <a:chOff x="2996669" y="2990038"/>
            <a:chExt cx="86255" cy="213328"/>
          </a:xfrm>
        </p:grpSpPr>
        <p:sp>
          <p:nvSpPr>
            <p:cNvPr id="278" name="Line 90">
              <a:extLst>
                <a:ext uri="{FF2B5EF4-FFF2-40B4-BE49-F238E27FC236}">
                  <a16:creationId xmlns:a16="http://schemas.microsoft.com/office/drawing/2014/main" id="{3434EED3-5166-154B-8FFF-33F014BB1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9" name="Line 90">
              <a:extLst>
                <a:ext uri="{FF2B5EF4-FFF2-40B4-BE49-F238E27FC236}">
                  <a16:creationId xmlns:a16="http://schemas.microsoft.com/office/drawing/2014/main" id="{5A0AA154-8BCF-FC4B-9EAC-3C94FE14AE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Line 90">
              <a:extLst>
                <a:ext uri="{FF2B5EF4-FFF2-40B4-BE49-F238E27FC236}">
                  <a16:creationId xmlns:a16="http://schemas.microsoft.com/office/drawing/2014/main" id="{FA4183DE-BFDB-6140-847F-5212608C98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5845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81" name="Triangle 280">
            <a:extLst>
              <a:ext uri="{FF2B5EF4-FFF2-40B4-BE49-F238E27FC236}">
                <a16:creationId xmlns:a16="http://schemas.microsoft.com/office/drawing/2014/main" id="{9AA1A02C-DDE3-FD49-B59A-B52054A85772}"/>
              </a:ext>
            </a:extLst>
          </p:cNvPr>
          <p:cNvSpPr/>
          <p:nvPr/>
        </p:nvSpPr>
        <p:spPr>
          <a:xfrm>
            <a:off x="4046867" y="3299236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1FBE5D12-5A7D-0B45-BCB2-10685AAFD089}"/>
              </a:ext>
            </a:extLst>
          </p:cNvPr>
          <p:cNvGrpSpPr/>
          <p:nvPr/>
        </p:nvGrpSpPr>
        <p:grpSpPr>
          <a:xfrm>
            <a:off x="3661002" y="3175883"/>
            <a:ext cx="86255" cy="245810"/>
            <a:chOff x="2996669" y="2990038"/>
            <a:chExt cx="86255" cy="213328"/>
          </a:xfrm>
        </p:grpSpPr>
        <p:sp>
          <p:nvSpPr>
            <p:cNvPr id="283" name="Line 90">
              <a:extLst>
                <a:ext uri="{FF2B5EF4-FFF2-40B4-BE49-F238E27FC236}">
                  <a16:creationId xmlns:a16="http://schemas.microsoft.com/office/drawing/2014/main" id="{FFD02A6A-005B-2041-87B2-5BB90670F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Line 90">
              <a:extLst>
                <a:ext uri="{FF2B5EF4-FFF2-40B4-BE49-F238E27FC236}">
                  <a16:creationId xmlns:a16="http://schemas.microsoft.com/office/drawing/2014/main" id="{0DCC2720-B4F6-E140-93A2-04ABA39338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Line 90">
              <a:extLst>
                <a:ext uri="{FF2B5EF4-FFF2-40B4-BE49-F238E27FC236}">
                  <a16:creationId xmlns:a16="http://schemas.microsoft.com/office/drawing/2014/main" id="{124EECBB-2E92-C848-8FAB-3FDC64BA0A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095845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86" name="Triangle 285">
            <a:extLst>
              <a:ext uri="{FF2B5EF4-FFF2-40B4-BE49-F238E27FC236}">
                <a16:creationId xmlns:a16="http://schemas.microsoft.com/office/drawing/2014/main" id="{2E31DCC0-204C-2F4A-AB97-DDD4401335DC}"/>
              </a:ext>
            </a:extLst>
          </p:cNvPr>
          <p:cNvSpPr/>
          <p:nvPr/>
        </p:nvSpPr>
        <p:spPr>
          <a:xfrm>
            <a:off x="3665867" y="3273836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1C5EF5B-DC97-5E4C-8E17-84EEF2C7820F}"/>
              </a:ext>
            </a:extLst>
          </p:cNvPr>
          <p:cNvSpPr/>
          <p:nvPr/>
        </p:nvSpPr>
        <p:spPr>
          <a:xfrm>
            <a:off x="3671579" y="3140883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8A543D84-C18A-984C-8E2B-AF7C47EFBB17}"/>
              </a:ext>
            </a:extLst>
          </p:cNvPr>
          <p:cNvGrpSpPr/>
          <p:nvPr/>
        </p:nvGrpSpPr>
        <p:grpSpPr>
          <a:xfrm>
            <a:off x="3279244" y="3196319"/>
            <a:ext cx="86255" cy="242206"/>
            <a:chOff x="2996669" y="2995140"/>
            <a:chExt cx="86255" cy="211613"/>
          </a:xfrm>
        </p:grpSpPr>
        <p:sp>
          <p:nvSpPr>
            <p:cNvPr id="288" name="Line 90">
              <a:extLst>
                <a:ext uri="{FF2B5EF4-FFF2-40B4-BE49-F238E27FC236}">
                  <a16:creationId xmlns:a16="http://schemas.microsoft.com/office/drawing/2014/main" id="{FFBD2796-CFB6-E04A-8F26-5C11B4447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9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Line 90">
              <a:extLst>
                <a:ext uri="{FF2B5EF4-FFF2-40B4-BE49-F238E27FC236}">
                  <a16:creationId xmlns:a16="http://schemas.microsoft.com/office/drawing/2014/main" id="{36C14BE9-73F6-4E48-95BB-FCE2B6969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Line 90">
              <a:extLst>
                <a:ext uri="{FF2B5EF4-FFF2-40B4-BE49-F238E27FC236}">
                  <a16:creationId xmlns:a16="http://schemas.microsoft.com/office/drawing/2014/main" id="{9F374427-DAE7-524C-82CC-EE33CE8C71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1" name="Triangle 290">
            <a:extLst>
              <a:ext uri="{FF2B5EF4-FFF2-40B4-BE49-F238E27FC236}">
                <a16:creationId xmlns:a16="http://schemas.microsoft.com/office/drawing/2014/main" id="{BF513C41-8FDE-3543-BAE6-48444E648A84}"/>
              </a:ext>
            </a:extLst>
          </p:cNvPr>
          <p:cNvSpPr/>
          <p:nvPr/>
        </p:nvSpPr>
        <p:spPr>
          <a:xfrm>
            <a:off x="3284109" y="3285211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30634D9A-3084-8340-977C-CB39AE547EC4}"/>
              </a:ext>
            </a:extLst>
          </p:cNvPr>
          <p:cNvGrpSpPr/>
          <p:nvPr/>
        </p:nvGrpSpPr>
        <p:grpSpPr>
          <a:xfrm>
            <a:off x="5581119" y="3112184"/>
            <a:ext cx="86255" cy="237442"/>
            <a:chOff x="2996669" y="2990641"/>
            <a:chExt cx="86255" cy="216112"/>
          </a:xfrm>
        </p:grpSpPr>
        <p:sp>
          <p:nvSpPr>
            <p:cNvPr id="293" name="Line 90">
              <a:extLst>
                <a:ext uri="{FF2B5EF4-FFF2-40B4-BE49-F238E27FC236}">
                  <a16:creationId xmlns:a16="http://schemas.microsoft.com/office/drawing/2014/main" id="{8169F954-F0F8-D64F-A891-7379CF4E0A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Line 90">
              <a:extLst>
                <a:ext uri="{FF2B5EF4-FFF2-40B4-BE49-F238E27FC236}">
                  <a16:creationId xmlns:a16="http://schemas.microsoft.com/office/drawing/2014/main" id="{C7ADB31D-8974-A846-B1C9-06A5F2879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Line 90">
              <a:extLst>
                <a:ext uri="{FF2B5EF4-FFF2-40B4-BE49-F238E27FC236}">
                  <a16:creationId xmlns:a16="http://schemas.microsoft.com/office/drawing/2014/main" id="{F8BE9535-0178-D44E-AB25-B5BFCE2802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6" name="Oval 295">
            <a:extLst>
              <a:ext uri="{FF2B5EF4-FFF2-40B4-BE49-F238E27FC236}">
                <a16:creationId xmlns:a16="http://schemas.microsoft.com/office/drawing/2014/main" id="{31AB5AF6-D2AE-F74A-8C5A-4B5C36250AF8}"/>
              </a:ext>
            </a:extLst>
          </p:cNvPr>
          <p:cNvSpPr/>
          <p:nvPr/>
        </p:nvSpPr>
        <p:spPr>
          <a:xfrm>
            <a:off x="5589279" y="3207558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993E0280-08F3-B946-94BA-E9A1D3F09D47}"/>
              </a:ext>
            </a:extLst>
          </p:cNvPr>
          <p:cNvGrpSpPr/>
          <p:nvPr/>
        </p:nvGrpSpPr>
        <p:grpSpPr>
          <a:xfrm>
            <a:off x="6339944" y="3337608"/>
            <a:ext cx="86255" cy="262841"/>
            <a:chOff x="2996669" y="2990641"/>
            <a:chExt cx="86255" cy="216112"/>
          </a:xfrm>
        </p:grpSpPr>
        <p:sp>
          <p:nvSpPr>
            <p:cNvPr id="298" name="Line 90">
              <a:extLst>
                <a:ext uri="{FF2B5EF4-FFF2-40B4-BE49-F238E27FC236}">
                  <a16:creationId xmlns:a16="http://schemas.microsoft.com/office/drawing/2014/main" id="{684A4C0E-5143-224B-8EFF-5603A94DDF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Line 90">
              <a:extLst>
                <a:ext uri="{FF2B5EF4-FFF2-40B4-BE49-F238E27FC236}">
                  <a16:creationId xmlns:a16="http://schemas.microsoft.com/office/drawing/2014/main" id="{F79A3F1B-F4E5-174C-9636-BF29C64FE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Line 90">
              <a:extLst>
                <a:ext uri="{FF2B5EF4-FFF2-40B4-BE49-F238E27FC236}">
                  <a16:creationId xmlns:a16="http://schemas.microsoft.com/office/drawing/2014/main" id="{BC48DE22-0563-E544-86A2-CBDB718292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01" name="Oval 300">
            <a:extLst>
              <a:ext uri="{FF2B5EF4-FFF2-40B4-BE49-F238E27FC236}">
                <a16:creationId xmlns:a16="http://schemas.microsoft.com/office/drawing/2014/main" id="{91B9FF19-E3D9-6542-898A-5FA2AA3B0FAE}"/>
              </a:ext>
            </a:extLst>
          </p:cNvPr>
          <p:cNvSpPr/>
          <p:nvPr/>
        </p:nvSpPr>
        <p:spPr>
          <a:xfrm>
            <a:off x="6348104" y="3436158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A36D37D7-1A9C-F04A-AE05-1D483BBF0B67}"/>
              </a:ext>
            </a:extLst>
          </p:cNvPr>
          <p:cNvGrpSpPr/>
          <p:nvPr/>
        </p:nvGrpSpPr>
        <p:grpSpPr>
          <a:xfrm>
            <a:off x="7105119" y="3391583"/>
            <a:ext cx="86255" cy="288241"/>
            <a:chOff x="2996669" y="2990641"/>
            <a:chExt cx="86255" cy="216112"/>
          </a:xfrm>
        </p:grpSpPr>
        <p:sp>
          <p:nvSpPr>
            <p:cNvPr id="303" name="Line 90">
              <a:extLst>
                <a:ext uri="{FF2B5EF4-FFF2-40B4-BE49-F238E27FC236}">
                  <a16:creationId xmlns:a16="http://schemas.microsoft.com/office/drawing/2014/main" id="{AA3D9689-4E65-F046-A057-1356A0B07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Line 90">
              <a:extLst>
                <a:ext uri="{FF2B5EF4-FFF2-40B4-BE49-F238E27FC236}">
                  <a16:creationId xmlns:a16="http://schemas.microsoft.com/office/drawing/2014/main" id="{3CABF5F8-848D-0944-BDEA-3F34094D38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Line 90">
              <a:extLst>
                <a:ext uri="{FF2B5EF4-FFF2-40B4-BE49-F238E27FC236}">
                  <a16:creationId xmlns:a16="http://schemas.microsoft.com/office/drawing/2014/main" id="{9C9CE4CB-E60A-0D49-98BD-6B1D38FA0C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06" name="Oval 305">
            <a:extLst>
              <a:ext uri="{FF2B5EF4-FFF2-40B4-BE49-F238E27FC236}">
                <a16:creationId xmlns:a16="http://schemas.microsoft.com/office/drawing/2014/main" id="{8717C8ED-AEBF-3D4B-9204-FF41339D9FD2}"/>
              </a:ext>
            </a:extLst>
          </p:cNvPr>
          <p:cNvSpPr/>
          <p:nvPr/>
        </p:nvSpPr>
        <p:spPr>
          <a:xfrm>
            <a:off x="7113279" y="3502833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8C9CBB9B-0B60-034F-B945-59B3C94BAD0E}"/>
              </a:ext>
            </a:extLst>
          </p:cNvPr>
          <p:cNvGrpSpPr/>
          <p:nvPr/>
        </p:nvGrpSpPr>
        <p:grpSpPr>
          <a:xfrm>
            <a:off x="7867119" y="3324908"/>
            <a:ext cx="86255" cy="323167"/>
            <a:chOff x="2996669" y="2990641"/>
            <a:chExt cx="86255" cy="216112"/>
          </a:xfrm>
        </p:grpSpPr>
        <p:sp>
          <p:nvSpPr>
            <p:cNvPr id="308" name="Line 90">
              <a:extLst>
                <a:ext uri="{FF2B5EF4-FFF2-40B4-BE49-F238E27FC236}">
                  <a16:creationId xmlns:a16="http://schemas.microsoft.com/office/drawing/2014/main" id="{ADF29EB8-9C92-ED45-B24C-EC5B9768E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Line 90">
              <a:extLst>
                <a:ext uri="{FF2B5EF4-FFF2-40B4-BE49-F238E27FC236}">
                  <a16:creationId xmlns:a16="http://schemas.microsoft.com/office/drawing/2014/main" id="{4092EB88-147E-C541-BFA7-15C86E6773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Line 90">
              <a:extLst>
                <a:ext uri="{FF2B5EF4-FFF2-40B4-BE49-F238E27FC236}">
                  <a16:creationId xmlns:a16="http://schemas.microsoft.com/office/drawing/2014/main" id="{F6DBD73D-FE41-F442-A549-09E2733534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11" name="Oval 310">
            <a:extLst>
              <a:ext uri="{FF2B5EF4-FFF2-40B4-BE49-F238E27FC236}">
                <a16:creationId xmlns:a16="http://schemas.microsoft.com/office/drawing/2014/main" id="{B823C063-5D7A-374E-8605-35F3BABDDE4F}"/>
              </a:ext>
            </a:extLst>
          </p:cNvPr>
          <p:cNvSpPr/>
          <p:nvPr/>
        </p:nvSpPr>
        <p:spPr>
          <a:xfrm>
            <a:off x="7875279" y="3455208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0BF2B072-71DA-FD43-B904-C21EA93F27E2}"/>
              </a:ext>
            </a:extLst>
          </p:cNvPr>
          <p:cNvGrpSpPr/>
          <p:nvPr/>
        </p:nvGrpSpPr>
        <p:grpSpPr>
          <a:xfrm>
            <a:off x="8632294" y="3617008"/>
            <a:ext cx="86255" cy="345392"/>
            <a:chOff x="2996669" y="2990641"/>
            <a:chExt cx="86255" cy="216112"/>
          </a:xfrm>
        </p:grpSpPr>
        <p:sp>
          <p:nvSpPr>
            <p:cNvPr id="313" name="Line 90">
              <a:extLst>
                <a:ext uri="{FF2B5EF4-FFF2-40B4-BE49-F238E27FC236}">
                  <a16:creationId xmlns:a16="http://schemas.microsoft.com/office/drawing/2014/main" id="{E9A7764A-13CB-4246-A738-8F414F5CE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Line 90">
              <a:extLst>
                <a:ext uri="{FF2B5EF4-FFF2-40B4-BE49-F238E27FC236}">
                  <a16:creationId xmlns:a16="http://schemas.microsoft.com/office/drawing/2014/main" id="{21683DA8-2DAE-2745-9EC8-605A3D5B4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Line 90">
              <a:extLst>
                <a:ext uri="{FF2B5EF4-FFF2-40B4-BE49-F238E27FC236}">
                  <a16:creationId xmlns:a16="http://schemas.microsoft.com/office/drawing/2014/main" id="{F7866104-54CD-CD4F-9951-CCE0948626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16" name="Oval 315">
            <a:extLst>
              <a:ext uri="{FF2B5EF4-FFF2-40B4-BE49-F238E27FC236}">
                <a16:creationId xmlns:a16="http://schemas.microsoft.com/office/drawing/2014/main" id="{1E1176B2-8228-7C4B-9673-8DA84B8F06E2}"/>
              </a:ext>
            </a:extLst>
          </p:cNvPr>
          <p:cNvSpPr/>
          <p:nvPr/>
        </p:nvSpPr>
        <p:spPr>
          <a:xfrm>
            <a:off x="8640454" y="3763183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6AB6832D-F404-6C41-AB40-9672F90C026E}"/>
              </a:ext>
            </a:extLst>
          </p:cNvPr>
          <p:cNvGrpSpPr/>
          <p:nvPr/>
        </p:nvGrpSpPr>
        <p:grpSpPr>
          <a:xfrm>
            <a:off x="9397469" y="3566208"/>
            <a:ext cx="86255" cy="383492"/>
            <a:chOff x="2996669" y="2990641"/>
            <a:chExt cx="86255" cy="216112"/>
          </a:xfrm>
        </p:grpSpPr>
        <p:sp>
          <p:nvSpPr>
            <p:cNvPr id="318" name="Line 90">
              <a:extLst>
                <a:ext uri="{FF2B5EF4-FFF2-40B4-BE49-F238E27FC236}">
                  <a16:creationId xmlns:a16="http://schemas.microsoft.com/office/drawing/2014/main" id="{EFB8AA35-D22E-CD4C-AF74-277B9B4999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Line 90">
              <a:extLst>
                <a:ext uri="{FF2B5EF4-FFF2-40B4-BE49-F238E27FC236}">
                  <a16:creationId xmlns:a16="http://schemas.microsoft.com/office/drawing/2014/main" id="{3CB10764-42BF-1249-913D-5F2483D2E8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Line 90">
              <a:extLst>
                <a:ext uri="{FF2B5EF4-FFF2-40B4-BE49-F238E27FC236}">
                  <a16:creationId xmlns:a16="http://schemas.microsoft.com/office/drawing/2014/main" id="{B9DA1614-0A4F-4E48-9596-061ED46EA6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1" name="Oval 320">
            <a:extLst>
              <a:ext uri="{FF2B5EF4-FFF2-40B4-BE49-F238E27FC236}">
                <a16:creationId xmlns:a16="http://schemas.microsoft.com/office/drawing/2014/main" id="{CDF162E7-DADA-6F44-8F0D-F7D6EA91E9D1}"/>
              </a:ext>
            </a:extLst>
          </p:cNvPr>
          <p:cNvSpPr/>
          <p:nvPr/>
        </p:nvSpPr>
        <p:spPr>
          <a:xfrm>
            <a:off x="9405629" y="3728258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F307995B-3FA8-2148-9170-9F5771409DAA}"/>
              </a:ext>
            </a:extLst>
          </p:cNvPr>
          <p:cNvGrpSpPr/>
          <p:nvPr/>
        </p:nvGrpSpPr>
        <p:grpSpPr>
          <a:xfrm>
            <a:off x="10159469" y="3451907"/>
            <a:ext cx="86255" cy="462867"/>
            <a:chOff x="2996669" y="2990641"/>
            <a:chExt cx="86255" cy="216112"/>
          </a:xfrm>
        </p:grpSpPr>
        <p:sp>
          <p:nvSpPr>
            <p:cNvPr id="323" name="Line 90">
              <a:extLst>
                <a:ext uri="{FF2B5EF4-FFF2-40B4-BE49-F238E27FC236}">
                  <a16:creationId xmlns:a16="http://schemas.microsoft.com/office/drawing/2014/main" id="{769BEDAB-CD14-8A47-BD95-C7A0406CF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2990641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Line 90">
              <a:extLst>
                <a:ext uri="{FF2B5EF4-FFF2-40B4-BE49-F238E27FC236}">
                  <a16:creationId xmlns:a16="http://schemas.microsoft.com/office/drawing/2014/main" id="{5F297352-0476-3746-A190-C84A01465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6669" y="3203366"/>
              <a:ext cx="8625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Line 90">
              <a:extLst>
                <a:ext uri="{FF2B5EF4-FFF2-40B4-BE49-F238E27FC236}">
                  <a16:creationId xmlns:a16="http://schemas.microsoft.com/office/drawing/2014/main" id="{F8E8C387-5106-9F41-805B-247F871D9B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933991" y="3100947"/>
              <a:ext cx="211613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6" name="Oval 325">
            <a:extLst>
              <a:ext uri="{FF2B5EF4-FFF2-40B4-BE49-F238E27FC236}">
                <a16:creationId xmlns:a16="http://schemas.microsoft.com/office/drawing/2014/main" id="{84146DF2-663D-9D48-A330-D21567535082}"/>
              </a:ext>
            </a:extLst>
          </p:cNvPr>
          <p:cNvSpPr/>
          <p:nvPr/>
        </p:nvSpPr>
        <p:spPr>
          <a:xfrm>
            <a:off x="10167629" y="3648883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Freeform 1027">
            <a:extLst>
              <a:ext uri="{FF2B5EF4-FFF2-40B4-BE49-F238E27FC236}">
                <a16:creationId xmlns:a16="http://schemas.microsoft.com/office/drawing/2014/main" id="{6BF15E2C-C049-9145-89BF-E7E8084B265A}"/>
              </a:ext>
            </a:extLst>
          </p:cNvPr>
          <p:cNvSpPr/>
          <p:nvPr/>
        </p:nvSpPr>
        <p:spPr>
          <a:xfrm>
            <a:off x="2163170" y="3070746"/>
            <a:ext cx="8045355" cy="730155"/>
          </a:xfrm>
          <a:custGeom>
            <a:avLst/>
            <a:gdLst>
              <a:gd name="connsiteX0" fmla="*/ 0 w 8045355"/>
              <a:gd name="connsiteY0" fmla="*/ 0 h 730155"/>
              <a:gd name="connsiteX1" fmla="*/ 388961 w 8045355"/>
              <a:gd name="connsiteY1" fmla="*/ 0 h 730155"/>
              <a:gd name="connsiteX2" fmla="*/ 784746 w 8045355"/>
              <a:gd name="connsiteY2" fmla="*/ 191069 h 730155"/>
              <a:gd name="connsiteX3" fmla="*/ 1153236 w 8045355"/>
              <a:gd name="connsiteY3" fmla="*/ 225188 h 730155"/>
              <a:gd name="connsiteX4" fmla="*/ 1535373 w 8045355"/>
              <a:gd name="connsiteY4" fmla="*/ 109182 h 730155"/>
              <a:gd name="connsiteX5" fmla="*/ 1917511 w 8045355"/>
              <a:gd name="connsiteY5" fmla="*/ 204717 h 730155"/>
              <a:gd name="connsiteX6" fmla="*/ 2688609 w 8045355"/>
              <a:gd name="connsiteY6" fmla="*/ 102358 h 730155"/>
              <a:gd name="connsiteX7" fmla="*/ 3466531 w 8045355"/>
              <a:gd name="connsiteY7" fmla="*/ 170597 h 730155"/>
              <a:gd name="connsiteX8" fmla="*/ 4217158 w 8045355"/>
              <a:gd name="connsiteY8" fmla="*/ 402609 h 730155"/>
              <a:gd name="connsiteX9" fmla="*/ 4995081 w 8045355"/>
              <a:gd name="connsiteY9" fmla="*/ 470848 h 730155"/>
              <a:gd name="connsiteX10" fmla="*/ 5738884 w 8045355"/>
              <a:gd name="connsiteY10" fmla="*/ 416257 h 730155"/>
              <a:gd name="connsiteX11" fmla="*/ 6509982 w 8045355"/>
              <a:gd name="connsiteY11" fmla="*/ 730155 h 730155"/>
              <a:gd name="connsiteX12" fmla="*/ 7267433 w 8045355"/>
              <a:gd name="connsiteY12" fmla="*/ 696036 h 730155"/>
              <a:gd name="connsiteX13" fmla="*/ 8045355 w 8045355"/>
              <a:gd name="connsiteY13" fmla="*/ 614150 h 7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45355" h="730155">
                <a:moveTo>
                  <a:pt x="0" y="0"/>
                </a:moveTo>
                <a:lnTo>
                  <a:pt x="388961" y="0"/>
                </a:lnTo>
                <a:lnTo>
                  <a:pt x="784746" y="191069"/>
                </a:lnTo>
                <a:lnTo>
                  <a:pt x="1153236" y="225188"/>
                </a:lnTo>
                <a:lnTo>
                  <a:pt x="1535373" y="109182"/>
                </a:lnTo>
                <a:lnTo>
                  <a:pt x="1917511" y="204717"/>
                </a:lnTo>
                <a:lnTo>
                  <a:pt x="2688609" y="102358"/>
                </a:lnTo>
                <a:lnTo>
                  <a:pt x="3466531" y="170597"/>
                </a:lnTo>
                <a:lnTo>
                  <a:pt x="4217158" y="402609"/>
                </a:lnTo>
                <a:lnTo>
                  <a:pt x="4995081" y="470848"/>
                </a:lnTo>
                <a:lnTo>
                  <a:pt x="5738884" y="416257"/>
                </a:lnTo>
                <a:lnTo>
                  <a:pt x="6509982" y="730155"/>
                </a:lnTo>
                <a:lnTo>
                  <a:pt x="7267433" y="696036"/>
                </a:lnTo>
                <a:lnTo>
                  <a:pt x="8045355" y="614150"/>
                </a:lnTo>
              </a:path>
            </a:pathLst>
          </a:cu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1028">
            <a:extLst>
              <a:ext uri="{FF2B5EF4-FFF2-40B4-BE49-F238E27FC236}">
                <a16:creationId xmlns:a16="http://schemas.microsoft.com/office/drawing/2014/main" id="{35B94383-00F8-1A45-B0FA-5E65D7040A86}"/>
              </a:ext>
            </a:extLst>
          </p:cNvPr>
          <p:cNvSpPr/>
          <p:nvPr/>
        </p:nvSpPr>
        <p:spPr>
          <a:xfrm>
            <a:off x="2176818" y="3323230"/>
            <a:ext cx="8031707" cy="402609"/>
          </a:xfrm>
          <a:custGeom>
            <a:avLst/>
            <a:gdLst>
              <a:gd name="connsiteX0" fmla="*/ 0 w 8031707"/>
              <a:gd name="connsiteY0" fmla="*/ 75063 h 402609"/>
              <a:gd name="connsiteX1" fmla="*/ 375313 w 8031707"/>
              <a:gd name="connsiteY1" fmla="*/ 109182 h 402609"/>
              <a:gd name="connsiteX2" fmla="*/ 764275 w 8031707"/>
              <a:gd name="connsiteY2" fmla="*/ 170597 h 402609"/>
              <a:gd name="connsiteX3" fmla="*/ 1139588 w 8031707"/>
              <a:gd name="connsiteY3" fmla="*/ 6824 h 402609"/>
              <a:gd name="connsiteX4" fmla="*/ 1521725 w 8031707"/>
              <a:gd name="connsiteY4" fmla="*/ 0 h 402609"/>
              <a:gd name="connsiteX5" fmla="*/ 1903863 w 8031707"/>
              <a:gd name="connsiteY5" fmla="*/ 20471 h 402609"/>
              <a:gd name="connsiteX6" fmla="*/ 2668137 w 8031707"/>
              <a:gd name="connsiteY6" fmla="*/ 156949 h 402609"/>
              <a:gd name="connsiteX7" fmla="*/ 3439236 w 8031707"/>
              <a:gd name="connsiteY7" fmla="*/ 40943 h 402609"/>
              <a:gd name="connsiteX8" fmla="*/ 4203510 w 8031707"/>
              <a:gd name="connsiteY8" fmla="*/ 61415 h 402609"/>
              <a:gd name="connsiteX9" fmla="*/ 4967785 w 8031707"/>
              <a:gd name="connsiteY9" fmla="*/ 6824 h 402609"/>
              <a:gd name="connsiteX10" fmla="*/ 5732060 w 8031707"/>
              <a:gd name="connsiteY10" fmla="*/ 109182 h 402609"/>
              <a:gd name="connsiteX11" fmla="*/ 6496334 w 8031707"/>
              <a:gd name="connsiteY11" fmla="*/ 95534 h 402609"/>
              <a:gd name="connsiteX12" fmla="*/ 7267433 w 8031707"/>
              <a:gd name="connsiteY12" fmla="*/ 402609 h 402609"/>
              <a:gd name="connsiteX13" fmla="*/ 8031707 w 8031707"/>
              <a:gd name="connsiteY13" fmla="*/ 259307 h 40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31707" h="402609">
                <a:moveTo>
                  <a:pt x="0" y="75063"/>
                </a:moveTo>
                <a:lnTo>
                  <a:pt x="375313" y="109182"/>
                </a:lnTo>
                <a:lnTo>
                  <a:pt x="764275" y="170597"/>
                </a:lnTo>
                <a:lnTo>
                  <a:pt x="1139588" y="6824"/>
                </a:lnTo>
                <a:lnTo>
                  <a:pt x="1521725" y="0"/>
                </a:lnTo>
                <a:lnTo>
                  <a:pt x="1903863" y="20471"/>
                </a:lnTo>
                <a:lnTo>
                  <a:pt x="2668137" y="156949"/>
                </a:lnTo>
                <a:lnTo>
                  <a:pt x="3439236" y="40943"/>
                </a:lnTo>
                <a:lnTo>
                  <a:pt x="4203510" y="61415"/>
                </a:lnTo>
                <a:lnTo>
                  <a:pt x="4967785" y="6824"/>
                </a:lnTo>
                <a:lnTo>
                  <a:pt x="5732060" y="109182"/>
                </a:lnTo>
                <a:lnTo>
                  <a:pt x="6496334" y="95534"/>
                </a:lnTo>
                <a:lnTo>
                  <a:pt x="7267433" y="402609"/>
                </a:lnTo>
                <a:lnTo>
                  <a:pt x="8031707" y="259307"/>
                </a:lnTo>
              </a:path>
            </a:pathLst>
          </a:cu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DBF4ED85-9954-E140-9B03-4B495B0109E6}"/>
              </a:ext>
            </a:extLst>
          </p:cNvPr>
          <p:cNvSpPr/>
          <p:nvPr/>
        </p:nvSpPr>
        <p:spPr>
          <a:xfrm>
            <a:off x="4055754" y="3242483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riangle 177">
            <a:extLst>
              <a:ext uri="{FF2B5EF4-FFF2-40B4-BE49-F238E27FC236}">
                <a16:creationId xmlns:a16="http://schemas.microsoft.com/office/drawing/2014/main" id="{13BB61C9-92B8-3A45-9E31-57D6CFED551C}"/>
              </a:ext>
            </a:extLst>
          </p:cNvPr>
          <p:cNvSpPr/>
          <p:nvPr/>
        </p:nvSpPr>
        <p:spPr>
          <a:xfrm>
            <a:off x="6344809" y="3345536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riangle 202">
            <a:extLst>
              <a:ext uri="{FF2B5EF4-FFF2-40B4-BE49-F238E27FC236}">
                <a16:creationId xmlns:a16="http://schemas.microsoft.com/office/drawing/2014/main" id="{178FC974-FEB1-8548-82F1-B44CB5C56FD8}"/>
              </a:ext>
            </a:extLst>
          </p:cNvPr>
          <p:cNvSpPr/>
          <p:nvPr/>
        </p:nvSpPr>
        <p:spPr>
          <a:xfrm>
            <a:off x="9402334" y="3663036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riangle 187">
            <a:extLst>
              <a:ext uri="{FF2B5EF4-FFF2-40B4-BE49-F238E27FC236}">
                <a16:creationId xmlns:a16="http://schemas.microsoft.com/office/drawing/2014/main" id="{359515FD-A0A9-D842-B912-10A0A13C5750}"/>
              </a:ext>
            </a:extLst>
          </p:cNvPr>
          <p:cNvSpPr/>
          <p:nvPr/>
        </p:nvSpPr>
        <p:spPr>
          <a:xfrm>
            <a:off x="7868809" y="3393161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riangle 197">
            <a:extLst>
              <a:ext uri="{FF2B5EF4-FFF2-40B4-BE49-F238E27FC236}">
                <a16:creationId xmlns:a16="http://schemas.microsoft.com/office/drawing/2014/main" id="{CC34DC18-C7CC-5B49-B22E-2DAF6CDCFD05}"/>
              </a:ext>
            </a:extLst>
          </p:cNvPr>
          <p:cNvSpPr/>
          <p:nvPr/>
        </p:nvSpPr>
        <p:spPr>
          <a:xfrm>
            <a:off x="10164334" y="3536036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riangle 172">
            <a:extLst>
              <a:ext uri="{FF2B5EF4-FFF2-40B4-BE49-F238E27FC236}">
                <a16:creationId xmlns:a16="http://schemas.microsoft.com/office/drawing/2014/main" id="{8D2C14D6-1309-A64D-BE8B-9DE728AB8040}"/>
              </a:ext>
            </a:extLst>
          </p:cNvPr>
          <p:cNvSpPr/>
          <p:nvPr/>
        </p:nvSpPr>
        <p:spPr>
          <a:xfrm>
            <a:off x="5582809" y="3316961"/>
            <a:ext cx="76525" cy="72726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D439336-9B99-CC45-8955-1E950F238E78}"/>
              </a:ext>
            </a:extLst>
          </p:cNvPr>
          <p:cNvSpPr/>
          <p:nvPr/>
        </p:nvSpPr>
        <p:spPr>
          <a:xfrm>
            <a:off x="3287404" y="3258358"/>
            <a:ext cx="69935" cy="69935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Slide Number Placeholder 1029">
            <a:extLst>
              <a:ext uri="{FF2B5EF4-FFF2-40B4-BE49-F238E27FC236}">
                <a16:creationId xmlns:a16="http://schemas.microsoft.com/office/drawing/2014/main" id="{9018D35B-5703-A847-B138-BBEBF55B1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3383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ontent Placeholder 32">
            <a:extLst>
              <a:ext uri="{FF2B5EF4-FFF2-40B4-BE49-F238E27FC236}">
                <a16:creationId xmlns:a16="http://schemas.microsoft.com/office/drawing/2014/main" id="{0037A3E2-B330-483E-9249-BE6BB61C3EB6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97961821"/>
              </p:ext>
            </p:extLst>
          </p:nvPr>
        </p:nvGraphicFramePr>
        <p:xfrm>
          <a:off x="620713" y="1425575"/>
          <a:ext cx="10963935" cy="257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7216">
                  <a:extLst>
                    <a:ext uri="{9D8B030D-6E8A-4147-A177-3AD203B41FA5}">
                      <a16:colId xmlns:a16="http://schemas.microsoft.com/office/drawing/2014/main" val="1364000462"/>
                    </a:ext>
                  </a:extLst>
                </a:gridCol>
                <a:gridCol w="753735">
                  <a:extLst>
                    <a:ext uri="{9D8B030D-6E8A-4147-A177-3AD203B41FA5}">
                      <a16:colId xmlns:a16="http://schemas.microsoft.com/office/drawing/2014/main" val="154201468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426254901"/>
                    </a:ext>
                  </a:extLst>
                </a:gridCol>
                <a:gridCol w="3309647">
                  <a:extLst>
                    <a:ext uri="{9D8B030D-6E8A-4147-A177-3AD203B41FA5}">
                      <a16:colId xmlns:a16="http://schemas.microsoft.com/office/drawing/2014/main" val="1014315460"/>
                    </a:ext>
                  </a:extLst>
                </a:gridCol>
                <a:gridCol w="1986665">
                  <a:extLst>
                    <a:ext uri="{9D8B030D-6E8A-4147-A177-3AD203B41FA5}">
                      <a16:colId xmlns:a16="http://schemas.microsoft.com/office/drawing/2014/main" val="2984521324"/>
                    </a:ext>
                  </a:extLst>
                </a:gridCol>
                <a:gridCol w="1848520">
                  <a:extLst>
                    <a:ext uri="{9D8B030D-6E8A-4147-A177-3AD203B41FA5}">
                      <a16:colId xmlns:a16="http://schemas.microsoft.com/office/drawing/2014/main" val="2413684064"/>
                    </a:ext>
                  </a:extLst>
                </a:gridCol>
              </a:tblGrid>
              <a:tr h="178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line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arms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population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completion date/status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extLst>
                  <a:ext uri="{0D108BD9-81ED-4DB2-BD59-A6C34878D82A}">
                    <a16:rowId xmlns:a16="http://schemas.microsoft.com/office/drawing/2014/main" val="2682155807"/>
                  </a:ext>
                </a:extLst>
              </a:tr>
              <a:tr h="336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AMPLITUDE (NCT04497844)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Niraparib plus abiraterone acetate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plus abiraterone acetate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tc>
                  <a:txBody>
                    <a:bodyPr/>
                    <a:lstStyle/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mCSPC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Deleterious germline or somatic HRR gene-mutated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15, 2024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extLst>
                  <a:ext uri="{0D108BD9-81ED-4DB2-BD59-A6C34878D82A}">
                    <a16:rowId xmlns:a16="http://schemas.microsoft.com/office/drawing/2014/main" val="1403686241"/>
                  </a:ext>
                </a:extLst>
              </a:tr>
              <a:tr h="336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TALAPRO-3 (NCT04821622) 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Talazoparib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plus enzalutamide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Enzalutamide plus placebo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tc>
                  <a:txBody>
                    <a:bodyPr/>
                    <a:lstStyle/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mCSPC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DDR gene-mutated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Recruiting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04" marR="60704" marT="36000" marB="36000"/>
                </a:tc>
                <a:extLst>
                  <a:ext uri="{0D108BD9-81ED-4DB2-BD59-A6C34878D82A}">
                    <a16:rowId xmlns:a16="http://schemas.microsoft.com/office/drawing/2014/main" val="160593024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DA63021-26F6-4CCE-BAAB-D058070C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PARP</a:t>
            </a:r>
            <a:r>
              <a:rPr lang="en-GB" cap="none" dirty="0" err="1"/>
              <a:t>i</a:t>
            </a:r>
            <a:r>
              <a:rPr lang="en-GB" cap="none" dirty="0"/>
              <a:t> COMBINATIONS</a:t>
            </a:r>
            <a:r>
              <a:rPr lang="en-GB" dirty="0"/>
              <a:t> in earlier stages of prostate cancer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5C9C-F7C9-4599-B8A9-F6F5E9779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94497-1EB2-2845-A011-639302BCE4D0}" type="slidenum">
              <a:rPr lang="en-CA" altLang="x-none" smtClean="0"/>
              <a:pPr/>
              <a:t>33</a:t>
            </a:fld>
            <a:endParaRPr lang="en-CA" alt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26CAF-87DE-F240-AE7D-7AFFD56DA96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876416" cy="365125"/>
          </a:xfrm>
        </p:spPr>
        <p:txBody>
          <a:bodyPr/>
          <a:lstStyle/>
          <a:p>
            <a:r>
              <a:rPr lang="en-GB" dirty="0"/>
              <a:t>1L, first-line; 2L, second-line; </a:t>
            </a:r>
            <a:r>
              <a:rPr lang="en-GB" dirty="0" err="1"/>
              <a:t>ARSi</a:t>
            </a:r>
            <a:r>
              <a:rPr lang="en-GB" dirty="0"/>
              <a:t>, androgen receptor-signalling inhibitor; </a:t>
            </a:r>
            <a:r>
              <a:rPr lang="en-NZ" dirty="0"/>
              <a:t>CRPC, </a:t>
            </a:r>
            <a:r>
              <a:rPr lang="en-GB" dirty="0"/>
              <a:t>castration-resistant prostate cancer; DDR, DNA damage repair; </a:t>
            </a:r>
            <a:br>
              <a:rPr lang="en-GB" dirty="0"/>
            </a:br>
            <a:r>
              <a:rPr lang="en-GB" dirty="0"/>
              <a:t>HRR, homologous recombination repair; </a:t>
            </a:r>
            <a:r>
              <a:rPr lang="en-GB" dirty="0" err="1"/>
              <a:t>mCRPC</a:t>
            </a:r>
            <a:r>
              <a:rPr lang="en-GB" dirty="0"/>
              <a:t>, metastatic castration-resistant prostate cancer; </a:t>
            </a:r>
            <a:r>
              <a:rPr lang="en-GB" dirty="0" err="1"/>
              <a:t>mCSPC</a:t>
            </a:r>
            <a:r>
              <a:rPr lang="en-GB" dirty="0"/>
              <a:t>, metastatic castration-sensitive prostate cancer.</a:t>
            </a:r>
          </a:p>
          <a:p>
            <a:r>
              <a:rPr lang="en-GB" dirty="0" err="1"/>
              <a:t>www.clinicaltrials.gov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58527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0DC9D-76E0-4F68-9C1D-FCEC48EA7EA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Both trials, PROpel and MAGNITUDE, establish that combination of a PARPi + abiraterone in the first-line setting for HRR mutation positive mCRPC patients improves radiographic progression-free survival</a:t>
            </a:r>
          </a:p>
          <a:p>
            <a:r>
              <a:rPr lang="en-US"/>
              <a:t>Even though overall survival data are immature for both trials, we expect the combination of a PARPi + abiraterone in the first-line setting for HRR mutation positive mCRPC patients will be approved by the FDA in the near future and can be offered to our patients </a:t>
            </a:r>
          </a:p>
          <a:p>
            <a:r>
              <a:rPr lang="en-US"/>
              <a:t>In particular, once approved the combination of olaparib + abiraterone may be applicable to HRR mutation negative mCRPC patients if OS benefit results are noted</a:t>
            </a:r>
          </a:p>
          <a:p>
            <a:r>
              <a:rPr lang="en-US"/>
              <a:t>Further studies are investigating AR signaling inhibitors in combination with PARPi in earlier stages of advanced prostate cancer, ie. mCSPC </a:t>
            </a:r>
          </a:p>
          <a:p>
            <a:endParaRPr lang="en-CA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6518DAA-334D-6641-AA29-ACDFD899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summary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E8FA2-50C1-694E-9D7F-CEFCC7278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94497-1EB2-2845-A011-639302BCE4D0}" type="slidenum">
              <a:rPr lang="en-CA" altLang="x-none" smtClean="0"/>
              <a:pPr/>
              <a:t>34</a:t>
            </a:fld>
            <a:endParaRPr lang="en-CA" altLang="x-non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F818F-6F84-5044-A3D0-A32FAC70E8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444368" cy="365125"/>
          </a:xfrm>
        </p:spPr>
        <p:txBody>
          <a:bodyPr/>
          <a:lstStyle/>
          <a:p>
            <a:r>
              <a:rPr lang="en-GB" dirty="0"/>
              <a:t>FDA, Food and Drug Administration; HRR, homologous recombination repair; </a:t>
            </a:r>
            <a:r>
              <a:rPr lang="en-GB" dirty="0" err="1"/>
              <a:t>mCRPC</a:t>
            </a:r>
            <a:r>
              <a:rPr lang="en-GB" dirty="0"/>
              <a:t>, metastatic castration-resistant prostate cancer; </a:t>
            </a:r>
            <a:r>
              <a:rPr lang="en-GB" dirty="0" err="1"/>
              <a:t>mCSPC</a:t>
            </a:r>
            <a:r>
              <a:rPr lang="en-GB" dirty="0"/>
              <a:t>, metastatic castration-sensitive prostate cancer; OS, overall survival; PARP, poly-ADP ribose polymerase</a:t>
            </a:r>
          </a:p>
          <a:p>
            <a:r>
              <a:rPr lang="en-GB" dirty="0"/>
              <a:t>www.clinicaltrials.gov</a:t>
            </a:r>
          </a:p>
        </p:txBody>
      </p:sp>
    </p:spTree>
    <p:extLst>
      <p:ext uri="{BB962C8B-B14F-4D97-AF65-F5344CB8AC3E}">
        <p14:creationId xmlns:p14="http://schemas.microsoft.com/office/powerpoint/2010/main" val="286933448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84569" y="5336166"/>
            <a:ext cx="18129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sz="1600" b="1" u="sng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guconnectinfo</a:t>
            </a:r>
            <a:endParaRPr lang="en-GB" sz="1600" b="1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170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the </a:t>
            </a:r>
            <a:b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4"/>
              </a:rPr>
              <a:t>GU CONNECT</a:t>
            </a:r>
            <a:b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group on LinkedIn</a:t>
            </a:r>
            <a:endParaRPr lang="en-GB" sz="16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4192" y="5336167"/>
            <a:ext cx="2664296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b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sam.brightwell</a:t>
            </a:r>
            <a:b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@cor2ed.com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5402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us on the</a:t>
            </a:r>
            <a:b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Channe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</a:t>
            </a:r>
            <a:b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6"/>
              </a:rPr>
              <a:t>GU CONNECT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GU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ea typeface="Calibri" panose="020F0502020204030204" pitchFamily="34" charset="0"/>
                <a:hlinkClick r:id="rId7"/>
              </a:rPr>
              <a:t>https://guconnect.cor2ed.com/</a:t>
            </a:r>
            <a:endParaRPr lang="en-US" sz="3600" cap="none" dirty="0"/>
          </a:p>
        </p:txBody>
      </p:sp>
      <p:pic>
        <p:nvPicPr>
          <p:cNvPr id="21" name="Picture 20">
            <a:hlinkClick r:id="rId8"/>
            <a:extLst>
              <a:ext uri="{FF2B5EF4-FFF2-40B4-BE49-F238E27FC236}">
                <a16:creationId xmlns:a16="http://schemas.microsoft.com/office/drawing/2014/main" id="{11F9DF4D-4057-453D-B0D6-F5A87905C6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5" r="-910"/>
          <a:stretch/>
        </p:blipFill>
        <p:spPr>
          <a:xfrm>
            <a:off x="8319300" y="3983179"/>
            <a:ext cx="1449108" cy="1282427"/>
          </a:xfrm>
          <a:prstGeom prst="rect">
            <a:avLst/>
          </a:prstGeom>
        </p:spPr>
      </p:pic>
      <p:pic>
        <p:nvPicPr>
          <p:cNvPr id="22" name="Picture 21">
            <a:hlinkClick r:id="rId6"/>
            <a:extLst>
              <a:ext uri="{FF2B5EF4-FFF2-40B4-BE49-F238E27FC236}">
                <a16:creationId xmlns:a16="http://schemas.microsoft.com/office/drawing/2014/main" id="{DA9C17CD-405F-47F4-A30F-9A803835AC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 r="26470"/>
          <a:stretch/>
        </p:blipFill>
        <p:spPr>
          <a:xfrm>
            <a:off x="6168008" y="3983179"/>
            <a:ext cx="1561194" cy="1282427"/>
          </a:xfrm>
          <a:prstGeom prst="rect">
            <a:avLst/>
          </a:prstGeom>
        </p:spPr>
      </p:pic>
      <p:pic>
        <p:nvPicPr>
          <p:cNvPr id="24" name="Picture 23">
            <a:hlinkClick r:id="rId4"/>
            <a:extLst>
              <a:ext uri="{FF2B5EF4-FFF2-40B4-BE49-F238E27FC236}">
                <a16:creationId xmlns:a16="http://schemas.microsoft.com/office/drawing/2014/main" id="{6662B954-7662-4746-B326-DDF08DB98D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53403"/>
          <a:stretch/>
        </p:blipFill>
        <p:spPr>
          <a:xfrm>
            <a:off x="4045377" y="3983179"/>
            <a:ext cx="1698734" cy="1282427"/>
          </a:xfrm>
          <a:prstGeom prst="rect">
            <a:avLst/>
          </a:prstGeom>
        </p:spPr>
      </p:pic>
      <p:pic>
        <p:nvPicPr>
          <p:cNvPr id="26" name="Picture 25">
            <a:hlinkClick r:id="rId3"/>
            <a:extLst>
              <a:ext uri="{FF2B5EF4-FFF2-40B4-BE49-F238E27FC236}">
                <a16:creationId xmlns:a16="http://schemas.microsoft.com/office/drawing/2014/main" id="{2598BD12-CFFC-4FFD-B356-0AE659D065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3" t="-5872" r="82136" b="-5133"/>
          <a:stretch/>
        </p:blipFill>
        <p:spPr>
          <a:xfrm>
            <a:off x="1992531" y="3912616"/>
            <a:ext cx="1567408" cy="14235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A0F74-388E-FD40-901C-C23D2CC85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Rectangle"/>
          <p:cNvSpPr/>
          <p:nvPr/>
        </p:nvSpPr>
        <p:spPr>
          <a:xfrm>
            <a:off x="2568775" y="1764238"/>
            <a:ext cx="482203" cy="17859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26789" tIns="26789" rIns="26789" bIns="26789"/>
          <a:lstStyle/>
          <a:p>
            <a:pPr marL="0" marR="0" lvl="0" indent="0" algn="ctr" defTabSz="580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endParaRPr kumimoji="0" sz="393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07" name="Rectangle"/>
          <p:cNvSpPr/>
          <p:nvPr/>
        </p:nvSpPr>
        <p:spPr>
          <a:xfrm>
            <a:off x="3604618" y="4615786"/>
            <a:ext cx="1009055" cy="26789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35719" tIns="35719" rIns="35719" bIns="35719" anchor="ctr"/>
          <a:lstStyle/>
          <a:p>
            <a:pPr marL="40638" marR="40638" lvl="0" indent="0" algn="l" defTabSz="4553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kumimoji="0" sz="168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</p:txBody>
      </p:sp>
      <p:pic>
        <p:nvPicPr>
          <p:cNvPr id="709" name="Screen Shot 2019-11-04 at 07.43.12.png" descr="Screen Shot 2019-11-04 at 07.43.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235" y="2231621"/>
            <a:ext cx="8816403" cy="3335723"/>
          </a:xfrm>
          <a:prstGeom prst="rect">
            <a:avLst/>
          </a:prstGeom>
          <a:ln w="12700">
            <a:miter lim="400000"/>
          </a:ln>
        </p:spPr>
      </p:pic>
      <p:sp>
        <p:nvSpPr>
          <p:cNvPr id="710" name="PARP is required for single strand break repair (and BER)"/>
          <p:cNvSpPr txBox="1"/>
          <p:nvPr/>
        </p:nvSpPr>
        <p:spPr>
          <a:xfrm>
            <a:off x="2828623" y="5496618"/>
            <a:ext cx="6534755" cy="45689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/>
          <a:lstStyle>
            <a:lvl1pPr marL="438799" marR="57799" indent="-381000" algn="ctr" defTabSz="1295400">
              <a:buSzPct val="50000"/>
              <a:buBlip>
                <a:blip r:embed="rId4"/>
              </a:buBlip>
              <a:defRPr sz="2400" b="1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marL="6351" marR="57799" lvl="0" indent="0" algn="ctr" defTabSz="1295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>
                <a:uFill>
                  <a:solidFill>
                    <a:srgbClr val="0433FF"/>
                  </a:solidFill>
                </a:uFill>
              </a:defRPr>
            </a:pPr>
            <a:r>
              <a:rPr kumimoji="0" sz="1687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>
                  <a:solidFill>
                    <a:srgbClr val="0433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PARP is required for single</a:t>
            </a:r>
            <a:r>
              <a:rPr kumimoji="0" lang="en-US" sz="1687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>
                  <a:solidFill>
                    <a:srgbClr val="0433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-</a:t>
            </a:r>
            <a:r>
              <a:rPr kumimoji="0" sz="1687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>
                  <a:solidFill>
                    <a:srgbClr val="0433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strand break repair (</a:t>
            </a:r>
            <a:r>
              <a:rPr kumimoji="0" lang="en-US" sz="1687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>
                  <a:solidFill>
                    <a:srgbClr val="0433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e.g. via</a:t>
            </a:r>
            <a:r>
              <a:rPr kumimoji="0" sz="1687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>
                  <a:solidFill>
                    <a:srgbClr val="0433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 BER)</a:t>
            </a:r>
            <a:endParaRPr kumimoji="0" lang="en-GB" sz="1687" b="1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>
                <a:solidFill>
                  <a:srgbClr val="0433FF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Times"/>
            </a:endParaRPr>
          </a:p>
          <a:p>
            <a:pPr marL="6351" indent="0">
              <a:buNone/>
              <a:defRPr>
                <a:uFill>
                  <a:solidFill>
                    <a:srgbClr val="0433FF"/>
                  </a:solidFill>
                </a:uFill>
              </a:defRPr>
            </a:pPr>
            <a:r>
              <a:rPr lang="en-GB" sz="168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MOA</a:t>
            </a:r>
            <a:r>
              <a:rPr lang="en-GB" sz="1687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inhibiting SSB/BER is synthetic lethal with HRD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109051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133" b="1" i="1" dirty="0"/>
              <a:t>BRCA</a:t>
            </a:r>
            <a:r>
              <a:rPr lang="en-US" sz="2133" b="1" dirty="0"/>
              <a:t>: “copy editor”; </a:t>
            </a:r>
            <a:r>
              <a:rPr lang="en-US" sz="2133" dirty="0"/>
              <a:t>homologou</a:t>
            </a:r>
            <a:r>
              <a:rPr lang="en-US" sz="2133" dirty="0">
                <a:solidFill>
                  <a:schemeClr val="tx2"/>
                </a:solidFill>
              </a:rPr>
              <a:t>s recombination repair (HRR)</a:t>
            </a:r>
          </a:p>
          <a:p>
            <a:r>
              <a:rPr lang="en-US" sz="2133" b="1" dirty="0">
                <a:solidFill>
                  <a:schemeClr val="tx2"/>
                </a:solidFill>
              </a:rPr>
              <a:t>PARP: “spell check”; </a:t>
            </a:r>
            <a:r>
              <a:rPr lang="en-US" sz="2133" dirty="0">
                <a:solidFill>
                  <a:schemeClr val="tx2"/>
                </a:solidFill>
              </a:rPr>
              <a:t>base excision repair (BER)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7CEA7-386C-A045-9123-3D05CA45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PARP inhibitors: </a:t>
            </a:r>
            <a:br>
              <a:rPr lang="en-GB" dirty="0"/>
            </a:br>
            <a:r>
              <a:rPr lang="en-GB" dirty="0"/>
              <a:t>‘Synthetic Lethality’ in cancer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938325-72EB-1F4C-B9DE-8C6E6D4DCB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732400" cy="365125"/>
          </a:xfrm>
        </p:spPr>
        <p:txBody>
          <a:bodyPr/>
          <a:lstStyle/>
          <a:p>
            <a:r>
              <a:rPr lang="en-GB" dirty="0"/>
              <a:t>BER, base excision repair; BRCA1/2, breast cancer type 1/2 susceptibility protein; HRD, homologous recombination deficiency; HRR, homologous recombination repair; MOA, mode of action; PARP, poly-ADP ribose polymerase; SSB, single-strand break</a:t>
            </a:r>
          </a:p>
          <a:p>
            <a:pPr>
              <a:spcBef>
                <a:spcPts val="0"/>
              </a:spcBef>
            </a:pPr>
            <a:r>
              <a:rPr lang="en-GB" dirty="0"/>
              <a:t>Adapted from Gourley C, et al., J Clin Oncol. 2019;37(25):2257-69; Banerjee S, et al. Nat Rev Clin Oncol 2010; 7: 508-19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3160BE-7FBF-7B49-A682-3CFB320B7333}"/>
              </a:ext>
            </a:extLst>
          </p:cNvPr>
          <p:cNvSpPr txBox="1"/>
          <p:nvPr/>
        </p:nvSpPr>
        <p:spPr>
          <a:xfrm>
            <a:off x="5217627" y="3194373"/>
            <a:ext cx="407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ileron"/>
                <a:ea typeface="Aileron" charset="0"/>
                <a:cs typeface="Aileron" charset="0"/>
              </a:rPr>
              <a:t>BER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ileron"/>
              <a:ea typeface="Aileron" charset="0"/>
              <a:cs typeface="Aileron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D314C6-BF0F-0D47-91EA-1A853358AD37}"/>
              </a:ext>
            </a:extLst>
          </p:cNvPr>
          <p:cNvSpPr txBox="1"/>
          <p:nvPr/>
        </p:nvSpPr>
        <p:spPr>
          <a:xfrm>
            <a:off x="9322902" y="3194373"/>
            <a:ext cx="407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ileron"/>
                <a:ea typeface="Aileron" charset="0"/>
                <a:cs typeface="Aileron" charset="0"/>
              </a:rPr>
              <a:t>BER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ileron"/>
              <a:ea typeface="Aileron" charset="0"/>
              <a:cs typeface="Aileron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07229F-1155-0A41-8635-2F1E6FA60AB1}"/>
              </a:ext>
            </a:extLst>
          </p:cNvPr>
          <p:cNvSpPr txBox="1"/>
          <p:nvPr/>
        </p:nvSpPr>
        <p:spPr>
          <a:xfrm>
            <a:off x="3032830" y="3194373"/>
            <a:ext cx="407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DC8024"/>
                </a:solidFill>
                <a:effectLst/>
                <a:uLnTx/>
                <a:uFillTx/>
                <a:latin typeface="Aileron"/>
                <a:ea typeface="Aileron" charset="0"/>
                <a:cs typeface="Aileron" charset="0"/>
              </a:rPr>
              <a:t>BER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C8024"/>
              </a:solidFill>
              <a:effectLst/>
              <a:uLnTx/>
              <a:uFillTx/>
              <a:latin typeface="Aileron"/>
              <a:ea typeface="Aileron" charset="0"/>
              <a:cs typeface="Aileron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3FBE95-A584-D44D-BC4F-39872CC8534D}"/>
              </a:ext>
            </a:extLst>
          </p:cNvPr>
          <p:cNvSpPr txBox="1"/>
          <p:nvPr/>
        </p:nvSpPr>
        <p:spPr>
          <a:xfrm>
            <a:off x="7300030" y="3194373"/>
            <a:ext cx="407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DC8024"/>
                </a:solidFill>
                <a:effectLst/>
                <a:uLnTx/>
                <a:uFillTx/>
                <a:latin typeface="Aileron"/>
                <a:ea typeface="Aileron" charset="0"/>
                <a:cs typeface="Aileron" charset="0"/>
              </a:rPr>
              <a:t>BER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C8024"/>
              </a:solidFill>
              <a:effectLst/>
              <a:uLnTx/>
              <a:uFillTx/>
              <a:latin typeface="Aileron"/>
              <a:ea typeface="Aileron" charset="0"/>
              <a:cs typeface="Aileron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0A9587-E585-6441-9EB1-F797F3B98159}"/>
              </a:ext>
            </a:extLst>
          </p:cNvPr>
          <p:cNvSpPr txBox="1"/>
          <p:nvPr/>
        </p:nvSpPr>
        <p:spPr>
          <a:xfrm>
            <a:off x="5680780" y="5146998"/>
            <a:ext cx="407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DC8024"/>
                </a:solidFill>
                <a:effectLst/>
                <a:uLnTx/>
                <a:uFillTx/>
                <a:latin typeface="Aileron"/>
                <a:ea typeface="Aileron" charset="0"/>
                <a:cs typeface="Aileron" charset="0"/>
              </a:rPr>
              <a:t>BER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C8024"/>
              </a:solidFill>
              <a:effectLst/>
              <a:uLnTx/>
              <a:uFillTx/>
              <a:latin typeface="Aileron"/>
              <a:ea typeface="Aileron" charset="0"/>
              <a:cs typeface="Aileron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1049A-C20C-2A46-B7E1-1F58E1230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2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Rectangle"/>
          <p:cNvSpPr/>
          <p:nvPr/>
        </p:nvSpPr>
        <p:spPr>
          <a:xfrm>
            <a:off x="7556276" y="5226845"/>
            <a:ext cx="500063" cy="3393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281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  <a:sym typeface="Gill Sans"/>
            </a:endParaRPr>
          </a:p>
        </p:txBody>
      </p:sp>
      <p:sp>
        <p:nvSpPr>
          <p:cNvPr id="718" name="Rectangle"/>
          <p:cNvSpPr/>
          <p:nvPr/>
        </p:nvSpPr>
        <p:spPr>
          <a:xfrm>
            <a:off x="8068247" y="5607844"/>
            <a:ext cx="892969" cy="3393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281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  <a:sym typeface="Gill Sans"/>
            </a:endParaRPr>
          </a:p>
        </p:txBody>
      </p:sp>
      <p:sp>
        <p:nvSpPr>
          <p:cNvPr id="720" name="Rectangle"/>
          <p:cNvSpPr/>
          <p:nvPr/>
        </p:nvSpPr>
        <p:spPr>
          <a:xfrm>
            <a:off x="4439816" y="1216893"/>
            <a:ext cx="1009055" cy="26789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35719" tIns="35719" rIns="35719" bIns="35719" anchor="ctr"/>
          <a:lstStyle/>
          <a:p>
            <a:pPr marL="40638" marR="40638" lvl="0" indent="0" algn="l" defTabSz="4553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kumimoji="0" sz="168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F24B2F-DECF-604D-BA8B-BB0606B4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PARP inhibitors: </a:t>
            </a:r>
            <a:br>
              <a:rPr lang="en-GB"/>
            </a:br>
            <a:r>
              <a:rPr lang="en-GB"/>
              <a:t>eNZYMATIC INHIBITION &amp; PARP trapping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019A5F4-4103-494C-A90F-91DC477E3A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180339" cy="365125"/>
          </a:xfrm>
        </p:spPr>
        <p:txBody>
          <a:bodyPr/>
          <a:lstStyle/>
          <a:p>
            <a:r>
              <a:rPr lang="en-GB" dirty="0"/>
              <a:t>ADP, adenosine diphosphate; DDR, DNA damage response; DSB, double-strand break; HRD, homologous recombination deficiency; MOA, mode of action; PARP, poly-ADP ribose polymerase</a:t>
            </a:r>
          </a:p>
          <a:p>
            <a:r>
              <a:rPr lang="en-GB" dirty="0"/>
              <a:t>Adapted from Gourley C, et al. J Clin Oncol 2019; 37: 2257-69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EA0498-7516-4861-A9FB-5C5125F41E5C}"/>
              </a:ext>
            </a:extLst>
          </p:cNvPr>
          <p:cNvGrpSpPr/>
          <p:nvPr/>
        </p:nvGrpSpPr>
        <p:grpSpPr>
          <a:xfrm>
            <a:off x="1346286" y="1195928"/>
            <a:ext cx="5415384" cy="4829106"/>
            <a:chOff x="1346286" y="1195928"/>
            <a:chExt cx="5415384" cy="48291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98C57B-5BD2-4784-A800-89B988D46F7F}"/>
                </a:ext>
              </a:extLst>
            </p:cNvPr>
            <p:cNvGrpSpPr/>
            <p:nvPr/>
          </p:nvGrpSpPr>
          <p:grpSpPr>
            <a:xfrm>
              <a:off x="1346286" y="1195928"/>
              <a:ext cx="5415384" cy="4829106"/>
              <a:chOff x="4213857" y="1177031"/>
              <a:chExt cx="5415384" cy="4829106"/>
            </a:xfrm>
          </p:grpSpPr>
          <p:pic>
            <p:nvPicPr>
              <p:cNvPr id="719" name="Screen Shot 2019-11-04 at 07.38.50.png" descr="Screen Shot 2019-11-04 at 07.38.50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83409" y="1177031"/>
                <a:ext cx="5145832" cy="4693953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721" name="Rectangle"/>
              <p:cNvSpPr/>
              <p:nvPr/>
            </p:nvSpPr>
            <p:spPr>
              <a:xfrm>
                <a:off x="4213857" y="5467515"/>
                <a:ext cx="2428736" cy="53862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txBody>
              <a:bodyPr lIns="35719" tIns="35719" rIns="35719" bIns="35719" anchor="ctr"/>
              <a:lstStyle/>
              <a:p>
                <a:pPr marL="40638" marR="40638" lvl="0" indent="0" algn="l" defTabSz="4553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>
                    <a:uFill>
                      <a:solidFill>
                        <a:srgbClr val="000000"/>
                      </a:solidFill>
                    </a:u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kumimoji="0" sz="168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6E634-A57F-4356-9C70-5A33D78B7235}"/>
                </a:ext>
              </a:extLst>
            </p:cNvPr>
            <p:cNvSpPr/>
            <p:nvPr/>
          </p:nvSpPr>
          <p:spPr>
            <a:xfrm>
              <a:off x="1615838" y="1195928"/>
              <a:ext cx="375706" cy="360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2" name="MOA - trapping PARP is synthetic lethal with HRD"/>
          <p:cNvSpPr txBox="1"/>
          <p:nvPr/>
        </p:nvSpPr>
        <p:spPr>
          <a:xfrm>
            <a:off x="6168008" y="4401446"/>
            <a:ext cx="3960440" cy="80728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/>
          <a:lstStyle/>
          <a:p>
            <a:pPr marL="6351" marR="40638" lvl="0" indent="0" algn="ctr" defTabSz="910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None/>
              <a:tabLst/>
              <a:defRPr sz="2400" b="1">
                <a:solidFill>
                  <a:srgbClr val="0433FF"/>
                </a:solidFill>
                <a:uFill>
                  <a:solidFill>
                    <a:srgbClr val="FF26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>
                  <a:solidFill>
                    <a:srgbClr val="FF26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MOA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>
                  <a:solidFill>
                    <a:srgbClr val="FF26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>
                  <a:solidFill>
                    <a:srgbClr val="FF26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–</a:t>
            </a: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>
                  <a:solidFill>
                    <a:srgbClr val="FF26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 trapping PARP is synthetic lethal with HRD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58992-71AA-D841-8041-274BBDB2C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8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76B0FBE-EAD4-C24A-AA32-83B28540E3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599771"/>
            <a:ext cx="5732688" cy="45288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~23% </a:t>
            </a:r>
            <a:r>
              <a:rPr lang="en-GB" dirty="0"/>
              <a:t>of men with mCRPC have </a:t>
            </a:r>
            <a:r>
              <a:rPr lang="en-GB" dirty="0">
                <a:solidFill>
                  <a:schemeClr val="tx2"/>
                </a:solidFill>
              </a:rPr>
              <a:t>DNA repair pathway aberrations</a:t>
            </a:r>
            <a:endParaRPr lang="en-GB" baseline="30000" dirty="0">
              <a:solidFill>
                <a:schemeClr val="tx2"/>
              </a:solidFill>
            </a:endParaRPr>
          </a:p>
          <a:p>
            <a:r>
              <a:rPr lang="en-GB" dirty="0"/>
              <a:t>The incidence of DNA repair alterations is higher in men with </a:t>
            </a:r>
            <a:r>
              <a:rPr lang="en-GB" b="1" dirty="0">
                <a:solidFill>
                  <a:schemeClr val="accent1"/>
                </a:solidFill>
              </a:rPr>
              <a:t>metastatic prostate cancer </a:t>
            </a:r>
            <a:r>
              <a:rPr lang="en-GB" dirty="0"/>
              <a:t>than those with </a:t>
            </a:r>
            <a:r>
              <a:rPr lang="en-GB" b="1" dirty="0">
                <a:solidFill>
                  <a:schemeClr val="accent1"/>
                </a:solidFill>
              </a:rPr>
              <a:t>localised disease</a:t>
            </a:r>
            <a:endParaRPr lang="en-GB" baseline="30000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00" y="246566"/>
            <a:ext cx="9221216" cy="807285"/>
          </a:xfrm>
        </p:spPr>
        <p:txBody>
          <a:bodyPr>
            <a:noAutofit/>
          </a:bodyPr>
          <a:lstStyle/>
          <a:p>
            <a:r>
              <a:rPr lang="en-GB" sz="2400" spc="0" noProof="0" dirty="0"/>
              <a:t>DNA Repair Gene Alterations (Somatic and Germline) Are Common in Metastatic prostate cancer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3403F6E-8BC2-EC4D-8218-A32020E7F6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180339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LOH, loss of heterozygosity; mCRPC, metastatic castration resistant prostate cancer; PC, prostate cancer</a:t>
            </a:r>
          </a:p>
          <a:p>
            <a:pPr>
              <a:spcBef>
                <a:spcPts val="0"/>
              </a:spcBef>
            </a:pPr>
            <a:r>
              <a:rPr lang="en-GB" dirty="0"/>
              <a:t>1. Robinson D, et al. Cell. 2015;161:1215-28; 2. Pritchard CC, et al. N Engl J Med. 2016;375:443-53; 3</a:t>
            </a:r>
            <a:r>
              <a:rPr lang="en-GB" dirty="0">
                <a:solidFill>
                  <a:schemeClr val="tx2"/>
                </a:solidFill>
              </a:rPr>
              <a:t>. </a:t>
            </a:r>
            <a:r>
              <a:rPr lang="en-GB" dirty="0" err="1">
                <a:solidFill>
                  <a:schemeClr val="tx2"/>
                </a:solidFill>
              </a:rPr>
              <a:t>Antonarakis</a:t>
            </a:r>
            <a:r>
              <a:rPr lang="en-GB" dirty="0">
                <a:solidFill>
                  <a:schemeClr val="tx2"/>
                </a:solidFill>
              </a:rPr>
              <a:t> ES, et al. Eur Urol. </a:t>
            </a:r>
            <a:r>
              <a:rPr lang="en-GB" dirty="0"/>
              <a:t>2018;74:218-25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937961" y="5056416"/>
            <a:ext cx="4798125" cy="82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67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~12%</a:t>
            </a:r>
            <a:r>
              <a:rPr kumimoji="0" lang="en-GB" sz="1867" b="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men with metastatic prostate </a:t>
            </a:r>
            <a:b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cancer have germline mutations in one or more of the </a:t>
            </a: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DNA repair </a:t>
            </a:r>
            <a:r>
              <a:rPr lang="en-GB" sz="1867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endParaRPr kumimoji="0" lang="en-GB" sz="1867" b="0" i="0" u="none" strike="noStrike" kern="1200" cap="none" spc="0" normalizeH="0" baseline="3000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150204907_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738738"/>
            <a:ext cx="3410839" cy="316201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5400000">
            <a:off x="10859627" y="3392615"/>
            <a:ext cx="213360" cy="29610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01" y="3292790"/>
            <a:ext cx="5676127" cy="2745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7818" y="1166974"/>
            <a:ext cx="1348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strike="noStrike" kern="1200" cap="all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Somatic</a:t>
            </a:r>
            <a:endParaRPr kumimoji="0" lang="en-GB" sz="2000" b="1" i="0" strike="noStrike" kern="1200" cap="all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0089" y="1166974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strike="noStrike" kern="1200" cap="all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Germline</a:t>
            </a:r>
            <a:endParaRPr kumimoji="0" lang="en-GB" sz="2000" b="1" i="0" strike="noStrike" kern="1200" cap="all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23768-5508-F84C-85F7-BA5AF4A76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03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noProof="0" dirty="0"/>
              <a:t>BRCA2</a:t>
            </a:r>
            <a:r>
              <a:rPr lang="en-GB" noProof="0" dirty="0"/>
              <a:t> Carriers With Prostate Cancer Have Worse Prognosis</a:t>
            </a:r>
            <a:r>
              <a:rPr lang="en-GB" baseline="30000" noProof="0" dirty="0"/>
              <a:t>1,2</a:t>
            </a:r>
            <a:r>
              <a:rPr lang="en-GB" noProof="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FC65B-1A08-C04A-9DB7-7BFECE09556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9796296" cy="36512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baseline="30000" dirty="0"/>
              <a:t>a </a:t>
            </a:r>
            <a:r>
              <a:rPr lang="en-GB" dirty="0"/>
              <a:t>Median survival not reached after a median of 64 months of follow-up</a:t>
            </a:r>
          </a:p>
          <a:p>
            <a:pPr lvl="0">
              <a:spcBef>
                <a:spcPts val="0"/>
              </a:spcBef>
            </a:pPr>
            <a:r>
              <a:rPr lang="en-GB" dirty="0"/>
              <a:t>BRCA1/2, breast cancer type 1/2 susceptibility protein; CI, confidence interval; MFS, metastasis-free survival; NR, not reached; y, years</a:t>
            </a:r>
          </a:p>
          <a:p>
            <a:pPr lvl="0">
              <a:spcBef>
                <a:spcPts val="0"/>
              </a:spcBef>
            </a:pPr>
            <a:r>
              <a:rPr lang="en-GB" dirty="0"/>
              <a:t>1. Castro E, et al. J Clin Oncol. 2013;31:1748-57; 2. Castro E, et al. Eur Urol. 2015;68:186-93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36680-AAE4-8244-81D6-7BDF56923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BA78FE-B35C-9847-A1C2-061667F7314B}"/>
              </a:ext>
            </a:extLst>
          </p:cNvPr>
          <p:cNvGrpSpPr/>
          <p:nvPr/>
        </p:nvGrpSpPr>
        <p:grpSpPr>
          <a:xfrm>
            <a:off x="628650" y="1537620"/>
            <a:ext cx="10915650" cy="4252121"/>
            <a:chOff x="628650" y="1537620"/>
            <a:chExt cx="10915650" cy="42521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328298D-E695-4DAB-B4BF-4FC580DD72C6}"/>
                </a:ext>
              </a:extLst>
            </p:cNvPr>
            <p:cNvGrpSpPr/>
            <p:nvPr/>
          </p:nvGrpSpPr>
          <p:grpSpPr>
            <a:xfrm>
              <a:off x="628650" y="1537620"/>
              <a:ext cx="10915650" cy="4252121"/>
              <a:chOff x="628650" y="1537620"/>
              <a:chExt cx="10915650" cy="4252121"/>
            </a:xfrm>
          </p:grpSpPr>
          <p:pic>
            <p:nvPicPr>
              <p:cNvPr id="9" name="Picture 8" descr="150205290_03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650" y="1537620"/>
                <a:ext cx="10915650" cy="4252121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9654125" y="2041554"/>
                <a:ext cx="987016" cy="211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7762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Noncarriers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D5EDE9-9E1A-6D45-B01B-E372E0BFA2CC}"/>
                </a:ext>
              </a:extLst>
            </p:cNvPr>
            <p:cNvSpPr txBox="1"/>
            <p:nvPr/>
          </p:nvSpPr>
          <p:spPr>
            <a:xfrm>
              <a:off x="6744072" y="2924944"/>
              <a:ext cx="1954061" cy="1903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i="1" dirty="0">
                  <a:solidFill>
                    <a:srgbClr val="002060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BRCA1/2</a:t>
              </a:r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 mutation carriers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4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7E19-B9C8-4A25-AE48-A27EAAE2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err="1"/>
              <a:t>PRO</a:t>
            </a:r>
            <a:r>
              <a:rPr lang="en-US" altLang="en-US" sz="2800" cap="none" dirty="0" err="1"/>
              <a:t>found</a:t>
            </a:r>
            <a:r>
              <a:rPr lang="en-US" altLang="en-US" sz="2800" dirty="0"/>
              <a:t>: phase 3 data with </a:t>
            </a:r>
            <a:br>
              <a:rPr lang="en-US" altLang="en-US" sz="2800" dirty="0"/>
            </a:br>
            <a:r>
              <a:rPr lang="en-US" altLang="en-US" sz="2800" dirty="0" err="1"/>
              <a:t>Olaparib</a:t>
            </a:r>
            <a:r>
              <a:rPr lang="en-US" altLang="en-US" sz="2800" dirty="0"/>
              <a:t> in </a:t>
            </a:r>
            <a:r>
              <a:rPr lang="en-US" altLang="en-US" sz="2800" cap="none" dirty="0" err="1"/>
              <a:t>m</a:t>
            </a:r>
            <a:r>
              <a:rPr lang="en-US" altLang="en-US" sz="2800" dirty="0" err="1"/>
              <a:t>CRPC</a:t>
            </a:r>
            <a:endParaRPr lang="en-GB" dirty="0"/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E1D854D6-7435-41BD-BD5C-FDC642D458CD}"/>
              </a:ext>
            </a:extLst>
          </p:cNvPr>
          <p:cNvSpPr/>
          <p:nvPr/>
        </p:nvSpPr>
        <p:spPr>
          <a:xfrm>
            <a:off x="5299821" y="1838157"/>
            <a:ext cx="1758874" cy="432000"/>
          </a:xfrm>
          <a:prstGeom prst="roundRect">
            <a:avLst>
              <a:gd name="adj" fmla="val 12540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Olaparib 300 mg BID</a:t>
            </a:r>
            <a:b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(n=162)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45191F83-87C6-4818-BED1-4239B45E28C6}"/>
              </a:ext>
            </a:extLst>
          </p:cNvPr>
          <p:cNvSpPr/>
          <p:nvPr/>
        </p:nvSpPr>
        <p:spPr>
          <a:xfrm>
            <a:off x="5299821" y="2323440"/>
            <a:ext cx="1758874" cy="432000"/>
          </a:xfrm>
          <a:prstGeom prst="roundRect">
            <a:avLst>
              <a:gd name="adj" fmla="val 12540"/>
            </a:avLst>
          </a:prstGeom>
          <a:solidFill>
            <a:schemeClr val="tx2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Physician’s choice</a:t>
            </a:r>
            <a:r>
              <a:rPr lang="en-GB" sz="1300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b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(n=83)</a:t>
            </a:r>
            <a:endParaRPr lang="en-GB" sz="1300" b="1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BDDC4-CC58-443B-95B7-3EBBDE65A47B}"/>
              </a:ext>
            </a:extLst>
          </p:cNvPr>
          <p:cNvSpPr txBox="1"/>
          <p:nvPr/>
        </p:nvSpPr>
        <p:spPr>
          <a:xfrm>
            <a:off x="3509956" y="2889053"/>
            <a:ext cx="14218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PT Sans Narrow" charset="-52"/>
                <a:cs typeface="Arial" panose="020B0604020202020204" pitchFamily="34" charset="0"/>
              </a:rPr>
              <a:t>2:1 randomisation</a:t>
            </a:r>
            <a:b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PT Sans Narrow" charset="-52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PT Sans Narrow" charset="-52"/>
                <a:cs typeface="Arial" panose="020B0604020202020204" pitchFamily="34" charset="0"/>
              </a:rPr>
              <a:t>(Open label)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C11B2B80-955A-4934-B06C-7A32DFF4A918}"/>
              </a:ext>
            </a:extLst>
          </p:cNvPr>
          <p:cNvSpPr/>
          <p:nvPr/>
        </p:nvSpPr>
        <p:spPr>
          <a:xfrm>
            <a:off x="3353721" y="1924654"/>
            <a:ext cx="1703926" cy="792037"/>
          </a:xfrm>
          <a:prstGeom prst="roundRect">
            <a:avLst>
              <a:gd name="adj" fmla="val 12540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03C7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 A</a:t>
            </a:r>
            <a:br>
              <a:rPr lang="en-GB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BRCA1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BRCA2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 </a:t>
            </a: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alteration</a:t>
            </a:r>
            <a:br>
              <a:rPr lang="en-GB" sz="1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rgbClr val="03C7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(N=245)</a:t>
            </a:r>
          </a:p>
        </p:txBody>
      </p:sp>
      <p:sp>
        <p:nvSpPr>
          <p:cNvPr id="16" name="Line 5">
            <a:extLst>
              <a:ext uri="{FF2B5EF4-FFF2-40B4-BE49-F238E27FC236}">
                <a16:creationId xmlns:a16="http://schemas.microsoft.com/office/drawing/2014/main" id="{6BAE7E0E-4C07-4E7D-B745-6833DFDA8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3821" y="2054157"/>
            <a:ext cx="216000" cy="0"/>
          </a:xfrm>
          <a:prstGeom prst="line">
            <a:avLst/>
          </a:prstGeom>
          <a:noFill/>
          <a:ln w="28575" cmpd="sng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C7DD443E-B072-4ECC-931B-55F8FC8EE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3821" y="2539440"/>
            <a:ext cx="216000" cy="0"/>
          </a:xfrm>
          <a:prstGeom prst="line">
            <a:avLst/>
          </a:prstGeom>
          <a:noFill/>
          <a:ln w="28575" cmpd="sng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B9DFE3-465B-43B8-8E23-F13981AE54EA}"/>
              </a:ext>
            </a:extLst>
          </p:cNvPr>
          <p:cNvSpPr txBox="1"/>
          <p:nvPr/>
        </p:nvSpPr>
        <p:spPr>
          <a:xfrm>
            <a:off x="5081381" y="2827496"/>
            <a:ext cx="219932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PT Sans Narrow" charset="-52"/>
                <a:cs typeface="Arial" panose="020B0604020202020204" pitchFamily="34" charset="0"/>
              </a:rPr>
              <a:t>Upon progression by BICR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PT Sans Narrow" charset="-52"/>
                <a:cs typeface="Arial" panose="020B0604020202020204" pitchFamily="34" charset="0"/>
              </a:rPr>
              <a:t>,</a:t>
            </a:r>
            <a:b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PT Sans Narrow" charset="-52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PT Sans Narrow" charset="-52"/>
                <a:cs typeface="Arial" panose="020B0604020202020204" pitchFamily="34" charset="0"/>
              </a:rPr>
              <a:t>physician’s choice patients were</a:t>
            </a:r>
            <a:b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PT Sans Narrow" charset="-52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PT Sans Narrow" charset="-52"/>
                <a:cs typeface="Arial" panose="020B0604020202020204" pitchFamily="34" charset="0"/>
              </a:rPr>
              <a:t>allowed to cross over to olaparib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A365F-FDB0-4ADF-9E86-EDB9948AF1FE}"/>
              </a:ext>
            </a:extLst>
          </p:cNvPr>
          <p:cNvGrpSpPr/>
          <p:nvPr/>
        </p:nvGrpSpPr>
        <p:grpSpPr>
          <a:xfrm>
            <a:off x="7050532" y="2054157"/>
            <a:ext cx="234000" cy="537568"/>
            <a:chOff x="5436096" y="1575541"/>
            <a:chExt cx="234000" cy="537568"/>
          </a:xfrm>
        </p:grpSpPr>
        <p:sp>
          <p:nvSpPr>
            <p:cNvPr id="20" name="Line 5">
              <a:extLst>
                <a:ext uri="{FF2B5EF4-FFF2-40B4-BE49-F238E27FC236}">
                  <a16:creationId xmlns:a16="http://schemas.microsoft.com/office/drawing/2014/main" id="{8EF6EC38-FFD1-4474-A3DE-943E69A2C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6096" y="1575541"/>
              <a:ext cx="234000" cy="0"/>
            </a:xfrm>
            <a:prstGeom prst="line">
              <a:avLst/>
            </a:prstGeom>
            <a:noFill/>
            <a:ln w="28575" cmpd="sng">
              <a:solidFill>
                <a:schemeClr val="accent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5">
              <a:extLst>
                <a:ext uri="{FF2B5EF4-FFF2-40B4-BE49-F238E27FC236}">
                  <a16:creationId xmlns:a16="http://schemas.microsoft.com/office/drawing/2014/main" id="{C6255D6F-88F3-4713-A127-0DB3B4A1C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6096" y="2098055"/>
              <a:ext cx="216000" cy="0"/>
            </a:xfrm>
            <a:prstGeom prst="line">
              <a:avLst/>
            </a:prstGeom>
            <a:noFill/>
            <a:ln w="28575" cmpd="sng">
              <a:solidFill>
                <a:schemeClr val="accent6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5">
              <a:extLst>
                <a:ext uri="{FF2B5EF4-FFF2-40B4-BE49-F238E27FC236}">
                  <a16:creationId xmlns:a16="http://schemas.microsoft.com/office/drawing/2014/main" id="{2ED5C335-B596-40EA-B60E-D7CD9B2274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5383336" y="1844325"/>
              <a:ext cx="537568" cy="0"/>
            </a:xfrm>
            <a:prstGeom prst="line">
              <a:avLst/>
            </a:prstGeom>
            <a:noFill/>
            <a:ln w="28575" cmpd="sng">
              <a:solidFill>
                <a:schemeClr val="accent6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18FD6649-BE3B-4ABA-A0D4-04BFE8FBA582}"/>
              </a:ext>
            </a:extLst>
          </p:cNvPr>
          <p:cNvSpPr/>
          <p:nvPr/>
        </p:nvSpPr>
        <p:spPr>
          <a:xfrm>
            <a:off x="5299821" y="3451804"/>
            <a:ext cx="1758874" cy="432000"/>
          </a:xfrm>
          <a:prstGeom prst="roundRect">
            <a:avLst>
              <a:gd name="adj" fmla="val 12540"/>
            </a:avLst>
          </a:prstGeom>
          <a:solidFill>
            <a:schemeClr val="accent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Olaparib 300 mg BID</a:t>
            </a:r>
            <a:b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(n=94)</a:t>
            </a:r>
          </a:p>
        </p:txBody>
      </p:sp>
      <p:sp>
        <p:nvSpPr>
          <p:cNvPr id="24" name="Rounded Rectangle 30">
            <a:extLst>
              <a:ext uri="{FF2B5EF4-FFF2-40B4-BE49-F238E27FC236}">
                <a16:creationId xmlns:a16="http://schemas.microsoft.com/office/drawing/2014/main" id="{3691BDE5-07C6-4552-90CB-C063B426598D}"/>
              </a:ext>
            </a:extLst>
          </p:cNvPr>
          <p:cNvSpPr/>
          <p:nvPr/>
        </p:nvSpPr>
        <p:spPr>
          <a:xfrm>
            <a:off x="5299821" y="3937087"/>
            <a:ext cx="1758874" cy="432000"/>
          </a:xfrm>
          <a:prstGeom prst="roundRect">
            <a:avLst>
              <a:gd name="adj" fmla="val 12540"/>
            </a:avLst>
          </a:prstGeom>
          <a:solidFill>
            <a:schemeClr val="tx2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Physician’s choice</a:t>
            </a:r>
            <a:r>
              <a:rPr lang="en-GB" sz="1300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b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(n=48)</a:t>
            </a:r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F1D43F6B-75D6-4B6A-AA89-830D1D507601}"/>
              </a:ext>
            </a:extLst>
          </p:cNvPr>
          <p:cNvSpPr/>
          <p:nvPr/>
        </p:nvSpPr>
        <p:spPr>
          <a:xfrm>
            <a:off x="3353721" y="3577047"/>
            <a:ext cx="1703926" cy="684718"/>
          </a:xfrm>
          <a:prstGeom prst="roundRect">
            <a:avLst>
              <a:gd name="adj" fmla="val 12540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>
                <a:solidFill>
                  <a:srgbClr val="03C7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 B</a:t>
            </a:r>
            <a:br>
              <a:rPr lang="en-GB" sz="1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alterations</a:t>
            </a:r>
            <a:b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rgbClr val="03C7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(N=142)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CE7844B6-9481-405E-AEB6-BE7571B78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3821" y="3667804"/>
            <a:ext cx="216000" cy="0"/>
          </a:xfrm>
          <a:prstGeom prst="line">
            <a:avLst/>
          </a:prstGeom>
          <a:noFill/>
          <a:ln w="28575" cmpd="sng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5">
            <a:extLst>
              <a:ext uri="{FF2B5EF4-FFF2-40B4-BE49-F238E27FC236}">
                <a16:creationId xmlns:a16="http://schemas.microsoft.com/office/drawing/2014/main" id="{96C0FD93-9A8E-4A32-BAA7-E8A046F8E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3821" y="4153087"/>
            <a:ext cx="216000" cy="0"/>
          </a:xfrm>
          <a:prstGeom prst="line">
            <a:avLst/>
          </a:prstGeom>
          <a:noFill/>
          <a:ln w="28575" cmpd="sng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2A7D197-1D62-43B8-8BDB-BA4A93BC57FF}"/>
              </a:ext>
            </a:extLst>
          </p:cNvPr>
          <p:cNvGrpSpPr/>
          <p:nvPr/>
        </p:nvGrpSpPr>
        <p:grpSpPr>
          <a:xfrm>
            <a:off x="7050532" y="3667804"/>
            <a:ext cx="234000" cy="537568"/>
            <a:chOff x="5436096" y="1575541"/>
            <a:chExt cx="234000" cy="537568"/>
          </a:xfrm>
        </p:grpSpPr>
        <p:sp>
          <p:nvSpPr>
            <p:cNvPr id="29" name="Line 5">
              <a:extLst>
                <a:ext uri="{FF2B5EF4-FFF2-40B4-BE49-F238E27FC236}">
                  <a16:creationId xmlns:a16="http://schemas.microsoft.com/office/drawing/2014/main" id="{455BB45F-7E0B-4CCC-8F16-E126D6E23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6096" y="1575541"/>
              <a:ext cx="234000" cy="0"/>
            </a:xfrm>
            <a:prstGeom prst="line">
              <a:avLst/>
            </a:prstGeom>
            <a:noFill/>
            <a:ln w="28575" cmpd="sng">
              <a:solidFill>
                <a:schemeClr val="accent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5">
              <a:extLst>
                <a:ext uri="{FF2B5EF4-FFF2-40B4-BE49-F238E27FC236}">
                  <a16:creationId xmlns:a16="http://schemas.microsoft.com/office/drawing/2014/main" id="{88D6FC3D-FA9C-4718-96BF-53D75EDD68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6096" y="2098055"/>
              <a:ext cx="216000" cy="0"/>
            </a:xfrm>
            <a:prstGeom prst="line">
              <a:avLst/>
            </a:prstGeom>
            <a:noFill/>
            <a:ln w="28575" cmpd="sng">
              <a:solidFill>
                <a:schemeClr val="accent6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5">
              <a:extLst>
                <a:ext uri="{FF2B5EF4-FFF2-40B4-BE49-F238E27FC236}">
                  <a16:creationId xmlns:a16="http://schemas.microsoft.com/office/drawing/2014/main" id="{A28531BD-CE08-440F-8767-3A96C84C1E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5383336" y="1844325"/>
              <a:ext cx="537568" cy="0"/>
            </a:xfrm>
            <a:prstGeom prst="line">
              <a:avLst/>
            </a:prstGeom>
            <a:noFill/>
            <a:ln w="28575" cmpd="sng">
              <a:solidFill>
                <a:schemeClr val="accent6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C102EE-674F-4D5B-A3BE-FCC24F02962B}"/>
              </a:ext>
            </a:extLst>
          </p:cNvPr>
          <p:cNvGrpSpPr/>
          <p:nvPr/>
        </p:nvGrpSpPr>
        <p:grpSpPr>
          <a:xfrm>
            <a:off x="2947577" y="2310834"/>
            <a:ext cx="394917" cy="1645701"/>
            <a:chOff x="1979736" y="1832217"/>
            <a:chExt cx="394917" cy="1645701"/>
          </a:xfrm>
        </p:grpSpPr>
        <p:sp>
          <p:nvSpPr>
            <p:cNvPr id="33" name="Line 5">
              <a:extLst>
                <a:ext uri="{FF2B5EF4-FFF2-40B4-BE49-F238E27FC236}">
                  <a16:creationId xmlns:a16="http://schemas.microsoft.com/office/drawing/2014/main" id="{AB31E20D-6D39-45D7-9AA1-2A2B9020A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8653" y="1847999"/>
              <a:ext cx="216000" cy="0"/>
            </a:xfrm>
            <a:prstGeom prst="line">
              <a:avLst/>
            </a:prstGeom>
            <a:noFill/>
            <a:ln w="28575" cmpd="sng">
              <a:solidFill>
                <a:schemeClr val="accent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5">
              <a:extLst>
                <a:ext uri="{FF2B5EF4-FFF2-40B4-BE49-F238E27FC236}">
                  <a16:creationId xmlns:a16="http://schemas.microsoft.com/office/drawing/2014/main" id="{9727B198-59B6-4CC9-A11B-B59081010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8653" y="3461646"/>
              <a:ext cx="216000" cy="0"/>
            </a:xfrm>
            <a:prstGeom prst="line">
              <a:avLst/>
            </a:prstGeom>
            <a:noFill/>
            <a:ln w="28575" cmpd="sng">
              <a:solidFill>
                <a:schemeClr val="accent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5">
              <a:extLst>
                <a:ext uri="{FF2B5EF4-FFF2-40B4-BE49-F238E27FC236}">
                  <a16:creationId xmlns:a16="http://schemas.microsoft.com/office/drawing/2014/main" id="{0F5CF69C-296B-4380-A756-27CAD788A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9736" y="2625753"/>
              <a:ext cx="193014" cy="0"/>
            </a:xfrm>
            <a:prstGeom prst="line">
              <a:avLst/>
            </a:pr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5">
              <a:extLst>
                <a:ext uri="{FF2B5EF4-FFF2-40B4-BE49-F238E27FC236}">
                  <a16:creationId xmlns:a16="http://schemas.microsoft.com/office/drawing/2014/main" id="{B1CC62A0-869C-4103-A765-479149D76A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46670" y="2651839"/>
              <a:ext cx="1645701" cy="6458"/>
            </a:xfrm>
            <a:prstGeom prst="line">
              <a:avLst/>
            </a:prstGeom>
            <a:noFill/>
            <a:ln w="28575" cmpd="sng">
              <a:solidFill>
                <a:schemeClr val="accent6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ounded Rectangle 14">
            <a:extLst>
              <a:ext uri="{FF2B5EF4-FFF2-40B4-BE49-F238E27FC236}">
                <a16:creationId xmlns:a16="http://schemas.microsoft.com/office/drawing/2014/main" id="{D16C70AB-C8B6-43E4-83B1-6526661EA00C}"/>
              </a:ext>
            </a:extLst>
          </p:cNvPr>
          <p:cNvSpPr/>
          <p:nvPr/>
        </p:nvSpPr>
        <p:spPr>
          <a:xfrm>
            <a:off x="895428" y="1963400"/>
            <a:ext cx="2032220" cy="2281938"/>
          </a:xfrm>
          <a:prstGeom prst="roundRect">
            <a:avLst>
              <a:gd name="adj" fmla="val 13852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18" rIns="72000" bIns="45718" anchor="ctr"/>
          <a:lstStyle/>
          <a:p>
            <a:pPr>
              <a:buClr>
                <a:srgbClr val="03C74F"/>
              </a:buClr>
              <a:defRPr/>
            </a:pPr>
            <a:r>
              <a:rPr lang="en-GB" sz="1300" b="1" dirty="0">
                <a:solidFill>
                  <a:srgbClr val="03C74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Key eligibility criteria</a:t>
            </a:r>
          </a:p>
          <a:p>
            <a:pPr marL="174625" indent="-174625">
              <a:buClr>
                <a:srgbClr val="03C74F"/>
              </a:buClr>
              <a:buFont typeface="Arial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mCRPC with disease progression on </a:t>
            </a: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prior NHA (abiraterone acetate or enzalutamide)</a:t>
            </a:r>
          </a:p>
          <a:p>
            <a:pPr marL="174625" indent="-174625">
              <a:buClr>
                <a:srgbClr val="03C74F"/>
              </a:buClr>
              <a:buFont typeface="Arial"/>
              <a:buChar char="•"/>
              <a:defRPr/>
            </a:pPr>
            <a:r>
              <a:rPr lang="en-GB" sz="13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Alterations in ≥1 of any qualifying gene with a direct or indirect role in HRR </a:t>
            </a:r>
            <a:r>
              <a:rPr lang="en-GB" sz="1300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</a:t>
            </a:r>
            <a:endParaRPr lang="en-GB" sz="13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EBACB975-029A-4FAA-A77F-0A3EFD9A5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834185"/>
              </p:ext>
            </p:extLst>
          </p:nvPr>
        </p:nvGraphicFramePr>
        <p:xfrm>
          <a:off x="7523310" y="1731600"/>
          <a:ext cx="3181202" cy="85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ea typeface="PT Sans Narrow" charset="-52"/>
                          <a:cs typeface="Arial" panose="020B0604020202020204" pitchFamily="34" charset="0"/>
                        </a:rPr>
                        <a:t>Primary endpoint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aseline="0" dirty="0">
                          <a:latin typeface="Arial" panose="020B0604020202020204" pitchFamily="34" charset="0"/>
                          <a:ea typeface="PT Sans Narrow" charset="-52"/>
                          <a:cs typeface="Arial" panose="020B0604020202020204" pitchFamily="34" charset="0"/>
                        </a:rPr>
                        <a:t>rPFS in cohort A (RECIST 1.1 and 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T Sans Narrow" charset="-52"/>
                          <a:cs typeface="Arial" panose="020B0604020202020204" pitchFamily="34" charset="0"/>
                        </a:rPr>
                        <a:t>PCWG3</a:t>
                      </a:r>
                      <a:r>
                        <a:rPr lang="en-US" sz="1300" baseline="0" dirty="0">
                          <a:latin typeface="Arial" panose="020B0604020202020204" pitchFamily="34" charset="0"/>
                          <a:ea typeface="PT Sans Narrow" charset="-52"/>
                          <a:cs typeface="Arial" panose="020B0604020202020204" pitchFamily="34" charset="0"/>
                        </a:rPr>
                        <a:t> by BICR)</a:t>
                      </a:r>
                      <a:endParaRPr lang="en-US" sz="1300" dirty="0">
                        <a:latin typeface="Arial" panose="020B0604020202020204" pitchFamily="34" charset="0"/>
                        <a:ea typeface="PT Sans Narrow" charset="-5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E8E1FE28-13EE-4357-BCB2-F7C4A4203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938401"/>
              </p:ext>
            </p:extLst>
          </p:nvPr>
        </p:nvGraphicFramePr>
        <p:xfrm>
          <a:off x="7523310" y="2904688"/>
          <a:ext cx="3181202" cy="145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PT Sans Narrow" charset="-52"/>
                          <a:cs typeface="Arial" panose="020B0604020202020204" pitchFamily="34" charset="0"/>
                        </a:rPr>
                        <a:t>Key secondary</a:t>
                      </a:r>
                      <a:r>
                        <a:rPr lang="en-US" sz="14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PT Sans Narrow" charset="-52"/>
                          <a:cs typeface="Arial" panose="020B0604020202020204" pitchFamily="34" charset="0"/>
                        </a:rPr>
                        <a:t> endpoints</a:t>
                      </a: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PT Sans Narrow" charset="-52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buClr>
                          <a:schemeClr val="accent1"/>
                        </a:buClr>
                        <a:buFont typeface="Arial" charset="0"/>
                        <a:buChar char="•"/>
                        <a:tabLst/>
                      </a:pPr>
                      <a:r>
                        <a:rPr lang="en-US" sz="1300" dirty="0">
                          <a:latin typeface="Arial" panose="020B0604020202020204" pitchFamily="34" charset="0"/>
                          <a:ea typeface="PT Sans Narrow" charset="-52"/>
                          <a:cs typeface="Arial" panose="020B0604020202020204" pitchFamily="34" charset="0"/>
                        </a:rPr>
                        <a:t>rPFS in cohorts A and B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T Sans Narrow" charset="-52"/>
                          <a:cs typeface="Arial" panose="020B0604020202020204" pitchFamily="34" charset="0"/>
                        </a:rPr>
                        <a:t>(by BICR)</a:t>
                      </a:r>
                    </a:p>
                    <a:p>
                      <a:pPr marL="177800" indent="-177800">
                        <a:buClr>
                          <a:schemeClr val="accent1"/>
                        </a:buClr>
                        <a:buFont typeface="Arial" charset="0"/>
                        <a:buChar char="•"/>
                        <a:tabLst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T Sans Narrow" charset="-52"/>
                          <a:cs typeface="Arial" panose="020B0604020202020204" pitchFamily="34" charset="0"/>
                        </a:rPr>
                        <a:t>Confirmed radiographic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T Sans Narrow" charset="-52"/>
                          <a:cs typeface="Arial" panose="020B0604020202020204" pitchFamily="34" charset="0"/>
                        </a:rPr>
                        <a:t> objective response rate in cohort A (by BICR)</a:t>
                      </a:r>
                    </a:p>
                    <a:p>
                      <a:pPr marL="177800" indent="-177800">
                        <a:buClr>
                          <a:schemeClr val="accent1"/>
                        </a:buClr>
                        <a:buFont typeface="Arial" charset="0"/>
                        <a:buChar char="•"/>
                        <a:tabLst/>
                      </a:pPr>
                      <a:r>
                        <a:rPr lang="en-US" sz="1300" baseline="0" dirty="0">
                          <a:latin typeface="Arial" panose="020B0604020202020204" pitchFamily="34" charset="0"/>
                          <a:ea typeface="PT Sans Narrow" charset="-52"/>
                          <a:cs typeface="Arial" panose="020B0604020202020204" pitchFamily="34" charset="0"/>
                        </a:rPr>
                        <a:t>Time to pain progression in cohort A</a:t>
                      </a:r>
                    </a:p>
                    <a:p>
                      <a:pPr marL="177800" indent="-177800">
                        <a:buClr>
                          <a:schemeClr val="accent1"/>
                        </a:buClr>
                        <a:buFont typeface="Arial" charset="0"/>
                        <a:buChar char="•"/>
                        <a:tabLst/>
                      </a:pPr>
                      <a:r>
                        <a:rPr lang="en-US" sz="1300" baseline="0" dirty="0">
                          <a:latin typeface="Arial" panose="020B0604020202020204" pitchFamily="34" charset="0"/>
                          <a:ea typeface="PT Sans Narrow" charset="-52"/>
                          <a:cs typeface="Arial" panose="020B0604020202020204" pitchFamily="34" charset="0"/>
                        </a:rPr>
                        <a:t>OS in cohort A</a:t>
                      </a:r>
                      <a:endParaRPr lang="en-US" sz="1300" dirty="0">
                        <a:latin typeface="Arial" panose="020B0604020202020204" pitchFamily="34" charset="0"/>
                        <a:ea typeface="PT Sans Narrow" charset="-52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Rounded Rectangle 23">
            <a:extLst>
              <a:ext uri="{FF2B5EF4-FFF2-40B4-BE49-F238E27FC236}">
                <a16:creationId xmlns:a16="http://schemas.microsoft.com/office/drawing/2014/main" id="{6C18082B-6691-44C9-98FA-3BF2F8A8CCDB}"/>
              </a:ext>
            </a:extLst>
          </p:cNvPr>
          <p:cNvSpPr/>
          <p:nvPr/>
        </p:nvSpPr>
        <p:spPr>
          <a:xfrm>
            <a:off x="1040623" y="4974074"/>
            <a:ext cx="1741830" cy="2369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91435" bIns="45718" anchor="b"/>
          <a:lstStyle/>
          <a:p>
            <a:pPr>
              <a:buClr>
                <a:srgbClr val="03C74F"/>
              </a:buClr>
              <a:defRPr/>
            </a:pPr>
            <a:r>
              <a:rPr lang="en-GB" sz="1300" b="1" dirty="0">
                <a:solidFill>
                  <a:srgbClr val="03C74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Stratification factors</a:t>
            </a:r>
          </a:p>
          <a:p>
            <a:pPr marL="174625" indent="-174625">
              <a:buClr>
                <a:srgbClr val="03C74F"/>
              </a:buClr>
              <a:buFont typeface="Arial"/>
              <a:buChar char="•"/>
              <a:defRPr/>
            </a:pPr>
            <a:r>
              <a:rPr lang="en-GB" sz="13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Previous </a:t>
            </a:r>
            <a:r>
              <a:rPr lang="en-GB" sz="1300" dirty="0" err="1">
                <a:solidFill>
                  <a:schemeClr val="tx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taxane</a:t>
            </a:r>
            <a:endParaRPr lang="en-GB" sz="1300" dirty="0">
              <a:solidFill>
                <a:schemeClr val="tx2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74625" indent="-174625">
              <a:buClr>
                <a:srgbClr val="03C74F"/>
              </a:buClr>
              <a:buFont typeface="Arial"/>
              <a:buChar char="•"/>
              <a:defRPr/>
            </a:pPr>
            <a:r>
              <a:rPr lang="en-GB" sz="1300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Measurable disease</a:t>
            </a:r>
            <a:endParaRPr lang="en-GB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603077" y="6317826"/>
            <a:ext cx="10588384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altLang="en-US" dirty="0"/>
              <a:t>ATM, ataxia telangiectasia mutated; BICR, blinded independent central review; BID, twice daily; BRCA1/2, </a:t>
            </a:r>
            <a:r>
              <a:rPr lang="en-GB" dirty="0"/>
              <a:t>breast cancer type 1/2 susceptibility protein</a:t>
            </a:r>
            <a:r>
              <a:rPr lang="en-GB" altLang="en-US" dirty="0"/>
              <a:t>; HRR, </a:t>
            </a:r>
            <a:r>
              <a:rPr lang="en-US" dirty="0"/>
              <a:t>homologous recombination repair; </a:t>
            </a:r>
            <a:r>
              <a:rPr lang="en-GB" altLang="en-US" dirty="0" err="1"/>
              <a:t>mCRPC</a:t>
            </a:r>
            <a:r>
              <a:rPr lang="en-GB" altLang="en-US" dirty="0"/>
              <a:t>, metastatic castration resistant prostate cancer; NHA, new hormonal agent; OS, overall survival; PCWG3, </a:t>
            </a:r>
            <a:r>
              <a:rPr lang="en-GB" altLang="en-US" dirty="0">
                <a:solidFill>
                  <a:schemeClr val="tx2"/>
                </a:solidFill>
              </a:rPr>
              <a:t>Prostate Cancer Working Group 3; RECIST, R</a:t>
            </a:r>
            <a:r>
              <a:rPr lang="en-GB" dirty="0">
                <a:solidFill>
                  <a:schemeClr val="tx2"/>
                </a:solidFill>
              </a:rPr>
              <a:t>esponse Evaluation Criteria In Solid Tumours; rPFS, radiographic progression-free survival; </a:t>
            </a:r>
            <a:r>
              <a:rPr lang="en-GB" sz="1200" dirty="0">
                <a:solidFill>
                  <a:schemeClr val="tx2"/>
                </a:solidFill>
              </a:rPr>
              <a:t>QD, once daily</a:t>
            </a:r>
            <a:endParaRPr lang="en-GB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altLang="en-US" dirty="0"/>
              <a:t>de Bono J, et al. N </a:t>
            </a:r>
            <a:r>
              <a:rPr lang="en-GB" altLang="en-US" dirty="0" err="1"/>
              <a:t>Engl</a:t>
            </a:r>
            <a:r>
              <a:rPr lang="en-GB" altLang="en-US" dirty="0"/>
              <a:t> J Med. 2020;382:2091-2102; Hussain M, et al. N </a:t>
            </a:r>
            <a:r>
              <a:rPr lang="en-GB" altLang="en-US" dirty="0" err="1"/>
              <a:t>Engl</a:t>
            </a:r>
            <a:r>
              <a:rPr lang="en-GB" altLang="en-US" dirty="0"/>
              <a:t> J Med. 2020;383(24):2345-57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6F4FA-693B-4CC6-837D-0A848FD30819}"/>
              </a:ext>
            </a:extLst>
          </p:cNvPr>
          <p:cNvSpPr txBox="1"/>
          <p:nvPr/>
        </p:nvSpPr>
        <p:spPr>
          <a:xfrm>
            <a:off x="1163384" y="5309343"/>
            <a:ext cx="10419016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2075" indent="-92075">
              <a:buClr>
                <a:srgbClr val="03C74F"/>
              </a:buClr>
            </a:pPr>
            <a:r>
              <a:rPr lang="en-GB" sz="1100" baseline="300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An investigational clinical trial assay, based on the </a:t>
            </a:r>
            <a:r>
              <a:rPr lang="en-GB" sz="1100" dirty="0" err="1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FoundationOne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® </a:t>
            </a:r>
            <a:r>
              <a:rPr lang="en-GB" sz="1100" dirty="0" err="1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CDx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next-generation sequencing test, used to prospectively select patients with alteration of </a:t>
            </a:r>
            <a:r>
              <a:rPr lang="en-GB" sz="1100" i="1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BRCA1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  <a:r>
              <a:rPr lang="en-GB" sz="1100" i="1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BRCA2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  <a:r>
              <a:rPr lang="en-GB" sz="1100" i="1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ATM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  <a:r>
              <a:rPr lang="en-GB" sz="1100" i="1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BARD1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  <a:r>
              <a:rPr lang="en-GB" sz="1100" i="1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BRIP1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  <a:r>
              <a:rPr lang="en-GB" sz="1100" i="1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CDK12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  <a:r>
              <a:rPr lang="en-GB" sz="1100" i="1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CHEK1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  <a:r>
              <a:rPr lang="en-GB" sz="1100" i="1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CHEK2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  <a:r>
              <a:rPr lang="en-GB" sz="1100" i="1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FANCL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  <a:r>
              <a:rPr lang="en-GB" sz="1100" i="1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PALB2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  <a:r>
              <a:rPr lang="en-GB" sz="1100" i="1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PPP2R2A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  <a:r>
              <a:rPr lang="en-GB" sz="1100" i="1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RAD51B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  <a:r>
              <a:rPr lang="en-GB" sz="1100" i="1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RAD51C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  <a:r>
              <a:rPr lang="en-GB" sz="1100" i="1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RAD51D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 or </a:t>
            </a:r>
            <a:r>
              <a:rPr lang="en-GB" sz="1100" i="1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RAD54L</a:t>
            </a:r>
            <a:r>
              <a:rPr lang="en-GB" sz="11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in their tumour tissue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8B018-F78B-4285-A1EB-419206DD57CC}"/>
              </a:ext>
            </a:extLst>
          </p:cNvPr>
          <p:cNvSpPr txBox="1"/>
          <p:nvPr/>
        </p:nvSpPr>
        <p:spPr>
          <a:xfrm>
            <a:off x="1163384" y="5672281"/>
            <a:ext cx="10419016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2075" indent="-92075">
              <a:spcAft>
                <a:spcPts val="300"/>
              </a:spcAft>
              <a:buClr>
                <a:srgbClr val="03C74F"/>
              </a:buClr>
            </a:pPr>
            <a:r>
              <a:rPr lang="en-GB" sz="1200" baseline="300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</a:t>
            </a:r>
            <a:r>
              <a:rPr lang="en-GB" sz="1200" dirty="0">
                <a:solidFill>
                  <a:srgbClr val="5D8298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	Physician’s choice: enzalutamide 160 mg/day, or abiraterone 1,000 mg/day + prednisone 5 mg BID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B0EE6-544D-4E42-A78B-91017A28D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7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19">
            <a:extLst>
              <a:ext uri="{FF2B5EF4-FFF2-40B4-BE49-F238E27FC236}">
                <a16:creationId xmlns:a16="http://schemas.microsoft.com/office/drawing/2014/main" id="{B2DD1F2F-616F-3145-9916-25073BF7F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756" y="2724516"/>
            <a:ext cx="3835400" cy="1549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9967F-32A0-4EB5-888F-DC8BC66A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14773"/>
            <a:ext cx="5270376" cy="702470"/>
          </a:xfrm>
        </p:spPr>
        <p:txBody>
          <a:bodyPr/>
          <a:lstStyle/>
          <a:p>
            <a:r>
              <a:rPr lang="en-GB" dirty="0"/>
              <a:t>OS in cohort A (</a:t>
            </a:r>
            <a:r>
              <a:rPr lang="en-GB" i="1" dirty="0"/>
              <a:t>BRCA1&amp;2</a:t>
            </a:r>
            <a:r>
              <a:rPr lang="en-GB" dirty="0"/>
              <a:t>, </a:t>
            </a:r>
            <a:r>
              <a:rPr lang="en-GB" i="1" dirty="0"/>
              <a:t>ATM</a:t>
            </a:r>
            <a:r>
              <a:rPr lang="en-GB" dirty="0"/>
              <a:t>)</a:t>
            </a:r>
          </a:p>
        </p:txBody>
      </p:sp>
      <p:sp>
        <p:nvSpPr>
          <p:cNvPr id="117" name="Content Placeholder 116">
            <a:extLst>
              <a:ext uri="{FF2B5EF4-FFF2-40B4-BE49-F238E27FC236}">
                <a16:creationId xmlns:a16="http://schemas.microsoft.com/office/drawing/2014/main" id="{2551712C-7B1F-C343-A2FC-431B6C3A3E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5631102"/>
            <a:ext cx="10963200" cy="318177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&gt;80% </a:t>
            </a:r>
            <a:r>
              <a:rPr lang="en-US" altLang="en-US" dirty="0"/>
              <a:t>crossover!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</a:t>
            </a:r>
            <a:r>
              <a:rPr lang="en-GB" cap="none" dirty="0"/>
              <a:t>found</a:t>
            </a:r>
            <a:r>
              <a:rPr lang="en-GB" dirty="0"/>
              <a:t>: FINAL OVERALL SURVIVAL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372045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ATM, ataxia telangiectasia mutated; BRCA1/2, </a:t>
            </a:r>
            <a:r>
              <a:rPr lang="en-GB" dirty="0"/>
              <a:t>breast cancer type 1/2 susceptibility protein; </a:t>
            </a:r>
            <a:r>
              <a:rPr lang="en-GB" altLang="en-US" dirty="0"/>
              <a:t>CI, confidence interval; HR, hazard ratio; OS, overall survival </a:t>
            </a:r>
            <a:br>
              <a:rPr lang="en-GB" altLang="en-US" dirty="0"/>
            </a:br>
            <a:r>
              <a:rPr lang="en-GB" altLang="en-US" dirty="0"/>
              <a:t>Hussain M, et al. N </a:t>
            </a:r>
            <a:r>
              <a:rPr lang="en-GB" altLang="en-US" dirty="0" err="1"/>
              <a:t>Engl</a:t>
            </a:r>
            <a:r>
              <a:rPr lang="en-GB" altLang="en-US" dirty="0"/>
              <a:t> J Med. 2020;383(24):2345-57</a:t>
            </a:r>
            <a:endParaRPr lang="en-US" altLang="en-US" dirty="0"/>
          </a:p>
        </p:txBody>
      </p:sp>
      <p:sp>
        <p:nvSpPr>
          <p:cNvPr id="320" name="Text Placeholder 2">
            <a:extLst>
              <a:ext uri="{FF2B5EF4-FFF2-40B4-BE49-F238E27FC236}">
                <a16:creationId xmlns:a16="http://schemas.microsoft.com/office/drawing/2014/main" id="{9461601C-2C56-4BB7-9E6B-DDFD8F3884B7}"/>
              </a:ext>
            </a:extLst>
          </p:cNvPr>
          <p:cNvSpPr txBox="1">
            <a:spLocks/>
          </p:cNvSpPr>
          <p:nvPr/>
        </p:nvSpPr>
        <p:spPr>
          <a:xfrm>
            <a:off x="6600056" y="1314773"/>
            <a:ext cx="5400600" cy="43267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CROSSOVER-ADJUSTED OS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COHORT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E2ADD-C4DA-0143-88CB-B4F947F5B306}"/>
              </a:ext>
            </a:extLst>
          </p:cNvPr>
          <p:cNvSpPr txBox="1"/>
          <p:nvPr/>
        </p:nvSpPr>
        <p:spPr>
          <a:xfrm>
            <a:off x="631431" y="5074034"/>
            <a:ext cx="617157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No. at risk</a:t>
            </a:r>
          </a:p>
          <a:p>
            <a:pPr>
              <a:lnSpc>
                <a:spcPct val="90000"/>
              </a:lnSpc>
            </a:pPr>
            <a:r>
              <a:rPr lang="en-US" sz="10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Olaparib</a:t>
            </a:r>
            <a:endParaRPr lang="en-US" sz="1000" b="1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C4AB6C-ACD5-354C-A3AF-C7DD8FC4BCCF}"/>
              </a:ext>
            </a:extLst>
          </p:cNvPr>
          <p:cNvSpPr txBox="1"/>
          <p:nvPr/>
        </p:nvSpPr>
        <p:spPr>
          <a:xfrm>
            <a:off x="1314452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162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D1E616-E164-FB4C-9FBE-C5F966334431}"/>
              </a:ext>
            </a:extLst>
          </p:cNvPr>
          <p:cNvSpPr txBox="1"/>
          <p:nvPr/>
        </p:nvSpPr>
        <p:spPr>
          <a:xfrm>
            <a:off x="1546227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155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602D96-FD43-C04E-9C52-878446DF7D44}"/>
              </a:ext>
            </a:extLst>
          </p:cNvPr>
          <p:cNvSpPr txBox="1"/>
          <p:nvPr/>
        </p:nvSpPr>
        <p:spPr>
          <a:xfrm>
            <a:off x="1778002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79CF4C-A718-3149-9446-012E3A1951E7}"/>
              </a:ext>
            </a:extLst>
          </p:cNvPr>
          <p:cNvSpPr txBox="1"/>
          <p:nvPr/>
        </p:nvSpPr>
        <p:spPr>
          <a:xfrm>
            <a:off x="2009777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142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89D294-19A6-2B4D-B748-DDB343DF01C0}"/>
              </a:ext>
            </a:extLst>
          </p:cNvPr>
          <p:cNvSpPr txBox="1"/>
          <p:nvPr/>
        </p:nvSpPr>
        <p:spPr>
          <a:xfrm>
            <a:off x="2241552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136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0493C-78E7-C846-99B6-DAE92D17C4A1}"/>
              </a:ext>
            </a:extLst>
          </p:cNvPr>
          <p:cNvSpPr txBox="1"/>
          <p:nvPr/>
        </p:nvSpPr>
        <p:spPr>
          <a:xfrm>
            <a:off x="2473327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124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1E675E-4692-E64F-8303-E7A546925E05}"/>
              </a:ext>
            </a:extLst>
          </p:cNvPr>
          <p:cNvSpPr txBox="1"/>
          <p:nvPr/>
        </p:nvSpPr>
        <p:spPr>
          <a:xfrm>
            <a:off x="2705102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107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1E7C7E-7EEA-4B46-AC0C-0A5003EF7C8F}"/>
              </a:ext>
            </a:extLst>
          </p:cNvPr>
          <p:cNvSpPr txBox="1"/>
          <p:nvPr/>
        </p:nvSpPr>
        <p:spPr>
          <a:xfrm>
            <a:off x="5277534" y="5240233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197EC2-4241-B042-90B2-E2619C5EAA6C}"/>
              </a:ext>
            </a:extLst>
          </p:cNvPr>
          <p:cNvSpPr txBox="1"/>
          <p:nvPr/>
        </p:nvSpPr>
        <p:spPr>
          <a:xfrm>
            <a:off x="5048934" y="5240233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F5F8A3-E7C6-464F-A77F-9E8BE47A52F4}"/>
              </a:ext>
            </a:extLst>
          </p:cNvPr>
          <p:cNvSpPr txBox="1"/>
          <p:nvPr/>
        </p:nvSpPr>
        <p:spPr>
          <a:xfrm>
            <a:off x="4823509" y="5240233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24ACC4-2E74-1544-9979-AD67FCD73CE4}"/>
              </a:ext>
            </a:extLst>
          </p:cNvPr>
          <p:cNvSpPr txBox="1"/>
          <p:nvPr/>
        </p:nvSpPr>
        <p:spPr>
          <a:xfrm>
            <a:off x="4588559" y="5240233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D7F46E-2339-CF4F-92D4-89E156EEC50A}"/>
              </a:ext>
            </a:extLst>
          </p:cNvPr>
          <p:cNvSpPr txBox="1"/>
          <p:nvPr/>
        </p:nvSpPr>
        <p:spPr>
          <a:xfrm>
            <a:off x="4327868" y="5240233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C4CB26-8BEF-3543-AF9C-301260D6CA3C}"/>
              </a:ext>
            </a:extLst>
          </p:cNvPr>
          <p:cNvSpPr txBox="1"/>
          <p:nvPr/>
        </p:nvSpPr>
        <p:spPr>
          <a:xfrm>
            <a:off x="4083393" y="5240233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F7C670-B7B3-2340-86A5-0D1B19DFCFFD}"/>
              </a:ext>
            </a:extLst>
          </p:cNvPr>
          <p:cNvSpPr txBox="1"/>
          <p:nvPr/>
        </p:nvSpPr>
        <p:spPr>
          <a:xfrm>
            <a:off x="3870668" y="5240233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44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4E19D3-1085-9D46-AE19-23DF1167C2DA}"/>
              </a:ext>
            </a:extLst>
          </p:cNvPr>
          <p:cNvSpPr txBox="1"/>
          <p:nvPr/>
        </p:nvSpPr>
        <p:spPr>
          <a:xfrm>
            <a:off x="3648418" y="5240233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56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DB98CE-321E-5B41-A34E-3E2658153000}"/>
              </a:ext>
            </a:extLst>
          </p:cNvPr>
          <p:cNvSpPr txBox="1"/>
          <p:nvPr/>
        </p:nvSpPr>
        <p:spPr>
          <a:xfrm>
            <a:off x="3419818" y="5240233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71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53EF55-DB2F-A948-A7CD-7615D16EE908}"/>
              </a:ext>
            </a:extLst>
          </p:cNvPr>
          <p:cNvSpPr txBox="1"/>
          <p:nvPr/>
        </p:nvSpPr>
        <p:spPr>
          <a:xfrm>
            <a:off x="3191218" y="5240233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91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A86EB1-FA2F-664D-AF80-4683C0B3D179}"/>
              </a:ext>
            </a:extLst>
          </p:cNvPr>
          <p:cNvSpPr txBox="1"/>
          <p:nvPr/>
        </p:nvSpPr>
        <p:spPr>
          <a:xfrm>
            <a:off x="2936877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101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DB407B-89DA-6F42-B8E2-5AC07BC1DD2D}"/>
              </a:ext>
            </a:extLst>
          </p:cNvPr>
          <p:cNvSpPr txBox="1"/>
          <p:nvPr/>
        </p:nvSpPr>
        <p:spPr>
          <a:xfrm>
            <a:off x="1400859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301E98-1C9A-4749-ADF9-48410A919311}"/>
              </a:ext>
            </a:extLst>
          </p:cNvPr>
          <p:cNvSpPr txBox="1"/>
          <p:nvPr/>
        </p:nvSpPr>
        <p:spPr>
          <a:xfrm>
            <a:off x="1638984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47AE4A-EB7C-794F-9665-9F1CF4B5CBBC}"/>
              </a:ext>
            </a:extLst>
          </p:cNvPr>
          <p:cNvSpPr txBox="1"/>
          <p:nvPr/>
        </p:nvSpPr>
        <p:spPr>
          <a:xfrm>
            <a:off x="1864409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B2746F-D367-B246-8FE8-CD0F99F4F85E}"/>
              </a:ext>
            </a:extLst>
          </p:cNvPr>
          <p:cNvSpPr txBox="1"/>
          <p:nvPr/>
        </p:nvSpPr>
        <p:spPr>
          <a:xfrm>
            <a:off x="2093009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694944-1661-EB4E-A1C7-1EBAEB0A7D95}"/>
              </a:ext>
            </a:extLst>
          </p:cNvPr>
          <p:cNvSpPr txBox="1"/>
          <p:nvPr/>
        </p:nvSpPr>
        <p:spPr>
          <a:xfrm>
            <a:off x="2312084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0FB743-759C-0243-A6EE-833DCAFA890A}"/>
              </a:ext>
            </a:extLst>
          </p:cNvPr>
          <p:cNvSpPr txBox="1"/>
          <p:nvPr/>
        </p:nvSpPr>
        <p:spPr>
          <a:xfrm>
            <a:off x="249906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C684D1-CFE7-2744-81F4-5FC8FD2C83B5}"/>
              </a:ext>
            </a:extLst>
          </p:cNvPr>
          <p:cNvSpPr txBox="1"/>
          <p:nvPr/>
        </p:nvSpPr>
        <p:spPr>
          <a:xfrm>
            <a:off x="273401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DDD18F-D287-2847-9C3C-9AC73505C643}"/>
              </a:ext>
            </a:extLst>
          </p:cNvPr>
          <p:cNvSpPr txBox="1"/>
          <p:nvPr/>
        </p:nvSpPr>
        <p:spPr>
          <a:xfrm>
            <a:off x="524226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4E9CBF-FC36-5A4A-8A19-28FB914B7B12}"/>
              </a:ext>
            </a:extLst>
          </p:cNvPr>
          <p:cNvSpPr txBox="1"/>
          <p:nvPr/>
        </p:nvSpPr>
        <p:spPr>
          <a:xfrm>
            <a:off x="501366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8045E5-4607-1C4D-8D83-698DBEBDCA96}"/>
              </a:ext>
            </a:extLst>
          </p:cNvPr>
          <p:cNvSpPr txBox="1"/>
          <p:nvPr/>
        </p:nvSpPr>
        <p:spPr>
          <a:xfrm>
            <a:off x="4788243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DCC7C8-D4BE-4841-9258-AF8E72C3AB62}"/>
              </a:ext>
            </a:extLst>
          </p:cNvPr>
          <p:cNvSpPr txBox="1"/>
          <p:nvPr/>
        </p:nvSpPr>
        <p:spPr>
          <a:xfrm>
            <a:off x="4553293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6E7B47-7C81-3A43-A484-2784003CAD00}"/>
              </a:ext>
            </a:extLst>
          </p:cNvPr>
          <p:cNvSpPr txBox="1"/>
          <p:nvPr/>
        </p:nvSpPr>
        <p:spPr>
          <a:xfrm>
            <a:off x="432786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1E53CE-97AD-E140-924A-229203FE89C3}"/>
              </a:ext>
            </a:extLst>
          </p:cNvPr>
          <p:cNvSpPr txBox="1"/>
          <p:nvPr/>
        </p:nvSpPr>
        <p:spPr>
          <a:xfrm>
            <a:off x="4083393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555B2E-E60C-5B4D-922E-144CA897E925}"/>
              </a:ext>
            </a:extLst>
          </p:cNvPr>
          <p:cNvSpPr txBox="1"/>
          <p:nvPr/>
        </p:nvSpPr>
        <p:spPr>
          <a:xfrm>
            <a:off x="387066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98E07A-F8FA-1841-8E31-5AF36D2858F4}"/>
              </a:ext>
            </a:extLst>
          </p:cNvPr>
          <p:cNvSpPr txBox="1"/>
          <p:nvPr/>
        </p:nvSpPr>
        <p:spPr>
          <a:xfrm>
            <a:off x="364841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A64942-611E-C348-94A9-B628EDEEB7C5}"/>
              </a:ext>
            </a:extLst>
          </p:cNvPr>
          <p:cNvSpPr txBox="1"/>
          <p:nvPr/>
        </p:nvSpPr>
        <p:spPr>
          <a:xfrm>
            <a:off x="341981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64E4A5-858A-8047-80C6-66BB02790DD1}"/>
              </a:ext>
            </a:extLst>
          </p:cNvPr>
          <p:cNvSpPr txBox="1"/>
          <p:nvPr/>
        </p:nvSpPr>
        <p:spPr>
          <a:xfrm>
            <a:off x="3191218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54999F-BED3-8540-AB3F-437D68E8C69A}"/>
              </a:ext>
            </a:extLst>
          </p:cNvPr>
          <p:cNvSpPr txBox="1"/>
          <p:nvPr/>
        </p:nvSpPr>
        <p:spPr>
          <a:xfrm>
            <a:off x="2972143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A1B2A6-CBE1-A34F-86D9-81A11A2589C8}"/>
              </a:ext>
            </a:extLst>
          </p:cNvPr>
          <p:cNvSpPr txBox="1"/>
          <p:nvPr/>
        </p:nvSpPr>
        <p:spPr>
          <a:xfrm>
            <a:off x="2347569" y="5008458"/>
            <a:ext cx="2088713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since </a:t>
            </a:r>
            <a:r>
              <a:rPr lang="en-US" sz="12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randomisation</a:t>
            </a:r>
            <a:endParaRPr lang="en-US" sz="1200" b="1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BFFAE12-DEF1-6444-AF2F-EF4D72FBE8FF}"/>
              </a:ext>
            </a:extLst>
          </p:cNvPr>
          <p:cNvSpPr txBox="1"/>
          <p:nvPr/>
        </p:nvSpPr>
        <p:spPr>
          <a:xfrm rot="16200000">
            <a:off x="117919" y="3654695"/>
            <a:ext cx="17697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Percent of patients alive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3B963CC-DBE0-7342-A159-B7F0944C8FB2}"/>
              </a:ext>
            </a:extLst>
          </p:cNvPr>
          <p:cNvSpPr txBox="1"/>
          <p:nvPr/>
        </p:nvSpPr>
        <p:spPr>
          <a:xfrm>
            <a:off x="1146178" y="2693116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120F40-20A1-DB4F-A602-319DF24F2CE4}"/>
              </a:ext>
            </a:extLst>
          </p:cNvPr>
          <p:cNvSpPr txBox="1"/>
          <p:nvPr/>
        </p:nvSpPr>
        <p:spPr>
          <a:xfrm>
            <a:off x="1216710" y="28921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CEE649-0D8D-9840-874D-38B6AF6EC389}"/>
              </a:ext>
            </a:extLst>
          </p:cNvPr>
          <p:cNvSpPr txBox="1"/>
          <p:nvPr/>
        </p:nvSpPr>
        <p:spPr>
          <a:xfrm>
            <a:off x="1216710" y="309126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75874C-F7E0-8A4F-9062-265DB34CEC8C}"/>
              </a:ext>
            </a:extLst>
          </p:cNvPr>
          <p:cNvSpPr txBox="1"/>
          <p:nvPr/>
        </p:nvSpPr>
        <p:spPr>
          <a:xfrm>
            <a:off x="1216710" y="3290335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67CBDB-30FB-204D-BC21-497AE553C806}"/>
              </a:ext>
            </a:extLst>
          </p:cNvPr>
          <p:cNvSpPr txBox="1"/>
          <p:nvPr/>
        </p:nvSpPr>
        <p:spPr>
          <a:xfrm>
            <a:off x="1216710" y="348940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DB0B2A-45D9-0A49-A05D-6E646F33C2E0}"/>
              </a:ext>
            </a:extLst>
          </p:cNvPr>
          <p:cNvSpPr txBox="1"/>
          <p:nvPr/>
        </p:nvSpPr>
        <p:spPr>
          <a:xfrm>
            <a:off x="1216710" y="368847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BB9DD4B-3554-8244-A7F1-347E09F45E1C}"/>
              </a:ext>
            </a:extLst>
          </p:cNvPr>
          <p:cNvSpPr txBox="1"/>
          <p:nvPr/>
        </p:nvSpPr>
        <p:spPr>
          <a:xfrm>
            <a:off x="1287242" y="4683841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EEC8AA8-48EC-F14E-B8DB-E437987E1357}"/>
              </a:ext>
            </a:extLst>
          </p:cNvPr>
          <p:cNvSpPr txBox="1"/>
          <p:nvPr/>
        </p:nvSpPr>
        <p:spPr>
          <a:xfrm>
            <a:off x="1216710" y="388755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D9E58E0-1B4F-194B-B974-7270F7374731}"/>
              </a:ext>
            </a:extLst>
          </p:cNvPr>
          <p:cNvSpPr txBox="1"/>
          <p:nvPr/>
        </p:nvSpPr>
        <p:spPr>
          <a:xfrm>
            <a:off x="1216710" y="408662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7C2681B-BB62-6748-A7A0-A5B2A7214C38}"/>
              </a:ext>
            </a:extLst>
          </p:cNvPr>
          <p:cNvSpPr txBox="1"/>
          <p:nvPr/>
        </p:nvSpPr>
        <p:spPr>
          <a:xfrm>
            <a:off x="1216710" y="428569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3D1CBBA-C04A-6A42-892B-A1C4F47CC4E9}"/>
              </a:ext>
            </a:extLst>
          </p:cNvPr>
          <p:cNvSpPr txBox="1"/>
          <p:nvPr/>
        </p:nvSpPr>
        <p:spPr>
          <a:xfrm>
            <a:off x="1216710" y="448476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EDE3DA-A9C8-8E4A-B3D9-9BA6F6E1D08A}"/>
              </a:ext>
            </a:extLst>
          </p:cNvPr>
          <p:cNvCxnSpPr>
            <a:cxnSpLocks/>
          </p:cNvCxnSpPr>
          <p:nvPr/>
        </p:nvCxnSpPr>
        <p:spPr>
          <a:xfrm>
            <a:off x="1436125" y="4753090"/>
            <a:ext cx="38766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BF3B9A0-9D6C-C54F-AE53-9D469C282B5C}"/>
              </a:ext>
            </a:extLst>
          </p:cNvPr>
          <p:cNvCxnSpPr>
            <a:cxnSpLocks/>
          </p:cNvCxnSpPr>
          <p:nvPr/>
        </p:nvCxnSpPr>
        <p:spPr>
          <a:xfrm flipV="1">
            <a:off x="1440889" y="2752573"/>
            <a:ext cx="0" cy="20002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C75ABE4-FB82-AE49-AA7D-52A77F63274C}"/>
              </a:ext>
            </a:extLst>
          </p:cNvPr>
          <p:cNvCxnSpPr>
            <a:cxnSpLocks/>
          </p:cNvCxnSpPr>
          <p:nvPr/>
        </p:nvCxnSpPr>
        <p:spPr>
          <a:xfrm>
            <a:off x="1375800" y="47530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0FD2919-0500-2E47-86A2-1CE2C3AAE80A}"/>
              </a:ext>
            </a:extLst>
          </p:cNvPr>
          <p:cNvCxnSpPr>
            <a:cxnSpLocks/>
          </p:cNvCxnSpPr>
          <p:nvPr/>
        </p:nvCxnSpPr>
        <p:spPr>
          <a:xfrm>
            <a:off x="1375800" y="45562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845B1AE-451A-4D41-9D73-A8920E992B3B}"/>
              </a:ext>
            </a:extLst>
          </p:cNvPr>
          <p:cNvCxnSpPr>
            <a:cxnSpLocks/>
          </p:cNvCxnSpPr>
          <p:nvPr/>
        </p:nvCxnSpPr>
        <p:spPr>
          <a:xfrm>
            <a:off x="1375800" y="43530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A9FC5C9-9447-2143-98D8-61DC833428C6}"/>
              </a:ext>
            </a:extLst>
          </p:cNvPr>
          <p:cNvCxnSpPr>
            <a:cxnSpLocks/>
          </p:cNvCxnSpPr>
          <p:nvPr/>
        </p:nvCxnSpPr>
        <p:spPr>
          <a:xfrm>
            <a:off x="1375800" y="33560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572DE6-4C23-B143-BC4F-C53E1CE12014}"/>
              </a:ext>
            </a:extLst>
          </p:cNvPr>
          <p:cNvCxnSpPr>
            <a:cxnSpLocks/>
          </p:cNvCxnSpPr>
          <p:nvPr/>
        </p:nvCxnSpPr>
        <p:spPr>
          <a:xfrm>
            <a:off x="1375800" y="35592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EA0804A-C154-6541-A2B6-FFA4F0A29473}"/>
              </a:ext>
            </a:extLst>
          </p:cNvPr>
          <p:cNvCxnSpPr>
            <a:cxnSpLocks/>
          </p:cNvCxnSpPr>
          <p:nvPr/>
        </p:nvCxnSpPr>
        <p:spPr>
          <a:xfrm>
            <a:off x="1375800" y="37561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0DB7C2F-68BE-914C-A4C5-DE1F4AB7A3F9}"/>
              </a:ext>
            </a:extLst>
          </p:cNvPr>
          <p:cNvCxnSpPr>
            <a:cxnSpLocks/>
          </p:cNvCxnSpPr>
          <p:nvPr/>
        </p:nvCxnSpPr>
        <p:spPr>
          <a:xfrm>
            <a:off x="1375800" y="3956165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EBFBB83-E313-2E43-8B70-6DAF962537DB}"/>
              </a:ext>
            </a:extLst>
          </p:cNvPr>
          <p:cNvCxnSpPr>
            <a:cxnSpLocks/>
          </p:cNvCxnSpPr>
          <p:nvPr/>
        </p:nvCxnSpPr>
        <p:spPr>
          <a:xfrm>
            <a:off x="1375800" y="4153015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B9F4251-4184-CD49-9B38-7E7614D38D57}"/>
              </a:ext>
            </a:extLst>
          </p:cNvPr>
          <p:cNvCxnSpPr>
            <a:cxnSpLocks/>
          </p:cNvCxnSpPr>
          <p:nvPr/>
        </p:nvCxnSpPr>
        <p:spPr>
          <a:xfrm>
            <a:off x="1375800" y="31528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4D373F4-6773-FE4F-9315-9F3F28EDD49D}"/>
              </a:ext>
            </a:extLst>
          </p:cNvPr>
          <p:cNvCxnSpPr>
            <a:cxnSpLocks/>
          </p:cNvCxnSpPr>
          <p:nvPr/>
        </p:nvCxnSpPr>
        <p:spPr>
          <a:xfrm>
            <a:off x="1375800" y="29560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F8756F2-08D8-CB45-AA86-C7FE514B6074}"/>
              </a:ext>
            </a:extLst>
          </p:cNvPr>
          <p:cNvCxnSpPr>
            <a:cxnSpLocks/>
          </p:cNvCxnSpPr>
          <p:nvPr/>
        </p:nvCxnSpPr>
        <p:spPr>
          <a:xfrm>
            <a:off x="1375800" y="2756015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D7126EA-A89C-F54B-8F4E-7049DC68E7AE}"/>
              </a:ext>
            </a:extLst>
          </p:cNvPr>
          <p:cNvCxnSpPr>
            <a:cxnSpLocks/>
          </p:cNvCxnSpPr>
          <p:nvPr/>
        </p:nvCxnSpPr>
        <p:spPr>
          <a:xfrm>
            <a:off x="1439300" y="3756140"/>
            <a:ext cx="307149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95E39CA-59A0-1B4D-8749-E5B146E8DA98}"/>
              </a:ext>
            </a:extLst>
          </p:cNvPr>
          <p:cNvCxnSpPr>
            <a:cxnSpLocks/>
          </p:cNvCxnSpPr>
          <p:nvPr/>
        </p:nvCxnSpPr>
        <p:spPr>
          <a:xfrm rot="16200000">
            <a:off x="140848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D881E67-54D7-1348-A949-B99588AEE7BE}"/>
              </a:ext>
            </a:extLst>
          </p:cNvPr>
          <p:cNvCxnSpPr>
            <a:cxnSpLocks/>
          </p:cNvCxnSpPr>
          <p:nvPr/>
        </p:nvCxnSpPr>
        <p:spPr>
          <a:xfrm rot="16200000">
            <a:off x="163073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3D38A88-6A2F-4742-92E7-EAF5EE255DEC}"/>
              </a:ext>
            </a:extLst>
          </p:cNvPr>
          <p:cNvCxnSpPr>
            <a:cxnSpLocks/>
          </p:cNvCxnSpPr>
          <p:nvPr/>
        </p:nvCxnSpPr>
        <p:spPr>
          <a:xfrm rot="16200000">
            <a:off x="186251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F5C885E-F3EE-3044-8A45-32E59293151E}"/>
              </a:ext>
            </a:extLst>
          </p:cNvPr>
          <p:cNvCxnSpPr>
            <a:cxnSpLocks/>
          </p:cNvCxnSpPr>
          <p:nvPr/>
        </p:nvCxnSpPr>
        <p:spPr>
          <a:xfrm rot="16200000">
            <a:off x="208793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CCAF084-0D00-F741-86B7-A787A9299580}"/>
              </a:ext>
            </a:extLst>
          </p:cNvPr>
          <p:cNvCxnSpPr>
            <a:cxnSpLocks/>
          </p:cNvCxnSpPr>
          <p:nvPr/>
        </p:nvCxnSpPr>
        <p:spPr>
          <a:xfrm rot="16200000">
            <a:off x="231653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B816F3B-B18B-B94A-A472-AB823B31AAA2}"/>
              </a:ext>
            </a:extLst>
          </p:cNvPr>
          <p:cNvCxnSpPr>
            <a:cxnSpLocks/>
          </p:cNvCxnSpPr>
          <p:nvPr/>
        </p:nvCxnSpPr>
        <p:spPr>
          <a:xfrm rot="16200000">
            <a:off x="254513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3D68DB5-B7C2-2F40-8A16-5CB07F89B63D}"/>
              </a:ext>
            </a:extLst>
          </p:cNvPr>
          <p:cNvCxnSpPr>
            <a:cxnSpLocks/>
          </p:cNvCxnSpPr>
          <p:nvPr/>
        </p:nvCxnSpPr>
        <p:spPr>
          <a:xfrm rot="16200000">
            <a:off x="277373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2C5C4C6-BB49-FE4B-AA4D-4A029AB238A9}"/>
              </a:ext>
            </a:extLst>
          </p:cNvPr>
          <p:cNvCxnSpPr>
            <a:cxnSpLocks/>
          </p:cNvCxnSpPr>
          <p:nvPr/>
        </p:nvCxnSpPr>
        <p:spPr>
          <a:xfrm rot="16200000">
            <a:off x="299916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9A35155-83DD-9F47-9ABC-FFD65D78EBEF}"/>
              </a:ext>
            </a:extLst>
          </p:cNvPr>
          <p:cNvCxnSpPr>
            <a:cxnSpLocks/>
          </p:cNvCxnSpPr>
          <p:nvPr/>
        </p:nvCxnSpPr>
        <p:spPr>
          <a:xfrm rot="16200000">
            <a:off x="322776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11E2191-4DBF-B240-9B1F-3C090962F98F}"/>
              </a:ext>
            </a:extLst>
          </p:cNvPr>
          <p:cNvCxnSpPr>
            <a:cxnSpLocks/>
          </p:cNvCxnSpPr>
          <p:nvPr/>
        </p:nvCxnSpPr>
        <p:spPr>
          <a:xfrm rot="16200000">
            <a:off x="345636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516D011-658B-DC43-B921-2076DDFEAA42}"/>
              </a:ext>
            </a:extLst>
          </p:cNvPr>
          <p:cNvCxnSpPr>
            <a:cxnSpLocks/>
          </p:cNvCxnSpPr>
          <p:nvPr/>
        </p:nvCxnSpPr>
        <p:spPr>
          <a:xfrm rot="16200000">
            <a:off x="368496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2D14664-1CD5-F742-BDA5-EF7090A585E6}"/>
              </a:ext>
            </a:extLst>
          </p:cNvPr>
          <p:cNvCxnSpPr>
            <a:cxnSpLocks/>
          </p:cNvCxnSpPr>
          <p:nvPr/>
        </p:nvCxnSpPr>
        <p:spPr>
          <a:xfrm rot="16200000">
            <a:off x="391038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68481AF-5D83-5942-97CD-A48AFD66A3E5}"/>
              </a:ext>
            </a:extLst>
          </p:cNvPr>
          <p:cNvCxnSpPr>
            <a:cxnSpLocks/>
          </p:cNvCxnSpPr>
          <p:nvPr/>
        </p:nvCxnSpPr>
        <p:spPr>
          <a:xfrm rot="16200000">
            <a:off x="413263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C0AFD13-482A-7340-A0AB-DB1A48C3D94E}"/>
              </a:ext>
            </a:extLst>
          </p:cNvPr>
          <p:cNvCxnSpPr>
            <a:cxnSpLocks/>
          </p:cNvCxnSpPr>
          <p:nvPr/>
        </p:nvCxnSpPr>
        <p:spPr>
          <a:xfrm rot="16200000">
            <a:off x="436758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B5FB7A1-B8C6-8040-B6F1-9E39509BA77E}"/>
              </a:ext>
            </a:extLst>
          </p:cNvPr>
          <p:cNvCxnSpPr>
            <a:cxnSpLocks/>
          </p:cNvCxnSpPr>
          <p:nvPr/>
        </p:nvCxnSpPr>
        <p:spPr>
          <a:xfrm rot="16200000">
            <a:off x="459301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356FD1C-DB82-4842-9902-08EFD3A4BD6B}"/>
              </a:ext>
            </a:extLst>
          </p:cNvPr>
          <p:cNvCxnSpPr>
            <a:cxnSpLocks/>
          </p:cNvCxnSpPr>
          <p:nvPr/>
        </p:nvCxnSpPr>
        <p:spPr>
          <a:xfrm rot="16200000">
            <a:off x="482161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81CB26A-1D35-4847-9A05-7679C42D521E}"/>
              </a:ext>
            </a:extLst>
          </p:cNvPr>
          <p:cNvCxnSpPr>
            <a:cxnSpLocks/>
          </p:cNvCxnSpPr>
          <p:nvPr/>
        </p:nvCxnSpPr>
        <p:spPr>
          <a:xfrm rot="16200000">
            <a:off x="5050214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53EA295-89A4-E345-BF0A-58BCA4137A15}"/>
              </a:ext>
            </a:extLst>
          </p:cNvPr>
          <p:cNvCxnSpPr>
            <a:cxnSpLocks/>
          </p:cNvCxnSpPr>
          <p:nvPr/>
        </p:nvCxnSpPr>
        <p:spPr>
          <a:xfrm rot="16200000">
            <a:off x="5275639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00F4A27-ACC8-774C-8632-D5A14814D5B9}"/>
              </a:ext>
            </a:extLst>
          </p:cNvPr>
          <p:cNvCxnSpPr>
            <a:cxnSpLocks/>
          </p:cNvCxnSpPr>
          <p:nvPr/>
        </p:nvCxnSpPr>
        <p:spPr>
          <a:xfrm flipV="1">
            <a:off x="2120339" y="2854173"/>
            <a:ext cx="0" cy="189639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3694AA2-93CA-9F49-AC2D-6252F2345B1D}"/>
              </a:ext>
            </a:extLst>
          </p:cNvPr>
          <p:cNvCxnSpPr>
            <a:cxnSpLocks/>
          </p:cNvCxnSpPr>
          <p:nvPr/>
        </p:nvCxnSpPr>
        <p:spPr>
          <a:xfrm flipV="1">
            <a:off x="2806139" y="3219298"/>
            <a:ext cx="0" cy="15312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206546D-2110-7748-8DCB-F7F8441ABC52}"/>
              </a:ext>
            </a:extLst>
          </p:cNvPr>
          <p:cNvCxnSpPr>
            <a:cxnSpLocks/>
          </p:cNvCxnSpPr>
          <p:nvPr/>
        </p:nvCxnSpPr>
        <p:spPr>
          <a:xfrm flipV="1">
            <a:off x="3488764" y="3463773"/>
            <a:ext cx="0" cy="128679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A11F808C-9EED-4246-A8AB-EB1175A5C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88801"/>
              </p:ext>
            </p:extLst>
          </p:nvPr>
        </p:nvGraphicFramePr>
        <p:xfrm>
          <a:off x="2809228" y="1713607"/>
          <a:ext cx="3428034" cy="114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516">
                  <a:extLst>
                    <a:ext uri="{9D8B030D-6E8A-4147-A177-3AD203B41FA5}">
                      <a16:colId xmlns:a16="http://schemas.microsoft.com/office/drawing/2014/main" val="125644206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62937906"/>
                    </a:ext>
                  </a:extLst>
                </a:gridCol>
                <a:gridCol w="1293390">
                  <a:extLst>
                    <a:ext uri="{9D8B030D-6E8A-4147-A177-3AD203B41FA5}">
                      <a16:colId xmlns:a16="http://schemas.microsoft.com/office/drawing/2014/main" val="3272691983"/>
                    </a:ext>
                  </a:extLst>
                </a:gridCol>
              </a:tblGrid>
              <a:tr h="16724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Deaths/</a:t>
                      </a:r>
                      <a:b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Patients</a:t>
                      </a: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 (95% CI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months</a:t>
                      </a: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2665337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Olaparib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91/162</a:t>
                      </a: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 (17.4-23.4)</a:t>
                      </a: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3233098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57/83</a:t>
                      </a: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 (11.9-18.8)</a:t>
                      </a: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308803126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for death, 0.69 (95% CI, 0.50-0.97)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2-sided p=0.02</a:t>
                      </a:r>
                    </a:p>
                  </a:txBody>
                  <a:tcPr marT="36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36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3306081629"/>
                  </a:ext>
                </a:extLst>
              </a:tr>
            </a:tbl>
          </a:graphicData>
        </a:graphic>
      </p:graphicFrame>
      <p:pic>
        <p:nvPicPr>
          <p:cNvPr id="124" name="Picture 123">
            <a:extLst>
              <a:ext uri="{FF2B5EF4-FFF2-40B4-BE49-F238E27FC236}">
                <a16:creationId xmlns:a16="http://schemas.microsoft.com/office/drawing/2014/main" id="{5251DF6D-6DEC-C341-B7D4-2676C29DC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125" y="2720490"/>
            <a:ext cx="3835400" cy="16002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226D864-6D40-674F-851C-F74D1341B0E0}"/>
              </a:ext>
            </a:extLst>
          </p:cNvPr>
          <p:cNvSpPr txBox="1"/>
          <p:nvPr/>
        </p:nvSpPr>
        <p:spPr>
          <a:xfrm>
            <a:off x="2014056" y="2575641"/>
            <a:ext cx="254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91%</a:t>
            </a:r>
          </a:p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89C4C1A-E12E-DE49-8881-F2485D2FC451}"/>
              </a:ext>
            </a:extLst>
          </p:cNvPr>
          <p:cNvSpPr txBox="1"/>
          <p:nvPr/>
        </p:nvSpPr>
        <p:spPr>
          <a:xfrm>
            <a:off x="2706206" y="2928066"/>
            <a:ext cx="254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73%</a:t>
            </a:r>
          </a:p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61%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FC895E7-8877-744C-B39D-88C29D6331A9}"/>
              </a:ext>
            </a:extLst>
          </p:cNvPr>
          <p:cNvSpPr txBox="1"/>
          <p:nvPr/>
        </p:nvSpPr>
        <p:spPr>
          <a:xfrm>
            <a:off x="3369781" y="3172541"/>
            <a:ext cx="2549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54%</a:t>
            </a:r>
          </a:p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42%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2B71F9B-F8F1-8F4B-85FF-3127D50BE48C}"/>
              </a:ext>
            </a:extLst>
          </p:cNvPr>
          <p:cNvSpPr txBox="1"/>
          <p:nvPr/>
        </p:nvSpPr>
        <p:spPr>
          <a:xfrm>
            <a:off x="4843678" y="4052016"/>
            <a:ext cx="5177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Olaparib</a:t>
            </a:r>
            <a:endParaRPr lang="en-US" sz="1000" b="1" dirty="0">
              <a:solidFill>
                <a:schemeClr val="accent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2E545E2-DE33-C243-A67E-8D5E1A2481A5}"/>
              </a:ext>
            </a:extLst>
          </p:cNvPr>
          <p:cNvSpPr txBox="1"/>
          <p:nvPr/>
        </p:nvSpPr>
        <p:spPr>
          <a:xfrm>
            <a:off x="4834060" y="4340941"/>
            <a:ext cx="45685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4375FCD-CA57-6543-9835-8D14E10A5A4F}"/>
              </a:ext>
            </a:extLst>
          </p:cNvPr>
          <p:cNvSpPr txBox="1"/>
          <p:nvPr/>
        </p:nvSpPr>
        <p:spPr>
          <a:xfrm>
            <a:off x="6779982" y="5074034"/>
            <a:ext cx="617157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No. at risk</a:t>
            </a:r>
          </a:p>
          <a:p>
            <a:pPr>
              <a:lnSpc>
                <a:spcPct val="90000"/>
              </a:lnSpc>
            </a:pPr>
            <a:r>
              <a:rPr lang="en-US" sz="10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Olaparib</a:t>
            </a:r>
            <a:endParaRPr lang="en-US" sz="1000" b="1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91DCD1F-ADA6-714B-9C64-D6D23BCB5799}"/>
              </a:ext>
            </a:extLst>
          </p:cNvPr>
          <p:cNvSpPr txBox="1"/>
          <p:nvPr/>
        </p:nvSpPr>
        <p:spPr>
          <a:xfrm>
            <a:off x="7463003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162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CC336F3-718E-EE4A-9765-519110EA5185}"/>
              </a:ext>
            </a:extLst>
          </p:cNvPr>
          <p:cNvSpPr txBox="1"/>
          <p:nvPr/>
        </p:nvSpPr>
        <p:spPr>
          <a:xfrm>
            <a:off x="7694778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155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6FCB123-4D53-3C46-B8C9-F5F57ABF2245}"/>
              </a:ext>
            </a:extLst>
          </p:cNvPr>
          <p:cNvSpPr txBox="1"/>
          <p:nvPr/>
        </p:nvSpPr>
        <p:spPr>
          <a:xfrm>
            <a:off x="7926553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A760BC3-C168-3D4D-ABBC-D0354B7A80AE}"/>
              </a:ext>
            </a:extLst>
          </p:cNvPr>
          <p:cNvSpPr txBox="1"/>
          <p:nvPr/>
        </p:nvSpPr>
        <p:spPr>
          <a:xfrm>
            <a:off x="8158328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142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0B4606F-A457-6845-8D25-740E3C88AC9F}"/>
              </a:ext>
            </a:extLst>
          </p:cNvPr>
          <p:cNvSpPr txBox="1"/>
          <p:nvPr/>
        </p:nvSpPr>
        <p:spPr>
          <a:xfrm>
            <a:off x="8390103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136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544CE81-87C8-C948-8FE0-15432DDFA898}"/>
              </a:ext>
            </a:extLst>
          </p:cNvPr>
          <p:cNvSpPr txBox="1"/>
          <p:nvPr/>
        </p:nvSpPr>
        <p:spPr>
          <a:xfrm>
            <a:off x="8621878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124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3801528-A2FA-EA41-BF9E-7796AA83AF96}"/>
              </a:ext>
            </a:extLst>
          </p:cNvPr>
          <p:cNvSpPr txBox="1"/>
          <p:nvPr/>
        </p:nvSpPr>
        <p:spPr>
          <a:xfrm>
            <a:off x="8853653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107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F6C6234-DF7A-AB4D-836D-3B3B6D80A3BF}"/>
              </a:ext>
            </a:extLst>
          </p:cNvPr>
          <p:cNvSpPr txBox="1"/>
          <p:nvPr/>
        </p:nvSpPr>
        <p:spPr>
          <a:xfrm>
            <a:off x="11426085" y="5240233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FBDC9C3-9682-7F45-A52C-E99F739810C7}"/>
              </a:ext>
            </a:extLst>
          </p:cNvPr>
          <p:cNvSpPr txBox="1"/>
          <p:nvPr/>
        </p:nvSpPr>
        <p:spPr>
          <a:xfrm>
            <a:off x="11197485" y="5240233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1D57AA5-63EF-664B-A7C7-5E235B07294B}"/>
              </a:ext>
            </a:extLst>
          </p:cNvPr>
          <p:cNvSpPr txBox="1"/>
          <p:nvPr/>
        </p:nvSpPr>
        <p:spPr>
          <a:xfrm>
            <a:off x="10972060" y="5240233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980D38E-FAF3-1740-8698-502A6DB53086}"/>
              </a:ext>
            </a:extLst>
          </p:cNvPr>
          <p:cNvSpPr txBox="1"/>
          <p:nvPr/>
        </p:nvSpPr>
        <p:spPr>
          <a:xfrm>
            <a:off x="10737110" y="5240233"/>
            <a:ext cx="705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9F03B38-3DC3-3049-9569-DAAF4FE05030}"/>
              </a:ext>
            </a:extLst>
          </p:cNvPr>
          <p:cNvSpPr txBox="1"/>
          <p:nvPr/>
        </p:nvSpPr>
        <p:spPr>
          <a:xfrm>
            <a:off x="10476419" y="5240233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85CEFBA-4141-814B-A5B8-744B48B23AD1}"/>
              </a:ext>
            </a:extLst>
          </p:cNvPr>
          <p:cNvSpPr txBox="1"/>
          <p:nvPr/>
        </p:nvSpPr>
        <p:spPr>
          <a:xfrm>
            <a:off x="10231944" y="5240233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16B7EA4-7DB4-3842-A09B-1DDEC13476B6}"/>
              </a:ext>
            </a:extLst>
          </p:cNvPr>
          <p:cNvSpPr txBox="1"/>
          <p:nvPr/>
        </p:nvSpPr>
        <p:spPr>
          <a:xfrm>
            <a:off x="10019219" y="5240233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44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2750BEC-87E1-EA40-9A30-0E5EB1B2E3A3}"/>
              </a:ext>
            </a:extLst>
          </p:cNvPr>
          <p:cNvSpPr txBox="1"/>
          <p:nvPr/>
        </p:nvSpPr>
        <p:spPr>
          <a:xfrm>
            <a:off x="9796969" y="5240233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56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56BD504-15D4-4140-B335-B1E507555E1B}"/>
              </a:ext>
            </a:extLst>
          </p:cNvPr>
          <p:cNvSpPr txBox="1"/>
          <p:nvPr/>
        </p:nvSpPr>
        <p:spPr>
          <a:xfrm>
            <a:off x="9568369" y="5240233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71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D796BA5-9A6D-184F-8B0A-494F6F53E4EA}"/>
              </a:ext>
            </a:extLst>
          </p:cNvPr>
          <p:cNvSpPr txBox="1"/>
          <p:nvPr/>
        </p:nvSpPr>
        <p:spPr>
          <a:xfrm>
            <a:off x="9339769" y="5240233"/>
            <a:ext cx="141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91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70B4DFD-28B3-CE4E-89BB-9E2B77080BD6}"/>
              </a:ext>
            </a:extLst>
          </p:cNvPr>
          <p:cNvSpPr txBox="1"/>
          <p:nvPr/>
        </p:nvSpPr>
        <p:spPr>
          <a:xfrm>
            <a:off x="9085428" y="5240233"/>
            <a:ext cx="2115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101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39CDA7C-7232-8642-9446-EDCC4FA17B77}"/>
              </a:ext>
            </a:extLst>
          </p:cNvPr>
          <p:cNvSpPr txBox="1"/>
          <p:nvPr/>
        </p:nvSpPr>
        <p:spPr>
          <a:xfrm>
            <a:off x="7549410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07FAB4D-1A77-264D-890D-BAB13279FB42}"/>
              </a:ext>
            </a:extLst>
          </p:cNvPr>
          <p:cNvSpPr txBox="1"/>
          <p:nvPr/>
        </p:nvSpPr>
        <p:spPr>
          <a:xfrm>
            <a:off x="7787535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A518FF5-1FC6-9E4D-B09A-9581953DCADE}"/>
              </a:ext>
            </a:extLst>
          </p:cNvPr>
          <p:cNvSpPr txBox="1"/>
          <p:nvPr/>
        </p:nvSpPr>
        <p:spPr>
          <a:xfrm>
            <a:off x="8012960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6C9C320-6AD6-6E49-AAE9-763EE41D1BDF}"/>
              </a:ext>
            </a:extLst>
          </p:cNvPr>
          <p:cNvSpPr txBox="1"/>
          <p:nvPr/>
        </p:nvSpPr>
        <p:spPr>
          <a:xfrm>
            <a:off x="8241560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6B709FF-A4A3-7948-B6A3-0BDE1B81444C}"/>
              </a:ext>
            </a:extLst>
          </p:cNvPr>
          <p:cNvSpPr txBox="1"/>
          <p:nvPr/>
        </p:nvSpPr>
        <p:spPr>
          <a:xfrm>
            <a:off x="8460635" y="4849708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53F7A00-D3C1-B54D-94F5-ABC0C9B55850}"/>
              </a:ext>
            </a:extLst>
          </p:cNvPr>
          <p:cNvSpPr txBox="1"/>
          <p:nvPr/>
        </p:nvSpPr>
        <p:spPr>
          <a:xfrm>
            <a:off x="864761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5E076F3-8AEF-F743-8721-97B3CA47A44F}"/>
              </a:ext>
            </a:extLst>
          </p:cNvPr>
          <p:cNvSpPr txBox="1"/>
          <p:nvPr/>
        </p:nvSpPr>
        <p:spPr>
          <a:xfrm>
            <a:off x="888256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2D8DCFB-9876-3046-98E6-05A154BB5C84}"/>
              </a:ext>
            </a:extLst>
          </p:cNvPr>
          <p:cNvSpPr txBox="1"/>
          <p:nvPr/>
        </p:nvSpPr>
        <p:spPr>
          <a:xfrm>
            <a:off x="1139081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5A59E0D-7E8E-5A4A-9E0C-D02AF86A4FB1}"/>
              </a:ext>
            </a:extLst>
          </p:cNvPr>
          <p:cNvSpPr txBox="1"/>
          <p:nvPr/>
        </p:nvSpPr>
        <p:spPr>
          <a:xfrm>
            <a:off x="1116221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960B9CB-A507-5545-9ED8-A042A21D40BB}"/>
              </a:ext>
            </a:extLst>
          </p:cNvPr>
          <p:cNvSpPr txBox="1"/>
          <p:nvPr/>
        </p:nvSpPr>
        <p:spPr>
          <a:xfrm>
            <a:off x="10936794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CA67ACA-24E3-904E-B274-BEEFF75837AD}"/>
              </a:ext>
            </a:extLst>
          </p:cNvPr>
          <p:cNvSpPr txBox="1"/>
          <p:nvPr/>
        </p:nvSpPr>
        <p:spPr>
          <a:xfrm>
            <a:off x="10701844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FAD5B9C-DF4D-A14E-89AA-5B9B1D5C19A8}"/>
              </a:ext>
            </a:extLst>
          </p:cNvPr>
          <p:cNvSpPr txBox="1"/>
          <p:nvPr/>
        </p:nvSpPr>
        <p:spPr>
          <a:xfrm>
            <a:off x="1047641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C886421-4B8A-BE42-BFC5-C212CA3D04CF}"/>
              </a:ext>
            </a:extLst>
          </p:cNvPr>
          <p:cNvSpPr txBox="1"/>
          <p:nvPr/>
        </p:nvSpPr>
        <p:spPr>
          <a:xfrm>
            <a:off x="10231944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C92D9F7-B5F7-8047-8D62-8568FFA4B886}"/>
              </a:ext>
            </a:extLst>
          </p:cNvPr>
          <p:cNvSpPr txBox="1"/>
          <p:nvPr/>
        </p:nvSpPr>
        <p:spPr>
          <a:xfrm>
            <a:off x="1001921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EE33595-2D14-684D-AE06-375EAB4B1633}"/>
              </a:ext>
            </a:extLst>
          </p:cNvPr>
          <p:cNvSpPr txBox="1"/>
          <p:nvPr/>
        </p:nvSpPr>
        <p:spPr>
          <a:xfrm>
            <a:off x="979696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BF98797-EC19-C346-8648-8F11CD2E63CE}"/>
              </a:ext>
            </a:extLst>
          </p:cNvPr>
          <p:cNvSpPr txBox="1"/>
          <p:nvPr/>
        </p:nvSpPr>
        <p:spPr>
          <a:xfrm>
            <a:off x="956836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085DC46-4A95-4C40-8A4E-335587006AD1}"/>
              </a:ext>
            </a:extLst>
          </p:cNvPr>
          <p:cNvSpPr txBox="1"/>
          <p:nvPr/>
        </p:nvSpPr>
        <p:spPr>
          <a:xfrm>
            <a:off x="9339769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6044AB3-C1E6-5840-AF7C-A7F8CEDD75A6}"/>
              </a:ext>
            </a:extLst>
          </p:cNvPr>
          <p:cNvSpPr txBox="1"/>
          <p:nvPr/>
        </p:nvSpPr>
        <p:spPr>
          <a:xfrm>
            <a:off x="9120694" y="4849708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F05B4E1-204B-7542-9C0C-0A9F31DE80B3}"/>
              </a:ext>
            </a:extLst>
          </p:cNvPr>
          <p:cNvSpPr txBox="1"/>
          <p:nvPr/>
        </p:nvSpPr>
        <p:spPr>
          <a:xfrm>
            <a:off x="8496120" y="5008458"/>
            <a:ext cx="2088713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since </a:t>
            </a:r>
            <a:r>
              <a:rPr lang="en-US" sz="12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randomisation</a:t>
            </a:r>
            <a:endParaRPr lang="en-US" sz="1200" b="1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87DB520-3375-3641-993A-0F4E2086F303}"/>
              </a:ext>
            </a:extLst>
          </p:cNvPr>
          <p:cNvSpPr txBox="1"/>
          <p:nvPr/>
        </p:nvSpPr>
        <p:spPr>
          <a:xfrm rot="16200000">
            <a:off x="6266470" y="3654695"/>
            <a:ext cx="17697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Percent of patients alive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B712A9C-145C-B243-AE12-A29269577BA2}"/>
              </a:ext>
            </a:extLst>
          </p:cNvPr>
          <p:cNvSpPr txBox="1"/>
          <p:nvPr/>
        </p:nvSpPr>
        <p:spPr>
          <a:xfrm>
            <a:off x="7294729" y="2693116"/>
            <a:ext cx="21159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5A7EBBD-9925-2C4C-940F-7C11AADFEE97}"/>
              </a:ext>
            </a:extLst>
          </p:cNvPr>
          <p:cNvSpPr txBox="1"/>
          <p:nvPr/>
        </p:nvSpPr>
        <p:spPr>
          <a:xfrm>
            <a:off x="7365261" y="289218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03D07AB-6923-784F-94EA-6C3C3FF366B4}"/>
              </a:ext>
            </a:extLst>
          </p:cNvPr>
          <p:cNvSpPr txBox="1"/>
          <p:nvPr/>
        </p:nvSpPr>
        <p:spPr>
          <a:xfrm>
            <a:off x="7365261" y="309126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DBD95D3-DF51-BA41-8829-CDC3353BA54B}"/>
              </a:ext>
            </a:extLst>
          </p:cNvPr>
          <p:cNvSpPr txBox="1"/>
          <p:nvPr/>
        </p:nvSpPr>
        <p:spPr>
          <a:xfrm>
            <a:off x="7365261" y="3290335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8DFACB1-742F-7844-A3AF-DE8D75FFF493}"/>
              </a:ext>
            </a:extLst>
          </p:cNvPr>
          <p:cNvSpPr txBox="1"/>
          <p:nvPr/>
        </p:nvSpPr>
        <p:spPr>
          <a:xfrm>
            <a:off x="7365261" y="348940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4F8AB0A-C63D-0C48-8E35-44A637C14C0B}"/>
              </a:ext>
            </a:extLst>
          </p:cNvPr>
          <p:cNvSpPr txBox="1"/>
          <p:nvPr/>
        </p:nvSpPr>
        <p:spPr>
          <a:xfrm>
            <a:off x="7365261" y="368847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E8D9B8B-2EAA-7645-BEB4-38EF31972401}"/>
              </a:ext>
            </a:extLst>
          </p:cNvPr>
          <p:cNvSpPr txBox="1"/>
          <p:nvPr/>
        </p:nvSpPr>
        <p:spPr>
          <a:xfrm>
            <a:off x="7435793" y="4683841"/>
            <a:ext cx="7053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34361F6-DFBD-1243-91E4-D3344B94DD67}"/>
              </a:ext>
            </a:extLst>
          </p:cNvPr>
          <p:cNvSpPr txBox="1"/>
          <p:nvPr/>
        </p:nvSpPr>
        <p:spPr>
          <a:xfrm>
            <a:off x="7365261" y="3887552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B1411A4-3EBD-AD45-AC58-77E4B7A026D2}"/>
              </a:ext>
            </a:extLst>
          </p:cNvPr>
          <p:cNvSpPr txBox="1"/>
          <p:nvPr/>
        </p:nvSpPr>
        <p:spPr>
          <a:xfrm>
            <a:off x="7365261" y="408662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E74DD6C-EBA9-7148-8465-0B357CA45F03}"/>
              </a:ext>
            </a:extLst>
          </p:cNvPr>
          <p:cNvSpPr txBox="1"/>
          <p:nvPr/>
        </p:nvSpPr>
        <p:spPr>
          <a:xfrm>
            <a:off x="7365261" y="4285697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F7EB870-3A75-C141-A58B-20721D87199D}"/>
              </a:ext>
            </a:extLst>
          </p:cNvPr>
          <p:cNvSpPr txBox="1"/>
          <p:nvPr/>
        </p:nvSpPr>
        <p:spPr>
          <a:xfrm>
            <a:off x="7365261" y="4484769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501C912-146A-BE44-B964-F1FA51E505AC}"/>
              </a:ext>
            </a:extLst>
          </p:cNvPr>
          <p:cNvCxnSpPr>
            <a:cxnSpLocks/>
          </p:cNvCxnSpPr>
          <p:nvPr/>
        </p:nvCxnSpPr>
        <p:spPr>
          <a:xfrm>
            <a:off x="7584676" y="4753090"/>
            <a:ext cx="38766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713D2EA-31FC-334D-946F-36A2D8B36F0A}"/>
              </a:ext>
            </a:extLst>
          </p:cNvPr>
          <p:cNvCxnSpPr>
            <a:cxnSpLocks/>
          </p:cNvCxnSpPr>
          <p:nvPr/>
        </p:nvCxnSpPr>
        <p:spPr>
          <a:xfrm>
            <a:off x="7524351" y="47530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B1039F7-9273-F54C-9404-3BA0BB24B738}"/>
              </a:ext>
            </a:extLst>
          </p:cNvPr>
          <p:cNvCxnSpPr>
            <a:cxnSpLocks/>
          </p:cNvCxnSpPr>
          <p:nvPr/>
        </p:nvCxnSpPr>
        <p:spPr>
          <a:xfrm>
            <a:off x="7524351" y="45562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592603B-9B11-E143-BAC0-19D645EBB6CB}"/>
              </a:ext>
            </a:extLst>
          </p:cNvPr>
          <p:cNvCxnSpPr>
            <a:cxnSpLocks/>
          </p:cNvCxnSpPr>
          <p:nvPr/>
        </p:nvCxnSpPr>
        <p:spPr>
          <a:xfrm>
            <a:off x="7524351" y="43530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8F05253-9C14-1A4E-95C3-8AFF6508CACC}"/>
              </a:ext>
            </a:extLst>
          </p:cNvPr>
          <p:cNvCxnSpPr>
            <a:cxnSpLocks/>
          </p:cNvCxnSpPr>
          <p:nvPr/>
        </p:nvCxnSpPr>
        <p:spPr>
          <a:xfrm>
            <a:off x="7524351" y="33560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56A6427-511F-B84C-8288-832A3439D589}"/>
              </a:ext>
            </a:extLst>
          </p:cNvPr>
          <p:cNvCxnSpPr>
            <a:cxnSpLocks/>
          </p:cNvCxnSpPr>
          <p:nvPr/>
        </p:nvCxnSpPr>
        <p:spPr>
          <a:xfrm>
            <a:off x="7524351" y="35592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4EC15F3-BABA-3343-B086-301E4FD6BB52}"/>
              </a:ext>
            </a:extLst>
          </p:cNvPr>
          <p:cNvCxnSpPr>
            <a:cxnSpLocks/>
          </p:cNvCxnSpPr>
          <p:nvPr/>
        </p:nvCxnSpPr>
        <p:spPr>
          <a:xfrm>
            <a:off x="7524351" y="37561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FC1775E9-2204-8946-ADA2-AD4DF5F0174F}"/>
              </a:ext>
            </a:extLst>
          </p:cNvPr>
          <p:cNvCxnSpPr>
            <a:cxnSpLocks/>
          </p:cNvCxnSpPr>
          <p:nvPr/>
        </p:nvCxnSpPr>
        <p:spPr>
          <a:xfrm>
            <a:off x="7524351" y="3956165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15706B8-3895-8041-B808-69072945FA61}"/>
              </a:ext>
            </a:extLst>
          </p:cNvPr>
          <p:cNvCxnSpPr>
            <a:cxnSpLocks/>
          </p:cNvCxnSpPr>
          <p:nvPr/>
        </p:nvCxnSpPr>
        <p:spPr>
          <a:xfrm>
            <a:off x="7524351" y="4153015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05827EEE-5E4A-2440-85BA-DB6E86514724}"/>
              </a:ext>
            </a:extLst>
          </p:cNvPr>
          <p:cNvCxnSpPr>
            <a:cxnSpLocks/>
          </p:cNvCxnSpPr>
          <p:nvPr/>
        </p:nvCxnSpPr>
        <p:spPr>
          <a:xfrm>
            <a:off x="7524351" y="31528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1C26D3FA-60BD-0844-9EC2-047BE79B2B0B}"/>
              </a:ext>
            </a:extLst>
          </p:cNvPr>
          <p:cNvCxnSpPr>
            <a:cxnSpLocks/>
          </p:cNvCxnSpPr>
          <p:nvPr/>
        </p:nvCxnSpPr>
        <p:spPr>
          <a:xfrm>
            <a:off x="7524351" y="295604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D84F708-88D2-5D4D-A041-1C75EF0DEE49}"/>
              </a:ext>
            </a:extLst>
          </p:cNvPr>
          <p:cNvCxnSpPr>
            <a:cxnSpLocks/>
          </p:cNvCxnSpPr>
          <p:nvPr/>
        </p:nvCxnSpPr>
        <p:spPr>
          <a:xfrm>
            <a:off x="7524351" y="2756015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A9606DF8-7EC8-5E4E-93BF-05376CB532FC}"/>
              </a:ext>
            </a:extLst>
          </p:cNvPr>
          <p:cNvCxnSpPr>
            <a:cxnSpLocks/>
          </p:cNvCxnSpPr>
          <p:nvPr/>
        </p:nvCxnSpPr>
        <p:spPr>
          <a:xfrm rot="16200000">
            <a:off x="755704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0629FC07-3E14-174C-B3D9-8E245E44CA5C}"/>
              </a:ext>
            </a:extLst>
          </p:cNvPr>
          <p:cNvCxnSpPr>
            <a:cxnSpLocks/>
          </p:cNvCxnSpPr>
          <p:nvPr/>
        </p:nvCxnSpPr>
        <p:spPr>
          <a:xfrm rot="16200000">
            <a:off x="777929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5E510E9D-A485-0B49-89F5-228317F8590F}"/>
              </a:ext>
            </a:extLst>
          </p:cNvPr>
          <p:cNvCxnSpPr>
            <a:cxnSpLocks/>
          </p:cNvCxnSpPr>
          <p:nvPr/>
        </p:nvCxnSpPr>
        <p:spPr>
          <a:xfrm rot="16200000">
            <a:off x="801106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8C12E0C-F5EB-954C-A2DE-C529DAB6C470}"/>
              </a:ext>
            </a:extLst>
          </p:cNvPr>
          <p:cNvCxnSpPr>
            <a:cxnSpLocks/>
          </p:cNvCxnSpPr>
          <p:nvPr/>
        </p:nvCxnSpPr>
        <p:spPr>
          <a:xfrm rot="16200000">
            <a:off x="823649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F96C54F2-58C1-E940-94BC-88EBBB5CDCCD}"/>
              </a:ext>
            </a:extLst>
          </p:cNvPr>
          <p:cNvCxnSpPr>
            <a:cxnSpLocks/>
          </p:cNvCxnSpPr>
          <p:nvPr/>
        </p:nvCxnSpPr>
        <p:spPr>
          <a:xfrm rot="16200000">
            <a:off x="846509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25BBAB7-06B6-EC42-8EB8-7B40442729D5}"/>
              </a:ext>
            </a:extLst>
          </p:cNvPr>
          <p:cNvCxnSpPr>
            <a:cxnSpLocks/>
          </p:cNvCxnSpPr>
          <p:nvPr/>
        </p:nvCxnSpPr>
        <p:spPr>
          <a:xfrm rot="16200000">
            <a:off x="869369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139187A1-097A-5844-8E69-96C6D9216C6E}"/>
              </a:ext>
            </a:extLst>
          </p:cNvPr>
          <p:cNvCxnSpPr>
            <a:cxnSpLocks/>
          </p:cNvCxnSpPr>
          <p:nvPr/>
        </p:nvCxnSpPr>
        <p:spPr>
          <a:xfrm rot="16200000">
            <a:off x="892229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A1BC991-81F4-B747-9BD3-D0413B678F67}"/>
              </a:ext>
            </a:extLst>
          </p:cNvPr>
          <p:cNvCxnSpPr>
            <a:cxnSpLocks/>
          </p:cNvCxnSpPr>
          <p:nvPr/>
        </p:nvCxnSpPr>
        <p:spPr>
          <a:xfrm rot="16200000">
            <a:off x="914771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478BDFCE-807F-694C-8803-4A8A2A8E991F}"/>
              </a:ext>
            </a:extLst>
          </p:cNvPr>
          <p:cNvCxnSpPr>
            <a:cxnSpLocks/>
          </p:cNvCxnSpPr>
          <p:nvPr/>
        </p:nvCxnSpPr>
        <p:spPr>
          <a:xfrm rot="16200000">
            <a:off x="937631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C9797C2-583D-D44D-B477-A2744D374D8B}"/>
              </a:ext>
            </a:extLst>
          </p:cNvPr>
          <p:cNvCxnSpPr>
            <a:cxnSpLocks/>
          </p:cNvCxnSpPr>
          <p:nvPr/>
        </p:nvCxnSpPr>
        <p:spPr>
          <a:xfrm rot="16200000">
            <a:off x="960491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9D10EF8C-7935-F243-9AE3-5F64B4C0AF0F}"/>
              </a:ext>
            </a:extLst>
          </p:cNvPr>
          <p:cNvCxnSpPr>
            <a:cxnSpLocks/>
          </p:cNvCxnSpPr>
          <p:nvPr/>
        </p:nvCxnSpPr>
        <p:spPr>
          <a:xfrm rot="16200000">
            <a:off x="983351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CD2BAFE2-580F-A748-9B57-250B40B8A74C}"/>
              </a:ext>
            </a:extLst>
          </p:cNvPr>
          <p:cNvCxnSpPr>
            <a:cxnSpLocks/>
          </p:cNvCxnSpPr>
          <p:nvPr/>
        </p:nvCxnSpPr>
        <p:spPr>
          <a:xfrm rot="16200000">
            <a:off x="1005894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DAD4D110-1977-E749-8F72-BFF345CC50F7}"/>
              </a:ext>
            </a:extLst>
          </p:cNvPr>
          <p:cNvCxnSpPr>
            <a:cxnSpLocks/>
          </p:cNvCxnSpPr>
          <p:nvPr/>
        </p:nvCxnSpPr>
        <p:spPr>
          <a:xfrm rot="16200000">
            <a:off x="1028119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4C4EF85-43E0-6042-87E4-10EF551FA817}"/>
              </a:ext>
            </a:extLst>
          </p:cNvPr>
          <p:cNvCxnSpPr>
            <a:cxnSpLocks/>
          </p:cNvCxnSpPr>
          <p:nvPr/>
        </p:nvCxnSpPr>
        <p:spPr>
          <a:xfrm rot="16200000">
            <a:off x="1051614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C504031B-C813-7049-B9A7-76F6EADA168B}"/>
              </a:ext>
            </a:extLst>
          </p:cNvPr>
          <p:cNvCxnSpPr>
            <a:cxnSpLocks/>
          </p:cNvCxnSpPr>
          <p:nvPr/>
        </p:nvCxnSpPr>
        <p:spPr>
          <a:xfrm rot="16200000">
            <a:off x="1074156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D9CB9A81-A824-864C-8F2D-98A264395CFD}"/>
              </a:ext>
            </a:extLst>
          </p:cNvPr>
          <p:cNvCxnSpPr>
            <a:cxnSpLocks/>
          </p:cNvCxnSpPr>
          <p:nvPr/>
        </p:nvCxnSpPr>
        <p:spPr>
          <a:xfrm rot="16200000">
            <a:off x="1097016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8A9909D3-8D84-C744-BCCC-A27CDBA54644}"/>
              </a:ext>
            </a:extLst>
          </p:cNvPr>
          <p:cNvCxnSpPr>
            <a:cxnSpLocks/>
          </p:cNvCxnSpPr>
          <p:nvPr/>
        </p:nvCxnSpPr>
        <p:spPr>
          <a:xfrm rot="16200000">
            <a:off x="11198765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560087F-B1E6-234F-AA3E-58CA427B06F8}"/>
              </a:ext>
            </a:extLst>
          </p:cNvPr>
          <p:cNvCxnSpPr>
            <a:cxnSpLocks/>
          </p:cNvCxnSpPr>
          <p:nvPr/>
        </p:nvCxnSpPr>
        <p:spPr>
          <a:xfrm rot="16200000">
            <a:off x="11424190" y="4778490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1" name="Table 210">
            <a:extLst>
              <a:ext uri="{FF2B5EF4-FFF2-40B4-BE49-F238E27FC236}">
                <a16:creationId xmlns:a16="http://schemas.microsoft.com/office/drawing/2014/main" id="{02368105-8A4A-C84E-8CE3-89F238DD7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91819"/>
              </p:ext>
            </p:extLst>
          </p:nvPr>
        </p:nvGraphicFramePr>
        <p:xfrm>
          <a:off x="8652980" y="2375759"/>
          <a:ext cx="3376509" cy="35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509">
                  <a:extLst>
                    <a:ext uri="{9D8B030D-6E8A-4147-A177-3AD203B41FA5}">
                      <a16:colId xmlns:a16="http://schemas.microsoft.com/office/drawing/2014/main" val="12564420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who crossed over, 67% (56/83)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for death, 0.42 (95% CI, 0.19-0.91)</a:t>
                      </a:r>
                    </a:p>
                  </a:txBody>
                  <a:tcPr marT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081629"/>
                  </a:ext>
                </a:extLst>
              </a:tr>
            </a:tbl>
          </a:graphicData>
        </a:graphic>
      </p:graphicFrame>
      <p:sp>
        <p:nvSpPr>
          <p:cNvPr id="216" name="TextBox 215">
            <a:extLst>
              <a:ext uri="{FF2B5EF4-FFF2-40B4-BE49-F238E27FC236}">
                <a16:creationId xmlns:a16="http://schemas.microsoft.com/office/drawing/2014/main" id="{EB5E29E1-B563-1247-B8A6-636D8F0EA058}"/>
              </a:ext>
            </a:extLst>
          </p:cNvPr>
          <p:cNvSpPr txBox="1"/>
          <p:nvPr/>
        </p:nvSpPr>
        <p:spPr>
          <a:xfrm>
            <a:off x="10992229" y="4052016"/>
            <a:ext cx="5177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err="1">
                <a:solidFill>
                  <a:srgbClr val="03C74F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Olapari</a:t>
            </a:r>
            <a:r>
              <a:rPr lang="en-US" sz="1000" b="1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</a:t>
            </a:r>
            <a:endParaRPr lang="en-US" sz="1000" b="1" dirty="0">
              <a:solidFill>
                <a:schemeClr val="accent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26210F8B-7D6F-9C4A-BDB7-DB9E37413CF1}"/>
              </a:ext>
            </a:extLst>
          </p:cNvPr>
          <p:cNvSpPr txBox="1"/>
          <p:nvPr/>
        </p:nvSpPr>
        <p:spPr>
          <a:xfrm>
            <a:off x="9366536" y="4261566"/>
            <a:ext cx="45685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Control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E5DD9CB-B692-8141-904A-9C6D2848B486}"/>
              </a:ext>
            </a:extLst>
          </p:cNvPr>
          <p:cNvCxnSpPr>
            <a:cxnSpLocks/>
          </p:cNvCxnSpPr>
          <p:nvPr/>
        </p:nvCxnSpPr>
        <p:spPr>
          <a:xfrm flipV="1">
            <a:off x="7589440" y="2752573"/>
            <a:ext cx="0" cy="20002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1" name="Slide Number Placeholder 220">
            <a:extLst>
              <a:ext uri="{FF2B5EF4-FFF2-40B4-BE49-F238E27FC236}">
                <a16:creationId xmlns:a16="http://schemas.microsoft.com/office/drawing/2014/main" id="{5AD85C2E-5806-434D-BCA4-F27016D29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8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Cor2Ed - GU Connect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03C74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03C74F"/>
      </a:hlink>
      <a:folHlink>
        <a:srgbClr val="03C74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ctr">
          <a:lnSpc>
            <a:spcPct val="90000"/>
          </a:lnSpc>
          <a:defRPr sz="1000" dirty="0" smtClean="0">
            <a:solidFill>
              <a:srgbClr val="505050"/>
            </a:solidFill>
            <a:latin typeface="Arial" panose="020B0604020202020204" pitchFamily="34" charset="0"/>
            <a:ea typeface="Aileron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19898</TotalTime>
  <Words>9208</Words>
  <Application>Microsoft Office PowerPoint</Application>
  <PresentationFormat>Widescreen</PresentationFormat>
  <Paragraphs>2509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Aileron</vt:lpstr>
      <vt:lpstr>Arial</vt:lpstr>
      <vt:lpstr>Arial Narrow</vt:lpstr>
      <vt:lpstr>Calibri</vt:lpstr>
      <vt:lpstr>Lucida Grande</vt:lpstr>
      <vt:lpstr>PT Sans</vt:lpstr>
      <vt:lpstr>PT Sans Narrow</vt:lpstr>
      <vt:lpstr>Segoe UI</vt:lpstr>
      <vt:lpstr>Symbol</vt:lpstr>
      <vt:lpstr>System Font Regular</vt:lpstr>
      <vt:lpstr>Verdana</vt:lpstr>
      <vt:lpstr>Thème Office</vt:lpstr>
      <vt:lpstr>PowerPoint Presentation</vt:lpstr>
      <vt:lpstr>GU CONNECT    PARP inhibitors in Prostate Cancer Latest developments   Prof. Neeraj Agarwal, MD Director, Genitourinary Oncology Program,  Huntsman Cancer Institute, University of Utah, USA  MARCH 2022</vt:lpstr>
      <vt:lpstr>Disclaimer and disclosures</vt:lpstr>
      <vt:lpstr>PARP inhibitors:  ‘Synthetic Lethality’ in cancer </vt:lpstr>
      <vt:lpstr>PARP inhibitors:  eNZYMATIC INHIBITION &amp; PARP trapping</vt:lpstr>
      <vt:lpstr>DNA Repair Gene Alterations (Somatic and Germline) Are Common in Metastatic prostate cancer</vt:lpstr>
      <vt:lpstr>BRCA2 Carriers With Prostate Cancer Have Worse Prognosis1,2 </vt:lpstr>
      <vt:lpstr>PROfound: phase 3 data with  Olaparib in mCRPC</vt:lpstr>
      <vt:lpstr>profound: FINAL OVERALL SURVIVAL</vt:lpstr>
      <vt:lpstr>profound: FINAL OVERALL SURVIVAL</vt:lpstr>
      <vt:lpstr>Olaparib: Side effect profile</vt:lpstr>
      <vt:lpstr>TRITON2: open label, single-arm, phase 2 study of rucaparib in mCRPC patients</vt:lpstr>
      <vt:lpstr>TRITON2: Rucaparib Efficacy in mCRPC patients with BRCA1 &amp; 2 alterations</vt:lpstr>
      <vt:lpstr>TRITON2: Rucaparib in mCRPC non-BRCA DDR gene alterations</vt:lpstr>
      <vt:lpstr>Rucaparib side effects</vt:lpstr>
      <vt:lpstr>Rationale for combining PARP inhibitors and NHAs</vt:lpstr>
      <vt:lpstr>Olaparib and abiraterone:  A randomised phase II study</vt:lpstr>
      <vt:lpstr>PROpel Study Design</vt:lpstr>
      <vt:lpstr>PROpel primary endpoint: rPFS by investigator-assessment</vt:lpstr>
      <vt:lpstr>PROpel: rPFS by blinded independent central reviewa</vt:lpstr>
      <vt:lpstr>PROpel: subgroup analysis of rPFS</vt:lpstr>
      <vt:lpstr>PROpel: overall survival</vt:lpstr>
      <vt:lpstr>PROpel: most common adverse events</vt:lpstr>
      <vt:lpstr>PROpel: cardiac and thromboembolic adverse events</vt:lpstr>
      <vt:lpstr>PROpel: FACT-P quality of life over time</vt:lpstr>
      <vt:lpstr>MAGNITUDE: Randomised, Double-Blind, Placebo-Controlled Study</vt:lpstr>
      <vt:lpstr>MAGNITUDE BRCA1/2-mutated: Primary Endpoint NIRA + AAP Significantly Reduced the Risk of Progression or Death by 47%</vt:lpstr>
      <vt:lpstr>MAGNITUDE All HRR BM+: Primary Endpoint NIRA + AAP Significantly Reduced the Risk of Progression or Death by 27%</vt:lpstr>
      <vt:lpstr>MAGNITUDE All HRR BM+: Prespecified Subgroup Analysis of rPFS Showed Consistency of Effect </vt:lpstr>
      <vt:lpstr>MAGNITUDE All HRR BM+: Overall Survival First Interim Analysis With Median Follow-up of 18.6 Months</vt:lpstr>
      <vt:lpstr>MAGNITUDE HRR BM+: TEAEs Consistent With the Known Safety Profile for Each Therapy</vt:lpstr>
      <vt:lpstr>MAGNITUDE All HRR BM+: HRQol Was Maintained with the combination of  NIRA + AAP</vt:lpstr>
      <vt:lpstr>PARPi COMBINATIONS in earlier stages of prostate cancer</vt:lpstr>
      <vt:lpstr>summary</vt:lpstr>
      <vt:lpstr>REACH GU CONNECT VIA  TWITTER, LINKEDIN, VIMEO &amp; EMAIL OR VISIT THE GROUP’S WEBSITE https://guconnect.cor2ed.com/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Tracey Gashi</cp:lastModifiedBy>
  <cp:revision>520</cp:revision>
  <cp:lastPrinted>2022-02-28T15:04:46Z</cp:lastPrinted>
  <dcterms:created xsi:type="dcterms:W3CDTF">2016-10-14T09:38:18Z</dcterms:created>
  <dcterms:modified xsi:type="dcterms:W3CDTF">2022-03-10T12:07:14Z</dcterms:modified>
</cp:coreProperties>
</file>