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5" r:id="rId2"/>
    <p:sldId id="286" r:id="rId3"/>
    <p:sldId id="287" r:id="rId4"/>
    <p:sldId id="257" r:id="rId5"/>
    <p:sldId id="258" r:id="rId6"/>
    <p:sldId id="288" r:id="rId7"/>
    <p:sldId id="334" r:id="rId8"/>
    <p:sldId id="1374" r:id="rId9"/>
    <p:sldId id="1375" r:id="rId10"/>
    <p:sldId id="1377" r:id="rId11"/>
    <p:sldId id="262" r:id="rId12"/>
    <p:sldId id="1376" r:id="rId13"/>
    <p:sldId id="264" r:id="rId14"/>
    <p:sldId id="265" r:id="rId15"/>
    <p:sldId id="267" r:id="rId16"/>
    <p:sldId id="278" r:id="rId17"/>
    <p:sldId id="280" r:id="rId18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7" userDrawn="1">
          <p15:clr>
            <a:srgbClr val="A4A3A4"/>
          </p15:clr>
        </p15:guide>
        <p15:guide id="2" pos="4565" userDrawn="1">
          <p15:clr>
            <a:srgbClr val="A4A3A4"/>
          </p15:clr>
        </p15:guide>
        <p15:guide id="3" pos="513" userDrawn="1">
          <p15:clr>
            <a:srgbClr val="A4A3A4"/>
          </p15:clr>
        </p15:guide>
        <p15:guide id="4" orient="horz" pos="19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Guns" initials="DG" lastIdx="33" clrIdx="0">
    <p:extLst>
      <p:ext uri="{19B8F6BF-5375-455C-9EA6-DF929625EA0E}">
        <p15:presenceInfo xmlns:p15="http://schemas.microsoft.com/office/powerpoint/2012/main" userId="3f98c98a79fdfd0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582"/>
    <a:srgbClr val="F5EAE8"/>
    <a:srgbClr val="EAD1CE"/>
    <a:srgbClr val="E7F5E9"/>
    <a:srgbClr val="CBEBD0"/>
    <a:srgbClr val="2E7B8E"/>
    <a:srgbClr val="FFA402"/>
    <a:srgbClr val="03C750"/>
    <a:srgbClr val="C7573C"/>
    <a:srgbClr val="5D82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62" autoAdjust="0"/>
    <p:restoredTop sz="89533" autoAdjust="0"/>
  </p:normalViewPr>
  <p:slideViewPr>
    <p:cSldViewPr snapToGrid="0" snapToObjects="1">
      <p:cViewPr>
        <p:scale>
          <a:sx n="90" d="100"/>
          <a:sy n="90" d="100"/>
        </p:scale>
        <p:origin x="1752" y="180"/>
      </p:cViewPr>
      <p:guideLst>
        <p:guide orient="horz" pos="2007"/>
        <p:guide pos="4565"/>
        <p:guide pos="513"/>
        <p:guide orient="horz" pos="1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80" d="100"/>
          <a:sy n="80" d="100"/>
        </p:scale>
        <p:origin x="391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527298334560587"/>
          <c:y val="0.1452444895914505"/>
          <c:w val="0.57794969886911218"/>
          <c:h val="0.747845931203384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Enzalutamide (N=930)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8"/>
              <c:tx>
                <c:rich>
                  <a:bodyPr/>
                  <a:lstStyle/>
                  <a:p>
                    <a:fld id="{3C0CDCAF-2E4C-4C17-AE98-19630CBDCFF8}" type="VALUE">
                      <a:rPr lang="en-US"/>
                      <a:pPr/>
                      <a:t>[VALUE]</a:t>
                    </a:fld>
                    <a:endParaRPr lang="en-GB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4387-4A76-8133-DA70EFB096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Falls</c:v>
                </c:pt>
                <c:pt idx="1">
                  <c:v>Bone fracture</c:v>
                </c:pt>
                <c:pt idx="2">
                  <c:v>Ischemic heart disease</c:v>
                </c:pt>
                <c:pt idx="3">
                  <c:v>Cardiovascular events</c:v>
                </c:pt>
                <c:pt idx="4">
                  <c:v>Hypertension</c:v>
                </c:pt>
                <c:pt idx="5">
                  <c:v>Hot flush</c:v>
                </c:pt>
                <c:pt idx="6">
                  <c:v>Rash</c:v>
                </c:pt>
                <c:pt idx="7">
                  <c:v>Mental Impairment disorders</c:v>
                </c:pt>
                <c:pt idx="8">
                  <c:v>Seizure</c:v>
                </c:pt>
                <c:pt idx="9">
                  <c:v>Asthenic conditions</c:v>
                </c:pt>
                <c:pt idx="10">
                  <c:v>Fatigue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18</c:v>
                </c:pt>
                <c:pt idx="1">
                  <c:v>18</c:v>
                </c:pt>
                <c:pt idx="2">
                  <c:v>6</c:v>
                </c:pt>
                <c:pt idx="3">
                  <c:v>6</c:v>
                </c:pt>
                <c:pt idx="4">
                  <c:v>18</c:v>
                </c:pt>
                <c:pt idx="5">
                  <c:v>14</c:v>
                </c:pt>
                <c:pt idx="6">
                  <c:v>4</c:v>
                </c:pt>
                <c:pt idx="7">
                  <c:v>8</c:v>
                </c:pt>
                <c:pt idx="8">
                  <c:v>0.32</c:v>
                </c:pt>
                <c:pt idx="9">
                  <c:v>10</c:v>
                </c:pt>
                <c:pt idx="10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A5-E849-9B0B-C12B637AC9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Placebo (N=465)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Falls</c:v>
                </c:pt>
                <c:pt idx="1">
                  <c:v>Bone fracture</c:v>
                </c:pt>
                <c:pt idx="2">
                  <c:v>Ischemic heart disease</c:v>
                </c:pt>
                <c:pt idx="3">
                  <c:v>Cardiovascular events</c:v>
                </c:pt>
                <c:pt idx="4">
                  <c:v>Hypertension</c:v>
                </c:pt>
                <c:pt idx="5">
                  <c:v>Hot flush</c:v>
                </c:pt>
                <c:pt idx="6">
                  <c:v>Rash</c:v>
                </c:pt>
                <c:pt idx="7">
                  <c:v>Mental Impairment disorders</c:v>
                </c:pt>
                <c:pt idx="8">
                  <c:v>Seizure</c:v>
                </c:pt>
                <c:pt idx="9">
                  <c:v>Asthenic conditions</c:v>
                </c:pt>
                <c:pt idx="10">
                  <c:v>Fatigue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5</c:v>
                </c:pt>
                <c:pt idx="1">
                  <c:v>6</c:v>
                </c:pt>
                <c:pt idx="2">
                  <c:v>2</c:v>
                </c:pt>
                <c:pt idx="3">
                  <c:v>2</c:v>
                </c:pt>
                <c:pt idx="4">
                  <c:v>6</c:v>
                </c:pt>
                <c:pt idx="5">
                  <c:v>8</c:v>
                </c:pt>
                <c:pt idx="6">
                  <c:v>3</c:v>
                </c:pt>
                <c:pt idx="7">
                  <c:v>2</c:v>
                </c:pt>
                <c:pt idx="8">
                  <c:v>0</c:v>
                </c:pt>
                <c:pt idx="9">
                  <c:v>7</c:v>
                </c:pt>
                <c:pt idx="1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A5-E849-9B0B-C12B637AC9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1538111695"/>
        <c:axId val="1518184335"/>
      </c:barChart>
      <c:catAx>
        <c:axId val="1538111695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8184335"/>
        <c:crosses val="autoZero"/>
        <c:auto val="1"/>
        <c:lblAlgn val="ctr"/>
        <c:lblOffset val="100"/>
        <c:noMultiLvlLbl val="0"/>
      </c:catAx>
      <c:valAx>
        <c:axId val="151818433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8111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0437228126489668"/>
          <c:y val="6.6683443791070038E-2"/>
          <c:w val="0.5912554374702067"/>
          <c:h val="7.45554102193031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Apalutamide (N=803)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67D6D2F-3A70-F149-B93C-EA956492B0A9}" type="VALUE">
                      <a:rPr lang="en-US" smtClean="0"/>
                      <a:pPr/>
                      <a:t>[VALUE]</a:t>
                    </a:fld>
                    <a:endParaRPr lang="en-GB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8D7A-6A46-8EBE-A33FB10549A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0F6E964-B405-A748-BE5A-6AC837F876AD}" type="VALUE">
                      <a:rPr lang="en-US" smtClean="0"/>
                      <a:pPr/>
                      <a:t>[VALUE]</a:t>
                    </a:fld>
                    <a:endParaRPr lang="en-GB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8D7A-6A46-8EBE-A33FB10549A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0669A6E-AAF5-3345-A5B5-0E182A3592D9}" type="VALUE">
                      <a:rPr lang="en-US" smtClean="0"/>
                      <a:pPr/>
                      <a:t>[VALUE]</a:t>
                    </a:fld>
                    <a:endParaRPr lang="en-GB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D7A-6A46-8EBE-A33FB10549A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F18D7C3-EF05-314A-AFF7-EBF7E2B8E2EB}" type="VALUE">
                      <a:rPr lang="en-US" smtClean="0"/>
                      <a:pPr/>
                      <a:t>[VALUE]</a:t>
                    </a:fld>
                    <a:endParaRPr lang="en-GB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D7A-6A46-8EBE-A33FB10549A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DD2501F8-0295-6B43-94A7-1651A80E72C0}" type="VALUE">
                      <a:rPr lang="en-US" smtClean="0"/>
                      <a:pPr/>
                      <a:t>[VALUE]</a:t>
                    </a:fld>
                    <a:endParaRPr lang="en-GB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D7A-6A46-8EBE-A33FB10549A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6E39A9C4-790D-1A4E-ABBC-67662C6EE03B}" type="VALUE">
                      <a:rPr lang="en-US" smtClean="0"/>
                      <a:pPr/>
                      <a:t>[VALUE]</a:t>
                    </a:fld>
                    <a:endParaRPr lang="en-GB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D7A-6A46-8EBE-A33FB10549A3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48F5ADEC-B0B1-4F75-850C-5C72493EAE93}" type="VALUE">
                      <a:rPr lang="en-US"/>
                      <a:pPr/>
                      <a:t>[VALUE]</a:t>
                    </a:fld>
                    <a:endParaRPr lang="en-GB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129-434F-8CA6-F22A36295BCE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9E5D2352-3AA0-7A47-AA50-37BAB1C560A0}" type="VALUE">
                      <a:rPr lang="en-US" smtClean="0"/>
                      <a:pPr/>
                      <a:t>[VALUE]</a:t>
                    </a:fld>
                    <a:endParaRPr lang="en-GB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D7A-6A46-8EBE-A33FB10549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Falls</c:v>
                </c:pt>
                <c:pt idx="1">
                  <c:v>Bone fracture</c:v>
                </c:pt>
                <c:pt idx="2">
                  <c:v>Weight decreased</c:v>
                </c:pt>
                <c:pt idx="3">
                  <c:v>Hypertension</c:v>
                </c:pt>
                <c:pt idx="4">
                  <c:v>Hot flush</c:v>
                </c:pt>
                <c:pt idx="5">
                  <c:v>Rash</c:v>
                </c:pt>
                <c:pt idx="6">
                  <c:v>Mental impairment disordersa</c:v>
                </c:pt>
                <c:pt idx="7">
                  <c:v>Seizure</c:v>
                </c:pt>
                <c:pt idx="8">
                  <c:v>Fatigue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22</c:v>
                </c:pt>
                <c:pt idx="1">
                  <c:v>18</c:v>
                </c:pt>
                <c:pt idx="2">
                  <c:v>20</c:v>
                </c:pt>
                <c:pt idx="3">
                  <c:v>28</c:v>
                </c:pt>
                <c:pt idx="4">
                  <c:v>15</c:v>
                </c:pt>
                <c:pt idx="5">
                  <c:v>26</c:v>
                </c:pt>
                <c:pt idx="6">
                  <c:v>5.0999999999999996</c:v>
                </c:pt>
                <c:pt idx="7">
                  <c:v>0.6</c:v>
                </c:pt>
                <c:pt idx="8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71-A148-A5A5-04A1E88E9F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Placebo (N=398)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fld id="{8EB0C5B1-741E-BF48-81B7-0BB1924D727C}" type="VALUE">
                      <a:rPr lang="en-US" smtClean="0"/>
                      <a:pPr/>
                      <a:t>[VALUE]</a:t>
                    </a:fld>
                    <a:endParaRPr lang="en-GB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8D7A-6A46-8EBE-A33FB10549A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629840A9-D66F-F540-9DD0-0849CA6DB8CD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.0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D7A-6A46-8EBE-A33FB10549A3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21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D7A-6A46-8EBE-A33FB10549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Falls</c:v>
                </c:pt>
                <c:pt idx="1">
                  <c:v>Bone fracture</c:v>
                </c:pt>
                <c:pt idx="2">
                  <c:v>Weight decreased</c:v>
                </c:pt>
                <c:pt idx="3">
                  <c:v>Hypertension</c:v>
                </c:pt>
                <c:pt idx="4">
                  <c:v>Hot flush</c:v>
                </c:pt>
                <c:pt idx="5">
                  <c:v>Rash</c:v>
                </c:pt>
                <c:pt idx="6">
                  <c:v>Mental impairment disordersa</c:v>
                </c:pt>
                <c:pt idx="7">
                  <c:v>Seizure</c:v>
                </c:pt>
                <c:pt idx="8">
                  <c:v>Fatigue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9.5</c:v>
                </c:pt>
                <c:pt idx="1">
                  <c:v>7.5</c:v>
                </c:pt>
                <c:pt idx="2">
                  <c:v>6.5</c:v>
                </c:pt>
                <c:pt idx="3">
                  <c:v>21</c:v>
                </c:pt>
                <c:pt idx="4">
                  <c:v>8.5</c:v>
                </c:pt>
                <c:pt idx="5">
                  <c:v>6.3</c:v>
                </c:pt>
                <c:pt idx="6">
                  <c:v>3</c:v>
                </c:pt>
                <c:pt idx="7">
                  <c:v>0</c:v>
                </c:pt>
                <c:pt idx="8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71-A148-A5A5-04A1E88E9F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2031778607"/>
        <c:axId val="2031651231"/>
      </c:barChart>
      <c:catAx>
        <c:axId val="2031778607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1651231"/>
        <c:crosses val="autoZero"/>
        <c:auto val="1"/>
        <c:lblAlgn val="ctr"/>
        <c:lblOffset val="100"/>
        <c:noMultiLvlLbl val="0"/>
      </c:catAx>
      <c:valAx>
        <c:axId val="2031651231"/>
        <c:scaling>
          <c:orientation val="minMax"/>
          <c:max val="4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1778607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0657678817555711"/>
          <c:y val="5.3370673193297649E-2"/>
          <c:w val="0.58684618043166681"/>
          <c:h val="9.00636413759716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Darolutamide (N=954)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tx>
                <c:rich>
                  <a:bodyPr/>
                  <a:lstStyle/>
                  <a:p>
                    <a:fld id="{360A1E60-10BE-47C7-BD17-3DD95413B649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.0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218-4CA0-ABEA-E644FE07AB18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1A7BEEB4-DC61-4C6A-9DF7-A27311A56601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.0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218-4CA0-ABEA-E644FE07AB18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78CB7BA3-ED54-476F-8EDE-4E117A5E3992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.0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218-4CA0-ABEA-E644FE07AB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Falls</c:v>
                </c:pt>
                <c:pt idx="1">
                  <c:v>Bone fracture</c:v>
                </c:pt>
                <c:pt idx="2">
                  <c:v>Weight decreased</c:v>
                </c:pt>
                <c:pt idx="3">
                  <c:v>Heart failure</c:v>
                </c:pt>
                <c:pt idx="4">
                  <c:v>Coronary artery disorders</c:v>
                </c:pt>
                <c:pt idx="5">
                  <c:v>Cardiac</c:v>
                </c:pt>
                <c:pt idx="6">
                  <c:v>Hypertension</c:v>
                </c:pt>
                <c:pt idx="7">
                  <c:v>Hot flush</c:v>
                </c:pt>
                <c:pt idx="8">
                  <c:v>Rash</c:v>
                </c:pt>
                <c:pt idx="9">
                  <c:v>Depressed mood disorders</c:v>
                </c:pt>
                <c:pt idx="10">
                  <c:v>Mental impairment</c:v>
                </c:pt>
                <c:pt idx="11">
                  <c:v>Seizure</c:v>
                </c:pt>
                <c:pt idx="12">
                  <c:v>Asthenic conditions</c:v>
                </c:pt>
                <c:pt idx="13">
                  <c:v>Fatigue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5.2</c:v>
                </c:pt>
                <c:pt idx="1">
                  <c:v>5.5</c:v>
                </c:pt>
                <c:pt idx="2">
                  <c:v>4.2</c:v>
                </c:pt>
                <c:pt idx="3">
                  <c:v>1.9</c:v>
                </c:pt>
                <c:pt idx="4">
                  <c:v>4</c:v>
                </c:pt>
                <c:pt idx="5">
                  <c:v>7.3</c:v>
                </c:pt>
                <c:pt idx="6">
                  <c:v>7.8</c:v>
                </c:pt>
                <c:pt idx="7">
                  <c:v>6</c:v>
                </c:pt>
                <c:pt idx="8">
                  <c:v>3.1</c:v>
                </c:pt>
                <c:pt idx="9">
                  <c:v>2.2000000000000002</c:v>
                </c:pt>
                <c:pt idx="10">
                  <c:v>2</c:v>
                </c:pt>
                <c:pt idx="11">
                  <c:v>0.2</c:v>
                </c:pt>
                <c:pt idx="12">
                  <c:v>4</c:v>
                </c:pt>
                <c:pt idx="13">
                  <c:v>13.2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B8-B54A-A1C2-01D67F56324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Placebo (N=554)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Falls</c:v>
                </c:pt>
                <c:pt idx="1">
                  <c:v>Bone fracture</c:v>
                </c:pt>
                <c:pt idx="2">
                  <c:v>Weight decreased</c:v>
                </c:pt>
                <c:pt idx="3">
                  <c:v>Heart failure</c:v>
                </c:pt>
                <c:pt idx="4">
                  <c:v>Coronary artery disorders</c:v>
                </c:pt>
                <c:pt idx="5">
                  <c:v>Cardiac</c:v>
                </c:pt>
                <c:pt idx="6">
                  <c:v>Hypertension</c:v>
                </c:pt>
                <c:pt idx="7">
                  <c:v>Hot flush</c:v>
                </c:pt>
                <c:pt idx="8">
                  <c:v>Rash</c:v>
                </c:pt>
                <c:pt idx="9">
                  <c:v>Depressed mood disorders</c:v>
                </c:pt>
                <c:pt idx="10">
                  <c:v>Mental impairment</c:v>
                </c:pt>
                <c:pt idx="11">
                  <c:v>Seizure</c:v>
                </c:pt>
                <c:pt idx="12">
                  <c:v>Asthenic conditions</c:v>
                </c:pt>
                <c:pt idx="13">
                  <c:v>Fatigue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4.9000000000000004</c:v>
                </c:pt>
                <c:pt idx="1">
                  <c:v>3.6</c:v>
                </c:pt>
                <c:pt idx="2">
                  <c:v>2.5</c:v>
                </c:pt>
                <c:pt idx="3">
                  <c:v>0.9</c:v>
                </c:pt>
                <c:pt idx="4">
                  <c:v>2.7</c:v>
                </c:pt>
                <c:pt idx="5">
                  <c:v>4.3</c:v>
                </c:pt>
                <c:pt idx="6">
                  <c:v>6.5</c:v>
                </c:pt>
                <c:pt idx="7">
                  <c:v>4.5</c:v>
                </c:pt>
                <c:pt idx="8">
                  <c:v>1.1000000000000001</c:v>
                </c:pt>
                <c:pt idx="9">
                  <c:v>1.8</c:v>
                </c:pt>
                <c:pt idx="10">
                  <c:v>1.8</c:v>
                </c:pt>
                <c:pt idx="11">
                  <c:v>0.2</c:v>
                </c:pt>
                <c:pt idx="12">
                  <c:v>3.1</c:v>
                </c:pt>
                <c:pt idx="13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B8-B54A-A1C2-01D67F5632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1575800463"/>
        <c:axId val="1585788831"/>
      </c:barChart>
      <c:catAx>
        <c:axId val="157580046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5788831"/>
        <c:crosses val="autoZero"/>
        <c:auto val="1"/>
        <c:lblAlgn val="ctr"/>
        <c:lblOffset val="100"/>
        <c:noMultiLvlLbl val="0"/>
      </c:catAx>
      <c:valAx>
        <c:axId val="1585788831"/>
        <c:scaling>
          <c:orientation val="minMax"/>
          <c:max val="4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5800463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0671527540564635"/>
          <c:y val="7.3220943166463978E-2"/>
          <c:w val="0.58656944918870724"/>
          <c:h val="6.76420840733340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0.14802</cdr:x>
      <cdr:y>0.18168</cdr:y>
    </cdr:from>
    <cdr:to>
      <cdr:x>0.24068</cdr:x>
      <cdr:y>0.23659</cdr:y>
    </cdr:to>
    <cdr:sp macro="" textlink="">
      <cdr:nvSpPr>
        <cdr:cNvPr id="2" name="TextBox 32">
          <a:extLst xmlns:a="http://schemas.openxmlformats.org/drawingml/2006/main">
            <a:ext uri="{FF2B5EF4-FFF2-40B4-BE49-F238E27FC236}">
              <a16:creationId xmlns:a16="http://schemas.microsoft.com/office/drawing/2014/main" id="{0A309D31-AD82-2A42-9472-A27023300C01}"/>
            </a:ext>
          </a:extLst>
        </cdr:cNvPr>
        <cdr:cNvSpPr txBox="1"/>
      </cdr:nvSpPr>
      <cdr:spPr>
        <a:xfrm xmlns:a="http://schemas.openxmlformats.org/drawingml/2006/main">
          <a:off x="608576" y="457089"/>
          <a:ext cx="380977" cy="13814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 anchor="ctr">
          <a:noAutofit/>
        </a:bodyPr>
        <a:lstStyle xmlns:a="http://schemas.openxmlformats.org/drawingml/2006/main">
          <a:defPPr>
            <a:defRPr lang="fr-FR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1219140" eaLnBrk="0" fontAlgn="base" hangingPunct="0">
            <a:spcBef>
              <a:spcPct val="0"/>
            </a:spcBef>
            <a:spcAft>
              <a:spcPct val="0"/>
            </a:spcAft>
            <a:defRPr/>
          </a:pPr>
          <a:r>
            <a:rPr lang="en-GB" sz="9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Fatigue</a:t>
          </a:r>
        </a:p>
      </cdr:txBody>
    </cdr:sp>
  </cdr:relSizeAnchor>
  <cdr:relSizeAnchor xmlns:cdr="http://schemas.openxmlformats.org/drawingml/2006/chartDrawing">
    <cdr:from>
      <cdr:x>0.14801</cdr:x>
      <cdr:y>0.24853</cdr:y>
    </cdr:from>
    <cdr:to>
      <cdr:x>0.24068</cdr:x>
      <cdr:y>0.29082</cdr:y>
    </cdr:to>
    <cdr:sp macro="" textlink="">
      <cdr:nvSpPr>
        <cdr:cNvPr id="3" name="TextBox 33">
          <a:extLst xmlns:a="http://schemas.openxmlformats.org/drawingml/2006/main">
            <a:ext uri="{FF2B5EF4-FFF2-40B4-BE49-F238E27FC236}">
              <a16:creationId xmlns:a16="http://schemas.microsoft.com/office/drawing/2014/main" id="{B828833D-350F-8942-A571-976883F2DD1E}"/>
            </a:ext>
          </a:extLst>
        </cdr:cNvPr>
        <cdr:cNvSpPr txBox="1"/>
      </cdr:nvSpPr>
      <cdr:spPr>
        <a:xfrm xmlns:a="http://schemas.openxmlformats.org/drawingml/2006/main">
          <a:off x="608553" y="625270"/>
          <a:ext cx="381000" cy="10640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 anchor="ctr">
          <a:noAutofit/>
        </a:bodyPr>
        <a:lstStyle xmlns:a="http://schemas.openxmlformats.org/drawingml/2006/main">
          <a:defPPr>
            <a:defRPr lang="fr-FR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1219140" eaLnBrk="0" fontAlgn="base" hangingPunct="0">
            <a:spcBef>
              <a:spcPct val="0"/>
            </a:spcBef>
            <a:spcAft>
              <a:spcPct val="0"/>
            </a:spcAft>
            <a:defRPr/>
          </a:pPr>
          <a:r>
            <a:rPr lang="en-GB" sz="9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Seizure</a:t>
          </a:r>
        </a:p>
      </cdr:txBody>
    </cdr:sp>
  </cdr:relSizeAnchor>
  <cdr:relSizeAnchor xmlns:cdr="http://schemas.openxmlformats.org/drawingml/2006/chartDrawing">
    <cdr:from>
      <cdr:x>0.14802</cdr:x>
      <cdr:y>0.33725</cdr:y>
    </cdr:from>
    <cdr:to>
      <cdr:x>0.38973</cdr:x>
      <cdr:y>0.37955</cdr:y>
    </cdr:to>
    <cdr:sp macro="" textlink="">
      <cdr:nvSpPr>
        <cdr:cNvPr id="4" name="TextBox 34">
          <a:extLst xmlns:a="http://schemas.openxmlformats.org/drawingml/2006/main">
            <a:ext uri="{FF2B5EF4-FFF2-40B4-BE49-F238E27FC236}">
              <a16:creationId xmlns:a16="http://schemas.microsoft.com/office/drawing/2014/main" id="{7E78B3F6-4529-1D4F-9CEE-3B4604D36935}"/>
            </a:ext>
          </a:extLst>
        </cdr:cNvPr>
        <cdr:cNvSpPr txBox="1"/>
      </cdr:nvSpPr>
      <cdr:spPr>
        <a:xfrm xmlns:a="http://schemas.openxmlformats.org/drawingml/2006/main">
          <a:off x="608601" y="848498"/>
          <a:ext cx="993776" cy="10640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 anchor="ctr">
          <a:noAutofit/>
        </a:bodyPr>
        <a:lstStyle xmlns:a="http://schemas.openxmlformats.org/drawingml/2006/main">
          <a:defPPr>
            <a:defRPr lang="fr-FR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1219140" eaLnBrk="0" fontAlgn="base" hangingPunct="0">
            <a:lnSpc>
              <a:spcPct val="80000"/>
            </a:lnSpc>
            <a:spcBef>
              <a:spcPct val="0"/>
            </a:spcBef>
            <a:spcAft>
              <a:spcPct val="0"/>
            </a:spcAft>
            <a:defRPr/>
          </a:pPr>
          <a:r>
            <a:rPr lang="en-GB" sz="9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Mental impairment disorders</a:t>
          </a:r>
          <a:r>
            <a:rPr lang="en-GB" sz="900" baseline="30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a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04895-A7AF-EB49-BC80-D77792D61F32}" type="datetime1">
              <a:rPr lang="en-US" smtClean="0"/>
              <a:pPr/>
              <a:t>3/29/2021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80E35-D53F-A543-ACCF-E1BBCCF01F3F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511727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2D364-CD50-1942-A8D0-558BD1BC24CC}" type="datetime1">
              <a:rPr lang="en-US" smtClean="0"/>
              <a:pPr/>
              <a:t>3/29/2021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3626E-BC0F-674C-9570-A9D62C09EB5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71710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 = randomization</a:t>
            </a:r>
          </a:p>
          <a:p>
            <a:r>
              <a:rPr lang="en-US" dirty="0"/>
              <a:t>PFS = progression-free survival</a:t>
            </a:r>
          </a:p>
          <a:p>
            <a:r>
              <a:rPr lang="en-US" dirty="0"/>
              <a:t>ABI = abiraterone</a:t>
            </a:r>
          </a:p>
          <a:p>
            <a:r>
              <a:rPr lang="en-US" dirty="0"/>
              <a:t>PRED = prednisone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80774-A77B-416E-9811-493631AD5A42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553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5271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213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.png"/><Relationship Id="rId3" Type="http://schemas.openxmlformats.org/officeDocument/2006/relationships/image" Target="../media/image4.sv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about:blank" TargetMode="External"/><Relationship Id="rId11" Type="http://schemas.microsoft.com/office/2007/relationships/hdphoto" Target="../media/hdphoto1.wdp"/><Relationship Id="rId5" Type="http://schemas.openxmlformats.org/officeDocument/2006/relationships/image" Target="../media/image6.sv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svg"/><Relationship Id="rId1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1083A3-2B74-3A42-BFF3-6D6CB60F7F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6933" y="2365561"/>
            <a:ext cx="6293064" cy="217995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09600" y="1412876"/>
            <a:ext cx="5181600" cy="4472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Drop an image or click on the icon to add one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C4DDB2A-D091-4603-B954-F1F7415B585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1412876"/>
            <a:ext cx="5186755" cy="4473125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466B5AD6-CE67-4BBC-9EB2-93460D1CB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0221FD13-185B-46DF-BA72-E12DA2E55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3B47DB74-212D-5541-AC00-976E544E69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184" y="1412876"/>
            <a:ext cx="5186755" cy="4473125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1412876"/>
            <a:ext cx="5186755" cy="4473125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AD0C9F4F-B9B1-48AF-B0EA-B2DC04A9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Espace réservé du numéro de diapositive 6">
            <a:extLst>
              <a:ext uri="{FF2B5EF4-FFF2-40B4-BE49-F238E27FC236}">
                <a16:creationId xmlns:a16="http://schemas.microsoft.com/office/drawing/2014/main" id="{D4634937-A53D-4397-98D3-B9CB08300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96FD9B80-D146-1044-B338-AD9EF87ACAC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54131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184" y="2276872"/>
            <a:ext cx="5186755" cy="3609128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2276872"/>
            <a:ext cx="5186755" cy="3609128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AFEDB953-883A-4AA5-8CB4-3BCDFAC17C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58414" y="1412776"/>
            <a:ext cx="5189793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9BDE935D-F794-436A-87C3-56818AEA00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418" y="1412776"/>
            <a:ext cx="5189793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B6B0310D-A0F1-4B76-98F1-54EC3C47F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Espace réservé du numéro de diapositive 6">
            <a:extLst>
              <a:ext uri="{FF2B5EF4-FFF2-40B4-BE49-F238E27FC236}">
                <a16:creationId xmlns:a16="http://schemas.microsoft.com/office/drawing/2014/main" id="{444C8659-EDDD-4772-9C1F-9B4636FE3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A7C5AF8-98A0-B048-A4E8-0123416983D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59151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d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">
            <a:extLst>
              <a:ext uri="{FF2B5EF4-FFF2-40B4-BE49-F238E27FC236}">
                <a16:creationId xmlns:a16="http://schemas.microsoft.com/office/drawing/2014/main" id="{370BE3AE-CB05-DE49-9E69-9747D702A490}"/>
              </a:ext>
            </a:extLst>
          </p:cNvPr>
          <p:cNvSpPr txBox="1">
            <a:spLocks/>
          </p:cNvSpPr>
          <p:nvPr userDrawn="1"/>
        </p:nvSpPr>
        <p:spPr>
          <a:xfrm>
            <a:off x="5087888" y="6322958"/>
            <a:ext cx="6959903" cy="12825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Heading to the heart of Independent Medical Education Since 2012</a:t>
            </a: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6" name="Titre 1">
            <a:extLst>
              <a:ext uri="{FF2B5EF4-FFF2-40B4-BE49-F238E27FC236}">
                <a16:creationId xmlns:a16="http://schemas.microsoft.com/office/drawing/2014/main" id="{D7B34F6D-169F-B849-AD06-F630930A35A3}"/>
              </a:ext>
            </a:extLst>
          </p:cNvPr>
          <p:cNvSpPr txBox="1">
            <a:spLocks/>
          </p:cNvSpPr>
          <p:nvPr userDrawn="1"/>
        </p:nvSpPr>
        <p:spPr>
          <a:xfrm>
            <a:off x="323528" y="3978378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Dr. Antoine Lacombe </a:t>
            </a:r>
            <a:r>
              <a:rPr lang="en-GB" sz="11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Pharm D, MBA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7" name="Titre 1">
            <a:extLst>
              <a:ext uri="{FF2B5EF4-FFF2-40B4-BE49-F238E27FC236}">
                <a16:creationId xmlns:a16="http://schemas.microsoft.com/office/drawing/2014/main" id="{0CEFC9D3-8783-8942-94C8-33F85C5F746E}"/>
              </a:ext>
            </a:extLst>
          </p:cNvPr>
          <p:cNvSpPr txBox="1">
            <a:spLocks/>
          </p:cNvSpPr>
          <p:nvPr userDrawn="1"/>
        </p:nvSpPr>
        <p:spPr>
          <a:xfrm>
            <a:off x="787828" y="4475570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+41 79 529 42 79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8" name="Titre 1">
            <a:extLst>
              <a:ext uri="{FF2B5EF4-FFF2-40B4-BE49-F238E27FC236}">
                <a16:creationId xmlns:a16="http://schemas.microsoft.com/office/drawing/2014/main" id="{531469F3-FDE3-9A41-A197-186623E02082}"/>
              </a:ext>
            </a:extLst>
          </p:cNvPr>
          <p:cNvSpPr txBox="1">
            <a:spLocks/>
          </p:cNvSpPr>
          <p:nvPr userDrawn="1"/>
        </p:nvSpPr>
        <p:spPr>
          <a:xfrm>
            <a:off x="348739" y="1556792"/>
            <a:ext cx="4797678" cy="1030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GU Nurses CONNECT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Bodenackerstrasse 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4103 Bottmingen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SWITZERLAND</a:t>
            </a:r>
          </a:p>
        </p:txBody>
      </p:sp>
      <p:sp>
        <p:nvSpPr>
          <p:cNvPr id="80" name="Titre 1">
            <a:extLst>
              <a:ext uri="{FF2B5EF4-FFF2-40B4-BE49-F238E27FC236}">
                <a16:creationId xmlns:a16="http://schemas.microsoft.com/office/drawing/2014/main" id="{20820C9D-B621-224B-A520-A59B7D702C66}"/>
              </a:ext>
            </a:extLst>
          </p:cNvPr>
          <p:cNvSpPr txBox="1">
            <a:spLocks/>
          </p:cNvSpPr>
          <p:nvPr userDrawn="1"/>
        </p:nvSpPr>
        <p:spPr>
          <a:xfrm>
            <a:off x="323528" y="2628273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Dr. Froukje Sosef </a:t>
            </a:r>
            <a:r>
              <a:rPr lang="en-GB" sz="11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MD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1" name="Titre 1">
            <a:extLst>
              <a:ext uri="{FF2B5EF4-FFF2-40B4-BE49-F238E27FC236}">
                <a16:creationId xmlns:a16="http://schemas.microsoft.com/office/drawing/2014/main" id="{41C98CC4-6A78-4341-B988-841D5A458770}"/>
              </a:ext>
            </a:extLst>
          </p:cNvPr>
          <p:cNvSpPr txBox="1">
            <a:spLocks/>
          </p:cNvSpPr>
          <p:nvPr userDrawn="1"/>
        </p:nvSpPr>
        <p:spPr>
          <a:xfrm>
            <a:off x="787828" y="3114282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+31 6 2324 3636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978AFD4D-1CFE-2142-9F05-6143E1B8FBDC}"/>
              </a:ext>
            </a:extLst>
          </p:cNvPr>
          <p:cNvGrpSpPr/>
          <p:nvPr userDrawn="1"/>
        </p:nvGrpSpPr>
        <p:grpSpPr>
          <a:xfrm>
            <a:off x="418902" y="3063588"/>
            <a:ext cx="356400" cy="356400"/>
            <a:chOff x="761970" y="3386221"/>
            <a:chExt cx="356400" cy="3564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F62D8295-B053-1D42-8A46-926D2AB891CE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pic>
          <p:nvPicPr>
            <p:cNvPr id="84" name="Graphic 83" descr="Speaker Phone">
              <a:extLst>
                <a:ext uri="{FF2B5EF4-FFF2-40B4-BE49-F238E27FC236}">
                  <a16:creationId xmlns:a16="http://schemas.microsoft.com/office/drawing/2014/main" id="{E7F67E51-3AF5-164A-850C-6F54D30EE2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85" name="Oval 84">
            <a:extLst>
              <a:ext uri="{FF2B5EF4-FFF2-40B4-BE49-F238E27FC236}">
                <a16:creationId xmlns:a16="http://schemas.microsoft.com/office/drawing/2014/main" id="{CFACD35C-D412-F844-A5CF-AE2CEB603165}"/>
              </a:ext>
            </a:extLst>
          </p:cNvPr>
          <p:cNvSpPr/>
          <p:nvPr userDrawn="1"/>
        </p:nvSpPr>
        <p:spPr>
          <a:xfrm>
            <a:off x="417732" y="3496009"/>
            <a:ext cx="356400" cy="356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86" name="Graphic 85" descr="Envelope">
            <a:extLst>
              <a:ext uri="{FF2B5EF4-FFF2-40B4-BE49-F238E27FC236}">
                <a16:creationId xmlns:a16="http://schemas.microsoft.com/office/drawing/2014/main" id="{BBAF789F-CC55-7843-8A7D-0CE4E57FD0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066" y="3552712"/>
            <a:ext cx="239704" cy="239704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838538B3-ACA7-1C47-9194-B3E528397A68}"/>
              </a:ext>
            </a:extLst>
          </p:cNvPr>
          <p:cNvGrpSpPr/>
          <p:nvPr userDrawn="1"/>
        </p:nvGrpSpPr>
        <p:grpSpPr>
          <a:xfrm>
            <a:off x="423995" y="4414481"/>
            <a:ext cx="356400" cy="356400"/>
            <a:chOff x="761970" y="3386221"/>
            <a:chExt cx="356400" cy="35640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D488D8A0-F335-5B4A-8D91-8847DE358EAC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pic>
          <p:nvPicPr>
            <p:cNvPr id="89" name="Graphic 88" descr="Speaker Phone">
              <a:extLst>
                <a:ext uri="{FF2B5EF4-FFF2-40B4-BE49-F238E27FC236}">
                  <a16:creationId xmlns:a16="http://schemas.microsoft.com/office/drawing/2014/main" id="{2D861ED1-685E-5347-8ED6-CFA2453EAE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90" name="Oval 89">
            <a:extLst>
              <a:ext uri="{FF2B5EF4-FFF2-40B4-BE49-F238E27FC236}">
                <a16:creationId xmlns:a16="http://schemas.microsoft.com/office/drawing/2014/main" id="{D97A7411-4A9B-E94E-953D-5E61B7AB5A9A}"/>
              </a:ext>
            </a:extLst>
          </p:cNvPr>
          <p:cNvSpPr/>
          <p:nvPr userDrawn="1"/>
        </p:nvSpPr>
        <p:spPr>
          <a:xfrm>
            <a:off x="422825" y="4846902"/>
            <a:ext cx="356400" cy="356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91" name="Graphic 90" descr="Envelope">
            <a:extLst>
              <a:ext uri="{FF2B5EF4-FFF2-40B4-BE49-F238E27FC236}">
                <a16:creationId xmlns:a16="http://schemas.microsoft.com/office/drawing/2014/main" id="{C9CBA8DE-412D-AF4F-AD99-CD5D5274A6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2343" y="4902641"/>
            <a:ext cx="239704" cy="239704"/>
          </a:xfrm>
          <a:prstGeom prst="rect">
            <a:avLst/>
          </a:prstGeom>
        </p:spPr>
      </p:pic>
      <p:sp>
        <p:nvSpPr>
          <p:cNvPr id="92" name="Titre 1">
            <a:extLst>
              <a:ext uri="{FF2B5EF4-FFF2-40B4-BE49-F238E27FC236}">
                <a16:creationId xmlns:a16="http://schemas.microsoft.com/office/drawing/2014/main" id="{2637EA75-11EF-BB40-93E1-391A2C6DE454}"/>
              </a:ext>
            </a:extLst>
          </p:cNvPr>
          <p:cNvSpPr txBox="1">
            <a:spLocks/>
          </p:cNvSpPr>
          <p:nvPr userDrawn="1"/>
        </p:nvSpPr>
        <p:spPr>
          <a:xfrm>
            <a:off x="787828" y="4885348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antoine.lacombe@cor2ed.com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3" name="Titre 1">
            <a:extLst>
              <a:ext uri="{FF2B5EF4-FFF2-40B4-BE49-F238E27FC236}">
                <a16:creationId xmlns:a16="http://schemas.microsoft.com/office/drawing/2014/main" id="{E151920A-6F7C-3340-8881-D4F607BC71C8}"/>
              </a:ext>
            </a:extLst>
          </p:cNvPr>
          <p:cNvSpPr txBox="1">
            <a:spLocks/>
          </p:cNvSpPr>
          <p:nvPr userDrawn="1"/>
        </p:nvSpPr>
        <p:spPr>
          <a:xfrm>
            <a:off x="787828" y="355751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froukje.sosef@cor2ed.com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5" name="Rounded Rectangle 94">
            <a:extLst>
              <a:ext uri="{FF2B5EF4-FFF2-40B4-BE49-F238E27FC236}">
                <a16:creationId xmlns:a16="http://schemas.microsoft.com/office/drawing/2014/main" id="{5E803296-C5CE-6B44-B1E7-3B2F982CBC62}"/>
              </a:ext>
            </a:extLst>
          </p:cNvPr>
          <p:cNvSpPr/>
          <p:nvPr userDrawn="1"/>
        </p:nvSpPr>
        <p:spPr>
          <a:xfrm>
            <a:off x="418160" y="5510895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3BD0B889-8527-9041-B358-594545046F04}"/>
              </a:ext>
            </a:extLst>
          </p:cNvPr>
          <p:cNvSpPr/>
          <p:nvPr userDrawn="1"/>
        </p:nvSpPr>
        <p:spPr>
          <a:xfrm>
            <a:off x="3374938" y="6036410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268EB97-45F8-B343-B503-E0FC380655FC}"/>
              </a:ext>
            </a:extLst>
          </p:cNvPr>
          <p:cNvSpPr txBox="1"/>
          <p:nvPr userDrawn="1"/>
        </p:nvSpPr>
        <p:spPr>
          <a:xfrm>
            <a:off x="787049" y="5497848"/>
            <a:ext cx="263493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ea typeface="Aileron" charset="0"/>
                <a:cs typeface="PT Sans Narrow"/>
              </a:rPr>
              <a:t>Connect on</a:t>
            </a:r>
          </a:p>
          <a:p>
            <a: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LinkedIn @GU Nurses CONNECT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17B239F-6BE6-9D4A-9ADD-099EB1028BD0}"/>
              </a:ext>
            </a:extLst>
          </p:cNvPr>
          <p:cNvSpPr txBox="1"/>
          <p:nvPr userDrawn="1"/>
        </p:nvSpPr>
        <p:spPr>
          <a:xfrm>
            <a:off x="3795912" y="5497848"/>
            <a:ext cx="263493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ea typeface="Aileron" charset="0"/>
                <a:cs typeface="PT Sans Narrow"/>
              </a:rPr>
              <a:t>Watch on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Vimeo @GU Nurses CONNECT</a:t>
            </a:r>
          </a:p>
        </p:txBody>
      </p:sp>
      <p:sp>
        <p:nvSpPr>
          <p:cNvPr id="99" name="Rectangle 98">
            <a:hlinkClick r:id="rId6"/>
            <a:extLst>
              <a:ext uri="{FF2B5EF4-FFF2-40B4-BE49-F238E27FC236}">
                <a16:creationId xmlns:a16="http://schemas.microsoft.com/office/drawing/2014/main" id="{65D2E73D-2CB5-5A46-BBAF-029E47325CBD}"/>
              </a:ext>
            </a:extLst>
          </p:cNvPr>
          <p:cNvSpPr/>
          <p:nvPr userDrawn="1"/>
        </p:nvSpPr>
        <p:spPr>
          <a:xfrm>
            <a:off x="787049" y="3551583"/>
            <a:ext cx="2141681" cy="331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Rectangle 99">
            <a:hlinkClick r:id="rId6"/>
            <a:extLst>
              <a:ext uri="{FF2B5EF4-FFF2-40B4-BE49-F238E27FC236}">
                <a16:creationId xmlns:a16="http://schemas.microsoft.com/office/drawing/2014/main" id="{B57CFF9B-6A5C-BD4D-AF50-FBB04BD13422}"/>
              </a:ext>
            </a:extLst>
          </p:cNvPr>
          <p:cNvSpPr/>
          <p:nvPr userDrawn="1"/>
        </p:nvSpPr>
        <p:spPr>
          <a:xfrm>
            <a:off x="832866" y="4884954"/>
            <a:ext cx="2360908" cy="331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>
            <a:hlinkClick r:id="rId6"/>
            <a:extLst>
              <a:ext uri="{FF2B5EF4-FFF2-40B4-BE49-F238E27FC236}">
                <a16:creationId xmlns:a16="http://schemas.microsoft.com/office/drawing/2014/main" id="{DE548D93-61C1-5E45-81F2-911C298B6873}"/>
              </a:ext>
            </a:extLst>
          </p:cNvPr>
          <p:cNvSpPr/>
          <p:nvPr userDrawn="1"/>
        </p:nvSpPr>
        <p:spPr>
          <a:xfrm>
            <a:off x="403163" y="5505186"/>
            <a:ext cx="2790611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ounded Rectangle 101">
            <a:extLst>
              <a:ext uri="{FF2B5EF4-FFF2-40B4-BE49-F238E27FC236}">
                <a16:creationId xmlns:a16="http://schemas.microsoft.com/office/drawing/2014/main" id="{0F307459-F72C-C74C-A689-08DC761A6244}"/>
              </a:ext>
            </a:extLst>
          </p:cNvPr>
          <p:cNvSpPr/>
          <p:nvPr userDrawn="1"/>
        </p:nvSpPr>
        <p:spPr>
          <a:xfrm>
            <a:off x="416331" y="6033094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A1E2FE8C-AC3E-EC47-9867-9BFA114290CE}"/>
              </a:ext>
            </a:extLst>
          </p:cNvPr>
          <p:cNvSpPr txBox="1"/>
          <p:nvPr userDrawn="1"/>
        </p:nvSpPr>
        <p:spPr>
          <a:xfrm>
            <a:off x="805458" y="6013567"/>
            <a:ext cx="1914369" cy="4247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ea typeface="Aileron" charset="0"/>
                <a:cs typeface="PT Sans Narrow"/>
              </a:rPr>
              <a:t>Visit us at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gunursesconnect.info</a:t>
            </a:r>
          </a:p>
        </p:txBody>
      </p:sp>
      <p:sp>
        <p:nvSpPr>
          <p:cNvPr id="104" name="Rectangle 103">
            <a:hlinkClick r:id="rId6"/>
            <a:extLst>
              <a:ext uri="{FF2B5EF4-FFF2-40B4-BE49-F238E27FC236}">
                <a16:creationId xmlns:a16="http://schemas.microsoft.com/office/drawing/2014/main" id="{41AD03D9-5C82-4246-A91F-2E3E5B587EC1}"/>
              </a:ext>
            </a:extLst>
          </p:cNvPr>
          <p:cNvSpPr/>
          <p:nvPr userDrawn="1"/>
        </p:nvSpPr>
        <p:spPr>
          <a:xfrm>
            <a:off x="391317" y="6028338"/>
            <a:ext cx="2028326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D667FEFD-3109-A94B-A4A0-95D24EF8C36B}"/>
              </a:ext>
            </a:extLst>
          </p:cNvPr>
          <p:cNvSpPr txBox="1"/>
          <p:nvPr userDrawn="1"/>
        </p:nvSpPr>
        <p:spPr>
          <a:xfrm>
            <a:off x="3795725" y="6013567"/>
            <a:ext cx="263493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ea typeface="Aileron" charset="0"/>
                <a:cs typeface="PT Sans Narrow"/>
              </a:rPr>
              <a:t>Follow us on</a:t>
            </a:r>
          </a:p>
          <a:p>
            <a: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Twitter @gunursesconnect</a:t>
            </a:r>
          </a:p>
        </p:txBody>
      </p:sp>
      <p:sp>
        <p:nvSpPr>
          <p:cNvPr id="106" name="Rectangle 105">
            <a:hlinkClick r:id="rId6"/>
            <a:extLst>
              <a:ext uri="{FF2B5EF4-FFF2-40B4-BE49-F238E27FC236}">
                <a16:creationId xmlns:a16="http://schemas.microsoft.com/office/drawing/2014/main" id="{57817C98-19A5-C24A-B9C8-5CA0C30FE3E2}"/>
              </a:ext>
            </a:extLst>
          </p:cNvPr>
          <p:cNvSpPr/>
          <p:nvPr userDrawn="1"/>
        </p:nvSpPr>
        <p:spPr>
          <a:xfrm>
            <a:off x="3355213" y="6037869"/>
            <a:ext cx="2475809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Rounded Rectangle 106">
            <a:extLst>
              <a:ext uri="{FF2B5EF4-FFF2-40B4-BE49-F238E27FC236}">
                <a16:creationId xmlns:a16="http://schemas.microsoft.com/office/drawing/2014/main" id="{CA04913D-2005-6F41-827E-246D70185034}"/>
              </a:ext>
            </a:extLst>
          </p:cNvPr>
          <p:cNvSpPr/>
          <p:nvPr userDrawn="1"/>
        </p:nvSpPr>
        <p:spPr>
          <a:xfrm>
            <a:off x="3379368" y="5510895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Rectangle 107">
            <a:hlinkClick r:id="rId6"/>
            <a:extLst>
              <a:ext uri="{FF2B5EF4-FFF2-40B4-BE49-F238E27FC236}">
                <a16:creationId xmlns:a16="http://schemas.microsoft.com/office/drawing/2014/main" id="{23B4A984-F97F-034C-BDFE-7446EDD6A11F}"/>
              </a:ext>
            </a:extLst>
          </p:cNvPr>
          <p:cNvSpPr/>
          <p:nvPr userDrawn="1"/>
        </p:nvSpPr>
        <p:spPr>
          <a:xfrm>
            <a:off x="3335387" y="5512132"/>
            <a:ext cx="2362295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9" name="Picture 2" descr="Linkedin logo logo website icon - Popular Social Media Flat">
            <a:extLst>
              <a:ext uri="{FF2B5EF4-FFF2-40B4-BE49-F238E27FC236}">
                <a16:creationId xmlns:a16="http://schemas.microsoft.com/office/drawing/2014/main" id="{DB4386FB-ACD7-0240-870A-2610FDF2FD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4" y="5424935"/>
            <a:ext cx="526472" cy="52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Graphic 109" descr="World">
            <a:extLst>
              <a:ext uri="{FF2B5EF4-FFF2-40B4-BE49-F238E27FC236}">
                <a16:creationId xmlns:a16="http://schemas.microsoft.com/office/drawing/2014/main" id="{84CCAC45-A37D-F146-980D-CBCCF2B9A52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7989" y="6070903"/>
            <a:ext cx="306593" cy="306593"/>
          </a:xfrm>
          <a:prstGeom prst="rect">
            <a:avLst/>
          </a:prstGeom>
        </p:spPr>
      </p:pic>
      <p:pic>
        <p:nvPicPr>
          <p:cNvPr id="111" name="Picture 4" descr="Vimeo Icon Logo - Free vector graphic on Pixabay">
            <a:extLst>
              <a:ext uri="{FF2B5EF4-FFF2-40B4-BE49-F238E27FC236}">
                <a16:creationId xmlns:a16="http://schemas.microsoft.com/office/drawing/2014/main" id="{5430F43F-0D7A-5F46-9501-2E3F92F29B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534" y="5424935"/>
            <a:ext cx="563578" cy="56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2" descr="Free White Twitter Icon - Download White Twitter Icon">
            <a:extLst>
              <a:ext uri="{FF2B5EF4-FFF2-40B4-BE49-F238E27FC236}">
                <a16:creationId xmlns:a16="http://schemas.microsoft.com/office/drawing/2014/main" id="{C4950CCB-3B88-4D40-ABEB-B052560A77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654" y="6086443"/>
            <a:ext cx="278977" cy="27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D6640601-7BB7-CC40-9DDC-2C91B154711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75066" y="698684"/>
            <a:ext cx="2337165" cy="809606"/>
          </a:xfrm>
          <a:prstGeom prst="rect">
            <a:avLst/>
          </a:prstGeom>
        </p:spPr>
      </p:pic>
      <p:pic>
        <p:nvPicPr>
          <p:cNvPr id="40" name="Picture 39" descr="Diagram&#10;&#10;Description automatically generated">
            <a:extLst>
              <a:ext uri="{FF2B5EF4-FFF2-40B4-BE49-F238E27FC236}">
                <a16:creationId xmlns:a16="http://schemas.microsoft.com/office/drawing/2014/main" id="{45C17EFA-1E7B-114A-9A4F-8FD800C6F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t="13294" r="38941"/>
          <a:stretch/>
        </p:blipFill>
        <p:spPr>
          <a:xfrm>
            <a:off x="6769699" y="-1"/>
            <a:ext cx="5422301" cy="618137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60922-6A18-4F83-B55A-3FB814D7A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F2E2C-1C8C-4A71-BC38-7A31F21FD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A90C4-AAFD-45C5-BCD2-B72EB6713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6B410-B07A-467F-8852-6367AD23F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77BB84-841A-468E-8F16-DDEB39354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2BD2-6ED3-4966-AE3A-E110EF501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781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D941ED-D792-41E2-9BF4-C2AEFB91C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4CF599-2988-486C-A5F7-9ACB81755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D04568-4521-4A06-B139-863BE2A09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2BD2-6ED3-4966-AE3A-E110EF501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091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Separator Pale"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621576-FC4D-A34D-A0B8-715C025E2800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F3A22D-44C7-F041-B943-C7F88AB144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3291381" y="1031129"/>
            <a:ext cx="5609238" cy="4806256"/>
          </a:xfrm>
          <a:prstGeom prst="rect">
            <a:avLst/>
          </a:prstGeom>
          <a:noFill/>
        </p:spPr>
      </p:pic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</a:t>
            </a:r>
            <a:br>
              <a:rPr lang="en-GB" noProof="0" dirty="0"/>
            </a:br>
            <a:r>
              <a:rPr lang="en-GB" noProof="0" dirty="0"/>
              <a:t>the text</a:t>
            </a:r>
          </a:p>
        </p:txBody>
      </p:sp>
      <p:sp>
        <p:nvSpPr>
          <p:cNvPr id="5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829549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p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E3CCE1E-9BC4-EB46-861E-0D00CC3085E5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B144FD-242E-D141-96E9-91ABE24BC7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3291381" y="1031129"/>
            <a:ext cx="5609238" cy="4806256"/>
          </a:xfrm>
          <a:prstGeom prst="rect">
            <a:avLst/>
          </a:prstGeom>
          <a:noFill/>
        </p:spPr>
      </p:pic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accent1"/>
                </a:solidFill>
                <a:latin typeface="+mj-lt"/>
                <a:ea typeface="PT Sans Narrow" charset="-52"/>
                <a:cs typeface="PT Sans Narrow" charset="-52"/>
              </a:defRPr>
            </a:lvl1pPr>
          </a:lstStyle>
          <a:p>
            <a:r>
              <a:rPr lang="en-GB" dirty="0"/>
              <a:t>Click and </a:t>
            </a:r>
            <a:r>
              <a:rPr lang="en-GB" noProof="0" dirty="0"/>
              <a:t>Modify</a:t>
            </a:r>
            <a:r>
              <a:rPr lang="en-GB" dirty="0"/>
              <a:t> the text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94990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eparator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9156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823E33-A8A5-6D44-A677-BCC2C15CE83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F046E0A4-E965-4C18-8444-05C49D8DD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DE0BFF55-A527-48E6-AAD6-78DF86EF1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483783C9-4323-6747-8FD8-E56C757F490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4859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430386"/>
            <a:ext cx="10972800" cy="702470"/>
          </a:xfrm>
          <a:prstGeom prst="rect">
            <a:avLst/>
          </a:prstGeom>
        </p:spPr>
        <p:txBody>
          <a:bodyPr wrap="square" lIns="0" tIns="0" rIns="0" bIns="0" anchor="t"/>
          <a:lstStyle>
            <a:lvl1pPr marL="0" indent="0" algn="l">
              <a:buNone/>
              <a:defRPr sz="2000" b="1" i="0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2132856"/>
            <a:ext cx="10963200" cy="3816424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E7BED270-F252-40E9-B649-31059F163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2C97B588-8F7E-484F-9C45-CC6F089B2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47C00BCC-CDB0-1747-9839-2B0BC92369C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21216" y="239346"/>
            <a:ext cx="8931169" cy="44657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aseline="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Drop an image or click on the </a:t>
            </a:r>
            <a:r>
              <a:rPr lang="en-GB" noProof="0" dirty="0"/>
              <a:t>icon</a:t>
            </a:r>
            <a:r>
              <a:rPr lang="en-GB" dirty="0"/>
              <a:t> to add one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5013176"/>
            <a:ext cx="8942784" cy="804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0" i="0" baseline="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610BCDA3-369C-43C8-A135-679B9AC3D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8D6C52-376B-EC4D-A102-C2D5ACBD778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4"/>
          <p:cNvCxnSpPr/>
          <p:nvPr userDrawn="1"/>
        </p:nvCxnSpPr>
        <p:spPr>
          <a:xfrm>
            <a:off x="621215" y="6126163"/>
            <a:ext cx="109728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19200" y="1425600"/>
            <a:ext cx="10963200" cy="452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800523" y="6356351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EA2979-EBF7-DD49-A3DF-39B0B7C95B93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082208" y="349251"/>
            <a:ext cx="1617667" cy="5603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2" r:id="rId3"/>
    <p:sldLayoutId id="2147483650" r:id="rId4"/>
    <p:sldLayoutId id="2147483661" r:id="rId5"/>
    <p:sldLayoutId id="2147483652" r:id="rId6"/>
    <p:sldLayoutId id="2147483677" r:id="rId7"/>
    <p:sldLayoutId id="2147483657" r:id="rId8"/>
    <p:sldLayoutId id="2147483654" r:id="rId9"/>
    <p:sldLayoutId id="2147483655" r:id="rId10"/>
    <p:sldLayoutId id="2147483675" r:id="rId11"/>
    <p:sldLayoutId id="2147483678" r:id="rId12"/>
    <p:sldLayoutId id="2147483656" r:id="rId13"/>
    <p:sldLayoutId id="2147483679" r:id="rId14"/>
    <p:sldLayoutId id="2147483680" r:id="rId1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 spc="100" baseline="0">
          <a:solidFill>
            <a:srgbClr val="5D8298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88000" indent="-288000" algn="l" defTabSz="457200" rtl="0" eaLnBrk="1" latinLnBrk="0" hangingPunct="1">
        <a:spcBef>
          <a:spcPts val="1200"/>
        </a:spcBef>
        <a:buClr>
          <a:schemeClr val="accent1"/>
        </a:buClr>
        <a:buFont typeface="Arial"/>
        <a:buChar char="•"/>
        <a:defRPr sz="2000" b="0" i="0" kern="1200">
          <a:solidFill>
            <a:srgbClr val="5D8298"/>
          </a:solidFill>
          <a:latin typeface="+mj-lt"/>
          <a:ea typeface="+mn-ea"/>
          <a:cs typeface="PT Sans"/>
        </a:defRPr>
      </a:lvl1pPr>
      <a:lvl2pPr marL="576000" indent="-288000" algn="l" defTabSz="457200" rtl="0" eaLnBrk="1" latinLnBrk="0" hangingPunct="1">
        <a:spcBef>
          <a:spcPts val="600"/>
        </a:spcBef>
        <a:buClr>
          <a:schemeClr val="accent1"/>
        </a:buClr>
        <a:buFont typeface="Lucida Grande"/>
        <a:buChar char="–"/>
        <a:defRPr sz="1800" b="0" i="0" kern="1200">
          <a:solidFill>
            <a:srgbClr val="5D8298"/>
          </a:solidFill>
          <a:latin typeface="+mj-lt"/>
          <a:ea typeface="+mn-ea"/>
          <a:cs typeface="PT Sans"/>
        </a:defRPr>
      </a:lvl2pPr>
      <a:lvl3pPr marL="864000" indent="-288000" algn="l" defTabSz="457200" rtl="0" eaLnBrk="1" latinLnBrk="0" hangingPunct="1">
        <a:spcBef>
          <a:spcPts val="40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3pPr>
      <a:lvl4pPr marL="1152000" indent="-288000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4pPr>
      <a:lvl5pPr marL="1440000" indent="-288000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90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2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57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" name="Chart 67">
            <a:extLst>
              <a:ext uri="{FF2B5EF4-FFF2-40B4-BE49-F238E27FC236}">
                <a16:creationId xmlns:a16="http://schemas.microsoft.com/office/drawing/2014/main" id="{B765FCCA-BDEE-6A40-A619-4DE4B302A8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4658814"/>
              </p:ext>
            </p:extLst>
          </p:nvPr>
        </p:nvGraphicFramePr>
        <p:xfrm>
          <a:off x="2207568" y="2963723"/>
          <a:ext cx="4151517" cy="287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BC44EC4-03EE-4538-BA76-4AAE23AD268B}"/>
              </a:ext>
            </a:extLst>
          </p:cNvPr>
          <p:cNvSpPr txBox="1"/>
          <p:nvPr/>
        </p:nvSpPr>
        <p:spPr>
          <a:xfrm>
            <a:off x="218714" y="347638"/>
            <a:ext cx="2245851" cy="677052"/>
          </a:xfrm>
          <a:prstGeom prst="rect">
            <a:avLst/>
          </a:prstGeom>
          <a:noFill/>
        </p:spPr>
        <p:txBody>
          <a:bodyPr wrap="square" lIns="121864" tIns="60932" rIns="121864" bIns="60932" rtlCol="0" anchor="ctr">
            <a:spAutoFit/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srgbClr val="445369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SPARTAN:</a:t>
            </a:r>
            <a:r>
              <a:rPr lang="en-GB" b="1" baseline="30000" dirty="0">
                <a:solidFill>
                  <a:srgbClr val="445369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1,2 </a:t>
            </a:r>
            <a:r>
              <a:rPr lang="en-GB" b="1" dirty="0">
                <a:solidFill>
                  <a:srgbClr val="445369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Apalutamide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6BA5CA-F009-0F42-AF8B-579DCD0D03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C92BD2-6ED3-4966-AE3A-E110EF501AC0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0207CC0-C9C3-9142-9514-449EA9E0D88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5614"/>
            <a:ext cx="10581216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sz="1000" dirty="0"/>
              <a:t>AE, adverse event; CNS, central nervous system; MedDRA, Medical Dictionary for Regulatory Activities, version 20.0; MI, myocardial infarction</a:t>
            </a:r>
          </a:p>
          <a:p>
            <a:pPr>
              <a:spcBef>
                <a:spcPts val="300"/>
              </a:spcBef>
            </a:pPr>
            <a:r>
              <a:rPr lang="en-GB" sz="1000" dirty="0"/>
              <a:t>1. Smith MR, et al. N Engl J Med. 2018;378:1408-18; 2. Smith MR, et al. Eur Urol. 2021;79:150-8; 3. </a:t>
            </a:r>
            <a:r>
              <a:rPr lang="en-GB" sz="1000" dirty="0">
                <a:sym typeface="Calibri"/>
              </a:rPr>
              <a:t>Sternberg CN, et al. </a:t>
            </a:r>
            <a:r>
              <a:rPr lang="en-GB" sz="1000" dirty="0"/>
              <a:t>N </a:t>
            </a:r>
            <a:r>
              <a:rPr lang="en-GB" sz="1000" dirty="0" err="1"/>
              <a:t>Engl</a:t>
            </a:r>
            <a:r>
              <a:rPr lang="en-GB" sz="1000" dirty="0"/>
              <a:t> J Med</a:t>
            </a:r>
            <a:r>
              <a:rPr lang="en-GB" sz="1000" dirty="0">
                <a:sym typeface="Calibri"/>
              </a:rPr>
              <a:t>. 2020;382:2197-206</a:t>
            </a:r>
            <a:r>
              <a:rPr lang="en-GB" sz="1000" dirty="0"/>
              <a:t>; 4. Fizazi K, et al. N Engl J Med. 2020;383:1040-9. </a:t>
            </a:r>
          </a:p>
          <a:p>
            <a:pPr>
              <a:spcBef>
                <a:spcPts val="300"/>
              </a:spcBef>
            </a:pPr>
            <a:r>
              <a:rPr lang="en-GB" sz="1000" dirty="0"/>
              <a:t>Figure adapted from: Olivier KM, et al. Int J Urol Nurs. 2021. DOI: 10.1111/ijun.12263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DDB87E8E-535D-FC49-9D9B-79C03C1E98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1370101"/>
              </p:ext>
            </p:extLst>
          </p:nvPr>
        </p:nvGraphicFramePr>
        <p:xfrm>
          <a:off x="2192951" y="276472"/>
          <a:ext cx="4111551" cy="2515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3" name="Picture 22">
            <a:extLst>
              <a:ext uri="{FF2B5EF4-FFF2-40B4-BE49-F238E27FC236}">
                <a16:creationId xmlns:a16="http://schemas.microsoft.com/office/drawing/2014/main" id="{BD6EABBB-0872-F542-9E22-9FD4CFD73C3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7000"/>
          </a:blip>
          <a:stretch>
            <a:fillRect/>
          </a:stretch>
        </p:blipFill>
        <p:spPr>
          <a:xfrm>
            <a:off x="1398915" y="707586"/>
            <a:ext cx="847688" cy="1967155"/>
          </a:xfrm>
          <a:prstGeom prst="rect">
            <a:avLst/>
          </a:prstGeom>
        </p:spPr>
      </p:pic>
      <p:sp>
        <p:nvSpPr>
          <p:cNvPr id="27" name="Freeform 26">
            <a:extLst>
              <a:ext uri="{FF2B5EF4-FFF2-40B4-BE49-F238E27FC236}">
                <a16:creationId xmlns:a16="http://schemas.microsoft.com/office/drawing/2014/main" id="{162C9059-94D2-8B4F-97E4-D73DBEE2F57F}"/>
              </a:ext>
            </a:extLst>
          </p:cNvPr>
          <p:cNvSpPr/>
          <p:nvPr/>
        </p:nvSpPr>
        <p:spPr>
          <a:xfrm>
            <a:off x="2518976" y="1397086"/>
            <a:ext cx="230989" cy="196850"/>
          </a:xfrm>
          <a:custGeom>
            <a:avLst/>
            <a:gdLst>
              <a:gd name="connsiteX0" fmla="*/ 333375 w 333375"/>
              <a:gd name="connsiteY0" fmla="*/ 0 h 196850"/>
              <a:gd name="connsiteX1" fmla="*/ 0 w 333375"/>
              <a:gd name="connsiteY1" fmla="*/ 0 h 196850"/>
              <a:gd name="connsiteX2" fmla="*/ 0 w 333375"/>
              <a:gd name="connsiteY2" fmla="*/ 196850 h 196850"/>
              <a:gd name="connsiteX3" fmla="*/ 28575 w 333375"/>
              <a:gd name="connsiteY3" fmla="*/ 196850 h 196850"/>
              <a:gd name="connsiteX4" fmla="*/ 139700 w 333375"/>
              <a:gd name="connsiteY4" fmla="*/ 196850 h 196850"/>
              <a:gd name="connsiteX0" fmla="*/ 333375 w 341603"/>
              <a:gd name="connsiteY0" fmla="*/ 0 h 196850"/>
              <a:gd name="connsiteX1" fmla="*/ 0 w 341603"/>
              <a:gd name="connsiteY1" fmla="*/ 0 h 196850"/>
              <a:gd name="connsiteX2" fmla="*/ 0 w 341603"/>
              <a:gd name="connsiteY2" fmla="*/ 196850 h 196850"/>
              <a:gd name="connsiteX3" fmla="*/ 28575 w 341603"/>
              <a:gd name="connsiteY3" fmla="*/ 196850 h 196850"/>
              <a:gd name="connsiteX4" fmla="*/ 341603 w 341603"/>
              <a:gd name="connsiteY4" fmla="*/ 196850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603" h="196850">
                <a:moveTo>
                  <a:pt x="333375" y="0"/>
                </a:moveTo>
                <a:lnTo>
                  <a:pt x="0" y="0"/>
                </a:lnTo>
                <a:lnTo>
                  <a:pt x="0" y="196850"/>
                </a:lnTo>
                <a:lnTo>
                  <a:pt x="28575" y="196850"/>
                </a:lnTo>
                <a:lnTo>
                  <a:pt x="341603" y="196850"/>
                </a:lnTo>
              </a:path>
            </a:pathLst>
          </a:cu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E93CF885-BC27-0044-8DEA-2C885B65252F}"/>
              </a:ext>
            </a:extLst>
          </p:cNvPr>
          <p:cNvSpPr/>
          <p:nvPr/>
        </p:nvSpPr>
        <p:spPr>
          <a:xfrm>
            <a:off x="1880802" y="857336"/>
            <a:ext cx="641350" cy="635000"/>
          </a:xfrm>
          <a:custGeom>
            <a:avLst/>
            <a:gdLst>
              <a:gd name="connsiteX0" fmla="*/ 1162050 w 1162050"/>
              <a:gd name="connsiteY0" fmla="*/ 647700 h 647700"/>
              <a:gd name="connsiteX1" fmla="*/ 0 w 1162050"/>
              <a:gd name="connsiteY1" fmla="*/ 647700 h 647700"/>
              <a:gd name="connsiteX2" fmla="*/ 0 w 1162050"/>
              <a:gd name="connsiteY2" fmla="*/ 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050" h="647700">
                <a:moveTo>
                  <a:pt x="1162050" y="647700"/>
                </a:moveTo>
                <a:lnTo>
                  <a:pt x="0" y="64770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DBD7A822-FF31-A041-98B2-D7945A249767}"/>
              </a:ext>
            </a:extLst>
          </p:cNvPr>
          <p:cNvSpPr/>
          <p:nvPr/>
        </p:nvSpPr>
        <p:spPr>
          <a:xfrm>
            <a:off x="1810951" y="1209761"/>
            <a:ext cx="927101" cy="587375"/>
          </a:xfrm>
          <a:custGeom>
            <a:avLst/>
            <a:gdLst>
              <a:gd name="connsiteX0" fmla="*/ 1177925 w 1177925"/>
              <a:gd name="connsiteY0" fmla="*/ 587375 h 587375"/>
              <a:gd name="connsiteX1" fmla="*/ 0 w 1177925"/>
              <a:gd name="connsiteY1" fmla="*/ 587375 h 587375"/>
              <a:gd name="connsiteX2" fmla="*/ 0 w 1177925"/>
              <a:gd name="connsiteY2" fmla="*/ 0 h 587375"/>
              <a:gd name="connsiteX3" fmla="*/ 3175 w 1177925"/>
              <a:gd name="connsiteY3" fmla="*/ 0 h 58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7925" h="587375">
                <a:moveTo>
                  <a:pt x="1177925" y="587375"/>
                </a:moveTo>
                <a:lnTo>
                  <a:pt x="0" y="587375"/>
                </a:lnTo>
                <a:lnTo>
                  <a:pt x="0" y="0"/>
                </a:lnTo>
                <a:lnTo>
                  <a:pt x="3175" y="0"/>
                </a:lnTo>
              </a:path>
            </a:pathLst>
          </a:custGeom>
          <a:noFill/>
          <a:ln>
            <a:solidFill>
              <a:schemeClr val="tx1"/>
            </a:solidFill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F9944DCA-CF72-254B-B153-B67960F8881A}"/>
              </a:ext>
            </a:extLst>
          </p:cNvPr>
          <p:cNvSpPr/>
          <p:nvPr/>
        </p:nvSpPr>
        <p:spPr>
          <a:xfrm>
            <a:off x="1747451" y="1422486"/>
            <a:ext cx="993775" cy="587375"/>
          </a:xfrm>
          <a:custGeom>
            <a:avLst/>
            <a:gdLst>
              <a:gd name="connsiteX0" fmla="*/ 1177925 w 1177925"/>
              <a:gd name="connsiteY0" fmla="*/ 587375 h 587375"/>
              <a:gd name="connsiteX1" fmla="*/ 0 w 1177925"/>
              <a:gd name="connsiteY1" fmla="*/ 587375 h 587375"/>
              <a:gd name="connsiteX2" fmla="*/ 0 w 1177925"/>
              <a:gd name="connsiteY2" fmla="*/ 0 h 587375"/>
              <a:gd name="connsiteX3" fmla="*/ 3175 w 1177925"/>
              <a:gd name="connsiteY3" fmla="*/ 0 h 58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7925" h="587375">
                <a:moveTo>
                  <a:pt x="1177925" y="587375"/>
                </a:moveTo>
                <a:lnTo>
                  <a:pt x="0" y="587375"/>
                </a:lnTo>
                <a:lnTo>
                  <a:pt x="0" y="0"/>
                </a:lnTo>
                <a:lnTo>
                  <a:pt x="3175" y="0"/>
                </a:lnTo>
              </a:path>
            </a:pathLst>
          </a:custGeom>
          <a:noFill/>
          <a:ln>
            <a:solidFill>
              <a:schemeClr val="tx1"/>
            </a:solidFill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ECD828B0-572C-8E49-A8DF-D3C787AD221C}"/>
              </a:ext>
            </a:extLst>
          </p:cNvPr>
          <p:cNvSpPr/>
          <p:nvPr/>
        </p:nvSpPr>
        <p:spPr>
          <a:xfrm>
            <a:off x="1674426" y="1774911"/>
            <a:ext cx="847725" cy="536575"/>
          </a:xfrm>
          <a:custGeom>
            <a:avLst/>
            <a:gdLst>
              <a:gd name="connsiteX0" fmla="*/ 1174750 w 1174750"/>
              <a:gd name="connsiteY0" fmla="*/ 517525 h 517525"/>
              <a:gd name="connsiteX1" fmla="*/ 0 w 1174750"/>
              <a:gd name="connsiteY1" fmla="*/ 517525 h 517525"/>
              <a:gd name="connsiteX2" fmla="*/ 0 w 1174750"/>
              <a:gd name="connsiteY2" fmla="*/ 0 h 517525"/>
              <a:gd name="connsiteX3" fmla="*/ 9525 w 1174750"/>
              <a:gd name="connsiteY3" fmla="*/ 0 h 51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4750" h="517525">
                <a:moveTo>
                  <a:pt x="1174750" y="517525"/>
                </a:moveTo>
                <a:lnTo>
                  <a:pt x="0" y="517525"/>
                </a:lnTo>
                <a:lnTo>
                  <a:pt x="0" y="0"/>
                </a:lnTo>
                <a:lnTo>
                  <a:pt x="9525" y="0"/>
                </a:lnTo>
              </a:path>
            </a:pathLst>
          </a:custGeom>
          <a:noFill/>
          <a:ln>
            <a:solidFill>
              <a:schemeClr val="tx1"/>
            </a:solidFill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67AD840-2E45-C64A-BA56-AFF0E820A8E3}"/>
              </a:ext>
            </a:extLst>
          </p:cNvPr>
          <p:cNvSpPr txBox="1"/>
          <p:nvPr/>
        </p:nvSpPr>
        <p:spPr>
          <a:xfrm>
            <a:off x="2792026" y="1328781"/>
            <a:ext cx="381000" cy="13815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Rash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AB07D8B-D730-2348-AEB6-1F7419976F34}"/>
              </a:ext>
            </a:extLst>
          </p:cNvPr>
          <p:cNvSpPr txBox="1"/>
          <p:nvPr/>
        </p:nvSpPr>
        <p:spPr>
          <a:xfrm>
            <a:off x="2792026" y="1535156"/>
            <a:ext cx="514350" cy="13815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Hot flush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86CDE1A-FE3E-4A40-80FC-375BFE7ECE2E}"/>
              </a:ext>
            </a:extLst>
          </p:cNvPr>
          <p:cNvSpPr txBox="1"/>
          <p:nvPr/>
        </p:nvSpPr>
        <p:spPr>
          <a:xfrm>
            <a:off x="2792026" y="1732006"/>
            <a:ext cx="700675" cy="13815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Hypertension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1F0C5FD-1A1C-CD4F-9747-2C674B98A93C}"/>
              </a:ext>
            </a:extLst>
          </p:cNvPr>
          <p:cNvSpPr txBox="1"/>
          <p:nvPr/>
        </p:nvSpPr>
        <p:spPr>
          <a:xfrm>
            <a:off x="2792026" y="1932031"/>
            <a:ext cx="952500" cy="13815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Weight decreased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EA8FB7A-AF4D-2C4A-BBEC-F3D6A37DC27A}"/>
              </a:ext>
            </a:extLst>
          </p:cNvPr>
          <p:cNvSpPr txBox="1"/>
          <p:nvPr/>
        </p:nvSpPr>
        <p:spPr>
          <a:xfrm>
            <a:off x="2792026" y="2128881"/>
            <a:ext cx="952500" cy="13815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Bone fracture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F21E893-0209-2740-A5AF-8EC3ECBB0345}"/>
              </a:ext>
            </a:extLst>
          </p:cNvPr>
          <p:cNvSpPr txBox="1"/>
          <p:nvPr/>
        </p:nvSpPr>
        <p:spPr>
          <a:xfrm>
            <a:off x="2792026" y="2328906"/>
            <a:ext cx="952500" cy="13815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Falls</a:t>
            </a:r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2FD41F6F-EA4B-274A-959E-55A2B01E6730}"/>
              </a:ext>
            </a:extLst>
          </p:cNvPr>
          <p:cNvSpPr/>
          <p:nvPr/>
        </p:nvSpPr>
        <p:spPr>
          <a:xfrm>
            <a:off x="2518976" y="2216236"/>
            <a:ext cx="230989" cy="196850"/>
          </a:xfrm>
          <a:custGeom>
            <a:avLst/>
            <a:gdLst>
              <a:gd name="connsiteX0" fmla="*/ 333375 w 333375"/>
              <a:gd name="connsiteY0" fmla="*/ 0 h 196850"/>
              <a:gd name="connsiteX1" fmla="*/ 0 w 333375"/>
              <a:gd name="connsiteY1" fmla="*/ 0 h 196850"/>
              <a:gd name="connsiteX2" fmla="*/ 0 w 333375"/>
              <a:gd name="connsiteY2" fmla="*/ 196850 h 196850"/>
              <a:gd name="connsiteX3" fmla="*/ 28575 w 333375"/>
              <a:gd name="connsiteY3" fmla="*/ 196850 h 196850"/>
              <a:gd name="connsiteX4" fmla="*/ 139700 w 333375"/>
              <a:gd name="connsiteY4" fmla="*/ 196850 h 196850"/>
              <a:gd name="connsiteX0" fmla="*/ 333375 w 341603"/>
              <a:gd name="connsiteY0" fmla="*/ 0 h 196850"/>
              <a:gd name="connsiteX1" fmla="*/ 0 w 341603"/>
              <a:gd name="connsiteY1" fmla="*/ 0 h 196850"/>
              <a:gd name="connsiteX2" fmla="*/ 0 w 341603"/>
              <a:gd name="connsiteY2" fmla="*/ 196850 h 196850"/>
              <a:gd name="connsiteX3" fmla="*/ 28575 w 341603"/>
              <a:gd name="connsiteY3" fmla="*/ 196850 h 196850"/>
              <a:gd name="connsiteX4" fmla="*/ 341603 w 341603"/>
              <a:gd name="connsiteY4" fmla="*/ 196850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603" h="196850">
                <a:moveTo>
                  <a:pt x="333375" y="0"/>
                </a:moveTo>
                <a:lnTo>
                  <a:pt x="0" y="0"/>
                </a:lnTo>
                <a:lnTo>
                  <a:pt x="0" y="196850"/>
                </a:lnTo>
                <a:lnTo>
                  <a:pt x="28575" y="196850"/>
                </a:lnTo>
                <a:lnTo>
                  <a:pt x="341603" y="196850"/>
                </a:lnTo>
              </a:path>
            </a:pathLst>
          </a:cu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70A61F09-2763-6044-A9A3-8431A6D9578B}"/>
              </a:ext>
            </a:extLst>
          </p:cNvPr>
          <p:cNvSpPr/>
          <p:nvPr/>
        </p:nvSpPr>
        <p:spPr>
          <a:xfrm>
            <a:off x="2518976" y="806536"/>
            <a:ext cx="230989" cy="403225"/>
          </a:xfrm>
          <a:custGeom>
            <a:avLst/>
            <a:gdLst>
              <a:gd name="connsiteX0" fmla="*/ 333375 w 333375"/>
              <a:gd name="connsiteY0" fmla="*/ 0 h 196850"/>
              <a:gd name="connsiteX1" fmla="*/ 0 w 333375"/>
              <a:gd name="connsiteY1" fmla="*/ 0 h 196850"/>
              <a:gd name="connsiteX2" fmla="*/ 0 w 333375"/>
              <a:gd name="connsiteY2" fmla="*/ 196850 h 196850"/>
              <a:gd name="connsiteX3" fmla="*/ 28575 w 333375"/>
              <a:gd name="connsiteY3" fmla="*/ 196850 h 196850"/>
              <a:gd name="connsiteX4" fmla="*/ 139700 w 333375"/>
              <a:gd name="connsiteY4" fmla="*/ 196850 h 196850"/>
              <a:gd name="connsiteX0" fmla="*/ 333375 w 341603"/>
              <a:gd name="connsiteY0" fmla="*/ 0 h 196850"/>
              <a:gd name="connsiteX1" fmla="*/ 0 w 341603"/>
              <a:gd name="connsiteY1" fmla="*/ 0 h 196850"/>
              <a:gd name="connsiteX2" fmla="*/ 0 w 341603"/>
              <a:gd name="connsiteY2" fmla="*/ 196850 h 196850"/>
              <a:gd name="connsiteX3" fmla="*/ 28575 w 341603"/>
              <a:gd name="connsiteY3" fmla="*/ 196850 h 196850"/>
              <a:gd name="connsiteX4" fmla="*/ 341603 w 341603"/>
              <a:gd name="connsiteY4" fmla="*/ 196850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603" h="196850">
                <a:moveTo>
                  <a:pt x="333375" y="0"/>
                </a:moveTo>
                <a:lnTo>
                  <a:pt x="0" y="0"/>
                </a:lnTo>
                <a:lnTo>
                  <a:pt x="0" y="196850"/>
                </a:lnTo>
                <a:lnTo>
                  <a:pt x="28575" y="196850"/>
                </a:lnTo>
                <a:lnTo>
                  <a:pt x="341603" y="196850"/>
                </a:lnTo>
              </a:path>
            </a:pathLst>
          </a:cu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A621B0BE-D12F-9B49-8159-C4F2BEFB35D1}"/>
              </a:ext>
            </a:extLst>
          </p:cNvPr>
          <p:cNvSpPr/>
          <p:nvPr/>
        </p:nvSpPr>
        <p:spPr>
          <a:xfrm>
            <a:off x="1823651" y="790661"/>
            <a:ext cx="901700" cy="209550"/>
          </a:xfrm>
          <a:custGeom>
            <a:avLst/>
            <a:gdLst>
              <a:gd name="connsiteX0" fmla="*/ 901700 w 901700"/>
              <a:gd name="connsiteY0" fmla="*/ 209550 h 209550"/>
              <a:gd name="connsiteX1" fmla="*/ 250825 w 901700"/>
              <a:gd name="connsiteY1" fmla="*/ 209550 h 209550"/>
              <a:gd name="connsiteX2" fmla="*/ 250825 w 901700"/>
              <a:gd name="connsiteY2" fmla="*/ 0 h 209550"/>
              <a:gd name="connsiteX3" fmla="*/ 0 w 901700"/>
              <a:gd name="connsiteY3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1700" h="209550">
                <a:moveTo>
                  <a:pt x="901700" y="209550"/>
                </a:moveTo>
                <a:lnTo>
                  <a:pt x="250825" y="209550"/>
                </a:lnTo>
                <a:lnTo>
                  <a:pt x="250825" y="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9A5E45-9244-1F45-878A-7EF114BD93E2}"/>
              </a:ext>
            </a:extLst>
          </p:cNvPr>
          <p:cNvSpPr txBox="1"/>
          <p:nvPr/>
        </p:nvSpPr>
        <p:spPr>
          <a:xfrm>
            <a:off x="4562828" y="2717292"/>
            <a:ext cx="775548" cy="15299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Patients (%)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967653B7-9D1B-D84A-BAD6-B9FA4A1911B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7000"/>
          </a:blip>
          <a:stretch>
            <a:fillRect/>
          </a:stretch>
        </p:blipFill>
        <p:spPr>
          <a:xfrm>
            <a:off x="1398915" y="3414581"/>
            <a:ext cx="847688" cy="1967155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E4E9238D-581A-1F48-A959-E6CBF99636A1}"/>
              </a:ext>
            </a:extLst>
          </p:cNvPr>
          <p:cNvSpPr txBox="1"/>
          <p:nvPr/>
        </p:nvSpPr>
        <p:spPr>
          <a:xfrm>
            <a:off x="4562828" y="5779353"/>
            <a:ext cx="775548" cy="15299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Patients (%)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202548D-4422-DF44-9F3F-13B8D1F16210}"/>
              </a:ext>
            </a:extLst>
          </p:cNvPr>
          <p:cNvSpPr txBox="1"/>
          <p:nvPr/>
        </p:nvSpPr>
        <p:spPr>
          <a:xfrm>
            <a:off x="218714" y="3063687"/>
            <a:ext cx="2245851" cy="677052"/>
          </a:xfrm>
          <a:prstGeom prst="rect">
            <a:avLst/>
          </a:prstGeom>
          <a:noFill/>
        </p:spPr>
        <p:txBody>
          <a:bodyPr wrap="square" lIns="121864" tIns="60932" rIns="121864" bIns="60932" rtlCol="0" anchor="ctr">
            <a:spAutoFit/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srgbClr val="445369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PROSPER:</a:t>
            </a:r>
            <a:r>
              <a:rPr lang="en-GB" b="1" baseline="30000" dirty="0">
                <a:solidFill>
                  <a:srgbClr val="445369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GB" b="1" dirty="0">
              <a:solidFill>
                <a:srgbClr val="445369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srgbClr val="445369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Enzalutamide</a:t>
            </a:r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28B3962A-4A26-5848-8A52-B43BB42A820B}"/>
              </a:ext>
            </a:extLst>
          </p:cNvPr>
          <p:cNvSpPr/>
          <p:nvPr/>
        </p:nvSpPr>
        <p:spPr>
          <a:xfrm>
            <a:off x="2518976" y="4270871"/>
            <a:ext cx="230989" cy="196850"/>
          </a:xfrm>
          <a:custGeom>
            <a:avLst/>
            <a:gdLst>
              <a:gd name="connsiteX0" fmla="*/ 333375 w 333375"/>
              <a:gd name="connsiteY0" fmla="*/ 0 h 196850"/>
              <a:gd name="connsiteX1" fmla="*/ 0 w 333375"/>
              <a:gd name="connsiteY1" fmla="*/ 0 h 196850"/>
              <a:gd name="connsiteX2" fmla="*/ 0 w 333375"/>
              <a:gd name="connsiteY2" fmla="*/ 196850 h 196850"/>
              <a:gd name="connsiteX3" fmla="*/ 28575 w 333375"/>
              <a:gd name="connsiteY3" fmla="*/ 196850 h 196850"/>
              <a:gd name="connsiteX4" fmla="*/ 139700 w 333375"/>
              <a:gd name="connsiteY4" fmla="*/ 196850 h 196850"/>
              <a:gd name="connsiteX0" fmla="*/ 333375 w 341603"/>
              <a:gd name="connsiteY0" fmla="*/ 0 h 196850"/>
              <a:gd name="connsiteX1" fmla="*/ 0 w 341603"/>
              <a:gd name="connsiteY1" fmla="*/ 0 h 196850"/>
              <a:gd name="connsiteX2" fmla="*/ 0 w 341603"/>
              <a:gd name="connsiteY2" fmla="*/ 196850 h 196850"/>
              <a:gd name="connsiteX3" fmla="*/ 28575 w 341603"/>
              <a:gd name="connsiteY3" fmla="*/ 196850 h 196850"/>
              <a:gd name="connsiteX4" fmla="*/ 341603 w 341603"/>
              <a:gd name="connsiteY4" fmla="*/ 196850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603" h="196850">
                <a:moveTo>
                  <a:pt x="333375" y="0"/>
                </a:moveTo>
                <a:lnTo>
                  <a:pt x="0" y="0"/>
                </a:lnTo>
                <a:lnTo>
                  <a:pt x="0" y="196850"/>
                </a:lnTo>
                <a:lnTo>
                  <a:pt x="28575" y="196850"/>
                </a:lnTo>
                <a:lnTo>
                  <a:pt x="341603" y="196850"/>
                </a:lnTo>
              </a:path>
            </a:pathLst>
          </a:cu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AA213226-E360-584E-9AD0-42A7B562C4F9}"/>
              </a:ext>
            </a:extLst>
          </p:cNvPr>
          <p:cNvSpPr/>
          <p:nvPr/>
        </p:nvSpPr>
        <p:spPr>
          <a:xfrm>
            <a:off x="1882452" y="3923531"/>
            <a:ext cx="856800" cy="945629"/>
          </a:xfrm>
          <a:custGeom>
            <a:avLst/>
            <a:gdLst>
              <a:gd name="connsiteX0" fmla="*/ 1177925 w 1177925"/>
              <a:gd name="connsiteY0" fmla="*/ 587375 h 587375"/>
              <a:gd name="connsiteX1" fmla="*/ 0 w 1177925"/>
              <a:gd name="connsiteY1" fmla="*/ 587375 h 587375"/>
              <a:gd name="connsiteX2" fmla="*/ 0 w 1177925"/>
              <a:gd name="connsiteY2" fmla="*/ 0 h 587375"/>
              <a:gd name="connsiteX3" fmla="*/ 3175 w 1177925"/>
              <a:gd name="connsiteY3" fmla="*/ 0 h 58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7925" h="587375">
                <a:moveTo>
                  <a:pt x="1177925" y="587375"/>
                </a:moveTo>
                <a:lnTo>
                  <a:pt x="0" y="587375"/>
                </a:lnTo>
                <a:lnTo>
                  <a:pt x="0" y="0"/>
                </a:lnTo>
                <a:lnTo>
                  <a:pt x="3175" y="0"/>
                </a:lnTo>
              </a:path>
            </a:pathLst>
          </a:custGeom>
          <a:noFill/>
          <a:ln>
            <a:solidFill>
              <a:schemeClr val="tx1"/>
            </a:solidFill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5BD38139-D1E8-BA4D-8061-92AA8215DC8E}"/>
              </a:ext>
            </a:extLst>
          </p:cNvPr>
          <p:cNvSpPr/>
          <p:nvPr/>
        </p:nvSpPr>
        <p:spPr>
          <a:xfrm>
            <a:off x="1703512" y="4466031"/>
            <a:ext cx="818639" cy="891310"/>
          </a:xfrm>
          <a:custGeom>
            <a:avLst/>
            <a:gdLst>
              <a:gd name="connsiteX0" fmla="*/ 1174750 w 1174750"/>
              <a:gd name="connsiteY0" fmla="*/ 517525 h 517525"/>
              <a:gd name="connsiteX1" fmla="*/ 0 w 1174750"/>
              <a:gd name="connsiteY1" fmla="*/ 517525 h 517525"/>
              <a:gd name="connsiteX2" fmla="*/ 0 w 1174750"/>
              <a:gd name="connsiteY2" fmla="*/ 0 h 517525"/>
              <a:gd name="connsiteX3" fmla="*/ 9525 w 1174750"/>
              <a:gd name="connsiteY3" fmla="*/ 0 h 51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4750" h="517525">
                <a:moveTo>
                  <a:pt x="1174750" y="517525"/>
                </a:moveTo>
                <a:lnTo>
                  <a:pt x="0" y="517525"/>
                </a:lnTo>
                <a:lnTo>
                  <a:pt x="0" y="0"/>
                </a:lnTo>
                <a:lnTo>
                  <a:pt x="9525" y="0"/>
                </a:lnTo>
              </a:path>
            </a:pathLst>
          </a:custGeom>
          <a:noFill/>
          <a:ln>
            <a:solidFill>
              <a:schemeClr val="tx1"/>
            </a:solidFill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8C01C87-A437-0048-A7AF-7802343C15F2}"/>
              </a:ext>
            </a:extLst>
          </p:cNvPr>
          <p:cNvSpPr txBox="1"/>
          <p:nvPr/>
        </p:nvSpPr>
        <p:spPr>
          <a:xfrm>
            <a:off x="2792026" y="3432526"/>
            <a:ext cx="381000" cy="13815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Fatigue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A6C6684-B42D-6442-89C8-A48736E89C1E}"/>
              </a:ext>
            </a:extLst>
          </p:cNvPr>
          <p:cNvSpPr txBox="1"/>
          <p:nvPr/>
        </p:nvSpPr>
        <p:spPr>
          <a:xfrm>
            <a:off x="2792026" y="3817615"/>
            <a:ext cx="381000" cy="10640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Seizure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8D78F3C-C633-2548-827B-B561D98711D7}"/>
              </a:ext>
            </a:extLst>
          </p:cNvPr>
          <p:cNvSpPr txBox="1"/>
          <p:nvPr/>
        </p:nvSpPr>
        <p:spPr>
          <a:xfrm>
            <a:off x="2792026" y="4033639"/>
            <a:ext cx="993776" cy="10640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121914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Mental impairment </a:t>
            </a:r>
            <a:r>
              <a:rPr lang="en-GB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disorders</a:t>
            </a:r>
            <a:r>
              <a:rPr lang="en-GB" sz="9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GB" sz="900" baseline="30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F549F79-6140-6D40-8DE5-36836A2E6DE0}"/>
              </a:ext>
            </a:extLst>
          </p:cNvPr>
          <p:cNvSpPr txBox="1"/>
          <p:nvPr/>
        </p:nvSpPr>
        <p:spPr>
          <a:xfrm>
            <a:off x="2792026" y="4195688"/>
            <a:ext cx="381000" cy="13815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Rash</a:t>
            </a:r>
            <a:r>
              <a:rPr lang="en-GB" sz="9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A75A833-871C-E049-AA52-D4C7904B862F}"/>
              </a:ext>
            </a:extLst>
          </p:cNvPr>
          <p:cNvSpPr txBox="1"/>
          <p:nvPr/>
        </p:nvSpPr>
        <p:spPr>
          <a:xfrm>
            <a:off x="2792026" y="4393679"/>
            <a:ext cx="514350" cy="13815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Hot flush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8BE02E9-E5E4-3645-9877-A4FA18FE85CF}"/>
              </a:ext>
            </a:extLst>
          </p:cNvPr>
          <p:cNvSpPr txBox="1"/>
          <p:nvPr/>
        </p:nvSpPr>
        <p:spPr>
          <a:xfrm>
            <a:off x="2792026" y="4574778"/>
            <a:ext cx="700675" cy="13815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Hypertension</a:t>
            </a:r>
            <a:r>
              <a:rPr lang="en-GB" sz="9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A1FD3C5E-EACD-A54D-8DC5-F6099C82851F}"/>
              </a:ext>
            </a:extLst>
          </p:cNvPr>
          <p:cNvSpPr/>
          <p:nvPr/>
        </p:nvSpPr>
        <p:spPr>
          <a:xfrm>
            <a:off x="2518976" y="5253583"/>
            <a:ext cx="230989" cy="196850"/>
          </a:xfrm>
          <a:custGeom>
            <a:avLst/>
            <a:gdLst>
              <a:gd name="connsiteX0" fmla="*/ 333375 w 333375"/>
              <a:gd name="connsiteY0" fmla="*/ 0 h 196850"/>
              <a:gd name="connsiteX1" fmla="*/ 0 w 333375"/>
              <a:gd name="connsiteY1" fmla="*/ 0 h 196850"/>
              <a:gd name="connsiteX2" fmla="*/ 0 w 333375"/>
              <a:gd name="connsiteY2" fmla="*/ 196850 h 196850"/>
              <a:gd name="connsiteX3" fmla="*/ 28575 w 333375"/>
              <a:gd name="connsiteY3" fmla="*/ 196850 h 196850"/>
              <a:gd name="connsiteX4" fmla="*/ 139700 w 333375"/>
              <a:gd name="connsiteY4" fmla="*/ 196850 h 196850"/>
              <a:gd name="connsiteX0" fmla="*/ 333375 w 341603"/>
              <a:gd name="connsiteY0" fmla="*/ 0 h 196850"/>
              <a:gd name="connsiteX1" fmla="*/ 0 w 341603"/>
              <a:gd name="connsiteY1" fmla="*/ 0 h 196850"/>
              <a:gd name="connsiteX2" fmla="*/ 0 w 341603"/>
              <a:gd name="connsiteY2" fmla="*/ 196850 h 196850"/>
              <a:gd name="connsiteX3" fmla="*/ 28575 w 341603"/>
              <a:gd name="connsiteY3" fmla="*/ 196850 h 196850"/>
              <a:gd name="connsiteX4" fmla="*/ 341603 w 341603"/>
              <a:gd name="connsiteY4" fmla="*/ 196850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603" h="196850">
                <a:moveTo>
                  <a:pt x="333375" y="0"/>
                </a:moveTo>
                <a:lnTo>
                  <a:pt x="0" y="0"/>
                </a:lnTo>
                <a:lnTo>
                  <a:pt x="0" y="196850"/>
                </a:lnTo>
                <a:lnTo>
                  <a:pt x="28575" y="196850"/>
                </a:lnTo>
                <a:lnTo>
                  <a:pt x="341603" y="196850"/>
                </a:lnTo>
              </a:path>
            </a:pathLst>
          </a:cu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id="{8E4C7A92-3E62-F143-BCF4-7D254D145173}"/>
              </a:ext>
            </a:extLst>
          </p:cNvPr>
          <p:cNvSpPr/>
          <p:nvPr/>
        </p:nvSpPr>
        <p:spPr>
          <a:xfrm>
            <a:off x="2518976" y="3513531"/>
            <a:ext cx="230989" cy="563541"/>
          </a:xfrm>
          <a:custGeom>
            <a:avLst/>
            <a:gdLst>
              <a:gd name="connsiteX0" fmla="*/ 333375 w 333375"/>
              <a:gd name="connsiteY0" fmla="*/ 0 h 196850"/>
              <a:gd name="connsiteX1" fmla="*/ 0 w 333375"/>
              <a:gd name="connsiteY1" fmla="*/ 0 h 196850"/>
              <a:gd name="connsiteX2" fmla="*/ 0 w 333375"/>
              <a:gd name="connsiteY2" fmla="*/ 196850 h 196850"/>
              <a:gd name="connsiteX3" fmla="*/ 28575 w 333375"/>
              <a:gd name="connsiteY3" fmla="*/ 196850 h 196850"/>
              <a:gd name="connsiteX4" fmla="*/ 139700 w 333375"/>
              <a:gd name="connsiteY4" fmla="*/ 196850 h 196850"/>
              <a:gd name="connsiteX0" fmla="*/ 333375 w 341603"/>
              <a:gd name="connsiteY0" fmla="*/ 0 h 196850"/>
              <a:gd name="connsiteX1" fmla="*/ 0 w 341603"/>
              <a:gd name="connsiteY1" fmla="*/ 0 h 196850"/>
              <a:gd name="connsiteX2" fmla="*/ 0 w 341603"/>
              <a:gd name="connsiteY2" fmla="*/ 196850 h 196850"/>
              <a:gd name="connsiteX3" fmla="*/ 28575 w 341603"/>
              <a:gd name="connsiteY3" fmla="*/ 196850 h 196850"/>
              <a:gd name="connsiteX4" fmla="*/ 341603 w 341603"/>
              <a:gd name="connsiteY4" fmla="*/ 196850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603" h="196850">
                <a:moveTo>
                  <a:pt x="333375" y="0"/>
                </a:moveTo>
                <a:lnTo>
                  <a:pt x="0" y="0"/>
                </a:lnTo>
                <a:lnTo>
                  <a:pt x="0" y="196850"/>
                </a:lnTo>
                <a:lnTo>
                  <a:pt x="28575" y="196850"/>
                </a:lnTo>
                <a:lnTo>
                  <a:pt x="341603" y="196850"/>
                </a:lnTo>
              </a:path>
            </a:pathLst>
          </a:cu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id="{FDCAFF21-79DD-4448-AB9A-DB9CF60F7A78}"/>
              </a:ext>
            </a:extLst>
          </p:cNvPr>
          <p:cNvSpPr/>
          <p:nvPr/>
        </p:nvSpPr>
        <p:spPr>
          <a:xfrm>
            <a:off x="1847528" y="3497656"/>
            <a:ext cx="673422" cy="291384"/>
          </a:xfrm>
          <a:custGeom>
            <a:avLst/>
            <a:gdLst>
              <a:gd name="connsiteX0" fmla="*/ 901700 w 901700"/>
              <a:gd name="connsiteY0" fmla="*/ 209550 h 209550"/>
              <a:gd name="connsiteX1" fmla="*/ 250825 w 901700"/>
              <a:gd name="connsiteY1" fmla="*/ 209550 h 209550"/>
              <a:gd name="connsiteX2" fmla="*/ 250825 w 901700"/>
              <a:gd name="connsiteY2" fmla="*/ 0 h 209550"/>
              <a:gd name="connsiteX3" fmla="*/ 0 w 901700"/>
              <a:gd name="connsiteY3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1700" h="209550">
                <a:moveTo>
                  <a:pt x="901700" y="209550"/>
                </a:moveTo>
                <a:lnTo>
                  <a:pt x="250825" y="209550"/>
                </a:lnTo>
                <a:lnTo>
                  <a:pt x="250825" y="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8AC01B3-0AF7-D645-A5F4-5A344FC21262}"/>
              </a:ext>
            </a:extLst>
          </p:cNvPr>
          <p:cNvSpPr txBox="1"/>
          <p:nvPr/>
        </p:nvSpPr>
        <p:spPr>
          <a:xfrm>
            <a:off x="2792026" y="5373216"/>
            <a:ext cx="952500" cy="13815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Falls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75C3CE9-F8D3-4743-9C31-47B91C5B5526}"/>
              </a:ext>
            </a:extLst>
          </p:cNvPr>
          <p:cNvSpPr txBox="1"/>
          <p:nvPr/>
        </p:nvSpPr>
        <p:spPr>
          <a:xfrm>
            <a:off x="2792026" y="5179417"/>
            <a:ext cx="952500" cy="13815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Bone fracture</a:t>
            </a:r>
            <a:r>
              <a:rPr lang="en-GB" sz="9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69C90C2-3962-A642-83F1-D0D95695E836}"/>
              </a:ext>
            </a:extLst>
          </p:cNvPr>
          <p:cNvSpPr txBox="1"/>
          <p:nvPr/>
        </p:nvSpPr>
        <p:spPr>
          <a:xfrm>
            <a:off x="2792026" y="5019526"/>
            <a:ext cx="993776" cy="10640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121914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Ischaemic heart disease</a:t>
            </a:r>
            <a:r>
              <a:rPr lang="en-GB" sz="9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94F08D1-DB79-BF47-A61B-40F18CBF3CE4}"/>
              </a:ext>
            </a:extLst>
          </p:cNvPr>
          <p:cNvSpPr txBox="1"/>
          <p:nvPr/>
        </p:nvSpPr>
        <p:spPr>
          <a:xfrm>
            <a:off x="2792026" y="3631307"/>
            <a:ext cx="993776" cy="10640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121914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Asthenic conditions</a:t>
            </a:r>
            <a:endParaRPr lang="en-GB" sz="900" baseline="30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FF2D918-DBA3-904D-9D67-51229E2104DA}"/>
              </a:ext>
            </a:extLst>
          </p:cNvPr>
          <p:cNvSpPr txBox="1"/>
          <p:nvPr/>
        </p:nvSpPr>
        <p:spPr>
          <a:xfrm>
            <a:off x="2792026" y="4797152"/>
            <a:ext cx="993776" cy="10640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121914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Cardiovascular events</a:t>
            </a:r>
            <a:r>
              <a:rPr lang="en-GB" sz="9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949C62A8-26E2-A64A-AB84-D92242F21D16}"/>
              </a:ext>
            </a:extLst>
          </p:cNvPr>
          <p:cNvCxnSpPr/>
          <p:nvPr/>
        </p:nvCxnSpPr>
        <p:spPr>
          <a:xfrm>
            <a:off x="2517825" y="3675757"/>
            <a:ext cx="2268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A63581E-05A0-5A48-990E-C458829FA390}"/>
              </a:ext>
            </a:extLst>
          </p:cNvPr>
          <p:cNvCxnSpPr/>
          <p:nvPr/>
        </p:nvCxnSpPr>
        <p:spPr>
          <a:xfrm>
            <a:off x="2517825" y="3886448"/>
            <a:ext cx="2268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Freeform 77">
            <a:extLst>
              <a:ext uri="{FF2B5EF4-FFF2-40B4-BE49-F238E27FC236}">
                <a16:creationId xmlns:a16="http://schemas.microsoft.com/office/drawing/2014/main" id="{68A771AB-311C-8544-BC73-1F0A120BD09A}"/>
              </a:ext>
            </a:extLst>
          </p:cNvPr>
          <p:cNvSpPr/>
          <p:nvPr/>
        </p:nvSpPr>
        <p:spPr>
          <a:xfrm>
            <a:off x="1800920" y="3565525"/>
            <a:ext cx="720000" cy="796925"/>
          </a:xfrm>
          <a:custGeom>
            <a:avLst/>
            <a:gdLst>
              <a:gd name="connsiteX0" fmla="*/ 727075 w 727075"/>
              <a:gd name="connsiteY0" fmla="*/ 796925 h 796925"/>
              <a:gd name="connsiteX1" fmla="*/ 139700 w 727075"/>
              <a:gd name="connsiteY1" fmla="*/ 796925 h 796925"/>
              <a:gd name="connsiteX2" fmla="*/ 139700 w 727075"/>
              <a:gd name="connsiteY2" fmla="*/ 0 h 796925"/>
              <a:gd name="connsiteX3" fmla="*/ 0 w 727075"/>
              <a:gd name="connsiteY3" fmla="*/ 0 h 79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7075" h="796925">
                <a:moveTo>
                  <a:pt x="727075" y="796925"/>
                </a:moveTo>
                <a:lnTo>
                  <a:pt x="139700" y="796925"/>
                </a:lnTo>
                <a:lnTo>
                  <a:pt x="139700" y="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9" name="Freeform 78">
            <a:extLst>
              <a:ext uri="{FF2B5EF4-FFF2-40B4-BE49-F238E27FC236}">
                <a16:creationId xmlns:a16="http://schemas.microsoft.com/office/drawing/2014/main" id="{3032B8CC-0D02-8D42-8EF7-9B7F10A5F272}"/>
              </a:ext>
            </a:extLst>
          </p:cNvPr>
          <p:cNvSpPr/>
          <p:nvPr/>
        </p:nvSpPr>
        <p:spPr>
          <a:xfrm>
            <a:off x="2518976" y="4653136"/>
            <a:ext cx="230989" cy="432048"/>
          </a:xfrm>
          <a:custGeom>
            <a:avLst/>
            <a:gdLst>
              <a:gd name="connsiteX0" fmla="*/ 333375 w 333375"/>
              <a:gd name="connsiteY0" fmla="*/ 0 h 196850"/>
              <a:gd name="connsiteX1" fmla="*/ 0 w 333375"/>
              <a:gd name="connsiteY1" fmla="*/ 0 h 196850"/>
              <a:gd name="connsiteX2" fmla="*/ 0 w 333375"/>
              <a:gd name="connsiteY2" fmla="*/ 196850 h 196850"/>
              <a:gd name="connsiteX3" fmla="*/ 28575 w 333375"/>
              <a:gd name="connsiteY3" fmla="*/ 196850 h 196850"/>
              <a:gd name="connsiteX4" fmla="*/ 139700 w 333375"/>
              <a:gd name="connsiteY4" fmla="*/ 196850 h 196850"/>
              <a:gd name="connsiteX0" fmla="*/ 333375 w 341603"/>
              <a:gd name="connsiteY0" fmla="*/ 0 h 196850"/>
              <a:gd name="connsiteX1" fmla="*/ 0 w 341603"/>
              <a:gd name="connsiteY1" fmla="*/ 0 h 196850"/>
              <a:gd name="connsiteX2" fmla="*/ 0 w 341603"/>
              <a:gd name="connsiteY2" fmla="*/ 196850 h 196850"/>
              <a:gd name="connsiteX3" fmla="*/ 28575 w 341603"/>
              <a:gd name="connsiteY3" fmla="*/ 196850 h 196850"/>
              <a:gd name="connsiteX4" fmla="*/ 341603 w 341603"/>
              <a:gd name="connsiteY4" fmla="*/ 196850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603" h="196850">
                <a:moveTo>
                  <a:pt x="333375" y="0"/>
                </a:moveTo>
                <a:lnTo>
                  <a:pt x="0" y="0"/>
                </a:lnTo>
                <a:lnTo>
                  <a:pt x="0" y="196850"/>
                </a:lnTo>
                <a:lnTo>
                  <a:pt x="28575" y="196850"/>
                </a:lnTo>
                <a:lnTo>
                  <a:pt x="341603" y="196850"/>
                </a:lnTo>
              </a:path>
            </a:pathLst>
          </a:cu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44CC176-BE68-4242-83CF-CC0F559F9897}"/>
              </a:ext>
            </a:extLst>
          </p:cNvPr>
          <p:cNvSpPr txBox="1"/>
          <p:nvPr/>
        </p:nvSpPr>
        <p:spPr>
          <a:xfrm>
            <a:off x="6491335" y="347638"/>
            <a:ext cx="2245851" cy="677052"/>
          </a:xfrm>
          <a:prstGeom prst="rect">
            <a:avLst/>
          </a:prstGeom>
          <a:noFill/>
        </p:spPr>
        <p:txBody>
          <a:bodyPr wrap="square" lIns="0" tIns="60932" rIns="121864" bIns="60932" rtlCol="0" anchor="ctr">
            <a:spAutoFit/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srgbClr val="445369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ARAMIS:</a:t>
            </a:r>
            <a:r>
              <a:rPr lang="en-GB" b="1" baseline="30000" dirty="0">
                <a:solidFill>
                  <a:srgbClr val="445369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GB" b="1" dirty="0">
              <a:solidFill>
                <a:srgbClr val="445369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srgbClr val="445369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Darolutamide</a:t>
            </a: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324060D3-4F5A-9044-A97D-8AB42E26773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7000"/>
          </a:blip>
          <a:stretch>
            <a:fillRect/>
          </a:stretch>
        </p:blipFill>
        <p:spPr>
          <a:xfrm>
            <a:off x="6662128" y="1182782"/>
            <a:ext cx="847688" cy="1967155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8E051629-B9CD-A043-9C75-C5B2AD185D8A}"/>
              </a:ext>
            </a:extLst>
          </p:cNvPr>
          <p:cNvSpPr txBox="1"/>
          <p:nvPr/>
        </p:nvSpPr>
        <p:spPr>
          <a:xfrm>
            <a:off x="10065881" y="3861048"/>
            <a:ext cx="775548" cy="15299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Patients (%)</a:t>
            </a:r>
          </a:p>
        </p:txBody>
      </p:sp>
      <p:sp>
        <p:nvSpPr>
          <p:cNvPr id="110" name="Freeform 109">
            <a:extLst>
              <a:ext uri="{FF2B5EF4-FFF2-40B4-BE49-F238E27FC236}">
                <a16:creationId xmlns:a16="http://schemas.microsoft.com/office/drawing/2014/main" id="{C888071E-99E5-ED41-B8BB-A06744153331}"/>
              </a:ext>
            </a:extLst>
          </p:cNvPr>
          <p:cNvSpPr/>
          <p:nvPr/>
        </p:nvSpPr>
        <p:spPr>
          <a:xfrm>
            <a:off x="7145665" y="1691731"/>
            <a:ext cx="652135" cy="1073693"/>
          </a:xfrm>
          <a:custGeom>
            <a:avLst/>
            <a:gdLst>
              <a:gd name="connsiteX0" fmla="*/ 1177925 w 1177925"/>
              <a:gd name="connsiteY0" fmla="*/ 587375 h 587375"/>
              <a:gd name="connsiteX1" fmla="*/ 0 w 1177925"/>
              <a:gd name="connsiteY1" fmla="*/ 587375 h 587375"/>
              <a:gd name="connsiteX2" fmla="*/ 0 w 1177925"/>
              <a:gd name="connsiteY2" fmla="*/ 0 h 587375"/>
              <a:gd name="connsiteX3" fmla="*/ 3175 w 1177925"/>
              <a:gd name="connsiteY3" fmla="*/ 0 h 58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7925" h="587375">
                <a:moveTo>
                  <a:pt x="1177925" y="587375"/>
                </a:moveTo>
                <a:lnTo>
                  <a:pt x="0" y="587375"/>
                </a:lnTo>
                <a:lnTo>
                  <a:pt x="0" y="0"/>
                </a:lnTo>
                <a:lnTo>
                  <a:pt x="3175" y="0"/>
                </a:lnTo>
              </a:path>
            </a:pathLst>
          </a:custGeom>
          <a:noFill/>
          <a:ln>
            <a:solidFill>
              <a:schemeClr val="tx1"/>
            </a:solidFill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1" name="Freeform 110">
            <a:extLst>
              <a:ext uri="{FF2B5EF4-FFF2-40B4-BE49-F238E27FC236}">
                <a16:creationId xmlns:a16="http://schemas.microsoft.com/office/drawing/2014/main" id="{E611ED8A-A2BA-7540-9A92-4127E304B3AF}"/>
              </a:ext>
            </a:extLst>
          </p:cNvPr>
          <p:cNvSpPr/>
          <p:nvPr/>
        </p:nvSpPr>
        <p:spPr>
          <a:xfrm>
            <a:off x="6966725" y="2234231"/>
            <a:ext cx="834250" cy="1239219"/>
          </a:xfrm>
          <a:custGeom>
            <a:avLst/>
            <a:gdLst>
              <a:gd name="connsiteX0" fmla="*/ 1174750 w 1174750"/>
              <a:gd name="connsiteY0" fmla="*/ 517525 h 517525"/>
              <a:gd name="connsiteX1" fmla="*/ 0 w 1174750"/>
              <a:gd name="connsiteY1" fmla="*/ 517525 h 517525"/>
              <a:gd name="connsiteX2" fmla="*/ 0 w 1174750"/>
              <a:gd name="connsiteY2" fmla="*/ 0 h 517525"/>
              <a:gd name="connsiteX3" fmla="*/ 9525 w 1174750"/>
              <a:gd name="connsiteY3" fmla="*/ 0 h 51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4750" h="517525">
                <a:moveTo>
                  <a:pt x="1174750" y="517525"/>
                </a:moveTo>
                <a:lnTo>
                  <a:pt x="0" y="517525"/>
                </a:lnTo>
                <a:lnTo>
                  <a:pt x="0" y="0"/>
                </a:lnTo>
                <a:lnTo>
                  <a:pt x="9525" y="0"/>
                </a:lnTo>
              </a:path>
            </a:pathLst>
          </a:custGeom>
          <a:noFill/>
          <a:ln>
            <a:solidFill>
              <a:schemeClr val="tx1"/>
            </a:solidFill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0" name="Freeform 119">
            <a:extLst>
              <a:ext uri="{FF2B5EF4-FFF2-40B4-BE49-F238E27FC236}">
                <a16:creationId xmlns:a16="http://schemas.microsoft.com/office/drawing/2014/main" id="{BBD26FD8-5DC1-0443-95C6-901D18D968B7}"/>
              </a:ext>
            </a:extLst>
          </p:cNvPr>
          <p:cNvSpPr/>
          <p:nvPr/>
        </p:nvSpPr>
        <p:spPr>
          <a:xfrm>
            <a:off x="7110741" y="1265856"/>
            <a:ext cx="910799" cy="362943"/>
          </a:xfrm>
          <a:custGeom>
            <a:avLst/>
            <a:gdLst>
              <a:gd name="connsiteX0" fmla="*/ 901700 w 901700"/>
              <a:gd name="connsiteY0" fmla="*/ 209550 h 209550"/>
              <a:gd name="connsiteX1" fmla="*/ 250825 w 901700"/>
              <a:gd name="connsiteY1" fmla="*/ 209550 h 209550"/>
              <a:gd name="connsiteX2" fmla="*/ 250825 w 901700"/>
              <a:gd name="connsiteY2" fmla="*/ 0 h 209550"/>
              <a:gd name="connsiteX3" fmla="*/ 0 w 901700"/>
              <a:gd name="connsiteY3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1700" h="209550">
                <a:moveTo>
                  <a:pt x="901700" y="209550"/>
                </a:moveTo>
                <a:lnTo>
                  <a:pt x="250825" y="209550"/>
                </a:lnTo>
                <a:lnTo>
                  <a:pt x="250825" y="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8" name="Freeform 127">
            <a:extLst>
              <a:ext uri="{FF2B5EF4-FFF2-40B4-BE49-F238E27FC236}">
                <a16:creationId xmlns:a16="http://schemas.microsoft.com/office/drawing/2014/main" id="{A895EE54-725D-B741-8A99-64BEFB82D202}"/>
              </a:ext>
            </a:extLst>
          </p:cNvPr>
          <p:cNvSpPr/>
          <p:nvPr/>
        </p:nvSpPr>
        <p:spPr>
          <a:xfrm>
            <a:off x="7064134" y="1333726"/>
            <a:ext cx="737999" cy="900000"/>
          </a:xfrm>
          <a:custGeom>
            <a:avLst/>
            <a:gdLst>
              <a:gd name="connsiteX0" fmla="*/ 727075 w 727075"/>
              <a:gd name="connsiteY0" fmla="*/ 796925 h 796925"/>
              <a:gd name="connsiteX1" fmla="*/ 139700 w 727075"/>
              <a:gd name="connsiteY1" fmla="*/ 796925 h 796925"/>
              <a:gd name="connsiteX2" fmla="*/ 139700 w 727075"/>
              <a:gd name="connsiteY2" fmla="*/ 0 h 796925"/>
              <a:gd name="connsiteX3" fmla="*/ 0 w 727075"/>
              <a:gd name="connsiteY3" fmla="*/ 0 h 79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7075" h="796925">
                <a:moveTo>
                  <a:pt x="727075" y="796925"/>
                </a:moveTo>
                <a:lnTo>
                  <a:pt x="139700" y="796925"/>
                </a:lnTo>
                <a:lnTo>
                  <a:pt x="139700" y="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Content Placeholder 5">
            <a:extLst>
              <a:ext uri="{FF2B5EF4-FFF2-40B4-BE49-F238E27FC236}">
                <a16:creationId xmlns:a16="http://schemas.microsoft.com/office/drawing/2014/main" id="{9EE7C93D-AA07-415E-806A-38F2AD2AAA06}"/>
              </a:ext>
            </a:extLst>
          </p:cNvPr>
          <p:cNvSpPr txBox="1">
            <a:spLocks noGrp="1"/>
          </p:cNvSpPr>
          <p:nvPr>
            <p:ph sz="quarter" idx="12"/>
          </p:nvPr>
        </p:nvSpPr>
        <p:spPr>
          <a:xfrm>
            <a:off x="6491335" y="4086637"/>
            <a:ext cx="5314936" cy="199112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sz="950" b="1" dirty="0">
                <a:solidFill>
                  <a:schemeClr val="tx1"/>
                </a:solidFill>
                <a:latin typeface="+mn-lt"/>
              </a:rPr>
              <a:t>Note: these data do not represent a head-to-head comparison of SPARTAN, PROSPER, and ARAMIS.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sz="95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950" baseline="30000" dirty="0">
                <a:solidFill>
                  <a:schemeClr val="tx1"/>
                </a:solidFill>
                <a:latin typeface="+mn-lt"/>
              </a:rPr>
              <a:t>a</a:t>
            </a:r>
            <a:r>
              <a:rPr lang="en-GB" sz="950" kern="800" baseline="30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950" dirty="0">
                <a:solidFill>
                  <a:schemeClr val="tx1"/>
                </a:solidFill>
                <a:latin typeface="+mn-lt"/>
              </a:rPr>
              <a:t>Data not reported in final analysis; </a:t>
            </a:r>
            <a:r>
              <a:rPr lang="en-GB" sz="950" baseline="30000" dirty="0">
                <a:solidFill>
                  <a:schemeClr val="tx1"/>
                </a:solidFill>
                <a:latin typeface="+mn-lt"/>
              </a:rPr>
              <a:t>b </a:t>
            </a:r>
            <a:r>
              <a:rPr lang="en-GB" sz="950" dirty="0">
                <a:solidFill>
                  <a:schemeClr val="tx1"/>
                </a:solidFill>
                <a:latin typeface="+mn-lt"/>
              </a:rPr>
              <a:t>Includes disturbances in attention, cognitive disorders, amnesia, Alzheimer's disease, dementia, senile dementia, mental impairment, vascular dementia; </a:t>
            </a:r>
            <a:r>
              <a:rPr lang="en-GB" sz="950" baseline="30000" dirty="0">
                <a:solidFill>
                  <a:schemeClr val="tx1"/>
                </a:solidFill>
                <a:latin typeface="+mn-lt"/>
              </a:rPr>
              <a:t>c </a:t>
            </a:r>
            <a:r>
              <a:rPr lang="en-GB" sz="950" dirty="0">
                <a:solidFill>
                  <a:schemeClr val="tx1"/>
                </a:solidFill>
                <a:latin typeface="+mn-lt"/>
              </a:rPr>
              <a:t>Includes maculopapular rash, generalised rash, macular rash, papular rash, pruritic rash; </a:t>
            </a:r>
            <a:br>
              <a:rPr lang="en-GB" sz="950" dirty="0">
                <a:solidFill>
                  <a:schemeClr val="tx1"/>
                </a:solidFill>
                <a:latin typeface="+mn-lt"/>
              </a:rPr>
            </a:br>
            <a:r>
              <a:rPr lang="en-GB" sz="950" baseline="30000" dirty="0">
                <a:solidFill>
                  <a:schemeClr val="tx1"/>
                </a:solidFill>
                <a:latin typeface="+mn-lt"/>
              </a:rPr>
              <a:t>d </a:t>
            </a:r>
            <a:r>
              <a:rPr lang="en-GB" sz="950" dirty="0">
                <a:solidFill>
                  <a:schemeClr val="tx1"/>
                </a:solidFill>
                <a:latin typeface="+mn-lt"/>
              </a:rPr>
              <a:t>Includes hypertensive retinopathy, increased blood pressure, systolic hypertension, hypertensive crisis; </a:t>
            </a:r>
            <a:br>
              <a:rPr lang="en-GB" sz="950" dirty="0">
                <a:solidFill>
                  <a:schemeClr val="tx1"/>
                </a:solidFill>
                <a:latin typeface="+mn-lt"/>
              </a:rPr>
            </a:br>
            <a:r>
              <a:rPr lang="en-GB" sz="950" baseline="30000" dirty="0">
                <a:solidFill>
                  <a:schemeClr val="tx1"/>
                </a:solidFill>
                <a:latin typeface="+mn-lt"/>
              </a:rPr>
              <a:t>e </a:t>
            </a:r>
            <a:r>
              <a:rPr lang="en-GB" sz="950" dirty="0">
                <a:solidFill>
                  <a:schemeClr val="tx1"/>
                </a:solidFill>
                <a:latin typeface="+mn-lt"/>
              </a:rPr>
              <a:t>Includes haemorrhagic CNS vascular conditions, ischaemic CNS vascular conditions, cardiac failure; </a:t>
            </a:r>
            <a:br>
              <a:rPr lang="en-GB" sz="950" dirty="0">
                <a:solidFill>
                  <a:schemeClr val="tx1"/>
                </a:solidFill>
                <a:latin typeface="+mn-lt"/>
              </a:rPr>
            </a:br>
            <a:r>
              <a:rPr lang="en-GB" sz="950" baseline="30000" dirty="0">
                <a:solidFill>
                  <a:schemeClr val="tx1"/>
                </a:solidFill>
                <a:latin typeface="+mn-lt"/>
              </a:rPr>
              <a:t>f </a:t>
            </a:r>
            <a:r>
              <a:rPr lang="en-GB" sz="950" dirty="0">
                <a:solidFill>
                  <a:schemeClr val="tx1"/>
                </a:solidFill>
                <a:latin typeface="+mn-lt"/>
              </a:rPr>
              <a:t>Includes myocardial infarction, other ischaemic heart disease; </a:t>
            </a:r>
            <a:r>
              <a:rPr lang="en-GB" sz="950" baseline="30000" dirty="0">
                <a:solidFill>
                  <a:schemeClr val="tx1"/>
                </a:solidFill>
                <a:latin typeface="+mn-lt"/>
              </a:rPr>
              <a:t>g </a:t>
            </a:r>
            <a:r>
              <a:rPr lang="en-GB" sz="950" dirty="0">
                <a:solidFill>
                  <a:schemeClr val="tx1"/>
                </a:solidFill>
                <a:latin typeface="+mn-lt"/>
              </a:rPr>
              <a:t>Includes bone and joint injuries; </a:t>
            </a:r>
            <a:r>
              <a:rPr lang="en-GB" sz="950" baseline="30000" dirty="0">
                <a:solidFill>
                  <a:schemeClr val="tx1"/>
                </a:solidFill>
                <a:latin typeface="+mn-lt"/>
              </a:rPr>
              <a:t>h </a:t>
            </a:r>
            <a:r>
              <a:rPr lang="en-GB" sz="950" dirty="0">
                <a:solidFill>
                  <a:schemeClr val="tx1"/>
                </a:solidFill>
                <a:latin typeface="+mn-lt"/>
              </a:rPr>
              <a:t>Combined term comprising of MedDRA terms of asthenic conditions, disturbances in consciousness, decreased strength and energy, malaise, lethargy, and asthenia; </a:t>
            </a:r>
            <a:r>
              <a:rPr lang="en-GB" sz="950" baseline="30000" dirty="0">
                <a:solidFill>
                  <a:schemeClr val="tx1"/>
                </a:solidFill>
                <a:latin typeface="+mn-lt"/>
              </a:rPr>
              <a:t>i </a:t>
            </a:r>
            <a:r>
              <a:rPr lang="en-GB" sz="950" dirty="0">
                <a:solidFill>
                  <a:schemeClr val="tx1"/>
                </a:solidFill>
                <a:latin typeface="+mn-lt"/>
              </a:rPr>
              <a:t>One additional incidence of seizure occurred in the darolutamide group during the open-label period, in a patient with a history of epilepsy; </a:t>
            </a:r>
            <a:r>
              <a:rPr lang="en-GB" sz="950" baseline="30000" dirty="0">
                <a:solidFill>
                  <a:schemeClr val="tx1"/>
                </a:solidFill>
                <a:latin typeface="+mn-lt"/>
              </a:rPr>
              <a:t>j </a:t>
            </a:r>
            <a:r>
              <a:rPr lang="en-GB" sz="950" dirty="0">
                <a:solidFill>
                  <a:schemeClr val="tx1"/>
                </a:solidFill>
                <a:latin typeface="+mn-lt"/>
              </a:rPr>
              <a:t>MedDRA High Level Group term; </a:t>
            </a:r>
            <a:r>
              <a:rPr lang="en-GB" sz="950" baseline="30000" dirty="0">
                <a:solidFill>
                  <a:schemeClr val="tx1"/>
                </a:solidFill>
                <a:latin typeface="+mn-lt"/>
              </a:rPr>
              <a:t>k </a:t>
            </a:r>
            <a:r>
              <a:rPr lang="en-GB" sz="950" dirty="0">
                <a:solidFill>
                  <a:schemeClr val="tx1"/>
                </a:solidFill>
                <a:latin typeface="+mn-lt"/>
              </a:rPr>
              <a:t>MedDRA labelling grouping, including preferred terms of rash, rash macular, rash maculopapular, rash </a:t>
            </a:r>
            <a:r>
              <a:rPr lang="en-GB" sz="950" dirty="0" err="1">
                <a:solidFill>
                  <a:schemeClr val="tx1"/>
                </a:solidFill>
                <a:latin typeface="+mn-lt"/>
              </a:rPr>
              <a:t>papular</a:t>
            </a:r>
            <a:r>
              <a:rPr lang="en-GB" sz="950" dirty="0">
                <a:solidFill>
                  <a:schemeClr val="tx1"/>
                </a:solidFill>
                <a:latin typeface="+mn-lt"/>
              </a:rPr>
              <a:t>, rash pustular; </a:t>
            </a:r>
            <a:r>
              <a:rPr lang="en-GB" sz="950" baseline="30000" dirty="0">
                <a:solidFill>
                  <a:schemeClr val="tx1"/>
                </a:solidFill>
                <a:latin typeface="+mn-lt"/>
              </a:rPr>
              <a:t>l </a:t>
            </a:r>
            <a:r>
              <a:rPr lang="en-GB" sz="950" dirty="0">
                <a:solidFill>
                  <a:schemeClr val="tx1"/>
                </a:solidFill>
                <a:latin typeface="+mn-lt"/>
              </a:rPr>
              <a:t>Although the incidence of the AE of cardiac arrhythmias was higher with darolutamide than with placebo, medical history of cardiac arrhythmia and electrocardiogram abnormalities were both present to a greater extent in the darolutamide group at baseline, as observed at primary analysis; </a:t>
            </a:r>
            <a:r>
              <a:rPr lang="en-GB" sz="950" baseline="30000" dirty="0">
                <a:solidFill>
                  <a:schemeClr val="tx1"/>
                </a:solidFill>
                <a:latin typeface="+mn-lt"/>
              </a:rPr>
              <a:t>m </a:t>
            </a:r>
            <a:r>
              <a:rPr lang="en-GB" sz="950" dirty="0">
                <a:solidFill>
                  <a:schemeClr val="tx1"/>
                </a:solidFill>
                <a:latin typeface="+mn-lt"/>
              </a:rPr>
              <a:t>Combined term comprising MedDRA terms of any fractures and dislocations, limb fractures and dislocations, skull fractures, facial bone fractures and dislocations, spinal fractures and dislocations, thoracic cage fractures and dislocations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6701AB3-1947-A445-AC84-7FF72B03E0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9016457"/>
              </p:ext>
            </p:extLst>
          </p:nvPr>
        </p:nvGraphicFramePr>
        <p:xfrm>
          <a:off x="7734252" y="764704"/>
          <a:ext cx="4203908" cy="3168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0A309D31-AD82-2A42-9472-A27023300C01}"/>
              </a:ext>
            </a:extLst>
          </p:cNvPr>
          <p:cNvSpPr txBox="1"/>
          <p:nvPr/>
        </p:nvSpPr>
        <p:spPr>
          <a:xfrm>
            <a:off x="8094292" y="1218977"/>
            <a:ext cx="381000" cy="13815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Fatigue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828833D-350F-8942-A571-976883F2DD1E}"/>
              </a:ext>
            </a:extLst>
          </p:cNvPr>
          <p:cNvSpPr txBox="1"/>
          <p:nvPr/>
        </p:nvSpPr>
        <p:spPr>
          <a:xfrm>
            <a:off x="8094292" y="1400200"/>
            <a:ext cx="985168" cy="10640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Asthenic conditions</a:t>
            </a:r>
            <a:r>
              <a:rPr lang="en-GB" sz="9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E78B3F6-4529-1D4F-9CEE-3B4604D36935}"/>
              </a:ext>
            </a:extLst>
          </p:cNvPr>
          <p:cNvSpPr txBox="1"/>
          <p:nvPr/>
        </p:nvSpPr>
        <p:spPr>
          <a:xfrm>
            <a:off x="8094292" y="1760116"/>
            <a:ext cx="993776" cy="10640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121914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Mental impairment disorders</a:t>
            </a:r>
            <a:r>
              <a:rPr lang="en-GB" sz="9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B9BF2D2-F752-7147-90F0-9463388DD481}"/>
              </a:ext>
            </a:extLst>
          </p:cNvPr>
          <p:cNvSpPr txBox="1"/>
          <p:nvPr/>
        </p:nvSpPr>
        <p:spPr>
          <a:xfrm>
            <a:off x="8094292" y="1556792"/>
            <a:ext cx="468337" cy="13815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Seizure</a:t>
            </a:r>
            <a:r>
              <a:rPr lang="en-GB" sz="9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004A151-F238-8742-B116-CF4806B50E94}"/>
              </a:ext>
            </a:extLst>
          </p:cNvPr>
          <p:cNvSpPr txBox="1"/>
          <p:nvPr/>
        </p:nvSpPr>
        <p:spPr>
          <a:xfrm>
            <a:off x="8094292" y="2088406"/>
            <a:ext cx="468337" cy="13815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Rash</a:t>
            </a:r>
            <a:r>
              <a:rPr lang="en-GB" sz="9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21751DF-74BE-2A4F-A1D5-68703BDE1650}"/>
              </a:ext>
            </a:extLst>
          </p:cNvPr>
          <p:cNvSpPr txBox="1"/>
          <p:nvPr/>
        </p:nvSpPr>
        <p:spPr>
          <a:xfrm>
            <a:off x="8094292" y="2257822"/>
            <a:ext cx="468337" cy="13815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Hot flush</a:t>
            </a:r>
            <a:endParaRPr lang="en-GB" sz="900" baseline="30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FF45288-28EC-A34E-8B57-8B178E80FCDB}"/>
              </a:ext>
            </a:extLst>
          </p:cNvPr>
          <p:cNvSpPr txBox="1"/>
          <p:nvPr/>
        </p:nvSpPr>
        <p:spPr>
          <a:xfrm>
            <a:off x="8094291" y="2437780"/>
            <a:ext cx="789012" cy="13815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Hypertension</a:t>
            </a:r>
            <a:endParaRPr lang="en-GB" sz="900" baseline="30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97C5310-0AC3-B540-AC03-7EC09EFF6EF1}"/>
              </a:ext>
            </a:extLst>
          </p:cNvPr>
          <p:cNvSpPr txBox="1"/>
          <p:nvPr/>
        </p:nvSpPr>
        <p:spPr>
          <a:xfrm>
            <a:off x="8094291" y="2624212"/>
            <a:ext cx="1058193" cy="10640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121914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Cardiac arrhythmias</a:t>
            </a:r>
            <a:r>
              <a:rPr lang="en-GB" sz="9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j, l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98F812B-3105-E649-97FB-17DACFFC9FAC}"/>
              </a:ext>
            </a:extLst>
          </p:cNvPr>
          <p:cNvSpPr txBox="1"/>
          <p:nvPr/>
        </p:nvSpPr>
        <p:spPr>
          <a:xfrm>
            <a:off x="8094292" y="2807345"/>
            <a:ext cx="993776" cy="10640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121914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Coronary artery disorders</a:t>
            </a:r>
            <a:r>
              <a:rPr lang="en-GB" sz="9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26FA26C-ACDD-2C4B-8EB2-C8F13013C68D}"/>
              </a:ext>
            </a:extLst>
          </p:cNvPr>
          <p:cNvSpPr txBox="1"/>
          <p:nvPr/>
        </p:nvSpPr>
        <p:spPr>
          <a:xfrm>
            <a:off x="8094291" y="2956185"/>
            <a:ext cx="782662" cy="13815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Heart failure</a:t>
            </a:r>
            <a:r>
              <a:rPr lang="en-GB" sz="9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2EB839F-CA44-0D4D-9A0C-A10BB4457D23}"/>
              </a:ext>
            </a:extLst>
          </p:cNvPr>
          <p:cNvSpPr txBox="1"/>
          <p:nvPr/>
        </p:nvSpPr>
        <p:spPr>
          <a:xfrm>
            <a:off x="8094291" y="3131442"/>
            <a:ext cx="979513" cy="13815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Weight decreased</a:t>
            </a:r>
            <a:endParaRPr lang="en-GB" sz="900" baseline="30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9D7362A-8EF6-474B-AF84-890B3B5700DE}"/>
              </a:ext>
            </a:extLst>
          </p:cNvPr>
          <p:cNvSpPr txBox="1"/>
          <p:nvPr/>
        </p:nvSpPr>
        <p:spPr>
          <a:xfrm>
            <a:off x="8094291" y="3306699"/>
            <a:ext cx="782662" cy="13815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Bone fracture</a:t>
            </a:r>
            <a:r>
              <a:rPr lang="en-GB" sz="9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0030BD9-CC64-534A-BF14-1F67BE23A04C}"/>
              </a:ext>
            </a:extLst>
          </p:cNvPr>
          <p:cNvSpPr txBox="1"/>
          <p:nvPr/>
        </p:nvSpPr>
        <p:spPr>
          <a:xfrm>
            <a:off x="8094291" y="3481958"/>
            <a:ext cx="782662" cy="13815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Falls</a:t>
            </a:r>
            <a:endParaRPr lang="en-GB" sz="900" baseline="30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A613005-94B3-8548-9859-DD39B0FC9897}"/>
              </a:ext>
            </a:extLst>
          </p:cNvPr>
          <p:cNvSpPr txBox="1"/>
          <p:nvPr/>
        </p:nvSpPr>
        <p:spPr>
          <a:xfrm>
            <a:off x="8094292" y="1964457"/>
            <a:ext cx="993776" cy="10640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121914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Depressed mood disorders</a:t>
            </a:r>
            <a:r>
              <a:rPr lang="en-GB" sz="9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</a:p>
        </p:txBody>
      </p:sp>
      <p:sp>
        <p:nvSpPr>
          <p:cNvPr id="119" name="Freeform 118">
            <a:extLst>
              <a:ext uri="{FF2B5EF4-FFF2-40B4-BE49-F238E27FC236}">
                <a16:creationId xmlns:a16="http://schemas.microsoft.com/office/drawing/2014/main" id="{856B1C89-4111-0540-B887-F2D3D0D995DC}"/>
              </a:ext>
            </a:extLst>
          </p:cNvPr>
          <p:cNvSpPr/>
          <p:nvPr/>
        </p:nvSpPr>
        <p:spPr>
          <a:xfrm>
            <a:off x="7797179" y="1296464"/>
            <a:ext cx="230989" cy="692376"/>
          </a:xfrm>
          <a:custGeom>
            <a:avLst/>
            <a:gdLst>
              <a:gd name="connsiteX0" fmla="*/ 333375 w 333375"/>
              <a:gd name="connsiteY0" fmla="*/ 0 h 196850"/>
              <a:gd name="connsiteX1" fmla="*/ 0 w 333375"/>
              <a:gd name="connsiteY1" fmla="*/ 0 h 196850"/>
              <a:gd name="connsiteX2" fmla="*/ 0 w 333375"/>
              <a:gd name="connsiteY2" fmla="*/ 196850 h 196850"/>
              <a:gd name="connsiteX3" fmla="*/ 28575 w 333375"/>
              <a:gd name="connsiteY3" fmla="*/ 196850 h 196850"/>
              <a:gd name="connsiteX4" fmla="*/ 139700 w 333375"/>
              <a:gd name="connsiteY4" fmla="*/ 196850 h 196850"/>
              <a:gd name="connsiteX0" fmla="*/ 333375 w 341603"/>
              <a:gd name="connsiteY0" fmla="*/ 0 h 196850"/>
              <a:gd name="connsiteX1" fmla="*/ 0 w 341603"/>
              <a:gd name="connsiteY1" fmla="*/ 0 h 196850"/>
              <a:gd name="connsiteX2" fmla="*/ 0 w 341603"/>
              <a:gd name="connsiteY2" fmla="*/ 196850 h 196850"/>
              <a:gd name="connsiteX3" fmla="*/ 28575 w 341603"/>
              <a:gd name="connsiteY3" fmla="*/ 196850 h 196850"/>
              <a:gd name="connsiteX4" fmla="*/ 341603 w 341603"/>
              <a:gd name="connsiteY4" fmla="*/ 196850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603" h="196850">
                <a:moveTo>
                  <a:pt x="333375" y="0"/>
                </a:moveTo>
                <a:lnTo>
                  <a:pt x="0" y="0"/>
                </a:lnTo>
                <a:lnTo>
                  <a:pt x="0" y="196850"/>
                </a:lnTo>
                <a:lnTo>
                  <a:pt x="28575" y="196850"/>
                </a:lnTo>
                <a:lnTo>
                  <a:pt x="341603" y="196850"/>
                </a:lnTo>
              </a:path>
            </a:pathLst>
          </a:cu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DE2770C0-2068-ED4F-B602-9D4E014826A6}"/>
              </a:ext>
            </a:extLst>
          </p:cNvPr>
          <p:cNvCxnSpPr/>
          <p:nvPr/>
        </p:nvCxnSpPr>
        <p:spPr>
          <a:xfrm>
            <a:off x="7796028" y="1457226"/>
            <a:ext cx="2268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146D4D8E-D7AD-D348-AF35-84D234ED3297}"/>
              </a:ext>
            </a:extLst>
          </p:cNvPr>
          <p:cNvCxnSpPr/>
          <p:nvPr/>
        </p:nvCxnSpPr>
        <p:spPr>
          <a:xfrm>
            <a:off x="7796028" y="1795041"/>
            <a:ext cx="2268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Freeform 97">
            <a:extLst>
              <a:ext uri="{FF2B5EF4-FFF2-40B4-BE49-F238E27FC236}">
                <a16:creationId xmlns:a16="http://schemas.microsoft.com/office/drawing/2014/main" id="{C56A311F-EBFD-E248-ACA3-7CB58B8EA765}"/>
              </a:ext>
            </a:extLst>
          </p:cNvPr>
          <p:cNvSpPr/>
          <p:nvPr/>
        </p:nvSpPr>
        <p:spPr>
          <a:xfrm>
            <a:off x="7797179" y="2158256"/>
            <a:ext cx="230989" cy="162000"/>
          </a:xfrm>
          <a:custGeom>
            <a:avLst/>
            <a:gdLst>
              <a:gd name="connsiteX0" fmla="*/ 333375 w 333375"/>
              <a:gd name="connsiteY0" fmla="*/ 0 h 196850"/>
              <a:gd name="connsiteX1" fmla="*/ 0 w 333375"/>
              <a:gd name="connsiteY1" fmla="*/ 0 h 196850"/>
              <a:gd name="connsiteX2" fmla="*/ 0 w 333375"/>
              <a:gd name="connsiteY2" fmla="*/ 196850 h 196850"/>
              <a:gd name="connsiteX3" fmla="*/ 28575 w 333375"/>
              <a:gd name="connsiteY3" fmla="*/ 196850 h 196850"/>
              <a:gd name="connsiteX4" fmla="*/ 139700 w 333375"/>
              <a:gd name="connsiteY4" fmla="*/ 196850 h 196850"/>
              <a:gd name="connsiteX0" fmla="*/ 333375 w 341603"/>
              <a:gd name="connsiteY0" fmla="*/ 0 h 196850"/>
              <a:gd name="connsiteX1" fmla="*/ 0 w 341603"/>
              <a:gd name="connsiteY1" fmla="*/ 0 h 196850"/>
              <a:gd name="connsiteX2" fmla="*/ 0 w 341603"/>
              <a:gd name="connsiteY2" fmla="*/ 196850 h 196850"/>
              <a:gd name="connsiteX3" fmla="*/ 28575 w 341603"/>
              <a:gd name="connsiteY3" fmla="*/ 196850 h 196850"/>
              <a:gd name="connsiteX4" fmla="*/ 341603 w 341603"/>
              <a:gd name="connsiteY4" fmla="*/ 196850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603" h="196850">
                <a:moveTo>
                  <a:pt x="333375" y="0"/>
                </a:moveTo>
                <a:lnTo>
                  <a:pt x="0" y="0"/>
                </a:lnTo>
                <a:lnTo>
                  <a:pt x="0" y="196850"/>
                </a:lnTo>
                <a:lnTo>
                  <a:pt x="28575" y="196850"/>
                </a:lnTo>
                <a:lnTo>
                  <a:pt x="341603" y="196850"/>
                </a:lnTo>
              </a:path>
            </a:pathLst>
          </a:cu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9" name="Freeform 98">
            <a:extLst>
              <a:ext uri="{FF2B5EF4-FFF2-40B4-BE49-F238E27FC236}">
                <a16:creationId xmlns:a16="http://schemas.microsoft.com/office/drawing/2014/main" id="{65EC8302-D25E-7C46-9085-94374D3278B6}"/>
              </a:ext>
            </a:extLst>
          </p:cNvPr>
          <p:cNvSpPr/>
          <p:nvPr/>
        </p:nvSpPr>
        <p:spPr>
          <a:xfrm>
            <a:off x="7797179" y="2515120"/>
            <a:ext cx="230989" cy="503999"/>
          </a:xfrm>
          <a:custGeom>
            <a:avLst/>
            <a:gdLst>
              <a:gd name="connsiteX0" fmla="*/ 333375 w 333375"/>
              <a:gd name="connsiteY0" fmla="*/ 0 h 196850"/>
              <a:gd name="connsiteX1" fmla="*/ 0 w 333375"/>
              <a:gd name="connsiteY1" fmla="*/ 0 h 196850"/>
              <a:gd name="connsiteX2" fmla="*/ 0 w 333375"/>
              <a:gd name="connsiteY2" fmla="*/ 196850 h 196850"/>
              <a:gd name="connsiteX3" fmla="*/ 28575 w 333375"/>
              <a:gd name="connsiteY3" fmla="*/ 196850 h 196850"/>
              <a:gd name="connsiteX4" fmla="*/ 139700 w 333375"/>
              <a:gd name="connsiteY4" fmla="*/ 196850 h 196850"/>
              <a:gd name="connsiteX0" fmla="*/ 333375 w 341603"/>
              <a:gd name="connsiteY0" fmla="*/ 0 h 196850"/>
              <a:gd name="connsiteX1" fmla="*/ 0 w 341603"/>
              <a:gd name="connsiteY1" fmla="*/ 0 h 196850"/>
              <a:gd name="connsiteX2" fmla="*/ 0 w 341603"/>
              <a:gd name="connsiteY2" fmla="*/ 196850 h 196850"/>
              <a:gd name="connsiteX3" fmla="*/ 28575 w 341603"/>
              <a:gd name="connsiteY3" fmla="*/ 196850 h 196850"/>
              <a:gd name="connsiteX4" fmla="*/ 341603 w 341603"/>
              <a:gd name="connsiteY4" fmla="*/ 196850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603" h="196850">
                <a:moveTo>
                  <a:pt x="333375" y="0"/>
                </a:moveTo>
                <a:lnTo>
                  <a:pt x="0" y="0"/>
                </a:lnTo>
                <a:lnTo>
                  <a:pt x="0" y="196850"/>
                </a:lnTo>
                <a:lnTo>
                  <a:pt x="28575" y="196850"/>
                </a:lnTo>
                <a:lnTo>
                  <a:pt x="341603" y="196850"/>
                </a:lnTo>
              </a:path>
            </a:pathLst>
          </a:cu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FA89B7E7-808B-584F-B04C-052DCF606329}"/>
              </a:ext>
            </a:extLst>
          </p:cNvPr>
          <p:cNvCxnSpPr/>
          <p:nvPr/>
        </p:nvCxnSpPr>
        <p:spPr>
          <a:xfrm>
            <a:off x="7796028" y="2677170"/>
            <a:ext cx="2268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E4C705C2-3A2C-FD47-9708-8609E5613905}"/>
              </a:ext>
            </a:extLst>
          </p:cNvPr>
          <p:cNvCxnSpPr/>
          <p:nvPr/>
        </p:nvCxnSpPr>
        <p:spPr>
          <a:xfrm>
            <a:off x="7796028" y="2852936"/>
            <a:ext cx="2268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Freeform 101">
            <a:extLst>
              <a:ext uri="{FF2B5EF4-FFF2-40B4-BE49-F238E27FC236}">
                <a16:creationId xmlns:a16="http://schemas.microsoft.com/office/drawing/2014/main" id="{54FC2618-A804-D343-994A-71724D602B26}"/>
              </a:ext>
            </a:extLst>
          </p:cNvPr>
          <p:cNvSpPr/>
          <p:nvPr/>
        </p:nvSpPr>
        <p:spPr>
          <a:xfrm>
            <a:off x="7797179" y="3391917"/>
            <a:ext cx="230989" cy="162000"/>
          </a:xfrm>
          <a:custGeom>
            <a:avLst/>
            <a:gdLst>
              <a:gd name="connsiteX0" fmla="*/ 333375 w 333375"/>
              <a:gd name="connsiteY0" fmla="*/ 0 h 196850"/>
              <a:gd name="connsiteX1" fmla="*/ 0 w 333375"/>
              <a:gd name="connsiteY1" fmla="*/ 0 h 196850"/>
              <a:gd name="connsiteX2" fmla="*/ 0 w 333375"/>
              <a:gd name="connsiteY2" fmla="*/ 196850 h 196850"/>
              <a:gd name="connsiteX3" fmla="*/ 28575 w 333375"/>
              <a:gd name="connsiteY3" fmla="*/ 196850 h 196850"/>
              <a:gd name="connsiteX4" fmla="*/ 139700 w 333375"/>
              <a:gd name="connsiteY4" fmla="*/ 196850 h 196850"/>
              <a:gd name="connsiteX0" fmla="*/ 333375 w 341603"/>
              <a:gd name="connsiteY0" fmla="*/ 0 h 196850"/>
              <a:gd name="connsiteX1" fmla="*/ 0 w 341603"/>
              <a:gd name="connsiteY1" fmla="*/ 0 h 196850"/>
              <a:gd name="connsiteX2" fmla="*/ 0 w 341603"/>
              <a:gd name="connsiteY2" fmla="*/ 196850 h 196850"/>
              <a:gd name="connsiteX3" fmla="*/ 28575 w 341603"/>
              <a:gd name="connsiteY3" fmla="*/ 196850 h 196850"/>
              <a:gd name="connsiteX4" fmla="*/ 341603 w 341603"/>
              <a:gd name="connsiteY4" fmla="*/ 196850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603" h="196850">
                <a:moveTo>
                  <a:pt x="333375" y="0"/>
                </a:moveTo>
                <a:lnTo>
                  <a:pt x="0" y="0"/>
                </a:lnTo>
                <a:lnTo>
                  <a:pt x="0" y="196850"/>
                </a:lnTo>
                <a:lnTo>
                  <a:pt x="28575" y="196850"/>
                </a:lnTo>
                <a:lnTo>
                  <a:pt x="341603" y="196850"/>
                </a:lnTo>
              </a:path>
            </a:pathLst>
          </a:cu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3" name="Freeform 102">
            <a:extLst>
              <a:ext uri="{FF2B5EF4-FFF2-40B4-BE49-F238E27FC236}">
                <a16:creationId xmlns:a16="http://schemas.microsoft.com/office/drawing/2014/main" id="{AF3B1B46-7245-C044-8394-3014E27D0B39}"/>
              </a:ext>
            </a:extLst>
          </p:cNvPr>
          <p:cNvSpPr/>
          <p:nvPr/>
        </p:nvSpPr>
        <p:spPr>
          <a:xfrm>
            <a:off x="7073900" y="1916832"/>
            <a:ext cx="958850" cy="1289717"/>
          </a:xfrm>
          <a:custGeom>
            <a:avLst/>
            <a:gdLst>
              <a:gd name="connsiteX0" fmla="*/ 1177925 w 1177925"/>
              <a:gd name="connsiteY0" fmla="*/ 587375 h 587375"/>
              <a:gd name="connsiteX1" fmla="*/ 0 w 1177925"/>
              <a:gd name="connsiteY1" fmla="*/ 587375 h 587375"/>
              <a:gd name="connsiteX2" fmla="*/ 0 w 1177925"/>
              <a:gd name="connsiteY2" fmla="*/ 0 h 587375"/>
              <a:gd name="connsiteX3" fmla="*/ 3175 w 1177925"/>
              <a:gd name="connsiteY3" fmla="*/ 0 h 58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7925" h="587375">
                <a:moveTo>
                  <a:pt x="1177925" y="587375"/>
                </a:moveTo>
                <a:lnTo>
                  <a:pt x="0" y="587375"/>
                </a:lnTo>
                <a:lnTo>
                  <a:pt x="0" y="0"/>
                </a:lnTo>
                <a:lnTo>
                  <a:pt x="3175" y="0"/>
                </a:lnTo>
              </a:path>
            </a:pathLst>
          </a:custGeom>
          <a:noFill/>
          <a:ln>
            <a:solidFill>
              <a:schemeClr val="tx1"/>
            </a:solidFill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557C5D-5A44-4A86-9319-60DD20EF1C96}"/>
              </a:ext>
            </a:extLst>
          </p:cNvPr>
          <p:cNvSpPr txBox="1"/>
          <p:nvPr/>
        </p:nvSpPr>
        <p:spPr>
          <a:xfrm>
            <a:off x="8475292" y="20328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400" dirty="0">
              <a:solidFill>
                <a:srgbClr val="505050"/>
              </a:solidFill>
              <a:latin typeface="Aileron" charset="0"/>
              <a:ea typeface="Aileron" charset="0"/>
              <a:cs typeface="Ailero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31703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44CA4-8020-4D50-9178-DB18248AB8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Fatigue</a:t>
            </a:r>
          </a:p>
          <a:p>
            <a:pPr lvl="1"/>
            <a:r>
              <a:rPr lang="en-GB" dirty="0"/>
              <a:t>Nurses should encourage regular exercise and eating a healthy diet</a:t>
            </a:r>
          </a:p>
          <a:p>
            <a:pPr lvl="1"/>
            <a:r>
              <a:rPr lang="en-GB" dirty="0"/>
              <a:t>If severe or unmanageable, nurses should encourage prescribers to modify treatment strategy, including dose interruptions or reductions</a:t>
            </a:r>
          </a:p>
          <a:p>
            <a:pPr lvl="1"/>
            <a:endParaRPr lang="en-GB" dirty="0"/>
          </a:p>
          <a:p>
            <a:r>
              <a:rPr lang="en-GB" b="1" dirty="0">
                <a:solidFill>
                  <a:schemeClr val="accent1"/>
                </a:solidFill>
              </a:rPr>
              <a:t>Bone health</a:t>
            </a:r>
          </a:p>
          <a:p>
            <a:pPr lvl="1"/>
            <a:r>
              <a:rPr lang="en-GB" dirty="0"/>
              <a:t>Evaluate bone health and fracture risk prior to ADT and throughout treatment (dual energy X-ray absorptiometry [DEXA], FRAX</a:t>
            </a:r>
            <a:r>
              <a:rPr lang="en-GB" baseline="30000" dirty="0"/>
              <a:t>®</a:t>
            </a:r>
            <a:r>
              <a:rPr lang="en-GB" dirty="0"/>
              <a:t> Fracture Risk Assessment Tool) </a:t>
            </a:r>
          </a:p>
          <a:p>
            <a:pPr lvl="1"/>
            <a:r>
              <a:rPr lang="en-GB" dirty="0"/>
              <a:t>Vitamin D and calcium supplementation and, where applicable, bisphosphonate or denosumab </a:t>
            </a:r>
          </a:p>
          <a:p>
            <a:pPr lvl="1"/>
            <a:r>
              <a:rPr lang="en-GB" dirty="0"/>
              <a:t>Nurses should encourage weight-bearing exercise and implementation of lifestyle changes to prevent falls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7D8E33-B024-4B66-A1B8-6B7858B5B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Managing Treatment-Emergent Adverse Events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67B904-F900-C647-BA63-98BD42E196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C92BD2-6ED3-4966-AE3A-E110EF501AC0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5E11481-705A-9D40-BA6A-3FDD3076A315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ADT, androgen deprivation therapy</a:t>
            </a:r>
          </a:p>
          <a:p>
            <a:pPr>
              <a:spcBef>
                <a:spcPts val="300"/>
              </a:spcBef>
            </a:pPr>
            <a:r>
              <a:rPr lang="en-GB" dirty="0"/>
              <a:t>Olivier KM, et al. Int J Urol Nurs. </a:t>
            </a:r>
            <a:r>
              <a:rPr lang="en-GB" sz="1200" dirty="0"/>
              <a:t>2021. DOI: 10.1111/ijun.12263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194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E22CF-8F17-466A-828D-82BA7318D8A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Cognitive impairment</a:t>
            </a:r>
          </a:p>
          <a:p>
            <a:pPr lvl="1"/>
            <a:r>
              <a:rPr lang="en-GB" dirty="0"/>
              <a:t>Screen for cognitive function at baseline and periodically throughout treatment </a:t>
            </a:r>
          </a:p>
          <a:p>
            <a:pPr lvl="1"/>
            <a:r>
              <a:rPr lang="en-GB" dirty="0"/>
              <a:t>Nurses should elicit observations of cognitive changes from caregivers or responsible family members</a:t>
            </a:r>
          </a:p>
          <a:p>
            <a:pPr lvl="1"/>
            <a:endParaRPr lang="en-GB" dirty="0"/>
          </a:p>
          <a:p>
            <a:r>
              <a:rPr lang="en-GB" b="1" dirty="0">
                <a:solidFill>
                  <a:schemeClr val="accent1"/>
                </a:solidFill>
              </a:rPr>
              <a:t>Rash</a:t>
            </a:r>
          </a:p>
          <a:p>
            <a:pPr lvl="1"/>
            <a:r>
              <a:rPr lang="en-GB" dirty="0"/>
              <a:t>Nurses should educate patients on the risk of developing rash </a:t>
            </a:r>
          </a:p>
          <a:p>
            <a:pPr lvl="1"/>
            <a:r>
              <a:rPr lang="en-GB" dirty="0"/>
              <a:t>If rash is detected on physical examination, nurses should encourage prescribers to consider management with oral antihistamines and/or systemic corticosteroids (for Grade 3 or 4 rash) in addition to topical corticosteroids or dose interruption </a:t>
            </a:r>
          </a:p>
          <a:p>
            <a:pPr lvl="1"/>
            <a:r>
              <a:rPr lang="en-GB" dirty="0"/>
              <a:t>Early intervention may lessen severity and recurrence of rash, and may prevent dose interruptions</a:t>
            </a:r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DA93ED-49B2-43F8-817C-D93547022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Managing Treatment-Emergent Adverse Events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BD1625-EF28-9C4D-ABBE-B8D00C1D33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C92BD2-6ED3-4966-AE3A-E110EF501AC0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D4A9ABA-4281-904C-8706-D666FA759159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/>
              <a:t>Olivier KM, et al. Int J Urol Nurs. </a:t>
            </a:r>
            <a:r>
              <a:rPr lang="en-GB" sz="1200" dirty="0"/>
              <a:t>2021. DOI: 10.1111/ijun.12263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868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94B6B-2CDE-46F8-BDBA-51FC751F7C7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Metabolic changes</a:t>
            </a:r>
          </a:p>
          <a:p>
            <a:pPr lvl="1"/>
            <a:r>
              <a:rPr lang="en-GB" dirty="0"/>
              <a:t>Monitor fasting glucose and liver function at baseline and throughout treatment</a:t>
            </a:r>
          </a:p>
          <a:p>
            <a:pPr lvl="1"/>
            <a:r>
              <a:rPr lang="en-GB" dirty="0"/>
              <a:t>Nurses should educate patients on regular exercise and dietary modifications</a:t>
            </a:r>
          </a:p>
          <a:p>
            <a:pPr lvl="1"/>
            <a:endParaRPr lang="en-GB" dirty="0"/>
          </a:p>
          <a:p>
            <a:r>
              <a:rPr lang="en-GB" b="1" dirty="0">
                <a:solidFill>
                  <a:schemeClr val="accent1"/>
                </a:solidFill>
              </a:rPr>
              <a:t>Cardiovascular AEs</a:t>
            </a:r>
          </a:p>
          <a:p>
            <a:pPr lvl="1"/>
            <a:r>
              <a:rPr lang="en-GB" dirty="0"/>
              <a:t>Monitor at baseline and throughout treatment</a:t>
            </a:r>
          </a:p>
          <a:p>
            <a:pPr lvl="1"/>
            <a:r>
              <a:rPr lang="en-GB" dirty="0"/>
              <a:t>Nurses should educate patients on a heart-healthy diet </a:t>
            </a:r>
          </a:p>
          <a:p>
            <a:pPr lvl="1"/>
            <a:r>
              <a:rPr lang="en-GB" dirty="0"/>
              <a:t>Nurses should educate patients on how to recognise, control, and prevent hypertension, deep vein thrombosis (DVT), and pulmonary embolism</a:t>
            </a:r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C21EC0-3D9D-4CE0-B719-D54E9DDDD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Managing Treatment-Emergent Adverse Events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C6DC61-F8D8-694A-9673-75EF771E02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C92BD2-6ED3-4966-AE3A-E110EF501AC0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2C06B8C-4509-1645-A016-ECE2866ACEC2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AE, adverse event</a:t>
            </a:r>
          </a:p>
          <a:p>
            <a:pPr>
              <a:spcBef>
                <a:spcPts val="300"/>
              </a:spcBef>
            </a:pPr>
            <a:r>
              <a:rPr lang="en-GB" dirty="0"/>
              <a:t>Olivier KM, et al. Int J Urol Nurs. </a:t>
            </a:r>
            <a:r>
              <a:rPr lang="en-GB" sz="1200" dirty="0"/>
              <a:t>2021. DOI: 10.1111/ijun.12263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956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A6077-0656-4589-9CAC-C0374D6E3B1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Hot flushes </a:t>
            </a:r>
          </a:p>
          <a:p>
            <a:pPr lvl="1"/>
            <a:r>
              <a:rPr lang="en-GB" dirty="0"/>
              <a:t>Consider venlafaxine, gabapentin, or medroxyprogesterone acetate</a:t>
            </a:r>
          </a:p>
          <a:p>
            <a:pPr lvl="1"/>
            <a:endParaRPr lang="en-GB" dirty="0"/>
          </a:p>
          <a:p>
            <a:r>
              <a:rPr lang="en-GB" b="1" dirty="0">
                <a:solidFill>
                  <a:schemeClr val="accent1"/>
                </a:solidFill>
              </a:rPr>
              <a:t>Sexual health </a:t>
            </a:r>
          </a:p>
          <a:p>
            <a:pPr lvl="1"/>
            <a:r>
              <a:rPr lang="en-GB" dirty="0"/>
              <a:t>Nurses can foster open communication between patients and their partners, and provide counselling on pharmacological and non-pharmacological options to reduce the burden of erectile dysfunction</a:t>
            </a:r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6E0068-ADB2-4009-BCE2-262695FE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Managing Treatment-Emergent Adverse Events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21E7C5-7935-4045-BA02-6F1AE02AD8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C92BD2-6ED3-4966-AE3A-E110EF501AC0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2D05D47-FEF4-6A41-B860-645D5022DE00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/>
              <a:t>Olivier KM, et al. Int J Urol Nurs. </a:t>
            </a:r>
            <a:r>
              <a:rPr lang="en-GB" sz="1200" dirty="0"/>
              <a:t>2021. DOI: 10.1111/ijun.12263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682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A37FE-B177-493E-BF26-0529253CD92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/>
              <a:t>The treatment landscape in nmCRPC is evolving rapidly given the recent approvals of the </a:t>
            </a:r>
            <a:r>
              <a:rPr lang="en-GB" b="1" dirty="0">
                <a:solidFill>
                  <a:schemeClr val="accent1"/>
                </a:solidFill>
              </a:rPr>
              <a:t>three next-generation AR inhibitors </a:t>
            </a:r>
          </a:p>
          <a:p>
            <a:r>
              <a:rPr lang="en-GB" dirty="0"/>
              <a:t>While </a:t>
            </a:r>
            <a:r>
              <a:rPr lang="en-GB" b="1" dirty="0">
                <a:solidFill>
                  <a:schemeClr val="accent1"/>
                </a:solidFill>
              </a:rPr>
              <a:t>no head-to-head comparisons of apalutamide, enzalutamide, and darolutamide have been conducted </a:t>
            </a:r>
            <a:r>
              <a:rPr lang="en-GB" dirty="0">
                <a:solidFill>
                  <a:schemeClr val="tx2"/>
                </a:solidFill>
              </a:rPr>
              <a:t>to date</a:t>
            </a:r>
            <a:r>
              <a:rPr lang="en-GB" dirty="0"/>
              <a:t>, </a:t>
            </a:r>
            <a:r>
              <a:rPr lang="en-GB" b="1" dirty="0">
                <a:solidFill>
                  <a:schemeClr val="accent1"/>
                </a:solidFill>
              </a:rPr>
              <a:t>all three have demonstrated comparable efficacy and maintained QoL </a:t>
            </a:r>
            <a:r>
              <a:rPr lang="en-GB" dirty="0"/>
              <a:t>in the SPARTAN, PROSPER, and ARAMIS trials, </a:t>
            </a:r>
            <a:r>
              <a:rPr lang="en-GB" b="1" dirty="0">
                <a:solidFill>
                  <a:schemeClr val="accent1"/>
                </a:solidFill>
              </a:rPr>
              <a:t>with differing AE profiles</a:t>
            </a:r>
          </a:p>
          <a:p>
            <a:r>
              <a:rPr lang="en-GB" b="1" dirty="0">
                <a:solidFill>
                  <a:schemeClr val="accent1"/>
                </a:solidFill>
              </a:rPr>
              <a:t>Balancing treatment efficacy against the potential risk of TEAEs is an important clinical consideration </a:t>
            </a:r>
            <a:r>
              <a:rPr lang="en-GB" dirty="0"/>
              <a:t>in nmCRPC, since the incidence of cancer-related symptoms is low and pretreatment QoL scores are relatively high in this patient population</a:t>
            </a:r>
          </a:p>
          <a:p>
            <a:r>
              <a:rPr lang="en-GB" b="1" dirty="0">
                <a:solidFill>
                  <a:schemeClr val="accent1"/>
                </a:solidFill>
              </a:rPr>
              <a:t>Oncology nurses can make a major contribution </a:t>
            </a:r>
            <a:r>
              <a:rPr lang="en-GB" dirty="0"/>
              <a:t>to successful therapeutic outcomes by educating patients with nmCRPC on their disease and available therapeutic options, recognising and managing specific TEAEs, and modifying treatment decisions accordingly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B72F56-300B-42F3-A524-441AA9904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Summary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59A87F-D944-3941-B4E0-AF6C6E80E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C92BD2-6ED3-4966-AE3A-E110EF501AC0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20793C8-2E4A-3A4F-BF49-75500C04F18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374387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AE, adverse event; AR, androgen receptor; nmCRPC, non-metastatic castration resistant-prostate cancer; TEAE, treatment emergent adverse event; QoL, quality of life</a:t>
            </a:r>
          </a:p>
          <a:p>
            <a:pPr>
              <a:spcBef>
                <a:spcPts val="300"/>
              </a:spcBef>
            </a:pPr>
            <a:r>
              <a:rPr lang="en-GB" dirty="0">
                <a:sym typeface="Calibri"/>
              </a:rPr>
              <a:t>1. </a:t>
            </a:r>
            <a:r>
              <a:rPr lang="en-GB" dirty="0"/>
              <a:t>Smith MR, et al. Eur Urol. 2021;79:150-8</a:t>
            </a:r>
            <a:r>
              <a:rPr lang="en-GB" dirty="0">
                <a:sym typeface="Calibri"/>
              </a:rPr>
              <a:t>; 2. Sternberg CN, et al. </a:t>
            </a:r>
            <a:r>
              <a:rPr lang="en-GB" dirty="0"/>
              <a:t>N </a:t>
            </a:r>
            <a:r>
              <a:rPr lang="en-GB" dirty="0" err="1"/>
              <a:t>Engl</a:t>
            </a:r>
            <a:r>
              <a:rPr lang="en-GB" dirty="0"/>
              <a:t> J Med</a:t>
            </a:r>
            <a:r>
              <a:rPr lang="en-GB" dirty="0">
                <a:sym typeface="Calibri"/>
              </a:rPr>
              <a:t>. 2020;382:2197-206; 3. </a:t>
            </a:r>
            <a:r>
              <a:rPr lang="en-GB" dirty="0" err="1"/>
              <a:t>Fizazi</a:t>
            </a:r>
            <a:r>
              <a:rPr lang="en-GB" dirty="0"/>
              <a:t> K, et al. N </a:t>
            </a:r>
            <a:r>
              <a:rPr lang="en-GB" dirty="0" err="1"/>
              <a:t>Engl</a:t>
            </a:r>
            <a:r>
              <a:rPr lang="en-GB" dirty="0"/>
              <a:t> J Med. 2020;383:1040-9; 4. Olivier KM, et al. Int J </a:t>
            </a:r>
            <a:r>
              <a:rPr lang="en-GB" dirty="0" err="1"/>
              <a:t>Urol</a:t>
            </a:r>
            <a:r>
              <a:rPr lang="en-GB" dirty="0"/>
              <a:t> </a:t>
            </a:r>
            <a:r>
              <a:rPr lang="en-GB" dirty="0" err="1"/>
              <a:t>Nurs</a:t>
            </a:r>
            <a:r>
              <a:rPr lang="en-GB" dirty="0"/>
              <a:t>. 2021. DOI: 10.1111/ijun.12263</a:t>
            </a:r>
          </a:p>
        </p:txBody>
      </p:sp>
    </p:spTree>
    <p:extLst>
      <p:ext uri="{BB962C8B-B14F-4D97-AF65-F5344CB8AC3E}">
        <p14:creationId xmlns:p14="http://schemas.microsoft.com/office/powerpoint/2010/main" val="251820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100594" y="5336166"/>
            <a:ext cx="181299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tx2"/>
                </a:solidFill>
                <a:ea typeface="Aileron" charset="0"/>
                <a:cs typeface="PT Sans Narrow"/>
              </a:rPr>
              <a:t>Follow us on Twitter </a:t>
            </a:r>
            <a:br>
              <a:rPr lang="en-GB" sz="1600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600" b="1" u="sng" dirty="0">
                <a:solidFill>
                  <a:schemeClr val="accent1"/>
                </a:solidFill>
                <a:ea typeface="Aileron" charset="0"/>
                <a:cs typeface="PT Sans Narrow"/>
                <a:hlinkClick r:id="rId3"/>
              </a:rPr>
              <a:t>@gunursesconnect</a:t>
            </a:r>
            <a:endParaRPr lang="en-GB" sz="1600" b="1" u="sng" dirty="0">
              <a:solidFill>
                <a:schemeClr val="accent1"/>
              </a:solidFill>
              <a:ea typeface="Aileron" charset="0"/>
              <a:cs typeface="PT Sans Narro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83194" y="5336167"/>
            <a:ext cx="208481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solidFill>
                  <a:schemeClr val="tx2"/>
                </a:solidFill>
                <a:ea typeface="Aileron" charset="0"/>
                <a:cs typeface="PT Sans Narrow"/>
              </a:rPr>
              <a:t>Follow the </a:t>
            </a:r>
            <a:br>
              <a:rPr lang="en-GB" sz="1600" b="1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600" b="1" dirty="0">
                <a:solidFill>
                  <a:schemeClr val="tx2"/>
                </a:solidFill>
                <a:ea typeface="Aileron" charset="0"/>
                <a:cs typeface="PT Sans Narrow"/>
                <a:hlinkClick r:id="rId3"/>
              </a:rPr>
              <a:t>GUNURSES</a:t>
            </a:r>
            <a:r>
              <a:rPr lang="en-GB" sz="1600" b="1" u="sng" dirty="0">
                <a:solidFill>
                  <a:schemeClr val="accent1"/>
                </a:solidFill>
                <a:ea typeface="Aileron" charset="0"/>
                <a:cs typeface="PT Sans Narrow"/>
                <a:hlinkClick r:id="rId3"/>
              </a:rPr>
              <a:t>COR2ED</a:t>
            </a:r>
            <a:endParaRPr lang="en-GB" sz="1600" b="1" u="sng" dirty="0">
              <a:solidFill>
                <a:schemeClr val="accent1"/>
              </a:solidFill>
              <a:ea typeface="Aileron" charset="0"/>
              <a:cs typeface="PT Sans Narrow"/>
            </a:endParaRPr>
          </a:p>
          <a:p>
            <a:pPr algn="ctr">
              <a:lnSpc>
                <a:spcPct val="90000"/>
              </a:lnSpc>
            </a:pPr>
            <a:r>
              <a:rPr lang="en-GB" sz="1400" b="1" dirty="0">
                <a:solidFill>
                  <a:schemeClr val="tx2"/>
                </a:solidFill>
                <a:ea typeface="Aileron" charset="0"/>
                <a:cs typeface="PT Sans Narrow"/>
              </a:rPr>
              <a:t>Group on LinkedIn</a:t>
            </a:r>
            <a:endParaRPr lang="en-GB" sz="1600" b="1" dirty="0">
              <a:solidFill>
                <a:schemeClr val="tx2"/>
              </a:solidFill>
              <a:ea typeface="Aileron" charset="0"/>
              <a:cs typeface="PT Sans Narrow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60704" y="5336166"/>
            <a:ext cx="2843808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solidFill>
                  <a:schemeClr val="tx2"/>
                </a:solidFill>
                <a:cs typeface="PT Sans Narrow"/>
              </a:rPr>
              <a:t>Email</a:t>
            </a:r>
            <a:br>
              <a:rPr lang="en-GB" sz="1600" dirty="0">
                <a:solidFill>
                  <a:schemeClr val="tx2"/>
                </a:solidFill>
                <a:cs typeface="PT Sans Narrow"/>
              </a:rPr>
            </a:br>
            <a:r>
              <a:rPr lang="en-GB" sz="1600" b="1" dirty="0">
                <a:hlinkClick r:id="rId3"/>
              </a:rPr>
              <a:t>sam.brightwell</a:t>
            </a:r>
            <a:br>
              <a:rPr lang="en-GB" sz="1600" b="1" dirty="0">
                <a:hlinkClick r:id="rId3"/>
              </a:rPr>
            </a:br>
            <a:r>
              <a:rPr lang="en-GB" sz="1600" b="1" dirty="0">
                <a:hlinkClick r:id="rId3"/>
              </a:rPr>
              <a:t>@cor2ed.com</a:t>
            </a:r>
            <a:endParaRPr lang="en-GB" sz="1600" b="1" dirty="0">
              <a:solidFill>
                <a:schemeClr val="accent1"/>
              </a:solidFill>
              <a:ea typeface="Aileron" charset="0"/>
              <a:cs typeface="PT Sans Narrow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71426" y="5336166"/>
            <a:ext cx="208481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solidFill>
                  <a:schemeClr val="tx2"/>
                </a:solidFill>
                <a:ea typeface="Aileron" charset="0"/>
                <a:cs typeface="PT Sans Narrow"/>
              </a:rPr>
              <a:t>Watch us on the</a:t>
            </a:r>
            <a:br>
              <a:rPr lang="en-GB" sz="1400" b="1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400" b="1" dirty="0">
                <a:solidFill>
                  <a:schemeClr val="tx2"/>
                </a:solidFill>
                <a:ea typeface="Aileron" charset="0"/>
                <a:cs typeface="PT Sans Narrow"/>
              </a:rPr>
              <a:t>Vimeo Channe</a:t>
            </a:r>
            <a:r>
              <a:rPr lang="en-GB" sz="1600" b="1" dirty="0">
                <a:solidFill>
                  <a:schemeClr val="tx2"/>
                </a:solidFill>
                <a:ea typeface="Aileron" charset="0"/>
                <a:cs typeface="PT Sans Narrow"/>
              </a:rPr>
              <a:t>l</a:t>
            </a:r>
            <a:br>
              <a:rPr lang="en-GB" sz="1600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600" b="1" dirty="0">
                <a:solidFill>
                  <a:schemeClr val="accent1"/>
                </a:solidFill>
                <a:ea typeface="Aileron" charset="0"/>
                <a:cs typeface="PT Sans Narrow"/>
                <a:hlinkClick r:id="rId3"/>
              </a:rPr>
              <a:t>GUNURSES CONNECT</a:t>
            </a:r>
            <a:endParaRPr lang="en-GB" sz="1600" b="1" dirty="0">
              <a:solidFill>
                <a:schemeClr val="accent1"/>
              </a:solidFill>
              <a:ea typeface="Aileron" charset="0"/>
              <a:cs typeface="PT Sans Narrow"/>
            </a:endParaRPr>
          </a:p>
        </p:txBody>
      </p:sp>
      <p:sp>
        <p:nvSpPr>
          <p:cNvPr id="15" name="Title 8">
            <a:extLst>
              <a:ext uri="{FF2B5EF4-FFF2-40B4-BE49-F238E27FC236}">
                <a16:creationId xmlns:a16="http://schemas.microsoft.com/office/drawing/2014/main" id="{071CF435-729F-403B-B87A-421B2706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656" y="274638"/>
            <a:ext cx="8924840" cy="3586410"/>
          </a:xfrm>
        </p:spPr>
        <p:txBody>
          <a:bodyPr>
            <a:normAutofit/>
          </a:bodyPr>
          <a:lstStyle/>
          <a:p>
            <a:pPr>
              <a:lnSpc>
                <a:spcPts val="3800"/>
              </a:lnSpc>
              <a:spcBef>
                <a:spcPts val="800"/>
              </a:spcBef>
            </a:pPr>
            <a:r>
              <a:rPr lang="en-GB" sz="3600" cap="none" dirty="0">
                <a:solidFill>
                  <a:schemeClr val="tx2"/>
                </a:solidFill>
              </a:rPr>
              <a:t>REACH </a:t>
            </a:r>
            <a:r>
              <a:rPr lang="en-GB" sz="3600" cap="none" dirty="0"/>
              <a:t>GU NURSES CONNECT </a:t>
            </a:r>
            <a:r>
              <a:rPr lang="en-GB" sz="3600" cap="none" dirty="0">
                <a:solidFill>
                  <a:schemeClr val="tx2"/>
                </a:solidFill>
              </a:rPr>
              <a:t>VIA </a:t>
            </a:r>
            <a:br>
              <a:rPr lang="en-GB" sz="3600" cap="none" dirty="0">
                <a:solidFill>
                  <a:schemeClr val="tx2"/>
                </a:solidFill>
              </a:rPr>
            </a:br>
            <a:r>
              <a:rPr lang="en-GB" sz="3600" cap="none" spc="-50" dirty="0">
                <a:solidFill>
                  <a:schemeClr val="tx2"/>
                </a:solidFill>
              </a:rPr>
              <a:t>TWITTER, LINKEDIN, VIMEO &amp; EMAIL</a:t>
            </a:r>
            <a:br>
              <a:rPr lang="en-GB" sz="3600" cap="none" dirty="0">
                <a:solidFill>
                  <a:schemeClr val="tx2"/>
                </a:solidFill>
              </a:rPr>
            </a:br>
            <a:r>
              <a:rPr lang="en-GB" sz="3600" cap="none" dirty="0">
                <a:solidFill>
                  <a:schemeClr val="tx2"/>
                </a:solidFill>
              </a:rPr>
              <a:t>OR VISIT THE GROUP’S WEBSITE</a:t>
            </a:r>
            <a:br>
              <a:rPr lang="en-GB" sz="3600" dirty="0">
                <a:solidFill>
                  <a:schemeClr val="tx2"/>
                </a:solidFill>
              </a:rPr>
            </a:br>
            <a:r>
              <a:rPr lang="en-GB" sz="3600" u="sng" cap="none" dirty="0">
                <a:hlinkClick r:id="rId3"/>
              </a:rPr>
              <a:t>https://gunursesconnect.info/</a:t>
            </a:r>
            <a:endParaRPr lang="en-GB" sz="3600" u="sng" cap="non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2A3513-1FCF-4B44-AAF0-2ECFC0760E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9512" y="3933422"/>
            <a:ext cx="1259267" cy="1259267"/>
          </a:xfrm>
          <a:prstGeom prst="rect">
            <a:avLst/>
          </a:prstGeom>
        </p:spPr>
      </p:pic>
      <p:pic>
        <p:nvPicPr>
          <p:cNvPr id="12" name="Picture 11">
            <a:hlinkClick r:id="rId3"/>
            <a:extLst>
              <a:ext uri="{FF2B5EF4-FFF2-40B4-BE49-F238E27FC236}">
                <a16:creationId xmlns:a16="http://schemas.microsoft.com/office/drawing/2014/main" id="{FD80E573-9BF7-4053-9C1F-CAEC7DDBBE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8666" y="3933056"/>
            <a:ext cx="1237894" cy="1260000"/>
          </a:xfrm>
          <a:prstGeom prst="rect">
            <a:avLst/>
          </a:prstGeom>
        </p:spPr>
      </p:pic>
      <p:pic>
        <p:nvPicPr>
          <p:cNvPr id="14" name="Picture 13">
            <a:hlinkClick r:id="rId3"/>
            <a:extLst>
              <a:ext uri="{FF2B5EF4-FFF2-40B4-BE49-F238E27FC236}">
                <a16:creationId xmlns:a16="http://schemas.microsoft.com/office/drawing/2014/main" id="{0BFB8670-DDEF-432A-912A-52486C1596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1433" y="3933422"/>
            <a:ext cx="1259267" cy="1259267"/>
          </a:xfrm>
          <a:prstGeom prst="rect">
            <a:avLst/>
          </a:prstGeom>
        </p:spPr>
      </p:pic>
      <p:pic>
        <p:nvPicPr>
          <p:cNvPr id="21" name="Picture 20">
            <a:hlinkClick r:id="rId3"/>
            <a:extLst>
              <a:ext uri="{FF2B5EF4-FFF2-40B4-BE49-F238E27FC236}">
                <a16:creationId xmlns:a16="http://schemas.microsoft.com/office/drawing/2014/main" id="{72D9A25E-A647-4968-A3CC-028D206DB5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3746" y="3933422"/>
            <a:ext cx="1259267" cy="125926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45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0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Overview of Safety Considerations </a:t>
            </a:r>
            <a:br>
              <a:rPr lang="en-GB" sz="4000" dirty="0"/>
            </a:br>
            <a:r>
              <a:rPr lang="en-GB" sz="4000" dirty="0"/>
              <a:t>for Next-Generation Androgen </a:t>
            </a:r>
            <a:br>
              <a:rPr lang="en-GB" sz="4000" dirty="0"/>
            </a:br>
            <a:r>
              <a:rPr lang="en-GB" sz="4000" dirty="0"/>
              <a:t>Receptor Inhibitors for </a:t>
            </a:r>
            <a:r>
              <a:rPr lang="en-GB" sz="4000" cap="none" dirty="0"/>
              <a:t>nm</a:t>
            </a:r>
            <a:r>
              <a:rPr lang="en-GB" sz="4000" dirty="0"/>
              <a:t>CRPC: </a:t>
            </a:r>
            <a:br>
              <a:rPr lang="en-GB" sz="4000" dirty="0"/>
            </a:br>
            <a:r>
              <a:rPr lang="en-GB" sz="4000" dirty="0"/>
              <a:t>The Role of the Nurse</a:t>
            </a:r>
            <a:br>
              <a:rPr lang="en-GB" sz="4000" dirty="0"/>
            </a:br>
            <a:br>
              <a:rPr lang="en-GB" sz="4000" dirty="0"/>
            </a:br>
            <a:r>
              <a:rPr lang="en-GB" sz="3200" cap="none" dirty="0"/>
              <a:t>Jennifer Sutton, RN, BS, CCRC</a:t>
            </a:r>
            <a:br>
              <a:rPr lang="en-GB" sz="3200" cap="none" dirty="0"/>
            </a:br>
            <a:r>
              <a:rPr lang="en-GB" sz="2200" cap="none" dirty="0"/>
              <a:t>Director of Nursing and Administration</a:t>
            </a:r>
            <a:br>
              <a:rPr lang="en-GB" sz="3200" cap="none" dirty="0"/>
            </a:br>
            <a:r>
              <a:rPr lang="en-GB" sz="2200" cap="none" dirty="0"/>
              <a:t>Carolina Urologic Research </a:t>
            </a:r>
            <a:r>
              <a:rPr lang="en-GB" sz="2200" cap="none" dirty="0" err="1"/>
              <a:t>Center</a:t>
            </a:r>
            <a:r>
              <a:rPr lang="en-GB" sz="2200" cap="none" dirty="0"/>
              <a:t> (CURC), Myrtle Beach, SC, USA</a:t>
            </a:r>
            <a:br>
              <a:rPr lang="en-GB" sz="2200" cap="none" dirty="0"/>
            </a:br>
            <a:br>
              <a:rPr lang="en-GB" sz="2200" dirty="0"/>
            </a:br>
            <a:r>
              <a:rPr lang="en-GB" sz="2400" dirty="0"/>
              <a:t>MARCH 2021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1478C1-E1E9-4A70-B444-E63A3A9FE3D7}"/>
              </a:ext>
            </a:extLst>
          </p:cNvPr>
          <p:cNvSpPr txBox="1"/>
          <p:nvPr/>
        </p:nvSpPr>
        <p:spPr>
          <a:xfrm>
            <a:off x="188976" y="6472421"/>
            <a:ext cx="3939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accent1"/>
                </a:solidFill>
                <a:ea typeface="Aileron" charset="0"/>
                <a:cs typeface="Aileron" charset="0"/>
              </a:rPr>
              <a:t>nmCRPC, non-metastatic castration-resistant prostate cancer</a:t>
            </a:r>
          </a:p>
        </p:txBody>
      </p:sp>
    </p:spTree>
    <p:extLst>
      <p:ext uri="{BB962C8B-B14F-4D97-AF65-F5344CB8AC3E}">
        <p14:creationId xmlns:p14="http://schemas.microsoft.com/office/powerpoint/2010/main" val="185934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CC75ADA2-6F5C-4EC6-854A-2FEDF2FBE2F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en-GB" altLang="en-US" dirty="0"/>
          </a:p>
          <a:p>
            <a:pPr marL="0" indent="0">
              <a:buNone/>
            </a:pPr>
            <a:r>
              <a:rPr lang="en-GB" altLang="en-US" b="1" dirty="0"/>
              <a:t>Please note: </a:t>
            </a:r>
            <a:r>
              <a:rPr lang="en-GB" altLang="en-US" dirty="0"/>
              <a:t>The views expressed within this presentation are the personal opinions of the author. </a:t>
            </a:r>
            <a:br>
              <a:rPr lang="en-GB" altLang="en-US" dirty="0"/>
            </a:br>
            <a:r>
              <a:rPr lang="en-GB" altLang="en-US" dirty="0"/>
              <a:t>They do not necessarily represent the views of the author’s institute or the rest of the GU Nurses CONNECT group.</a:t>
            </a:r>
          </a:p>
          <a:p>
            <a:pPr marL="0" indent="0">
              <a:buNone/>
            </a:pPr>
            <a:r>
              <a:rPr lang="en-GB" altLang="en-US" dirty="0"/>
              <a:t>This content is supported by an independent educational grant from Bayer.</a:t>
            </a:r>
          </a:p>
          <a:p>
            <a:pPr marL="0" indent="0">
              <a:buNone/>
            </a:pPr>
            <a:endParaRPr lang="en-GB" altLang="en-US" dirty="0"/>
          </a:p>
          <a:p>
            <a:pPr marL="0" indent="0">
              <a:buNone/>
            </a:pPr>
            <a:r>
              <a:rPr lang="en-GB" altLang="en-US" b="1" dirty="0"/>
              <a:t>Disclosures: </a:t>
            </a:r>
            <a:r>
              <a:rPr lang="en-GB" altLang="en-US" dirty="0"/>
              <a:t>Jennifer Sutton has received financial support/sponsorship for research support, consultation, or speaker fees from the following companies:</a:t>
            </a:r>
          </a:p>
          <a:p>
            <a:r>
              <a:rPr lang="en-GB" altLang="en-US" dirty="0"/>
              <a:t>Bayer, Ferring Pharmaceuticals</a:t>
            </a:r>
          </a:p>
        </p:txBody>
      </p:sp>
      <p:sp>
        <p:nvSpPr>
          <p:cNvPr id="3074" name="Title 1">
            <a:extLst>
              <a:ext uri="{FF2B5EF4-FFF2-40B4-BE49-F238E27FC236}">
                <a16:creationId xmlns:a16="http://schemas.microsoft.com/office/drawing/2014/main" id="{EA47462F-EB1B-439B-B539-925C39FBC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Disclaimer and disclosures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28008-365C-244D-8E2D-FE02204F7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140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3304D-1D71-4ED6-BE07-0E9207BFF39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Non-metastatic castration-resistant prostate cancer (nmCRPC) is the earliest form of castration-resistant disease</a:t>
            </a:r>
          </a:p>
          <a:p>
            <a:r>
              <a:rPr lang="en-GB" dirty="0"/>
              <a:t>nmCRPC is characterised by a </a:t>
            </a:r>
            <a:r>
              <a:rPr lang="en-GB" b="1" dirty="0">
                <a:solidFill>
                  <a:schemeClr val="accent1"/>
                </a:solidFill>
              </a:rPr>
              <a:t>prostate-specific antigen (PSA) concentration of ≥2 ng/mL </a:t>
            </a:r>
            <a:r>
              <a:rPr lang="en-GB" dirty="0"/>
              <a:t>(≥25%) over the nadir, despite </a:t>
            </a:r>
            <a:r>
              <a:rPr lang="en-GB" b="1" dirty="0">
                <a:solidFill>
                  <a:schemeClr val="accent1"/>
                </a:solidFill>
              </a:rPr>
              <a:t>castrate levels of testosterone (&lt;50 ng/dL)</a:t>
            </a:r>
            <a:r>
              <a:rPr lang="en-GB" dirty="0"/>
              <a:t>, in patients with </a:t>
            </a:r>
            <a:r>
              <a:rPr lang="en-GB" b="1" dirty="0">
                <a:solidFill>
                  <a:schemeClr val="accent1"/>
                </a:solidFill>
              </a:rPr>
              <a:t>no radiographic evidence of metastatic disease</a:t>
            </a:r>
          </a:p>
          <a:p>
            <a:r>
              <a:rPr lang="en-GB" dirty="0"/>
              <a:t>Patients with nmCRPC have </a:t>
            </a:r>
            <a:r>
              <a:rPr lang="en-GB" dirty="0">
                <a:solidFill>
                  <a:schemeClr val="tx2"/>
                </a:solidFill>
              </a:rPr>
              <a:t>a</a:t>
            </a:r>
            <a:r>
              <a:rPr lang="en-GB" b="1" dirty="0">
                <a:solidFill>
                  <a:schemeClr val="accent1"/>
                </a:solidFill>
              </a:rPr>
              <a:t> significant risk of progressing to metastatic CRPC</a:t>
            </a:r>
          </a:p>
          <a:p>
            <a:r>
              <a:rPr lang="en-GB" b="1" dirty="0">
                <a:solidFill>
                  <a:schemeClr val="accent1"/>
                </a:solidFill>
              </a:rPr>
              <a:t>Metastatic CRPC carries a poor prognosis</a:t>
            </a:r>
            <a:r>
              <a:rPr lang="en-GB" dirty="0"/>
              <a:t>, with shorter overall survival (OS) and reduced health-related quality of life (QoL)</a:t>
            </a:r>
          </a:p>
          <a:p>
            <a:r>
              <a:rPr lang="en-GB" dirty="0"/>
              <a:t>Since nmCRPC patients are mostly asymptomatic from their disease, treatment should delay development of metastases as well as maintaining QoL</a:t>
            </a:r>
          </a:p>
          <a:p>
            <a:r>
              <a:rPr lang="en-GB" b="1" dirty="0">
                <a:solidFill>
                  <a:schemeClr val="accent1"/>
                </a:solidFill>
              </a:rPr>
              <a:t>Therapeutic benefit should be balanced against the potential risk of adverse events (AEs)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FF5F6F-0F34-4B34-8286-FFC529AE0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nm</a:t>
            </a:r>
            <a:r>
              <a:rPr lang="en-GB" dirty="0"/>
              <a:t>CRPC: What do we know?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9DF2580-5E6B-6241-B2E4-58C563F77CDB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Olivier KM, et al. Int J Urol Nurs. 2021. DOI: 10.1111/ijun.12263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4248EEB-0AE4-8547-B8B9-962534CDBF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679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7B26B-ABDF-44FA-BF83-F68B16E0B8E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/>
              <a:t>The nmCRPC treatment landscape has been transformed by the approval of three next-generation oral androgen receptor (AR) inhibitors:</a:t>
            </a:r>
            <a:r>
              <a:rPr lang="en-GB" baseline="30000" dirty="0"/>
              <a:t>a</a:t>
            </a:r>
          </a:p>
          <a:p>
            <a:pPr lvl="1"/>
            <a:r>
              <a:rPr lang="en-GB" b="1" dirty="0">
                <a:solidFill>
                  <a:schemeClr val="accent1"/>
                </a:solidFill>
              </a:rPr>
              <a:t>Apalutamide</a:t>
            </a:r>
          </a:p>
          <a:p>
            <a:pPr lvl="2"/>
            <a:r>
              <a:rPr lang="en-GB" dirty="0"/>
              <a:t>Approved in 2018 based on the Phase 3 SPARTAN trial</a:t>
            </a:r>
            <a:r>
              <a:rPr lang="en-GB" baseline="30000" dirty="0"/>
              <a:t>1</a:t>
            </a:r>
          </a:p>
          <a:p>
            <a:pPr lvl="1"/>
            <a:r>
              <a:rPr lang="en-GB" b="1" dirty="0">
                <a:solidFill>
                  <a:schemeClr val="accent1"/>
                </a:solidFill>
              </a:rPr>
              <a:t>Enzalutamide </a:t>
            </a:r>
          </a:p>
          <a:p>
            <a:pPr lvl="2"/>
            <a:r>
              <a:rPr lang="en-GB" dirty="0"/>
              <a:t>Approved in 2018 based on the Phase 3 PROSPER trial</a:t>
            </a:r>
            <a:r>
              <a:rPr lang="en-GB" baseline="30000" dirty="0"/>
              <a:t>2</a:t>
            </a:r>
          </a:p>
          <a:p>
            <a:pPr lvl="1"/>
            <a:r>
              <a:rPr lang="en-GB" b="1" dirty="0">
                <a:solidFill>
                  <a:schemeClr val="accent1"/>
                </a:solidFill>
              </a:rPr>
              <a:t>Darolutamide</a:t>
            </a:r>
          </a:p>
          <a:p>
            <a:pPr lvl="2"/>
            <a:r>
              <a:rPr lang="en-GB" dirty="0"/>
              <a:t>Approved in 2019 based on the Phase 3 ARAMIS trial</a:t>
            </a:r>
            <a:r>
              <a:rPr lang="en-GB" baseline="30000" dirty="0"/>
              <a:t>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5347CC-AF9D-4746-BE13-4610AB3E8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nm</a:t>
            </a:r>
            <a:r>
              <a:rPr lang="en-GB" dirty="0"/>
              <a:t>CRPC treatment landscape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D1D51CD-9BE6-7146-8123-3DA0DBA6D52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10598276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nmCRPC, non-metastatic castration-resistant prostate cancer</a:t>
            </a:r>
          </a:p>
          <a:p>
            <a:pPr>
              <a:spcBef>
                <a:spcPts val="300"/>
              </a:spcBef>
            </a:pPr>
            <a:r>
              <a:rPr lang="en-GB" dirty="0">
                <a:sym typeface="Calibri"/>
              </a:rPr>
              <a:t>1. </a:t>
            </a:r>
            <a:r>
              <a:rPr lang="en-GB" dirty="0"/>
              <a:t>Smith MR, et al. Eur Urol. 2021;79:150-8</a:t>
            </a:r>
            <a:r>
              <a:rPr lang="en-GB" dirty="0">
                <a:sym typeface="Calibri"/>
              </a:rPr>
              <a:t>; 2. Sternberg CN, et al. </a:t>
            </a:r>
            <a:r>
              <a:rPr lang="en-GB" dirty="0"/>
              <a:t>N </a:t>
            </a:r>
            <a:r>
              <a:rPr lang="en-GB" dirty="0" err="1"/>
              <a:t>Engl</a:t>
            </a:r>
            <a:r>
              <a:rPr lang="en-GB" dirty="0"/>
              <a:t> J Med</a:t>
            </a:r>
            <a:r>
              <a:rPr lang="en-GB" dirty="0">
                <a:sym typeface="Calibri"/>
              </a:rPr>
              <a:t>. 2020;382:2197-206; 3. </a:t>
            </a:r>
            <a:r>
              <a:rPr lang="en-GB" dirty="0" err="1"/>
              <a:t>Fizazi</a:t>
            </a:r>
            <a:r>
              <a:rPr lang="en-GB" dirty="0"/>
              <a:t> K, et al. N </a:t>
            </a:r>
            <a:r>
              <a:rPr lang="en-GB" dirty="0" err="1"/>
              <a:t>Engl</a:t>
            </a:r>
            <a:r>
              <a:rPr lang="en-GB" dirty="0"/>
              <a:t> J Med. 2019;380:1235-46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E1F3A916-353D-4C46-BD9B-C22732A993CC}"/>
              </a:ext>
            </a:extLst>
          </p:cNvPr>
          <p:cNvSpPr txBox="1">
            <a:spLocks/>
          </p:cNvSpPr>
          <p:nvPr/>
        </p:nvSpPr>
        <p:spPr>
          <a:xfrm>
            <a:off x="620184" y="5659234"/>
            <a:ext cx="8116800" cy="3651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2pPr>
            <a:lvl3pPr marL="914400" indent="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aseline="30000" dirty="0"/>
              <a:t>a</a:t>
            </a:r>
            <a:r>
              <a:rPr lang="en-GB" dirty="0"/>
              <a:t> Androgen deprivation therapy (ADT) should be given in conjunction with next-generation AR inhibitors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BE074746-EB93-B646-9FC8-269A6B9A8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81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3EE531-1FD9-408F-84C1-3262FB32E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Study Designs: SPARTAN, PROSPER, ARAMIS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AD0736-B8E7-AF40-8D6D-CE930886101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9601" y="6398725"/>
            <a:ext cx="10850492" cy="3651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900" dirty="0"/>
              <a:t>ADT, androgen deprivation therapy; b.i.d., twice daily; ECOG PS, Eastern Cooperative Oncology Group Performance Status; MFS, metastasis-free survival; nmCRPC, non-metastatic castration-resistant prostate cancer; N, node; </a:t>
            </a:r>
            <a:br>
              <a:rPr lang="en-GB" sz="900" dirty="0"/>
            </a:br>
            <a:r>
              <a:rPr lang="en-GB" sz="900" dirty="0"/>
              <a:t>OS, overall survival; PSADT, prostate-specific antigen doubling time; R, randomisation</a:t>
            </a:r>
            <a:endParaRPr lang="en-GB" altLang="en-US" sz="900" dirty="0"/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GB" sz="900" dirty="0"/>
              <a:t>1. Small EJ, et al. J Clin Oncol. 2018;36(6_suppl):161; 2. Smith MR, et al. N Engl J Med. 2018;378:1408-18; 3. Hussain M, et al. J Clin Oncol. 2018;36(6_suppl):3; 4. Hussain M, et al. N Engl J Med. 2018;378:2465-74; </a:t>
            </a:r>
            <a:br>
              <a:rPr lang="en-GB" sz="900" dirty="0"/>
            </a:br>
            <a:r>
              <a:rPr lang="en-GB" sz="900" dirty="0"/>
              <a:t>5. Fizazi K, et al. J Clin Oncol. 2019;37(7_suppl):140; 6. Fizazi K, et al. N Engl J Med. 2019;380:1235-46; 7. Fizazi K, et al. N Engl J Med. 2020;383:1040-9; 8. Olivier KM, et al. Int J Urol Nurs. 2021. DOI: 10.1111/ijun.12263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GB" sz="900" dirty="0"/>
          </a:p>
        </p:txBody>
      </p:sp>
      <p:sp>
        <p:nvSpPr>
          <p:cNvPr id="23" name="Content Placeholder 3"/>
          <p:cNvSpPr txBox="1">
            <a:spLocks/>
          </p:cNvSpPr>
          <p:nvPr/>
        </p:nvSpPr>
        <p:spPr>
          <a:xfrm>
            <a:off x="8218708" y="2104485"/>
            <a:ext cx="3672408" cy="42692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13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528" indent="-3397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8888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0" baseline="30000" dirty="0">
                <a:solidFill>
                  <a:prstClr val="black"/>
                </a:solidFill>
              </a:rPr>
              <a:t>a </a:t>
            </a:r>
            <a:r>
              <a:rPr lang="en-GB" sz="1200" b="0" dirty="0">
                <a:solidFill>
                  <a:prstClr val="black"/>
                </a:solidFill>
              </a:rPr>
              <a:t>76 patients randomised to placebo crossed over to apalutamide treatment after unblinding</a:t>
            </a:r>
            <a:r>
              <a:rPr lang="en-GB" sz="1200" b="0" baseline="3000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2504" y="1113286"/>
            <a:ext cx="3010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GB" b="1" dirty="0">
                <a:solidFill>
                  <a:prstClr val="black"/>
                </a:solidFill>
              </a:rPr>
              <a:t>SPARTAN: </a:t>
            </a:r>
          </a:p>
          <a:p>
            <a:pPr defTabSz="457189"/>
            <a:r>
              <a:rPr lang="en-GB" b="1" dirty="0">
                <a:solidFill>
                  <a:prstClr val="black"/>
                </a:solidFill>
              </a:rPr>
              <a:t>Apalutamide </a:t>
            </a:r>
            <a:br>
              <a:rPr lang="en-GB" b="1" dirty="0">
                <a:solidFill>
                  <a:prstClr val="black"/>
                </a:solidFill>
              </a:rPr>
            </a:br>
            <a:r>
              <a:rPr lang="en-GB" b="1" dirty="0">
                <a:solidFill>
                  <a:prstClr val="black"/>
                </a:solidFill>
              </a:rPr>
              <a:t>vs placebo</a:t>
            </a:r>
            <a:r>
              <a:rPr lang="en-GB" b="1" baseline="30000" dirty="0">
                <a:solidFill>
                  <a:prstClr val="black"/>
                </a:solidFill>
              </a:rPr>
              <a:t>1,2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52504" y="2865572"/>
            <a:ext cx="2778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GB" b="1" dirty="0">
                <a:solidFill>
                  <a:prstClr val="black"/>
                </a:solidFill>
              </a:rPr>
              <a:t>PROSPER:</a:t>
            </a:r>
          </a:p>
          <a:p>
            <a:pPr defTabSz="457189"/>
            <a:r>
              <a:rPr lang="en-GB" b="1" dirty="0">
                <a:solidFill>
                  <a:prstClr val="black"/>
                </a:solidFill>
              </a:rPr>
              <a:t>Enzalutamide </a:t>
            </a:r>
            <a:br>
              <a:rPr lang="en-GB" b="1" dirty="0">
                <a:solidFill>
                  <a:prstClr val="black"/>
                </a:solidFill>
              </a:rPr>
            </a:br>
            <a:r>
              <a:rPr lang="en-GB" b="1" dirty="0">
                <a:solidFill>
                  <a:prstClr val="black"/>
                </a:solidFill>
              </a:rPr>
              <a:t>vs placebo</a:t>
            </a:r>
            <a:r>
              <a:rPr lang="en-GB" b="1" baseline="30000" dirty="0">
                <a:solidFill>
                  <a:prstClr val="black"/>
                </a:solidFill>
              </a:rPr>
              <a:t>3,4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85817" y="4617859"/>
            <a:ext cx="2812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GB" b="1" dirty="0">
                <a:solidFill>
                  <a:prstClr val="black"/>
                </a:solidFill>
              </a:rPr>
              <a:t>ARAMIS: </a:t>
            </a:r>
          </a:p>
          <a:p>
            <a:pPr defTabSz="457189"/>
            <a:r>
              <a:rPr lang="en-GB" b="1" dirty="0">
                <a:solidFill>
                  <a:prstClr val="black"/>
                </a:solidFill>
              </a:rPr>
              <a:t>Darolutamide </a:t>
            </a:r>
            <a:br>
              <a:rPr lang="en-GB" b="1" dirty="0">
                <a:solidFill>
                  <a:prstClr val="black"/>
                </a:solidFill>
              </a:rPr>
            </a:br>
            <a:r>
              <a:rPr lang="en-GB" b="1" dirty="0">
                <a:solidFill>
                  <a:prstClr val="black"/>
                </a:solidFill>
              </a:rPr>
              <a:t>vs placebo</a:t>
            </a:r>
            <a:r>
              <a:rPr lang="en-GB" b="1" baseline="30000" dirty="0">
                <a:solidFill>
                  <a:prstClr val="black"/>
                </a:solidFill>
              </a:rPr>
              <a:t>5-7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7A37889-C215-A64A-ABB4-40976D624B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6</a:t>
            </a:fld>
            <a:endParaRPr lang="en-GB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0926D3C-94C0-3F4F-B87A-D756E1FEC687}"/>
              </a:ext>
            </a:extLst>
          </p:cNvPr>
          <p:cNvCxnSpPr>
            <a:cxnSpLocks/>
          </p:cNvCxnSpPr>
          <p:nvPr/>
        </p:nvCxnSpPr>
        <p:spPr>
          <a:xfrm flipV="1">
            <a:off x="5044195" y="1249438"/>
            <a:ext cx="634506" cy="393425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544B1130-E21A-F641-9691-F3F11985E110}"/>
              </a:ext>
            </a:extLst>
          </p:cNvPr>
          <p:cNvSpPr/>
          <p:nvPr/>
        </p:nvSpPr>
        <p:spPr>
          <a:xfrm>
            <a:off x="5686185" y="883757"/>
            <a:ext cx="1857559" cy="69919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/>
              <a:t>Apalutamide (240 mg/day)</a:t>
            </a:r>
            <a:br>
              <a:rPr lang="en-GB" sz="1200" b="1" dirty="0"/>
            </a:br>
            <a:r>
              <a:rPr lang="en-GB" sz="1200" b="1" dirty="0"/>
              <a:t>+ ADT</a:t>
            </a:r>
            <a:br>
              <a:rPr lang="en-GB" sz="1200" b="1" dirty="0"/>
            </a:br>
            <a:r>
              <a:rPr lang="en-GB" sz="1200" b="1" dirty="0"/>
              <a:t>(n=806)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090A418-CEE1-5A4D-903C-C3A37C1BFE3E}"/>
              </a:ext>
            </a:extLst>
          </p:cNvPr>
          <p:cNvSpPr/>
          <p:nvPr/>
        </p:nvSpPr>
        <p:spPr>
          <a:xfrm>
            <a:off x="5686185" y="1694639"/>
            <a:ext cx="1857559" cy="699199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/>
              <a:t>Placebo</a:t>
            </a:r>
            <a:br>
              <a:rPr lang="en-GB" sz="1200" b="1" dirty="0"/>
            </a:br>
            <a:r>
              <a:rPr lang="en-GB" sz="1200" b="1" dirty="0"/>
              <a:t>+ ADT</a:t>
            </a:r>
            <a:br>
              <a:rPr lang="en-GB" sz="1200" b="1" dirty="0"/>
            </a:br>
            <a:r>
              <a:rPr lang="en-GB" sz="1200" b="1" dirty="0"/>
              <a:t>(n=401)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28BCCA1-0B86-4349-953E-610C91446413}"/>
              </a:ext>
            </a:extLst>
          </p:cNvPr>
          <p:cNvCxnSpPr>
            <a:cxnSpLocks/>
          </p:cNvCxnSpPr>
          <p:nvPr/>
        </p:nvCxnSpPr>
        <p:spPr>
          <a:xfrm>
            <a:off x="4318033" y="1644874"/>
            <a:ext cx="676592" cy="0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FB4F3C3-E6A7-984F-87CC-FC5E6553FF5B}"/>
              </a:ext>
            </a:extLst>
          </p:cNvPr>
          <p:cNvSpPr txBox="1"/>
          <p:nvPr/>
        </p:nvSpPr>
        <p:spPr>
          <a:xfrm>
            <a:off x="4525820" y="1189375"/>
            <a:ext cx="71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N=1,207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95AE3D1-8153-4949-93BC-2D03FE597BD7}"/>
              </a:ext>
            </a:extLst>
          </p:cNvPr>
          <p:cNvSpPr txBox="1"/>
          <p:nvPr/>
        </p:nvSpPr>
        <p:spPr>
          <a:xfrm>
            <a:off x="4690929" y="1862235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2:1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56F5B5B-8317-684A-A435-42658744090D}"/>
              </a:ext>
            </a:extLst>
          </p:cNvPr>
          <p:cNvSpPr/>
          <p:nvPr/>
        </p:nvSpPr>
        <p:spPr>
          <a:xfrm>
            <a:off x="1853978" y="919391"/>
            <a:ext cx="2586125" cy="1470126"/>
          </a:xfrm>
          <a:prstGeom prst="roundRect">
            <a:avLst>
              <a:gd name="adj" fmla="val 10212"/>
            </a:avLst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en-GB" sz="1000" b="1" dirty="0">
                <a:solidFill>
                  <a:schemeClr val="accent1"/>
                </a:solidFill>
              </a:rPr>
              <a:t>Patients</a:t>
            </a:r>
          </a:p>
          <a:p>
            <a:pPr marL="171450" indent="-171450"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</a:rPr>
              <a:t>nmCRPC</a:t>
            </a:r>
          </a:p>
          <a:p>
            <a:pPr marL="171450" indent="-171450"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</a:rPr>
              <a:t>PSADT ≤10 months</a:t>
            </a:r>
          </a:p>
          <a:p>
            <a:pPr>
              <a:spcBef>
                <a:spcPts val="300"/>
              </a:spcBef>
              <a:buClr>
                <a:schemeClr val="accent1"/>
              </a:buClr>
            </a:pPr>
            <a:r>
              <a:rPr lang="en-GB" sz="1000" b="1" dirty="0">
                <a:solidFill>
                  <a:schemeClr val="accent1"/>
                </a:solidFill>
              </a:rPr>
              <a:t>Stratification</a:t>
            </a:r>
          </a:p>
          <a:p>
            <a:pPr marL="171450" indent="-171450"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PSADT (≤6 months vs &gt; 6 months)</a:t>
            </a:r>
          </a:p>
          <a:p>
            <a:pPr marL="171450" indent="-171450"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Osteoclast-targeted therapy (yes or no)</a:t>
            </a:r>
          </a:p>
          <a:p>
            <a:pPr marL="171450" indent="-171450"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or regional nodal disease (N0 vs N1)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F372E79-1AAD-DA40-B15F-6CAF2ECFB460}"/>
              </a:ext>
            </a:extLst>
          </p:cNvPr>
          <p:cNvCxnSpPr>
            <a:cxnSpLocks/>
          </p:cNvCxnSpPr>
          <p:nvPr/>
        </p:nvCxnSpPr>
        <p:spPr>
          <a:xfrm>
            <a:off x="5044195" y="1654880"/>
            <a:ext cx="634506" cy="393425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AE35F5A3-6664-B848-A2D6-9B40EAF85E2C}"/>
              </a:ext>
            </a:extLst>
          </p:cNvPr>
          <p:cNvSpPr/>
          <p:nvPr/>
        </p:nvSpPr>
        <p:spPr>
          <a:xfrm>
            <a:off x="4684955" y="1450666"/>
            <a:ext cx="395387" cy="39538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R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E8ED110-30C5-6245-AFD8-7C9F160C2B66}"/>
              </a:ext>
            </a:extLst>
          </p:cNvPr>
          <p:cNvCxnSpPr>
            <a:cxnSpLocks/>
          </p:cNvCxnSpPr>
          <p:nvPr/>
        </p:nvCxnSpPr>
        <p:spPr>
          <a:xfrm flipV="1">
            <a:off x="5044195" y="2995966"/>
            <a:ext cx="634506" cy="393425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58EA1EC3-1294-334A-8A10-A334C7EB2DB2}"/>
              </a:ext>
            </a:extLst>
          </p:cNvPr>
          <p:cNvSpPr/>
          <p:nvPr/>
        </p:nvSpPr>
        <p:spPr>
          <a:xfrm>
            <a:off x="5686185" y="2630285"/>
            <a:ext cx="1857559" cy="69919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/>
              <a:t>Enzalutamide (160 mg/day)</a:t>
            </a:r>
            <a:br>
              <a:rPr lang="en-GB" sz="1200" b="1" dirty="0"/>
            </a:br>
            <a:r>
              <a:rPr lang="en-GB" sz="1200" b="1" dirty="0"/>
              <a:t>+ ADT</a:t>
            </a:r>
            <a:br>
              <a:rPr lang="en-GB" sz="1200" b="1" dirty="0"/>
            </a:br>
            <a:r>
              <a:rPr lang="en-GB" sz="1200" b="1" dirty="0"/>
              <a:t>(n=933)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DFFDE2A8-DCCA-2244-8B2A-B65DDBEDC0E4}"/>
              </a:ext>
            </a:extLst>
          </p:cNvPr>
          <p:cNvSpPr/>
          <p:nvPr/>
        </p:nvSpPr>
        <p:spPr>
          <a:xfrm>
            <a:off x="5686185" y="3441167"/>
            <a:ext cx="1857559" cy="699199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/>
              <a:t>Placebo</a:t>
            </a:r>
            <a:br>
              <a:rPr lang="en-GB" sz="1200" b="1" dirty="0"/>
            </a:br>
            <a:r>
              <a:rPr lang="en-GB" sz="1200" b="1" dirty="0"/>
              <a:t>+ ADT</a:t>
            </a:r>
            <a:br>
              <a:rPr lang="en-GB" sz="1200" b="1" dirty="0"/>
            </a:br>
            <a:r>
              <a:rPr lang="en-GB" sz="1200" b="1" dirty="0"/>
              <a:t>(n=468)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CECFDC6-9937-104D-AA75-9F587EA11812}"/>
              </a:ext>
            </a:extLst>
          </p:cNvPr>
          <p:cNvCxnSpPr>
            <a:cxnSpLocks/>
          </p:cNvCxnSpPr>
          <p:nvPr/>
        </p:nvCxnSpPr>
        <p:spPr>
          <a:xfrm>
            <a:off x="4318033" y="3391402"/>
            <a:ext cx="676592" cy="0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7CE07751-D1B9-3C4B-9176-1FB41DFD105C}"/>
              </a:ext>
            </a:extLst>
          </p:cNvPr>
          <p:cNvSpPr txBox="1"/>
          <p:nvPr/>
        </p:nvSpPr>
        <p:spPr>
          <a:xfrm>
            <a:off x="4524216" y="2935903"/>
            <a:ext cx="7168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N=1,401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C6B6436-B12A-1948-8B96-7A9D3B062A95}"/>
              </a:ext>
            </a:extLst>
          </p:cNvPr>
          <p:cNvSpPr txBox="1"/>
          <p:nvPr/>
        </p:nvSpPr>
        <p:spPr>
          <a:xfrm>
            <a:off x="4690929" y="3608763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2:1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2898097C-D493-CC40-874D-C1D88BCD889E}"/>
              </a:ext>
            </a:extLst>
          </p:cNvPr>
          <p:cNvSpPr/>
          <p:nvPr/>
        </p:nvSpPr>
        <p:spPr>
          <a:xfrm>
            <a:off x="1853978" y="2665919"/>
            <a:ext cx="2586125" cy="1470126"/>
          </a:xfrm>
          <a:prstGeom prst="roundRect">
            <a:avLst>
              <a:gd name="adj" fmla="val 10212"/>
            </a:avLst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en-GB" sz="1000" b="1" dirty="0">
                <a:solidFill>
                  <a:schemeClr val="accent1"/>
                </a:solidFill>
              </a:rPr>
              <a:t>Patients</a:t>
            </a:r>
          </a:p>
          <a:p>
            <a:pPr marL="171450" indent="-171450"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</a:rPr>
              <a:t>nmCRPC</a:t>
            </a:r>
          </a:p>
          <a:p>
            <a:pPr marL="171450" indent="-171450"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</a:rPr>
              <a:t>PSADT ≤10 months</a:t>
            </a:r>
          </a:p>
          <a:p>
            <a:pPr>
              <a:spcBef>
                <a:spcPts val="300"/>
              </a:spcBef>
              <a:buClr>
                <a:schemeClr val="accent1"/>
              </a:buClr>
            </a:pPr>
            <a:r>
              <a:rPr lang="en-GB" sz="1000" b="1" dirty="0">
                <a:solidFill>
                  <a:schemeClr val="accent1"/>
                </a:solidFill>
              </a:rPr>
              <a:t>Stratification</a:t>
            </a:r>
          </a:p>
          <a:p>
            <a:pPr marL="171450" indent="-171450"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PSADT (≤6 months vs &gt; 6 months)</a:t>
            </a:r>
          </a:p>
          <a:p>
            <a:pPr marL="171450" indent="-171450"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Osteoclast-targeted therapy (yes or no)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74CFDFD-9DDF-A14F-96AB-E0E93C307011}"/>
              </a:ext>
            </a:extLst>
          </p:cNvPr>
          <p:cNvCxnSpPr>
            <a:cxnSpLocks/>
          </p:cNvCxnSpPr>
          <p:nvPr/>
        </p:nvCxnSpPr>
        <p:spPr>
          <a:xfrm>
            <a:off x="5044195" y="3401408"/>
            <a:ext cx="634506" cy="393425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B5EE9E6F-70F8-E443-B5EC-852BF248E5A5}"/>
              </a:ext>
            </a:extLst>
          </p:cNvPr>
          <p:cNvSpPr/>
          <p:nvPr/>
        </p:nvSpPr>
        <p:spPr>
          <a:xfrm>
            <a:off x="4684955" y="3197194"/>
            <a:ext cx="395387" cy="39538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R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E7342AA-2D76-2A42-85DB-1802D2B09270}"/>
              </a:ext>
            </a:extLst>
          </p:cNvPr>
          <p:cNvCxnSpPr>
            <a:cxnSpLocks/>
          </p:cNvCxnSpPr>
          <p:nvPr/>
        </p:nvCxnSpPr>
        <p:spPr>
          <a:xfrm flipV="1">
            <a:off x="5044195" y="4742495"/>
            <a:ext cx="634506" cy="393425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B50CC418-89FF-AB42-8A73-6A08F78523F9}"/>
              </a:ext>
            </a:extLst>
          </p:cNvPr>
          <p:cNvSpPr/>
          <p:nvPr/>
        </p:nvSpPr>
        <p:spPr>
          <a:xfrm>
            <a:off x="5686185" y="4376814"/>
            <a:ext cx="1857559" cy="69919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GB" sz="1200" b="1" dirty="0" err="1"/>
              <a:t>Darolutamide</a:t>
            </a:r>
            <a:endParaRPr lang="en-GB" sz="1200" b="1" dirty="0"/>
          </a:p>
          <a:p>
            <a:pPr algn="ctr">
              <a:lnSpc>
                <a:spcPct val="90000"/>
              </a:lnSpc>
            </a:pPr>
            <a:r>
              <a:rPr lang="en-GB" sz="1200" b="1" dirty="0"/>
              <a:t> (1,200 mg/day)</a:t>
            </a:r>
            <a:br>
              <a:rPr lang="en-GB" sz="1200" b="1" dirty="0"/>
            </a:br>
            <a:r>
              <a:rPr lang="en-GB" sz="1200" b="1" dirty="0"/>
              <a:t>+ ADT</a:t>
            </a:r>
          </a:p>
          <a:p>
            <a:pPr algn="ctr">
              <a:lnSpc>
                <a:spcPct val="90000"/>
              </a:lnSpc>
            </a:pPr>
            <a:r>
              <a:rPr lang="en-GB" sz="1200" b="1" dirty="0"/>
              <a:t>(n=955)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D21CF68A-EEBD-284C-9D05-0E31C1C24509}"/>
              </a:ext>
            </a:extLst>
          </p:cNvPr>
          <p:cNvSpPr/>
          <p:nvPr/>
        </p:nvSpPr>
        <p:spPr>
          <a:xfrm>
            <a:off x="5686185" y="5187696"/>
            <a:ext cx="1857559" cy="699199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/>
              <a:t>Placebo</a:t>
            </a:r>
            <a:br>
              <a:rPr lang="en-GB" sz="1200" b="1" dirty="0"/>
            </a:br>
            <a:r>
              <a:rPr lang="en-GB" sz="1200" b="1" dirty="0"/>
              <a:t>+ ADT</a:t>
            </a:r>
            <a:br>
              <a:rPr lang="en-GB" sz="1200" b="1" dirty="0"/>
            </a:br>
            <a:r>
              <a:rPr lang="en-GB" sz="1200" b="1" dirty="0"/>
              <a:t>(n=554)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3E76A56-4963-2843-BF59-FC89445FD085}"/>
              </a:ext>
            </a:extLst>
          </p:cNvPr>
          <p:cNvCxnSpPr>
            <a:cxnSpLocks/>
          </p:cNvCxnSpPr>
          <p:nvPr/>
        </p:nvCxnSpPr>
        <p:spPr>
          <a:xfrm>
            <a:off x="4318033" y="5137931"/>
            <a:ext cx="676592" cy="0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B47F414A-9DF9-1B44-A0B3-65A19CB0E846}"/>
              </a:ext>
            </a:extLst>
          </p:cNvPr>
          <p:cNvSpPr txBox="1"/>
          <p:nvPr/>
        </p:nvSpPr>
        <p:spPr>
          <a:xfrm>
            <a:off x="4524215" y="4682432"/>
            <a:ext cx="7168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N=1,509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93E7A90-94AC-D244-BE11-D1A1B70827D8}"/>
              </a:ext>
            </a:extLst>
          </p:cNvPr>
          <p:cNvSpPr txBox="1"/>
          <p:nvPr/>
        </p:nvSpPr>
        <p:spPr>
          <a:xfrm>
            <a:off x="4690929" y="5355292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2:1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EC04D0B4-E3DD-7E4C-91C1-E65B569E12DC}"/>
              </a:ext>
            </a:extLst>
          </p:cNvPr>
          <p:cNvSpPr/>
          <p:nvPr/>
        </p:nvSpPr>
        <p:spPr>
          <a:xfrm>
            <a:off x="1873666" y="4415644"/>
            <a:ext cx="2586125" cy="1470126"/>
          </a:xfrm>
          <a:prstGeom prst="roundRect">
            <a:avLst>
              <a:gd name="adj" fmla="val 10212"/>
            </a:avLst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en-GB" sz="1000" b="1" dirty="0">
              <a:solidFill>
                <a:schemeClr val="accent1"/>
              </a:solidFill>
            </a:endParaRPr>
          </a:p>
          <a:p>
            <a:r>
              <a:rPr lang="en-GB" sz="1000" b="1" dirty="0">
                <a:solidFill>
                  <a:schemeClr val="accent1"/>
                </a:solidFill>
              </a:rPr>
              <a:t>Patients</a:t>
            </a:r>
          </a:p>
          <a:p>
            <a:pPr marL="171450" indent="-171450"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</a:rPr>
              <a:t>nmCRPC</a:t>
            </a:r>
          </a:p>
          <a:p>
            <a:pPr marL="171450" indent="-171450"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</a:rPr>
              <a:t>PSADT ≤10 months</a:t>
            </a:r>
          </a:p>
          <a:p>
            <a:pPr>
              <a:spcBef>
                <a:spcPts val="300"/>
              </a:spcBef>
              <a:buClr>
                <a:schemeClr val="accent1"/>
              </a:buClr>
            </a:pPr>
            <a:r>
              <a:rPr lang="en-GB" sz="1000" b="1" dirty="0">
                <a:solidFill>
                  <a:schemeClr val="accent1"/>
                </a:solidFill>
              </a:rPr>
              <a:t>Stratification</a:t>
            </a:r>
          </a:p>
          <a:p>
            <a:pPr marL="171450" indent="-171450"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PSADT (≤6 months vs &gt; 6 months)</a:t>
            </a:r>
          </a:p>
          <a:p>
            <a:pPr marL="171450" indent="-171450"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Osteoclast-targeted therapy (yes or no)</a:t>
            </a:r>
          </a:p>
          <a:p>
            <a:pPr marL="171450" indent="-171450"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C2BC1D3-2B10-E346-8196-355FC5D685E1}"/>
              </a:ext>
            </a:extLst>
          </p:cNvPr>
          <p:cNvCxnSpPr>
            <a:cxnSpLocks/>
          </p:cNvCxnSpPr>
          <p:nvPr/>
        </p:nvCxnSpPr>
        <p:spPr>
          <a:xfrm>
            <a:off x="5044195" y="5147937"/>
            <a:ext cx="634506" cy="393425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AB2856EA-7440-2142-8A3B-F286E6B598AC}"/>
              </a:ext>
            </a:extLst>
          </p:cNvPr>
          <p:cNvSpPr/>
          <p:nvPr/>
        </p:nvSpPr>
        <p:spPr>
          <a:xfrm>
            <a:off x="4684955" y="4943723"/>
            <a:ext cx="395387" cy="39538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57" name="Rounded Rectangle 23">
            <a:extLst>
              <a:ext uri="{FF2B5EF4-FFF2-40B4-BE49-F238E27FC236}">
                <a16:creationId xmlns:a16="http://schemas.microsoft.com/office/drawing/2014/main" id="{6D97BFAA-2C6A-4B75-A39B-CD1114C46B53}"/>
              </a:ext>
            </a:extLst>
          </p:cNvPr>
          <p:cNvSpPr/>
          <p:nvPr/>
        </p:nvSpPr>
        <p:spPr>
          <a:xfrm>
            <a:off x="7758846" y="1249438"/>
            <a:ext cx="1857559" cy="699199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/>
              <a:t>Primary analysis: MFS</a:t>
            </a:r>
          </a:p>
        </p:txBody>
      </p:sp>
      <p:sp>
        <p:nvSpPr>
          <p:cNvPr id="58" name="Rounded Rectangle 23">
            <a:extLst>
              <a:ext uri="{FF2B5EF4-FFF2-40B4-BE49-F238E27FC236}">
                <a16:creationId xmlns:a16="http://schemas.microsoft.com/office/drawing/2014/main" id="{4CD4FDB9-8005-40D9-82D6-1D0A5F0E46A2}"/>
              </a:ext>
            </a:extLst>
          </p:cNvPr>
          <p:cNvSpPr/>
          <p:nvPr/>
        </p:nvSpPr>
        <p:spPr>
          <a:xfrm>
            <a:off x="10023015" y="1249438"/>
            <a:ext cx="1857559" cy="699199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/>
              <a:t>Final analysis: OS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A6D5CB-7177-4F44-8C7E-93917C4C9FC6}"/>
              </a:ext>
            </a:extLst>
          </p:cNvPr>
          <p:cNvSpPr txBox="1"/>
          <p:nvPr/>
        </p:nvSpPr>
        <p:spPr>
          <a:xfrm rot="16200000">
            <a:off x="9354027" y="1444312"/>
            <a:ext cx="922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505050"/>
                </a:solidFill>
                <a:ea typeface="Aileron" charset="0"/>
                <a:cs typeface="Aileron" charset="0"/>
              </a:rPr>
              <a:t>unblinding</a:t>
            </a:r>
            <a:r>
              <a:rPr lang="en-GB" sz="1200" b="1" baseline="30000" dirty="0">
                <a:solidFill>
                  <a:srgbClr val="505050"/>
                </a:solidFill>
                <a:ea typeface="Aileron" charset="0"/>
                <a:cs typeface="Aileron" charset="0"/>
              </a:rPr>
              <a:t>a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B316F45-9DDC-44F9-8BAC-53741612E837}"/>
              </a:ext>
            </a:extLst>
          </p:cNvPr>
          <p:cNvCxnSpPr/>
          <p:nvPr/>
        </p:nvCxnSpPr>
        <p:spPr>
          <a:xfrm>
            <a:off x="7632912" y="1233356"/>
            <a:ext cx="0" cy="8032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50C99B8-AB09-4EB4-BE4F-8EE0E1EDDFCC}"/>
              </a:ext>
            </a:extLst>
          </p:cNvPr>
          <p:cNvCxnSpPr>
            <a:stCxn id="57" idx="1"/>
          </p:cNvCxnSpPr>
          <p:nvPr/>
        </p:nvCxnSpPr>
        <p:spPr>
          <a:xfrm flipH="1" flipV="1">
            <a:off x="7632912" y="1599037"/>
            <a:ext cx="125934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C10EFA1-95B9-404E-B556-55D2AF32989D}"/>
              </a:ext>
            </a:extLst>
          </p:cNvPr>
          <p:cNvCxnSpPr>
            <a:stCxn id="22" idx="3"/>
          </p:cNvCxnSpPr>
          <p:nvPr/>
        </p:nvCxnSpPr>
        <p:spPr>
          <a:xfrm flipV="1">
            <a:off x="7543744" y="1233356"/>
            <a:ext cx="89168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182E820-8F7C-4851-BDF0-613293961BD0}"/>
              </a:ext>
            </a:extLst>
          </p:cNvPr>
          <p:cNvCxnSpPr/>
          <p:nvPr/>
        </p:nvCxnSpPr>
        <p:spPr>
          <a:xfrm flipV="1">
            <a:off x="7555936" y="2044124"/>
            <a:ext cx="89168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8A33D25-3E88-4DF8-BE85-ACDD9CBD7298}"/>
              </a:ext>
            </a:extLst>
          </p:cNvPr>
          <p:cNvCxnSpPr>
            <a:stCxn id="2" idx="0"/>
            <a:endCxn id="2" idx="0"/>
          </p:cNvCxnSpPr>
          <p:nvPr/>
        </p:nvCxnSpPr>
        <p:spPr>
          <a:xfrm>
            <a:off x="9676840" y="1582811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4CFF1CE-35B8-4947-BF49-8DF021706483}"/>
              </a:ext>
            </a:extLst>
          </p:cNvPr>
          <p:cNvCxnSpPr/>
          <p:nvPr/>
        </p:nvCxnSpPr>
        <p:spPr>
          <a:xfrm flipH="1" flipV="1">
            <a:off x="9601682" y="1599037"/>
            <a:ext cx="125934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5625AF6-38CA-433A-9BB1-AC30D135305C}"/>
              </a:ext>
            </a:extLst>
          </p:cNvPr>
          <p:cNvCxnSpPr>
            <a:cxnSpLocks/>
          </p:cNvCxnSpPr>
          <p:nvPr/>
        </p:nvCxnSpPr>
        <p:spPr>
          <a:xfrm flipV="1">
            <a:off x="9897081" y="1592890"/>
            <a:ext cx="125934" cy="1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1" name="Content Placeholder 3">
            <a:extLst>
              <a:ext uri="{FF2B5EF4-FFF2-40B4-BE49-F238E27FC236}">
                <a16:creationId xmlns:a16="http://schemas.microsoft.com/office/drawing/2014/main" id="{3ECD39E3-11E5-43A0-81EE-BA70FAFCB355}"/>
              </a:ext>
            </a:extLst>
          </p:cNvPr>
          <p:cNvSpPr txBox="1">
            <a:spLocks/>
          </p:cNvSpPr>
          <p:nvPr/>
        </p:nvSpPr>
        <p:spPr>
          <a:xfrm>
            <a:off x="8208166" y="3857075"/>
            <a:ext cx="3672408" cy="42692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13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528" indent="-3397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8888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0" baseline="30000" dirty="0">
                <a:solidFill>
                  <a:prstClr val="black"/>
                </a:solidFill>
              </a:rPr>
              <a:t>b </a:t>
            </a:r>
            <a:r>
              <a:rPr lang="en-GB" sz="1200" b="0" dirty="0">
                <a:solidFill>
                  <a:prstClr val="black"/>
                </a:solidFill>
              </a:rPr>
              <a:t>87 patients randomised to placebo crossed over to enzalutamide treatment after unblinding</a:t>
            </a:r>
            <a:r>
              <a:rPr lang="en-GB" sz="1200" b="0" baseline="30000" dirty="0">
                <a:solidFill>
                  <a:prstClr val="black"/>
                </a:solidFill>
              </a:rPr>
              <a:t>8</a:t>
            </a:r>
            <a:endParaRPr lang="en-GB" sz="1200" b="0" dirty="0">
              <a:solidFill>
                <a:prstClr val="black"/>
              </a:solidFill>
            </a:endParaRPr>
          </a:p>
        </p:txBody>
      </p:sp>
      <p:sp>
        <p:nvSpPr>
          <p:cNvPr id="73" name="Rounded Rectangle 23">
            <a:extLst>
              <a:ext uri="{FF2B5EF4-FFF2-40B4-BE49-F238E27FC236}">
                <a16:creationId xmlns:a16="http://schemas.microsoft.com/office/drawing/2014/main" id="{087CBD0F-EC96-4CF5-A6F5-1CFEDCD9E6C3}"/>
              </a:ext>
            </a:extLst>
          </p:cNvPr>
          <p:cNvSpPr/>
          <p:nvPr/>
        </p:nvSpPr>
        <p:spPr>
          <a:xfrm>
            <a:off x="7771038" y="2998990"/>
            <a:ext cx="1857559" cy="699199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/>
              <a:t>Primary analysis: MFS</a:t>
            </a:r>
          </a:p>
        </p:txBody>
      </p:sp>
      <p:sp>
        <p:nvSpPr>
          <p:cNvPr id="74" name="Rounded Rectangle 23">
            <a:extLst>
              <a:ext uri="{FF2B5EF4-FFF2-40B4-BE49-F238E27FC236}">
                <a16:creationId xmlns:a16="http://schemas.microsoft.com/office/drawing/2014/main" id="{72F6126A-A182-402D-8461-294C60F9D5A2}"/>
              </a:ext>
            </a:extLst>
          </p:cNvPr>
          <p:cNvSpPr/>
          <p:nvPr/>
        </p:nvSpPr>
        <p:spPr>
          <a:xfrm>
            <a:off x="10035207" y="2998990"/>
            <a:ext cx="1857559" cy="699199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/>
              <a:t>Final analysis: OS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953AF8F-55A8-488E-927F-2DC0AB511B7F}"/>
              </a:ext>
            </a:extLst>
          </p:cNvPr>
          <p:cNvSpPr txBox="1"/>
          <p:nvPr/>
        </p:nvSpPr>
        <p:spPr>
          <a:xfrm rot="16200000">
            <a:off x="9366219" y="3193864"/>
            <a:ext cx="922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err="1">
                <a:solidFill>
                  <a:srgbClr val="505050"/>
                </a:solidFill>
                <a:ea typeface="Aileron" charset="0"/>
                <a:cs typeface="Aileron" charset="0"/>
              </a:rPr>
              <a:t>unblinding</a:t>
            </a:r>
            <a:r>
              <a:rPr lang="en-GB" sz="1200" b="1" baseline="30000" dirty="0" err="1">
                <a:solidFill>
                  <a:srgbClr val="505050"/>
                </a:solidFill>
                <a:ea typeface="Aileron" charset="0"/>
                <a:cs typeface="Aileron" charset="0"/>
              </a:rPr>
              <a:t>b</a:t>
            </a:r>
            <a:endParaRPr lang="en-GB" sz="1200" b="1" baseline="30000" dirty="0">
              <a:solidFill>
                <a:srgbClr val="505050"/>
              </a:solidFill>
              <a:ea typeface="Aileron" charset="0"/>
              <a:cs typeface="Aileron" charset="0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03AA28E-911F-448C-8297-48C6517C9C10}"/>
              </a:ext>
            </a:extLst>
          </p:cNvPr>
          <p:cNvCxnSpPr/>
          <p:nvPr/>
        </p:nvCxnSpPr>
        <p:spPr>
          <a:xfrm>
            <a:off x="7645104" y="2982908"/>
            <a:ext cx="0" cy="8032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B130F6C-41D8-4CDD-89E6-CF5A2F3132BD}"/>
              </a:ext>
            </a:extLst>
          </p:cNvPr>
          <p:cNvCxnSpPr>
            <a:stCxn id="73" idx="1"/>
          </p:cNvCxnSpPr>
          <p:nvPr/>
        </p:nvCxnSpPr>
        <p:spPr>
          <a:xfrm flipH="1" flipV="1">
            <a:off x="7645104" y="3348589"/>
            <a:ext cx="125934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5D0BE7D-47EE-4F57-B63C-15A349ACF33D}"/>
              </a:ext>
            </a:extLst>
          </p:cNvPr>
          <p:cNvCxnSpPr/>
          <p:nvPr/>
        </p:nvCxnSpPr>
        <p:spPr>
          <a:xfrm flipV="1">
            <a:off x="7555936" y="2982908"/>
            <a:ext cx="89168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21774C78-A60F-4548-9BA9-A5E133F595B4}"/>
              </a:ext>
            </a:extLst>
          </p:cNvPr>
          <p:cNvCxnSpPr/>
          <p:nvPr/>
        </p:nvCxnSpPr>
        <p:spPr>
          <a:xfrm flipV="1">
            <a:off x="7568128" y="3793676"/>
            <a:ext cx="89168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61341DB-E8AF-4451-882F-C973DCCD6109}"/>
              </a:ext>
            </a:extLst>
          </p:cNvPr>
          <p:cNvCxnSpPr>
            <a:stCxn id="75" idx="0"/>
            <a:endCxn id="75" idx="0"/>
          </p:cNvCxnSpPr>
          <p:nvPr/>
        </p:nvCxnSpPr>
        <p:spPr>
          <a:xfrm>
            <a:off x="9689032" y="3332363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719FA7C-7A01-4EFC-A04E-3CEF4F058B42}"/>
              </a:ext>
            </a:extLst>
          </p:cNvPr>
          <p:cNvCxnSpPr/>
          <p:nvPr/>
        </p:nvCxnSpPr>
        <p:spPr>
          <a:xfrm flipH="1" flipV="1">
            <a:off x="9613874" y="3348589"/>
            <a:ext cx="125934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A17D41C-F8C2-41AA-B4BF-5F2C43251722}"/>
              </a:ext>
            </a:extLst>
          </p:cNvPr>
          <p:cNvCxnSpPr>
            <a:cxnSpLocks/>
          </p:cNvCxnSpPr>
          <p:nvPr/>
        </p:nvCxnSpPr>
        <p:spPr>
          <a:xfrm flipV="1">
            <a:off x="9909273" y="3342442"/>
            <a:ext cx="125934" cy="1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3" name="Content Placeholder 3">
            <a:extLst>
              <a:ext uri="{FF2B5EF4-FFF2-40B4-BE49-F238E27FC236}">
                <a16:creationId xmlns:a16="http://schemas.microsoft.com/office/drawing/2014/main" id="{1488433A-465B-4DE4-BD38-54992E8B96B4}"/>
              </a:ext>
            </a:extLst>
          </p:cNvPr>
          <p:cNvSpPr txBox="1">
            <a:spLocks/>
          </p:cNvSpPr>
          <p:nvPr/>
        </p:nvSpPr>
        <p:spPr>
          <a:xfrm>
            <a:off x="8179908" y="5629348"/>
            <a:ext cx="3672408" cy="42692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13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528" indent="-3397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8888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0" baseline="30000" dirty="0">
                <a:solidFill>
                  <a:prstClr val="black"/>
                </a:solidFill>
              </a:rPr>
              <a:t>c </a:t>
            </a:r>
            <a:r>
              <a:rPr lang="en-GB" sz="1200" b="0" dirty="0">
                <a:solidFill>
                  <a:prstClr val="black"/>
                </a:solidFill>
              </a:rPr>
              <a:t>170 patients randomised to placebo crossed over to darolutamide treatment after unblinding</a:t>
            </a:r>
            <a:r>
              <a:rPr lang="en-GB" sz="1200" b="0" baseline="30000" dirty="0">
                <a:solidFill>
                  <a:prstClr val="black"/>
                </a:solidFill>
              </a:rPr>
              <a:t>8</a:t>
            </a:r>
            <a:endParaRPr lang="en-GB" sz="1200" b="0" dirty="0">
              <a:solidFill>
                <a:prstClr val="black"/>
              </a:solidFill>
            </a:endParaRPr>
          </a:p>
        </p:txBody>
      </p:sp>
      <p:sp>
        <p:nvSpPr>
          <p:cNvPr id="84" name="Rounded Rectangle 23">
            <a:extLst>
              <a:ext uri="{FF2B5EF4-FFF2-40B4-BE49-F238E27FC236}">
                <a16:creationId xmlns:a16="http://schemas.microsoft.com/office/drawing/2014/main" id="{11C4DF5D-11F1-4EF3-966D-E246C60EC648}"/>
              </a:ext>
            </a:extLst>
          </p:cNvPr>
          <p:cNvSpPr/>
          <p:nvPr/>
        </p:nvSpPr>
        <p:spPr>
          <a:xfrm>
            <a:off x="7766330" y="4742395"/>
            <a:ext cx="1857559" cy="699199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/>
              <a:t>Primary analysis: MFS</a:t>
            </a:r>
          </a:p>
        </p:txBody>
      </p:sp>
      <p:sp>
        <p:nvSpPr>
          <p:cNvPr id="85" name="Rounded Rectangle 23">
            <a:extLst>
              <a:ext uri="{FF2B5EF4-FFF2-40B4-BE49-F238E27FC236}">
                <a16:creationId xmlns:a16="http://schemas.microsoft.com/office/drawing/2014/main" id="{D3302376-D65A-440F-8228-68E8FFEE7C5A}"/>
              </a:ext>
            </a:extLst>
          </p:cNvPr>
          <p:cNvSpPr/>
          <p:nvPr/>
        </p:nvSpPr>
        <p:spPr>
          <a:xfrm>
            <a:off x="10030499" y="4742395"/>
            <a:ext cx="1857559" cy="699199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/>
              <a:t>Final analysis: OS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9A7E2ED-03F9-4891-B687-D087448B2B81}"/>
              </a:ext>
            </a:extLst>
          </p:cNvPr>
          <p:cNvSpPr txBox="1"/>
          <p:nvPr/>
        </p:nvSpPr>
        <p:spPr>
          <a:xfrm rot="16200000">
            <a:off x="9361511" y="4937269"/>
            <a:ext cx="922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err="1">
                <a:solidFill>
                  <a:srgbClr val="505050"/>
                </a:solidFill>
                <a:ea typeface="Aileron" charset="0"/>
                <a:cs typeface="Aileron" charset="0"/>
              </a:rPr>
              <a:t>unblinding</a:t>
            </a:r>
            <a:r>
              <a:rPr lang="en-GB" sz="1200" b="1" baseline="30000" dirty="0" err="1">
                <a:solidFill>
                  <a:srgbClr val="505050"/>
                </a:solidFill>
                <a:ea typeface="Aileron" charset="0"/>
                <a:cs typeface="Aileron" charset="0"/>
              </a:rPr>
              <a:t>c</a:t>
            </a:r>
            <a:endParaRPr lang="en-GB" sz="1200" b="1" baseline="30000" dirty="0">
              <a:solidFill>
                <a:srgbClr val="505050"/>
              </a:solidFill>
              <a:ea typeface="Aileron" charset="0"/>
              <a:cs typeface="Aileron" charset="0"/>
            </a:endParaRP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E33778E6-1A54-4656-B52C-ED8604ADA85B}"/>
              </a:ext>
            </a:extLst>
          </p:cNvPr>
          <p:cNvCxnSpPr/>
          <p:nvPr/>
        </p:nvCxnSpPr>
        <p:spPr>
          <a:xfrm>
            <a:off x="7640396" y="4726313"/>
            <a:ext cx="0" cy="8032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373AE542-6332-495D-AF9C-D2E44A4C79CD}"/>
              </a:ext>
            </a:extLst>
          </p:cNvPr>
          <p:cNvCxnSpPr>
            <a:stCxn id="84" idx="1"/>
          </p:cNvCxnSpPr>
          <p:nvPr/>
        </p:nvCxnSpPr>
        <p:spPr>
          <a:xfrm flipH="1" flipV="1">
            <a:off x="7640396" y="5091994"/>
            <a:ext cx="125934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E574349D-05F9-4116-B1B0-635245D38B05}"/>
              </a:ext>
            </a:extLst>
          </p:cNvPr>
          <p:cNvCxnSpPr/>
          <p:nvPr/>
        </p:nvCxnSpPr>
        <p:spPr>
          <a:xfrm flipV="1">
            <a:off x="7551228" y="4726313"/>
            <a:ext cx="89168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106CBD84-61E2-4D31-A4B5-EDE182B04287}"/>
              </a:ext>
            </a:extLst>
          </p:cNvPr>
          <p:cNvCxnSpPr/>
          <p:nvPr/>
        </p:nvCxnSpPr>
        <p:spPr>
          <a:xfrm flipV="1">
            <a:off x="7563420" y="5537081"/>
            <a:ext cx="89168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1C185B3A-7399-4CAD-A01D-78B7DDDE83BA}"/>
              </a:ext>
            </a:extLst>
          </p:cNvPr>
          <p:cNvCxnSpPr>
            <a:stCxn id="86" idx="0"/>
            <a:endCxn id="86" idx="0"/>
          </p:cNvCxnSpPr>
          <p:nvPr/>
        </p:nvCxnSpPr>
        <p:spPr>
          <a:xfrm>
            <a:off x="9684324" y="5075768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55520E16-3C77-4BDE-8CB4-BF2BD863F531}"/>
              </a:ext>
            </a:extLst>
          </p:cNvPr>
          <p:cNvCxnSpPr/>
          <p:nvPr/>
        </p:nvCxnSpPr>
        <p:spPr>
          <a:xfrm flipH="1" flipV="1">
            <a:off x="9609166" y="5091994"/>
            <a:ext cx="125934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867F6EF-A224-48A4-A542-85DA96F18CA5}"/>
              </a:ext>
            </a:extLst>
          </p:cNvPr>
          <p:cNvCxnSpPr>
            <a:cxnSpLocks/>
          </p:cNvCxnSpPr>
          <p:nvPr/>
        </p:nvCxnSpPr>
        <p:spPr>
          <a:xfrm flipV="1">
            <a:off x="9904565" y="5085847"/>
            <a:ext cx="125934" cy="1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4" name="Content Placeholder 3">
            <a:extLst>
              <a:ext uri="{FF2B5EF4-FFF2-40B4-BE49-F238E27FC236}">
                <a16:creationId xmlns:a16="http://schemas.microsoft.com/office/drawing/2014/main" id="{D234F1B4-01EE-4CBE-9774-250E8EB52C2B}"/>
              </a:ext>
            </a:extLst>
          </p:cNvPr>
          <p:cNvSpPr txBox="1">
            <a:spLocks/>
          </p:cNvSpPr>
          <p:nvPr/>
        </p:nvSpPr>
        <p:spPr>
          <a:xfrm>
            <a:off x="8319857" y="1978769"/>
            <a:ext cx="750504" cy="201144"/>
          </a:xfrm>
          <a:prstGeom prst="rect">
            <a:avLst/>
          </a:prstGeom>
        </p:spPr>
        <p:txBody>
          <a:bodyPr anchor="t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13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528" indent="-3397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8888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0" dirty="0">
                <a:solidFill>
                  <a:prstClr val="black"/>
                </a:solidFill>
              </a:rPr>
              <a:t>May 19, 2017</a:t>
            </a:r>
          </a:p>
        </p:txBody>
      </p:sp>
      <p:sp>
        <p:nvSpPr>
          <p:cNvPr id="95" name="Content Placeholder 3">
            <a:extLst>
              <a:ext uri="{FF2B5EF4-FFF2-40B4-BE49-F238E27FC236}">
                <a16:creationId xmlns:a16="http://schemas.microsoft.com/office/drawing/2014/main" id="{367D8D6B-F153-4BF1-A489-B46B40B2D50F}"/>
              </a:ext>
            </a:extLst>
          </p:cNvPr>
          <p:cNvSpPr txBox="1">
            <a:spLocks/>
          </p:cNvSpPr>
          <p:nvPr/>
        </p:nvSpPr>
        <p:spPr>
          <a:xfrm>
            <a:off x="10584026" y="1975610"/>
            <a:ext cx="1127810" cy="23866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13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528" indent="-3397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8888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b="0" dirty="0">
                <a:solidFill>
                  <a:prstClr val="black"/>
                </a:solidFill>
              </a:rPr>
              <a:t>February 1, 2020</a:t>
            </a:r>
          </a:p>
        </p:txBody>
      </p:sp>
      <p:sp>
        <p:nvSpPr>
          <p:cNvPr id="97" name="Content Placeholder 3">
            <a:extLst>
              <a:ext uri="{FF2B5EF4-FFF2-40B4-BE49-F238E27FC236}">
                <a16:creationId xmlns:a16="http://schemas.microsoft.com/office/drawing/2014/main" id="{13033BD9-8112-4493-9D0B-8076653BD13C}"/>
              </a:ext>
            </a:extLst>
          </p:cNvPr>
          <p:cNvSpPr txBox="1">
            <a:spLocks/>
          </p:cNvSpPr>
          <p:nvPr/>
        </p:nvSpPr>
        <p:spPr>
          <a:xfrm>
            <a:off x="8280808" y="3709954"/>
            <a:ext cx="750504" cy="201144"/>
          </a:xfrm>
          <a:prstGeom prst="rect">
            <a:avLst/>
          </a:prstGeom>
        </p:spPr>
        <p:txBody>
          <a:bodyPr anchor="t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13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528" indent="-3397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8888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0" dirty="0">
                <a:solidFill>
                  <a:prstClr val="black"/>
                </a:solidFill>
              </a:rPr>
              <a:t>June 28, 2017</a:t>
            </a:r>
          </a:p>
        </p:txBody>
      </p:sp>
      <p:sp>
        <p:nvSpPr>
          <p:cNvPr id="98" name="Content Placeholder 3">
            <a:extLst>
              <a:ext uri="{FF2B5EF4-FFF2-40B4-BE49-F238E27FC236}">
                <a16:creationId xmlns:a16="http://schemas.microsoft.com/office/drawing/2014/main" id="{15518813-E0EF-4132-B4CF-0F77F51546FD}"/>
              </a:ext>
            </a:extLst>
          </p:cNvPr>
          <p:cNvSpPr txBox="1">
            <a:spLocks/>
          </p:cNvSpPr>
          <p:nvPr/>
        </p:nvSpPr>
        <p:spPr>
          <a:xfrm>
            <a:off x="10544977" y="3706795"/>
            <a:ext cx="1127810" cy="23866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13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528" indent="-3397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8888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b="0" dirty="0">
                <a:solidFill>
                  <a:prstClr val="black"/>
                </a:solidFill>
              </a:rPr>
              <a:t>October 15, 2019</a:t>
            </a:r>
          </a:p>
        </p:txBody>
      </p:sp>
      <p:sp>
        <p:nvSpPr>
          <p:cNvPr id="100" name="Content Placeholder 3">
            <a:extLst>
              <a:ext uri="{FF2B5EF4-FFF2-40B4-BE49-F238E27FC236}">
                <a16:creationId xmlns:a16="http://schemas.microsoft.com/office/drawing/2014/main" id="{6A7C2267-F7E7-44D6-8E76-116F6C061AB2}"/>
              </a:ext>
            </a:extLst>
          </p:cNvPr>
          <p:cNvSpPr txBox="1">
            <a:spLocks/>
          </p:cNvSpPr>
          <p:nvPr/>
        </p:nvSpPr>
        <p:spPr>
          <a:xfrm>
            <a:off x="8179908" y="5466139"/>
            <a:ext cx="1025049" cy="20114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13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528" indent="-3397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8888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b="0" dirty="0">
                <a:solidFill>
                  <a:prstClr val="black"/>
                </a:solidFill>
              </a:rPr>
              <a:t>September 3, 2018</a:t>
            </a:r>
          </a:p>
        </p:txBody>
      </p:sp>
      <p:sp>
        <p:nvSpPr>
          <p:cNvPr id="101" name="Content Placeholder 3">
            <a:extLst>
              <a:ext uri="{FF2B5EF4-FFF2-40B4-BE49-F238E27FC236}">
                <a16:creationId xmlns:a16="http://schemas.microsoft.com/office/drawing/2014/main" id="{33A7E865-3A8A-4095-A9EA-44BAE6950E93}"/>
              </a:ext>
            </a:extLst>
          </p:cNvPr>
          <p:cNvSpPr txBox="1">
            <a:spLocks/>
          </p:cNvSpPr>
          <p:nvPr/>
        </p:nvSpPr>
        <p:spPr>
          <a:xfrm>
            <a:off x="10584026" y="5462980"/>
            <a:ext cx="1127810" cy="23866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13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528" indent="-3397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8888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b="0" dirty="0">
                <a:solidFill>
                  <a:prstClr val="black"/>
                </a:solidFill>
              </a:rPr>
              <a:t>November 15, 2019</a:t>
            </a:r>
          </a:p>
        </p:txBody>
      </p:sp>
    </p:spTree>
    <p:extLst>
      <p:ext uri="{BB962C8B-B14F-4D97-AF65-F5344CB8AC3E}">
        <p14:creationId xmlns:p14="http://schemas.microsoft.com/office/powerpoint/2010/main" val="276026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Primary Endpoint: Metastasis-Free Survival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67A9FC1-07B0-9449-B3A7-9EEBFF190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8C266C-4445-6E41-9522-6ADB1E91FDB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47298"/>
            <a:ext cx="10606113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APA, apalutamide; CI, confidence interval; DARO, darolutamide; ENZA, enzalutamide; HR, hazard ratio; MFS, metastasis-free survival; No., number; PBO, placebo</a:t>
            </a:r>
          </a:p>
          <a:p>
            <a:pPr>
              <a:spcBef>
                <a:spcPts val="300"/>
              </a:spcBef>
            </a:pPr>
            <a:r>
              <a:rPr lang="en-GB" dirty="0"/>
              <a:t>1. Smith MR, et al. N Engl J Med. 2018;378:1408-18; 2. Hussain M, et al. N Engl J Med. 2018;378:2465-74; 3. Fizazi K, et al. N Engl J Med. 2019;380:1235-46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791ED43-EB03-4FE8-B580-36B3F03D14E1}"/>
              </a:ext>
            </a:extLst>
          </p:cNvPr>
          <p:cNvSpPr txBox="1"/>
          <p:nvPr/>
        </p:nvSpPr>
        <p:spPr>
          <a:xfrm>
            <a:off x="1041107" y="1045227"/>
            <a:ext cx="2245851" cy="779516"/>
          </a:xfrm>
          <a:prstGeom prst="rect">
            <a:avLst/>
          </a:prstGeom>
          <a:noFill/>
        </p:spPr>
        <p:txBody>
          <a:bodyPr wrap="square" lIns="121864" tIns="60932" rIns="121864" bIns="60932" rtlCol="0" anchor="ctr">
            <a:spAutoFit/>
          </a:bodyPr>
          <a:lstStyle/>
          <a:p>
            <a:pPr algn="ctr"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133" b="1" dirty="0">
                <a:solidFill>
                  <a:srgbClr val="445369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SPARTAN:</a:t>
            </a:r>
            <a:r>
              <a:rPr lang="en-GB" sz="2133" b="1" baseline="30000" dirty="0">
                <a:solidFill>
                  <a:srgbClr val="445369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GB" sz="2133" b="1" dirty="0">
              <a:solidFill>
                <a:srgbClr val="445369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133" b="1" dirty="0">
                <a:solidFill>
                  <a:srgbClr val="445369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Apalutamide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FFE0C5-EA07-423A-8884-A540F5F94AA1}"/>
              </a:ext>
            </a:extLst>
          </p:cNvPr>
          <p:cNvSpPr txBox="1"/>
          <p:nvPr/>
        </p:nvSpPr>
        <p:spPr>
          <a:xfrm>
            <a:off x="4914167" y="1081930"/>
            <a:ext cx="2245851" cy="779516"/>
          </a:xfrm>
          <a:prstGeom prst="rect">
            <a:avLst/>
          </a:prstGeom>
          <a:noFill/>
        </p:spPr>
        <p:txBody>
          <a:bodyPr wrap="square" lIns="121864" tIns="60932" rIns="121864" bIns="60932" rtlCol="0" anchor="ctr">
            <a:spAutoFit/>
          </a:bodyPr>
          <a:lstStyle/>
          <a:p>
            <a:pPr algn="ctr"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133" b="1" dirty="0">
                <a:solidFill>
                  <a:srgbClr val="445369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PROSPER:</a:t>
            </a:r>
            <a:r>
              <a:rPr lang="en-GB" sz="2133" b="1" baseline="30000" dirty="0">
                <a:solidFill>
                  <a:srgbClr val="445369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 sz="2133" b="1" dirty="0">
              <a:solidFill>
                <a:srgbClr val="445369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133" b="1" dirty="0">
                <a:solidFill>
                  <a:srgbClr val="445369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Enzalutamide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59D5829-3A45-4379-A028-F8E7DE0921E4}"/>
              </a:ext>
            </a:extLst>
          </p:cNvPr>
          <p:cNvSpPr txBox="1"/>
          <p:nvPr/>
        </p:nvSpPr>
        <p:spPr>
          <a:xfrm>
            <a:off x="8846061" y="1064814"/>
            <a:ext cx="2245851" cy="779516"/>
          </a:xfrm>
          <a:prstGeom prst="rect">
            <a:avLst/>
          </a:prstGeom>
          <a:noFill/>
        </p:spPr>
        <p:txBody>
          <a:bodyPr wrap="square" lIns="121864" tIns="60932" rIns="121864" bIns="60932" rtlCol="0" anchor="ctr">
            <a:spAutoFit/>
          </a:bodyPr>
          <a:lstStyle/>
          <a:p>
            <a:pPr algn="ctr"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133" b="1" dirty="0">
                <a:solidFill>
                  <a:srgbClr val="445369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ARAMIS:</a:t>
            </a:r>
            <a:r>
              <a:rPr lang="en-GB" sz="2133" b="1" baseline="30000" dirty="0">
                <a:solidFill>
                  <a:srgbClr val="445369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GB" sz="2133" b="1" dirty="0">
              <a:solidFill>
                <a:srgbClr val="445369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133" b="1" dirty="0">
                <a:solidFill>
                  <a:srgbClr val="445369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Darolutamide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836012C-9769-494D-BB6A-BE9BBC050A8E}"/>
              </a:ext>
            </a:extLst>
          </p:cNvPr>
          <p:cNvGrpSpPr/>
          <p:nvPr/>
        </p:nvGrpSpPr>
        <p:grpSpPr>
          <a:xfrm>
            <a:off x="152826" y="1887657"/>
            <a:ext cx="11882643" cy="1807295"/>
            <a:chOff x="152826" y="1887657"/>
            <a:chExt cx="11882643" cy="1807295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159C96E-48AB-2D48-83D3-871A8FC2B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4399" y="2060011"/>
              <a:ext cx="3095625" cy="1066800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DE1D532-6CEE-44A4-8175-2F656A464409}"/>
                </a:ext>
              </a:extLst>
            </p:cNvPr>
            <p:cNvGrpSpPr/>
            <p:nvPr/>
          </p:nvGrpSpPr>
          <p:grpSpPr>
            <a:xfrm>
              <a:off x="4238570" y="2063226"/>
              <a:ext cx="3690843" cy="1549032"/>
              <a:chOff x="2639696" y="2672057"/>
              <a:chExt cx="3690843" cy="1549032"/>
            </a:xfrm>
          </p:grpSpPr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24835EE6-74EC-4346-B736-A3ECCE32C5AE}"/>
                  </a:ext>
                </a:extLst>
              </p:cNvPr>
              <p:cNvSpPr txBox="1"/>
              <p:nvPr/>
            </p:nvSpPr>
            <p:spPr>
              <a:xfrm>
                <a:off x="3235381" y="3574014"/>
                <a:ext cx="843180" cy="166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HR 0.29 (95% CI 0.24-0.35)</a:t>
                </a:r>
                <a:b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</a:b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p&lt;0.001</a:t>
                </a: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D3A5B0DC-36B4-B04D-82BE-ACAFDFD5DB04}"/>
                  </a:ext>
                </a:extLst>
              </p:cNvPr>
              <p:cNvSpPr txBox="1"/>
              <p:nvPr/>
            </p:nvSpPr>
            <p:spPr>
              <a:xfrm>
                <a:off x="2639696" y="3971790"/>
                <a:ext cx="437620" cy="2492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 defTabSz="457189">
                  <a:lnSpc>
                    <a:spcPct val="90000"/>
                  </a:lnSpc>
                </a:pPr>
                <a:r>
                  <a:rPr lang="en-GB" sz="600" b="1" u="sng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No. at risk</a:t>
                </a:r>
              </a:p>
              <a:p>
                <a:pPr algn="r" defTabSz="457189">
                  <a:lnSpc>
                    <a:spcPct val="90000"/>
                  </a:lnSpc>
                </a:pPr>
                <a:r>
                  <a:rPr lang="en-GB" sz="6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Enzalutamide</a:t>
                </a:r>
                <a:br>
                  <a:rPr lang="en-GB" sz="6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</a:br>
                <a:r>
                  <a:rPr lang="en-GB" sz="6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Placebo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8D5A8A4C-3218-744E-9F0D-E06AEB54491A}"/>
                  </a:ext>
                </a:extLst>
              </p:cNvPr>
              <p:cNvSpPr txBox="1"/>
              <p:nvPr/>
            </p:nvSpPr>
            <p:spPr>
              <a:xfrm>
                <a:off x="3100634" y="4054890"/>
                <a:ext cx="115416" cy="166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933</a:t>
                </a:r>
              </a:p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468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952991DF-25DF-3148-A015-E001B536478A}"/>
                  </a:ext>
                </a:extLst>
              </p:cNvPr>
              <p:cNvSpPr txBox="1"/>
              <p:nvPr/>
            </p:nvSpPr>
            <p:spPr>
              <a:xfrm>
                <a:off x="3309504" y="4054890"/>
                <a:ext cx="115416" cy="166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865</a:t>
                </a:r>
              </a:p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420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57BB415D-F666-D747-BBC2-28FD18CDEEE4}"/>
                  </a:ext>
                </a:extLst>
              </p:cNvPr>
              <p:cNvSpPr txBox="1"/>
              <p:nvPr/>
            </p:nvSpPr>
            <p:spPr>
              <a:xfrm>
                <a:off x="3764664" y="4054890"/>
                <a:ext cx="115416" cy="1661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637</a:t>
                </a:r>
              </a:p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212</a:t>
                </a: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648E3187-FDD4-CE49-B93C-1EE9D0A5BA25}"/>
                  </a:ext>
                </a:extLst>
              </p:cNvPr>
              <p:cNvSpPr txBox="1"/>
              <p:nvPr/>
            </p:nvSpPr>
            <p:spPr>
              <a:xfrm>
                <a:off x="3533569" y="4054890"/>
                <a:ext cx="115416" cy="1661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759</a:t>
                </a:r>
              </a:p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296</a:t>
                </a: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351D574B-B61C-6247-A860-F7BDA069120F}"/>
                  </a:ext>
                </a:extLst>
              </p:cNvPr>
              <p:cNvSpPr txBox="1"/>
              <p:nvPr/>
            </p:nvSpPr>
            <p:spPr>
              <a:xfrm>
                <a:off x="3983060" y="4054890"/>
                <a:ext cx="115416" cy="1661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528</a:t>
                </a:r>
              </a:p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157</a:t>
                </a:r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2A09ED80-79A8-794A-865E-16196518764C}"/>
                  </a:ext>
                </a:extLst>
              </p:cNvPr>
              <p:cNvSpPr txBox="1"/>
              <p:nvPr/>
            </p:nvSpPr>
            <p:spPr>
              <a:xfrm>
                <a:off x="4214154" y="4054890"/>
                <a:ext cx="115416" cy="1661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431</a:t>
                </a:r>
              </a:p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105</a:t>
                </a: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539D150B-0C7D-714A-9F85-7853A1150126}"/>
                  </a:ext>
                </a:extLst>
              </p:cNvPr>
              <p:cNvSpPr txBox="1"/>
              <p:nvPr/>
            </p:nvSpPr>
            <p:spPr>
              <a:xfrm>
                <a:off x="4438219" y="4054890"/>
                <a:ext cx="115416" cy="1661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418</a:t>
                </a:r>
              </a:p>
              <a:p>
                <a:pPr algn="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98</a:t>
                </a: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B69DBEA9-7DD5-6248-AF79-8887EC33B749}"/>
                  </a:ext>
                </a:extLst>
              </p:cNvPr>
              <p:cNvSpPr txBox="1"/>
              <p:nvPr/>
            </p:nvSpPr>
            <p:spPr>
              <a:xfrm>
                <a:off x="4666139" y="4054890"/>
                <a:ext cx="115416" cy="1661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328</a:t>
                </a:r>
              </a:p>
              <a:p>
                <a:pPr algn="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64</a:t>
                </a: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377F7219-5087-1340-B2A6-729789140A98}"/>
                  </a:ext>
                </a:extLst>
              </p:cNvPr>
              <p:cNvSpPr txBox="1"/>
              <p:nvPr/>
            </p:nvSpPr>
            <p:spPr>
              <a:xfrm>
                <a:off x="4884533" y="4054890"/>
                <a:ext cx="115416" cy="1661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237</a:t>
                </a:r>
              </a:p>
              <a:p>
                <a:pPr algn="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49</a:t>
                </a: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0323B924-D1DA-1240-B720-1E0F8693AC9F}"/>
                  </a:ext>
                </a:extLst>
              </p:cNvPr>
              <p:cNvSpPr txBox="1"/>
              <p:nvPr/>
            </p:nvSpPr>
            <p:spPr>
              <a:xfrm>
                <a:off x="5105424" y="4054890"/>
                <a:ext cx="115416" cy="1661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159</a:t>
                </a:r>
              </a:p>
              <a:p>
                <a:pPr algn="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31</a:t>
                </a: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A5C80706-5D1F-054A-BEDE-BAD7C8011ED8}"/>
                  </a:ext>
                </a:extLst>
              </p:cNvPr>
              <p:cNvSpPr txBox="1"/>
              <p:nvPr/>
            </p:nvSpPr>
            <p:spPr>
              <a:xfrm>
                <a:off x="5353449" y="4054890"/>
                <a:ext cx="76944" cy="1661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87</a:t>
                </a:r>
              </a:p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16</a:t>
                </a:r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9E5A3FBF-205E-EE43-9957-2E349C6D7F07}"/>
                  </a:ext>
                </a:extLst>
              </p:cNvPr>
              <p:cNvSpPr txBox="1"/>
              <p:nvPr/>
            </p:nvSpPr>
            <p:spPr>
              <a:xfrm>
                <a:off x="5574145" y="4054890"/>
                <a:ext cx="76944" cy="1661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77</a:t>
                </a:r>
              </a:p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11</a:t>
                </a:r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66FDD858-187F-DE40-94C5-63F4DA87BB18}"/>
                  </a:ext>
                </a:extLst>
              </p:cNvPr>
              <p:cNvSpPr txBox="1"/>
              <p:nvPr/>
            </p:nvSpPr>
            <p:spPr>
              <a:xfrm>
                <a:off x="5802744" y="4054890"/>
                <a:ext cx="76944" cy="1661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31</a:t>
                </a:r>
              </a:p>
              <a:p>
                <a:pPr algn="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9FDB3018-FF17-B14D-BE07-8F03FF602303}"/>
                  </a:ext>
                </a:extLst>
              </p:cNvPr>
              <p:cNvSpPr txBox="1"/>
              <p:nvPr/>
            </p:nvSpPr>
            <p:spPr>
              <a:xfrm>
                <a:off x="6050582" y="4054890"/>
                <a:ext cx="38472" cy="1661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4</a:t>
                </a:r>
              </a:p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BB15A1E9-8BA0-A344-AAEF-E88F734672B9}"/>
                  </a:ext>
                </a:extLst>
              </p:cNvPr>
              <p:cNvSpPr txBox="1"/>
              <p:nvPr/>
            </p:nvSpPr>
            <p:spPr>
              <a:xfrm>
                <a:off x="6272832" y="4054890"/>
                <a:ext cx="38472" cy="1661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0</a:t>
                </a:r>
              </a:p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1080C7AA-456B-E64E-B25C-8E604F42712B}"/>
                  </a:ext>
                </a:extLst>
              </p:cNvPr>
              <p:cNvSpPr txBox="1"/>
              <p:nvPr/>
            </p:nvSpPr>
            <p:spPr>
              <a:xfrm>
                <a:off x="3123232" y="3828832"/>
                <a:ext cx="38472" cy="831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0F6A9AF6-FA33-6A4D-BA12-38EFA1E46B6E}"/>
                  </a:ext>
                </a:extLst>
              </p:cNvPr>
              <p:cNvSpPr txBox="1"/>
              <p:nvPr/>
            </p:nvSpPr>
            <p:spPr>
              <a:xfrm>
                <a:off x="3358182" y="3828832"/>
                <a:ext cx="38472" cy="831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85AB8D38-BBDC-864A-842D-07BD6587FDED}"/>
                  </a:ext>
                </a:extLst>
              </p:cNvPr>
              <p:cNvSpPr txBox="1"/>
              <p:nvPr/>
            </p:nvSpPr>
            <p:spPr>
              <a:xfrm>
                <a:off x="3808958" y="3828832"/>
                <a:ext cx="38472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9</a:t>
                </a:r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AF056F6C-FF06-A145-8BA8-056D81B2A8E0}"/>
                  </a:ext>
                </a:extLst>
              </p:cNvPr>
              <p:cNvSpPr txBox="1"/>
              <p:nvPr/>
            </p:nvSpPr>
            <p:spPr>
              <a:xfrm>
                <a:off x="3583177" y="3828832"/>
                <a:ext cx="38472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E64D5DC7-0820-5B45-AB9C-EF394E333DB7}"/>
                  </a:ext>
                </a:extLst>
              </p:cNvPr>
              <p:cNvSpPr txBox="1"/>
              <p:nvPr/>
            </p:nvSpPr>
            <p:spPr>
              <a:xfrm>
                <a:off x="4008297" y="3828832"/>
                <a:ext cx="76944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12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01B27AC7-92D5-5D47-AA4E-9005695F6DFD}"/>
                  </a:ext>
                </a:extLst>
              </p:cNvPr>
              <p:cNvSpPr txBox="1"/>
              <p:nvPr/>
            </p:nvSpPr>
            <p:spPr>
              <a:xfrm>
                <a:off x="4456121" y="3828832"/>
                <a:ext cx="76944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18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CCC051AD-E5B6-C540-9DE8-4943AE4E5438}"/>
                  </a:ext>
                </a:extLst>
              </p:cNvPr>
              <p:cNvSpPr txBox="1"/>
              <p:nvPr/>
            </p:nvSpPr>
            <p:spPr>
              <a:xfrm>
                <a:off x="4235161" y="3828832"/>
                <a:ext cx="76944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15</a:t>
                </a: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4CA227E2-22E8-454F-8C4E-53ABEC62D0F0}"/>
                  </a:ext>
                </a:extLst>
              </p:cNvPr>
              <p:cNvSpPr txBox="1"/>
              <p:nvPr/>
            </p:nvSpPr>
            <p:spPr>
              <a:xfrm>
                <a:off x="4688320" y="3828832"/>
                <a:ext cx="76944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21</a:t>
                </a:r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7455D6C2-29BE-AE44-9009-14039BCE3ADE}"/>
                  </a:ext>
                </a:extLst>
              </p:cNvPr>
              <p:cNvSpPr txBox="1"/>
              <p:nvPr/>
            </p:nvSpPr>
            <p:spPr>
              <a:xfrm>
                <a:off x="4905293" y="3828832"/>
                <a:ext cx="76944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24</a:t>
                </a:r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77F3D3FF-0401-D54C-9A18-CC6520B7B954}"/>
                  </a:ext>
                </a:extLst>
              </p:cNvPr>
              <p:cNvSpPr txBox="1"/>
              <p:nvPr/>
            </p:nvSpPr>
            <p:spPr>
              <a:xfrm>
                <a:off x="5132279" y="3828832"/>
                <a:ext cx="76944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27</a:t>
                </a:r>
              </a:p>
            </p:txBody>
          </p:sp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657FA2C6-D49E-DC4C-A482-D6F87912D7DE}"/>
                  </a:ext>
                </a:extLst>
              </p:cNvPr>
              <p:cNvSpPr txBox="1"/>
              <p:nvPr/>
            </p:nvSpPr>
            <p:spPr>
              <a:xfrm>
                <a:off x="5351895" y="3828832"/>
                <a:ext cx="76944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F508C7ED-65D4-CE41-B7BE-70B320BE827F}"/>
                  </a:ext>
                </a:extLst>
              </p:cNvPr>
              <p:cNvSpPr txBox="1"/>
              <p:nvPr/>
            </p:nvSpPr>
            <p:spPr>
              <a:xfrm>
                <a:off x="5577504" y="3828832"/>
                <a:ext cx="76944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33</a:t>
                </a:r>
              </a:p>
            </p:txBody>
          </p:sp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5FF9BB6B-74EB-234D-877F-0C27BEC8DF64}"/>
                  </a:ext>
                </a:extLst>
              </p:cNvPr>
              <p:cNvSpPr txBox="1"/>
              <p:nvPr/>
            </p:nvSpPr>
            <p:spPr>
              <a:xfrm>
                <a:off x="5802745" y="3828832"/>
                <a:ext cx="76944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36</a:t>
                </a:r>
              </a:p>
            </p:txBody>
          </p:sp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14027E29-2E0E-514F-89E0-FEAFF4560E78}"/>
                  </a:ext>
                </a:extLst>
              </p:cNvPr>
              <p:cNvSpPr txBox="1"/>
              <p:nvPr/>
            </p:nvSpPr>
            <p:spPr>
              <a:xfrm>
                <a:off x="6028169" y="3828832"/>
                <a:ext cx="76944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39</a:t>
                </a:r>
              </a:p>
            </p:txBody>
          </p: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A1E8B715-0C63-E14F-8CF1-6B72B6164FF7}"/>
                  </a:ext>
                </a:extLst>
              </p:cNvPr>
              <p:cNvSpPr txBox="1"/>
              <p:nvPr/>
            </p:nvSpPr>
            <p:spPr>
              <a:xfrm>
                <a:off x="6253595" y="3828832"/>
                <a:ext cx="76944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42</a:t>
                </a:r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7AED4A9E-7649-284A-A06F-F6CB565CDD25}"/>
                  </a:ext>
                </a:extLst>
              </p:cNvPr>
              <p:cNvSpPr txBox="1"/>
              <p:nvPr/>
            </p:nvSpPr>
            <p:spPr>
              <a:xfrm>
                <a:off x="4414326" y="3911464"/>
                <a:ext cx="621965" cy="110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 defTabSz="457189">
                  <a:lnSpc>
                    <a:spcPct val="90000"/>
                  </a:lnSpc>
                </a:pPr>
                <a:r>
                  <a:rPr lang="en-GB" sz="8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Time (months)</a:t>
                </a:r>
              </a:p>
            </p:txBody>
          </p: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6CD2F30A-FBE1-AA4E-9191-00FD640D5B32}"/>
                  </a:ext>
                </a:extLst>
              </p:cNvPr>
              <p:cNvSpPr txBox="1"/>
              <p:nvPr/>
            </p:nvSpPr>
            <p:spPr>
              <a:xfrm rot="16200000">
                <a:off x="2347955" y="3121438"/>
                <a:ext cx="979434" cy="221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8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Patients alive </a:t>
                </a:r>
                <a:br>
                  <a:rPr lang="en-GB" sz="8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</a:br>
                <a:r>
                  <a:rPr lang="en-GB" sz="8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without metastasis (%)</a:t>
                </a:r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77DD4075-AF5F-1046-9F93-D9918D88BCCE}"/>
                  </a:ext>
                </a:extLst>
              </p:cNvPr>
              <p:cNvSpPr txBox="1"/>
              <p:nvPr/>
            </p:nvSpPr>
            <p:spPr>
              <a:xfrm>
                <a:off x="2974799" y="2672057"/>
                <a:ext cx="115416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100</a:t>
                </a:r>
              </a:p>
            </p:txBody>
          </p:sp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3A5EA958-8A52-E14B-A1A4-A3AE8D693B17}"/>
                  </a:ext>
                </a:extLst>
              </p:cNvPr>
              <p:cNvSpPr txBox="1"/>
              <p:nvPr/>
            </p:nvSpPr>
            <p:spPr>
              <a:xfrm>
                <a:off x="3051743" y="3738857"/>
                <a:ext cx="38472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DED6B54D-D9DD-E547-A00A-1DE0D68C60C9}"/>
                  </a:ext>
                </a:extLst>
              </p:cNvPr>
              <p:cNvSpPr txBox="1"/>
              <p:nvPr/>
            </p:nvSpPr>
            <p:spPr>
              <a:xfrm>
                <a:off x="3013271" y="2778737"/>
                <a:ext cx="76944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90</a:t>
                </a:r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AF8BCDB7-5270-C047-B7FA-53653C12D1C5}"/>
                  </a:ext>
                </a:extLst>
              </p:cNvPr>
              <p:cNvSpPr txBox="1"/>
              <p:nvPr/>
            </p:nvSpPr>
            <p:spPr>
              <a:xfrm>
                <a:off x="3013271" y="2885417"/>
                <a:ext cx="76944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80</a:t>
                </a:r>
              </a:p>
            </p:txBody>
          </p: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F9A10E8E-C332-B94D-9C7D-010D1D39D11D}"/>
                  </a:ext>
                </a:extLst>
              </p:cNvPr>
              <p:cNvSpPr txBox="1"/>
              <p:nvPr/>
            </p:nvSpPr>
            <p:spPr>
              <a:xfrm>
                <a:off x="3013271" y="2992097"/>
                <a:ext cx="76944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70</a:t>
                </a:r>
              </a:p>
            </p:txBody>
          </p:sp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2A03AA8E-82FC-7047-A938-322831E6E884}"/>
                  </a:ext>
                </a:extLst>
              </p:cNvPr>
              <p:cNvSpPr txBox="1"/>
              <p:nvPr/>
            </p:nvSpPr>
            <p:spPr>
              <a:xfrm>
                <a:off x="3013271" y="3098777"/>
                <a:ext cx="76944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60</a:t>
                </a:r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822FE9C7-9A2B-734F-A356-250ACF51B422}"/>
                  </a:ext>
                </a:extLst>
              </p:cNvPr>
              <p:cNvSpPr txBox="1"/>
              <p:nvPr/>
            </p:nvSpPr>
            <p:spPr>
              <a:xfrm>
                <a:off x="3013271" y="3205457"/>
                <a:ext cx="76944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50</a:t>
                </a:r>
              </a:p>
            </p:txBody>
          </p:sp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296B63C5-1901-2A4E-8E4C-4A181DDED940}"/>
                  </a:ext>
                </a:extLst>
              </p:cNvPr>
              <p:cNvSpPr txBox="1"/>
              <p:nvPr/>
            </p:nvSpPr>
            <p:spPr>
              <a:xfrm>
                <a:off x="3013271" y="3312137"/>
                <a:ext cx="76944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40</a:t>
                </a:r>
              </a:p>
            </p:txBody>
          </p:sp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DAB98771-B2E2-0645-B23C-E90140566175}"/>
                  </a:ext>
                </a:extLst>
              </p:cNvPr>
              <p:cNvSpPr txBox="1"/>
              <p:nvPr/>
            </p:nvSpPr>
            <p:spPr>
              <a:xfrm>
                <a:off x="3013271" y="3418817"/>
                <a:ext cx="76944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4B4DB366-9D65-D34C-88FA-2BF4CEF51C54}"/>
                  </a:ext>
                </a:extLst>
              </p:cNvPr>
              <p:cNvSpPr txBox="1"/>
              <p:nvPr/>
            </p:nvSpPr>
            <p:spPr>
              <a:xfrm>
                <a:off x="3013271" y="3525497"/>
                <a:ext cx="76944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20</a:t>
                </a:r>
              </a:p>
            </p:txBody>
          </p:sp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E8B208B8-16BB-3D41-9AB8-C5B751332EAA}"/>
                  </a:ext>
                </a:extLst>
              </p:cNvPr>
              <p:cNvSpPr txBox="1"/>
              <p:nvPr/>
            </p:nvSpPr>
            <p:spPr>
              <a:xfrm>
                <a:off x="3013271" y="3632177"/>
                <a:ext cx="76944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10</a:t>
                </a:r>
              </a:p>
            </p:txBody>
          </p:sp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5A56D62B-0532-8146-B8CF-C170D65ECE76}"/>
                  </a:ext>
                </a:extLst>
              </p:cNvPr>
              <p:cNvSpPr txBox="1"/>
              <p:nvPr/>
            </p:nvSpPr>
            <p:spPr>
              <a:xfrm>
                <a:off x="5879878" y="2688917"/>
                <a:ext cx="421590" cy="1661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Enzalutamide</a:t>
                </a:r>
              </a:p>
              <a:p>
                <a:pPr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Placebo</a:t>
                </a:r>
              </a:p>
            </p:txBody>
          </p: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1CE5BD06-4305-CC45-894B-FFE859C3BE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89601" y="2731000"/>
                <a:ext cx="142875" cy="0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8366AF69-DBFA-1E4F-AB3D-F07E15E8BD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89601" y="2810375"/>
                <a:ext cx="142875" cy="0"/>
              </a:xfrm>
              <a:prstGeom prst="line">
                <a:avLst/>
              </a:prstGeom>
              <a:ln w="12700">
                <a:solidFill>
                  <a:schemeClr val="accent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EF732004-AEEE-7D40-8150-2F56D2C81EC1}"/>
                  </a:ext>
                </a:extLst>
              </p:cNvPr>
              <p:cNvCxnSpPr/>
              <p:nvPr/>
            </p:nvCxnSpPr>
            <p:spPr>
              <a:xfrm>
                <a:off x="3139105" y="2688916"/>
                <a:ext cx="0" cy="1092509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60AF5C4A-915D-AE41-91FB-C01047D3FD2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35776" y="3778097"/>
                <a:ext cx="3172949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3292A8BD-5DBF-0946-A742-FDB368B8BAA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03105" y="2711297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66BD7DAD-7D3B-A946-8DC1-20F0382B0EF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03105" y="2806547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3B3CD598-263A-FE4F-9812-224A726AC1E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03105" y="2908147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B4B4E869-B081-7B49-BDB0-2056EB9593B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03105" y="3016097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9B1BB3CA-64DE-5D47-B7DA-0C7312B1724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03105" y="3111347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F5FC308F-E050-CE4E-B8C0-7D36D5665F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03105" y="3216123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CA8F8463-05D2-394C-8F71-EABB02BA577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03105" y="3327247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BC4D5B69-1475-D04F-AE53-12E7C82C81F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03105" y="3434333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139AC136-A496-E641-9A60-AB9A598B54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03105" y="3549497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ACFC6CD6-E358-4A45-BA2E-B06D4BBF1A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03105" y="3660899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EE0581AE-D0F8-0A4B-B5CC-1CFF4551DA4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03105" y="3778097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F0C11160-B79C-6045-8D32-0E394356F27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3121105" y="3796097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2D241523-B907-0A41-BAB4-EF30BA6F9F3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3357105" y="3796097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D27B43B1-B6E1-5F40-ACFF-37C08A2F37B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3585275" y="3796097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7357C8B3-0C7E-A042-92CA-D0537864F88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3804707" y="3796097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2B5993D8-518E-5746-94E3-4051F1F13F2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4026459" y="3796097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53C3FBCF-AD4F-604F-9597-EDC561E99F5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4250147" y="3796097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3A1B1D85-278E-A94B-BB56-8D6FF510B4B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4474283" y="3796097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DA626493-093B-2F4F-A2E4-5CCD70CA118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4700131" y="3796097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14471A48-F2F5-D34E-A1AD-53167FBA72A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4923455" y="3796097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AFF32383-5C20-BE4D-AA46-74021BE5984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5150439" y="3796097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83FACCA8-3133-CD4D-AE2E-10F3DE5BA1D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5370055" y="3796097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FDDA02A6-98E6-4F41-B2A5-055CDA87938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5592489" y="3796097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DD1117DE-F39E-E649-8AFF-29DA1AA26BB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5817731" y="3796097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0414D1DE-7C00-BB42-8603-5727D8AAC00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6043155" y="3796097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44B227FF-37DC-0C4A-9A60-00AB6898303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6265405" y="3796097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421112F9-09F9-5E41-8997-558F395FD24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43250" y="3216123"/>
                <a:ext cx="3155951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7D125AF-75AA-4BFA-95DA-298AAACD749D}"/>
                </a:ext>
              </a:extLst>
            </p:cNvPr>
            <p:cNvGrpSpPr/>
            <p:nvPr/>
          </p:nvGrpSpPr>
          <p:grpSpPr>
            <a:xfrm>
              <a:off x="8193351" y="2072283"/>
              <a:ext cx="3676198" cy="1549030"/>
              <a:chOff x="2633284" y="4416771"/>
              <a:chExt cx="3676198" cy="1549030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5FCEA03-36AE-614A-94F5-4522619A5927}"/>
                  </a:ext>
                </a:extLst>
              </p:cNvPr>
              <p:cNvSpPr txBox="1"/>
              <p:nvPr/>
            </p:nvSpPr>
            <p:spPr>
              <a:xfrm>
                <a:off x="2633284" y="5716502"/>
                <a:ext cx="444032" cy="2492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 defTabSz="457189">
                  <a:lnSpc>
                    <a:spcPct val="90000"/>
                  </a:lnSpc>
                </a:pPr>
                <a:r>
                  <a:rPr lang="en-GB" sz="600" b="1" u="sng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No. at risk</a:t>
                </a:r>
              </a:p>
              <a:p>
                <a:pPr algn="r" defTabSz="457189">
                  <a:lnSpc>
                    <a:spcPct val="90000"/>
                  </a:lnSpc>
                </a:pPr>
                <a:r>
                  <a:rPr lang="en-GB" sz="6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Darolutamide</a:t>
                </a:r>
                <a:br>
                  <a:rPr lang="en-GB" sz="6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</a:br>
                <a:r>
                  <a:rPr lang="en-GB" sz="6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Placebo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D3D6B11-5988-9945-9D0C-B0E719937761}"/>
                  </a:ext>
                </a:extLst>
              </p:cNvPr>
              <p:cNvSpPr txBox="1"/>
              <p:nvPr/>
            </p:nvSpPr>
            <p:spPr>
              <a:xfrm>
                <a:off x="3154609" y="5799602"/>
                <a:ext cx="115416" cy="166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955</a:t>
                </a:r>
              </a:p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554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5565F58-76D4-3E4E-B8CC-10E3ACAAC9F9}"/>
                  </a:ext>
                </a:extLst>
              </p:cNvPr>
              <p:cNvSpPr txBox="1"/>
              <p:nvPr/>
            </p:nvSpPr>
            <p:spPr>
              <a:xfrm>
                <a:off x="3402465" y="5799602"/>
                <a:ext cx="115416" cy="166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817</a:t>
                </a:r>
              </a:p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368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ADBB6CE-98CD-2A4F-BDBC-93404E282D4E}"/>
                  </a:ext>
                </a:extLst>
              </p:cNvPr>
              <p:cNvSpPr txBox="1"/>
              <p:nvPr/>
            </p:nvSpPr>
            <p:spPr>
              <a:xfrm>
                <a:off x="3898177" y="5799602"/>
                <a:ext cx="115416" cy="1661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506</a:t>
                </a:r>
              </a:p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180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7AA7ADE-28D9-5349-BE20-71DEEB260000}"/>
                  </a:ext>
                </a:extLst>
              </p:cNvPr>
              <p:cNvSpPr txBox="1"/>
              <p:nvPr/>
            </p:nvSpPr>
            <p:spPr>
              <a:xfrm>
                <a:off x="3650321" y="5799602"/>
                <a:ext cx="115416" cy="1661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675</a:t>
                </a:r>
              </a:p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275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CCA77F8-A58D-D94D-BC8E-6B20EDDD1B9D}"/>
                  </a:ext>
                </a:extLst>
              </p:cNvPr>
              <p:cNvSpPr txBox="1"/>
              <p:nvPr/>
            </p:nvSpPr>
            <p:spPr>
              <a:xfrm>
                <a:off x="4146033" y="5799602"/>
                <a:ext cx="115416" cy="1661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377</a:t>
                </a:r>
              </a:p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117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337AD33-DD47-D341-A201-3582B10EE2AB}"/>
                  </a:ext>
                </a:extLst>
              </p:cNvPr>
              <p:cNvSpPr txBox="1"/>
              <p:nvPr/>
            </p:nvSpPr>
            <p:spPr>
              <a:xfrm>
                <a:off x="4393891" y="5799602"/>
                <a:ext cx="115416" cy="1661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262</a:t>
                </a:r>
              </a:p>
              <a:p>
                <a:pPr algn="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75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B48186E-DD23-DA41-881D-FA9A1158C644}"/>
                  </a:ext>
                </a:extLst>
              </p:cNvPr>
              <p:cNvSpPr txBox="1"/>
              <p:nvPr/>
            </p:nvSpPr>
            <p:spPr>
              <a:xfrm>
                <a:off x="4628719" y="5799602"/>
                <a:ext cx="115416" cy="1661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189</a:t>
                </a:r>
              </a:p>
              <a:p>
                <a:pPr algn="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50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330A284-D394-C647-A5BF-39D4F3D8229E}"/>
                  </a:ext>
                </a:extLst>
              </p:cNvPr>
              <p:cNvSpPr txBox="1"/>
              <p:nvPr/>
            </p:nvSpPr>
            <p:spPr>
              <a:xfrm>
                <a:off x="4885213" y="5799602"/>
                <a:ext cx="115416" cy="1661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116</a:t>
                </a:r>
              </a:p>
              <a:p>
                <a:pPr algn="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29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FDEFC32-C258-2E41-AF0E-125D654F3506}"/>
                  </a:ext>
                </a:extLst>
              </p:cNvPr>
              <p:cNvSpPr txBox="1"/>
              <p:nvPr/>
            </p:nvSpPr>
            <p:spPr>
              <a:xfrm>
                <a:off x="5147565" y="5799602"/>
                <a:ext cx="76944" cy="1661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68</a:t>
                </a:r>
              </a:p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12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15176C5-41A8-C94B-8B54-97D3A58E798F}"/>
                  </a:ext>
                </a:extLst>
              </p:cNvPr>
              <p:cNvSpPr txBox="1"/>
              <p:nvPr/>
            </p:nvSpPr>
            <p:spPr>
              <a:xfrm>
                <a:off x="5391359" y="5799602"/>
                <a:ext cx="76944" cy="1661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37</a:t>
                </a:r>
              </a:p>
              <a:p>
                <a:pPr algn="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67C98AA-56BF-1045-8F89-31E3B50A051D}"/>
                  </a:ext>
                </a:extLst>
              </p:cNvPr>
              <p:cNvSpPr txBox="1"/>
              <p:nvPr/>
            </p:nvSpPr>
            <p:spPr>
              <a:xfrm>
                <a:off x="5635333" y="5799602"/>
                <a:ext cx="76944" cy="1661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18</a:t>
                </a:r>
              </a:p>
              <a:p>
                <a:pPr algn="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9888135-A371-3043-9B2A-803ABE520C01}"/>
                  </a:ext>
                </a:extLst>
              </p:cNvPr>
              <p:cNvSpPr txBox="1"/>
              <p:nvPr/>
            </p:nvSpPr>
            <p:spPr>
              <a:xfrm>
                <a:off x="5937518" y="5799602"/>
                <a:ext cx="38472" cy="1661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2</a:t>
                </a:r>
              </a:p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80DF45E-F73D-CE43-90C7-BB908ADB00B7}"/>
                  </a:ext>
                </a:extLst>
              </p:cNvPr>
              <p:cNvSpPr txBox="1"/>
              <p:nvPr/>
            </p:nvSpPr>
            <p:spPr>
              <a:xfrm>
                <a:off x="6143521" y="5799602"/>
                <a:ext cx="38472" cy="1661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0</a:t>
                </a:r>
              </a:p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E070700-0367-8541-98D8-C645DACD6AED}"/>
                  </a:ext>
                </a:extLst>
              </p:cNvPr>
              <p:cNvSpPr txBox="1"/>
              <p:nvPr/>
            </p:nvSpPr>
            <p:spPr>
              <a:xfrm>
                <a:off x="3199432" y="5573544"/>
                <a:ext cx="38472" cy="831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0AF9150-94BC-3E49-B874-6A546D9096C2}"/>
                  </a:ext>
                </a:extLst>
              </p:cNvPr>
              <p:cNvSpPr txBox="1"/>
              <p:nvPr/>
            </p:nvSpPr>
            <p:spPr>
              <a:xfrm>
                <a:off x="3691557" y="5573544"/>
                <a:ext cx="38472" cy="831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E89A0CC-6FB7-2F49-87A4-39C96B76C3A1}"/>
                  </a:ext>
                </a:extLst>
              </p:cNvPr>
              <p:cNvSpPr txBox="1"/>
              <p:nvPr/>
            </p:nvSpPr>
            <p:spPr>
              <a:xfrm>
                <a:off x="3450257" y="5573544"/>
                <a:ext cx="38472" cy="831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500A6B8-9C68-3B4B-BC4B-FDEA4BA97BF9}"/>
                  </a:ext>
                </a:extLst>
              </p:cNvPr>
              <p:cNvSpPr txBox="1"/>
              <p:nvPr/>
            </p:nvSpPr>
            <p:spPr>
              <a:xfrm>
                <a:off x="4167620" y="5573544"/>
                <a:ext cx="76944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16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EFDB084-2F87-C54E-9936-84D8BD7DBA91}"/>
                  </a:ext>
                </a:extLst>
              </p:cNvPr>
              <p:cNvSpPr txBox="1"/>
              <p:nvPr/>
            </p:nvSpPr>
            <p:spPr>
              <a:xfrm>
                <a:off x="3916795" y="5573544"/>
                <a:ext cx="76944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12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ED1DF8D-63BD-094B-A3BF-2267AE661DF9}"/>
                  </a:ext>
                </a:extLst>
              </p:cNvPr>
              <p:cNvSpPr txBox="1"/>
              <p:nvPr/>
            </p:nvSpPr>
            <p:spPr>
              <a:xfrm>
                <a:off x="4408920" y="5573544"/>
                <a:ext cx="76944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20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0D200FC-749F-B84F-AF1A-8F6EA70491B2}"/>
                  </a:ext>
                </a:extLst>
              </p:cNvPr>
              <p:cNvSpPr txBox="1"/>
              <p:nvPr/>
            </p:nvSpPr>
            <p:spPr>
              <a:xfrm>
                <a:off x="4904220" y="5573544"/>
                <a:ext cx="76944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28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3E61E40-2459-4645-A67F-89835AD94C32}"/>
                  </a:ext>
                </a:extLst>
              </p:cNvPr>
              <p:cNvSpPr txBox="1"/>
              <p:nvPr/>
            </p:nvSpPr>
            <p:spPr>
              <a:xfrm>
                <a:off x="4656569" y="5573544"/>
                <a:ext cx="76944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24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A09E736-F00D-C142-8571-4E4861902D63}"/>
                  </a:ext>
                </a:extLst>
              </p:cNvPr>
              <p:cNvSpPr txBox="1"/>
              <p:nvPr/>
            </p:nvSpPr>
            <p:spPr>
              <a:xfrm>
                <a:off x="5151869" y="5573544"/>
                <a:ext cx="76944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32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B328DD3-DDFF-8C48-B1BB-D6861F390520}"/>
                  </a:ext>
                </a:extLst>
              </p:cNvPr>
              <p:cNvSpPr txBox="1"/>
              <p:nvPr/>
            </p:nvSpPr>
            <p:spPr>
              <a:xfrm>
                <a:off x="5399520" y="5573544"/>
                <a:ext cx="76944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36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7DAAE4E-9A4F-4141-ACD6-B34528DE1ECD}"/>
                  </a:ext>
                </a:extLst>
              </p:cNvPr>
              <p:cNvSpPr txBox="1"/>
              <p:nvPr/>
            </p:nvSpPr>
            <p:spPr>
              <a:xfrm>
                <a:off x="5637645" y="5573544"/>
                <a:ext cx="76944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40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5D65AAB-CE6E-A640-B972-7DC6910EA336}"/>
                  </a:ext>
                </a:extLst>
              </p:cNvPr>
              <p:cNvSpPr txBox="1"/>
              <p:nvPr/>
            </p:nvSpPr>
            <p:spPr>
              <a:xfrm>
                <a:off x="5882120" y="5573544"/>
                <a:ext cx="76944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44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58CAF218-07EF-4440-B174-1FEEF7C8BD1D}"/>
                  </a:ext>
                </a:extLst>
              </p:cNvPr>
              <p:cNvSpPr txBox="1"/>
              <p:nvPr/>
            </p:nvSpPr>
            <p:spPr>
              <a:xfrm>
                <a:off x="6132945" y="5573544"/>
                <a:ext cx="76944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48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432AAD0-4AB9-6F42-B7D5-CB61E9A95B5A}"/>
                  </a:ext>
                </a:extLst>
              </p:cNvPr>
              <p:cNvSpPr txBox="1"/>
              <p:nvPr/>
            </p:nvSpPr>
            <p:spPr>
              <a:xfrm>
                <a:off x="4382575" y="5656178"/>
                <a:ext cx="621965" cy="110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 defTabSz="457189">
                  <a:lnSpc>
                    <a:spcPct val="90000"/>
                  </a:lnSpc>
                </a:pPr>
                <a:r>
                  <a:rPr lang="en-GB" sz="8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Time (months)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4B19C9B-2E37-B340-AA19-E6CBFDEB5A91}"/>
                  </a:ext>
                </a:extLst>
              </p:cNvPr>
              <p:cNvSpPr txBox="1"/>
              <p:nvPr/>
            </p:nvSpPr>
            <p:spPr>
              <a:xfrm rot="16200000">
                <a:off x="2501040" y="4921549"/>
                <a:ext cx="673261" cy="110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8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MFS probability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FF60C94-247C-0D45-9B63-882E169EE880}"/>
                  </a:ext>
                </a:extLst>
              </p:cNvPr>
              <p:cNvSpPr txBox="1"/>
              <p:nvPr/>
            </p:nvSpPr>
            <p:spPr>
              <a:xfrm>
                <a:off x="2994035" y="4416771"/>
                <a:ext cx="96180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1.0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485B42F6-0C0D-C74E-BB6C-4B8BC138E5DC}"/>
                  </a:ext>
                </a:extLst>
              </p:cNvPr>
              <p:cNvSpPr txBox="1"/>
              <p:nvPr/>
            </p:nvSpPr>
            <p:spPr>
              <a:xfrm>
                <a:off x="3051743" y="5461345"/>
                <a:ext cx="38472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635E638-7825-DD47-91A0-135E7C58779A}"/>
                  </a:ext>
                </a:extLst>
              </p:cNvPr>
              <p:cNvSpPr txBox="1"/>
              <p:nvPr/>
            </p:nvSpPr>
            <p:spPr>
              <a:xfrm>
                <a:off x="2994035" y="4521228"/>
                <a:ext cx="96180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0.9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81F5C8D8-03C9-584A-9EF2-62D26154B727}"/>
                  </a:ext>
                </a:extLst>
              </p:cNvPr>
              <p:cNvSpPr txBox="1"/>
              <p:nvPr/>
            </p:nvSpPr>
            <p:spPr>
              <a:xfrm>
                <a:off x="2994035" y="4625684"/>
                <a:ext cx="96180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0.8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65C585C-1771-EC49-AEB5-EB49896A349D}"/>
                  </a:ext>
                </a:extLst>
              </p:cNvPr>
              <p:cNvSpPr txBox="1"/>
              <p:nvPr/>
            </p:nvSpPr>
            <p:spPr>
              <a:xfrm>
                <a:off x="2994035" y="4730141"/>
                <a:ext cx="96180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0.7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E1A062D-93EA-764F-90AC-035BE023049E}"/>
                  </a:ext>
                </a:extLst>
              </p:cNvPr>
              <p:cNvSpPr txBox="1"/>
              <p:nvPr/>
            </p:nvSpPr>
            <p:spPr>
              <a:xfrm>
                <a:off x="2994035" y="4834599"/>
                <a:ext cx="96180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0.6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F2774CB-B974-7146-AB79-F729DF7822A4}"/>
                  </a:ext>
                </a:extLst>
              </p:cNvPr>
              <p:cNvSpPr txBox="1"/>
              <p:nvPr/>
            </p:nvSpPr>
            <p:spPr>
              <a:xfrm>
                <a:off x="2994035" y="4939056"/>
                <a:ext cx="96180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0.5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3815D33A-7471-0C46-8FD6-79B61AF0B9F7}"/>
                  </a:ext>
                </a:extLst>
              </p:cNvPr>
              <p:cNvSpPr txBox="1"/>
              <p:nvPr/>
            </p:nvSpPr>
            <p:spPr>
              <a:xfrm>
                <a:off x="2994035" y="5043512"/>
                <a:ext cx="96180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r" defTabSz="457189">
                  <a:lnSpc>
                    <a:spcPct val="90000"/>
                  </a:lnSpc>
                </a:pPr>
                <a:r>
                  <a:rPr lang="en-GB" sz="600" dirty="0"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0.4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8FFE0F8-A51B-A648-9971-89011A486901}"/>
                  </a:ext>
                </a:extLst>
              </p:cNvPr>
              <p:cNvSpPr txBox="1"/>
              <p:nvPr/>
            </p:nvSpPr>
            <p:spPr>
              <a:xfrm>
                <a:off x="2994035" y="5147969"/>
                <a:ext cx="96180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0.3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2D374F8-B0F3-1642-82EB-9F976A8BB086}"/>
                  </a:ext>
                </a:extLst>
              </p:cNvPr>
              <p:cNvSpPr txBox="1"/>
              <p:nvPr/>
            </p:nvSpPr>
            <p:spPr>
              <a:xfrm>
                <a:off x="2994035" y="5252427"/>
                <a:ext cx="96180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0.2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85F5D2D7-93DA-794F-8568-A9899829A10B}"/>
                  </a:ext>
                </a:extLst>
              </p:cNvPr>
              <p:cNvSpPr txBox="1"/>
              <p:nvPr/>
            </p:nvSpPr>
            <p:spPr>
              <a:xfrm>
                <a:off x="2994035" y="5356884"/>
                <a:ext cx="96180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0.1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70CB64E7-3A0A-F44C-AA20-5A2D8F2DBE14}"/>
                  </a:ext>
                </a:extLst>
              </p:cNvPr>
              <p:cNvSpPr txBox="1"/>
              <p:nvPr/>
            </p:nvSpPr>
            <p:spPr>
              <a:xfrm>
                <a:off x="5879877" y="4433630"/>
                <a:ext cx="429605" cy="166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Darolutamide</a:t>
                </a:r>
              </a:p>
              <a:p>
                <a:pPr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Placebo</a:t>
                </a:r>
              </a:p>
            </p:txBody>
          </p: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8E7DAA45-188E-3544-8FFE-A09AE94A0B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89601" y="4475713"/>
                <a:ext cx="142875" cy="0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FBC80429-8C14-7649-916D-BD94DC68A5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89601" y="4555088"/>
                <a:ext cx="142875" cy="0"/>
              </a:xfrm>
              <a:prstGeom prst="line">
                <a:avLst/>
              </a:prstGeom>
              <a:ln w="12700">
                <a:solidFill>
                  <a:schemeClr val="accent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82191A0E-3A21-324E-AA2E-1F10CFA0F003}"/>
                  </a:ext>
                </a:extLst>
              </p:cNvPr>
              <p:cNvCxnSpPr/>
              <p:nvPr/>
            </p:nvCxnSpPr>
            <p:spPr>
              <a:xfrm>
                <a:off x="3139105" y="4433630"/>
                <a:ext cx="0" cy="1092509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1FB0C653-F9ED-544B-BFAA-8C6A82A905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35776" y="5522811"/>
                <a:ext cx="3172949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35D5D0A1-73AB-C844-8D6B-5BB752EE534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03105" y="4456011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EF311199-BD73-A246-8E4B-993BC5D9014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03105" y="4560151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0D3D6DDB-1A09-5A41-99C9-557A3C7969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03105" y="4664291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7995666D-1D9F-734F-AF09-E3A7AF94486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03105" y="4768431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DE1E4F8D-6D5C-5B4A-8951-72470C9A4F2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03105" y="4872571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F8FAF9EE-084F-DA45-9C77-278483DD88E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03105" y="4976711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18913764-1850-EA4D-A65C-CB235A7F7A1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03105" y="5080851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28D67CF0-A1C9-A547-BAA3-549DCCFD569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03105" y="5184991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293A2CD6-E09E-A34F-B361-9471E6F964B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03105" y="5289131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F7347EFA-108E-1642-A9BB-07F82990046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03105" y="5393271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26EE4553-9FF2-E44B-B5C3-C5C54E4933A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03105" y="5497411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BA8DAC60-58C0-2C41-81FC-8356BA0ED78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3200667" y="5540811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B576A21A-A546-7E4F-95E8-DE0FDCD24BE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3449180" y="5540811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4A8146B8-C29A-D748-967D-7FBC7352690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3693655" y="5540811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8A7952AE-0D9B-B64A-A54B-96CE418CB58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3938131" y="5540811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B7E2158E-1B59-994F-8A4D-0BD14D57A0E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4182605" y="5540811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FB450AB8-747B-4544-8D15-47136366427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4427080" y="5540811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9344F3E1-8E75-4740-95AC-ABEEA887A11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4671555" y="5540811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68660039-9442-F143-B93A-1AF808F8858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4922380" y="5540811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77BC2D33-2A6E-124A-988E-9E4769C75D8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5166855" y="5540811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AE4F292C-3F7F-7644-943D-1DCCDAC74EE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5411331" y="5540811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9D1F41FE-704B-4345-B56E-19595D917C5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5655805" y="5540811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C0AE9217-5796-9041-AFE4-C94950574B8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5900280" y="5540811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0A901DB6-D566-5C40-B73F-1E37D959951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6144755" y="5540811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E1F05C05-4C27-2F4D-9684-9BD3EC84BB7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43250" y="4976711"/>
                <a:ext cx="3155951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FC36E13A-C331-0A42-ACB2-2CA722274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16587" y="4453898"/>
                <a:ext cx="2768288" cy="1058838"/>
              </a:xfrm>
              <a:prstGeom prst="rect">
                <a:avLst/>
              </a:prstGeom>
            </p:spPr>
          </p:pic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C55C84AE-2252-7343-8BDF-B2AEFEAC1913}"/>
                  </a:ext>
                </a:extLst>
              </p:cNvPr>
              <p:cNvSpPr txBox="1"/>
              <p:nvPr/>
            </p:nvSpPr>
            <p:spPr>
              <a:xfrm>
                <a:off x="3235381" y="5298546"/>
                <a:ext cx="843180" cy="1661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HR 0.41 (95% CI 0.34-0.50)</a:t>
                </a:r>
                <a:b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</a:b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p&lt;0.001</a:t>
                </a: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C2516A3-E541-4AA2-91A6-D1C0058EF254}"/>
                </a:ext>
              </a:extLst>
            </p:cNvPr>
            <p:cNvGrpSpPr/>
            <p:nvPr/>
          </p:nvGrpSpPr>
          <p:grpSpPr>
            <a:xfrm>
              <a:off x="152826" y="1887657"/>
              <a:ext cx="11882643" cy="1807295"/>
              <a:chOff x="2506034" y="767823"/>
              <a:chExt cx="11882643" cy="1807295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352A37F-0E01-E74E-94F2-F4B4DA127A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36902" y="953697"/>
                <a:ext cx="2901949" cy="1086633"/>
              </a:xfrm>
              <a:prstGeom prst="rect">
                <a:avLst/>
              </a:prstGeom>
            </p:spPr>
          </p:pic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C0D1B445-FAFB-564E-AC26-7A051099D96E}"/>
                  </a:ext>
                </a:extLst>
              </p:cNvPr>
              <p:cNvSpPr txBox="1"/>
              <p:nvPr/>
            </p:nvSpPr>
            <p:spPr>
              <a:xfrm>
                <a:off x="2633563" y="2235065"/>
                <a:ext cx="415178" cy="2492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 defTabSz="457189">
                  <a:lnSpc>
                    <a:spcPct val="90000"/>
                  </a:lnSpc>
                </a:pPr>
                <a:r>
                  <a:rPr lang="en-GB" sz="600" b="1" u="sng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No. at risk</a:t>
                </a:r>
              </a:p>
              <a:p>
                <a:pPr algn="r" defTabSz="457189">
                  <a:lnSpc>
                    <a:spcPct val="90000"/>
                  </a:lnSpc>
                </a:pPr>
                <a:r>
                  <a:rPr lang="en-GB" sz="6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Apalutamide</a:t>
                </a:r>
                <a:br>
                  <a:rPr lang="en-GB" sz="6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</a:br>
                <a:r>
                  <a:rPr lang="en-GB" sz="6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Placebo</a:t>
                </a:r>
              </a:p>
            </p:txBody>
          </p:sp>
          <p:sp>
            <p:nvSpPr>
              <p:cNvPr id="218" name="TextBox 217">
                <a:extLst>
                  <a:ext uri="{FF2B5EF4-FFF2-40B4-BE49-F238E27FC236}">
                    <a16:creationId xmlns:a16="http://schemas.microsoft.com/office/drawing/2014/main" id="{C37EB050-6EDD-F349-A25A-22F79DA1417D}"/>
                  </a:ext>
                </a:extLst>
              </p:cNvPr>
              <p:cNvSpPr txBox="1"/>
              <p:nvPr/>
            </p:nvSpPr>
            <p:spPr>
              <a:xfrm>
                <a:off x="3087934" y="2318165"/>
                <a:ext cx="115416" cy="166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806</a:t>
                </a:r>
              </a:p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401</a:t>
                </a:r>
              </a:p>
            </p:txBody>
          </p:sp>
          <p:sp>
            <p:nvSpPr>
              <p:cNvPr id="219" name="TextBox 218">
                <a:extLst>
                  <a:ext uri="{FF2B5EF4-FFF2-40B4-BE49-F238E27FC236}">
                    <a16:creationId xmlns:a16="http://schemas.microsoft.com/office/drawing/2014/main" id="{AD5297B2-B25A-844C-9DBB-BC946C1788B3}"/>
                  </a:ext>
                </a:extLst>
              </p:cNvPr>
              <p:cNvSpPr txBox="1"/>
              <p:nvPr/>
            </p:nvSpPr>
            <p:spPr>
              <a:xfrm>
                <a:off x="3363830" y="2318165"/>
                <a:ext cx="115416" cy="166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713</a:t>
                </a:r>
              </a:p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291</a:t>
                </a:r>
              </a:p>
            </p:txBody>
          </p:sp>
          <p:sp>
            <p:nvSpPr>
              <p:cNvPr id="222" name="TextBox 221">
                <a:extLst>
                  <a:ext uri="{FF2B5EF4-FFF2-40B4-BE49-F238E27FC236}">
                    <a16:creationId xmlns:a16="http://schemas.microsoft.com/office/drawing/2014/main" id="{B9164324-BC31-D942-8EB9-3E28011DC98D}"/>
                  </a:ext>
                </a:extLst>
              </p:cNvPr>
              <p:cNvSpPr txBox="1"/>
              <p:nvPr/>
            </p:nvSpPr>
            <p:spPr>
              <a:xfrm>
                <a:off x="3672320" y="2318165"/>
                <a:ext cx="115416" cy="1661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652</a:t>
                </a:r>
              </a:p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220</a:t>
                </a:r>
              </a:p>
            </p:txBody>
          </p:sp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73CD63E1-8731-464F-AE72-9357A49000A0}"/>
                  </a:ext>
                </a:extLst>
              </p:cNvPr>
              <p:cNvSpPr txBox="1"/>
              <p:nvPr/>
            </p:nvSpPr>
            <p:spPr>
              <a:xfrm>
                <a:off x="3922380" y="2318165"/>
                <a:ext cx="115416" cy="1661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514</a:t>
                </a:r>
              </a:p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153</a:t>
                </a:r>
              </a:p>
            </p:txBody>
          </p:sp>
          <p:sp>
            <p:nvSpPr>
              <p:cNvPr id="224" name="TextBox 223">
                <a:extLst>
                  <a:ext uri="{FF2B5EF4-FFF2-40B4-BE49-F238E27FC236}">
                    <a16:creationId xmlns:a16="http://schemas.microsoft.com/office/drawing/2014/main" id="{AF52CDC5-B1AE-4442-BC33-35600F6BEFAA}"/>
                  </a:ext>
                </a:extLst>
              </p:cNvPr>
              <p:cNvSpPr txBox="1"/>
              <p:nvPr/>
            </p:nvSpPr>
            <p:spPr>
              <a:xfrm>
                <a:off x="4231103" y="2318165"/>
                <a:ext cx="115416" cy="1661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398</a:t>
                </a:r>
              </a:p>
              <a:p>
                <a:pPr algn="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91</a:t>
                </a:r>
              </a:p>
            </p:txBody>
          </p:sp>
          <p:sp>
            <p:nvSpPr>
              <p:cNvPr id="226" name="TextBox 225">
                <a:extLst>
                  <a:ext uri="{FF2B5EF4-FFF2-40B4-BE49-F238E27FC236}">
                    <a16:creationId xmlns:a16="http://schemas.microsoft.com/office/drawing/2014/main" id="{9C30D496-1394-7E4C-82E2-4F0CCF926571}"/>
                  </a:ext>
                </a:extLst>
              </p:cNvPr>
              <p:cNvSpPr txBox="1"/>
              <p:nvPr/>
            </p:nvSpPr>
            <p:spPr>
              <a:xfrm>
                <a:off x="4525880" y="2318165"/>
                <a:ext cx="115416" cy="1661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282</a:t>
                </a:r>
              </a:p>
              <a:p>
                <a:pPr algn="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58</a:t>
                </a:r>
              </a:p>
            </p:txBody>
          </p:sp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350F8691-284E-7041-A22D-BC2890E84EBD}"/>
                  </a:ext>
                </a:extLst>
              </p:cNvPr>
              <p:cNvSpPr txBox="1"/>
              <p:nvPr/>
            </p:nvSpPr>
            <p:spPr>
              <a:xfrm>
                <a:off x="4811317" y="2318165"/>
                <a:ext cx="115416" cy="1661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180</a:t>
                </a:r>
              </a:p>
              <a:p>
                <a:pPr algn="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34</a:t>
                </a:r>
              </a:p>
            </p:txBody>
          </p:sp>
          <p:sp>
            <p:nvSpPr>
              <p:cNvPr id="230" name="TextBox 229">
                <a:extLst>
                  <a:ext uri="{FF2B5EF4-FFF2-40B4-BE49-F238E27FC236}">
                    <a16:creationId xmlns:a16="http://schemas.microsoft.com/office/drawing/2014/main" id="{7598A19D-A949-954F-8BDA-D64A0D752975}"/>
                  </a:ext>
                </a:extLst>
              </p:cNvPr>
              <p:cNvSpPr txBox="1"/>
              <p:nvPr/>
            </p:nvSpPr>
            <p:spPr>
              <a:xfrm>
                <a:off x="5109837" y="2318165"/>
                <a:ext cx="76944" cy="1661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96</a:t>
                </a:r>
              </a:p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13</a:t>
                </a:r>
              </a:p>
            </p:txBody>
          </p:sp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309EAB7F-71C8-5A4C-B499-3C3DFF0A68CE}"/>
                  </a:ext>
                </a:extLst>
              </p:cNvPr>
              <p:cNvSpPr txBox="1"/>
              <p:nvPr/>
            </p:nvSpPr>
            <p:spPr>
              <a:xfrm>
                <a:off x="5390367" y="2318165"/>
                <a:ext cx="76944" cy="1661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36</a:t>
                </a:r>
              </a:p>
              <a:p>
                <a:pPr algn="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C0F70A99-97CC-CF48-BE07-571FF0C7E93E}"/>
                  </a:ext>
                </a:extLst>
              </p:cNvPr>
              <p:cNvSpPr txBox="1"/>
              <p:nvPr/>
            </p:nvSpPr>
            <p:spPr>
              <a:xfrm>
                <a:off x="5673805" y="2318165"/>
                <a:ext cx="76944" cy="1661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16</a:t>
                </a:r>
              </a:p>
              <a:p>
                <a:pPr algn="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9CB6CAF2-955B-2544-9859-EEF52DF5C94B}"/>
                  </a:ext>
                </a:extLst>
              </p:cNvPr>
              <p:cNvSpPr txBox="1"/>
              <p:nvPr/>
            </p:nvSpPr>
            <p:spPr>
              <a:xfrm>
                <a:off x="6253782" y="2318165"/>
                <a:ext cx="38472" cy="1661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0</a:t>
                </a:r>
              </a:p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717872D2-A05D-6347-AF06-7FC3AF16FFC3}"/>
                  </a:ext>
                </a:extLst>
              </p:cNvPr>
              <p:cNvSpPr txBox="1"/>
              <p:nvPr/>
            </p:nvSpPr>
            <p:spPr>
              <a:xfrm>
                <a:off x="3123232" y="2092107"/>
                <a:ext cx="38472" cy="831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BE61185E-2913-C74A-BEC8-23D7FD471418}"/>
                  </a:ext>
                </a:extLst>
              </p:cNvPr>
              <p:cNvSpPr txBox="1"/>
              <p:nvPr/>
            </p:nvSpPr>
            <p:spPr>
              <a:xfrm>
                <a:off x="3694732" y="2092107"/>
                <a:ext cx="38472" cy="831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239" name="TextBox 238">
                <a:extLst>
                  <a:ext uri="{FF2B5EF4-FFF2-40B4-BE49-F238E27FC236}">
                    <a16:creationId xmlns:a16="http://schemas.microsoft.com/office/drawing/2014/main" id="{475BAE9D-B072-6248-AC39-E817AE64446C}"/>
                  </a:ext>
                </a:extLst>
              </p:cNvPr>
              <p:cNvSpPr txBox="1"/>
              <p:nvPr/>
            </p:nvSpPr>
            <p:spPr>
              <a:xfrm>
                <a:off x="3405806" y="2092107"/>
                <a:ext cx="38472" cy="831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53DF01FC-E407-9A46-84D7-78F975610475}"/>
                  </a:ext>
                </a:extLst>
              </p:cNvPr>
              <p:cNvSpPr txBox="1"/>
              <p:nvPr/>
            </p:nvSpPr>
            <p:spPr>
              <a:xfrm>
                <a:off x="4244613" y="2092107"/>
                <a:ext cx="76944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16</a:t>
                </a:r>
              </a:p>
            </p:txBody>
          </p:sp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06260537-7393-184C-9203-2CB3F842ACDE}"/>
                  </a:ext>
                </a:extLst>
              </p:cNvPr>
              <p:cNvSpPr txBox="1"/>
              <p:nvPr/>
            </p:nvSpPr>
            <p:spPr>
              <a:xfrm>
                <a:off x="3958069" y="2092107"/>
                <a:ext cx="76944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12</a:t>
                </a:r>
              </a:p>
            </p:txBody>
          </p:sp>
          <p:sp>
            <p:nvSpPr>
              <p:cNvPr id="242" name="TextBox 241">
                <a:extLst>
                  <a:ext uri="{FF2B5EF4-FFF2-40B4-BE49-F238E27FC236}">
                    <a16:creationId xmlns:a16="http://schemas.microsoft.com/office/drawing/2014/main" id="{F48AD6B1-32C9-B140-A2A6-0E1C9ACB6CF9}"/>
                  </a:ext>
                </a:extLst>
              </p:cNvPr>
              <p:cNvSpPr txBox="1"/>
              <p:nvPr/>
            </p:nvSpPr>
            <p:spPr>
              <a:xfrm>
                <a:off x="4527983" y="2092107"/>
                <a:ext cx="76944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20</a:t>
                </a:r>
              </a:p>
            </p:txBody>
          </p:sp>
          <p:sp>
            <p:nvSpPr>
              <p:cNvPr id="243" name="TextBox 242">
                <a:extLst>
                  <a:ext uri="{FF2B5EF4-FFF2-40B4-BE49-F238E27FC236}">
                    <a16:creationId xmlns:a16="http://schemas.microsoft.com/office/drawing/2014/main" id="{3A951950-C51F-3146-8AAD-9DBDF69449E3}"/>
                  </a:ext>
                </a:extLst>
              </p:cNvPr>
              <p:cNvSpPr txBox="1"/>
              <p:nvPr/>
            </p:nvSpPr>
            <p:spPr>
              <a:xfrm>
                <a:off x="5097896" y="2092107"/>
                <a:ext cx="76944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28</a:t>
                </a:r>
              </a:p>
            </p:txBody>
          </p:sp>
          <p:sp>
            <p:nvSpPr>
              <p:cNvPr id="244" name="TextBox 243">
                <a:extLst>
                  <a:ext uri="{FF2B5EF4-FFF2-40B4-BE49-F238E27FC236}">
                    <a16:creationId xmlns:a16="http://schemas.microsoft.com/office/drawing/2014/main" id="{47E8D0E3-A8CB-3F42-B264-36C72A3D8FB8}"/>
                  </a:ext>
                </a:extLst>
              </p:cNvPr>
              <p:cNvSpPr txBox="1"/>
              <p:nvPr/>
            </p:nvSpPr>
            <p:spPr>
              <a:xfrm>
                <a:off x="4814527" y="2092107"/>
                <a:ext cx="76944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24</a:t>
                </a:r>
              </a:p>
            </p:txBody>
          </p:sp>
          <p:sp>
            <p:nvSpPr>
              <p:cNvPr id="245" name="TextBox 244">
                <a:extLst>
                  <a:ext uri="{FF2B5EF4-FFF2-40B4-BE49-F238E27FC236}">
                    <a16:creationId xmlns:a16="http://schemas.microsoft.com/office/drawing/2014/main" id="{2419ACCC-54A7-2F42-A025-D66AB2002D2D}"/>
                  </a:ext>
                </a:extLst>
              </p:cNvPr>
              <p:cNvSpPr txBox="1"/>
              <p:nvPr/>
            </p:nvSpPr>
            <p:spPr>
              <a:xfrm>
                <a:off x="5387615" y="2092107"/>
                <a:ext cx="76944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32</a:t>
                </a:r>
              </a:p>
            </p:txBody>
          </p:sp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id="{7051D306-3E88-A34F-8962-9EDF4A25E093}"/>
                  </a:ext>
                </a:extLst>
              </p:cNvPr>
              <p:cNvSpPr txBox="1"/>
              <p:nvPr/>
            </p:nvSpPr>
            <p:spPr>
              <a:xfrm>
                <a:off x="5670984" y="2092107"/>
                <a:ext cx="76944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36</a:t>
                </a:r>
              </a:p>
            </p:txBody>
          </p:sp>
          <p:sp>
            <p:nvSpPr>
              <p:cNvPr id="247" name="TextBox 246">
                <a:extLst>
                  <a:ext uri="{FF2B5EF4-FFF2-40B4-BE49-F238E27FC236}">
                    <a16:creationId xmlns:a16="http://schemas.microsoft.com/office/drawing/2014/main" id="{0288F954-A012-3D40-81CC-8409DD86F961}"/>
                  </a:ext>
                </a:extLst>
              </p:cNvPr>
              <p:cNvSpPr txBox="1"/>
              <p:nvPr/>
            </p:nvSpPr>
            <p:spPr>
              <a:xfrm>
                <a:off x="5957528" y="2092107"/>
                <a:ext cx="76944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40</a:t>
                </a:r>
              </a:p>
            </p:txBody>
          </p:sp>
          <p:sp>
            <p:nvSpPr>
              <p:cNvPr id="256" name="TextBox 255">
                <a:extLst>
                  <a:ext uri="{FF2B5EF4-FFF2-40B4-BE49-F238E27FC236}">
                    <a16:creationId xmlns:a16="http://schemas.microsoft.com/office/drawing/2014/main" id="{5736AEA6-30F5-BF48-8EA1-769F495961D0}"/>
                  </a:ext>
                </a:extLst>
              </p:cNvPr>
              <p:cNvSpPr txBox="1"/>
              <p:nvPr/>
            </p:nvSpPr>
            <p:spPr>
              <a:xfrm>
                <a:off x="3803813" y="2174739"/>
                <a:ext cx="1505219" cy="110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 defTabSz="457189">
                  <a:lnSpc>
                    <a:spcPct val="90000"/>
                  </a:lnSpc>
                </a:pPr>
                <a:r>
                  <a:rPr lang="en-GB" sz="8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Time since randomisation (months)</a:t>
                </a:r>
              </a:p>
            </p:txBody>
          </p:sp>
          <p:sp>
            <p:nvSpPr>
              <p:cNvPr id="257" name="TextBox 256">
                <a:extLst>
                  <a:ext uri="{FF2B5EF4-FFF2-40B4-BE49-F238E27FC236}">
                    <a16:creationId xmlns:a16="http://schemas.microsoft.com/office/drawing/2014/main" id="{4F051E13-852C-7443-8ED8-2B7F8672C721}"/>
                  </a:ext>
                </a:extLst>
              </p:cNvPr>
              <p:cNvSpPr txBox="1"/>
              <p:nvPr/>
            </p:nvSpPr>
            <p:spPr>
              <a:xfrm rot="16200000">
                <a:off x="2347953" y="1384713"/>
                <a:ext cx="979434" cy="221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8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Patients alive </a:t>
                </a:r>
                <a:br>
                  <a:rPr lang="en-GB" sz="8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</a:br>
                <a:r>
                  <a:rPr lang="en-GB" sz="8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without metastasis (%)</a:t>
                </a:r>
              </a:p>
            </p:txBody>
          </p:sp>
          <p:sp>
            <p:nvSpPr>
              <p:cNvPr id="258" name="TextBox 257">
                <a:extLst>
                  <a:ext uri="{FF2B5EF4-FFF2-40B4-BE49-F238E27FC236}">
                    <a16:creationId xmlns:a16="http://schemas.microsoft.com/office/drawing/2014/main" id="{E3EF2BFC-77D5-D24C-A604-935EF35D7B8B}"/>
                  </a:ext>
                </a:extLst>
              </p:cNvPr>
              <p:cNvSpPr txBox="1"/>
              <p:nvPr/>
            </p:nvSpPr>
            <p:spPr>
              <a:xfrm>
                <a:off x="3051743" y="2002132"/>
                <a:ext cx="38472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259" name="TextBox 258">
                <a:extLst>
                  <a:ext uri="{FF2B5EF4-FFF2-40B4-BE49-F238E27FC236}">
                    <a16:creationId xmlns:a16="http://schemas.microsoft.com/office/drawing/2014/main" id="{877F4110-5B0F-0F4F-87A9-929B5848229B}"/>
                  </a:ext>
                </a:extLst>
              </p:cNvPr>
              <p:cNvSpPr txBox="1"/>
              <p:nvPr/>
            </p:nvSpPr>
            <p:spPr>
              <a:xfrm>
                <a:off x="3013271" y="1784963"/>
                <a:ext cx="76944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20</a:t>
                </a:r>
              </a:p>
            </p:txBody>
          </p:sp>
          <p:cxnSp>
            <p:nvCxnSpPr>
              <p:cNvPr id="260" name="Straight Connector 259">
                <a:extLst>
                  <a:ext uri="{FF2B5EF4-FFF2-40B4-BE49-F238E27FC236}">
                    <a16:creationId xmlns:a16="http://schemas.microsoft.com/office/drawing/2014/main" id="{F97244BD-2902-3249-9E4B-098A71C7A684}"/>
                  </a:ext>
                </a:extLst>
              </p:cNvPr>
              <p:cNvCxnSpPr/>
              <p:nvPr/>
            </p:nvCxnSpPr>
            <p:spPr>
              <a:xfrm>
                <a:off x="3139105" y="952192"/>
                <a:ext cx="0" cy="1092509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id="{25361059-0BE3-8642-A13C-D12AF47394F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35776" y="2041372"/>
                <a:ext cx="3172949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id="{30CF7C80-D877-AC44-9422-6E114A04D70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03105" y="955523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>
                <a:extLst>
                  <a:ext uri="{FF2B5EF4-FFF2-40B4-BE49-F238E27FC236}">
                    <a16:creationId xmlns:a16="http://schemas.microsoft.com/office/drawing/2014/main" id="{08D3F70A-961A-624E-A1E1-2A1EBD2E042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03105" y="1825472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CDCB2C74-4F5C-0040-833E-0F237736463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03105" y="2041372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8B0CA414-F156-DE41-8C9F-37A08B0455C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3121105" y="2059372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61252274-0854-9249-8A93-CC29C1375E6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3407244" y="2059372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A1F2FFA3-3EA7-B540-AE96-7ED318F6D85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3693383" y="2059372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73521300-BAA9-8841-AA42-EA7528DB515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3979523" y="2059372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7DC19BB8-294D-6D44-8695-9F8F0BB150F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4265661" y="2059372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95F24DCE-71E1-5041-9C4C-FF83D80C7EA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4548625" y="2059372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BA860CBC-67E4-B541-90E2-A689363B5BD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4834764" y="2059372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4F3BD852-C1E6-7B43-A75D-2151A13E227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5117728" y="2059372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0BFECA8C-7813-4748-AA2A-73709CE70CA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5407043" y="2059372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26CB297F-6E88-0C44-AEAF-2B340509D33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5690007" y="2059372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id="{324EBEF2-DD12-0547-A828-9C3DD2905C6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5976145" y="2059372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EE3DCC83-6FDF-4144-A4B9-9EDAD2DD425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6265405" y="2059372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>
                <a:extLst>
                  <a:ext uri="{FF2B5EF4-FFF2-40B4-BE49-F238E27FC236}">
                    <a16:creationId xmlns:a16="http://schemas.microsoft.com/office/drawing/2014/main" id="{85689316-82BD-2343-B0F2-54DF62B1E1C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03105" y="1174597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id="{F0976A3C-F5FE-2141-BAD8-AD54F66231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03105" y="1393672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id="{0122AF08-F825-8A42-BAFE-B72A22EB460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03105" y="1609572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7" name="TextBox 286">
                <a:extLst>
                  <a:ext uri="{FF2B5EF4-FFF2-40B4-BE49-F238E27FC236}">
                    <a16:creationId xmlns:a16="http://schemas.microsoft.com/office/drawing/2014/main" id="{8744A60A-E9AD-844F-A681-9E56D7E7EB2A}"/>
                  </a:ext>
                </a:extLst>
              </p:cNvPr>
              <p:cNvSpPr txBox="1"/>
              <p:nvPr/>
            </p:nvSpPr>
            <p:spPr>
              <a:xfrm>
                <a:off x="2974799" y="916283"/>
                <a:ext cx="115416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100</a:t>
                </a:r>
              </a:p>
            </p:txBody>
          </p:sp>
          <p:sp>
            <p:nvSpPr>
              <p:cNvPr id="289" name="TextBox 288">
                <a:extLst>
                  <a:ext uri="{FF2B5EF4-FFF2-40B4-BE49-F238E27FC236}">
                    <a16:creationId xmlns:a16="http://schemas.microsoft.com/office/drawing/2014/main" id="{14D761BD-96B7-7442-A639-46CE5FA98826}"/>
                  </a:ext>
                </a:extLst>
              </p:cNvPr>
              <p:cNvSpPr txBox="1"/>
              <p:nvPr/>
            </p:nvSpPr>
            <p:spPr>
              <a:xfrm>
                <a:off x="6250420" y="2092107"/>
                <a:ext cx="76944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44</a:t>
                </a:r>
              </a:p>
            </p:txBody>
          </p:sp>
          <p:cxnSp>
            <p:nvCxnSpPr>
              <p:cNvPr id="290" name="Straight Connector 289">
                <a:extLst>
                  <a:ext uri="{FF2B5EF4-FFF2-40B4-BE49-F238E27FC236}">
                    <a16:creationId xmlns:a16="http://schemas.microsoft.com/office/drawing/2014/main" id="{7AD3CCEE-0BA2-2E4C-B711-B69571A2CFD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43250" y="1498447"/>
                <a:ext cx="3155951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1" name="TextBox 290">
                <a:extLst>
                  <a:ext uri="{FF2B5EF4-FFF2-40B4-BE49-F238E27FC236}">
                    <a16:creationId xmlns:a16="http://schemas.microsoft.com/office/drawing/2014/main" id="{A8BD4661-C657-E048-A33F-FC4B51F30113}"/>
                  </a:ext>
                </a:extLst>
              </p:cNvPr>
              <p:cNvSpPr txBox="1"/>
              <p:nvPr/>
            </p:nvSpPr>
            <p:spPr>
              <a:xfrm>
                <a:off x="3013271" y="1133452"/>
                <a:ext cx="76944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80</a:t>
                </a:r>
              </a:p>
            </p:txBody>
          </p:sp>
          <p:sp>
            <p:nvSpPr>
              <p:cNvPr id="292" name="TextBox 291">
                <a:extLst>
                  <a:ext uri="{FF2B5EF4-FFF2-40B4-BE49-F238E27FC236}">
                    <a16:creationId xmlns:a16="http://schemas.microsoft.com/office/drawing/2014/main" id="{4A180742-1467-4443-924B-5A04AB5C319E}"/>
                  </a:ext>
                </a:extLst>
              </p:cNvPr>
              <p:cNvSpPr txBox="1"/>
              <p:nvPr/>
            </p:nvSpPr>
            <p:spPr>
              <a:xfrm>
                <a:off x="3013271" y="1350623"/>
                <a:ext cx="76944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60</a:t>
                </a:r>
              </a:p>
            </p:txBody>
          </p:sp>
          <p:sp>
            <p:nvSpPr>
              <p:cNvPr id="293" name="TextBox 292">
                <a:extLst>
                  <a:ext uri="{FF2B5EF4-FFF2-40B4-BE49-F238E27FC236}">
                    <a16:creationId xmlns:a16="http://schemas.microsoft.com/office/drawing/2014/main" id="{ADEC6845-2CC6-2F48-8308-D8E92D3B4BD5}"/>
                  </a:ext>
                </a:extLst>
              </p:cNvPr>
              <p:cNvSpPr txBox="1"/>
              <p:nvPr/>
            </p:nvSpPr>
            <p:spPr>
              <a:xfrm>
                <a:off x="3013271" y="1567792"/>
                <a:ext cx="76944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40</a:t>
                </a:r>
              </a:p>
            </p:txBody>
          </p:sp>
          <p:sp>
            <p:nvSpPr>
              <p:cNvPr id="294" name="TextBox 293">
                <a:extLst>
                  <a:ext uri="{FF2B5EF4-FFF2-40B4-BE49-F238E27FC236}">
                    <a16:creationId xmlns:a16="http://schemas.microsoft.com/office/drawing/2014/main" id="{64E6EF55-F9AC-2240-B48A-D0BFDCDCF7F7}"/>
                  </a:ext>
                </a:extLst>
              </p:cNvPr>
              <p:cNvSpPr txBox="1"/>
              <p:nvPr/>
            </p:nvSpPr>
            <p:spPr>
              <a:xfrm>
                <a:off x="5975990" y="2318165"/>
                <a:ext cx="38472" cy="1661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3</a:t>
                </a:r>
              </a:p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295" name="TextBox 294">
                <a:extLst>
                  <a:ext uri="{FF2B5EF4-FFF2-40B4-BE49-F238E27FC236}">
                    <a16:creationId xmlns:a16="http://schemas.microsoft.com/office/drawing/2014/main" id="{FCACBB53-D235-CB42-B8FD-8E6C2D5930F3}"/>
                  </a:ext>
                </a:extLst>
              </p:cNvPr>
              <p:cNvSpPr txBox="1"/>
              <p:nvPr/>
            </p:nvSpPr>
            <p:spPr>
              <a:xfrm>
                <a:off x="5879689" y="934121"/>
                <a:ext cx="399148" cy="1661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Apalutamide</a:t>
                </a:r>
              </a:p>
              <a:p>
                <a:pPr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Placebo</a:t>
                </a:r>
              </a:p>
            </p:txBody>
          </p:sp>
          <p:cxnSp>
            <p:nvCxnSpPr>
              <p:cNvPr id="296" name="Straight Connector 295">
                <a:extLst>
                  <a:ext uri="{FF2B5EF4-FFF2-40B4-BE49-F238E27FC236}">
                    <a16:creationId xmlns:a16="http://schemas.microsoft.com/office/drawing/2014/main" id="{65824BE7-A46B-9E46-99F6-DEC63852C2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89413" y="976204"/>
                <a:ext cx="142875" cy="0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>
                <a:extLst>
                  <a:ext uri="{FF2B5EF4-FFF2-40B4-BE49-F238E27FC236}">
                    <a16:creationId xmlns:a16="http://schemas.microsoft.com/office/drawing/2014/main" id="{0A81482C-0B9F-954D-9D35-6C7B1AD886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89413" y="1055579"/>
                <a:ext cx="142875" cy="0"/>
              </a:xfrm>
              <a:prstGeom prst="line">
                <a:avLst/>
              </a:prstGeom>
              <a:ln w="12700">
                <a:solidFill>
                  <a:schemeClr val="accent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8" name="TextBox 297">
                <a:extLst>
                  <a:ext uri="{FF2B5EF4-FFF2-40B4-BE49-F238E27FC236}">
                    <a16:creationId xmlns:a16="http://schemas.microsoft.com/office/drawing/2014/main" id="{1AD74A52-26E0-0A47-9652-A8007AD02732}"/>
                  </a:ext>
                </a:extLst>
              </p:cNvPr>
              <p:cNvSpPr txBox="1"/>
              <p:nvPr/>
            </p:nvSpPr>
            <p:spPr>
              <a:xfrm>
                <a:off x="3235381" y="1847322"/>
                <a:ext cx="843180" cy="166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HR 0.28 (95% CI 0.23-0.35)</a:t>
                </a:r>
                <a:b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</a:b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p&lt;0.001</a:t>
                </a:r>
              </a:p>
            </p:txBody>
          </p:sp>
          <p:sp>
            <p:nvSpPr>
              <p:cNvPr id="225" name="Rounded Rectangle 33">
                <a:extLst>
                  <a:ext uri="{FF2B5EF4-FFF2-40B4-BE49-F238E27FC236}">
                    <a16:creationId xmlns:a16="http://schemas.microsoft.com/office/drawing/2014/main" id="{EA1B571C-A745-425C-ADC1-DEDEAD093B34}"/>
                  </a:ext>
                </a:extLst>
              </p:cNvPr>
              <p:cNvSpPr/>
              <p:nvPr/>
            </p:nvSpPr>
            <p:spPr>
              <a:xfrm>
                <a:off x="6495123" y="767823"/>
                <a:ext cx="3911936" cy="1806286"/>
              </a:xfrm>
              <a:prstGeom prst="roundRect">
                <a:avLst>
                  <a:gd name="adj" fmla="val 11587"/>
                </a:avLst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sz="2400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9" name="Rounded Rectangle 33">
                <a:extLst>
                  <a:ext uri="{FF2B5EF4-FFF2-40B4-BE49-F238E27FC236}">
                    <a16:creationId xmlns:a16="http://schemas.microsoft.com/office/drawing/2014/main" id="{B683CF3C-B37B-45D0-9F34-40E1301127A4}"/>
                  </a:ext>
                </a:extLst>
              </p:cNvPr>
              <p:cNvSpPr/>
              <p:nvPr/>
            </p:nvSpPr>
            <p:spPr>
              <a:xfrm>
                <a:off x="10476741" y="768832"/>
                <a:ext cx="3911936" cy="1806286"/>
              </a:xfrm>
              <a:prstGeom prst="roundRect">
                <a:avLst>
                  <a:gd name="adj" fmla="val 11587"/>
                </a:avLst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sz="2400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2" name="Rounded Rectangle 33">
                <a:extLst>
                  <a:ext uri="{FF2B5EF4-FFF2-40B4-BE49-F238E27FC236}">
                    <a16:creationId xmlns:a16="http://schemas.microsoft.com/office/drawing/2014/main" id="{0AA4AF61-E669-4E1B-A82C-3F128E01E63A}"/>
                  </a:ext>
                </a:extLst>
              </p:cNvPr>
              <p:cNvSpPr/>
              <p:nvPr/>
            </p:nvSpPr>
            <p:spPr>
              <a:xfrm>
                <a:off x="2506034" y="767823"/>
                <a:ext cx="3911936" cy="1806286"/>
              </a:xfrm>
              <a:prstGeom prst="roundRect">
                <a:avLst>
                  <a:gd name="adj" fmla="val 11587"/>
                </a:avLst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sz="2400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aphicFrame>
        <p:nvGraphicFramePr>
          <p:cNvPr id="227" name="Table 226">
            <a:extLst>
              <a:ext uri="{FF2B5EF4-FFF2-40B4-BE49-F238E27FC236}">
                <a16:creationId xmlns:a16="http://schemas.microsoft.com/office/drawing/2014/main" id="{DE557141-9215-4224-BF83-4CF8DD7DC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699485"/>
              </p:ext>
            </p:extLst>
          </p:nvPr>
        </p:nvGraphicFramePr>
        <p:xfrm>
          <a:off x="204254" y="3824845"/>
          <a:ext cx="11844000" cy="189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000">
                  <a:extLst>
                    <a:ext uri="{9D8B030D-6E8A-4147-A177-3AD203B41FA5}">
                      <a16:colId xmlns:a16="http://schemas.microsoft.com/office/drawing/2014/main" val="302012079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4112908318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4147644849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704542937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652295799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695995691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3461322309"/>
                    </a:ext>
                  </a:extLst>
                </a:gridCol>
              </a:tblGrid>
              <a:tr h="222526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SPARTAN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>
                    <a:solidFill>
                      <a:srgbClr val="00A58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b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PROSPER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>
                    <a:solidFill>
                      <a:srgbClr val="00A5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ARAMIS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076266898"/>
                  </a:ext>
                </a:extLst>
              </a:tr>
              <a:tr h="22252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APA </a:t>
                      </a:r>
                      <a:r>
                        <a:rPr lang="en-US" sz="12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(n=806)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PBO (n</a:t>
                      </a:r>
                      <a:r>
                        <a:rPr lang="en-US" sz="12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=401)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ENZA (n=933)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PBO (n=468)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DARO (n=955)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PBO (n=554)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336627"/>
                  </a:ext>
                </a:extLst>
              </a:tr>
              <a:tr h="222526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Median follow-up</a:t>
                      </a:r>
                    </a:p>
                  </a:txBody>
                  <a:tcPr marT="36000" marB="360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20.3 months</a:t>
                      </a:r>
                    </a:p>
                  </a:txBody>
                  <a:tcPr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18.5 months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15.1 months</a:t>
                      </a:r>
                    </a:p>
                  </a:txBody>
                  <a:tcPr marT="36000" marB="360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17.9 months</a:t>
                      </a:r>
                    </a:p>
                  </a:txBody>
                  <a:tcPr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/>
                </a:tc>
                <a:extLst>
                  <a:ext uri="{0D108BD9-81ED-4DB2-BD59-A6C34878D82A}">
                    <a16:rowId xmlns:a16="http://schemas.microsoft.com/office/drawing/2014/main" val="2926324086"/>
                  </a:ext>
                </a:extLst>
              </a:tr>
              <a:tr h="222526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Median MFS, months</a:t>
                      </a:r>
                      <a:endParaRPr lang="en-US" sz="1200" dirty="0">
                        <a:latin typeface="+mn-lt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40.5</a:t>
                      </a:r>
                      <a:endParaRPr lang="en-US" sz="1200" dirty="0">
                        <a:latin typeface="+mn-lt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16.2</a:t>
                      </a:r>
                      <a:endParaRPr lang="en-US" sz="1200" dirty="0">
                        <a:latin typeface="+mn-lt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36.6</a:t>
                      </a:r>
                      <a:endParaRPr lang="en-US" sz="1200" dirty="0">
                        <a:latin typeface="+mn-lt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14.7</a:t>
                      </a:r>
                      <a:endParaRPr lang="en-US" sz="1200" dirty="0">
                        <a:latin typeface="+mn-lt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40.4</a:t>
                      </a:r>
                      <a:endParaRPr lang="en-US" sz="1200" dirty="0">
                        <a:latin typeface="+mn-lt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18.4</a:t>
                      </a:r>
                      <a:endParaRPr lang="en-US" sz="1200" dirty="0">
                        <a:latin typeface="+mn-lt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270379599"/>
                  </a:ext>
                </a:extLst>
              </a:tr>
              <a:tr h="222526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HR (95% CI)</a:t>
                      </a:r>
                      <a:endParaRPr lang="en-US" sz="1200" dirty="0">
                        <a:latin typeface="+mn-lt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0.28 (0.23-0.35)</a:t>
                      </a:r>
                      <a:endParaRPr lang="en-US" sz="1200" dirty="0">
                        <a:latin typeface="+mn-lt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0.29 (0.24-0.35)</a:t>
                      </a:r>
                      <a:endParaRPr lang="en-US" sz="1200" dirty="0">
                        <a:latin typeface="+mn-lt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0.41 (0.34-0.50)</a:t>
                      </a:r>
                      <a:endParaRPr lang="en-US" sz="1200" dirty="0">
                        <a:latin typeface="+mn-lt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5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81017"/>
                  </a:ext>
                </a:extLst>
              </a:tr>
              <a:tr h="222526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p value</a:t>
                      </a:r>
                      <a:endParaRPr lang="en-US" sz="1200" dirty="0">
                        <a:latin typeface="+mn-lt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&lt;0.001</a:t>
                      </a:r>
                      <a:endParaRPr lang="en-US" sz="1200" dirty="0">
                        <a:latin typeface="+mn-lt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&lt;0.001</a:t>
                      </a:r>
                      <a:endParaRPr lang="en-US" sz="1200" dirty="0">
                        <a:latin typeface="+mn-lt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&lt;0.001</a:t>
                      </a:r>
                      <a:endParaRPr lang="en-US" sz="1200" dirty="0">
                        <a:latin typeface="+mn-lt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5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903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03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Secondary Endpoint: Final Overall Survival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7BF948-BAE4-9542-AF95-A02ACC703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96A77D-8066-1A40-B435-EE705A0BB3E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10551792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CI, confidence interval; HR, hazard ratio; ITT, intention to treat; NR, not reached; OS, overall survival</a:t>
            </a:r>
          </a:p>
          <a:p>
            <a:pPr>
              <a:spcBef>
                <a:spcPts val="300"/>
              </a:spcBef>
            </a:pPr>
            <a:r>
              <a:rPr lang="en-GB" dirty="0">
                <a:sym typeface="Calibri"/>
              </a:rPr>
              <a:t>1. </a:t>
            </a:r>
            <a:r>
              <a:rPr lang="en-GB" dirty="0"/>
              <a:t>Smith MR, et al. Eur Urol. 2021;79:150-8</a:t>
            </a:r>
            <a:r>
              <a:rPr lang="en-GB" dirty="0">
                <a:sym typeface="Calibri"/>
              </a:rPr>
              <a:t>; 2. Sternberg CN, et al. </a:t>
            </a:r>
            <a:r>
              <a:rPr lang="en-GB" dirty="0"/>
              <a:t>N Engl J Med</a:t>
            </a:r>
            <a:r>
              <a:rPr lang="en-GB" dirty="0">
                <a:sym typeface="Calibri"/>
              </a:rPr>
              <a:t>. 2020;382:2197-206; 3. </a:t>
            </a:r>
            <a:r>
              <a:rPr lang="en-GB" dirty="0"/>
              <a:t>Fizazi K, et al. N Engl J Med. 2020;383:1040-9</a:t>
            </a:r>
            <a:endParaRPr lang="en-GB" dirty="0">
              <a:sym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ACD1FF5-CAC7-4CBB-A167-CE25E7D6C9F9}"/>
              </a:ext>
            </a:extLst>
          </p:cNvPr>
          <p:cNvGrpSpPr/>
          <p:nvPr/>
        </p:nvGrpSpPr>
        <p:grpSpPr>
          <a:xfrm>
            <a:off x="215455" y="2033492"/>
            <a:ext cx="3693801" cy="1568081"/>
            <a:chOff x="2633563" y="916283"/>
            <a:chExt cx="3693801" cy="1568081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12A22CC1-95D9-2A4B-B87B-1A34A465FA39}"/>
                </a:ext>
              </a:extLst>
            </p:cNvPr>
            <p:cNvSpPr txBox="1"/>
            <p:nvPr/>
          </p:nvSpPr>
          <p:spPr>
            <a:xfrm>
              <a:off x="2633563" y="2235065"/>
              <a:ext cx="415178" cy="2492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 defTabSz="457189">
                <a:lnSpc>
                  <a:spcPct val="90000"/>
                </a:lnSpc>
              </a:pPr>
              <a:r>
                <a:rPr lang="en-GB" sz="600" b="1" u="sng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No. at risk</a:t>
              </a:r>
            </a:p>
            <a:p>
              <a:pPr algn="r" defTabSz="457189">
                <a:lnSpc>
                  <a:spcPct val="90000"/>
                </a:lnSpc>
              </a:pPr>
              <a:r>
                <a:rPr lang="en-GB" sz="600" b="1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Apalutamide</a:t>
              </a:r>
              <a:br>
                <a:rPr lang="en-GB" sz="600" b="1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</a:br>
              <a:r>
                <a:rPr lang="en-GB" sz="600" b="1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Placebo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DE37FC1C-D90A-BC41-87E1-9BDC0A1D48A2}"/>
                </a:ext>
              </a:extLst>
            </p:cNvPr>
            <p:cNvSpPr txBox="1"/>
            <p:nvPr/>
          </p:nvSpPr>
          <p:spPr>
            <a:xfrm>
              <a:off x="3087934" y="2318165"/>
              <a:ext cx="115416" cy="1661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457189">
                <a:lnSpc>
                  <a:spcPct val="90000"/>
                </a:lnSpc>
              </a:pPr>
              <a:r>
                <a:rPr lang="en-GB" sz="600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806</a:t>
              </a:r>
            </a:p>
            <a:p>
              <a:pPr algn="ctr" defTabSz="457189">
                <a:lnSpc>
                  <a:spcPct val="90000"/>
                </a:lnSpc>
              </a:pPr>
              <a:r>
                <a:rPr lang="en-GB" sz="600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401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CDAED013-2E2A-8A42-B5E9-DF170B69BF06}"/>
                </a:ext>
              </a:extLst>
            </p:cNvPr>
            <p:cNvSpPr txBox="1"/>
            <p:nvPr/>
          </p:nvSpPr>
          <p:spPr>
            <a:xfrm>
              <a:off x="3421712" y="2318165"/>
              <a:ext cx="115416" cy="1661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457189">
                <a:lnSpc>
                  <a:spcPct val="90000"/>
                </a:lnSpc>
              </a:pPr>
              <a:r>
                <a:rPr lang="en-GB" sz="600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774</a:t>
              </a:r>
            </a:p>
            <a:p>
              <a:pPr algn="ctr" defTabSz="457189">
                <a:lnSpc>
                  <a:spcPct val="90000"/>
                </a:lnSpc>
              </a:pPr>
              <a:r>
                <a:rPr lang="en-GB" sz="600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385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DD46CBEE-84F2-274B-9997-018A7F9F5B51}"/>
                </a:ext>
              </a:extLst>
            </p:cNvPr>
            <p:cNvSpPr txBox="1"/>
            <p:nvPr/>
          </p:nvSpPr>
          <p:spPr>
            <a:xfrm>
              <a:off x="3254824" y="2318165"/>
              <a:ext cx="115416" cy="1661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457189">
                <a:lnSpc>
                  <a:spcPct val="90000"/>
                </a:lnSpc>
              </a:pPr>
              <a:r>
                <a:rPr lang="en-GB" sz="600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791</a:t>
              </a:r>
            </a:p>
            <a:p>
              <a:pPr algn="ctr" defTabSz="457189">
                <a:lnSpc>
                  <a:spcPct val="90000"/>
                </a:lnSpc>
              </a:pPr>
              <a:r>
                <a:rPr lang="en-GB" sz="600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392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AC0D219D-E79F-1A4B-972F-8A2E290A5310}"/>
                </a:ext>
              </a:extLst>
            </p:cNvPr>
            <p:cNvSpPr txBox="1"/>
            <p:nvPr/>
          </p:nvSpPr>
          <p:spPr>
            <a:xfrm>
              <a:off x="3755490" y="2318165"/>
              <a:ext cx="115416" cy="1661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 defTabSz="457189">
                <a:lnSpc>
                  <a:spcPct val="90000"/>
                </a:lnSpc>
              </a:pPr>
              <a:r>
                <a:rPr lang="en-GB" sz="600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739</a:t>
              </a:r>
            </a:p>
            <a:p>
              <a:pPr algn="ctr" defTabSz="457189">
                <a:lnSpc>
                  <a:spcPct val="90000"/>
                </a:lnSpc>
              </a:pPr>
              <a:r>
                <a:rPr lang="en-GB" sz="600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358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3A605980-DD2D-504C-A61F-4AEC0D2F0CC2}"/>
                </a:ext>
              </a:extLst>
            </p:cNvPr>
            <p:cNvSpPr txBox="1"/>
            <p:nvPr/>
          </p:nvSpPr>
          <p:spPr>
            <a:xfrm>
              <a:off x="3588601" y="2318165"/>
              <a:ext cx="115416" cy="1661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 defTabSz="457189">
                <a:lnSpc>
                  <a:spcPct val="90000"/>
                </a:lnSpc>
              </a:pPr>
              <a:r>
                <a:rPr lang="en-GB" sz="600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758</a:t>
              </a:r>
            </a:p>
            <a:p>
              <a:pPr algn="ctr" defTabSz="457189">
                <a:lnSpc>
                  <a:spcPct val="90000"/>
                </a:lnSpc>
              </a:pPr>
              <a:r>
                <a:rPr lang="en-GB" sz="600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373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4650F1EF-067A-C741-8152-0B7F7A708AE7}"/>
                </a:ext>
              </a:extLst>
            </p:cNvPr>
            <p:cNvSpPr txBox="1"/>
            <p:nvPr/>
          </p:nvSpPr>
          <p:spPr>
            <a:xfrm>
              <a:off x="3922380" y="2318165"/>
              <a:ext cx="115416" cy="1661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 defTabSz="457189">
                <a:lnSpc>
                  <a:spcPct val="90000"/>
                </a:lnSpc>
              </a:pPr>
              <a:r>
                <a:rPr lang="en-GB" sz="600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717</a:t>
              </a:r>
            </a:p>
            <a:p>
              <a:pPr algn="ctr" defTabSz="457189">
                <a:lnSpc>
                  <a:spcPct val="90000"/>
                </a:lnSpc>
              </a:pPr>
              <a:r>
                <a:rPr lang="en-GB" sz="600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339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2EA13D88-A973-2246-8836-0820F675277F}"/>
                </a:ext>
              </a:extLst>
            </p:cNvPr>
            <p:cNvSpPr txBox="1"/>
            <p:nvPr/>
          </p:nvSpPr>
          <p:spPr>
            <a:xfrm>
              <a:off x="4256157" y="2318165"/>
              <a:ext cx="115416" cy="1661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 defTabSz="457189">
                <a:lnSpc>
                  <a:spcPct val="90000"/>
                </a:lnSpc>
              </a:pPr>
              <a:r>
                <a:rPr lang="en-GB" sz="600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658</a:t>
              </a:r>
            </a:p>
            <a:p>
              <a:pPr algn="ctr" defTabSz="457189">
                <a:lnSpc>
                  <a:spcPct val="90000"/>
                </a:lnSpc>
              </a:pPr>
              <a:r>
                <a:rPr lang="en-GB" sz="600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306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514AF80E-0ECC-1D47-8846-1EB8A8E3D152}"/>
                </a:ext>
              </a:extLst>
            </p:cNvPr>
            <p:cNvSpPr txBox="1"/>
            <p:nvPr/>
          </p:nvSpPr>
          <p:spPr>
            <a:xfrm>
              <a:off x="4089268" y="2318165"/>
              <a:ext cx="115416" cy="1661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 defTabSz="457189">
                <a:lnSpc>
                  <a:spcPct val="90000"/>
                </a:lnSpc>
              </a:pPr>
              <a:r>
                <a:rPr lang="en-GB" sz="600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691</a:t>
              </a:r>
            </a:p>
            <a:p>
              <a:pPr algn="ctr" defTabSz="457189">
                <a:lnSpc>
                  <a:spcPct val="90000"/>
                </a:lnSpc>
              </a:pPr>
              <a:r>
                <a:rPr lang="en-GB" sz="600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328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BF6D18F8-C502-974C-85D9-8D96DAD3EEAA}"/>
                </a:ext>
              </a:extLst>
            </p:cNvPr>
            <p:cNvSpPr txBox="1"/>
            <p:nvPr/>
          </p:nvSpPr>
          <p:spPr>
            <a:xfrm>
              <a:off x="4423046" y="2318165"/>
              <a:ext cx="115416" cy="1661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 defTabSz="457189">
                <a:lnSpc>
                  <a:spcPct val="90000"/>
                </a:lnSpc>
              </a:pPr>
              <a:r>
                <a:rPr lang="en-GB" sz="600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625</a:t>
              </a:r>
            </a:p>
            <a:p>
              <a:pPr algn="ctr" defTabSz="457189">
                <a:lnSpc>
                  <a:spcPct val="90000"/>
                </a:lnSpc>
              </a:pPr>
              <a:r>
                <a:rPr lang="en-GB" sz="600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286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83518FA6-8FD9-384C-B2CE-323104D1226B}"/>
                </a:ext>
              </a:extLst>
            </p:cNvPr>
            <p:cNvSpPr txBox="1"/>
            <p:nvPr/>
          </p:nvSpPr>
          <p:spPr>
            <a:xfrm>
              <a:off x="4589936" y="2318165"/>
              <a:ext cx="115416" cy="1661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 defTabSz="457189">
                <a:lnSpc>
                  <a:spcPct val="90000"/>
                </a:lnSpc>
              </a:pPr>
              <a:r>
                <a:rPr lang="en-GB" sz="600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593</a:t>
              </a:r>
            </a:p>
            <a:p>
              <a:pPr algn="ctr" defTabSz="457189">
                <a:lnSpc>
                  <a:spcPct val="90000"/>
                </a:lnSpc>
              </a:pPr>
              <a:r>
                <a:rPr lang="en-GB" sz="600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263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D6F5400F-EE07-9744-9EF9-D66FB0FFCA1E}"/>
                </a:ext>
              </a:extLst>
            </p:cNvPr>
            <p:cNvSpPr txBox="1"/>
            <p:nvPr/>
          </p:nvSpPr>
          <p:spPr>
            <a:xfrm>
              <a:off x="4756824" y="2318165"/>
              <a:ext cx="115416" cy="1661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 defTabSz="457189">
                <a:lnSpc>
                  <a:spcPct val="90000"/>
                </a:lnSpc>
              </a:pPr>
              <a:r>
                <a:rPr lang="en-GB" sz="600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558</a:t>
              </a:r>
            </a:p>
            <a:p>
              <a:pPr algn="ctr" defTabSz="457189">
                <a:lnSpc>
                  <a:spcPct val="90000"/>
                </a:lnSpc>
              </a:pPr>
              <a:r>
                <a:rPr lang="en-GB" sz="600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240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D2087BBF-4601-314E-B5D4-005A419501CB}"/>
                </a:ext>
              </a:extLst>
            </p:cNvPr>
            <p:cNvSpPr txBox="1"/>
            <p:nvPr/>
          </p:nvSpPr>
          <p:spPr>
            <a:xfrm>
              <a:off x="4923713" y="2318165"/>
              <a:ext cx="115416" cy="1661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 defTabSz="457189">
                <a:lnSpc>
                  <a:spcPct val="90000"/>
                </a:lnSpc>
              </a:pPr>
              <a:r>
                <a:rPr lang="en-GB" sz="600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499</a:t>
              </a:r>
            </a:p>
            <a:p>
              <a:pPr algn="ctr" defTabSz="457189">
                <a:lnSpc>
                  <a:spcPct val="90000"/>
                </a:lnSpc>
              </a:pPr>
              <a:r>
                <a:rPr lang="en-GB" sz="600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204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18677B2A-8299-A044-BD88-830FC538CE34}"/>
                </a:ext>
              </a:extLst>
            </p:cNvPr>
            <p:cNvSpPr txBox="1"/>
            <p:nvPr/>
          </p:nvSpPr>
          <p:spPr>
            <a:xfrm>
              <a:off x="5090602" y="2318165"/>
              <a:ext cx="115416" cy="1661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 defTabSz="457189">
                <a:lnSpc>
                  <a:spcPct val="90000"/>
                </a:lnSpc>
              </a:pPr>
              <a:r>
                <a:rPr lang="en-GB" sz="600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376</a:t>
              </a:r>
            </a:p>
            <a:p>
              <a:pPr algn="ctr" defTabSz="457189">
                <a:lnSpc>
                  <a:spcPct val="90000"/>
                </a:lnSpc>
              </a:pPr>
              <a:r>
                <a:rPr lang="en-GB" sz="600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156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FD5CC5BA-15C1-E64B-B069-2C758D8589F5}"/>
                </a:ext>
              </a:extLst>
            </p:cNvPr>
            <p:cNvSpPr txBox="1"/>
            <p:nvPr/>
          </p:nvSpPr>
          <p:spPr>
            <a:xfrm>
              <a:off x="5257492" y="2318165"/>
              <a:ext cx="115416" cy="1661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 defTabSz="457189">
                <a:lnSpc>
                  <a:spcPct val="90000"/>
                </a:lnSpc>
              </a:pPr>
              <a:r>
                <a:rPr lang="en-GB" sz="600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269</a:t>
              </a:r>
            </a:p>
            <a:p>
              <a:pPr algn="ctr" defTabSz="457189">
                <a:lnSpc>
                  <a:spcPct val="90000"/>
                </a:lnSpc>
              </a:pPr>
              <a:r>
                <a:rPr lang="en-GB" sz="600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114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9429148E-4D8D-3842-9748-294249C14973}"/>
                </a:ext>
              </a:extLst>
            </p:cNvPr>
            <p:cNvSpPr txBox="1"/>
            <p:nvPr/>
          </p:nvSpPr>
          <p:spPr>
            <a:xfrm>
              <a:off x="5424380" y="2318165"/>
              <a:ext cx="115416" cy="1661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r" defTabSz="457189">
                <a:lnSpc>
                  <a:spcPct val="90000"/>
                </a:lnSpc>
              </a:pPr>
              <a:r>
                <a:rPr lang="en-GB" sz="600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181</a:t>
              </a:r>
            </a:p>
            <a:p>
              <a:pPr algn="r" defTabSz="457189">
                <a:lnSpc>
                  <a:spcPct val="90000"/>
                </a:lnSpc>
              </a:pPr>
              <a:r>
                <a:rPr lang="en-GB" sz="600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82</a:t>
              </a: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345B4350-0CB6-CF48-8FE2-0E9B36FB0A34}"/>
                </a:ext>
              </a:extLst>
            </p:cNvPr>
            <p:cNvSpPr txBox="1"/>
            <p:nvPr/>
          </p:nvSpPr>
          <p:spPr>
            <a:xfrm>
              <a:off x="5591268" y="2318165"/>
              <a:ext cx="115416" cy="1661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r" defTabSz="457189">
                <a:lnSpc>
                  <a:spcPct val="90000"/>
                </a:lnSpc>
              </a:pPr>
              <a:r>
                <a:rPr lang="en-GB" sz="600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100</a:t>
              </a:r>
            </a:p>
            <a:p>
              <a:pPr algn="r" defTabSz="457189">
                <a:lnSpc>
                  <a:spcPct val="90000"/>
                </a:lnSpc>
              </a:pPr>
              <a:r>
                <a:rPr lang="en-GB" sz="600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38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7C69FCBD-888C-814E-8883-C6FEC781A6FB}"/>
                </a:ext>
              </a:extLst>
            </p:cNvPr>
            <p:cNvSpPr txBox="1"/>
            <p:nvPr/>
          </p:nvSpPr>
          <p:spPr>
            <a:xfrm>
              <a:off x="5758155" y="2318165"/>
              <a:ext cx="76944" cy="1661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 defTabSz="457189">
                <a:lnSpc>
                  <a:spcPct val="90000"/>
                </a:lnSpc>
              </a:pPr>
              <a:r>
                <a:rPr lang="en-GB" sz="600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47</a:t>
              </a:r>
            </a:p>
            <a:p>
              <a:pPr algn="ctr" defTabSz="457189">
                <a:lnSpc>
                  <a:spcPct val="90000"/>
                </a:lnSpc>
              </a:pPr>
              <a:r>
                <a:rPr lang="en-GB" sz="600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21</a:t>
              </a: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4914ACF9-E1D1-A24C-A6DB-58E3054B214C}"/>
                </a:ext>
              </a:extLst>
            </p:cNvPr>
            <p:cNvSpPr txBox="1"/>
            <p:nvPr/>
          </p:nvSpPr>
          <p:spPr>
            <a:xfrm>
              <a:off x="5921455" y="2318165"/>
              <a:ext cx="76944" cy="1661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r" defTabSz="457189">
                <a:lnSpc>
                  <a:spcPct val="90000"/>
                </a:lnSpc>
              </a:pPr>
              <a:r>
                <a:rPr lang="en-GB" sz="600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19</a:t>
              </a:r>
            </a:p>
            <a:p>
              <a:pPr algn="r" defTabSz="457189">
                <a:lnSpc>
                  <a:spcPct val="90000"/>
                </a:lnSpc>
              </a:pPr>
              <a:r>
                <a:rPr lang="en-GB" sz="600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68ECE01A-3A47-9347-B5AC-F05D27210160}"/>
                </a:ext>
              </a:extLst>
            </p:cNvPr>
            <p:cNvSpPr txBox="1"/>
            <p:nvPr/>
          </p:nvSpPr>
          <p:spPr>
            <a:xfrm>
              <a:off x="6253782" y="2318165"/>
              <a:ext cx="38472" cy="1661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 defTabSz="457189">
                <a:lnSpc>
                  <a:spcPct val="90000"/>
                </a:lnSpc>
              </a:pPr>
              <a:r>
                <a:rPr lang="en-GB" sz="600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0</a:t>
              </a:r>
            </a:p>
            <a:p>
              <a:pPr algn="ctr" defTabSz="457189">
                <a:lnSpc>
                  <a:spcPct val="90000"/>
                </a:lnSpc>
              </a:pPr>
              <a:r>
                <a:rPr lang="en-GB" sz="600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8459A090-5D37-EB49-B928-87DC2555C635}"/>
                </a:ext>
              </a:extLst>
            </p:cNvPr>
            <p:cNvSpPr txBox="1"/>
            <p:nvPr/>
          </p:nvSpPr>
          <p:spPr>
            <a:xfrm>
              <a:off x="3123232" y="2092107"/>
              <a:ext cx="38472" cy="831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457189">
                <a:lnSpc>
                  <a:spcPct val="90000"/>
                </a:lnSpc>
              </a:pPr>
              <a:r>
                <a:rPr lang="en-GB" sz="600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45593F7E-3478-024B-BAEA-8436B4721438}"/>
                </a:ext>
              </a:extLst>
            </p:cNvPr>
            <p:cNvSpPr txBox="1"/>
            <p:nvPr/>
          </p:nvSpPr>
          <p:spPr>
            <a:xfrm>
              <a:off x="3453432" y="2092107"/>
              <a:ext cx="38472" cy="831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457189">
                <a:lnSpc>
                  <a:spcPct val="90000"/>
                </a:lnSpc>
              </a:pPr>
              <a:r>
                <a:rPr lang="en-GB" sz="600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A195C6A8-4855-8F47-8112-2077D02386EA}"/>
                </a:ext>
              </a:extLst>
            </p:cNvPr>
            <p:cNvSpPr txBox="1"/>
            <p:nvPr/>
          </p:nvSpPr>
          <p:spPr>
            <a:xfrm>
              <a:off x="3285157" y="2092107"/>
              <a:ext cx="38472" cy="831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457189">
                <a:lnSpc>
                  <a:spcPct val="90000"/>
                </a:lnSpc>
              </a:pPr>
              <a:r>
                <a:rPr lang="en-GB" sz="600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CE80338B-598E-9C4F-9EFC-CCD7DE2B81FD}"/>
                </a:ext>
              </a:extLst>
            </p:cNvPr>
            <p:cNvSpPr txBox="1"/>
            <p:nvPr/>
          </p:nvSpPr>
          <p:spPr>
            <a:xfrm>
              <a:off x="3762013" y="2092107"/>
              <a:ext cx="76944" cy="831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 defTabSz="457189">
                <a:lnSpc>
                  <a:spcPct val="90000"/>
                </a:lnSpc>
              </a:pPr>
              <a:r>
                <a:rPr lang="en-GB" sz="600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1D3A99E1-CF2C-1947-8074-E63023FD27FE}"/>
                </a:ext>
              </a:extLst>
            </p:cNvPr>
            <p:cNvSpPr txBox="1"/>
            <p:nvPr/>
          </p:nvSpPr>
          <p:spPr>
            <a:xfrm>
              <a:off x="3596120" y="2092107"/>
              <a:ext cx="76944" cy="831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 defTabSz="457189">
                <a:lnSpc>
                  <a:spcPct val="90000"/>
                </a:lnSpc>
              </a:pPr>
              <a:r>
                <a:rPr lang="en-GB" sz="600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B7F9248E-1F4B-EA4F-9436-75169C6E6523}"/>
                </a:ext>
              </a:extLst>
            </p:cNvPr>
            <p:cNvSpPr txBox="1"/>
            <p:nvPr/>
          </p:nvSpPr>
          <p:spPr>
            <a:xfrm>
              <a:off x="3927908" y="2092107"/>
              <a:ext cx="76944" cy="831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 defTabSz="457189">
                <a:lnSpc>
                  <a:spcPct val="90000"/>
                </a:lnSpc>
              </a:pPr>
              <a:r>
                <a:rPr lang="en-GB" sz="600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20</a:t>
              </a: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63B04BFE-DAF4-E24C-B4AE-5559BEA26F0C}"/>
                </a:ext>
              </a:extLst>
            </p:cNvPr>
            <p:cNvSpPr txBox="1"/>
            <p:nvPr/>
          </p:nvSpPr>
          <p:spPr>
            <a:xfrm>
              <a:off x="4259696" y="2092107"/>
              <a:ext cx="76944" cy="831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 defTabSz="457189">
                <a:lnSpc>
                  <a:spcPct val="90000"/>
                </a:lnSpc>
              </a:pPr>
              <a:r>
                <a:rPr lang="en-GB" sz="600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28</a:t>
              </a: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B37A5CCD-C389-9E4C-96DD-9C00633ECF6E}"/>
                </a:ext>
              </a:extLst>
            </p:cNvPr>
            <p:cNvSpPr txBox="1"/>
            <p:nvPr/>
          </p:nvSpPr>
          <p:spPr>
            <a:xfrm>
              <a:off x="4093801" y="2092107"/>
              <a:ext cx="76944" cy="831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 defTabSz="457189">
                <a:lnSpc>
                  <a:spcPct val="90000"/>
                </a:lnSpc>
              </a:pPr>
              <a:r>
                <a:rPr lang="en-GB" sz="600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24</a:t>
              </a: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50327A2F-DFC2-9A40-AB1A-9DF4B4034344}"/>
                </a:ext>
              </a:extLst>
            </p:cNvPr>
            <p:cNvSpPr txBox="1"/>
            <p:nvPr/>
          </p:nvSpPr>
          <p:spPr>
            <a:xfrm>
              <a:off x="4425589" y="2092107"/>
              <a:ext cx="76944" cy="831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 defTabSz="457189">
                <a:lnSpc>
                  <a:spcPct val="90000"/>
                </a:lnSpc>
              </a:pPr>
              <a:r>
                <a:rPr lang="en-GB" sz="600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DE3BB5B6-2401-5E4F-8E1D-455EE071D646}"/>
                </a:ext>
              </a:extLst>
            </p:cNvPr>
            <p:cNvSpPr txBox="1"/>
            <p:nvPr/>
          </p:nvSpPr>
          <p:spPr>
            <a:xfrm>
              <a:off x="4591484" y="2092107"/>
              <a:ext cx="76944" cy="831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 defTabSz="457189">
                <a:lnSpc>
                  <a:spcPct val="90000"/>
                </a:lnSpc>
              </a:pPr>
              <a:r>
                <a:rPr lang="en-GB" sz="600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36</a:t>
              </a: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7008F231-FBDC-414B-8E83-A634F116F90A}"/>
                </a:ext>
              </a:extLst>
            </p:cNvPr>
            <p:cNvSpPr txBox="1"/>
            <p:nvPr/>
          </p:nvSpPr>
          <p:spPr>
            <a:xfrm>
              <a:off x="4757377" y="2092107"/>
              <a:ext cx="76944" cy="831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 defTabSz="457189">
                <a:lnSpc>
                  <a:spcPct val="90000"/>
                </a:lnSpc>
              </a:pPr>
              <a:r>
                <a:rPr lang="en-GB" sz="600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40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6DA8A469-DD7F-3D46-A314-FAEA6BF93248}"/>
                </a:ext>
              </a:extLst>
            </p:cNvPr>
            <p:cNvSpPr txBox="1"/>
            <p:nvPr/>
          </p:nvSpPr>
          <p:spPr>
            <a:xfrm>
              <a:off x="4923272" y="2092107"/>
              <a:ext cx="76944" cy="831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 defTabSz="457189">
                <a:lnSpc>
                  <a:spcPct val="90000"/>
                </a:lnSpc>
              </a:pPr>
              <a:r>
                <a:rPr lang="en-GB" sz="600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44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98F184A2-993D-AF46-8559-306F8BEB186E}"/>
                </a:ext>
              </a:extLst>
            </p:cNvPr>
            <p:cNvSpPr txBox="1"/>
            <p:nvPr/>
          </p:nvSpPr>
          <p:spPr>
            <a:xfrm>
              <a:off x="5089165" y="2092107"/>
              <a:ext cx="76944" cy="831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 defTabSz="457189">
                <a:lnSpc>
                  <a:spcPct val="90000"/>
                </a:lnSpc>
              </a:pPr>
              <a:r>
                <a:rPr lang="en-GB" sz="600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4518AB79-C8FC-ED42-9AEE-2F49780CA763}"/>
                </a:ext>
              </a:extLst>
            </p:cNvPr>
            <p:cNvSpPr txBox="1"/>
            <p:nvPr/>
          </p:nvSpPr>
          <p:spPr>
            <a:xfrm>
              <a:off x="5255060" y="2092107"/>
              <a:ext cx="76944" cy="831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 defTabSz="457189">
                <a:lnSpc>
                  <a:spcPct val="90000"/>
                </a:lnSpc>
              </a:pPr>
              <a:r>
                <a:rPr lang="en-GB" sz="600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52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747BADF8-B330-D243-812C-3BE65C1B6FE3}"/>
                </a:ext>
              </a:extLst>
            </p:cNvPr>
            <p:cNvSpPr txBox="1"/>
            <p:nvPr/>
          </p:nvSpPr>
          <p:spPr>
            <a:xfrm>
              <a:off x="5420953" y="2092107"/>
              <a:ext cx="76944" cy="831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 defTabSz="457189">
                <a:lnSpc>
                  <a:spcPct val="90000"/>
                </a:lnSpc>
              </a:pPr>
              <a:r>
                <a:rPr lang="en-GB" sz="600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56</a:t>
              </a: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CECC83C7-416C-C744-A9C6-0A75C01806E9}"/>
                </a:ext>
              </a:extLst>
            </p:cNvPr>
            <p:cNvSpPr txBox="1"/>
            <p:nvPr/>
          </p:nvSpPr>
          <p:spPr>
            <a:xfrm>
              <a:off x="5586848" y="2092107"/>
              <a:ext cx="76944" cy="831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 defTabSz="457189">
                <a:lnSpc>
                  <a:spcPct val="90000"/>
                </a:lnSpc>
              </a:pPr>
              <a:r>
                <a:rPr lang="en-GB" sz="600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60</a:t>
              </a: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65C278D1-86FB-BC45-99A9-0A69FE7A8CD6}"/>
                </a:ext>
              </a:extLst>
            </p:cNvPr>
            <p:cNvSpPr txBox="1"/>
            <p:nvPr/>
          </p:nvSpPr>
          <p:spPr>
            <a:xfrm>
              <a:off x="5752741" y="2092107"/>
              <a:ext cx="76944" cy="831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 defTabSz="457189">
                <a:lnSpc>
                  <a:spcPct val="90000"/>
                </a:lnSpc>
              </a:pPr>
              <a:r>
                <a:rPr lang="en-GB" sz="600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64</a:t>
              </a: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9AF5017D-82BB-5B49-BBB5-AA96865619B2}"/>
                </a:ext>
              </a:extLst>
            </p:cNvPr>
            <p:cNvSpPr txBox="1"/>
            <p:nvPr/>
          </p:nvSpPr>
          <p:spPr>
            <a:xfrm>
              <a:off x="5918636" y="2092107"/>
              <a:ext cx="76944" cy="831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 defTabSz="457189">
                <a:lnSpc>
                  <a:spcPct val="90000"/>
                </a:lnSpc>
              </a:pPr>
              <a:r>
                <a:rPr lang="en-GB" sz="600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68</a:t>
              </a: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8E4EBE60-B021-2341-9F29-D381218E567A}"/>
                </a:ext>
              </a:extLst>
            </p:cNvPr>
            <p:cNvSpPr txBox="1"/>
            <p:nvPr/>
          </p:nvSpPr>
          <p:spPr>
            <a:xfrm>
              <a:off x="6084529" y="2092107"/>
              <a:ext cx="76944" cy="831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 defTabSz="457189">
                <a:lnSpc>
                  <a:spcPct val="90000"/>
                </a:lnSpc>
              </a:pPr>
              <a:r>
                <a:rPr lang="en-GB" sz="600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72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F6C8F272-69AA-C245-B7BA-FB75960A6A25}"/>
                </a:ext>
              </a:extLst>
            </p:cNvPr>
            <p:cNvSpPr txBox="1"/>
            <p:nvPr/>
          </p:nvSpPr>
          <p:spPr>
            <a:xfrm>
              <a:off x="3950187" y="2174739"/>
              <a:ext cx="1505220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457189">
                <a:lnSpc>
                  <a:spcPct val="90000"/>
                </a:lnSpc>
              </a:pPr>
              <a:r>
                <a:rPr lang="en-GB" sz="800" b="1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Time since randomisation (months)</a:t>
              </a: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B0A40F1E-7237-F449-84EC-FE716097B9F6}"/>
                </a:ext>
              </a:extLst>
            </p:cNvPr>
            <p:cNvSpPr txBox="1"/>
            <p:nvPr/>
          </p:nvSpPr>
          <p:spPr>
            <a:xfrm rot="16200000">
              <a:off x="2414379" y="1440110"/>
              <a:ext cx="735779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 defTabSz="457189">
                <a:lnSpc>
                  <a:spcPct val="90000"/>
                </a:lnSpc>
              </a:pPr>
              <a:r>
                <a:rPr lang="en-GB" sz="800" b="1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Patients alive (%)</a:t>
              </a: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FD8BF255-7832-AB48-BDBD-A625B62B6349}"/>
                </a:ext>
              </a:extLst>
            </p:cNvPr>
            <p:cNvSpPr txBox="1"/>
            <p:nvPr/>
          </p:nvSpPr>
          <p:spPr>
            <a:xfrm>
              <a:off x="3051743" y="1983083"/>
              <a:ext cx="38472" cy="831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r" defTabSz="457189">
                <a:lnSpc>
                  <a:spcPct val="90000"/>
                </a:lnSpc>
              </a:pPr>
              <a:r>
                <a:rPr lang="en-GB" sz="600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2F3B8850-0926-F642-84B7-439FA3180DF1}"/>
                </a:ext>
              </a:extLst>
            </p:cNvPr>
            <p:cNvSpPr txBox="1"/>
            <p:nvPr/>
          </p:nvSpPr>
          <p:spPr>
            <a:xfrm>
              <a:off x="3013271" y="1773532"/>
              <a:ext cx="76944" cy="831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r" defTabSz="457189">
                <a:lnSpc>
                  <a:spcPct val="90000"/>
                </a:lnSpc>
              </a:pPr>
              <a:r>
                <a:rPr lang="en-GB" sz="600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20</a:t>
              </a:r>
            </a:p>
          </p:txBody>
        </p: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003BBDAC-6E31-D743-8A68-738679C3947D}"/>
                </a:ext>
              </a:extLst>
            </p:cNvPr>
            <p:cNvCxnSpPr/>
            <p:nvPr/>
          </p:nvCxnSpPr>
          <p:spPr>
            <a:xfrm>
              <a:off x="3139105" y="952192"/>
              <a:ext cx="0" cy="1092509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1A2AB993-BD89-F142-8B05-227ACD0639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35776" y="2041372"/>
              <a:ext cx="3172949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CA3424CF-5DB6-2F44-85A3-3018317472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03105" y="955523"/>
              <a:ext cx="36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50FE3692-368A-6341-942A-827530CF63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03105" y="1825472"/>
              <a:ext cx="36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30B6C42C-9C8D-6648-AE75-6A076ED756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03105" y="2041372"/>
              <a:ext cx="36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CB2A242E-3E00-AA4B-A7F7-3AE7D3307E9B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3121105" y="2059372"/>
              <a:ext cx="36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0C1A6DFF-49F4-EB45-A3DE-5497D43DF140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3286595" y="2059372"/>
              <a:ext cx="36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982A7567-8BE6-FF43-8F21-0E18C6FC122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3452083" y="2059372"/>
              <a:ext cx="36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0E0CD8B1-A3F9-B64B-932E-C779C9DD6D2E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3617572" y="2059372"/>
              <a:ext cx="36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7CA7A5D3-9A2B-0E4E-AC27-8186312EB73F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3783061" y="2059372"/>
              <a:ext cx="36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54252CE6-775D-5F40-9B19-C484ACBC9B3F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3948551" y="2059372"/>
              <a:ext cx="36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61CAB581-1054-4D45-AFDB-84824A6B85D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114039" y="2059372"/>
              <a:ext cx="36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3B2B761E-B021-0247-933F-6AD6A7A79DCB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279528" y="2059372"/>
              <a:ext cx="36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0EBC60EA-56F6-BF4B-B8BD-885E19BBAE65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445017" y="2059372"/>
              <a:ext cx="36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02FE0550-484B-0D43-A9DD-3E72461E996A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610507" y="2059372"/>
              <a:ext cx="36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34026FEB-A954-CA4C-B49B-348DA874B049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775995" y="2059372"/>
              <a:ext cx="36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B4A3AD6F-2F94-994C-B126-5819EAE55F6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941484" y="2059372"/>
              <a:ext cx="36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F5214A22-48B9-034A-B8E2-86C68631611A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106973" y="2059372"/>
              <a:ext cx="36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684EA2F9-C8B9-1149-B4C5-9935EA4358EF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272463" y="2059372"/>
              <a:ext cx="36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3D82843C-A771-EF4D-8B80-72AEEE6D6A49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437951" y="2059372"/>
              <a:ext cx="36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0F170491-177E-C741-ADDD-2BF58282880B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603440" y="2059372"/>
              <a:ext cx="36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C4EADDE9-272C-7247-A7DA-2AE6425B3876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768929" y="2059372"/>
              <a:ext cx="36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01615ED6-86A2-F448-89E0-5C0B14F6603D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934419" y="2059372"/>
              <a:ext cx="36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F2DDB143-B51B-7B41-B905-184854A5D096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265405" y="2059372"/>
              <a:ext cx="36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250AF366-4C7A-5F44-8E2A-FE6BD2F3B7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03105" y="1174597"/>
              <a:ext cx="36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712575FD-7E38-6E44-B75F-216749729B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03105" y="1393672"/>
              <a:ext cx="36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7C59972B-94AE-EF42-97F8-E2746C471C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03105" y="1609572"/>
              <a:ext cx="36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1B442F67-47BF-9043-BC85-D83282CBD988}"/>
                </a:ext>
              </a:extLst>
            </p:cNvPr>
            <p:cNvSpPr txBox="1"/>
            <p:nvPr/>
          </p:nvSpPr>
          <p:spPr>
            <a:xfrm>
              <a:off x="2974799" y="916283"/>
              <a:ext cx="115416" cy="831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r" defTabSz="457189">
                <a:lnSpc>
                  <a:spcPct val="90000"/>
                </a:lnSpc>
              </a:pPr>
              <a:r>
                <a:rPr lang="en-GB" sz="600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100</a:t>
              </a:r>
            </a:p>
          </p:txBody>
        </p: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6331D0D2-CF16-1644-BF5F-3AEFEE66CD7F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099907" y="2059372"/>
              <a:ext cx="36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4E9FB000-A38B-4F43-BF22-056CE4BE346E}"/>
                </a:ext>
              </a:extLst>
            </p:cNvPr>
            <p:cNvSpPr txBox="1"/>
            <p:nvPr/>
          </p:nvSpPr>
          <p:spPr>
            <a:xfrm>
              <a:off x="6250420" y="2092107"/>
              <a:ext cx="76944" cy="831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 defTabSz="457189">
                <a:lnSpc>
                  <a:spcPct val="90000"/>
                </a:lnSpc>
              </a:pPr>
              <a:r>
                <a:rPr lang="en-GB" sz="600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76</a:t>
              </a:r>
            </a:p>
          </p:txBody>
        </p: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ECD36B40-C814-6144-AC40-3E18AC137C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43250" y="1498447"/>
              <a:ext cx="3155951" cy="0"/>
            </a:xfrm>
            <a:prstGeom prst="line">
              <a:avLst/>
            </a:prstGeom>
            <a:ln w="6350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697C7C3A-F456-4D42-BC63-460ECBA1FDB1}"/>
                </a:ext>
              </a:extLst>
            </p:cNvPr>
            <p:cNvSpPr txBox="1"/>
            <p:nvPr/>
          </p:nvSpPr>
          <p:spPr>
            <a:xfrm>
              <a:off x="3013271" y="1135357"/>
              <a:ext cx="76944" cy="831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r" defTabSz="457189">
                <a:lnSpc>
                  <a:spcPct val="90000"/>
                </a:lnSpc>
              </a:pPr>
              <a:r>
                <a:rPr lang="en-GB" sz="600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80</a:t>
              </a:r>
            </a:p>
          </p:txBody>
        </p: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B7359386-F458-6F49-8F84-EE6B9AB134D0}"/>
                </a:ext>
              </a:extLst>
            </p:cNvPr>
            <p:cNvSpPr txBox="1"/>
            <p:nvPr/>
          </p:nvSpPr>
          <p:spPr>
            <a:xfrm>
              <a:off x="3013271" y="1348083"/>
              <a:ext cx="76944" cy="831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r" defTabSz="457189">
                <a:lnSpc>
                  <a:spcPct val="90000"/>
                </a:lnSpc>
              </a:pPr>
              <a:r>
                <a:rPr lang="en-GB" sz="600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60</a:t>
              </a:r>
            </a:p>
          </p:txBody>
        </p: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451DEBFD-6945-9A46-89A7-AC8B43C74F7F}"/>
                </a:ext>
              </a:extLst>
            </p:cNvPr>
            <p:cNvSpPr txBox="1"/>
            <p:nvPr/>
          </p:nvSpPr>
          <p:spPr>
            <a:xfrm>
              <a:off x="3013271" y="1563983"/>
              <a:ext cx="76944" cy="831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r" defTabSz="457189">
                <a:lnSpc>
                  <a:spcPct val="90000"/>
                </a:lnSpc>
              </a:pPr>
              <a:r>
                <a:rPr lang="en-GB" sz="600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40</a:t>
              </a:r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E5266921-F181-F749-AC76-BAF7016B155F}"/>
                </a:ext>
              </a:extLst>
            </p:cNvPr>
            <p:cNvSpPr txBox="1"/>
            <p:nvPr/>
          </p:nvSpPr>
          <p:spPr>
            <a:xfrm>
              <a:off x="6119128" y="2318165"/>
              <a:ext cx="38472" cy="1661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 defTabSz="457189">
                <a:lnSpc>
                  <a:spcPct val="90000"/>
                </a:lnSpc>
              </a:pPr>
              <a:r>
                <a:rPr lang="en-GB" sz="600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4</a:t>
              </a:r>
            </a:p>
            <a:p>
              <a:pPr algn="ctr" defTabSz="457189">
                <a:lnSpc>
                  <a:spcPct val="90000"/>
                </a:lnSpc>
              </a:pPr>
              <a:r>
                <a:rPr lang="en-GB" sz="600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2</a:t>
              </a:r>
            </a:p>
          </p:txBody>
        </p:sp>
        <p:pic>
          <p:nvPicPr>
            <p:cNvPr id="4096" name="Picture 4095">
              <a:extLst>
                <a:ext uri="{FF2B5EF4-FFF2-40B4-BE49-F238E27FC236}">
                  <a16:creationId xmlns:a16="http://schemas.microsoft.com/office/drawing/2014/main" id="{74AD4D3F-1555-D049-82AA-65CFA89C3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40522" y="953291"/>
              <a:ext cx="3057078" cy="815221"/>
            </a:xfrm>
            <a:prstGeom prst="rect">
              <a:avLst/>
            </a:prstGeom>
          </p:spPr>
        </p:pic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B534265C-5946-6A41-907E-5F82468A39EF}"/>
                </a:ext>
              </a:extLst>
            </p:cNvPr>
            <p:cNvSpPr txBox="1"/>
            <p:nvPr/>
          </p:nvSpPr>
          <p:spPr>
            <a:xfrm>
              <a:off x="3470486" y="1606578"/>
              <a:ext cx="399148" cy="1661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defTabSz="457189">
                <a:lnSpc>
                  <a:spcPct val="90000"/>
                </a:lnSpc>
              </a:pPr>
              <a:r>
                <a:rPr lang="en-GB" sz="600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Apalutamide</a:t>
              </a:r>
            </a:p>
            <a:p>
              <a:pPr defTabSz="457189">
                <a:lnSpc>
                  <a:spcPct val="90000"/>
                </a:lnSpc>
              </a:pPr>
              <a:r>
                <a:rPr lang="en-GB" sz="600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Placebo </a:t>
              </a:r>
            </a:p>
          </p:txBody>
        </p: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17C7F94A-AACF-EE4C-BDFF-718FD5F5C63B}"/>
                </a:ext>
              </a:extLst>
            </p:cNvPr>
            <p:cNvCxnSpPr>
              <a:cxnSpLocks/>
            </p:cNvCxnSpPr>
            <p:nvPr/>
          </p:nvCxnSpPr>
          <p:spPr>
            <a:xfrm>
              <a:off x="3280209" y="1648661"/>
              <a:ext cx="142875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33BC631A-BF4E-ED4F-9159-3050610666C0}"/>
                </a:ext>
              </a:extLst>
            </p:cNvPr>
            <p:cNvCxnSpPr>
              <a:cxnSpLocks/>
            </p:cNvCxnSpPr>
            <p:nvPr/>
          </p:nvCxnSpPr>
          <p:spPr>
            <a:xfrm>
              <a:off x="3280209" y="1728036"/>
              <a:ext cx="142875" cy="0"/>
            </a:xfrm>
            <a:prstGeom prst="line">
              <a:avLst/>
            </a:prstGeom>
            <a:ln w="12700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4DAC7AD1-5594-D14E-8BD3-E249CCDAF83E}"/>
                </a:ext>
              </a:extLst>
            </p:cNvPr>
            <p:cNvSpPr txBox="1"/>
            <p:nvPr/>
          </p:nvSpPr>
          <p:spPr>
            <a:xfrm>
              <a:off x="3235381" y="1847322"/>
              <a:ext cx="1150956" cy="1661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defTabSz="457189">
                <a:lnSpc>
                  <a:spcPct val="90000"/>
                </a:lnSpc>
              </a:pPr>
              <a:r>
                <a:rPr lang="en-GB" sz="600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HR for death 0.78 (95% CI 0.64-0.96)</a:t>
              </a:r>
              <a:br>
                <a:rPr lang="en-GB" sz="600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</a:br>
              <a:r>
                <a:rPr lang="en-GB" sz="600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p=0.016</a:t>
              </a:r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67CF4A9E-25E0-CE4B-A049-E26013C4AA15}"/>
                </a:ext>
              </a:extLst>
            </p:cNvPr>
            <p:cNvSpPr txBox="1"/>
            <p:nvPr/>
          </p:nvSpPr>
          <p:spPr>
            <a:xfrm>
              <a:off x="4814533" y="1546305"/>
              <a:ext cx="756617" cy="1938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defTabSz="457189">
                <a:lnSpc>
                  <a:spcPct val="90000"/>
                </a:lnSpc>
              </a:pPr>
              <a:r>
                <a:rPr lang="en-GB" sz="700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Placebo </a:t>
              </a:r>
              <a:br>
                <a:rPr lang="en-GB" sz="700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</a:br>
              <a:r>
                <a:rPr lang="en-GB" sz="700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Median 59.9 months</a:t>
              </a:r>
            </a:p>
          </p:txBody>
        </p:sp>
        <p:cxnSp>
          <p:nvCxnSpPr>
            <p:cNvPr id="232" name="Straight Arrow Connector 21">
              <a:extLst>
                <a:ext uri="{FF2B5EF4-FFF2-40B4-BE49-F238E27FC236}">
                  <a16:creationId xmlns:a16="http://schemas.microsoft.com/office/drawing/2014/main" id="{B6F7E285-9C9F-F140-81AA-BB6BCF6E9ED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321301" y="1509169"/>
              <a:ext cx="271708" cy="113257"/>
            </a:xfrm>
            <a:prstGeom prst="straightConnector1">
              <a:avLst/>
            </a:prstGeom>
            <a:noFill/>
            <a:ln w="9525">
              <a:solidFill>
                <a:srgbClr val="262626"/>
              </a:solidFill>
              <a:round/>
              <a:headEnd type="none" w="sm" len="sm"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CC798FC9-4611-9641-BA7C-B738AC0B3031}"/>
                </a:ext>
              </a:extLst>
            </p:cNvPr>
            <p:cNvSpPr txBox="1"/>
            <p:nvPr/>
          </p:nvSpPr>
          <p:spPr>
            <a:xfrm>
              <a:off x="5537655" y="1140755"/>
              <a:ext cx="756617" cy="1938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defTabSz="457189">
                <a:lnSpc>
                  <a:spcPct val="90000"/>
                </a:lnSpc>
              </a:pPr>
              <a:r>
                <a:rPr lang="en-GB" sz="700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Apalutamide </a:t>
              </a:r>
              <a:br>
                <a:rPr lang="en-GB" sz="700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</a:br>
              <a:r>
                <a:rPr lang="en-GB" sz="700" dirty="0">
                  <a:solidFill>
                    <a:srgbClr val="000000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Median 73.9 months</a:t>
              </a:r>
            </a:p>
          </p:txBody>
        </p:sp>
        <p:cxnSp>
          <p:nvCxnSpPr>
            <p:cNvPr id="236" name="Straight Arrow Connector 21">
              <a:extLst>
                <a:ext uri="{FF2B5EF4-FFF2-40B4-BE49-F238E27FC236}">
                  <a16:creationId xmlns:a16="http://schemas.microsoft.com/office/drawing/2014/main" id="{78A79FCB-B68A-284E-B37A-693302182A99}"/>
                </a:ext>
              </a:extLst>
            </p:cNvPr>
            <p:cNvCxnSpPr>
              <a:cxnSpLocks noChangeShapeType="1"/>
              <a:stCxn id="221" idx="2"/>
            </p:cNvCxnSpPr>
            <p:nvPr/>
          </p:nvCxnSpPr>
          <p:spPr bwMode="auto">
            <a:xfrm>
              <a:off x="5915964" y="1334654"/>
              <a:ext cx="208857" cy="129925"/>
            </a:xfrm>
            <a:prstGeom prst="straightConnector1">
              <a:avLst/>
            </a:prstGeom>
            <a:noFill/>
            <a:ln w="9525">
              <a:solidFill>
                <a:srgbClr val="262626"/>
              </a:solidFill>
              <a:round/>
              <a:headEnd type="none" w="sm" len="sm"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103814B-BF45-41DC-B4E8-8697D5E6E3BB}"/>
              </a:ext>
            </a:extLst>
          </p:cNvPr>
          <p:cNvGrpSpPr/>
          <p:nvPr/>
        </p:nvGrpSpPr>
        <p:grpSpPr>
          <a:xfrm>
            <a:off x="8204725" y="2037813"/>
            <a:ext cx="3676198" cy="1549030"/>
            <a:chOff x="8204725" y="1967989"/>
            <a:chExt cx="3676198" cy="154903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91870E0-760B-A94E-AB9D-C7AE04CA1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82260" y="1991963"/>
              <a:ext cx="3050966" cy="513042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41B2B52-C5F0-419E-965B-E785BC03DB50}"/>
                </a:ext>
              </a:extLst>
            </p:cNvPr>
            <p:cNvGrpSpPr/>
            <p:nvPr/>
          </p:nvGrpSpPr>
          <p:grpSpPr>
            <a:xfrm>
              <a:off x="8204725" y="1967989"/>
              <a:ext cx="3676198" cy="1549030"/>
              <a:chOff x="2633284" y="4416771"/>
              <a:chExt cx="3676198" cy="1549030"/>
            </a:xfrm>
          </p:grpSpPr>
          <p:sp>
            <p:nvSpPr>
              <p:cNvPr id="239" name="TextBox 238">
                <a:extLst>
                  <a:ext uri="{FF2B5EF4-FFF2-40B4-BE49-F238E27FC236}">
                    <a16:creationId xmlns:a16="http://schemas.microsoft.com/office/drawing/2014/main" id="{4DD1D8E2-ED4A-9D4F-9982-7524610402E1}"/>
                  </a:ext>
                </a:extLst>
              </p:cNvPr>
              <p:cNvSpPr txBox="1"/>
              <p:nvPr/>
            </p:nvSpPr>
            <p:spPr>
              <a:xfrm>
                <a:off x="2633284" y="5716502"/>
                <a:ext cx="444032" cy="2492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 defTabSz="457189">
                  <a:lnSpc>
                    <a:spcPct val="90000"/>
                  </a:lnSpc>
                </a:pPr>
                <a:r>
                  <a:rPr lang="en-GB" sz="600" b="1" u="sng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No. at risk</a:t>
                </a:r>
              </a:p>
              <a:p>
                <a:pPr algn="r" defTabSz="457189">
                  <a:lnSpc>
                    <a:spcPct val="90000"/>
                  </a:lnSpc>
                </a:pPr>
                <a:r>
                  <a:rPr lang="en-GB" sz="6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Darolutamide</a:t>
                </a:r>
                <a:br>
                  <a:rPr lang="en-GB" sz="6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</a:br>
                <a:r>
                  <a:rPr lang="en-GB" sz="6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Placebo</a:t>
                </a:r>
              </a:p>
            </p:txBody>
          </p:sp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2149A29E-460F-CD4E-84DF-4550E0514FAB}"/>
                  </a:ext>
                </a:extLst>
              </p:cNvPr>
              <p:cNvSpPr txBox="1"/>
              <p:nvPr/>
            </p:nvSpPr>
            <p:spPr>
              <a:xfrm>
                <a:off x="3154609" y="5799602"/>
                <a:ext cx="115416" cy="166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955</a:t>
                </a:r>
              </a:p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554</a:t>
                </a:r>
              </a:p>
            </p:txBody>
          </p:sp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7E225EBF-661E-714F-80CA-42AFEB381448}"/>
                  </a:ext>
                </a:extLst>
              </p:cNvPr>
              <p:cNvSpPr txBox="1"/>
              <p:nvPr/>
            </p:nvSpPr>
            <p:spPr>
              <a:xfrm>
                <a:off x="3381849" y="5799602"/>
                <a:ext cx="115416" cy="166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932</a:t>
                </a:r>
              </a:p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530</a:t>
                </a:r>
              </a:p>
            </p:txBody>
          </p:sp>
          <p:sp>
            <p:nvSpPr>
              <p:cNvPr id="243" name="TextBox 242">
                <a:extLst>
                  <a:ext uri="{FF2B5EF4-FFF2-40B4-BE49-F238E27FC236}">
                    <a16:creationId xmlns:a16="http://schemas.microsoft.com/office/drawing/2014/main" id="{A5F0472E-E443-B041-A432-A6EC37569314}"/>
                  </a:ext>
                </a:extLst>
              </p:cNvPr>
              <p:cNvSpPr txBox="1"/>
              <p:nvPr/>
            </p:nvSpPr>
            <p:spPr>
              <a:xfrm>
                <a:off x="3780540" y="5799602"/>
                <a:ext cx="115416" cy="1661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863</a:t>
                </a:r>
              </a:p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460</a:t>
                </a:r>
              </a:p>
            </p:txBody>
          </p:sp>
          <p:sp>
            <p:nvSpPr>
              <p:cNvPr id="244" name="TextBox 243">
                <a:extLst>
                  <a:ext uri="{FF2B5EF4-FFF2-40B4-BE49-F238E27FC236}">
                    <a16:creationId xmlns:a16="http://schemas.microsoft.com/office/drawing/2014/main" id="{BB2CCF97-0AFF-3040-B5CE-9A94DA8CAF7B}"/>
                  </a:ext>
                </a:extLst>
              </p:cNvPr>
              <p:cNvSpPr txBox="1"/>
              <p:nvPr/>
            </p:nvSpPr>
            <p:spPr>
              <a:xfrm>
                <a:off x="3578020" y="5799602"/>
                <a:ext cx="115416" cy="1661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908</a:t>
                </a:r>
              </a:p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497</a:t>
                </a:r>
              </a:p>
            </p:txBody>
          </p:sp>
          <p:sp>
            <p:nvSpPr>
              <p:cNvPr id="245" name="TextBox 244">
                <a:extLst>
                  <a:ext uri="{FF2B5EF4-FFF2-40B4-BE49-F238E27FC236}">
                    <a16:creationId xmlns:a16="http://schemas.microsoft.com/office/drawing/2014/main" id="{173F52BE-11E3-E64D-9562-612BD23258E3}"/>
                  </a:ext>
                </a:extLst>
              </p:cNvPr>
              <p:cNvSpPr txBox="1"/>
              <p:nvPr/>
            </p:nvSpPr>
            <p:spPr>
              <a:xfrm>
                <a:off x="3986234" y="5799602"/>
                <a:ext cx="115416" cy="1661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816</a:t>
                </a:r>
              </a:p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432</a:t>
                </a:r>
              </a:p>
            </p:txBody>
          </p:sp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id="{E1C12818-3688-2440-8E59-142F0523A26C}"/>
                  </a:ext>
                </a:extLst>
              </p:cNvPr>
              <p:cNvSpPr txBox="1"/>
              <p:nvPr/>
            </p:nvSpPr>
            <p:spPr>
              <a:xfrm>
                <a:off x="4393892" y="5799602"/>
                <a:ext cx="115416" cy="1661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680</a:t>
                </a:r>
              </a:p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333</a:t>
                </a:r>
              </a:p>
            </p:txBody>
          </p:sp>
          <p:sp>
            <p:nvSpPr>
              <p:cNvPr id="247" name="TextBox 246">
                <a:extLst>
                  <a:ext uri="{FF2B5EF4-FFF2-40B4-BE49-F238E27FC236}">
                    <a16:creationId xmlns:a16="http://schemas.microsoft.com/office/drawing/2014/main" id="{86143C77-09A0-554E-BF4A-9ECD27BD6A43}"/>
                  </a:ext>
                </a:extLst>
              </p:cNvPr>
              <p:cNvSpPr txBox="1"/>
              <p:nvPr/>
            </p:nvSpPr>
            <p:spPr>
              <a:xfrm>
                <a:off x="4185580" y="5799602"/>
                <a:ext cx="115416" cy="1661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771</a:t>
                </a:r>
              </a:p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394</a:t>
                </a:r>
              </a:p>
            </p:txBody>
          </p:sp>
          <p:sp>
            <p:nvSpPr>
              <p:cNvPr id="248" name="TextBox 247">
                <a:extLst>
                  <a:ext uri="{FF2B5EF4-FFF2-40B4-BE49-F238E27FC236}">
                    <a16:creationId xmlns:a16="http://schemas.microsoft.com/office/drawing/2014/main" id="{C319CEA7-222C-6743-9BA5-051AAC4F3C11}"/>
                  </a:ext>
                </a:extLst>
              </p:cNvPr>
              <p:cNvSpPr txBox="1"/>
              <p:nvPr/>
            </p:nvSpPr>
            <p:spPr>
              <a:xfrm>
                <a:off x="4590620" y="5799602"/>
                <a:ext cx="115416" cy="1661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549</a:t>
                </a:r>
              </a:p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261</a:t>
                </a:r>
              </a:p>
            </p:txBody>
          </p:sp>
          <p:sp>
            <p:nvSpPr>
              <p:cNvPr id="249" name="TextBox 248">
                <a:extLst>
                  <a:ext uri="{FF2B5EF4-FFF2-40B4-BE49-F238E27FC236}">
                    <a16:creationId xmlns:a16="http://schemas.microsoft.com/office/drawing/2014/main" id="{249F8636-D33A-9249-A829-406481B0642A}"/>
                  </a:ext>
                </a:extLst>
              </p:cNvPr>
              <p:cNvSpPr txBox="1"/>
              <p:nvPr/>
            </p:nvSpPr>
            <p:spPr>
              <a:xfrm>
                <a:off x="4789964" y="5799602"/>
                <a:ext cx="115416" cy="1661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425</a:t>
                </a:r>
              </a:p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182</a:t>
                </a:r>
              </a:p>
            </p:txBody>
          </p:sp>
          <p:sp>
            <p:nvSpPr>
              <p:cNvPr id="250" name="TextBox 249">
                <a:extLst>
                  <a:ext uri="{FF2B5EF4-FFF2-40B4-BE49-F238E27FC236}">
                    <a16:creationId xmlns:a16="http://schemas.microsoft.com/office/drawing/2014/main" id="{493CB289-7CC3-E644-81BC-E3A94A446D35}"/>
                  </a:ext>
                </a:extLst>
              </p:cNvPr>
              <p:cNvSpPr txBox="1"/>
              <p:nvPr/>
            </p:nvSpPr>
            <p:spPr>
              <a:xfrm>
                <a:off x="4992484" y="5799602"/>
                <a:ext cx="115416" cy="1661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293</a:t>
                </a:r>
              </a:p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130</a:t>
                </a:r>
              </a:p>
            </p:txBody>
          </p:sp>
          <p:sp>
            <p:nvSpPr>
              <p:cNvPr id="251" name="TextBox 250">
                <a:extLst>
                  <a:ext uri="{FF2B5EF4-FFF2-40B4-BE49-F238E27FC236}">
                    <a16:creationId xmlns:a16="http://schemas.microsoft.com/office/drawing/2014/main" id="{A018637A-6367-B54B-A4BA-F7E39E21F808}"/>
                  </a:ext>
                </a:extLst>
              </p:cNvPr>
              <p:cNvSpPr txBox="1"/>
              <p:nvPr/>
            </p:nvSpPr>
            <p:spPr>
              <a:xfrm>
                <a:off x="5191828" y="5799602"/>
                <a:ext cx="115416" cy="1661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214</a:t>
                </a:r>
              </a:p>
              <a:p>
                <a:pPr algn="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93</a:t>
                </a:r>
              </a:p>
            </p:txBody>
          </p:sp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720320E3-930F-5549-8A54-4477014EAAA5}"/>
                  </a:ext>
                </a:extLst>
              </p:cNvPr>
              <p:cNvSpPr txBox="1"/>
              <p:nvPr/>
            </p:nvSpPr>
            <p:spPr>
              <a:xfrm>
                <a:off x="5394348" y="5799602"/>
                <a:ext cx="115416" cy="1661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129</a:t>
                </a:r>
              </a:p>
              <a:p>
                <a:pPr algn="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54</a:t>
                </a:r>
              </a:p>
            </p:txBody>
          </p:sp>
          <p:sp>
            <p:nvSpPr>
              <p:cNvPr id="253" name="TextBox 252">
                <a:extLst>
                  <a:ext uri="{FF2B5EF4-FFF2-40B4-BE49-F238E27FC236}">
                    <a16:creationId xmlns:a16="http://schemas.microsoft.com/office/drawing/2014/main" id="{135D2AC0-A33E-1C48-8D1F-2D5F48CC5CD5}"/>
                  </a:ext>
                </a:extLst>
              </p:cNvPr>
              <p:cNvSpPr txBox="1"/>
              <p:nvPr/>
            </p:nvSpPr>
            <p:spPr>
              <a:xfrm>
                <a:off x="5616105" y="5799602"/>
                <a:ext cx="76944" cy="1661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69</a:t>
                </a:r>
              </a:p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28</a:t>
                </a:r>
              </a:p>
            </p:txBody>
          </p:sp>
          <p:sp>
            <p:nvSpPr>
              <p:cNvPr id="256" name="TextBox 255">
                <a:extLst>
                  <a:ext uri="{FF2B5EF4-FFF2-40B4-BE49-F238E27FC236}">
                    <a16:creationId xmlns:a16="http://schemas.microsoft.com/office/drawing/2014/main" id="{5D946A7F-CD8F-FC49-AEB1-4B611BEAD829}"/>
                  </a:ext>
                </a:extLst>
              </p:cNvPr>
              <p:cNvSpPr txBox="1"/>
              <p:nvPr/>
            </p:nvSpPr>
            <p:spPr>
              <a:xfrm>
                <a:off x="5821795" y="5799602"/>
                <a:ext cx="76944" cy="1661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37</a:t>
                </a:r>
              </a:p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16</a:t>
                </a:r>
              </a:p>
            </p:txBody>
          </p:sp>
          <p:sp>
            <p:nvSpPr>
              <p:cNvPr id="257" name="TextBox 256">
                <a:extLst>
                  <a:ext uri="{FF2B5EF4-FFF2-40B4-BE49-F238E27FC236}">
                    <a16:creationId xmlns:a16="http://schemas.microsoft.com/office/drawing/2014/main" id="{9F5E4E69-BE5E-F441-BB47-58A966C93F38}"/>
                  </a:ext>
                </a:extLst>
              </p:cNvPr>
              <p:cNvSpPr txBox="1"/>
              <p:nvPr/>
            </p:nvSpPr>
            <p:spPr>
              <a:xfrm>
                <a:off x="6028169" y="5799602"/>
                <a:ext cx="76944" cy="1661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12</a:t>
                </a:r>
              </a:p>
              <a:p>
                <a:pPr algn="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258" name="TextBox 257">
                <a:extLst>
                  <a:ext uri="{FF2B5EF4-FFF2-40B4-BE49-F238E27FC236}">
                    <a16:creationId xmlns:a16="http://schemas.microsoft.com/office/drawing/2014/main" id="{597DBE19-03F8-6C47-BEBE-84B9CB1D4AFB}"/>
                  </a:ext>
                </a:extLst>
              </p:cNvPr>
              <p:cNvSpPr txBox="1"/>
              <p:nvPr/>
            </p:nvSpPr>
            <p:spPr>
              <a:xfrm>
                <a:off x="6241082" y="5799602"/>
                <a:ext cx="38472" cy="1661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0</a:t>
                </a:r>
              </a:p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259" name="TextBox 258">
                <a:extLst>
                  <a:ext uri="{FF2B5EF4-FFF2-40B4-BE49-F238E27FC236}">
                    <a16:creationId xmlns:a16="http://schemas.microsoft.com/office/drawing/2014/main" id="{A21ACD40-3793-1F47-872D-802F791664F8}"/>
                  </a:ext>
                </a:extLst>
              </p:cNvPr>
              <p:cNvSpPr txBox="1"/>
              <p:nvPr/>
            </p:nvSpPr>
            <p:spPr>
              <a:xfrm>
                <a:off x="3208957" y="5573544"/>
                <a:ext cx="38472" cy="831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id="{8ECB0161-B8C6-A64F-B367-576BD1187973}"/>
                  </a:ext>
                </a:extLst>
              </p:cNvPr>
              <p:cNvSpPr txBox="1"/>
              <p:nvPr/>
            </p:nvSpPr>
            <p:spPr>
              <a:xfrm>
                <a:off x="3609006" y="5573544"/>
                <a:ext cx="38472" cy="831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261" name="TextBox 260">
                <a:extLst>
                  <a:ext uri="{FF2B5EF4-FFF2-40B4-BE49-F238E27FC236}">
                    <a16:creationId xmlns:a16="http://schemas.microsoft.com/office/drawing/2014/main" id="{9757A175-D983-9840-BBBF-202FDAF38A82}"/>
                  </a:ext>
                </a:extLst>
              </p:cNvPr>
              <p:cNvSpPr txBox="1"/>
              <p:nvPr/>
            </p:nvSpPr>
            <p:spPr>
              <a:xfrm>
                <a:off x="3418506" y="5573544"/>
                <a:ext cx="38472" cy="831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262" name="TextBox 261">
                <a:extLst>
                  <a:ext uri="{FF2B5EF4-FFF2-40B4-BE49-F238E27FC236}">
                    <a16:creationId xmlns:a16="http://schemas.microsoft.com/office/drawing/2014/main" id="{458AA2D1-A26C-E749-BEB2-92FF810A99BC}"/>
                  </a:ext>
                </a:extLst>
              </p:cNvPr>
              <p:cNvSpPr txBox="1"/>
              <p:nvPr/>
            </p:nvSpPr>
            <p:spPr>
              <a:xfrm>
                <a:off x="3999345" y="5573544"/>
                <a:ext cx="76944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16</a:t>
                </a:r>
              </a:p>
            </p:txBody>
          </p:sp>
          <p:sp>
            <p:nvSpPr>
              <p:cNvPr id="263" name="TextBox 262">
                <a:extLst>
                  <a:ext uri="{FF2B5EF4-FFF2-40B4-BE49-F238E27FC236}">
                    <a16:creationId xmlns:a16="http://schemas.microsoft.com/office/drawing/2014/main" id="{816888FD-F227-0D40-BF42-E16142CF0ECA}"/>
                  </a:ext>
                </a:extLst>
              </p:cNvPr>
              <p:cNvSpPr txBox="1"/>
              <p:nvPr/>
            </p:nvSpPr>
            <p:spPr>
              <a:xfrm>
                <a:off x="3792969" y="5573544"/>
                <a:ext cx="76944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12</a:t>
                </a:r>
              </a:p>
            </p:txBody>
          </p:sp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45832373-CC3D-5145-B3D4-6174026A5FAD}"/>
                  </a:ext>
                </a:extLst>
              </p:cNvPr>
              <p:cNvSpPr txBox="1"/>
              <p:nvPr/>
            </p:nvSpPr>
            <p:spPr>
              <a:xfrm>
                <a:off x="4199369" y="5573544"/>
                <a:ext cx="76944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20</a:t>
                </a:r>
              </a:p>
            </p:txBody>
          </p:sp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E460E0C3-DF8C-DC43-A693-580E7D34D4CE}"/>
                  </a:ext>
                </a:extLst>
              </p:cNvPr>
              <p:cNvSpPr txBox="1"/>
              <p:nvPr/>
            </p:nvSpPr>
            <p:spPr>
              <a:xfrm>
                <a:off x="4602595" y="5573544"/>
                <a:ext cx="76944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28</a:t>
                </a:r>
              </a:p>
            </p:txBody>
          </p:sp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A03EB75A-5CED-294A-8E8E-201B1B2253B0}"/>
                  </a:ext>
                </a:extLst>
              </p:cNvPr>
              <p:cNvSpPr txBox="1"/>
              <p:nvPr/>
            </p:nvSpPr>
            <p:spPr>
              <a:xfrm>
                <a:off x="4405745" y="5573544"/>
                <a:ext cx="76944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24</a:t>
                </a:r>
              </a:p>
            </p:txBody>
          </p:sp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26D3BF2A-8D18-084B-A709-231C2502A0E1}"/>
                  </a:ext>
                </a:extLst>
              </p:cNvPr>
              <p:cNvSpPr txBox="1"/>
              <p:nvPr/>
            </p:nvSpPr>
            <p:spPr>
              <a:xfrm>
                <a:off x="4805795" y="5573544"/>
                <a:ext cx="76944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32</a:t>
                </a:r>
              </a:p>
            </p:txBody>
          </p:sp>
          <p:sp>
            <p:nvSpPr>
              <p:cNvPr id="268" name="TextBox 267">
                <a:extLst>
                  <a:ext uri="{FF2B5EF4-FFF2-40B4-BE49-F238E27FC236}">
                    <a16:creationId xmlns:a16="http://schemas.microsoft.com/office/drawing/2014/main" id="{78951712-FB7E-B147-917B-09A47754C017}"/>
                  </a:ext>
                </a:extLst>
              </p:cNvPr>
              <p:cNvSpPr txBox="1"/>
              <p:nvPr/>
            </p:nvSpPr>
            <p:spPr>
              <a:xfrm>
                <a:off x="5012169" y="5573544"/>
                <a:ext cx="76944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36</a:t>
                </a:r>
              </a:p>
            </p:txBody>
          </p:sp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id="{91D6B692-3BED-C842-AB37-E49B0468B0DC}"/>
                  </a:ext>
                </a:extLst>
              </p:cNvPr>
              <p:cNvSpPr txBox="1"/>
              <p:nvPr/>
            </p:nvSpPr>
            <p:spPr>
              <a:xfrm>
                <a:off x="5205845" y="5573544"/>
                <a:ext cx="76944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40</a:t>
                </a:r>
              </a:p>
            </p:txBody>
          </p:sp>
          <p:sp>
            <p:nvSpPr>
              <p:cNvPr id="270" name="TextBox 269">
                <a:extLst>
                  <a:ext uri="{FF2B5EF4-FFF2-40B4-BE49-F238E27FC236}">
                    <a16:creationId xmlns:a16="http://schemas.microsoft.com/office/drawing/2014/main" id="{E99F4F3E-8BA4-CB43-99CE-51FA31E6CC78}"/>
                  </a:ext>
                </a:extLst>
              </p:cNvPr>
              <p:cNvSpPr txBox="1"/>
              <p:nvPr/>
            </p:nvSpPr>
            <p:spPr>
              <a:xfrm>
                <a:off x="5409045" y="5573544"/>
                <a:ext cx="76944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44</a:t>
                </a:r>
              </a:p>
            </p:txBody>
          </p:sp>
          <p:sp>
            <p:nvSpPr>
              <p:cNvPr id="271" name="TextBox 270">
                <a:extLst>
                  <a:ext uri="{FF2B5EF4-FFF2-40B4-BE49-F238E27FC236}">
                    <a16:creationId xmlns:a16="http://schemas.microsoft.com/office/drawing/2014/main" id="{AE338A44-C898-7040-9938-5E5F7A9749E1}"/>
                  </a:ext>
                </a:extLst>
              </p:cNvPr>
              <p:cNvSpPr txBox="1"/>
              <p:nvPr/>
            </p:nvSpPr>
            <p:spPr>
              <a:xfrm>
                <a:off x="5609069" y="5573544"/>
                <a:ext cx="76944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48</a:t>
                </a:r>
              </a:p>
            </p:txBody>
          </p:sp>
          <p:sp>
            <p:nvSpPr>
              <p:cNvPr id="272" name="TextBox 271">
                <a:extLst>
                  <a:ext uri="{FF2B5EF4-FFF2-40B4-BE49-F238E27FC236}">
                    <a16:creationId xmlns:a16="http://schemas.microsoft.com/office/drawing/2014/main" id="{65C5DAD8-BE9C-DC4E-9262-84E154B30E91}"/>
                  </a:ext>
                </a:extLst>
              </p:cNvPr>
              <p:cNvSpPr txBox="1"/>
              <p:nvPr/>
            </p:nvSpPr>
            <p:spPr>
              <a:xfrm>
                <a:off x="5805920" y="5573544"/>
                <a:ext cx="76944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52</a:t>
                </a:r>
              </a:p>
            </p:txBody>
          </p:sp>
          <p:sp>
            <p:nvSpPr>
              <p:cNvPr id="273" name="TextBox 272">
                <a:extLst>
                  <a:ext uri="{FF2B5EF4-FFF2-40B4-BE49-F238E27FC236}">
                    <a16:creationId xmlns:a16="http://schemas.microsoft.com/office/drawing/2014/main" id="{9E057638-2FC4-1943-9A2B-56DA76399DB7}"/>
                  </a:ext>
                </a:extLst>
              </p:cNvPr>
              <p:cNvSpPr txBox="1"/>
              <p:nvPr/>
            </p:nvSpPr>
            <p:spPr>
              <a:xfrm>
                <a:off x="6014500" y="5573544"/>
                <a:ext cx="76944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56</a:t>
                </a:r>
              </a:p>
            </p:txBody>
          </p:sp>
          <p:sp>
            <p:nvSpPr>
              <p:cNvPr id="277" name="TextBox 276">
                <a:extLst>
                  <a:ext uri="{FF2B5EF4-FFF2-40B4-BE49-F238E27FC236}">
                    <a16:creationId xmlns:a16="http://schemas.microsoft.com/office/drawing/2014/main" id="{F533C158-8D75-3B47-BBD8-76ADEB697701}"/>
                  </a:ext>
                </a:extLst>
              </p:cNvPr>
              <p:cNvSpPr txBox="1"/>
              <p:nvPr/>
            </p:nvSpPr>
            <p:spPr>
              <a:xfrm>
                <a:off x="6215495" y="5573544"/>
                <a:ext cx="76944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60</a:t>
                </a:r>
              </a:p>
            </p:txBody>
          </p:sp>
          <p:sp>
            <p:nvSpPr>
              <p:cNvPr id="278" name="TextBox 277">
                <a:extLst>
                  <a:ext uri="{FF2B5EF4-FFF2-40B4-BE49-F238E27FC236}">
                    <a16:creationId xmlns:a16="http://schemas.microsoft.com/office/drawing/2014/main" id="{E19E84DF-A286-7445-96CD-B9009107B221}"/>
                  </a:ext>
                </a:extLst>
              </p:cNvPr>
              <p:cNvSpPr txBox="1"/>
              <p:nvPr/>
            </p:nvSpPr>
            <p:spPr>
              <a:xfrm>
                <a:off x="4000290" y="5656178"/>
                <a:ext cx="1505220" cy="110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8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Time since randomisation (months)</a:t>
                </a:r>
              </a:p>
            </p:txBody>
          </p:sp>
          <p:sp>
            <p:nvSpPr>
              <p:cNvPr id="279" name="TextBox 278">
                <a:extLst>
                  <a:ext uri="{FF2B5EF4-FFF2-40B4-BE49-F238E27FC236}">
                    <a16:creationId xmlns:a16="http://schemas.microsoft.com/office/drawing/2014/main" id="{A33E0765-331F-B44B-9200-78592C76CF50}"/>
                  </a:ext>
                </a:extLst>
              </p:cNvPr>
              <p:cNvSpPr txBox="1"/>
              <p:nvPr/>
            </p:nvSpPr>
            <p:spPr>
              <a:xfrm rot="16200000">
                <a:off x="2469779" y="4921549"/>
                <a:ext cx="735778" cy="110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189">
                  <a:lnSpc>
                    <a:spcPct val="90000"/>
                  </a:lnSpc>
                </a:pPr>
                <a:r>
                  <a:rPr lang="en-GB" sz="8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Patients alive (%)</a:t>
                </a:r>
              </a:p>
            </p:txBody>
          </p:sp>
          <p:sp>
            <p:nvSpPr>
              <p:cNvPr id="280" name="TextBox 279">
                <a:extLst>
                  <a:ext uri="{FF2B5EF4-FFF2-40B4-BE49-F238E27FC236}">
                    <a16:creationId xmlns:a16="http://schemas.microsoft.com/office/drawing/2014/main" id="{22871A14-7F75-7A4D-998A-D554182FBCEB}"/>
                  </a:ext>
                </a:extLst>
              </p:cNvPr>
              <p:cNvSpPr txBox="1"/>
              <p:nvPr/>
            </p:nvSpPr>
            <p:spPr>
              <a:xfrm>
                <a:off x="2974799" y="4416771"/>
                <a:ext cx="115416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100</a:t>
                </a:r>
              </a:p>
            </p:txBody>
          </p:sp>
          <p:sp>
            <p:nvSpPr>
              <p:cNvPr id="281" name="TextBox 280">
                <a:extLst>
                  <a:ext uri="{FF2B5EF4-FFF2-40B4-BE49-F238E27FC236}">
                    <a16:creationId xmlns:a16="http://schemas.microsoft.com/office/drawing/2014/main" id="{17D6E837-99A7-6143-BF03-53928E0DE91F}"/>
                  </a:ext>
                </a:extLst>
              </p:cNvPr>
              <p:cNvSpPr txBox="1"/>
              <p:nvPr/>
            </p:nvSpPr>
            <p:spPr>
              <a:xfrm>
                <a:off x="3051743" y="5486745"/>
                <a:ext cx="38472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282" name="TextBox 281">
                <a:extLst>
                  <a:ext uri="{FF2B5EF4-FFF2-40B4-BE49-F238E27FC236}">
                    <a16:creationId xmlns:a16="http://schemas.microsoft.com/office/drawing/2014/main" id="{4CF99372-A101-964B-BC80-5C86E498E53A}"/>
                  </a:ext>
                </a:extLst>
              </p:cNvPr>
              <p:cNvSpPr txBox="1"/>
              <p:nvPr/>
            </p:nvSpPr>
            <p:spPr>
              <a:xfrm>
                <a:off x="3013271" y="4523768"/>
                <a:ext cx="76944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90</a:t>
                </a:r>
              </a:p>
            </p:txBody>
          </p:sp>
          <p:sp>
            <p:nvSpPr>
              <p:cNvPr id="283" name="TextBox 282">
                <a:extLst>
                  <a:ext uri="{FF2B5EF4-FFF2-40B4-BE49-F238E27FC236}">
                    <a16:creationId xmlns:a16="http://schemas.microsoft.com/office/drawing/2014/main" id="{44898650-9035-8241-8469-0466B10CB516}"/>
                  </a:ext>
                </a:extLst>
              </p:cNvPr>
              <p:cNvSpPr txBox="1"/>
              <p:nvPr/>
            </p:nvSpPr>
            <p:spPr>
              <a:xfrm>
                <a:off x="3013271" y="4630767"/>
                <a:ext cx="76944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80</a:t>
                </a:r>
              </a:p>
            </p:txBody>
          </p:sp>
          <p:sp>
            <p:nvSpPr>
              <p:cNvPr id="284" name="TextBox 283">
                <a:extLst>
                  <a:ext uri="{FF2B5EF4-FFF2-40B4-BE49-F238E27FC236}">
                    <a16:creationId xmlns:a16="http://schemas.microsoft.com/office/drawing/2014/main" id="{14EA7B77-343D-704B-9832-3D80028FC099}"/>
                  </a:ext>
                </a:extLst>
              </p:cNvPr>
              <p:cNvSpPr txBox="1"/>
              <p:nvPr/>
            </p:nvSpPr>
            <p:spPr>
              <a:xfrm>
                <a:off x="3013271" y="4737764"/>
                <a:ext cx="76944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70</a:t>
                </a:r>
              </a:p>
            </p:txBody>
          </p:sp>
          <p:sp>
            <p:nvSpPr>
              <p:cNvPr id="285" name="TextBox 284">
                <a:extLst>
                  <a:ext uri="{FF2B5EF4-FFF2-40B4-BE49-F238E27FC236}">
                    <a16:creationId xmlns:a16="http://schemas.microsoft.com/office/drawing/2014/main" id="{86EFCA39-681B-6445-9A84-7DEDB88456A7}"/>
                  </a:ext>
                </a:extLst>
              </p:cNvPr>
              <p:cNvSpPr txBox="1"/>
              <p:nvPr/>
            </p:nvSpPr>
            <p:spPr>
              <a:xfrm>
                <a:off x="3013271" y="4844763"/>
                <a:ext cx="76944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60</a:t>
                </a:r>
              </a:p>
            </p:txBody>
          </p:sp>
          <p:sp>
            <p:nvSpPr>
              <p:cNvPr id="286" name="TextBox 285">
                <a:extLst>
                  <a:ext uri="{FF2B5EF4-FFF2-40B4-BE49-F238E27FC236}">
                    <a16:creationId xmlns:a16="http://schemas.microsoft.com/office/drawing/2014/main" id="{9A6A0114-785D-A94F-8FF8-ED0F17CD0CC0}"/>
                  </a:ext>
                </a:extLst>
              </p:cNvPr>
              <p:cNvSpPr txBox="1"/>
              <p:nvPr/>
            </p:nvSpPr>
            <p:spPr>
              <a:xfrm>
                <a:off x="3013271" y="4951760"/>
                <a:ext cx="76944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50</a:t>
                </a:r>
              </a:p>
            </p:txBody>
          </p:sp>
          <p:sp>
            <p:nvSpPr>
              <p:cNvPr id="287" name="TextBox 286">
                <a:extLst>
                  <a:ext uri="{FF2B5EF4-FFF2-40B4-BE49-F238E27FC236}">
                    <a16:creationId xmlns:a16="http://schemas.microsoft.com/office/drawing/2014/main" id="{5F4B2FFA-B6FD-6C4C-A302-5B71BCC9659D}"/>
                  </a:ext>
                </a:extLst>
              </p:cNvPr>
              <p:cNvSpPr txBox="1"/>
              <p:nvPr/>
            </p:nvSpPr>
            <p:spPr>
              <a:xfrm>
                <a:off x="3013271" y="5058759"/>
                <a:ext cx="76944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40</a:t>
                </a:r>
              </a:p>
            </p:txBody>
          </p:sp>
          <p:sp>
            <p:nvSpPr>
              <p:cNvPr id="288" name="TextBox 287">
                <a:extLst>
                  <a:ext uri="{FF2B5EF4-FFF2-40B4-BE49-F238E27FC236}">
                    <a16:creationId xmlns:a16="http://schemas.microsoft.com/office/drawing/2014/main" id="{60D7DBFF-A7DD-134F-9A24-CAE4F11CF371}"/>
                  </a:ext>
                </a:extLst>
              </p:cNvPr>
              <p:cNvSpPr txBox="1"/>
              <p:nvPr/>
            </p:nvSpPr>
            <p:spPr>
              <a:xfrm>
                <a:off x="3013271" y="5165756"/>
                <a:ext cx="76944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289" name="TextBox 288">
                <a:extLst>
                  <a:ext uri="{FF2B5EF4-FFF2-40B4-BE49-F238E27FC236}">
                    <a16:creationId xmlns:a16="http://schemas.microsoft.com/office/drawing/2014/main" id="{B27DCE15-6A2F-104A-8992-F0B15AA7E25E}"/>
                  </a:ext>
                </a:extLst>
              </p:cNvPr>
              <p:cNvSpPr txBox="1"/>
              <p:nvPr/>
            </p:nvSpPr>
            <p:spPr>
              <a:xfrm>
                <a:off x="3013271" y="5272755"/>
                <a:ext cx="76944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20</a:t>
                </a:r>
              </a:p>
            </p:txBody>
          </p:sp>
          <p:sp>
            <p:nvSpPr>
              <p:cNvPr id="290" name="TextBox 289">
                <a:extLst>
                  <a:ext uri="{FF2B5EF4-FFF2-40B4-BE49-F238E27FC236}">
                    <a16:creationId xmlns:a16="http://schemas.microsoft.com/office/drawing/2014/main" id="{55A858DD-C492-234B-B1D7-E38B1A7A3E67}"/>
                  </a:ext>
                </a:extLst>
              </p:cNvPr>
              <p:cNvSpPr txBox="1"/>
              <p:nvPr/>
            </p:nvSpPr>
            <p:spPr>
              <a:xfrm>
                <a:off x="3013271" y="5379752"/>
                <a:ext cx="76944" cy="83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r"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10</a:t>
                </a:r>
              </a:p>
            </p:txBody>
          </p:sp>
          <p:sp>
            <p:nvSpPr>
              <p:cNvPr id="292" name="TextBox 291">
                <a:extLst>
                  <a:ext uri="{FF2B5EF4-FFF2-40B4-BE49-F238E27FC236}">
                    <a16:creationId xmlns:a16="http://schemas.microsoft.com/office/drawing/2014/main" id="{3C51E9D9-3148-F04E-B62E-A4E0DF7089D4}"/>
                  </a:ext>
                </a:extLst>
              </p:cNvPr>
              <p:cNvSpPr txBox="1"/>
              <p:nvPr/>
            </p:nvSpPr>
            <p:spPr>
              <a:xfrm>
                <a:off x="5879877" y="4433630"/>
                <a:ext cx="429605" cy="166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Darolutamide</a:t>
                </a:r>
              </a:p>
              <a:p>
                <a:pPr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Placebo</a:t>
                </a:r>
              </a:p>
            </p:txBody>
          </p:sp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05133EFF-92CF-164B-B9AE-7FD812243C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89601" y="4475713"/>
                <a:ext cx="142875" cy="0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>
                <a:extLst>
                  <a:ext uri="{FF2B5EF4-FFF2-40B4-BE49-F238E27FC236}">
                    <a16:creationId xmlns:a16="http://schemas.microsoft.com/office/drawing/2014/main" id="{51F87267-765F-9A4A-8F22-35681766C2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89601" y="4555088"/>
                <a:ext cx="142875" cy="0"/>
              </a:xfrm>
              <a:prstGeom prst="line">
                <a:avLst/>
              </a:prstGeom>
              <a:ln w="12700">
                <a:solidFill>
                  <a:schemeClr val="accent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>
                <a:extLst>
                  <a:ext uri="{FF2B5EF4-FFF2-40B4-BE49-F238E27FC236}">
                    <a16:creationId xmlns:a16="http://schemas.microsoft.com/office/drawing/2014/main" id="{FDCED4EC-9C0F-9842-A8F5-DC5E947E01C1}"/>
                  </a:ext>
                </a:extLst>
              </p:cNvPr>
              <p:cNvCxnSpPr/>
              <p:nvPr/>
            </p:nvCxnSpPr>
            <p:spPr>
              <a:xfrm>
                <a:off x="3139105" y="4433630"/>
                <a:ext cx="0" cy="1092509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>
                <a:extLst>
                  <a:ext uri="{FF2B5EF4-FFF2-40B4-BE49-F238E27FC236}">
                    <a16:creationId xmlns:a16="http://schemas.microsoft.com/office/drawing/2014/main" id="{F5E5897F-D627-4446-B8F2-B39EA10D7EC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35776" y="5522811"/>
                <a:ext cx="3172949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>
                <a:extLst>
                  <a:ext uri="{FF2B5EF4-FFF2-40B4-BE49-F238E27FC236}">
                    <a16:creationId xmlns:a16="http://schemas.microsoft.com/office/drawing/2014/main" id="{ED719413-34E0-A649-AB58-EEED94CEFA0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03105" y="4456011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>
                <a:extLst>
                  <a:ext uri="{FF2B5EF4-FFF2-40B4-BE49-F238E27FC236}">
                    <a16:creationId xmlns:a16="http://schemas.microsoft.com/office/drawing/2014/main" id="{B02AA5C3-A083-3E45-B924-00ADB543978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03105" y="4562691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>
                <a:extLst>
                  <a:ext uri="{FF2B5EF4-FFF2-40B4-BE49-F238E27FC236}">
                    <a16:creationId xmlns:a16="http://schemas.microsoft.com/office/drawing/2014/main" id="{99266CA5-2FD1-9949-9CCB-61D4D6B82CD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03105" y="4669371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>
                <a:extLst>
                  <a:ext uri="{FF2B5EF4-FFF2-40B4-BE49-F238E27FC236}">
                    <a16:creationId xmlns:a16="http://schemas.microsoft.com/office/drawing/2014/main" id="{FC11B506-9E6F-D04C-9C03-A881970E2E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03105" y="4776051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>
                <a:extLst>
                  <a:ext uri="{FF2B5EF4-FFF2-40B4-BE49-F238E27FC236}">
                    <a16:creationId xmlns:a16="http://schemas.microsoft.com/office/drawing/2014/main" id="{968DF457-C4A3-F445-AEE0-F67D21CD78A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03105" y="4882731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>
                <a:extLst>
                  <a:ext uri="{FF2B5EF4-FFF2-40B4-BE49-F238E27FC236}">
                    <a16:creationId xmlns:a16="http://schemas.microsoft.com/office/drawing/2014/main" id="{0DC9156C-0F96-CD4B-A95D-E8735647633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03105" y="4989411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>
                <a:extLst>
                  <a:ext uri="{FF2B5EF4-FFF2-40B4-BE49-F238E27FC236}">
                    <a16:creationId xmlns:a16="http://schemas.microsoft.com/office/drawing/2014/main" id="{B6728272-78E1-CA45-9499-C904D73F919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03105" y="5096091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>
                <a:extLst>
                  <a:ext uri="{FF2B5EF4-FFF2-40B4-BE49-F238E27FC236}">
                    <a16:creationId xmlns:a16="http://schemas.microsoft.com/office/drawing/2014/main" id="{B1FBE911-21B6-4342-B165-0D7CCFC1673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03105" y="5202771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>
                <a:extLst>
                  <a:ext uri="{FF2B5EF4-FFF2-40B4-BE49-F238E27FC236}">
                    <a16:creationId xmlns:a16="http://schemas.microsoft.com/office/drawing/2014/main" id="{079AB2E0-6B04-9846-9C0D-8929831720A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03105" y="5309451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>
                <a:extLst>
                  <a:ext uri="{FF2B5EF4-FFF2-40B4-BE49-F238E27FC236}">
                    <a16:creationId xmlns:a16="http://schemas.microsoft.com/office/drawing/2014/main" id="{4438674D-29BE-7548-A0AE-D2F5A8A9FD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03105" y="5416131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>
                <a:extLst>
                  <a:ext uri="{FF2B5EF4-FFF2-40B4-BE49-F238E27FC236}">
                    <a16:creationId xmlns:a16="http://schemas.microsoft.com/office/drawing/2014/main" id="{A1E4967B-9F24-F84C-871C-C1741523BE5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03105" y="5522811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>
                <a:extLst>
                  <a:ext uri="{FF2B5EF4-FFF2-40B4-BE49-F238E27FC236}">
                    <a16:creationId xmlns:a16="http://schemas.microsoft.com/office/drawing/2014/main" id="{CA6DC249-2392-314A-BDCB-1CB5F39AB4E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3204705" y="5540811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>
                <a:extLst>
                  <a:ext uri="{FF2B5EF4-FFF2-40B4-BE49-F238E27FC236}">
                    <a16:creationId xmlns:a16="http://schemas.microsoft.com/office/drawing/2014/main" id="{FFBDF2BB-F682-F94F-A634-2C56CEE56EA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3417431" y="5540811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>
                <a:extLst>
                  <a:ext uri="{FF2B5EF4-FFF2-40B4-BE49-F238E27FC236}">
                    <a16:creationId xmlns:a16="http://schemas.microsoft.com/office/drawing/2014/main" id="{01FF4F75-3A82-844C-8A65-C4E9CA72084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3611105" y="5540811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>
                <a:extLst>
                  <a:ext uri="{FF2B5EF4-FFF2-40B4-BE49-F238E27FC236}">
                    <a16:creationId xmlns:a16="http://schemas.microsoft.com/office/drawing/2014/main" id="{0EADF54A-A057-AB40-A66A-7A225AE611C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3814305" y="5540811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>
                <a:extLst>
                  <a:ext uri="{FF2B5EF4-FFF2-40B4-BE49-F238E27FC236}">
                    <a16:creationId xmlns:a16="http://schemas.microsoft.com/office/drawing/2014/main" id="{E59C514A-5647-3443-B503-3FBDA7E3A76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4014331" y="5540811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id="{B2BC5E93-840C-5F4F-B4A4-63CD6FFB6A3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4217531" y="5540811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>
                <a:extLst>
                  <a:ext uri="{FF2B5EF4-FFF2-40B4-BE49-F238E27FC236}">
                    <a16:creationId xmlns:a16="http://schemas.microsoft.com/office/drawing/2014/main" id="{C580BBCB-1EE2-8D42-9F5F-28A3B053301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4420731" y="5540811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>
                <a:extLst>
                  <a:ext uri="{FF2B5EF4-FFF2-40B4-BE49-F238E27FC236}">
                    <a16:creationId xmlns:a16="http://schemas.microsoft.com/office/drawing/2014/main" id="{970842AB-A80C-074A-AC1B-461D8534C99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4620755" y="5540811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>
                <a:extLst>
                  <a:ext uri="{FF2B5EF4-FFF2-40B4-BE49-F238E27FC236}">
                    <a16:creationId xmlns:a16="http://schemas.microsoft.com/office/drawing/2014/main" id="{9CD0D3D6-BF87-744B-93EC-D625554213D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4820780" y="5540811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>
                <a:extLst>
                  <a:ext uri="{FF2B5EF4-FFF2-40B4-BE49-F238E27FC236}">
                    <a16:creationId xmlns:a16="http://schemas.microsoft.com/office/drawing/2014/main" id="{FDCC0D23-C7E6-A842-95D0-996D2000AB8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5023980" y="5540811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>
                <a:extLst>
                  <a:ext uri="{FF2B5EF4-FFF2-40B4-BE49-F238E27FC236}">
                    <a16:creationId xmlns:a16="http://schemas.microsoft.com/office/drawing/2014/main" id="{1B79D298-6CC4-E845-BAE7-872E2F3E09F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5224005" y="5540811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>
                <a:extLst>
                  <a:ext uri="{FF2B5EF4-FFF2-40B4-BE49-F238E27FC236}">
                    <a16:creationId xmlns:a16="http://schemas.microsoft.com/office/drawing/2014/main" id="{17F5DEAD-F903-1640-B5B3-1A21096CCFC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5427205" y="5540811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>
                <a:extLst>
                  <a:ext uri="{FF2B5EF4-FFF2-40B4-BE49-F238E27FC236}">
                    <a16:creationId xmlns:a16="http://schemas.microsoft.com/office/drawing/2014/main" id="{11581BE1-A535-4A4A-965D-A67B33DF4CC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5627231" y="5540811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>
                <a:extLst>
                  <a:ext uri="{FF2B5EF4-FFF2-40B4-BE49-F238E27FC236}">
                    <a16:creationId xmlns:a16="http://schemas.microsoft.com/office/drawing/2014/main" id="{B292CB54-89AF-7844-BFC2-C1CA6EF511A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5824080" y="5540811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>
                <a:extLst>
                  <a:ext uri="{FF2B5EF4-FFF2-40B4-BE49-F238E27FC236}">
                    <a16:creationId xmlns:a16="http://schemas.microsoft.com/office/drawing/2014/main" id="{9CE7C8CE-9DBB-B640-B90F-0AAD2787283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6029485" y="5540811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FED738AA-DCDB-F04E-B154-E92A01B3CA5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6227305" y="5540811"/>
                <a:ext cx="36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>
                <a:extLst>
                  <a:ext uri="{FF2B5EF4-FFF2-40B4-BE49-F238E27FC236}">
                    <a16:creationId xmlns:a16="http://schemas.microsoft.com/office/drawing/2014/main" id="{7A09401B-27A2-474E-9A86-6F23569F2BF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43250" y="4992585"/>
                <a:ext cx="3155951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7" name="TextBox 336">
                <a:extLst>
                  <a:ext uri="{FF2B5EF4-FFF2-40B4-BE49-F238E27FC236}">
                    <a16:creationId xmlns:a16="http://schemas.microsoft.com/office/drawing/2014/main" id="{1CDE121F-5152-8E42-8A2E-6C61FC3F0B54}"/>
                  </a:ext>
                </a:extLst>
              </p:cNvPr>
              <p:cNvSpPr txBox="1"/>
              <p:nvPr/>
            </p:nvSpPr>
            <p:spPr>
              <a:xfrm>
                <a:off x="3235381" y="5298546"/>
                <a:ext cx="843180" cy="1661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defTabSz="457189">
                  <a:lnSpc>
                    <a:spcPct val="90000"/>
                  </a:lnSpc>
                </a:pP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HR 0.69 (95% CI 0.53-0.88)</a:t>
                </a:r>
                <a:b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</a:br>
                <a:r>
                  <a:rPr lang="en-GB" sz="600" dirty="0">
                    <a:solidFill>
                      <a:srgbClr val="000000"/>
                    </a:solidFill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p=0.003</a:t>
                </a:r>
              </a:p>
            </p:txBody>
          </p:sp>
        </p:grpSp>
      </p:grpSp>
      <p:graphicFrame>
        <p:nvGraphicFramePr>
          <p:cNvPr id="274" name="Table 273">
            <a:extLst>
              <a:ext uri="{FF2B5EF4-FFF2-40B4-BE49-F238E27FC236}">
                <a16:creationId xmlns:a16="http://schemas.microsoft.com/office/drawing/2014/main" id="{4BCC9004-6916-40D7-82A8-EAC1B0FDE2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151150"/>
              </p:ext>
            </p:extLst>
          </p:nvPr>
        </p:nvGraphicFramePr>
        <p:xfrm>
          <a:off x="205200" y="3826800"/>
          <a:ext cx="11844000" cy="207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000">
                  <a:extLst>
                    <a:ext uri="{9D8B030D-6E8A-4147-A177-3AD203B41FA5}">
                      <a16:colId xmlns:a16="http://schemas.microsoft.com/office/drawing/2014/main" val="302012079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4112908318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807487398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704542937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3122925992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695995691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7920490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b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SPARTAN</a:t>
                      </a:r>
                    </a:p>
                  </a:txBody>
                  <a:tcPr marT="36000" marB="3600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PROSPER</a:t>
                      </a:r>
                    </a:p>
                  </a:txBody>
                  <a:tcPr marT="36000" marB="3600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b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ARAMIS</a:t>
                      </a:r>
                    </a:p>
                  </a:txBody>
                  <a:tcPr marT="36000" marB="3600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2668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APA </a:t>
                      </a:r>
                      <a:r>
                        <a:rPr lang="en-US" sz="12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(n=806)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PBO (n</a:t>
                      </a:r>
                      <a:r>
                        <a:rPr lang="en-US" sz="12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=401)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ENZA (n=933)</a:t>
                      </a:r>
                    </a:p>
                  </a:txBody>
                  <a:tcPr marT="36000" marB="3600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PBO (n=468)</a:t>
                      </a:r>
                    </a:p>
                  </a:txBody>
                  <a:tcPr marT="36000" marB="3600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DARO (n=955)</a:t>
                      </a:r>
                    </a:p>
                  </a:txBody>
                  <a:tcPr marT="36000" marB="3600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PBO (n=554)</a:t>
                      </a:r>
                    </a:p>
                  </a:txBody>
                  <a:tcPr marT="36000" marB="3600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33662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y-NL" sz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Median follow-up, months</a:t>
                      </a:r>
                      <a:endParaRPr lang="en-US" sz="1200" dirty="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y-NL" sz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52.0</a:t>
                      </a:r>
                      <a:endParaRPr lang="en-US" sz="1200" dirty="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y-NL" sz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48.0</a:t>
                      </a:r>
                      <a:endParaRPr lang="en-US" sz="1200" dirty="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y-NL" sz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29.0</a:t>
                      </a:r>
                      <a:endParaRPr lang="en-US" sz="1200" dirty="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385085"/>
                  </a:ext>
                </a:extLst>
              </a:tr>
              <a:tr h="108988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Median OS, months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y-NL" sz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7</a:t>
                      </a:r>
                      <a:r>
                        <a:rPr lang="en-US" sz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3.9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y-NL" sz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lang="en-US" sz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9.9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67.0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56.3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NR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NR</a:t>
                      </a:r>
                    </a:p>
                  </a:txBody>
                  <a:tcPr marT="36000" marB="36000"/>
                </a:tc>
                <a:extLst>
                  <a:ext uri="{0D108BD9-81ED-4DB2-BD59-A6C34878D82A}">
                    <a16:rowId xmlns:a16="http://schemas.microsoft.com/office/drawing/2014/main" val="27037959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HR (95% CI)</a:t>
                      </a:r>
                    </a:p>
                  </a:txBody>
                  <a:tcPr marT="36000" marB="3600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0.78 (0.64-0.96)</a:t>
                      </a:r>
                    </a:p>
                  </a:txBody>
                  <a:tcPr marT="36000" marB="3600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0.73 (0.61-0.89)</a:t>
                      </a:r>
                    </a:p>
                  </a:txBody>
                  <a:tcPr marT="36000" marB="360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0.69 (0.53-0.88)</a:t>
                      </a:r>
                    </a:p>
                  </a:txBody>
                  <a:tcPr marT="36000" marB="3600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81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i="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p </a:t>
                      </a:r>
                      <a:r>
                        <a:rPr lang="en-US" sz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value</a:t>
                      </a:r>
                    </a:p>
                  </a:txBody>
                  <a:tcPr marT="36000" marB="3600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0.016</a:t>
                      </a:r>
                    </a:p>
                  </a:txBody>
                  <a:tcPr marT="36000" marB="3600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0.001</a:t>
                      </a:r>
                    </a:p>
                  </a:txBody>
                  <a:tcPr marT="36000" marB="360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0.003</a:t>
                      </a:r>
                    </a:p>
                  </a:txBody>
                  <a:tcPr marT="36000" marB="3600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903061"/>
                  </a:ext>
                </a:extLst>
              </a:tr>
            </a:tbl>
          </a:graphicData>
        </a:graphic>
      </p:graphicFrame>
      <p:sp>
        <p:nvSpPr>
          <p:cNvPr id="275" name="TextBox 274">
            <a:extLst>
              <a:ext uri="{FF2B5EF4-FFF2-40B4-BE49-F238E27FC236}">
                <a16:creationId xmlns:a16="http://schemas.microsoft.com/office/drawing/2014/main" id="{C20593DB-E2D9-4510-8071-CDFFBD923745}"/>
              </a:ext>
            </a:extLst>
          </p:cNvPr>
          <p:cNvSpPr txBox="1"/>
          <p:nvPr/>
        </p:nvSpPr>
        <p:spPr>
          <a:xfrm>
            <a:off x="1041107" y="1045227"/>
            <a:ext cx="2245851" cy="779516"/>
          </a:xfrm>
          <a:prstGeom prst="rect">
            <a:avLst/>
          </a:prstGeom>
          <a:noFill/>
        </p:spPr>
        <p:txBody>
          <a:bodyPr wrap="square" lIns="121864" tIns="60932" rIns="121864" bIns="60932" rtlCol="0" anchor="ctr">
            <a:spAutoFit/>
          </a:bodyPr>
          <a:lstStyle/>
          <a:p>
            <a:pPr algn="ctr"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133" b="1" dirty="0">
                <a:solidFill>
                  <a:srgbClr val="445369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SPARTAN:</a:t>
            </a:r>
            <a:r>
              <a:rPr lang="en-GB" sz="2133" b="1" baseline="30000" dirty="0">
                <a:solidFill>
                  <a:srgbClr val="445369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GB" sz="2133" b="1" dirty="0">
              <a:solidFill>
                <a:srgbClr val="445369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133" b="1" dirty="0">
                <a:solidFill>
                  <a:srgbClr val="445369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Apalutamide</a:t>
            </a: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A9C28323-97E6-4A4A-9914-0465BA9208C7}"/>
              </a:ext>
            </a:extLst>
          </p:cNvPr>
          <p:cNvSpPr txBox="1"/>
          <p:nvPr/>
        </p:nvSpPr>
        <p:spPr>
          <a:xfrm>
            <a:off x="4914167" y="1081930"/>
            <a:ext cx="2245851" cy="779516"/>
          </a:xfrm>
          <a:prstGeom prst="rect">
            <a:avLst/>
          </a:prstGeom>
          <a:noFill/>
        </p:spPr>
        <p:txBody>
          <a:bodyPr wrap="square" lIns="121864" tIns="60932" rIns="121864" bIns="60932" rtlCol="0" anchor="ctr">
            <a:spAutoFit/>
          </a:bodyPr>
          <a:lstStyle/>
          <a:p>
            <a:pPr algn="ctr"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133" b="1" dirty="0">
                <a:solidFill>
                  <a:srgbClr val="445369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PROSPER:</a:t>
            </a:r>
            <a:r>
              <a:rPr lang="en-GB" sz="2133" b="1" baseline="30000" dirty="0">
                <a:solidFill>
                  <a:srgbClr val="445369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 sz="2133" b="1" dirty="0">
              <a:solidFill>
                <a:srgbClr val="445369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133" b="1" dirty="0">
                <a:solidFill>
                  <a:srgbClr val="445369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Enzalutamide</a:t>
            </a:r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548EC175-7210-4F2C-9B74-7DC5C0944E36}"/>
              </a:ext>
            </a:extLst>
          </p:cNvPr>
          <p:cNvSpPr txBox="1"/>
          <p:nvPr/>
        </p:nvSpPr>
        <p:spPr>
          <a:xfrm>
            <a:off x="8846061" y="1064814"/>
            <a:ext cx="2245851" cy="779516"/>
          </a:xfrm>
          <a:prstGeom prst="rect">
            <a:avLst/>
          </a:prstGeom>
          <a:noFill/>
        </p:spPr>
        <p:txBody>
          <a:bodyPr wrap="square" lIns="121864" tIns="60932" rIns="121864" bIns="60932" rtlCol="0" anchor="ctr">
            <a:spAutoFit/>
          </a:bodyPr>
          <a:lstStyle/>
          <a:p>
            <a:pPr algn="ctr"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133" b="1" dirty="0">
                <a:solidFill>
                  <a:srgbClr val="445369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ARAMIS:</a:t>
            </a:r>
            <a:r>
              <a:rPr lang="en-GB" sz="2133" b="1" baseline="30000" dirty="0">
                <a:solidFill>
                  <a:srgbClr val="445369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GB" sz="2133" b="1" dirty="0">
              <a:solidFill>
                <a:srgbClr val="445369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133" b="1" dirty="0">
                <a:solidFill>
                  <a:srgbClr val="445369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Darolutamide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E6FE800-7DBA-BE48-8D1D-7E3FB19CB8D1}"/>
              </a:ext>
            </a:extLst>
          </p:cNvPr>
          <p:cNvSpPr txBox="1"/>
          <p:nvPr/>
        </p:nvSpPr>
        <p:spPr>
          <a:xfrm>
            <a:off x="4205521" y="3350796"/>
            <a:ext cx="436017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b="1" u="sng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No. at risk</a:t>
            </a:r>
          </a:p>
          <a:p>
            <a:pPr algn="r" defTabSz="457189">
              <a:lnSpc>
                <a:spcPct val="90000"/>
              </a:lnSpc>
            </a:pPr>
            <a:r>
              <a:rPr lang="en-GB" sz="600" b="1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Enzalutamide</a:t>
            </a:r>
            <a:br>
              <a:rPr lang="en-GB" sz="600" b="1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600" b="1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Placebo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04550D2-226E-4F46-9724-3CC4C3EE65B7}"/>
              </a:ext>
            </a:extLst>
          </p:cNvPr>
          <p:cNvSpPr txBox="1"/>
          <p:nvPr/>
        </p:nvSpPr>
        <p:spPr>
          <a:xfrm>
            <a:off x="4664856" y="3433896"/>
            <a:ext cx="115416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933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468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489E7D3-6E63-054E-93BD-5B192A079F50}"/>
              </a:ext>
            </a:extLst>
          </p:cNvPr>
          <p:cNvSpPr txBox="1"/>
          <p:nvPr/>
        </p:nvSpPr>
        <p:spPr>
          <a:xfrm>
            <a:off x="5012746" y="3433896"/>
            <a:ext cx="115416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910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459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75E4A20-346E-7841-B9BB-24DBC88605FC}"/>
              </a:ext>
            </a:extLst>
          </p:cNvPr>
          <p:cNvSpPr txBox="1"/>
          <p:nvPr/>
        </p:nvSpPr>
        <p:spPr>
          <a:xfrm>
            <a:off x="4838802" y="3433896"/>
            <a:ext cx="115416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926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467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B873E68-62EE-194A-9A0A-076A9EA280AF}"/>
              </a:ext>
            </a:extLst>
          </p:cNvPr>
          <p:cNvSpPr txBox="1"/>
          <p:nvPr/>
        </p:nvSpPr>
        <p:spPr>
          <a:xfrm>
            <a:off x="5360636" y="3433896"/>
            <a:ext cx="115416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874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428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9D63603-DA72-ED47-9FD1-EDA675EC5D7A}"/>
              </a:ext>
            </a:extLst>
          </p:cNvPr>
          <p:cNvSpPr txBox="1"/>
          <p:nvPr/>
        </p:nvSpPr>
        <p:spPr>
          <a:xfrm>
            <a:off x="5186691" y="3433896"/>
            <a:ext cx="115416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897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444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8C8EB5E-2499-F445-8435-9BBD928B4CD4}"/>
              </a:ext>
            </a:extLst>
          </p:cNvPr>
          <p:cNvSpPr txBox="1"/>
          <p:nvPr/>
        </p:nvSpPr>
        <p:spPr>
          <a:xfrm>
            <a:off x="5534582" y="3433896"/>
            <a:ext cx="115416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850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404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0A84FC6-BCF1-CF44-8113-CD4D7613C192}"/>
              </a:ext>
            </a:extLst>
          </p:cNvPr>
          <p:cNvSpPr txBox="1"/>
          <p:nvPr/>
        </p:nvSpPr>
        <p:spPr>
          <a:xfrm>
            <a:off x="5882471" y="3433896"/>
            <a:ext cx="115416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782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363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F200F14-E880-B14E-AF60-9E16516793D5}"/>
              </a:ext>
            </a:extLst>
          </p:cNvPr>
          <p:cNvSpPr txBox="1"/>
          <p:nvPr/>
        </p:nvSpPr>
        <p:spPr>
          <a:xfrm>
            <a:off x="5708526" y="3433896"/>
            <a:ext cx="115416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822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381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14EB7D9-1C74-FF45-8947-6106BAAD2731}"/>
              </a:ext>
            </a:extLst>
          </p:cNvPr>
          <p:cNvSpPr txBox="1"/>
          <p:nvPr/>
        </p:nvSpPr>
        <p:spPr>
          <a:xfrm>
            <a:off x="6056416" y="3433896"/>
            <a:ext cx="115416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700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321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DB5077B-7A84-1F44-BB3B-2E5C46C576A5}"/>
              </a:ext>
            </a:extLst>
          </p:cNvPr>
          <p:cNvSpPr txBox="1"/>
          <p:nvPr/>
        </p:nvSpPr>
        <p:spPr>
          <a:xfrm>
            <a:off x="6230362" y="3433896"/>
            <a:ext cx="115416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608</a:t>
            </a:r>
            <a:b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274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A637681-FB24-7F46-A69B-B737E59EBCD0}"/>
              </a:ext>
            </a:extLst>
          </p:cNvPr>
          <p:cNvSpPr txBox="1"/>
          <p:nvPr/>
        </p:nvSpPr>
        <p:spPr>
          <a:xfrm>
            <a:off x="6404306" y="3433896"/>
            <a:ext cx="115416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517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219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70E2113-65C4-4F4E-9DEF-C569B9317535}"/>
              </a:ext>
            </a:extLst>
          </p:cNvPr>
          <p:cNvSpPr txBox="1"/>
          <p:nvPr/>
        </p:nvSpPr>
        <p:spPr>
          <a:xfrm>
            <a:off x="6578251" y="3433896"/>
            <a:ext cx="115416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424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177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8ACE777-B39E-0641-BD98-CE2C3650FCD9}"/>
              </a:ext>
            </a:extLst>
          </p:cNvPr>
          <p:cNvSpPr txBox="1"/>
          <p:nvPr/>
        </p:nvSpPr>
        <p:spPr>
          <a:xfrm>
            <a:off x="6752196" y="3433896"/>
            <a:ext cx="115416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327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140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E974003-85D0-D34D-A339-D5AF51E96DFD}"/>
              </a:ext>
            </a:extLst>
          </p:cNvPr>
          <p:cNvSpPr txBox="1"/>
          <p:nvPr/>
        </p:nvSpPr>
        <p:spPr>
          <a:xfrm>
            <a:off x="6926142" y="3433896"/>
            <a:ext cx="115416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244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106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A740C7E-B2E4-EB4F-AEAD-51D38A38B215}"/>
              </a:ext>
            </a:extLst>
          </p:cNvPr>
          <p:cNvSpPr txBox="1"/>
          <p:nvPr/>
        </p:nvSpPr>
        <p:spPr>
          <a:xfrm>
            <a:off x="7100081" y="3433896"/>
            <a:ext cx="115416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169</a:t>
            </a:r>
          </a:p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5D4B6B3-3159-3444-9E5F-19FB7620E6EE}"/>
              </a:ext>
            </a:extLst>
          </p:cNvPr>
          <p:cNvSpPr txBox="1"/>
          <p:nvPr/>
        </p:nvSpPr>
        <p:spPr>
          <a:xfrm>
            <a:off x="7287591" y="3433896"/>
            <a:ext cx="76944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89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32D890B-191E-8E42-B930-3D164BDCDDAF}"/>
              </a:ext>
            </a:extLst>
          </p:cNvPr>
          <p:cNvSpPr txBox="1"/>
          <p:nvPr/>
        </p:nvSpPr>
        <p:spPr>
          <a:xfrm>
            <a:off x="7468567" y="3433896"/>
            <a:ext cx="76944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33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FC2DDF5-00C4-AC4B-8BDC-43BE32D352AB}"/>
              </a:ext>
            </a:extLst>
          </p:cNvPr>
          <p:cNvSpPr txBox="1"/>
          <p:nvPr/>
        </p:nvSpPr>
        <p:spPr>
          <a:xfrm>
            <a:off x="7659254" y="3433896"/>
            <a:ext cx="38472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415E150-CE06-2144-9B38-A6FB61F1EC3B}"/>
              </a:ext>
            </a:extLst>
          </p:cNvPr>
          <p:cNvSpPr txBox="1"/>
          <p:nvPr/>
        </p:nvSpPr>
        <p:spPr>
          <a:xfrm>
            <a:off x="7837054" y="3433896"/>
            <a:ext cx="38472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3E21377-6BBE-C74E-8B99-B28B7C78BA0A}"/>
              </a:ext>
            </a:extLst>
          </p:cNvPr>
          <p:cNvSpPr txBox="1"/>
          <p:nvPr/>
        </p:nvSpPr>
        <p:spPr>
          <a:xfrm>
            <a:off x="4703328" y="3207838"/>
            <a:ext cx="38472" cy="83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98F3AE6-39F4-7A4C-958F-3139467A8904}"/>
              </a:ext>
            </a:extLst>
          </p:cNvPr>
          <p:cNvSpPr txBox="1"/>
          <p:nvPr/>
        </p:nvSpPr>
        <p:spPr>
          <a:xfrm>
            <a:off x="5043054" y="3207838"/>
            <a:ext cx="38472" cy="83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89F9ABE-D1C7-3E4A-AE5C-B38880CF86EA}"/>
              </a:ext>
            </a:extLst>
          </p:cNvPr>
          <p:cNvSpPr txBox="1"/>
          <p:nvPr/>
        </p:nvSpPr>
        <p:spPr>
          <a:xfrm>
            <a:off x="4874779" y="3207838"/>
            <a:ext cx="38472" cy="83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9ABBED8-A16E-E841-970D-837CA4DC7901}"/>
              </a:ext>
            </a:extLst>
          </p:cNvPr>
          <p:cNvSpPr txBox="1"/>
          <p:nvPr/>
        </p:nvSpPr>
        <p:spPr>
          <a:xfrm>
            <a:off x="5379417" y="3207838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44E56D9-F915-444F-AA27-1A0A3E7A7A57}"/>
              </a:ext>
            </a:extLst>
          </p:cNvPr>
          <p:cNvSpPr txBox="1"/>
          <p:nvPr/>
        </p:nvSpPr>
        <p:spPr>
          <a:xfrm>
            <a:off x="5198442" y="3207838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28478AD-14E6-244B-B6EC-DC934934ABE3}"/>
              </a:ext>
            </a:extLst>
          </p:cNvPr>
          <p:cNvSpPr txBox="1"/>
          <p:nvPr/>
        </p:nvSpPr>
        <p:spPr>
          <a:xfrm>
            <a:off x="5550867" y="3207838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F9C3167-E879-D740-8607-236A173CAE1D}"/>
              </a:ext>
            </a:extLst>
          </p:cNvPr>
          <p:cNvSpPr txBox="1"/>
          <p:nvPr/>
        </p:nvSpPr>
        <p:spPr>
          <a:xfrm>
            <a:off x="5896942" y="3207838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28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C60BDD5-EB6A-BF40-97C5-A0E86F38F431}"/>
              </a:ext>
            </a:extLst>
          </p:cNvPr>
          <p:cNvSpPr txBox="1"/>
          <p:nvPr/>
        </p:nvSpPr>
        <p:spPr>
          <a:xfrm>
            <a:off x="5725491" y="3207838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24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86914B1-809E-904A-B753-918A4265956D}"/>
              </a:ext>
            </a:extLst>
          </p:cNvPr>
          <p:cNvSpPr txBox="1"/>
          <p:nvPr/>
        </p:nvSpPr>
        <p:spPr>
          <a:xfrm>
            <a:off x="6074742" y="3207838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2F7E543-7D76-244E-8AAA-E34E7DE3DB72}"/>
              </a:ext>
            </a:extLst>
          </p:cNvPr>
          <p:cNvSpPr txBox="1"/>
          <p:nvPr/>
        </p:nvSpPr>
        <p:spPr>
          <a:xfrm>
            <a:off x="6252542" y="3207838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36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662B09C-BA9E-6D48-AEDF-EE7526CDFF27}"/>
              </a:ext>
            </a:extLst>
          </p:cNvPr>
          <p:cNvSpPr txBox="1"/>
          <p:nvPr/>
        </p:nvSpPr>
        <p:spPr>
          <a:xfrm>
            <a:off x="6420817" y="3207838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4AEE442-8641-DE45-97D1-4DD3B931F333}"/>
              </a:ext>
            </a:extLst>
          </p:cNvPr>
          <p:cNvSpPr txBox="1"/>
          <p:nvPr/>
        </p:nvSpPr>
        <p:spPr>
          <a:xfrm>
            <a:off x="6592267" y="3207838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CBA10A6-2D1B-DA4A-9AD1-3B6752550AFB}"/>
              </a:ext>
            </a:extLst>
          </p:cNvPr>
          <p:cNvSpPr txBox="1"/>
          <p:nvPr/>
        </p:nvSpPr>
        <p:spPr>
          <a:xfrm>
            <a:off x="6766891" y="3207838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48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9CD46ED-0980-BF47-8AC2-41EFF0C5D636}"/>
              </a:ext>
            </a:extLst>
          </p:cNvPr>
          <p:cNvSpPr txBox="1"/>
          <p:nvPr/>
        </p:nvSpPr>
        <p:spPr>
          <a:xfrm>
            <a:off x="6941517" y="3207838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F70D1C2-6460-BA46-9779-B15219E548CD}"/>
              </a:ext>
            </a:extLst>
          </p:cNvPr>
          <p:cNvSpPr txBox="1"/>
          <p:nvPr/>
        </p:nvSpPr>
        <p:spPr>
          <a:xfrm>
            <a:off x="7119317" y="3207838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56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2EA9BEE-B660-734E-B9D9-983F46D5F206}"/>
              </a:ext>
            </a:extLst>
          </p:cNvPr>
          <p:cNvSpPr txBox="1"/>
          <p:nvPr/>
        </p:nvSpPr>
        <p:spPr>
          <a:xfrm>
            <a:off x="7293942" y="3207838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A4117CB-979D-EC48-AFBE-C95D00DC5ED3}"/>
              </a:ext>
            </a:extLst>
          </p:cNvPr>
          <p:cNvSpPr txBox="1"/>
          <p:nvPr/>
        </p:nvSpPr>
        <p:spPr>
          <a:xfrm>
            <a:off x="7468567" y="3207838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112B007-6768-F046-B62B-C57AE02E96E2}"/>
              </a:ext>
            </a:extLst>
          </p:cNvPr>
          <p:cNvSpPr txBox="1"/>
          <p:nvPr/>
        </p:nvSpPr>
        <p:spPr>
          <a:xfrm>
            <a:off x="7640017" y="3207838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68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1CEAF53-1406-5F48-AE0A-5082E7808693}"/>
              </a:ext>
            </a:extLst>
          </p:cNvPr>
          <p:cNvSpPr txBox="1"/>
          <p:nvPr/>
        </p:nvSpPr>
        <p:spPr>
          <a:xfrm>
            <a:off x="7817817" y="3207838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72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ECAC430-C91D-6846-9828-5E460B1FC541}"/>
              </a:ext>
            </a:extLst>
          </p:cNvPr>
          <p:cNvSpPr txBox="1"/>
          <p:nvPr/>
        </p:nvSpPr>
        <p:spPr>
          <a:xfrm>
            <a:off x="5978548" y="3290470"/>
            <a:ext cx="621965" cy="110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800" b="1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Time (months)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11B9676-29C8-5540-B757-42E3B4CE759B}"/>
              </a:ext>
            </a:extLst>
          </p:cNvPr>
          <p:cNvSpPr txBox="1"/>
          <p:nvPr/>
        </p:nvSpPr>
        <p:spPr>
          <a:xfrm rot="16200000">
            <a:off x="4034001" y="2555842"/>
            <a:ext cx="735779" cy="110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800" b="1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Patients alive (%)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9082491-2C4F-EF40-8850-E67B97C8DA18}"/>
              </a:ext>
            </a:extLst>
          </p:cNvPr>
          <p:cNvSpPr txBox="1"/>
          <p:nvPr/>
        </p:nvSpPr>
        <p:spPr>
          <a:xfrm>
            <a:off x="4539021" y="2051063"/>
            <a:ext cx="115416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100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0EC1E77-F731-FC41-824A-43AFA4CC18EA}"/>
              </a:ext>
            </a:extLst>
          </p:cNvPr>
          <p:cNvSpPr txBox="1"/>
          <p:nvPr/>
        </p:nvSpPr>
        <p:spPr>
          <a:xfrm>
            <a:off x="4615965" y="3098814"/>
            <a:ext cx="38472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A1AAD20-EB5C-1B40-A23E-08EC9336E77F}"/>
              </a:ext>
            </a:extLst>
          </p:cNvPr>
          <p:cNvSpPr txBox="1"/>
          <p:nvPr/>
        </p:nvSpPr>
        <p:spPr>
          <a:xfrm>
            <a:off x="4577493" y="2155838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90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D55A360-BD25-2140-B7A1-C56DF41E1515}"/>
              </a:ext>
            </a:extLst>
          </p:cNvPr>
          <p:cNvSpPr txBox="1"/>
          <p:nvPr/>
        </p:nvSpPr>
        <p:spPr>
          <a:xfrm>
            <a:off x="4577493" y="2260614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80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290E43C-3E5B-9F4B-96D4-98AA33D9FB60}"/>
              </a:ext>
            </a:extLst>
          </p:cNvPr>
          <p:cNvSpPr txBox="1"/>
          <p:nvPr/>
        </p:nvSpPr>
        <p:spPr>
          <a:xfrm>
            <a:off x="4577493" y="2362214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70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29684E9-4F02-C547-9209-A1E903C770DD}"/>
              </a:ext>
            </a:extLst>
          </p:cNvPr>
          <p:cNvSpPr txBox="1"/>
          <p:nvPr/>
        </p:nvSpPr>
        <p:spPr>
          <a:xfrm>
            <a:off x="4577493" y="2473338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DF7E529-0E23-334D-A4C4-5A251F3B6466}"/>
              </a:ext>
            </a:extLst>
          </p:cNvPr>
          <p:cNvSpPr txBox="1"/>
          <p:nvPr/>
        </p:nvSpPr>
        <p:spPr>
          <a:xfrm>
            <a:off x="4577493" y="2578114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50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05D9C76-5968-6D45-AC0D-04424CDD4F6D}"/>
              </a:ext>
            </a:extLst>
          </p:cNvPr>
          <p:cNvSpPr txBox="1"/>
          <p:nvPr/>
        </p:nvSpPr>
        <p:spPr>
          <a:xfrm>
            <a:off x="4577493" y="2686063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CE7F9C6-A9A1-7144-AEA6-DC43900068AE}"/>
              </a:ext>
            </a:extLst>
          </p:cNvPr>
          <p:cNvSpPr txBox="1"/>
          <p:nvPr/>
        </p:nvSpPr>
        <p:spPr>
          <a:xfrm>
            <a:off x="4577493" y="2787663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30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BCDD318D-7985-AD41-A8EB-A38539785778}"/>
              </a:ext>
            </a:extLst>
          </p:cNvPr>
          <p:cNvSpPr txBox="1"/>
          <p:nvPr/>
        </p:nvSpPr>
        <p:spPr>
          <a:xfrm>
            <a:off x="4577493" y="2889263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3725A65-8C63-9745-BE59-97064511BA28}"/>
              </a:ext>
            </a:extLst>
          </p:cNvPr>
          <p:cNvSpPr txBox="1"/>
          <p:nvPr/>
        </p:nvSpPr>
        <p:spPr>
          <a:xfrm>
            <a:off x="4577493" y="2994038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2F0CF5E-D11F-8741-980E-7A873D97F0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028" y="2081774"/>
            <a:ext cx="3134695" cy="637133"/>
          </a:xfrm>
          <a:prstGeom prst="rect">
            <a:avLst/>
          </a:prstGeom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14589D34-A5E7-FA49-9FED-F1BD3C056CFB}"/>
              </a:ext>
            </a:extLst>
          </p:cNvPr>
          <p:cNvSpPr txBox="1"/>
          <p:nvPr/>
        </p:nvSpPr>
        <p:spPr>
          <a:xfrm>
            <a:off x="7444100" y="2067923"/>
            <a:ext cx="423193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Enzalutamide</a:t>
            </a:r>
          </a:p>
          <a:p>
            <a:pPr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Placebo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7C98BE-638A-A64E-B8F5-14528BC43107}"/>
              </a:ext>
            </a:extLst>
          </p:cNvPr>
          <p:cNvCxnSpPr>
            <a:cxnSpLocks/>
          </p:cNvCxnSpPr>
          <p:nvPr/>
        </p:nvCxnSpPr>
        <p:spPr>
          <a:xfrm>
            <a:off x="7253823" y="2110006"/>
            <a:ext cx="142875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46F47231-5A5C-7C49-BABC-3BD58E9B7903}"/>
              </a:ext>
            </a:extLst>
          </p:cNvPr>
          <p:cNvCxnSpPr>
            <a:cxnSpLocks/>
          </p:cNvCxnSpPr>
          <p:nvPr/>
        </p:nvCxnSpPr>
        <p:spPr>
          <a:xfrm>
            <a:off x="7253823" y="2189381"/>
            <a:ext cx="142875" cy="0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FCBA24F-1BFB-DA4F-A596-85898CA37C90}"/>
              </a:ext>
            </a:extLst>
          </p:cNvPr>
          <p:cNvCxnSpPr/>
          <p:nvPr/>
        </p:nvCxnSpPr>
        <p:spPr>
          <a:xfrm>
            <a:off x="4703327" y="2067922"/>
            <a:ext cx="0" cy="1092509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9C4CCF23-60A6-5C4B-B716-6BA1634701CB}"/>
              </a:ext>
            </a:extLst>
          </p:cNvPr>
          <p:cNvCxnSpPr>
            <a:cxnSpLocks/>
          </p:cNvCxnSpPr>
          <p:nvPr/>
        </p:nvCxnSpPr>
        <p:spPr>
          <a:xfrm flipH="1">
            <a:off x="4699998" y="3157103"/>
            <a:ext cx="3172949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68646E08-70A2-5244-BBCE-E2A7093A4F9B}"/>
              </a:ext>
            </a:extLst>
          </p:cNvPr>
          <p:cNvCxnSpPr>
            <a:cxnSpLocks/>
          </p:cNvCxnSpPr>
          <p:nvPr/>
        </p:nvCxnSpPr>
        <p:spPr>
          <a:xfrm flipH="1">
            <a:off x="4667327" y="2195078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41778A55-68CA-5341-A8D9-ECF0137F8474}"/>
              </a:ext>
            </a:extLst>
          </p:cNvPr>
          <p:cNvCxnSpPr>
            <a:cxnSpLocks/>
          </p:cNvCxnSpPr>
          <p:nvPr/>
        </p:nvCxnSpPr>
        <p:spPr>
          <a:xfrm flipH="1">
            <a:off x="4667327" y="2299853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F7746515-7634-064B-A724-B76A83A27CA1}"/>
              </a:ext>
            </a:extLst>
          </p:cNvPr>
          <p:cNvCxnSpPr>
            <a:cxnSpLocks/>
          </p:cNvCxnSpPr>
          <p:nvPr/>
        </p:nvCxnSpPr>
        <p:spPr>
          <a:xfrm flipH="1">
            <a:off x="4667327" y="2404629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15F85121-9A22-5D4F-9AEA-50F51203608E}"/>
              </a:ext>
            </a:extLst>
          </p:cNvPr>
          <p:cNvCxnSpPr>
            <a:cxnSpLocks/>
          </p:cNvCxnSpPr>
          <p:nvPr/>
        </p:nvCxnSpPr>
        <p:spPr>
          <a:xfrm flipH="1">
            <a:off x="4667327" y="2512578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9D83F291-187D-3243-8AEE-F6B9141D70AC}"/>
              </a:ext>
            </a:extLst>
          </p:cNvPr>
          <p:cNvCxnSpPr>
            <a:cxnSpLocks/>
          </p:cNvCxnSpPr>
          <p:nvPr/>
        </p:nvCxnSpPr>
        <p:spPr>
          <a:xfrm flipH="1">
            <a:off x="4667327" y="2614178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3EDEE9A8-8C9D-EF41-A7DE-EFFF872764FB}"/>
              </a:ext>
            </a:extLst>
          </p:cNvPr>
          <p:cNvCxnSpPr>
            <a:cxnSpLocks/>
          </p:cNvCxnSpPr>
          <p:nvPr/>
        </p:nvCxnSpPr>
        <p:spPr>
          <a:xfrm flipH="1">
            <a:off x="4667327" y="2718953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38FC52E3-80FD-A14A-830F-EF7FDC954E70}"/>
              </a:ext>
            </a:extLst>
          </p:cNvPr>
          <p:cNvCxnSpPr>
            <a:cxnSpLocks/>
          </p:cNvCxnSpPr>
          <p:nvPr/>
        </p:nvCxnSpPr>
        <p:spPr>
          <a:xfrm flipH="1">
            <a:off x="4667327" y="2826903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D95EF873-D9C9-1C4F-A4EB-8C7C42CC28EF}"/>
              </a:ext>
            </a:extLst>
          </p:cNvPr>
          <p:cNvCxnSpPr>
            <a:cxnSpLocks/>
          </p:cNvCxnSpPr>
          <p:nvPr/>
        </p:nvCxnSpPr>
        <p:spPr>
          <a:xfrm flipH="1">
            <a:off x="4667327" y="2928503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48DC342F-028B-9047-8CBE-ADD999C2A0D2}"/>
              </a:ext>
            </a:extLst>
          </p:cNvPr>
          <p:cNvCxnSpPr>
            <a:cxnSpLocks/>
          </p:cNvCxnSpPr>
          <p:nvPr/>
        </p:nvCxnSpPr>
        <p:spPr>
          <a:xfrm flipH="1">
            <a:off x="4667327" y="3033278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4725094C-1FE4-F54D-9530-FCFC1F4AFA64}"/>
              </a:ext>
            </a:extLst>
          </p:cNvPr>
          <p:cNvCxnSpPr>
            <a:cxnSpLocks/>
          </p:cNvCxnSpPr>
          <p:nvPr/>
        </p:nvCxnSpPr>
        <p:spPr>
          <a:xfrm flipH="1">
            <a:off x="4667327" y="3141229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FEAE8880-9331-F545-A051-F7CA4642507E}"/>
              </a:ext>
            </a:extLst>
          </p:cNvPr>
          <p:cNvCxnSpPr>
            <a:cxnSpLocks/>
          </p:cNvCxnSpPr>
          <p:nvPr/>
        </p:nvCxnSpPr>
        <p:spPr>
          <a:xfrm rot="16200000" flipH="1">
            <a:off x="4699077" y="3175103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1D2C9320-0BCC-B342-B6E1-FB86BCB39EB7}"/>
              </a:ext>
            </a:extLst>
          </p:cNvPr>
          <p:cNvCxnSpPr>
            <a:cxnSpLocks/>
          </p:cNvCxnSpPr>
          <p:nvPr/>
        </p:nvCxnSpPr>
        <p:spPr>
          <a:xfrm rot="16200000" flipH="1">
            <a:off x="4873702" y="3175103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0273B7F6-983A-5045-AC9C-27EF86E5A769}"/>
              </a:ext>
            </a:extLst>
          </p:cNvPr>
          <p:cNvCxnSpPr>
            <a:cxnSpLocks/>
          </p:cNvCxnSpPr>
          <p:nvPr/>
        </p:nvCxnSpPr>
        <p:spPr>
          <a:xfrm rot="16200000" flipH="1">
            <a:off x="5045153" y="3175103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5A38FF24-978A-7E46-B0B5-F2650EEA5874}"/>
              </a:ext>
            </a:extLst>
          </p:cNvPr>
          <p:cNvCxnSpPr>
            <a:cxnSpLocks/>
          </p:cNvCxnSpPr>
          <p:nvPr/>
        </p:nvCxnSpPr>
        <p:spPr>
          <a:xfrm rot="16200000" flipH="1">
            <a:off x="5219777" y="3175103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8FE357F1-27EE-3744-B60A-752055CE839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394402" y="3175103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40180FDD-C2B2-434B-B49C-A9BBA7A4A85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569027" y="3175103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7DA2A4E2-4588-F24D-860D-0414ADDB1445}"/>
              </a:ext>
            </a:extLst>
          </p:cNvPr>
          <p:cNvCxnSpPr>
            <a:cxnSpLocks/>
          </p:cNvCxnSpPr>
          <p:nvPr/>
        </p:nvCxnSpPr>
        <p:spPr>
          <a:xfrm rot="16200000" flipH="1">
            <a:off x="5740477" y="3175103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25ABAF45-898D-AD48-9630-DDB9B582D71F}"/>
              </a:ext>
            </a:extLst>
          </p:cNvPr>
          <p:cNvCxnSpPr>
            <a:cxnSpLocks/>
          </p:cNvCxnSpPr>
          <p:nvPr/>
        </p:nvCxnSpPr>
        <p:spPr>
          <a:xfrm rot="16200000" flipH="1">
            <a:off x="5915102" y="3175103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4C86D7CB-99A7-544B-A87A-0BCDBF5E0F35}"/>
              </a:ext>
            </a:extLst>
          </p:cNvPr>
          <p:cNvCxnSpPr>
            <a:cxnSpLocks/>
          </p:cNvCxnSpPr>
          <p:nvPr/>
        </p:nvCxnSpPr>
        <p:spPr>
          <a:xfrm rot="16200000" flipH="1">
            <a:off x="6089727" y="3175103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53DEFE79-2156-0C4A-AD6E-83FCF04EC828}"/>
              </a:ext>
            </a:extLst>
          </p:cNvPr>
          <p:cNvCxnSpPr>
            <a:cxnSpLocks/>
          </p:cNvCxnSpPr>
          <p:nvPr/>
        </p:nvCxnSpPr>
        <p:spPr>
          <a:xfrm rot="16200000" flipH="1">
            <a:off x="6264353" y="3175103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F0E49841-902B-1A42-AC08-548AA46DA9BD}"/>
              </a:ext>
            </a:extLst>
          </p:cNvPr>
          <p:cNvCxnSpPr>
            <a:cxnSpLocks/>
          </p:cNvCxnSpPr>
          <p:nvPr/>
        </p:nvCxnSpPr>
        <p:spPr>
          <a:xfrm rot="16200000" flipH="1">
            <a:off x="6438977" y="3175103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B889F8A8-CC60-F047-9246-540EF495200A}"/>
              </a:ext>
            </a:extLst>
          </p:cNvPr>
          <p:cNvCxnSpPr>
            <a:cxnSpLocks/>
          </p:cNvCxnSpPr>
          <p:nvPr/>
        </p:nvCxnSpPr>
        <p:spPr>
          <a:xfrm rot="16200000" flipH="1">
            <a:off x="6610427" y="3175103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955B2AC7-3704-D743-83AB-B53847D9FA4C}"/>
              </a:ext>
            </a:extLst>
          </p:cNvPr>
          <p:cNvCxnSpPr>
            <a:cxnSpLocks/>
          </p:cNvCxnSpPr>
          <p:nvPr/>
        </p:nvCxnSpPr>
        <p:spPr>
          <a:xfrm rot="16200000" flipH="1">
            <a:off x="6785053" y="3175103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B9F77B50-FD10-394C-98D2-6EC1842D5635}"/>
              </a:ext>
            </a:extLst>
          </p:cNvPr>
          <p:cNvCxnSpPr>
            <a:cxnSpLocks/>
          </p:cNvCxnSpPr>
          <p:nvPr/>
        </p:nvCxnSpPr>
        <p:spPr>
          <a:xfrm rot="16200000" flipH="1">
            <a:off x="6959677" y="3175103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722DB480-EA73-2041-BE95-9A94D96AA3C8}"/>
              </a:ext>
            </a:extLst>
          </p:cNvPr>
          <p:cNvCxnSpPr>
            <a:cxnSpLocks/>
          </p:cNvCxnSpPr>
          <p:nvPr/>
        </p:nvCxnSpPr>
        <p:spPr>
          <a:xfrm rot="16200000" flipH="1">
            <a:off x="7134302" y="3175103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797002D2-21CF-BD4C-84DD-92882D6F7583}"/>
              </a:ext>
            </a:extLst>
          </p:cNvPr>
          <p:cNvCxnSpPr>
            <a:cxnSpLocks/>
          </p:cNvCxnSpPr>
          <p:nvPr/>
        </p:nvCxnSpPr>
        <p:spPr>
          <a:xfrm rot="16200000" flipH="1">
            <a:off x="7308927" y="3175103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98C6072D-F355-BC40-AAC2-13055337EE5D}"/>
              </a:ext>
            </a:extLst>
          </p:cNvPr>
          <p:cNvCxnSpPr>
            <a:cxnSpLocks/>
          </p:cNvCxnSpPr>
          <p:nvPr/>
        </p:nvCxnSpPr>
        <p:spPr>
          <a:xfrm rot="16200000" flipH="1">
            <a:off x="7483553" y="3175103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598BA5C4-851D-9D4A-9AE8-943718CFD315}"/>
              </a:ext>
            </a:extLst>
          </p:cNvPr>
          <p:cNvCxnSpPr>
            <a:cxnSpLocks/>
          </p:cNvCxnSpPr>
          <p:nvPr/>
        </p:nvCxnSpPr>
        <p:spPr>
          <a:xfrm rot="16200000" flipH="1">
            <a:off x="7655002" y="3175103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07E5955A-F618-B049-9FF0-60D4B3AE69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7829627" y="3175103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660D2B8B-1550-BD4E-A163-9B396341CAFC}"/>
              </a:ext>
            </a:extLst>
          </p:cNvPr>
          <p:cNvCxnSpPr>
            <a:cxnSpLocks/>
          </p:cNvCxnSpPr>
          <p:nvPr/>
        </p:nvCxnSpPr>
        <p:spPr>
          <a:xfrm flipH="1">
            <a:off x="4707472" y="2614178"/>
            <a:ext cx="3155951" cy="0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E0E4327-30BD-624C-8008-CBA1E46319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094616"/>
              </p:ext>
            </p:extLst>
          </p:nvPr>
        </p:nvGraphicFramePr>
        <p:xfrm>
          <a:off x="4732332" y="2591982"/>
          <a:ext cx="1316197" cy="512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619">
                  <a:extLst>
                    <a:ext uri="{9D8B030D-6E8A-4147-A177-3AD203B41FA5}">
                      <a16:colId xmlns:a16="http://schemas.microsoft.com/office/drawing/2014/main" val="4195302539"/>
                    </a:ext>
                  </a:extLst>
                </a:gridCol>
                <a:gridCol w="418289">
                  <a:extLst>
                    <a:ext uri="{9D8B030D-6E8A-4147-A177-3AD203B41FA5}">
                      <a16:colId xmlns:a16="http://schemas.microsoft.com/office/drawing/2014/main" val="3351030004"/>
                    </a:ext>
                  </a:extLst>
                </a:gridCol>
                <a:gridCol w="418289">
                  <a:extLst>
                    <a:ext uri="{9D8B030D-6E8A-4147-A177-3AD203B41FA5}">
                      <a16:colId xmlns:a16="http://schemas.microsoft.com/office/drawing/2014/main" val="1223785539"/>
                    </a:ext>
                  </a:extLst>
                </a:gridCol>
              </a:tblGrid>
              <a:tr h="21945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GB" sz="500" dirty="0"/>
                    </a:p>
                  </a:txBody>
                  <a:tcPr marL="19440" marR="1944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500" dirty="0">
                          <a:solidFill>
                            <a:schemeClr val="tx1"/>
                          </a:solidFill>
                        </a:rPr>
                        <a:t>Enzalutamide</a:t>
                      </a:r>
                      <a:br>
                        <a:rPr lang="en-GB" sz="5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500" dirty="0">
                          <a:solidFill>
                            <a:schemeClr val="tx1"/>
                          </a:solidFill>
                        </a:rPr>
                        <a:t>(n=933)</a:t>
                      </a:r>
                    </a:p>
                  </a:txBody>
                  <a:tcPr marL="19440" marR="1944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500" dirty="0">
                          <a:solidFill>
                            <a:schemeClr val="tx1"/>
                          </a:solidFill>
                        </a:rPr>
                        <a:t>Placebo</a:t>
                      </a:r>
                      <a:br>
                        <a:rPr lang="en-GB" sz="5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500" dirty="0">
                          <a:solidFill>
                            <a:schemeClr val="tx1"/>
                          </a:solidFill>
                        </a:rPr>
                        <a:t>(n=468)</a:t>
                      </a:r>
                    </a:p>
                  </a:txBody>
                  <a:tcPr marL="19440" marR="1944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364464"/>
                  </a:ext>
                </a:extLst>
              </a:tr>
              <a:tr h="14630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500" dirty="0"/>
                        <a:t>Median (95% CI), months</a:t>
                      </a:r>
                    </a:p>
                  </a:txBody>
                  <a:tcPr marL="19440" marR="1944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500" dirty="0"/>
                        <a:t>67.0</a:t>
                      </a:r>
                      <a:br>
                        <a:rPr lang="en-GB" sz="500" dirty="0"/>
                      </a:br>
                      <a:r>
                        <a:rPr lang="en-GB" sz="500" dirty="0"/>
                        <a:t>(64.0-NR)</a:t>
                      </a:r>
                    </a:p>
                  </a:txBody>
                  <a:tcPr marL="19440" marR="1944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500" dirty="0"/>
                        <a:t>56.3</a:t>
                      </a:r>
                      <a:br>
                        <a:rPr lang="en-GB" sz="500" dirty="0"/>
                      </a:br>
                      <a:r>
                        <a:rPr lang="en-GB" sz="500" dirty="0"/>
                        <a:t>(54.4-63.0)</a:t>
                      </a:r>
                    </a:p>
                  </a:txBody>
                  <a:tcPr marL="19440" marR="1944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176969"/>
                  </a:ext>
                </a:extLst>
              </a:tr>
              <a:tr h="7315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500" dirty="0"/>
                        <a:t>HR (95% CI)</a:t>
                      </a:r>
                    </a:p>
                  </a:txBody>
                  <a:tcPr marL="19440" marR="1944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500" dirty="0"/>
                        <a:t>0.73 (0.61-0.89)</a:t>
                      </a:r>
                    </a:p>
                  </a:txBody>
                  <a:tcPr marL="19440" marR="1944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marL="19440" marR="1944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9836466"/>
                  </a:ext>
                </a:extLst>
              </a:tr>
              <a:tr h="7315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GB" sz="500" dirty="0"/>
                    </a:p>
                  </a:txBody>
                  <a:tcPr marL="19440" marR="1944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500" i="0" dirty="0"/>
                        <a:t>p</a:t>
                      </a:r>
                      <a:r>
                        <a:rPr lang="en-GB" sz="500" dirty="0"/>
                        <a:t>=0.001</a:t>
                      </a:r>
                    </a:p>
                  </a:txBody>
                  <a:tcPr marL="19440" marR="1944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marL="19440" marR="1944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63195427"/>
                  </a:ext>
                </a:extLst>
              </a:tr>
            </a:tbl>
          </a:graphicData>
        </a:graphic>
      </p:graphicFrame>
      <p:sp>
        <p:nvSpPr>
          <p:cNvPr id="328" name="Rounded Rectangle 33">
            <a:extLst>
              <a:ext uri="{FF2B5EF4-FFF2-40B4-BE49-F238E27FC236}">
                <a16:creationId xmlns:a16="http://schemas.microsoft.com/office/drawing/2014/main" id="{339C469E-1F28-4CA6-AE10-497C6C3C5628}"/>
              </a:ext>
            </a:extLst>
          </p:cNvPr>
          <p:cNvSpPr/>
          <p:nvPr/>
        </p:nvSpPr>
        <p:spPr>
          <a:xfrm>
            <a:off x="152826" y="1887657"/>
            <a:ext cx="3911936" cy="1806286"/>
          </a:xfrm>
          <a:prstGeom prst="roundRect">
            <a:avLst>
              <a:gd name="adj" fmla="val 11587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9" name="Rounded Rectangle 33">
            <a:extLst>
              <a:ext uri="{FF2B5EF4-FFF2-40B4-BE49-F238E27FC236}">
                <a16:creationId xmlns:a16="http://schemas.microsoft.com/office/drawing/2014/main" id="{4828E368-286A-4903-9BC1-10F222681AF7}"/>
              </a:ext>
            </a:extLst>
          </p:cNvPr>
          <p:cNvSpPr/>
          <p:nvPr/>
        </p:nvSpPr>
        <p:spPr>
          <a:xfrm>
            <a:off x="8123533" y="1888666"/>
            <a:ext cx="3911936" cy="1806286"/>
          </a:xfrm>
          <a:prstGeom prst="roundRect">
            <a:avLst>
              <a:gd name="adj" fmla="val 11587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0" name="Rounded Rectangle 33">
            <a:extLst>
              <a:ext uri="{FF2B5EF4-FFF2-40B4-BE49-F238E27FC236}">
                <a16:creationId xmlns:a16="http://schemas.microsoft.com/office/drawing/2014/main" id="{E9204668-AA8C-49B0-8CA4-2C643942CC43}"/>
              </a:ext>
            </a:extLst>
          </p:cNvPr>
          <p:cNvSpPr/>
          <p:nvPr/>
        </p:nvSpPr>
        <p:spPr>
          <a:xfrm>
            <a:off x="4141915" y="1887657"/>
            <a:ext cx="3911936" cy="1806286"/>
          </a:xfrm>
          <a:prstGeom prst="roundRect">
            <a:avLst>
              <a:gd name="adj" fmla="val 11587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75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C5CB2-6AB1-4BF2-BDFA-4C8265180D4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/>
              <a:t>With the availability of new AR-targeted options for nmCRPC, </a:t>
            </a:r>
            <a:r>
              <a:rPr lang="en-GB" b="1" dirty="0">
                <a:solidFill>
                  <a:schemeClr val="accent1"/>
                </a:solidFill>
              </a:rPr>
              <a:t>oncology nurses play a crucial role in the decision-making process</a:t>
            </a:r>
            <a:r>
              <a:rPr lang="en-GB" dirty="0"/>
              <a:t>, educating and supporting patients in managing their prostate cancer, and ensuring that they receive the most appropriate treatment </a:t>
            </a:r>
          </a:p>
          <a:p>
            <a:r>
              <a:rPr lang="en-GB" dirty="0"/>
              <a:t>Since </a:t>
            </a:r>
            <a:r>
              <a:rPr lang="en-GB" b="1" dirty="0">
                <a:solidFill>
                  <a:schemeClr val="accent1"/>
                </a:solidFill>
              </a:rPr>
              <a:t>nmCRPC patients are largely asymptomatic </a:t>
            </a:r>
            <a:r>
              <a:rPr lang="en-GB" dirty="0"/>
              <a:t>from their disease, maintaining </a:t>
            </a:r>
            <a:r>
              <a:rPr lang="en-GB" b="1" dirty="0">
                <a:solidFill>
                  <a:schemeClr val="accent1"/>
                </a:solidFill>
              </a:rPr>
              <a:t>QoL becomes a </a:t>
            </a:r>
            <a:br>
              <a:rPr lang="en-GB" b="1" dirty="0">
                <a:solidFill>
                  <a:schemeClr val="accent1"/>
                </a:solidFill>
              </a:rPr>
            </a:br>
            <a:r>
              <a:rPr lang="en-GB" b="1" dirty="0">
                <a:solidFill>
                  <a:schemeClr val="accent1"/>
                </a:solidFill>
              </a:rPr>
              <a:t>major objective</a:t>
            </a:r>
          </a:p>
          <a:p>
            <a:r>
              <a:rPr lang="en-GB" dirty="0"/>
              <a:t>Oncology nurses educate patients on potential treatment-emergent adverse events (TEAEs) and their management, and serve as advocates to ensure that patients receive optimal care based on their individual therapeutic requirements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F14834-51B0-4CFE-A0C5-27B662009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Role of the Nurse in Managing Adverse Events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8EB4400-D3D8-7646-A267-E3437AD32E4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AR, androgen receptor; nmCRPC, non-metastatic castration resistant-prostate cancer; QoL, quality of life</a:t>
            </a:r>
          </a:p>
          <a:p>
            <a:pPr>
              <a:spcBef>
                <a:spcPts val="300"/>
              </a:spcBef>
            </a:pPr>
            <a:r>
              <a:rPr lang="en-GB" dirty="0"/>
              <a:t>Olivier KM, et al. Int J Urol Nurs. 2021. DOI: 10.1111/ijun.12263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E00797E-FF47-4A43-8E8B-8D17D05BC8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827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Custom 64">
      <a:dk1>
        <a:srgbClr val="000000"/>
      </a:dk1>
      <a:lt1>
        <a:srgbClr val="FFFFFF"/>
      </a:lt1>
      <a:dk2>
        <a:srgbClr val="5D8298"/>
      </a:dk2>
      <a:lt2>
        <a:srgbClr val="EEECE1"/>
      </a:lt2>
      <a:accent1>
        <a:srgbClr val="00A582"/>
      </a:accent1>
      <a:accent2>
        <a:srgbClr val="C0504D"/>
      </a:accent2>
      <a:accent3>
        <a:srgbClr val="CCEDE6"/>
      </a:accent3>
      <a:accent4>
        <a:srgbClr val="FAF0AC"/>
      </a:accent4>
      <a:accent5>
        <a:srgbClr val="ECE6ED"/>
      </a:accent5>
      <a:accent6>
        <a:srgbClr val="8B878B"/>
      </a:accent6>
      <a:hlink>
        <a:srgbClr val="00A582"/>
      </a:hlink>
      <a:folHlink>
        <a:srgbClr val="00A58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505050"/>
            </a:solidFill>
            <a:latin typeface="Aileron" charset="0"/>
            <a:ea typeface="Aileron" charset="0"/>
            <a:cs typeface="Aileron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st1" id="{6EE5619C-8EAA-A44B-80F2-E23E4FCA5203}" vid="{AB7894ED-5683-8E4A-9ED0-7D17E9D41A6D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GUCONNECT_template_v2-good</Template>
  <TotalTime>3052</TotalTime>
  <Words>3134</Words>
  <Application>Microsoft Office PowerPoint</Application>
  <PresentationFormat>Widescreen</PresentationFormat>
  <Paragraphs>700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Aileron</vt:lpstr>
      <vt:lpstr>Arial</vt:lpstr>
      <vt:lpstr>Calibri</vt:lpstr>
      <vt:lpstr>Lucida Grande</vt:lpstr>
      <vt:lpstr>PT Sans Narrow</vt:lpstr>
      <vt:lpstr>Thème Office</vt:lpstr>
      <vt:lpstr>PowerPoint Presentation</vt:lpstr>
      <vt:lpstr>Overview of Safety Considerations  for Next-Generation Androgen  Receptor Inhibitors for nmCRPC:  The Role of the Nurse  Jennifer Sutton, RN, BS, CCRC Director of Nursing and Administration Carolina Urologic Research Center (CURC), Myrtle Beach, SC, USA  MARCH 2021 </vt:lpstr>
      <vt:lpstr>Disclaimer and disclosures </vt:lpstr>
      <vt:lpstr>nmCRPC: What do we know?</vt:lpstr>
      <vt:lpstr>nmCRPC treatment landscape</vt:lpstr>
      <vt:lpstr>Study Designs: SPARTAN, PROSPER, ARAMIS</vt:lpstr>
      <vt:lpstr>Primary Endpoint: Metastasis-Free Survival</vt:lpstr>
      <vt:lpstr>Secondary Endpoint: Final Overall Survival </vt:lpstr>
      <vt:lpstr>Role of the Nurse in Managing Adverse Events</vt:lpstr>
      <vt:lpstr>PowerPoint Presentation</vt:lpstr>
      <vt:lpstr>Managing Treatment-Emergent Adverse Events</vt:lpstr>
      <vt:lpstr>Managing Treatment-Emergent Adverse Events</vt:lpstr>
      <vt:lpstr>Managing Treatment-Emergent Adverse Events</vt:lpstr>
      <vt:lpstr>Managing Treatment-Emergent Adverse Events</vt:lpstr>
      <vt:lpstr>In Summary</vt:lpstr>
      <vt:lpstr>REACH GU NURSES CONNECT VIA  TWITTER, LINKEDIN, VIMEO &amp; EMAIL OR VISIT THE GROUP’S WEBSITE https://gunursesconnect.info/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Samantha Brightwell</cp:lastModifiedBy>
  <cp:revision>371</cp:revision>
  <cp:lastPrinted>2017-02-15T09:54:46Z</cp:lastPrinted>
  <dcterms:created xsi:type="dcterms:W3CDTF">2016-10-14T09:38:18Z</dcterms:created>
  <dcterms:modified xsi:type="dcterms:W3CDTF">2021-03-29T12:15:51Z</dcterms:modified>
</cp:coreProperties>
</file>