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87" r:id="rId4"/>
    <p:sldId id="312" r:id="rId5"/>
    <p:sldId id="325" r:id="rId6"/>
    <p:sldId id="301" r:id="rId7"/>
    <p:sldId id="317" r:id="rId8"/>
    <p:sldId id="316" r:id="rId9"/>
    <p:sldId id="319" r:id="rId10"/>
    <p:sldId id="318" r:id="rId11"/>
    <p:sldId id="320" r:id="rId12"/>
    <p:sldId id="315" r:id="rId13"/>
    <p:sldId id="321" r:id="rId14"/>
    <p:sldId id="322" r:id="rId15"/>
    <p:sldId id="323" r:id="rId16"/>
    <p:sldId id="324" r:id="rId17"/>
    <p:sldId id="278" r:id="rId18"/>
    <p:sldId id="280" r:id="rId19"/>
  </p:sldIdLst>
  <p:sldSz cx="12192000" cy="6858000"/>
  <p:notesSz cx="6889750" cy="100187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" initials="U" lastIdx="33" clrIdx="0">
    <p:extLst>
      <p:ext uri="{19B8F6BF-5375-455C-9EA6-DF929625EA0E}">
        <p15:presenceInfo xmlns:p15="http://schemas.microsoft.com/office/powerpoint/2012/main" userId="How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7B8E"/>
    <a:srgbClr val="FFA402"/>
    <a:srgbClr val="03C750"/>
    <a:srgbClr val="C7573C"/>
    <a:srgbClr val="5D8298"/>
    <a:srgbClr val="505050"/>
    <a:srgbClr val="FF3F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8" autoAdjust="0"/>
    <p:restoredTop sz="93792" autoAdjust="0"/>
  </p:normalViewPr>
  <p:slideViewPr>
    <p:cSldViewPr snapToObjects="1">
      <p:cViewPr varScale="1">
        <p:scale>
          <a:sx n="85" d="100"/>
          <a:sy n="85" d="100"/>
        </p:scale>
        <p:origin x="763" y="72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3104895-A7AF-EB49-BC80-D77792D61F32}" type="datetime1">
              <a:rPr lang="en-US" smtClean="0"/>
              <a:pPr/>
              <a:t>9/24/2020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DA2D364-CD50-1942-A8D0-558BD1BC24CC}" type="datetime1">
              <a:rPr lang="en-US" smtClean="0"/>
              <a:pPr/>
              <a:t>9/24/2020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470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205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79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15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17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966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22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58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3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87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05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1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322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01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64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566050-E642-D840-8F7F-F762ED10F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89" y="2010949"/>
            <a:ext cx="7040021" cy="28361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=""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4D298CBC-F818-F748-8D58-FD5CAB5A11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=""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805D5687-F37B-4E43-AD33-262E08CDB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=""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FFA40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=""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FFA40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=""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=""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69582100-F5ED-7948-8854-A4323A5817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necklace with a black background&#10;&#10;Description automatically generated">
            <a:extLst>
              <a:ext uri="{FF2B5EF4-FFF2-40B4-BE49-F238E27FC236}">
                <a16:creationId xmlns="" xmlns:a16="http://schemas.microsoft.com/office/drawing/2014/main" id="{16CF2AC1-E4CB-7D4D-AEA3-5D9289B52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3" b="3914"/>
          <a:stretch/>
        </p:blipFill>
        <p:spPr>
          <a:xfrm>
            <a:off x="3587552" y="0"/>
            <a:ext cx="8604448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="" xmlns:a16="http://schemas.microsoft.com/office/drawing/2014/main" id="{CBDA9CAE-9108-8547-B222-7D53F259408E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28F7D5F6-06B3-EA42-9346-7F91AA17947F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CEFA8B3B-7A3D-3548-A867-C21FCC95E161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66FF71EF-F93C-E147-90D5-630DACE88BC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HCC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4" name="Titre 1">
            <a:extLst>
              <a:ext uri="{FF2B5EF4-FFF2-40B4-BE49-F238E27FC236}">
                <a16:creationId xmlns="" xmlns:a16="http://schemas.microsoft.com/office/drawing/2014/main" id="{D54A2C43-EE0C-684E-BAFC-04DEADA5B1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="" xmlns:a16="http://schemas.microsoft.com/office/drawing/2014/main" id="{090BA2F5-42BD-664E-8A43-030B0CBCA380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="" xmlns:a16="http://schemas.microsoft.com/office/drawing/2014/main" id="{CF300BEC-4306-B245-AC2F-2258A5374033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908600B0-7FC4-F448-AFE8-515FE0602288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E3F4C8A-C5AA-6941-9D5E-DDD5EDC23D30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8BB5730C-6444-E046-93E2-AD81A74D24D2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 descr="Speaker Phone">
              <a:extLst>
                <a:ext uri="{FF2B5EF4-FFF2-40B4-BE49-F238E27FC236}">
                  <a16:creationId xmlns="" xmlns:a16="http://schemas.microsoft.com/office/drawing/2014/main" id="{5C981F7B-53F0-E44F-BB96-4C5A6EC89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ACF6F5E-1223-B942-8E12-D9D6FA58A878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5663A11-619A-374B-B8B0-B1668AC0BF67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 descr="Envelope">
              <a:extLst>
                <a:ext uri="{FF2B5EF4-FFF2-40B4-BE49-F238E27FC236}">
                  <a16:creationId xmlns="" xmlns:a16="http://schemas.microsoft.com/office/drawing/2014/main" id="{2D11D119-25F4-8C49-A2DB-5DC00C194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9F5D01E-56A2-D54B-9342-C3E860788FCE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41E0731C-BD3F-4A41-ABBF-27BB07639321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peaker Phone">
              <a:extLst>
                <a:ext uri="{FF2B5EF4-FFF2-40B4-BE49-F238E27FC236}">
                  <a16:creationId xmlns="" xmlns:a16="http://schemas.microsoft.com/office/drawing/2014/main" id="{C76532E6-66D1-F940-A9C2-034AB196C9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50D785E-ECF7-934C-BA29-1147EDED00A5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ED8083FD-9F69-3E4F-9145-A628C8A8D504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Envelope">
              <a:extLst>
                <a:ext uri="{FF2B5EF4-FFF2-40B4-BE49-F238E27FC236}">
                  <a16:creationId xmlns="" xmlns:a16="http://schemas.microsoft.com/office/drawing/2014/main" id="{24017FF4-379A-3447-8A14-ACF5EFC44B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499AD77-68C7-884E-839D-0A1223E5CE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" y="574693"/>
            <a:ext cx="2616589" cy="10541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="" xmlns:a16="http://schemas.microsoft.com/office/drawing/2014/main" id="{7B7E6249-594D-1F40-9C84-EB5050EA8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A40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="" xmlns:a16="http://schemas.microsoft.com/office/drawing/2014/main" id="{03A83E1D-EAFB-3A44-977C-5B030D35B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A402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A402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rgbClr val="FFA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rgbClr val="FFA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=""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ACBA9F61-283B-644B-9017-790928FBFE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=""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75E09112-9AC8-054C-A7A5-15E0CB0DDB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FFA40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=""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5FC85516-F55B-4944-8FDD-CA2F89A32E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=""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7E3FF6-8B61-2E45-A930-3423B02F8A6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rgbClr val="FFA4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BC1A47-EA81-F44B-838C-C8280297C60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77" y="270172"/>
            <a:ext cx="1787079" cy="719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twitter.com/hccconnectinfo" TargetMode="External"/><Relationship Id="rId7" Type="http://schemas.openxmlformats.org/officeDocument/2006/relationships/hyperlink" Target="https://www.linkedin.com/company/2375708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hccconnect.info/" TargetMode="External"/><Relationship Id="rId5" Type="http://schemas.openxmlformats.org/officeDocument/2006/relationships/hyperlink" Target="mailto:froukje.sosef@cor2ed.co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vimeo.com/channels/hccconnec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Phase 3 results with IDH inhibitor in cholangiocarcinoma: </a:t>
            </a:r>
            <a:r>
              <a:rPr lang="en-GB" cap="none" dirty="0"/>
              <a:t>ClarIDHy</a:t>
            </a:r>
            <a:r>
              <a:rPr lang="en-GB" dirty="0"/>
              <a:t> trial – </a:t>
            </a:r>
            <a:r>
              <a:rPr lang="en-GB" dirty="0">
                <a:solidFill>
                  <a:schemeClr val="accent1"/>
                </a:solidFill>
              </a:rPr>
              <a:t>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1236456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AE, adverse event; IDH, isocitrate </a:t>
            </a:r>
            <a:r>
              <a:rPr lang="en-GB" dirty="0">
                <a:solidFill>
                  <a:schemeClr val="tx2"/>
                </a:solidFill>
              </a:rPr>
              <a:t>dehydrogenase; N/A, not applicable; SAE, serious adverse event; TEAE, treatment emergent adverse event; TRAE, treatment-related adverse event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>
                <a:solidFill>
                  <a:schemeClr val="tx2"/>
                </a:solidFill>
              </a:rPr>
              <a:t>Abou-Alfa GK, et al. Lancet Oncol. 2020;21:796-807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="" xmlns:a16="http://schemas.microsoft.com/office/drawing/2014/main" id="{102DB121-CE11-3842-808E-184977311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72176"/>
              </p:ext>
            </p:extLst>
          </p:nvPr>
        </p:nvGraphicFramePr>
        <p:xfrm>
          <a:off x="2531604" y="1685929"/>
          <a:ext cx="712879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867">
                  <a:extLst>
                    <a:ext uri="{9D8B030D-6E8A-4147-A177-3AD203B41FA5}">
                      <a16:colId xmlns="" xmlns:a16="http://schemas.microsoft.com/office/drawing/2014/main" val="76939615"/>
                    </a:ext>
                  </a:extLst>
                </a:gridCol>
                <a:gridCol w="1536288">
                  <a:extLst>
                    <a:ext uri="{9D8B030D-6E8A-4147-A177-3AD203B41FA5}">
                      <a16:colId xmlns="" xmlns:a16="http://schemas.microsoft.com/office/drawing/2014/main" val="1771038044"/>
                    </a:ext>
                  </a:extLst>
                </a:gridCol>
                <a:gridCol w="1701638">
                  <a:extLst>
                    <a:ext uri="{9D8B030D-6E8A-4147-A177-3AD203B41FA5}">
                      <a16:colId xmlns="" xmlns:a16="http://schemas.microsoft.com/office/drawing/2014/main" val="982946530"/>
                    </a:ext>
                  </a:extLst>
                </a:gridCol>
              </a:tblGrid>
              <a:tr h="237473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Safety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Ivosidenib (n=121)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Placebo</a:t>
                      </a:r>
                    </a:p>
                    <a:p>
                      <a:pPr algn="ctr"/>
                      <a:r>
                        <a:rPr lang="en-GB" sz="1800" noProof="0" dirty="0"/>
                        <a:t>(n=59)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1652195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Most common AE grade ≥3 in both treatment arms = ascites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solidFill>
                            <a:schemeClr val="tx1"/>
                          </a:solidFill>
                        </a:rPr>
                        <a:t>9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4 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433904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SAE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36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13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9038723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Treatment related SAE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3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2044300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TEAE requiring dose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4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9480673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TEAE leading to treatment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7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5 (8%)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2138875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800" noProof="0" dirty="0"/>
                        <a:t>TRAE leading to treatment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2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3102577"/>
                  </a:ext>
                </a:extLst>
              </a:tr>
            </a:tbl>
          </a:graphicData>
        </a:graphic>
      </p:graphicFrame>
      <p:sp>
        <p:nvSpPr>
          <p:cNvPr id="7" name="Content Placeholder 18">
            <a:extLst>
              <a:ext uri="{FF2B5EF4-FFF2-40B4-BE49-F238E27FC236}">
                <a16:creationId xmlns="" xmlns:a16="http://schemas.microsoft.com/office/drawing/2014/main" id="{7B6279AE-4DA5-F04B-BAA0-C585A1DFEC2D}"/>
              </a:ext>
            </a:extLst>
          </p:cNvPr>
          <p:cNvSpPr txBox="1">
            <a:spLocks/>
          </p:cNvSpPr>
          <p:nvPr/>
        </p:nvSpPr>
        <p:spPr>
          <a:xfrm>
            <a:off x="619200" y="1052736"/>
            <a:ext cx="3959457" cy="432048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Data cut-off date: </a:t>
            </a:r>
            <a:r>
              <a:rPr lang="en-GB" dirty="0">
                <a:solidFill>
                  <a:schemeClr val="tx2"/>
                </a:solidFill>
              </a:rPr>
              <a:t>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20661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EFCB03D-F5AA-4D47-A2B4-F0789647CD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ClarIDHy phase 3 trial </a:t>
            </a:r>
            <a:r>
              <a:rPr lang="en-GB" b="1" dirty="0">
                <a:solidFill>
                  <a:schemeClr val="accent1"/>
                </a:solidFill>
              </a:rPr>
              <a:t>met its primary endpoint: </a:t>
            </a:r>
            <a:r>
              <a:rPr lang="en-GB" dirty="0"/>
              <a:t>PFS (2.7 vs 1.4 </a:t>
            </a:r>
            <a:r>
              <a:rPr lang="en-GB" dirty="0">
                <a:solidFill>
                  <a:schemeClr val="tx2"/>
                </a:solidFill>
              </a:rPr>
              <a:t>months; p&lt;0.0001)</a:t>
            </a:r>
          </a:p>
          <a:p>
            <a:pPr marL="0" indent="0">
              <a:buNone/>
            </a:pPr>
            <a:r>
              <a:rPr lang="en-GB" dirty="0"/>
              <a:t>It showed a favourable trend with OS and tolerable safety profile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Ivosidenib showed </a:t>
            </a: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clinically relevant efficacy 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with a tolerable safety profile in advanced CCA </a:t>
            </a:r>
            <a:br>
              <a:rPr lang="en-GB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harbouring </a:t>
            </a:r>
            <a:r>
              <a:rPr lang="en-GB" i="1" dirty="0">
                <a:solidFill>
                  <a:schemeClr val="tx2"/>
                </a:solidFill>
                <a:sym typeface="Wingdings" pitchFamily="2" charset="2"/>
              </a:rPr>
              <a:t>IDH1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 mutation</a:t>
            </a:r>
          </a:p>
          <a:p>
            <a:pPr>
              <a:buFont typeface="Wingdings" pitchFamily="2" charset="2"/>
              <a:buChar char="à"/>
            </a:pPr>
            <a:r>
              <a:rPr lang="en-GB" b="1" dirty="0">
                <a:solidFill>
                  <a:schemeClr val="accent1"/>
                </a:solidFill>
                <a:sym typeface="Wingdings" pitchFamily="2" charset="2"/>
              </a:rPr>
              <a:t>Genomic testing should become a standard of care procedure 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in order to find patient with advanced CCA harbouring </a:t>
            </a:r>
            <a:r>
              <a:rPr lang="en-GB" i="1" dirty="0">
                <a:solidFill>
                  <a:schemeClr val="tx2"/>
                </a:solidFill>
                <a:sym typeface="Wingdings" pitchFamily="2" charset="2"/>
              </a:rPr>
              <a:t>IDH1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 mutation who can then benefit from targeted therapy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437240" cy="807285"/>
          </a:xfrm>
        </p:spPr>
        <p:txBody>
          <a:bodyPr/>
          <a:lstStyle/>
          <a:p>
            <a:r>
              <a:rPr lang="en-GB" dirty="0"/>
              <a:t>First Phase 3 results with IDH inhibitor in cholangiocarcinoma: C</a:t>
            </a:r>
            <a:r>
              <a:rPr lang="en-GB" cap="none" dirty="0"/>
              <a:t>lar</a:t>
            </a:r>
            <a:r>
              <a:rPr lang="en-GB" dirty="0"/>
              <a:t>IDH</a:t>
            </a:r>
            <a:r>
              <a:rPr lang="en-GB" cap="none" dirty="0"/>
              <a:t>y</a:t>
            </a:r>
            <a:r>
              <a:rPr lang="en-GB" dirty="0"/>
              <a:t> trial – </a:t>
            </a:r>
            <a:r>
              <a:rPr lang="en-GB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CCA, cholangiocarcinoma; IDH1, isocitrate dehydrogenase 1; OS, overall survival; PFS, progression-free survival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Abou-Alfa GK, et al. Lancet Oncol. 2020;21:796-807</a:t>
            </a:r>
          </a:p>
        </p:txBody>
      </p:sp>
    </p:spTree>
    <p:extLst>
      <p:ext uri="{BB962C8B-B14F-4D97-AF65-F5344CB8AC3E}">
        <p14:creationId xmlns:p14="http://schemas.microsoft.com/office/powerpoint/2010/main" val="20347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development overview with FGFR inhibitors in cholangiocarcinoma*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*Search done </a:t>
            </a:r>
            <a:r>
              <a:rPr lang="en-GB" dirty="0">
                <a:solidFill>
                  <a:schemeClr val="tx2"/>
                </a:solidFill>
              </a:rPr>
              <a:t>in ClinicalTrials.gov (as of 16 July 2020) for FGFR inhibitor in cholangiocarcinoma disease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>
                <a:solidFill>
                  <a:schemeClr val="tx2"/>
                </a:solidFill>
              </a:rPr>
              <a:t>CCA, cholangiocarcinoma; FGFR, fibroblast </a:t>
            </a:r>
            <a:r>
              <a:rPr lang="en-GB" dirty="0"/>
              <a:t>growth factor receptor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4BCCD717-C1AA-F34C-826A-45FA63BA4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02190"/>
              </p:ext>
            </p:extLst>
          </p:nvPr>
        </p:nvGraphicFramePr>
        <p:xfrm>
          <a:off x="619200" y="1236824"/>
          <a:ext cx="10963199" cy="42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495">
                  <a:extLst>
                    <a:ext uri="{9D8B030D-6E8A-4147-A177-3AD203B41FA5}">
                      <a16:colId xmlns="" xmlns:a16="http://schemas.microsoft.com/office/drawing/2014/main" val="3719293031"/>
                    </a:ext>
                  </a:extLst>
                </a:gridCol>
                <a:gridCol w="3668237">
                  <a:extLst>
                    <a:ext uri="{9D8B030D-6E8A-4147-A177-3AD203B41FA5}">
                      <a16:colId xmlns="" xmlns:a16="http://schemas.microsoft.com/office/drawing/2014/main" val="447443043"/>
                    </a:ext>
                  </a:extLst>
                </a:gridCol>
                <a:gridCol w="1746202">
                  <a:extLst>
                    <a:ext uri="{9D8B030D-6E8A-4147-A177-3AD203B41FA5}">
                      <a16:colId xmlns="" xmlns:a16="http://schemas.microsoft.com/office/drawing/2014/main" val="1893051746"/>
                    </a:ext>
                  </a:extLst>
                </a:gridCol>
                <a:gridCol w="1368885">
                  <a:extLst>
                    <a:ext uri="{9D8B030D-6E8A-4147-A177-3AD203B41FA5}">
                      <a16:colId xmlns="" xmlns:a16="http://schemas.microsoft.com/office/drawing/2014/main" val="2209647675"/>
                    </a:ext>
                  </a:extLst>
                </a:gridCol>
                <a:gridCol w="1896380">
                  <a:extLst>
                    <a:ext uri="{9D8B030D-6E8A-4147-A177-3AD203B41FA5}">
                      <a16:colId xmlns="" xmlns:a16="http://schemas.microsoft.com/office/drawing/2014/main" val="1113623698"/>
                    </a:ext>
                  </a:extLst>
                </a:gridCol>
              </a:tblGrid>
              <a:tr h="230566"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latin typeface="+mn-lt"/>
                        </a:rPr>
                        <a:t>FGFR inhibitor</a:t>
                      </a:r>
                    </a:p>
                  </a:txBody>
                  <a:tcPr marL="72000" marR="72000" marT="36000" marB="36000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latin typeface="+mn-lt"/>
                        </a:rPr>
                        <a:t>Genetic alterations in CCA population</a:t>
                      </a:r>
                    </a:p>
                  </a:txBody>
                  <a:tcPr marL="72000" marR="72000" marT="36000" marB="36000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latin typeface="+mn-lt"/>
                        </a:rPr>
                        <a:t>Clinical trial phase</a:t>
                      </a:r>
                    </a:p>
                  </a:txBody>
                  <a:tcPr marL="72000" marR="72000" marT="36000" marB="36000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latin typeface="+mn-lt"/>
                        </a:rPr>
                        <a:t>Trial Identifier</a:t>
                      </a:r>
                    </a:p>
                  </a:txBody>
                  <a:tcPr marL="72000" marR="72000" marT="36000" marB="36000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latin typeface="+mn-lt"/>
                        </a:rPr>
                        <a:t>Status</a:t>
                      </a:r>
                    </a:p>
                  </a:txBody>
                  <a:tcPr marL="72000" marR="72000" marT="36000" marB="36000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9144941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pemigatinib</a:t>
                      </a:r>
                    </a:p>
                  </a:txBody>
                  <a:tcPr marL="72000" marR="72000" marT="36000" marB="36000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translocations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NCT02924376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Active, not recruiting</a:t>
                      </a:r>
                    </a:p>
                  </a:txBody>
                  <a:tcPr marL="72000" marR="72000" marT="36000" marB="36000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3677765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pemigatinib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rearrangement 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NCT04256980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429034581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futibatinib (TAS-120)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 rearrangements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3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NCT04093362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yet 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1983372207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E7090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 fusions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NCT04238715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3203248482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infigratinib (BGJ398)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 fusions/translocations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3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NCT03773302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1738074537"/>
                  </a:ext>
                </a:extLst>
              </a:tr>
              <a:tr h="244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derazantinib (ARQ 087)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 fusions/mutations/amplification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NCT03230318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3649870931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infigratinib (BGJ398)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genetic alterations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NCT02150967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921561978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HMPL-453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 fusions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NCT04353375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yet 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1869592798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pemigatinib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FGFR2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rearrangement 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3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NCT03656536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2470532503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erdafitinib (JNJ-42756493)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translocations/mutations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NCT02699606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Active, not 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3696181593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infigratinib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mutations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NCT04233567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66865642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INCB062079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FGF19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FGFR4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alterations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1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NCT03144661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Terminated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2374443966"/>
                  </a:ext>
                </a:extLst>
              </a:tr>
              <a:tr h="230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debio 1347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FGFR1-2-3</a:t>
                      </a: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 fusions/rearrangements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NCT03834220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r>
                        <a:rPr lang="en-GB" sz="15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Active, not recruiting</a:t>
                      </a:r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="" xmlns:a16="http://schemas.microsoft.com/office/drawing/2014/main" val="262712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23A9B86-9429-474E-AA7F-E31BFE4785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092440" cy="4525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FIGHT-202 (NCT02924376): </a:t>
            </a:r>
            <a:r>
              <a:rPr lang="en-GB" dirty="0"/>
              <a:t>open-label, single arm, multi-cohort, phase 2 trial assessing pemigatinib (</a:t>
            </a:r>
            <a:r>
              <a:rPr lang="en-GB" i="1" dirty="0"/>
              <a:t>FGFR1-2-3</a:t>
            </a:r>
            <a:r>
              <a:rPr lang="en-GB" dirty="0"/>
              <a:t> inhibitor) in patients with previously treated locally advanced or metastatic cholangiocarcinoma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93224" cy="807285"/>
          </a:xfrm>
        </p:spPr>
        <p:txBody>
          <a:bodyPr/>
          <a:lstStyle/>
          <a:p>
            <a:r>
              <a:rPr lang="en-GB" dirty="0"/>
              <a:t>FIGHT-202: FGFR inhibitor in cholangiocarcinoma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>
                <a:solidFill>
                  <a:schemeClr val="accent1"/>
                </a:solidFill>
              </a:rPr>
              <a:t>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804408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CCA, </a:t>
            </a:r>
            <a:r>
              <a:rPr lang="en-GB" dirty="0">
                <a:solidFill>
                  <a:schemeClr val="tx2"/>
                </a:solidFill>
              </a:rPr>
              <a:t>cholangiocarcinoma; DCR, disease control rate; DoR, duration of response; ECOG PS, Eastern Cooperative Oncology Group performance status; FGF, fibroblast growth factor; FGFR, FGF receptor</a:t>
            </a:r>
            <a:r>
              <a:rPr lang="en-GB" dirty="0"/>
              <a:t>; ICR, independent central review; ORR, objective response rate; OS, overall survival; PFS, progression-free survival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Abou-Alfa GK, et al. Lancet Oncol. 2020;21:671-84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CFACD294-B2C2-E944-96A4-2661921C1A90}"/>
              </a:ext>
            </a:extLst>
          </p:cNvPr>
          <p:cNvSpPr/>
          <p:nvPr/>
        </p:nvSpPr>
        <p:spPr>
          <a:xfrm>
            <a:off x="1049483" y="4640297"/>
            <a:ext cx="3380185" cy="922853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914C0E32-D84F-9D4A-AE21-0BE2C2301EA1}"/>
              </a:ext>
            </a:extLst>
          </p:cNvPr>
          <p:cNvSpPr/>
          <p:nvPr/>
        </p:nvSpPr>
        <p:spPr>
          <a:xfrm>
            <a:off x="4804044" y="4640297"/>
            <a:ext cx="6335011" cy="941184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="" xmlns:a16="http://schemas.microsoft.com/office/drawing/2014/main" id="{4179F48C-C993-144A-923A-C23FA2CFF64B}"/>
              </a:ext>
            </a:extLst>
          </p:cNvPr>
          <p:cNvSpPr/>
          <p:nvPr/>
        </p:nvSpPr>
        <p:spPr>
          <a:xfrm>
            <a:off x="1049483" y="2174420"/>
            <a:ext cx="10089572" cy="2376265"/>
          </a:xfrm>
          <a:prstGeom prst="roundRect">
            <a:avLst>
              <a:gd name="adj" fmla="val 7468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738390C-F01E-EE42-A646-1E15101CB58B}"/>
              </a:ext>
            </a:extLst>
          </p:cNvPr>
          <p:cNvSpPr/>
          <p:nvPr/>
        </p:nvSpPr>
        <p:spPr>
          <a:xfrm>
            <a:off x="1143002" y="4704823"/>
            <a:ext cx="310648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accent1"/>
                </a:solidFill>
                <a:ea typeface="Arial Unicode MS" charset="-128"/>
                <a:cs typeface="Calibri" panose="020F0502020204030204" pitchFamily="34" charset="0"/>
              </a:rPr>
              <a:t>Primary endpoint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ORR in patients with </a:t>
            </a:r>
            <a:r>
              <a:rPr lang="en-GB" sz="1400" i="1" dirty="0">
                <a:ea typeface="Arial Unicode MS" charset="-128"/>
                <a:cs typeface="Calibri" panose="020F0502020204030204" pitchFamily="34" charset="0"/>
              </a:rPr>
              <a:t>FGFR2</a:t>
            </a: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 fusions or rearrangements assessed by ICR</a:t>
            </a:r>
          </a:p>
        </p:txBody>
      </p:sp>
      <p:sp>
        <p:nvSpPr>
          <p:cNvPr id="32" name="TextBox 28">
            <a:extLst>
              <a:ext uri="{FF2B5EF4-FFF2-40B4-BE49-F238E27FC236}">
                <a16:creationId xmlns="" xmlns:a16="http://schemas.microsoft.com/office/drawing/2014/main" id="{A74D4850-EAB3-844B-B1F1-3E133A7E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646" y="2322269"/>
            <a:ext cx="2566846" cy="2083389"/>
          </a:xfrm>
          <a:prstGeom prst="roundRect">
            <a:avLst>
              <a:gd name="adj" fmla="val 883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>
              <a:lnSpc>
                <a:spcPts val="1400"/>
              </a:lnSpc>
              <a:spcAft>
                <a:spcPts val="500"/>
              </a:spcAft>
              <a:buClr>
                <a:srgbClr val="FFFFFF"/>
              </a:buClr>
              <a:buSzTx/>
            </a:pPr>
            <a:r>
              <a:rPr lang="en-GB" altLang="zh-CN" sz="1400" b="1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Key eligibility criteria</a:t>
            </a:r>
            <a:endParaRPr lang="en-GB" altLang="zh-CN" sz="1400" b="1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Adult with local advanced or metastatic CCA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ECOG PS ≤2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Progression after ≥1 prior therapy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Adequate hepatic and renal function</a:t>
            </a:r>
          </a:p>
          <a:p>
            <a:pPr marL="117475" lvl="1" indent="-117475">
              <a:lnSpc>
                <a:spcPts val="1400"/>
              </a:lnSpc>
              <a:spcBef>
                <a:spcPts val="1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Documented </a:t>
            </a:r>
            <a:r>
              <a:rPr lang="en-GB" altLang="zh-CN" i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FGF/FGFR </a:t>
            </a:r>
            <a:r>
              <a:rPr lang="en-GB" altLang="zh-CN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="" xmlns:a16="http://schemas.microsoft.com/office/drawing/2014/main" id="{DDFEEB26-315C-0746-B943-24C621B6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474" y="2336591"/>
            <a:ext cx="3239527" cy="655827"/>
          </a:xfrm>
          <a:prstGeom prst="roundRect">
            <a:avLst>
              <a:gd name="adj" fmla="val 83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marL="0" lvl="1" indent="0" algn="ctr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SzTx/>
            </a:pP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Cohort A</a:t>
            </a:r>
          </a:p>
          <a:p>
            <a:pPr marL="0" lvl="1" indent="0" algn="ctr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SzTx/>
            </a:pPr>
            <a:r>
              <a:rPr lang="en-GB" altLang="en-US" b="1" i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FGFR2</a:t>
            </a: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 fusions/rearrangements (n=107)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="" xmlns:a16="http://schemas.microsoft.com/office/drawing/2014/main" id="{FA2DF2ED-7181-9E4C-B622-3D5862809749}"/>
              </a:ext>
            </a:extLst>
          </p:cNvPr>
          <p:cNvSpPr txBox="1"/>
          <p:nvPr/>
        </p:nvSpPr>
        <p:spPr bwMode="auto">
          <a:xfrm>
            <a:off x="8341106" y="2728859"/>
            <a:ext cx="2651437" cy="1267386"/>
          </a:xfrm>
          <a:prstGeom prst="round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5720" rIns="0" bIns="45720" anchor="ctr"/>
          <a:lstStyle>
            <a:defPPr>
              <a:defRPr lang="en-US"/>
            </a:defPPr>
            <a:lvl1pPr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 sz="1200" b="1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1400" kern="0" dirty="0">
                <a:solidFill>
                  <a:schemeClr val="bg1"/>
                </a:solidFill>
                <a:cs typeface="Calibri" panose="020F0502020204030204" pitchFamily="34" charset="0"/>
              </a:rPr>
              <a:t>Oral pemigatinib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4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1400" kern="0" dirty="0">
                <a:solidFill>
                  <a:schemeClr val="bg1"/>
                </a:solidFill>
                <a:cs typeface="Calibri" panose="020F0502020204030204" pitchFamily="34" charset="0"/>
              </a:rPr>
              <a:t>13.5 mg once daily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400" kern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1400" kern="0" dirty="0">
                <a:solidFill>
                  <a:schemeClr val="bg1"/>
                </a:solidFill>
                <a:cs typeface="Calibri" panose="020F0502020204030204" pitchFamily="34" charset="0"/>
              </a:rPr>
              <a:t>2 weeks-on/1-week-off schedule</a:t>
            </a:r>
            <a:endParaRPr lang="en-GB" altLang="zh-CN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8C28AF9-02DE-9240-BD77-B1815DF2AA8A}"/>
              </a:ext>
            </a:extLst>
          </p:cNvPr>
          <p:cNvSpPr/>
          <p:nvPr/>
        </p:nvSpPr>
        <p:spPr>
          <a:xfrm>
            <a:off x="4915391" y="4632273"/>
            <a:ext cx="581810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092" indent="-161092">
              <a:defRPr/>
            </a:pPr>
            <a:r>
              <a:rPr lang="en-GB" sz="1400" b="1" dirty="0">
                <a:solidFill>
                  <a:schemeClr val="accent1"/>
                </a:solidFill>
                <a:ea typeface="Arial Unicode MS" charset="-128"/>
                <a:cs typeface="Calibri" panose="020F0502020204030204" pitchFamily="34" charset="0"/>
              </a:rPr>
              <a:t>Secondary endpoints include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ORR in patients with other </a:t>
            </a:r>
            <a:r>
              <a:rPr lang="en-GB" sz="1400" i="1" dirty="0">
                <a:ea typeface="Arial Unicode MS" charset="-128"/>
                <a:cs typeface="Calibri" panose="020F0502020204030204" pitchFamily="34" charset="0"/>
              </a:rPr>
              <a:t>FGF/FGFR </a:t>
            </a: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alterations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ORR in all patients with </a:t>
            </a:r>
            <a:r>
              <a:rPr lang="en-GB" sz="1400" i="1" dirty="0">
                <a:ea typeface="Arial Unicode MS" charset="-128"/>
                <a:cs typeface="Calibri" panose="020F0502020204030204" pitchFamily="34" charset="0"/>
              </a:rPr>
              <a:t>FGF/FGRF </a:t>
            </a: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alterations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ORR in patient with no </a:t>
            </a:r>
            <a:r>
              <a:rPr lang="en-GB" sz="1400" i="1" dirty="0">
                <a:ea typeface="Arial Unicode MS" charset="-128"/>
                <a:cs typeface="Calibri" panose="020F0502020204030204" pitchFamily="34" charset="0"/>
              </a:rPr>
              <a:t>FGF/FGFR </a:t>
            </a: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alterations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EE4F904A-4A27-6341-8F53-1979A0D7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092" y="3060382"/>
            <a:ext cx="3239527" cy="655827"/>
          </a:xfrm>
          <a:prstGeom prst="roundRect">
            <a:avLst>
              <a:gd name="adj" fmla="val 83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marL="0" lvl="1" indent="0" algn="ctr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SzTx/>
            </a:pP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Cohort B</a:t>
            </a:r>
          </a:p>
          <a:p>
            <a:pPr marL="0" lvl="1" indent="0" algn="ctr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SzTx/>
            </a:pP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Other </a:t>
            </a:r>
            <a:r>
              <a:rPr lang="en-GB" altLang="en-US" b="1" i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FGF/FGFR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genetic alterations (n=20)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="" xmlns:a16="http://schemas.microsoft.com/office/drawing/2014/main" id="{C08511C0-91FE-344B-89B9-76ACF9AD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092" y="3787984"/>
            <a:ext cx="3239527" cy="655827"/>
          </a:xfrm>
          <a:prstGeom prst="roundRect">
            <a:avLst>
              <a:gd name="adj" fmla="val 838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lIns="45720" tIns="45720" rIns="45720" bIns="45720" anchor="ctr"/>
          <a:lstStyle>
            <a:lvl1pPr defTabSz="519113">
              <a:lnSpc>
                <a:spcPct val="93000"/>
              </a:lnSpc>
              <a:spcAft>
                <a:spcPts val="7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104775" indent="-104775" defTabSz="519113">
              <a:lnSpc>
                <a:spcPct val="93000"/>
              </a:lnSpc>
              <a:spcAft>
                <a:spcPts val="5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defTabSz="519113">
              <a:lnSpc>
                <a:spcPct val="93000"/>
              </a:lnSpc>
              <a:spcAft>
                <a:spcPts val="4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defTabSz="51911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defTabSz="519113">
              <a:lnSpc>
                <a:spcPct val="93000"/>
              </a:lnSpc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defTabSz="51911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00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marL="0" lvl="1" indent="0" algn="ctr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SzTx/>
            </a:pP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Cohort C</a:t>
            </a:r>
          </a:p>
          <a:p>
            <a:pPr marL="0" lvl="1" indent="0" algn="ctr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SzTx/>
            </a:pP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No </a:t>
            </a:r>
            <a:r>
              <a:rPr lang="en-GB" altLang="en-US" b="1" i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FGF/FGFR </a:t>
            </a:r>
            <a:r>
              <a:rPr lang="en-GB" altLang="en-US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rPr>
              <a:t>genetic alterations (n=18)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2A263CD1-0426-704F-9EA4-2C3D050BB0E5}"/>
              </a:ext>
            </a:extLst>
          </p:cNvPr>
          <p:cNvSpPr/>
          <p:nvPr/>
        </p:nvSpPr>
        <p:spPr>
          <a:xfrm rot="5400000">
            <a:off x="3376150" y="3217386"/>
            <a:ext cx="1512168" cy="4664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riangle 35">
            <a:extLst>
              <a:ext uri="{FF2B5EF4-FFF2-40B4-BE49-F238E27FC236}">
                <a16:creationId xmlns="" xmlns:a16="http://schemas.microsoft.com/office/drawing/2014/main" id="{CEED4952-3AAA-1D40-BEA5-D7F9936E0825}"/>
              </a:ext>
            </a:extLst>
          </p:cNvPr>
          <p:cNvSpPr/>
          <p:nvPr/>
        </p:nvSpPr>
        <p:spPr>
          <a:xfrm rot="5400000">
            <a:off x="7314176" y="3155047"/>
            <a:ext cx="1512168" cy="46649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92D236-AF90-1743-B542-9393FF379DFC}"/>
              </a:ext>
            </a:extLst>
          </p:cNvPr>
          <p:cNvSpPr/>
          <p:nvPr/>
        </p:nvSpPr>
        <p:spPr>
          <a:xfrm>
            <a:off x="8904311" y="4873791"/>
            <a:ext cx="8706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DCR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DoR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PFS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CD2D217-7D16-B84B-BE53-F7578BC2E908}"/>
              </a:ext>
            </a:extLst>
          </p:cNvPr>
          <p:cNvSpPr/>
          <p:nvPr/>
        </p:nvSpPr>
        <p:spPr>
          <a:xfrm>
            <a:off x="10066788" y="4873791"/>
            <a:ext cx="87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OS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Safety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E41779C1-8FE5-1447-90AC-240E11836A67}"/>
              </a:ext>
            </a:extLst>
          </p:cNvPr>
          <p:cNvSpPr txBox="1"/>
          <p:nvPr/>
        </p:nvSpPr>
        <p:spPr>
          <a:xfrm>
            <a:off x="620184" y="5691162"/>
            <a:ext cx="5896720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Study period:</a:t>
            </a:r>
            <a:r>
              <a:rPr lang="en-GB" dirty="0">
                <a:solidFill>
                  <a:srgbClr val="5D8298"/>
                </a:solidFill>
                <a:latin typeface="+mj-lt"/>
              </a:rPr>
              <a:t> between 17 January 2017 and 22 March 2019</a:t>
            </a:r>
          </a:p>
        </p:txBody>
      </p:sp>
    </p:spTree>
    <p:extLst>
      <p:ext uri="{BB962C8B-B14F-4D97-AF65-F5344CB8AC3E}">
        <p14:creationId xmlns:p14="http://schemas.microsoft.com/office/powerpoint/2010/main" val="19445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365232" cy="807285"/>
          </a:xfrm>
        </p:spPr>
        <p:txBody>
          <a:bodyPr/>
          <a:lstStyle/>
          <a:p>
            <a:r>
              <a:rPr lang="en-GB" dirty="0"/>
              <a:t>FIGHT-202: FGFR inhibitor in cholangiocarcinoma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>
                <a:solidFill>
                  <a:schemeClr val="accent1"/>
                </a:solidFill>
              </a:rPr>
              <a:t>efficacy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CI, confidence interval; DCR, disease control rate; DoR, duration of response; FGF, </a:t>
            </a:r>
            <a:r>
              <a:rPr lang="en-GB" dirty="0">
                <a:solidFill>
                  <a:schemeClr val="tx2"/>
                </a:solidFill>
              </a:rPr>
              <a:t>fibroblast growth factor; FGFR, FGF receptor; NE, not estimable;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ORR, objective response rate; OS, overall survival; PFS, progression-free survival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Abou-Alfa GK, et al. Lancet Oncol. 2020;21:671-84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="" xmlns:a16="http://schemas.microsoft.com/office/drawing/2014/main" id="{102DB121-CE11-3842-808E-184977311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27663"/>
              </p:ext>
            </p:extLst>
          </p:nvPr>
        </p:nvGraphicFramePr>
        <p:xfrm>
          <a:off x="619200" y="1603823"/>
          <a:ext cx="10963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097">
                  <a:extLst>
                    <a:ext uri="{9D8B030D-6E8A-4147-A177-3AD203B41FA5}">
                      <a16:colId xmlns="" xmlns:a16="http://schemas.microsoft.com/office/drawing/2014/main" val="76939615"/>
                    </a:ext>
                  </a:extLst>
                </a:gridCol>
                <a:gridCol w="2958065">
                  <a:extLst>
                    <a:ext uri="{9D8B030D-6E8A-4147-A177-3AD203B41FA5}">
                      <a16:colId xmlns="" xmlns:a16="http://schemas.microsoft.com/office/drawing/2014/main" val="1771038044"/>
                    </a:ext>
                  </a:extLst>
                </a:gridCol>
                <a:gridCol w="2070987">
                  <a:extLst>
                    <a:ext uri="{9D8B030D-6E8A-4147-A177-3AD203B41FA5}">
                      <a16:colId xmlns="" xmlns:a16="http://schemas.microsoft.com/office/drawing/2014/main" val="982946530"/>
                    </a:ext>
                  </a:extLst>
                </a:gridCol>
                <a:gridCol w="1869051">
                  <a:extLst>
                    <a:ext uri="{9D8B030D-6E8A-4147-A177-3AD203B41FA5}">
                      <a16:colId xmlns="" xmlns:a16="http://schemas.microsoft.com/office/drawing/2014/main" val="1600573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Primary and secondary efficacy endpoints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noProof="0" dirty="0"/>
                        <a:t>FGFR2</a:t>
                      </a:r>
                      <a:r>
                        <a:rPr lang="en-GB" sz="1600" noProof="0" dirty="0"/>
                        <a:t> fusions or rearrangements (n=107)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Other </a:t>
                      </a:r>
                      <a:r>
                        <a:rPr lang="en-GB" sz="1600" i="1" noProof="0" dirty="0"/>
                        <a:t>FGF/FGFR </a:t>
                      </a:r>
                      <a:r>
                        <a:rPr lang="en-GB" sz="1600" noProof="0" dirty="0"/>
                        <a:t>alterations (n=20)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No </a:t>
                      </a:r>
                      <a:r>
                        <a:rPr lang="en-GB" sz="1600" i="1" noProof="0" dirty="0"/>
                        <a:t>FGF/FGFR </a:t>
                      </a:r>
                      <a:r>
                        <a:rPr lang="en-GB" sz="1600" noProof="0" dirty="0"/>
                        <a:t>alterations (n=18)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1652195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ORR, % (95% CI)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35.5 (26.5-45.4)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433904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Best overall responses, n (%)</a:t>
                      </a:r>
                    </a:p>
                    <a:p>
                      <a:pPr algn="r"/>
                      <a:r>
                        <a:rPr lang="en-GB" sz="1600" noProof="0" dirty="0"/>
                        <a:t>Complete response</a:t>
                      </a:r>
                    </a:p>
                    <a:p>
                      <a:pPr algn="r"/>
                      <a:r>
                        <a:rPr lang="en-GB" sz="1600" noProof="0" dirty="0"/>
                        <a:t>Partial response</a:t>
                      </a:r>
                    </a:p>
                    <a:p>
                      <a:pPr algn="r"/>
                      <a:r>
                        <a:rPr lang="en-GB" sz="1600" noProof="0" dirty="0"/>
                        <a:t>Stable disease</a:t>
                      </a:r>
                    </a:p>
                    <a:p>
                      <a:pPr algn="r"/>
                      <a:r>
                        <a:rPr lang="en-GB" sz="1600" noProof="0" dirty="0"/>
                        <a:t>Progressive disease</a:t>
                      </a:r>
                    </a:p>
                    <a:p>
                      <a:pPr algn="r"/>
                      <a:r>
                        <a:rPr lang="en-GB" sz="1600" noProof="0" dirty="0"/>
                        <a:t>Not evaluable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en-GB" sz="1600" noProof="0" dirty="0"/>
                        <a:t>3 (2.8%)</a:t>
                      </a:r>
                    </a:p>
                    <a:p>
                      <a:r>
                        <a:rPr lang="en-GB" sz="1600" noProof="0" dirty="0"/>
                        <a:t>35 (32.7%)</a:t>
                      </a:r>
                    </a:p>
                    <a:p>
                      <a:r>
                        <a:rPr lang="en-GB" sz="1600" noProof="0" dirty="0"/>
                        <a:t>50 (46.7%)</a:t>
                      </a:r>
                    </a:p>
                    <a:p>
                      <a:r>
                        <a:rPr lang="en-GB" sz="1600" noProof="0" dirty="0"/>
                        <a:t>16 (14.9%)</a:t>
                      </a:r>
                    </a:p>
                    <a:p>
                      <a:r>
                        <a:rPr lang="en-GB" sz="1600" noProof="0" dirty="0"/>
                        <a:t>3 (2.8%)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en-GB" sz="1600" noProof="0" dirty="0"/>
                        <a:t>0</a:t>
                      </a:r>
                    </a:p>
                    <a:p>
                      <a:r>
                        <a:rPr lang="en-GB" sz="1600" noProof="0" dirty="0"/>
                        <a:t>0</a:t>
                      </a:r>
                    </a:p>
                    <a:p>
                      <a:r>
                        <a:rPr lang="en-GB" sz="1600" noProof="0" dirty="0"/>
                        <a:t>8 (40.0%)</a:t>
                      </a:r>
                    </a:p>
                    <a:p>
                      <a:r>
                        <a:rPr lang="en-GB" sz="1600" noProof="0" dirty="0"/>
                        <a:t>7 (35.0%)</a:t>
                      </a:r>
                    </a:p>
                    <a:p>
                      <a:r>
                        <a:rPr lang="en-GB" sz="1600" noProof="0" dirty="0"/>
                        <a:t>5 (25.0%)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en-GB" sz="1600" noProof="0" dirty="0"/>
                        <a:t>0</a:t>
                      </a:r>
                    </a:p>
                    <a:p>
                      <a:r>
                        <a:rPr lang="en-GB" sz="1600" noProof="0" dirty="0"/>
                        <a:t>0</a:t>
                      </a:r>
                    </a:p>
                    <a:p>
                      <a:r>
                        <a:rPr lang="en-GB" sz="1600" noProof="0" dirty="0"/>
                        <a:t>4 (22.2%)</a:t>
                      </a:r>
                    </a:p>
                    <a:p>
                      <a:r>
                        <a:rPr lang="en-GB" sz="1600" noProof="0" dirty="0"/>
                        <a:t>11 (61.1%)</a:t>
                      </a:r>
                    </a:p>
                    <a:p>
                      <a:r>
                        <a:rPr lang="en-GB" sz="1600" noProof="0" dirty="0"/>
                        <a:t>3 (16.7%)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8630416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Median DoR, months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7.5 (5.7-14.5)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816582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DCR, %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82 (74-89)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40 (19-64)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22 (6-48)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727277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Median PFS, months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6.9 (6.2-9.6)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2.1 (1.2-4.9)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1.7 (1.3-1.8)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192477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Median OS, months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21.1 (14.8- 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6.7 (2.1-10.6)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4.0 (2.3-6.5)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5142262"/>
                  </a:ext>
                </a:extLst>
              </a:tr>
            </a:tbl>
          </a:graphicData>
        </a:graphic>
      </p:graphicFrame>
      <p:sp>
        <p:nvSpPr>
          <p:cNvPr id="7" name="Content Placeholder 18">
            <a:extLst>
              <a:ext uri="{FF2B5EF4-FFF2-40B4-BE49-F238E27FC236}">
                <a16:creationId xmlns="" xmlns:a16="http://schemas.microsoft.com/office/drawing/2014/main" id="{F9210CF5-9310-1345-82B4-EA7CF3F0513B}"/>
              </a:ext>
            </a:extLst>
          </p:cNvPr>
          <p:cNvSpPr txBox="1">
            <a:spLocks/>
          </p:cNvSpPr>
          <p:nvPr/>
        </p:nvSpPr>
        <p:spPr>
          <a:xfrm>
            <a:off x="619200" y="1052736"/>
            <a:ext cx="3959457" cy="432048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Data cut-off date: </a:t>
            </a:r>
            <a:r>
              <a:rPr lang="en-GB" dirty="0">
                <a:solidFill>
                  <a:schemeClr val="tx2"/>
                </a:solidFill>
              </a:rPr>
              <a:t>22 March 2019</a:t>
            </a:r>
          </a:p>
        </p:txBody>
      </p:sp>
    </p:spTree>
    <p:extLst>
      <p:ext uri="{BB962C8B-B14F-4D97-AF65-F5344CB8AC3E}">
        <p14:creationId xmlns:p14="http://schemas.microsoft.com/office/powerpoint/2010/main" val="10332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365232" cy="807285"/>
          </a:xfrm>
        </p:spPr>
        <p:txBody>
          <a:bodyPr/>
          <a:lstStyle/>
          <a:p>
            <a:r>
              <a:rPr lang="en-GB" dirty="0"/>
              <a:t>FIGHT-202: FGFR inhibitor in cholangiocarcinoma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>
                <a:solidFill>
                  <a:schemeClr val="accent1"/>
                </a:solidFill>
              </a:rPr>
              <a:t>safety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5304"/>
            <a:ext cx="9364248" cy="6281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*One patient with an undetermined FGF/FGFR alteration received </a:t>
            </a:r>
            <a:r>
              <a:rPr lang="en-GB" dirty="0" err="1"/>
              <a:t>pemigatinib</a:t>
            </a:r>
            <a:r>
              <a:rPr lang="en-GB" dirty="0"/>
              <a:t> and had discontinued by the cut-off date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AE, adverse event; FGF, fibroblast </a:t>
            </a:r>
            <a:r>
              <a:rPr lang="en-GB" dirty="0">
                <a:solidFill>
                  <a:schemeClr val="tx2"/>
                </a:solidFill>
              </a:rPr>
              <a:t>growth factor; FGFR, FGF receptor; SAE, serious adverse event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>
                <a:solidFill>
                  <a:schemeClr val="tx2"/>
                </a:solidFill>
              </a:rPr>
              <a:t>Abou-Alfa GK, et al. Lancet Oncol. 2020;21:671-84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="" xmlns:a16="http://schemas.microsoft.com/office/drawing/2014/main" id="{102DB121-CE11-3842-808E-184977311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66415"/>
              </p:ext>
            </p:extLst>
          </p:nvPr>
        </p:nvGraphicFramePr>
        <p:xfrm>
          <a:off x="619199" y="1605600"/>
          <a:ext cx="10963201" cy="425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649">
                  <a:extLst>
                    <a:ext uri="{9D8B030D-6E8A-4147-A177-3AD203B41FA5}">
                      <a16:colId xmlns="" xmlns:a16="http://schemas.microsoft.com/office/drawing/2014/main" val="76939615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206218387"/>
                    </a:ext>
                  </a:extLst>
                </a:gridCol>
                <a:gridCol w="2167450">
                  <a:extLst>
                    <a:ext uri="{9D8B030D-6E8A-4147-A177-3AD203B41FA5}">
                      <a16:colId xmlns="" xmlns:a16="http://schemas.microsoft.com/office/drawing/2014/main" val="1771038044"/>
                    </a:ext>
                  </a:extLst>
                </a:gridCol>
                <a:gridCol w="1731483">
                  <a:extLst>
                    <a:ext uri="{9D8B030D-6E8A-4147-A177-3AD203B41FA5}">
                      <a16:colId xmlns="" xmlns:a16="http://schemas.microsoft.com/office/drawing/2014/main" val="982946530"/>
                    </a:ext>
                  </a:extLst>
                </a:gridCol>
                <a:gridCol w="1731483">
                  <a:extLst>
                    <a:ext uri="{9D8B030D-6E8A-4147-A177-3AD203B41FA5}">
                      <a16:colId xmlns="" xmlns:a16="http://schemas.microsoft.com/office/drawing/2014/main" val="2075508968"/>
                    </a:ext>
                  </a:extLst>
                </a:gridCol>
              </a:tblGrid>
              <a:tr h="44810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Safety endpoints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 dirty="0"/>
                        <a:t>All patients (n=146)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i="1" noProof="0" dirty="0"/>
                        <a:t>FGFR2</a:t>
                      </a:r>
                      <a:r>
                        <a:rPr lang="en-GB" sz="1400" noProof="0" dirty="0"/>
                        <a:t> fusions or rearrangements (n=107)*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 dirty="0"/>
                        <a:t>Other </a:t>
                      </a:r>
                      <a:r>
                        <a:rPr lang="en-GB" sz="1400" i="1" noProof="0" dirty="0"/>
                        <a:t>FGF/FGFR </a:t>
                      </a:r>
                      <a:r>
                        <a:rPr lang="en-GB" sz="1400" noProof="0" dirty="0"/>
                        <a:t>alterations (n=20)*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400" noProof="0" dirty="0"/>
                        <a:t>No </a:t>
                      </a:r>
                      <a:r>
                        <a:rPr lang="en-GB" sz="1400" i="1" noProof="0" dirty="0"/>
                        <a:t>FGF/FGFR </a:t>
                      </a:r>
                      <a:r>
                        <a:rPr lang="en-GB" sz="1400" noProof="0" dirty="0"/>
                        <a:t>alterations (n=18)*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="" xmlns:a16="http://schemas.microsoft.com/office/drawing/2014/main" val="2551652195"/>
                  </a:ext>
                </a:extLst>
              </a:tr>
              <a:tr h="2899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Discontinuation of treatment, n (%)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115 (79)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76 (71)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20 (100)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18 (100)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2399433904"/>
                  </a:ext>
                </a:extLst>
              </a:tr>
              <a:tr h="50082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Most common AE: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Hyperphosphatemia, n (%)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88 (60)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4219038723"/>
                  </a:ext>
                </a:extLst>
              </a:tr>
              <a:tr h="17660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AEs grade ≥3, n (%)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Most frequent AEs grade ≥3: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Hypophosphatemia, n (%)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Arthralgia, n (%)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Stomatitis, n (%)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Hyponatremia, n (%)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Abdominal pain, n (%)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Fatigue, n (%)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93 (64)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18 (12)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9 (6)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8 (5)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8 (5)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7 (5)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7 (5)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3352044300"/>
                  </a:ext>
                </a:extLst>
              </a:tr>
              <a:tr h="2899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Discontinuation treatment owing to AEs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13 (9)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774090768"/>
                  </a:ext>
                </a:extLst>
              </a:tr>
              <a:tr h="2899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AEs leading to dose reduction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20 (14)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3039480673"/>
                  </a:ext>
                </a:extLst>
              </a:tr>
              <a:tr h="2899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Dose interruptions due to AEs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62 (42)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1012138875"/>
                  </a:ext>
                </a:extLst>
              </a:tr>
              <a:tr h="28995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SAE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noProof="0" dirty="0"/>
                        <a:t>65 (45)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GB" sz="1600" noProof="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="" xmlns:a16="http://schemas.microsoft.com/office/drawing/2014/main" val="2143102577"/>
                  </a:ext>
                </a:extLst>
              </a:tr>
            </a:tbl>
          </a:graphicData>
        </a:graphic>
      </p:graphicFrame>
      <p:sp>
        <p:nvSpPr>
          <p:cNvPr id="11" name="Content Placeholder 18">
            <a:extLst>
              <a:ext uri="{FF2B5EF4-FFF2-40B4-BE49-F238E27FC236}">
                <a16:creationId xmlns="" xmlns:a16="http://schemas.microsoft.com/office/drawing/2014/main" id="{CBAC68EB-7998-8A4C-B086-85566F20E54B}"/>
              </a:ext>
            </a:extLst>
          </p:cNvPr>
          <p:cNvSpPr txBox="1">
            <a:spLocks/>
          </p:cNvSpPr>
          <p:nvPr/>
        </p:nvSpPr>
        <p:spPr>
          <a:xfrm>
            <a:off x="619200" y="1052736"/>
            <a:ext cx="3959457" cy="432048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Data cut-off date: </a:t>
            </a:r>
            <a:r>
              <a:rPr lang="en-GB" dirty="0">
                <a:solidFill>
                  <a:schemeClr val="tx2"/>
                </a:solidFill>
              </a:rPr>
              <a:t>22 March 2019</a:t>
            </a:r>
          </a:p>
        </p:txBody>
      </p:sp>
    </p:spTree>
    <p:extLst>
      <p:ext uri="{BB962C8B-B14F-4D97-AF65-F5344CB8AC3E}">
        <p14:creationId xmlns:p14="http://schemas.microsoft.com/office/powerpoint/2010/main" val="5386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BC483B2-A2F5-3046-ADB0-663908D18E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380472" cy="4525200"/>
          </a:xfrm>
        </p:spPr>
        <p:txBody>
          <a:bodyPr/>
          <a:lstStyle/>
          <a:p>
            <a:pPr marL="0" indent="0">
              <a:buNone/>
            </a:pPr>
            <a:r>
              <a:rPr lang="en-GB" sz="1800" spc="-10" dirty="0">
                <a:solidFill>
                  <a:schemeClr val="tx2"/>
                </a:solidFill>
              </a:rPr>
              <a:t>Based on FIGHT-202 phase 2 trial, </a:t>
            </a:r>
            <a:r>
              <a:rPr lang="en-GB" sz="1800" spc="-10" dirty="0">
                <a:solidFill>
                  <a:schemeClr val="tx2"/>
                </a:solidFill>
                <a:sym typeface="Wingdings" pitchFamily="2" charset="2"/>
              </a:rPr>
              <a:t>pemigatinib was </a:t>
            </a:r>
            <a:r>
              <a:rPr lang="en-GB" sz="1800" b="1" spc="-10" dirty="0">
                <a:solidFill>
                  <a:schemeClr val="accent1"/>
                </a:solidFill>
                <a:sym typeface="Wingdings" pitchFamily="2" charset="2"/>
              </a:rPr>
              <a:t>approved by the United States FDA on April 17, 2020 </a:t>
            </a:r>
            <a:r>
              <a:rPr lang="en-GB" sz="1800" spc="-10" dirty="0">
                <a:solidFill>
                  <a:schemeClr val="tx2"/>
                </a:solidFill>
                <a:sym typeface="Wingdings" pitchFamily="2" charset="2"/>
              </a:rPr>
              <a:t>for the </a:t>
            </a:r>
            <a:r>
              <a:rPr lang="en-GB" sz="1800" b="1" spc="-10" dirty="0">
                <a:solidFill>
                  <a:schemeClr val="accent1"/>
                </a:solidFill>
                <a:sym typeface="Wingdings" pitchFamily="2" charset="2"/>
              </a:rPr>
              <a:t>treatment of previously treated, unresectable locally advanced or metastatic CCA with an </a:t>
            </a:r>
            <a:r>
              <a:rPr lang="en-GB" sz="1800" b="1" i="1" spc="-10" dirty="0">
                <a:solidFill>
                  <a:schemeClr val="accent1"/>
                </a:solidFill>
                <a:sym typeface="Wingdings" pitchFamily="2" charset="2"/>
              </a:rPr>
              <a:t>FGFR2</a:t>
            </a:r>
            <a:r>
              <a:rPr lang="en-GB" sz="1800" b="1" spc="-10" dirty="0">
                <a:solidFill>
                  <a:schemeClr val="accent1"/>
                </a:solidFill>
                <a:sym typeface="Wingdings" pitchFamily="2" charset="2"/>
              </a:rPr>
              <a:t> fusion or other rearrangement</a:t>
            </a:r>
            <a:endParaRPr lang="en-GB" sz="1400" b="1" spc="-10" dirty="0">
              <a:solidFill>
                <a:schemeClr val="accent1"/>
              </a:solidFill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GB" sz="1800" b="1" dirty="0">
                <a:solidFill>
                  <a:schemeClr val="tx2"/>
                </a:solidFill>
                <a:sym typeface="Wingdings" pitchFamily="2" charset="2"/>
              </a:rPr>
              <a:t>Promising efficacy results from other FGFR inhibitors presented at ASCO 2020: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sym typeface="Wingdings" pitchFamily="2" charset="2"/>
              </a:rPr>
              <a:t>FOENIX-CCA2</a:t>
            </a:r>
            <a:r>
              <a:rPr lang="en-GB" sz="1800" b="1" baseline="30000" dirty="0">
                <a:solidFill>
                  <a:schemeClr val="accent1"/>
                </a:solidFill>
                <a:sym typeface="Wingdings" pitchFamily="2" charset="2"/>
              </a:rPr>
              <a:t>1</a:t>
            </a: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: (NCT02052778) single-arm Phase 2 study: interim analysis presented on 67/103 patients with locally advanced/metastatic iCCA harbouring </a:t>
            </a:r>
            <a:r>
              <a:rPr lang="en-GB" sz="1800" i="1" dirty="0">
                <a:solidFill>
                  <a:schemeClr val="tx2"/>
                </a:solidFill>
                <a:sym typeface="Wingdings" pitchFamily="2" charset="2"/>
              </a:rPr>
              <a:t>FGFR2</a:t>
            </a: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 gene fusions or other rearrangements treated with </a:t>
            </a:r>
            <a:r>
              <a:rPr lang="en-GB" sz="1800" b="1" dirty="0">
                <a:solidFill>
                  <a:schemeClr val="accent1"/>
                </a:solidFill>
                <a:sym typeface="Wingdings" pitchFamily="2" charset="2"/>
              </a:rPr>
              <a:t>futibatinib</a:t>
            </a: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 (FGFR1-4 inhibitor). ORR = 34.3% (all partial response n=23), DCR = 76.1%, median TTR=1.6 months (1.0-4.9)</a:t>
            </a:r>
            <a:endParaRPr lang="en-GB" sz="1800" b="1" dirty="0">
              <a:solidFill>
                <a:schemeClr val="accent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sym typeface="Wingdings" pitchFamily="2" charset="2"/>
              </a:rPr>
              <a:t>Late phase trials (Phase 3) are ongoing: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sym typeface="Wingdings" pitchFamily="2" charset="2"/>
              </a:rPr>
              <a:t>FIGHT-302</a:t>
            </a:r>
            <a:r>
              <a:rPr lang="en-GB" sz="1800" b="1" baseline="30000" dirty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en-GB" sz="1800" b="1" dirty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: 	(NCT03656536): </a:t>
            </a:r>
            <a:r>
              <a:rPr lang="en-GB" sz="1800" dirty="0">
                <a:solidFill>
                  <a:schemeClr val="tx2"/>
                </a:solidFill>
              </a:rPr>
              <a:t>drug product under investigation: </a:t>
            </a:r>
            <a:r>
              <a:rPr lang="en-GB" sz="1800" dirty="0" err="1">
                <a:solidFill>
                  <a:schemeClr val="tx2"/>
                </a:solidFill>
              </a:rPr>
              <a:t>pemigatinib</a:t>
            </a:r>
            <a:endParaRPr lang="en-GB" sz="1800" dirty="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dk1"/>
                </a:solidFill>
                <a:sym typeface="Wingdings" pitchFamily="2" charset="2"/>
              </a:rPr>
              <a:t>				</a:t>
            </a: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Four patients enrolled as of 25 Sep 2019 (target: N=432).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				Primary endpoint: PFS; secondary endpoints: ORR, OS, DoR, DCR, QoL, safety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PROOF</a:t>
            </a:r>
            <a:r>
              <a:rPr lang="en-GB" sz="1800" b="1" baseline="30000" dirty="0">
                <a:solidFill>
                  <a:schemeClr val="accent1"/>
                </a:solidFill>
              </a:rPr>
              <a:t>3</a:t>
            </a:r>
            <a:r>
              <a:rPr lang="en-GB" sz="1800" b="1" dirty="0">
                <a:solidFill>
                  <a:schemeClr val="accent1"/>
                </a:solidFill>
              </a:rPr>
              <a:t>		</a:t>
            </a:r>
            <a:r>
              <a:rPr lang="en-GB" sz="1800" dirty="0">
                <a:solidFill>
                  <a:schemeClr val="tx2"/>
                </a:solidFill>
              </a:rPr>
              <a:t>: 	(NCT03773302) drug product under investigation: </a:t>
            </a:r>
            <a:r>
              <a:rPr lang="en-GB" sz="1800" dirty="0" err="1">
                <a:solidFill>
                  <a:schemeClr val="tx2"/>
                </a:solidFill>
              </a:rPr>
              <a:t>infigratinib</a:t>
            </a:r>
            <a:endParaRPr lang="en-GB" sz="1800" dirty="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dk1"/>
                </a:solidFill>
              </a:rPr>
              <a:t>				</a:t>
            </a:r>
            <a:r>
              <a:rPr lang="en-GB" sz="1800" dirty="0">
                <a:solidFill>
                  <a:schemeClr val="tx2"/>
                </a:solidFill>
              </a:rPr>
              <a:t>Study initiated in February 2019 and plan to enrol 350 patients.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2"/>
                </a:solidFill>
                <a:sym typeface="Wingdings" pitchFamily="2" charset="2"/>
              </a:rPr>
              <a:t>				Primary endpoint: PFS; secondary endpoints: ORR; OS, DoR, DCR, safety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509248" cy="807285"/>
          </a:xfrm>
        </p:spPr>
        <p:txBody>
          <a:bodyPr/>
          <a:lstStyle/>
          <a:p>
            <a:r>
              <a:rPr lang="en-GB" dirty="0"/>
              <a:t>FIGHT-202: FGFR inhibitor in cholangiocarcinoma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368" y="6309320"/>
            <a:ext cx="11175032" cy="365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ASCO, </a:t>
            </a:r>
            <a:r>
              <a:rPr lang="en-GB" dirty="0">
                <a:solidFill>
                  <a:schemeClr val="tx2"/>
                </a:solidFill>
              </a:rPr>
              <a:t>Association Society of Clinical Oncology; CCA, cholangiocarcinoma; DCR, disease control rate; DoR, duration of response; FDA, Food and Drug Administration; FGFR, fibroblast growth factor receptor; iCCA, intrahepatic CCA; ORR, objective response rate; OS, overall survival; PFS, progression-free survival; QoL, quality of life; TTR, time to response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dirty="0">
                <a:solidFill>
                  <a:schemeClr val="tx2"/>
                </a:solidFill>
              </a:rPr>
              <a:t>1. Goyal L, et al. J Clin Oncol. 2020; 38, no. 15_suppl (May 20, 2020) 108-108;  2. Bekaii-Saab TS, et al. J Clin Oncol. 2020; 38, no. 4_suppl (Abstract # TPS592);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3. Javle MM, et al. J Clin Oncol. 2019; 37, no. 15_suppl (Abstract # TPS4155)</a:t>
            </a:r>
          </a:p>
        </p:txBody>
      </p:sp>
    </p:spTree>
    <p:extLst>
      <p:ext uri="{BB962C8B-B14F-4D97-AF65-F5344CB8AC3E}">
        <p14:creationId xmlns:p14="http://schemas.microsoft.com/office/powerpoint/2010/main" val="15576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aphics, drawing&#10;&#10;Description automatically generated">
            <a:hlinkClick r:id="rId3"/>
            <a:extLst>
              <a:ext uri="{FF2B5EF4-FFF2-40B4-BE49-F238E27FC236}">
                <a16:creationId xmlns="" xmlns:a16="http://schemas.microsoft.com/office/drawing/2014/main" id="{C2C4BD9F-05FC-447B-8775-4EEC93815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66" y="3995204"/>
            <a:ext cx="1224136" cy="1228047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hlinkClick r:id="rId5"/>
            <a:extLst>
              <a:ext uri="{FF2B5EF4-FFF2-40B4-BE49-F238E27FC236}">
                <a16:creationId xmlns="" xmlns:a16="http://schemas.microsoft.com/office/drawing/2014/main" id="{EA8CD275-AF84-4BF9-B0A1-3E9782430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038" y="3995203"/>
            <a:ext cx="1220099" cy="1224000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hlinkClick r:id="rId7"/>
            <a:extLst>
              <a:ext uri="{FF2B5EF4-FFF2-40B4-BE49-F238E27FC236}">
                <a16:creationId xmlns="" xmlns:a16="http://schemas.microsoft.com/office/drawing/2014/main" id="{B652715D-27E4-4F4C-B758-686BF0724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3580" y="3995203"/>
            <a:ext cx="1220099" cy="1224000"/>
          </a:xfrm>
          <a:prstGeom prst="rect">
            <a:avLst/>
          </a:prstGeom>
        </p:spPr>
      </p:pic>
      <p:pic>
        <p:nvPicPr>
          <p:cNvPr id="27" name="Picture 26" descr="A picture containing graphics, drawing&#10;&#10;Description automatically generated">
            <a:hlinkClick r:id="rId9"/>
            <a:extLst>
              <a:ext uri="{FF2B5EF4-FFF2-40B4-BE49-F238E27FC236}">
                <a16:creationId xmlns="" xmlns:a16="http://schemas.microsoft.com/office/drawing/2014/main" id="{118E5ACB-BCEB-4BCF-8FE7-B7B73C552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8755" y="3995203"/>
            <a:ext cx="1216206" cy="12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@hccconnectinfo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HCC CONNECT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/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6200" y="5336167"/>
            <a:ext cx="24864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r>
              <a:rPr lang="en-US" sz="1600" dirty="0">
                <a:solidFill>
                  <a:schemeClr val="tx2"/>
                </a:solidFill>
                <a:cs typeface="PT Sans Narrow"/>
              </a:rPr>
              <a:t/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froukje.sosef@cor2ed.com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HCC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=""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>
                <a:solidFill>
                  <a:schemeClr val="accent1"/>
                </a:solidFill>
              </a:rPr>
              <a:t>HCC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r>
              <a:rPr lang="en-US" sz="3600" cap="none" dirty="0">
                <a:solidFill>
                  <a:schemeClr val="tx2"/>
                </a:solidFill>
              </a:rPr>
              <a:t/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http://www.hccconnect.info</a:t>
            </a:r>
            <a:endParaRPr lang="en-US" sz="3600" cap="none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cholangiocarcinoma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targeted therapies approaches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3200" cap="none" dirty="0">
                <a:solidFill>
                  <a:schemeClr val="accent1"/>
                </a:solidFill>
              </a:rPr>
              <a:t>Roniel Cabrera M.D., M.S.</a:t>
            </a:r>
            <a:br>
              <a:rPr lang="en-GB" sz="3200" cap="none" dirty="0">
                <a:solidFill>
                  <a:schemeClr val="accent1"/>
                </a:solidFill>
              </a:rPr>
            </a:br>
            <a:r>
              <a:rPr lang="en-GB" sz="2200" cap="none" dirty="0">
                <a:solidFill>
                  <a:schemeClr val="accent1"/>
                </a:solidFill>
              </a:rPr>
              <a:t>University of Florida Health</a:t>
            </a:r>
            <a:br>
              <a:rPr lang="en-GB" sz="2200" cap="none" dirty="0">
                <a:solidFill>
                  <a:schemeClr val="accent1"/>
                </a:solidFill>
              </a:rPr>
            </a:br>
            <a:r>
              <a:rPr lang="en-GB" sz="2200" cap="none" dirty="0">
                <a:solidFill>
                  <a:schemeClr val="accent1"/>
                </a:solidFill>
              </a:rPr>
              <a:t>Gainesville, FL, USA</a:t>
            </a:r>
            <a:br>
              <a:rPr lang="en-GB" sz="2200" cap="none" dirty="0">
                <a:solidFill>
                  <a:schemeClr val="accent1"/>
                </a:solidFill>
              </a:rPr>
            </a:br>
            <a:r>
              <a:rPr lang="en-GB" sz="2200" cap="none" dirty="0">
                <a:solidFill>
                  <a:schemeClr val="accent1"/>
                </a:solidFill>
              </a:rPr>
              <a:t/>
            </a:r>
            <a:br>
              <a:rPr lang="en-GB" sz="2200" cap="none" dirty="0">
                <a:solidFill>
                  <a:schemeClr val="accent1"/>
                </a:solidFill>
              </a:rPr>
            </a:br>
            <a:r>
              <a:rPr lang="en-GB" sz="3200" cap="none" dirty="0">
                <a:solidFill>
                  <a:schemeClr val="accent1"/>
                </a:solidFill>
              </a:rPr>
              <a:t/>
            </a:r>
            <a:br>
              <a:rPr lang="en-GB" sz="3200" cap="none" dirty="0">
                <a:solidFill>
                  <a:schemeClr val="accent1"/>
                </a:solidFill>
              </a:rPr>
            </a:br>
            <a:r>
              <a:rPr lang="en-GB" sz="3200" cap="none" dirty="0">
                <a:solidFill>
                  <a:schemeClr val="accent1"/>
                </a:solidFill>
              </a:rPr>
              <a:t>September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Please note: </a:t>
            </a:r>
            <a:r>
              <a:rPr lang="en-GB" dirty="0"/>
              <a:t>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</a:t>
            </a:r>
            <a:br>
              <a:rPr lang="en-GB" dirty="0"/>
            </a:br>
            <a:r>
              <a:rPr lang="en-GB" dirty="0"/>
              <a:t>HCC CONNECT group.</a:t>
            </a:r>
          </a:p>
          <a:p>
            <a:pPr marL="0" indent="0">
              <a:buNone/>
            </a:pPr>
            <a:r>
              <a:rPr lang="en-GB" dirty="0"/>
              <a:t>This content is supported by an independent educational grant from Bayer.</a:t>
            </a:r>
            <a:r>
              <a:rPr lang="en-GB" i="1" dirty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Disclosures: </a:t>
            </a:r>
            <a:r>
              <a:rPr lang="en-GB" dirty="0"/>
              <a:t>Dr Roniel Cabrera has received honoraria from the following: Bayer, Eisai, Exelixsis.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7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368" y="1612653"/>
            <a:ext cx="5855231" cy="3904579"/>
          </a:xfrm>
        </p:spPr>
        <p:txBody>
          <a:bodyPr/>
          <a:lstStyle/>
          <a:p>
            <a:pPr marL="0" indent="0">
              <a:buNone/>
            </a:pPr>
            <a:r>
              <a:rPr lang="en-GB" b="1" spc="-30" dirty="0">
                <a:solidFill>
                  <a:schemeClr val="accent1"/>
                </a:solidFill>
              </a:rPr>
              <a:t>Cholangiocarcinoma</a:t>
            </a:r>
            <a:r>
              <a:rPr lang="en-GB" spc="-30" dirty="0"/>
              <a:t> is a </a:t>
            </a:r>
            <a:r>
              <a:rPr lang="en-GB" b="1" spc="-30" dirty="0">
                <a:solidFill>
                  <a:schemeClr val="accent1"/>
                </a:solidFill>
              </a:rPr>
              <a:t>biliary tract cancer </a:t>
            </a:r>
            <a:r>
              <a:rPr lang="en-GB" spc="-30" dirty="0"/>
              <a:t>type and includes:</a:t>
            </a:r>
          </a:p>
          <a:p>
            <a:pPr marL="314325" indent="-314325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Intrahepatic cholangiocarcinoma, iCCA </a:t>
            </a:r>
            <a:r>
              <a:rPr lang="en-GB" dirty="0"/>
              <a:t>(10-20%)</a:t>
            </a:r>
            <a:r>
              <a:rPr lang="en-GB" baseline="30000" dirty="0"/>
              <a:t>1</a:t>
            </a:r>
            <a:r>
              <a:rPr lang="en-GB" dirty="0"/>
              <a:t>: </a:t>
            </a:r>
          </a:p>
          <a:p>
            <a:pPr marL="711200" lvl="1" indent="-215900">
              <a:spcBef>
                <a:spcPts val="500"/>
              </a:spcBef>
            </a:pPr>
            <a:r>
              <a:rPr lang="en-GB" b="1" u="sng" dirty="0"/>
              <a:t>Incidence is increasing</a:t>
            </a:r>
          </a:p>
          <a:p>
            <a:pPr marL="711200" lvl="1" indent="-215900">
              <a:spcBef>
                <a:spcPts val="500"/>
              </a:spcBef>
            </a:pPr>
            <a:r>
              <a:rPr lang="en-GB" dirty="0"/>
              <a:t>2nd most common primary liver cancer (after HCC)</a:t>
            </a:r>
          </a:p>
          <a:p>
            <a:pPr marL="314325" indent="-314325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Extrahepatic cholangiocarcinoma, eCCA </a:t>
            </a:r>
            <a:r>
              <a:rPr lang="en-GB" dirty="0"/>
              <a:t>(80-90%)</a:t>
            </a:r>
            <a:r>
              <a:rPr lang="en-GB" baseline="30000" dirty="0"/>
              <a:t>1</a:t>
            </a:r>
            <a:r>
              <a:rPr lang="en-GB" dirty="0"/>
              <a:t>: </a:t>
            </a:r>
          </a:p>
          <a:p>
            <a:pPr marL="711200" lvl="1" indent="-215900">
              <a:spcBef>
                <a:spcPts val="500"/>
              </a:spcBef>
            </a:pPr>
            <a:r>
              <a:rPr lang="en-GB" dirty="0"/>
              <a:t>Includes perihilar (pCCA) and distal (dCCA)</a:t>
            </a:r>
          </a:p>
          <a:p>
            <a:pPr marL="711200" lvl="1" indent="-215900">
              <a:spcBef>
                <a:spcPts val="500"/>
              </a:spcBef>
            </a:pPr>
            <a:r>
              <a:rPr lang="en-GB" dirty="0"/>
              <a:t>Incidence is decreasing</a:t>
            </a:r>
          </a:p>
          <a:p>
            <a:r>
              <a:rPr lang="en-GB" dirty="0"/>
              <a:t>Prognosis remains poor with 5-year survival of </a:t>
            </a:r>
            <a:br>
              <a:rPr lang="en-GB" dirty="0"/>
            </a:br>
            <a:r>
              <a:rPr lang="en-GB" dirty="0"/>
              <a:t>around 5-15%</a:t>
            </a:r>
            <a:r>
              <a:rPr lang="en-GB" baseline="30000" dirty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Cholangiocarcinoma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4F2446E-A5E2-E648-8F3A-002403D06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6491"/>
            <a:ext cx="11272219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dCCA, distal cholangiocarcinoma; eCCA, extrahepatic cholangiocarcinoma; HCC, hepatocellular carcinoma; iCCA, intrahepatic cholangiocarcinoma; pCCA, perihilar cholangiocarcinoma; OS, overall survival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1. </a:t>
            </a:r>
            <a:r>
              <a:rPr lang="en-GB" spc="-20" dirty="0"/>
              <a:t>Banales JM, et al. Nat Rev </a:t>
            </a:r>
            <a:r>
              <a:rPr lang="en-GB" spc="-20" dirty="0">
                <a:solidFill>
                  <a:schemeClr val="tx2"/>
                </a:solidFill>
              </a:rPr>
              <a:t>Gastroenterol Hepatol. 2020; Online ahead of print;  2. Lamarca A, et al. J Hepatol. 2020;73:170-85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Source figure: Banales JM, et al. Nat Rev Gastroenterol Hepatol. 2020; Online ahead of print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55F176-5451-A341-8DD2-8024D28B8BD8}"/>
              </a:ext>
            </a:extLst>
          </p:cNvPr>
          <p:cNvSpPr txBox="1"/>
          <p:nvPr/>
        </p:nvSpPr>
        <p:spPr>
          <a:xfrm>
            <a:off x="8925768" y="3819576"/>
            <a:ext cx="9846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Intraductal-growing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="" xmlns:a16="http://schemas.microsoft.com/office/drawing/2014/main" id="{018E0BB5-EE1C-C145-A780-BED265D2B753}"/>
              </a:ext>
            </a:extLst>
          </p:cNvPr>
          <p:cNvSpPr/>
          <p:nvPr/>
        </p:nvSpPr>
        <p:spPr>
          <a:xfrm>
            <a:off x="11140454" y="2285066"/>
            <a:ext cx="70338" cy="1152000"/>
          </a:xfrm>
          <a:prstGeom prst="rightBracket">
            <a:avLst>
              <a:gd name="adj" fmla="val 84748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ight Bracket 25">
            <a:extLst>
              <a:ext uri="{FF2B5EF4-FFF2-40B4-BE49-F238E27FC236}">
                <a16:creationId xmlns="" xmlns:a16="http://schemas.microsoft.com/office/drawing/2014/main" id="{B2D61E86-0FE0-584E-B34C-749FA096E4DE}"/>
              </a:ext>
            </a:extLst>
          </p:cNvPr>
          <p:cNvSpPr/>
          <p:nvPr/>
        </p:nvSpPr>
        <p:spPr>
          <a:xfrm>
            <a:off x="11140454" y="3494741"/>
            <a:ext cx="70338" cy="720000"/>
          </a:xfrm>
          <a:prstGeom prst="rightBracket">
            <a:avLst>
              <a:gd name="adj" fmla="val 84748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ight Bracket 26">
            <a:extLst>
              <a:ext uri="{FF2B5EF4-FFF2-40B4-BE49-F238E27FC236}">
                <a16:creationId xmlns="" xmlns:a16="http://schemas.microsoft.com/office/drawing/2014/main" id="{D0861121-F597-2D46-A415-C402DC0BB9C7}"/>
              </a:ext>
            </a:extLst>
          </p:cNvPr>
          <p:cNvSpPr/>
          <p:nvPr/>
        </p:nvSpPr>
        <p:spPr>
          <a:xfrm>
            <a:off x="11140454" y="4263091"/>
            <a:ext cx="70338" cy="900000"/>
          </a:xfrm>
          <a:prstGeom prst="rightBracket">
            <a:avLst>
              <a:gd name="adj" fmla="val 84748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ED2F8FD4-1D4F-2B46-B624-A0B85D78A8FF}"/>
              </a:ext>
            </a:extLst>
          </p:cNvPr>
          <p:cNvSpPr/>
          <p:nvPr/>
        </p:nvSpPr>
        <p:spPr>
          <a:xfrm>
            <a:off x="11262561" y="4568076"/>
            <a:ext cx="630000" cy="507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F67A0C-52A7-1441-86B3-9E8E4839A084}"/>
              </a:ext>
            </a:extLst>
          </p:cNvPr>
          <p:cNvSpPr txBox="1"/>
          <p:nvPr/>
        </p:nvSpPr>
        <p:spPr>
          <a:xfrm>
            <a:off x="11277800" y="4655677"/>
            <a:ext cx="59952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dCCA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(20–30%)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B28EB445-E540-9844-9D25-9A0A42E446A5}"/>
              </a:ext>
            </a:extLst>
          </p:cNvPr>
          <p:cNvSpPr/>
          <p:nvPr/>
        </p:nvSpPr>
        <p:spPr>
          <a:xfrm>
            <a:off x="11262562" y="2651449"/>
            <a:ext cx="629841" cy="504056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9E702F0-C4A5-C540-B201-96F8A876FD8A}"/>
              </a:ext>
            </a:extLst>
          </p:cNvPr>
          <p:cNvSpPr txBox="1"/>
          <p:nvPr/>
        </p:nvSpPr>
        <p:spPr>
          <a:xfrm>
            <a:off x="11277721" y="2737278"/>
            <a:ext cx="59952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iCCA</a:t>
            </a:r>
            <a:b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(10–20%)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6441B4D-6F20-3549-9B09-BB3F80B67B7D}"/>
              </a:ext>
            </a:extLst>
          </p:cNvPr>
          <p:cNvSpPr/>
          <p:nvPr/>
        </p:nvSpPr>
        <p:spPr>
          <a:xfrm>
            <a:off x="11294173" y="3627375"/>
            <a:ext cx="630000" cy="507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A9BFA0B-1951-524C-B5A5-56F9C28B43DD}"/>
              </a:ext>
            </a:extLst>
          </p:cNvPr>
          <p:cNvSpPr txBox="1"/>
          <p:nvPr/>
        </p:nvSpPr>
        <p:spPr>
          <a:xfrm>
            <a:off x="11309412" y="3714976"/>
            <a:ext cx="59952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pCCA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(50–60%)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657D58A8-1C4E-9D45-AE2F-772D363AE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9" y="1700808"/>
            <a:ext cx="4130337" cy="3442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</p:pic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21266FDA-DB98-B240-AE59-B00C130DC5D3}"/>
              </a:ext>
            </a:extLst>
          </p:cNvPr>
          <p:cNvCxnSpPr>
            <a:cxnSpLocks/>
          </p:cNvCxnSpPr>
          <p:nvPr/>
        </p:nvCxnSpPr>
        <p:spPr>
          <a:xfrm>
            <a:off x="9420669" y="3003477"/>
            <a:ext cx="0" cy="784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CE7FAE12-5CC9-7D41-8132-EFCAD493D04C}"/>
              </a:ext>
            </a:extLst>
          </p:cNvPr>
          <p:cNvCxnSpPr>
            <a:cxnSpLocks/>
          </p:cNvCxnSpPr>
          <p:nvPr/>
        </p:nvCxnSpPr>
        <p:spPr>
          <a:xfrm flipH="1">
            <a:off x="10843938" y="2642721"/>
            <a:ext cx="0" cy="41763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F4631C-2A20-A54B-84D6-783C5FDA70EE}"/>
              </a:ext>
            </a:extLst>
          </p:cNvPr>
          <p:cNvSpPr txBox="1"/>
          <p:nvPr/>
        </p:nvSpPr>
        <p:spPr>
          <a:xfrm>
            <a:off x="10452321" y="4578401"/>
            <a:ext cx="759244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Common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bile duct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0CBB1C-80F3-9F47-B6C7-CD4DEA11B579}"/>
              </a:ext>
            </a:extLst>
          </p:cNvPr>
          <p:cNvSpPr txBox="1"/>
          <p:nvPr/>
        </p:nvSpPr>
        <p:spPr>
          <a:xfrm>
            <a:off x="10511920" y="3599600"/>
            <a:ext cx="640047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Left, right,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common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hepatic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5DF27F3-1B75-244F-BD8A-E1B40F0F0CCD}"/>
              </a:ext>
            </a:extLst>
          </p:cNvPr>
          <p:cNvSpPr txBox="1"/>
          <p:nvPr/>
        </p:nvSpPr>
        <p:spPr>
          <a:xfrm>
            <a:off x="10503359" y="3060351"/>
            <a:ext cx="65716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Segmental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91887E-16DC-EE4C-9AC8-7A5ABBCD945E}"/>
              </a:ext>
            </a:extLst>
          </p:cNvPr>
          <p:cNvSpPr txBox="1"/>
          <p:nvPr/>
        </p:nvSpPr>
        <p:spPr>
          <a:xfrm>
            <a:off x="7685176" y="1762223"/>
            <a:ext cx="764953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Mass-forming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2F793FC-D5CD-314C-AA81-B719996A361C}"/>
              </a:ext>
            </a:extLst>
          </p:cNvPr>
          <p:cNvSpPr txBox="1"/>
          <p:nvPr/>
        </p:nvSpPr>
        <p:spPr>
          <a:xfrm>
            <a:off x="8256240" y="2042737"/>
            <a:ext cx="1077539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Periductal-infiltrating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6E71CBD3-93B6-EF44-87C7-49A0D275338F}"/>
              </a:ext>
            </a:extLst>
          </p:cNvPr>
          <p:cNvCxnSpPr>
            <a:cxnSpLocks/>
          </p:cNvCxnSpPr>
          <p:nvPr/>
        </p:nvCxnSpPr>
        <p:spPr>
          <a:xfrm>
            <a:off x="9086428" y="2203377"/>
            <a:ext cx="0" cy="2667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3E34038B-4363-3D40-9AC2-7D76655E694F}"/>
              </a:ext>
            </a:extLst>
          </p:cNvPr>
          <p:cNvCxnSpPr>
            <a:cxnSpLocks/>
          </p:cNvCxnSpPr>
          <p:nvPr/>
        </p:nvCxnSpPr>
        <p:spPr>
          <a:xfrm flipH="1">
            <a:off x="7902575" y="1914452"/>
            <a:ext cx="161503" cy="1746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B8FFD4-FA99-8A40-9FA1-10F6BDC2BDAD}"/>
              </a:ext>
            </a:extLst>
          </p:cNvPr>
          <p:cNvSpPr txBox="1"/>
          <p:nvPr/>
        </p:nvSpPr>
        <p:spPr>
          <a:xfrm>
            <a:off x="10566646" y="2256373"/>
            <a:ext cx="5305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Bile</a:t>
            </a:r>
            <a:b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ductules</a:t>
            </a:r>
          </a:p>
        </p:txBody>
      </p:sp>
    </p:spTree>
    <p:extLst>
      <p:ext uri="{BB962C8B-B14F-4D97-AF65-F5344CB8AC3E}">
        <p14:creationId xmlns:p14="http://schemas.microsoft.com/office/powerpoint/2010/main" val="6518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6459C78E-BBC4-6641-B307-C1A12C03ACD6}"/>
              </a:ext>
            </a:extLst>
          </p:cNvPr>
          <p:cNvSpPr/>
          <p:nvPr/>
        </p:nvSpPr>
        <p:spPr>
          <a:xfrm>
            <a:off x="1703512" y="5373216"/>
            <a:ext cx="9878888" cy="6113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bg1"/>
                </a:solidFill>
                <a:ea typeface="Aileron" charset="0"/>
                <a:cs typeface="Aileron" charset="0"/>
              </a:rPr>
              <a:t>There is an urgent need for novel therapeutic strategies: Promising data raised</a:t>
            </a:r>
          </a:p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bg1"/>
                </a:solidFill>
                <a:ea typeface="Aileron" charset="0"/>
                <a:cs typeface="Aileron" charset="0"/>
              </a:rPr>
              <a:t>with targeted therapy on molecularly defined subgroup of patients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B0EC18-27DC-FA4A-AFB9-A32AFE02D9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1344" y="1124744"/>
            <a:ext cx="11881320" cy="4320480"/>
          </a:xfrm>
        </p:spPr>
        <p:txBody>
          <a:bodyPr/>
          <a:lstStyle/>
          <a:p>
            <a:r>
              <a:rPr lang="en-GB" dirty="0"/>
              <a:t>First-line treatment options: </a:t>
            </a:r>
          </a:p>
          <a:p>
            <a:pPr lvl="1"/>
            <a:r>
              <a:rPr lang="en-GB" dirty="0"/>
              <a:t>Phase 3 UK ABC-02 trial established </a:t>
            </a:r>
            <a:r>
              <a:rPr lang="en-GB" b="1" dirty="0">
                <a:solidFill>
                  <a:schemeClr val="accent1"/>
                </a:solidFill>
              </a:rPr>
              <a:t>cisplatin + gemcitabine </a:t>
            </a:r>
            <a:r>
              <a:rPr lang="en-GB" dirty="0"/>
              <a:t>as a </a:t>
            </a:r>
            <a:r>
              <a:rPr lang="en-GB" b="1" dirty="0">
                <a:solidFill>
                  <a:schemeClr val="accent1"/>
                </a:solidFill>
              </a:rPr>
              <a:t>standard of care</a:t>
            </a:r>
            <a:r>
              <a:rPr lang="en-GB" dirty="0"/>
              <a:t>:</a:t>
            </a:r>
            <a:r>
              <a:rPr lang="en-GB" baseline="30000" dirty="0"/>
              <a:t>1</a:t>
            </a:r>
          </a:p>
          <a:p>
            <a:pPr lvl="2"/>
            <a:r>
              <a:rPr lang="en-GB" dirty="0"/>
              <a:t>Median survival 11.7 months for cisplatin + gemcitabine vs 8.1 months for gemcitabine alone (HR, 0.64; 95% CI: 0.52-0.80; P&lt;0.001)</a:t>
            </a:r>
          </a:p>
          <a:p>
            <a:pPr lvl="2"/>
            <a:r>
              <a:rPr lang="en-GB" dirty="0"/>
              <a:t>The combination of gemcitabine + cisplatin well tolerated with similar AEs between the two groups</a:t>
            </a:r>
          </a:p>
          <a:p>
            <a:pPr lvl="2"/>
            <a:r>
              <a:rPr lang="en-GB" dirty="0"/>
              <a:t>These results were supported by a Japanese randomised trial (BT22 study) showing that gemcitabine + cisplatin therapy was effective and well tolerated</a:t>
            </a:r>
          </a:p>
          <a:p>
            <a:r>
              <a:rPr lang="en-GB" dirty="0"/>
              <a:t>Second-line treatment options:</a:t>
            </a:r>
          </a:p>
          <a:p>
            <a:pPr lvl="1"/>
            <a:r>
              <a:rPr lang="en-GB" dirty="0"/>
              <a:t>There is </a:t>
            </a:r>
            <a:r>
              <a:rPr lang="en-GB" b="1" dirty="0">
                <a:solidFill>
                  <a:schemeClr val="accent1"/>
                </a:solidFill>
              </a:rPr>
              <a:t>no standard of care in second-line chemotherapy or targeted therapy</a:t>
            </a:r>
            <a:r>
              <a:rPr lang="en-GB" baseline="30000" dirty="0"/>
              <a:t>2</a:t>
            </a:r>
          </a:p>
          <a:p>
            <a:pPr lvl="2"/>
            <a:r>
              <a:rPr lang="en-GB" dirty="0"/>
              <a:t>One of the current strategies in 2L is based on immunotherapy based treatment with anti-PD1/PD-L1 and anti-CTLA-4 products</a:t>
            </a:r>
          </a:p>
          <a:p>
            <a:pPr lvl="2"/>
            <a:r>
              <a:rPr lang="en-GB" dirty="0"/>
              <a:t>Recent publication demonstrated promising results with multikinase inhibitor (regorafenib) in 2L (as well as 3L) treatment</a:t>
            </a:r>
            <a:r>
              <a:rPr lang="en-GB" baseline="30000" dirty="0"/>
              <a:t>3</a:t>
            </a:r>
          </a:p>
          <a:p>
            <a:pPr lvl="4">
              <a:buFont typeface="Wingdings" pitchFamily="2" charset="2"/>
              <a:buChar char="ü"/>
            </a:pPr>
            <a:r>
              <a:rPr lang="en-GB" dirty="0"/>
              <a:t>Median PFS in the regorafenib group was 3.0 months (95% CI: 2.3-4.9) and 1.5 months (95% CI: 1.2-2.0) in the placebo group (HR 0.49; 95% CI: 0.29-0.81; P = 0.004) </a:t>
            </a:r>
          </a:p>
          <a:p>
            <a:pPr lvl="4">
              <a:buFont typeface="Wingdings" pitchFamily="2" charset="2"/>
              <a:buChar char="ü"/>
            </a:pPr>
            <a:r>
              <a:rPr lang="en-GB" dirty="0"/>
              <a:t>Median overall survival was 5.3 months (95% CI: 2.7-10.5) and 5.1 months (95% CI: 3.0-6.4), respectively (P = 0.28). </a:t>
            </a:r>
          </a:p>
          <a:p>
            <a:pPr lvl="4">
              <a:buFont typeface="Wingdings" pitchFamily="2" charset="2"/>
              <a:buChar char="ü"/>
            </a:pPr>
            <a:r>
              <a:rPr lang="en-GB" dirty="0"/>
              <a:t>There were no unexpected/new safety signals</a:t>
            </a:r>
          </a:p>
          <a:p>
            <a:pPr marL="1033200" lvl="2" indent="-457200">
              <a:buFont typeface="+mj-lt"/>
              <a:buAutoNum type="arabicPeriod"/>
            </a:pPr>
            <a:endParaRPr lang="en-GB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Cholangiocarcinoma: </a:t>
            </a:r>
            <a:br>
              <a:rPr lang="en-GB" dirty="0"/>
            </a:br>
            <a:r>
              <a:rPr lang="en-GB" dirty="0"/>
              <a:t>current treatments options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4F2446E-A5E2-E648-8F3A-002403D06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5304"/>
            <a:ext cx="11272219" cy="4846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/>
              <a:t>2L, second-line; AEs, adverse events; CI, confidence interval; CTLA-4, cytotoxic T-lymphocyte-associated protein 4; HR, hazard ratio; PD1/PD-L1, programmed death/programmed death ligand 1; PFS; progression-free survival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pc="-20" dirty="0">
                <a:solidFill>
                  <a:schemeClr val="tx2"/>
                </a:solidFill>
              </a:rPr>
              <a:t>1. Valle J, et al. New Engl J Med. 2010;362:1273-81; 2. Valle </a:t>
            </a:r>
            <a:r>
              <a:rPr lang="en-GB" dirty="0"/>
              <a:t>J, et al. Ann Oncol. 2016;27(suppl 5):v28-v37; 3. Demols A, et al. Ann Oncol. 2020;31:1169-77</a:t>
            </a:r>
          </a:p>
        </p:txBody>
      </p:sp>
      <p:sp>
        <p:nvSpPr>
          <p:cNvPr id="13" name="Flèche vers la droite 12">
            <a:extLst>
              <a:ext uri="{FF2B5EF4-FFF2-40B4-BE49-F238E27FC236}">
                <a16:creationId xmlns="" xmlns:a16="http://schemas.microsoft.com/office/drawing/2014/main" id="{4FD280EF-FAFD-E746-9F91-C373DE28A88F}"/>
              </a:ext>
            </a:extLst>
          </p:cNvPr>
          <p:cNvSpPr/>
          <p:nvPr/>
        </p:nvSpPr>
        <p:spPr>
          <a:xfrm>
            <a:off x="619200" y="5436587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9C50CD3E-D8DF-274C-955D-8372B8DAA5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75520" y="4941168"/>
            <a:ext cx="9807864" cy="100963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dirty="0"/>
              <a:t>Genomic sequencing of patients with CCA, should be performed early in order to identify </a:t>
            </a:r>
            <a:br>
              <a:rPr lang="en-GB" dirty="0"/>
            </a:br>
            <a:r>
              <a:rPr lang="en-GB" dirty="0"/>
              <a:t>those patients who harbour targetable aberrations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Therapies targeting alterations in </a:t>
            </a:r>
            <a:r>
              <a:rPr lang="en-GB" i="1" dirty="0"/>
              <a:t>FGFR</a:t>
            </a:r>
            <a:r>
              <a:rPr lang="en-GB" dirty="0"/>
              <a:t>, </a:t>
            </a:r>
            <a:r>
              <a:rPr lang="en-GB" i="1" dirty="0"/>
              <a:t>IDH1/2</a:t>
            </a:r>
            <a:r>
              <a:rPr lang="en-GB" dirty="0"/>
              <a:t> will be discussed in this presentation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Potentially Targetable genomic alterations in cholangiocarcinoma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193983-AE3C-1E4D-9435-7A87C71D65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660392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BRAF, proto-oncogene B-Raf; CCA, cholangiocarcinoma; eCCA, extrahepatic CCA; ERBB2, Erb-B2 receptor tyrosine kinase 2; FGFR, fibroblast growth factor receptor; HER‑2, human epidermal growth factor receptor 2; iCCA, intrahepatic CCA; IDH1/2, isocitrate dehydrogenase 1/2; PARP, poly(ADP-ribose) polymerase 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Source table: Mizrahi JD and Shroff RT.  Curr Treat Options Oncol. 2020;21:63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B29F1122-CE71-9946-9ADB-DA1C268A0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73860"/>
              </p:ext>
            </p:extLst>
          </p:nvPr>
        </p:nvGraphicFramePr>
        <p:xfrm>
          <a:off x="619200" y="1425600"/>
          <a:ext cx="109632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168">
                  <a:extLst>
                    <a:ext uri="{9D8B030D-6E8A-4147-A177-3AD203B41FA5}">
                      <a16:colId xmlns="" xmlns:a16="http://schemas.microsoft.com/office/drawing/2014/main" val="1396078676"/>
                    </a:ext>
                  </a:extLst>
                </a:gridCol>
                <a:gridCol w="1209766">
                  <a:extLst>
                    <a:ext uri="{9D8B030D-6E8A-4147-A177-3AD203B41FA5}">
                      <a16:colId xmlns="" xmlns:a16="http://schemas.microsoft.com/office/drawing/2014/main" val="816013009"/>
                    </a:ext>
                  </a:extLst>
                </a:gridCol>
                <a:gridCol w="1067441">
                  <a:extLst>
                    <a:ext uri="{9D8B030D-6E8A-4147-A177-3AD203B41FA5}">
                      <a16:colId xmlns="" xmlns:a16="http://schemas.microsoft.com/office/drawing/2014/main" val="2566774733"/>
                    </a:ext>
                  </a:extLst>
                </a:gridCol>
                <a:gridCol w="5173825">
                  <a:extLst>
                    <a:ext uri="{9D8B030D-6E8A-4147-A177-3AD203B41FA5}">
                      <a16:colId xmlns="" xmlns:a16="http://schemas.microsoft.com/office/drawing/2014/main" val="1573070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Alterations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iCCA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eCCA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Current products under investigations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12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noProof="0" dirty="0"/>
                        <a:t>FGFR</a:t>
                      </a:r>
                      <a:r>
                        <a:rPr lang="en-GB" b="1" noProof="0" dirty="0"/>
                        <a:t> fusion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15-20%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&lt; 5%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derazantinib (ARQ-087), infigratinib (BGJ398), erdafitinib, TAS-120, pemigatinib, AZD4547 </a:t>
                      </a:r>
                      <a:endParaRPr lang="en-GB" b="1" noProof="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987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noProof="0" dirty="0"/>
                        <a:t>IDH1/2</a:t>
                      </a:r>
                      <a:r>
                        <a:rPr lang="en-GB" b="1" noProof="0" dirty="0"/>
                        <a:t> mutation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 </a:t>
                      </a:r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~20</a:t>
                      </a:r>
                      <a:r>
                        <a:rPr lang="en-GB" b="1" noProof="0" dirty="0"/>
                        <a:t>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&lt; 5%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ivosidenib (AG-120), enasidenib (AG-221), </a:t>
                      </a:r>
                      <a:b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BAY-1436032, IDH305 </a:t>
                      </a:r>
                      <a:endParaRPr lang="en-GB" b="1" noProof="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266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ERBB2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HER-2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amplification </a:t>
                      </a:r>
                      <a:endParaRPr lang="en-GB" noProof="0" dirty="0">
                        <a:effectLst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&lt; 5%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10-15%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trastuzumab, lapatinib, TAS0728, A166, PRS-343, ZW25 </a:t>
                      </a:r>
                      <a:endParaRPr lang="en-GB" noProof="0" dirty="0">
                        <a:effectLst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24075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BRAF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mutation</a:t>
                      </a:r>
                      <a:endParaRPr lang="en-GB" noProof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&lt; 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dabrafenib + trametinib</a:t>
                      </a:r>
                      <a:endParaRPr lang="en-GB" noProof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717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DNA damage response gene mutation (</a:t>
                      </a:r>
                      <a:r>
                        <a:rPr lang="en-GB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ARID1A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BRCA1/2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GB" noProof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10-15%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PARP inhibitors: olaparib, rucaparib </a:t>
                      </a:r>
                      <a:endParaRPr lang="en-GB" noProof="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98309797"/>
                  </a:ext>
                </a:extLst>
              </a:tr>
            </a:tbl>
          </a:graphicData>
        </a:graphic>
      </p:graphicFrame>
      <p:sp>
        <p:nvSpPr>
          <p:cNvPr id="8" name="Flèche vers la droite 12">
            <a:extLst>
              <a:ext uri="{FF2B5EF4-FFF2-40B4-BE49-F238E27FC236}">
                <a16:creationId xmlns="" xmlns:a16="http://schemas.microsoft.com/office/drawing/2014/main" id="{59DA7C2C-2481-E248-B5E8-E189B032DCDD}"/>
              </a:ext>
            </a:extLst>
          </p:cNvPr>
          <p:cNvSpPr/>
          <p:nvPr/>
        </p:nvSpPr>
        <p:spPr>
          <a:xfrm>
            <a:off x="619200" y="5197596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93224" cy="807285"/>
          </a:xfrm>
        </p:spPr>
        <p:txBody>
          <a:bodyPr/>
          <a:lstStyle/>
          <a:p>
            <a:r>
              <a:rPr lang="en-GB" dirty="0"/>
              <a:t>Clinical development overview with IDH </a:t>
            </a:r>
            <a:br>
              <a:rPr lang="en-GB" dirty="0"/>
            </a:br>
            <a:r>
              <a:rPr lang="en-GB" dirty="0"/>
              <a:t>inhibitors in cholangiocarcinoma*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r>
              <a:rPr lang="en-GB" dirty="0"/>
              <a:t>*Search done in </a:t>
            </a:r>
            <a:r>
              <a:rPr lang="en-GB" dirty="0">
                <a:solidFill>
                  <a:schemeClr val="tx2"/>
                </a:solidFill>
              </a:rPr>
              <a:t>ClinicalTrials.gov </a:t>
            </a:r>
            <a:r>
              <a:rPr lang="en-GB" dirty="0"/>
              <a:t>(as of 16 July 2020) for IDH inhibitor in cholangiocarcinoma disease and validated in the clinical development pipelines section of the company’s website</a:t>
            </a:r>
          </a:p>
          <a:p>
            <a:pPr>
              <a:spcBef>
                <a:spcPts val="0"/>
              </a:spcBef>
            </a:pPr>
            <a:r>
              <a:rPr lang="en-GB" dirty="0"/>
              <a:t>AML, acute myelogenous leukaemia; IDH1/2, isocitrate dehydrogenase 1/2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5E8C9331-661A-E048-B165-F773FEBBD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26179"/>
              </p:ext>
            </p:extLst>
          </p:nvPr>
        </p:nvGraphicFramePr>
        <p:xfrm>
          <a:off x="619200" y="1425600"/>
          <a:ext cx="109632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32">
                  <a:extLst>
                    <a:ext uri="{9D8B030D-6E8A-4147-A177-3AD203B41FA5}">
                      <a16:colId xmlns="" xmlns:a16="http://schemas.microsoft.com/office/drawing/2014/main" val="3719293031"/>
                    </a:ext>
                  </a:extLst>
                </a:gridCol>
                <a:gridCol w="2421320">
                  <a:extLst>
                    <a:ext uri="{9D8B030D-6E8A-4147-A177-3AD203B41FA5}">
                      <a16:colId xmlns="" xmlns:a16="http://schemas.microsoft.com/office/drawing/2014/main" val="447443043"/>
                    </a:ext>
                  </a:extLst>
                </a:gridCol>
                <a:gridCol w="2085026">
                  <a:extLst>
                    <a:ext uri="{9D8B030D-6E8A-4147-A177-3AD203B41FA5}">
                      <a16:colId xmlns="" xmlns:a16="http://schemas.microsoft.com/office/drawing/2014/main" val="1893051746"/>
                    </a:ext>
                  </a:extLst>
                </a:gridCol>
                <a:gridCol w="2017767">
                  <a:extLst>
                    <a:ext uri="{9D8B030D-6E8A-4147-A177-3AD203B41FA5}">
                      <a16:colId xmlns="" xmlns:a16="http://schemas.microsoft.com/office/drawing/2014/main" val="2209647675"/>
                    </a:ext>
                  </a:extLst>
                </a:gridCol>
                <a:gridCol w="1546955">
                  <a:extLst>
                    <a:ext uri="{9D8B030D-6E8A-4147-A177-3AD203B41FA5}">
                      <a16:colId xmlns="" xmlns:a16="http://schemas.microsoft.com/office/drawing/2014/main" val="1113623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IDH inhibitor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Mechanism of action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Current clinical trial phase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ClinicalTrials.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gov identifier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Status</a:t>
                      </a:r>
                    </a:p>
                  </a:txBody>
                  <a:tcPr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914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ivosidenib (AG-120)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Mutant IDH1 inhibitor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3  (ClarIDHy)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NCT02989857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Active not recruiting</a:t>
                      </a:r>
                    </a:p>
                  </a:txBody>
                  <a:tcPr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367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olutasidenib (FT 2102)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Mutant IDH1 inhibitor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1/2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NCT03684811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Focusing on glioma</a:t>
                      </a:r>
                    </a:p>
                  </a:txBody>
                  <a:tcP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429034581"/>
                  </a:ext>
                </a:extLst>
              </a:tr>
              <a:tr h="534000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enasidenib</a:t>
                      </a:r>
                      <a:b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(AG-221/CC-90007)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Mutant IDH2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1/2</a:t>
                      </a:r>
                    </a:p>
                    <a:p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NCT02273739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Focusing on AML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337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IDH305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Mutant IDH1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NCT02381886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Suspended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24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BAY1436032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Mutant IDH1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NCT02746081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Focusing on AML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807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vorasidenib (AG-881)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Mutant IDH1/2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NCT02481154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Focusing on low-grade glioma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987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F8301B2-B988-F043-B542-6DA9415DDF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ClarIDHy (NCT02989857): </a:t>
            </a:r>
            <a:r>
              <a:rPr lang="en-GB" dirty="0"/>
              <a:t>randomized phase 3 trial assessing ivosidenib (IDH1 inhibitor) vs placebo in patients with advanced cholangiocarcinoma harbouring an </a:t>
            </a:r>
            <a:r>
              <a:rPr lang="en-GB" i="1" dirty="0"/>
              <a:t>IDH1</a:t>
            </a:r>
            <a:r>
              <a:rPr lang="en-GB" dirty="0"/>
              <a:t> mutation.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Phase 3 results with IDH inhibitor in cholangiocarcinoma: C</a:t>
            </a:r>
            <a:r>
              <a:rPr lang="en-GB" cap="none" dirty="0"/>
              <a:t>larI</a:t>
            </a:r>
            <a:r>
              <a:rPr lang="en-GB" dirty="0"/>
              <a:t>DH</a:t>
            </a:r>
            <a:r>
              <a:rPr lang="en-GB" cap="none" dirty="0"/>
              <a:t>y</a:t>
            </a:r>
            <a:r>
              <a:rPr lang="en-GB" dirty="0"/>
              <a:t> trial – </a:t>
            </a:r>
            <a:r>
              <a:rPr lang="en-GB" dirty="0">
                <a:solidFill>
                  <a:schemeClr val="accent1"/>
                </a:solidFill>
              </a:rPr>
              <a:t>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5179"/>
            <a:ext cx="10876416" cy="365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dirty="0"/>
              <a:t>5-FU, fluorouracil; CCA, cholangiocarcinoma; DoR, duration of response; ECOG PS, Eastern </a:t>
            </a:r>
            <a:r>
              <a:rPr lang="en-GB" dirty="0">
                <a:solidFill>
                  <a:schemeClr val="tx2"/>
                </a:solidFill>
              </a:rPr>
              <a:t>Cooperative Oncology Group performance status; IDH1, isocitrate dehydrogenase 1; mIDH1, mutation in isocitrate dehydrogenase 1; ORR, objective response rate; OS, overall survival; PD, pharmacodynamic</a:t>
            </a:r>
            <a:r>
              <a:rPr lang="en-GB" dirty="0"/>
              <a:t>; PFS, progression-free survival; PK, pharmacokinetic; QD, once a day; QoL, quality of life; R, randomized; TTR, time to response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GB" dirty="0"/>
              <a:t>Abou-Alfa GK, et al. Lancet Oncol. 2020;21:796-807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CFACD294-B2C2-E944-96A4-2661921C1A90}"/>
              </a:ext>
            </a:extLst>
          </p:cNvPr>
          <p:cNvSpPr/>
          <p:nvPr/>
        </p:nvSpPr>
        <p:spPr>
          <a:xfrm>
            <a:off x="1554759" y="4887508"/>
            <a:ext cx="2741041" cy="720665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914C0E32-D84F-9D4A-AE21-0BE2C2301EA1}"/>
              </a:ext>
            </a:extLst>
          </p:cNvPr>
          <p:cNvSpPr/>
          <p:nvPr/>
        </p:nvSpPr>
        <p:spPr>
          <a:xfrm>
            <a:off x="4516014" y="4833105"/>
            <a:ext cx="6116490" cy="777985"/>
          </a:xfrm>
          <a:prstGeom prst="roundRect">
            <a:avLst/>
          </a:prstGeom>
          <a:solidFill>
            <a:srgbClr val="FFFFFF">
              <a:alpha val="0"/>
            </a:srgbClr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738390C-F01E-EE42-A646-1E15101CB58B}"/>
              </a:ext>
            </a:extLst>
          </p:cNvPr>
          <p:cNvSpPr/>
          <p:nvPr/>
        </p:nvSpPr>
        <p:spPr>
          <a:xfrm>
            <a:off x="1626033" y="4866459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accent1"/>
                </a:solidFill>
                <a:ea typeface="Arial Unicode MS" charset="-128"/>
                <a:cs typeface="Calibri" panose="020F0502020204030204" pitchFamily="34" charset="0"/>
              </a:rPr>
              <a:t>Primary endpoint</a:t>
            </a:r>
          </a:p>
          <a:p>
            <a:pPr marL="117475" indent="-1174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ea typeface="Arial Unicode MS" charset="-128"/>
                <a:cs typeface="Calibri" panose="020F0502020204030204" pitchFamily="34" charset="0"/>
              </a:rPr>
              <a:t>PFS assessed by independent radiology centre review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CAA03FC-16E7-4347-B90C-9B495D24B393}"/>
              </a:ext>
            </a:extLst>
          </p:cNvPr>
          <p:cNvGrpSpPr/>
          <p:nvPr/>
        </p:nvGrpSpPr>
        <p:grpSpPr>
          <a:xfrm>
            <a:off x="1127448" y="2336056"/>
            <a:ext cx="9937104" cy="2376265"/>
            <a:chOff x="479377" y="2336056"/>
            <a:chExt cx="9937104" cy="2376265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="" xmlns:a16="http://schemas.microsoft.com/office/drawing/2014/main" id="{4179F48C-C993-144A-923A-C23FA2CFF64B}"/>
                </a:ext>
              </a:extLst>
            </p:cNvPr>
            <p:cNvSpPr/>
            <p:nvPr/>
          </p:nvSpPr>
          <p:spPr>
            <a:xfrm>
              <a:off x="479377" y="2336056"/>
              <a:ext cx="9937104" cy="2376265"/>
            </a:xfrm>
            <a:prstGeom prst="roundRect">
              <a:avLst>
                <a:gd name="adj" fmla="val 746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Arrow Connector 68">
              <a:extLst>
                <a:ext uri="{FF2B5EF4-FFF2-40B4-BE49-F238E27FC236}">
                  <a16:creationId xmlns="" xmlns:a16="http://schemas.microsoft.com/office/drawing/2014/main" id="{18263B8F-CE24-ED4A-BC8B-89DA189327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31904" y="3535645"/>
              <a:ext cx="232658" cy="0"/>
            </a:xfrm>
            <a:prstGeom prst="straightConnector1">
              <a:avLst/>
            </a:prstGeom>
            <a:noFill/>
            <a:ln w="2222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40">
              <a:extLst>
                <a:ext uri="{FF2B5EF4-FFF2-40B4-BE49-F238E27FC236}">
                  <a16:creationId xmlns="" xmlns:a16="http://schemas.microsoft.com/office/drawing/2014/main" id="{C5ABE965-C88D-7346-9D23-8680538D46E4}"/>
                </a:ext>
              </a:extLst>
            </p:cNvPr>
            <p:cNvCxnSpPr>
              <a:cxnSpLocks/>
            </p:cNvCxnSpPr>
            <p:nvPr/>
          </p:nvCxnSpPr>
          <p:spPr>
            <a:xfrm>
              <a:off x="3005893" y="3535645"/>
              <a:ext cx="56982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8">
              <a:extLst>
                <a:ext uri="{FF2B5EF4-FFF2-40B4-BE49-F238E27FC236}">
                  <a16:creationId xmlns="" xmlns:a16="http://schemas.microsoft.com/office/drawing/2014/main" id="{A74D4850-EAB3-844B-B1F1-3E133A7E1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575" y="2483905"/>
              <a:ext cx="2566846" cy="2083389"/>
            </a:xfrm>
            <a:prstGeom prst="roundRect">
              <a:avLst>
                <a:gd name="adj" fmla="val 883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lIns="45720" tIns="45720" rIns="45720" bIns="45720" anchor="ctr"/>
            <a:lstStyle>
              <a:lvl1pPr defTabSz="519113">
                <a:lnSpc>
                  <a:spcPct val="93000"/>
                </a:lnSpc>
                <a:spcAft>
                  <a:spcPts val="7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7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104775" indent="-104775" defTabSz="519113">
                <a:lnSpc>
                  <a:spcPct val="93000"/>
                </a:lnSpc>
                <a:spcAft>
                  <a:spcPts val="5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defTabSz="519113">
                <a:lnSpc>
                  <a:spcPct val="93000"/>
                </a:lnSpc>
                <a:spcAft>
                  <a:spcPts val="4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defTabSz="519113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defTabSz="519113">
                <a:lnSpc>
                  <a:spcPct val="93000"/>
                </a:lnSpc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algn="ctr">
                <a:lnSpc>
                  <a:spcPts val="1400"/>
                </a:lnSpc>
                <a:spcAft>
                  <a:spcPts val="500"/>
                </a:spcAft>
                <a:buClr>
                  <a:srgbClr val="FFFFFF"/>
                </a:buClr>
                <a:buSzTx/>
              </a:pPr>
              <a:r>
                <a:rPr lang="en-GB" altLang="zh-CN" sz="1400" b="1" dirty="0">
                  <a:solidFill>
                    <a:schemeClr val="accent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Key eligibility criteria</a:t>
              </a:r>
              <a:endParaRPr lang="en-GB" altLang="zh-CN" sz="14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marL="117475" lvl="1" indent="-117475">
                <a:lnSpc>
                  <a:spcPts val="1400"/>
                </a:lnSpc>
                <a:spcBef>
                  <a:spcPts val="1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Histologically confirmed CCA</a:t>
              </a:r>
            </a:p>
            <a:p>
              <a:pPr marL="117475" lvl="1" indent="-117475">
                <a:lnSpc>
                  <a:spcPts val="1400"/>
                </a:lnSpc>
                <a:spcBef>
                  <a:spcPts val="1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ECOG PS 0-1</a:t>
              </a:r>
            </a:p>
            <a:p>
              <a:pPr marL="117475" lvl="1" indent="-117475">
                <a:lnSpc>
                  <a:spcPts val="1400"/>
                </a:lnSpc>
                <a:spcBef>
                  <a:spcPts val="1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</a:pPr>
              <a:r>
                <a:rPr lang="en-GB" altLang="zh-CN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1-2 prior therapies (at least 1 gemcitabine - or 5-FU- containing regimen)</a:t>
              </a:r>
            </a:p>
            <a:p>
              <a:pPr marL="117475" lvl="1" indent="-117475">
                <a:lnSpc>
                  <a:spcPts val="1400"/>
                </a:lnSpc>
                <a:spcBef>
                  <a:spcPts val="100"/>
                </a:spcBef>
                <a:spcAft>
                  <a:spcPts val="5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</a:pPr>
              <a:r>
                <a:rPr lang="en-GB" altLang="zh-CN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Adequate hematologic, hepatic and renal function</a:t>
              </a:r>
            </a:p>
            <a:p>
              <a:pPr marL="0" lvl="1" indent="0" algn="ctr">
                <a:lnSpc>
                  <a:spcPct val="100000"/>
                </a:lnSpc>
                <a:spcBef>
                  <a:spcPts val="100"/>
                </a:spcBef>
                <a:spcAft>
                  <a:spcPts val="500"/>
                </a:spcAft>
                <a:buClr>
                  <a:schemeClr val="tx1"/>
                </a:buClr>
                <a:buSzTx/>
              </a:pPr>
              <a:r>
                <a:rPr lang="en-GB" altLang="zh-CN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(n=185)</a:t>
              </a:r>
            </a:p>
          </p:txBody>
        </p:sp>
        <p:sp>
          <p:nvSpPr>
            <p:cNvPr id="33" name="TextBox 28">
              <a:extLst>
                <a:ext uri="{FF2B5EF4-FFF2-40B4-BE49-F238E27FC236}">
                  <a16:creationId xmlns="" xmlns:a16="http://schemas.microsoft.com/office/drawing/2014/main" id="{DDFEEB26-315C-0746-B943-24C621B61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1250" y="3297391"/>
              <a:ext cx="1693052" cy="493784"/>
            </a:xfrm>
            <a:prstGeom prst="roundRect">
              <a:avLst>
                <a:gd name="adj" fmla="val 8387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lIns="45720" tIns="45720" rIns="45720" bIns="45720" anchor="ctr"/>
            <a:lstStyle>
              <a:lvl1pPr defTabSz="519113">
                <a:lnSpc>
                  <a:spcPct val="93000"/>
                </a:lnSpc>
                <a:spcAft>
                  <a:spcPts val="7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7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1pPr>
              <a:lvl2pPr marL="104775" indent="-104775" defTabSz="519113">
                <a:lnSpc>
                  <a:spcPct val="93000"/>
                </a:lnSpc>
                <a:spcAft>
                  <a:spcPts val="5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2pPr>
              <a:lvl3pPr defTabSz="519113">
                <a:lnSpc>
                  <a:spcPct val="93000"/>
                </a:lnSpc>
                <a:spcAft>
                  <a:spcPts val="4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2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3pPr>
              <a:lvl4pPr defTabSz="519113"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4pPr>
              <a:lvl5pPr defTabSz="519113">
                <a:lnSpc>
                  <a:spcPct val="93000"/>
                </a:lnSpc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5pPr>
              <a:lvl6pPr marL="25146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6pPr>
              <a:lvl7pPr marL="29718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7pPr>
              <a:lvl8pPr marL="34290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8pPr>
              <a:lvl9pPr marL="3886200" indent="-228600" defTabSz="51911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1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1000">
                  <a:solidFill>
                    <a:srgbClr val="000000"/>
                  </a:solidFill>
                  <a:latin typeface="Arial" panose="020B0604020202020204" pitchFamily="34" charset="0"/>
                  <a:ea typeface="Arial Unicode MS"/>
                  <a:cs typeface="Arial Unicode MS"/>
                </a:defRPr>
              </a:lvl9pPr>
            </a:lstStyle>
            <a:p>
              <a:pPr marL="0" lvl="1" indent="0" algn="ctr">
                <a:lnSpc>
                  <a:spcPct val="100000"/>
                </a:lnSpc>
                <a:spcBef>
                  <a:spcPct val="20000"/>
                </a:spcBef>
                <a:spcAft>
                  <a:spcPts val="500"/>
                </a:spcAft>
                <a:buClr>
                  <a:schemeClr val="accent1"/>
                </a:buClr>
                <a:buSzTx/>
              </a:pPr>
              <a:r>
                <a:rPr lang="en-GB" altLang="en-US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Eligible patients</a:t>
              </a:r>
              <a:br>
                <a:rPr lang="en-GB" altLang="en-US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</a:br>
              <a:r>
                <a:rPr lang="en-GB" altLang="en-US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Calibri" panose="020F0502020204030204" pitchFamily="34" charset="0"/>
                </a:rPr>
                <a:t>with mIDH1 CCA</a:t>
              </a:r>
            </a:p>
          </p:txBody>
        </p:sp>
        <p:cxnSp>
          <p:nvCxnSpPr>
            <p:cNvPr id="39" name="Straight Connector 50">
              <a:extLst>
                <a:ext uri="{FF2B5EF4-FFF2-40B4-BE49-F238E27FC236}">
                  <a16:creationId xmlns="" xmlns:a16="http://schemas.microsoft.com/office/drawing/2014/main" id="{71CEF690-1792-E14D-BE90-2BB194D58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734" y="2982509"/>
              <a:ext cx="0" cy="1176931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51">
              <a:extLst>
                <a:ext uri="{FF2B5EF4-FFF2-40B4-BE49-F238E27FC236}">
                  <a16:creationId xmlns="" xmlns:a16="http://schemas.microsoft.com/office/drawing/2014/main" id="{8C68B9D0-F377-9F41-A9AA-133266BA0A1D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7810212" y="4149034"/>
              <a:ext cx="583807" cy="3286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77">
              <a:extLst>
                <a:ext uri="{FF2B5EF4-FFF2-40B4-BE49-F238E27FC236}">
                  <a16:creationId xmlns="" xmlns:a16="http://schemas.microsoft.com/office/drawing/2014/main" id="{351B835E-1858-7E44-A210-E097013DC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477" y="3333975"/>
              <a:ext cx="457200" cy="457200"/>
            </a:xfrm>
            <a:prstGeom prst="ellipse">
              <a:avLst/>
            </a:prstGeom>
            <a:solidFill>
              <a:schemeClr val="bg1"/>
            </a:solidFill>
            <a:ln w="19050" cap="rnd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GB" altLang="en-US" sz="1200" b="1" kern="0" dirty="0">
                  <a:solidFill>
                    <a:schemeClr val="tx1"/>
                  </a:solidFill>
                  <a:latin typeface="+mn-lt"/>
                  <a:ea typeface="Arial Unicode MS" charset="-128"/>
                  <a:cs typeface="Calibri" panose="020F0502020204030204" pitchFamily="34" charset="0"/>
                </a:rPr>
                <a:t>R </a:t>
              </a:r>
              <a:br>
                <a:rPr lang="en-GB" altLang="en-US" sz="1200" b="1" kern="0" dirty="0">
                  <a:solidFill>
                    <a:schemeClr val="tx1"/>
                  </a:solidFill>
                  <a:latin typeface="+mn-lt"/>
                  <a:ea typeface="Arial Unicode MS" charset="-128"/>
                  <a:cs typeface="Calibri" panose="020F0502020204030204" pitchFamily="34" charset="0"/>
                </a:rPr>
              </a:br>
              <a:r>
                <a:rPr lang="en-GB" altLang="en-US" sz="1200" b="1" kern="0" dirty="0">
                  <a:solidFill>
                    <a:schemeClr val="tx1"/>
                  </a:solidFill>
                  <a:latin typeface="+mn-lt"/>
                  <a:ea typeface="Arial Unicode MS" charset="-128"/>
                  <a:cs typeface="Calibri" panose="020F0502020204030204" pitchFamily="34" charset="0"/>
                </a:rPr>
                <a:t>2:1</a:t>
              </a:r>
            </a:p>
          </p:txBody>
        </p:sp>
        <p:sp>
          <p:nvSpPr>
            <p:cNvPr id="42" name="TextBox 7">
              <a:extLst>
                <a:ext uri="{FF2B5EF4-FFF2-40B4-BE49-F238E27FC236}">
                  <a16:creationId xmlns="" xmlns:a16="http://schemas.microsoft.com/office/drawing/2014/main" id="{D4905F07-CCD6-D645-9C6D-45F5CCB1C359}"/>
                </a:ext>
              </a:extLst>
            </p:cNvPr>
            <p:cNvSpPr txBox="1"/>
            <p:nvPr/>
          </p:nvSpPr>
          <p:spPr bwMode="auto">
            <a:xfrm>
              <a:off x="5925677" y="3895849"/>
              <a:ext cx="1884535" cy="512942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45720" tIns="45720" rIns="45720" bIns="45720" anchor="ctr"/>
            <a:lstStyle/>
            <a:p>
              <a:pPr algn="ctr" defTabSz="689388">
                <a:defRPr/>
              </a:pPr>
              <a:r>
                <a:rPr lang="en-GB" altLang="zh-CN" sz="1400" b="1" kern="0" dirty="0">
                  <a:solidFill>
                    <a:schemeClr val="bg1"/>
                  </a:solidFill>
                  <a:cs typeface="Calibri" panose="020F0502020204030204" pitchFamily="34" charset="0"/>
                </a:rPr>
                <a:t>Placebo</a:t>
              </a:r>
            </a:p>
            <a:p>
              <a:pPr algn="ctr" defTabSz="689388">
                <a:defRPr/>
              </a:pPr>
              <a:r>
                <a:rPr lang="en-GB" altLang="zh-CN" sz="1400" b="1" kern="0" dirty="0">
                  <a:solidFill>
                    <a:schemeClr val="bg1"/>
                  </a:solidFill>
                  <a:cs typeface="Calibri" panose="020F0502020204030204" pitchFamily="34" charset="0"/>
                </a:rPr>
                <a:t>(n=61)</a:t>
              </a:r>
              <a:endParaRPr lang="en-GB" altLang="zh-CN" sz="1200" b="1" kern="0" dirty="0">
                <a:solidFill>
                  <a:schemeClr val="bg1"/>
                </a:solidFill>
                <a:effectLst>
                  <a:outerShdw blurRad="127000" dist="38100" dir="2700000" algn="tl" rotWithShape="0">
                    <a:schemeClr val="bg1">
                      <a:alpha val="40000"/>
                    </a:schemeClr>
                  </a:outerShdw>
                </a:effectLst>
                <a:ea typeface="MS PGothic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20">
              <a:extLst>
                <a:ext uri="{FF2B5EF4-FFF2-40B4-BE49-F238E27FC236}">
                  <a16:creationId xmlns="" xmlns:a16="http://schemas.microsoft.com/office/drawing/2014/main" id="{FA2DF2ED-7181-9E4C-B622-3D5862809749}"/>
                </a:ext>
              </a:extLst>
            </p:cNvPr>
            <p:cNvSpPr txBox="1"/>
            <p:nvPr/>
          </p:nvSpPr>
          <p:spPr bwMode="auto">
            <a:xfrm>
              <a:off x="5897843" y="2574672"/>
              <a:ext cx="2019585" cy="908720"/>
            </a:xfrm>
            <a:prstGeom prst="round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45720" rIns="0" bIns="45720" anchor="ctr"/>
            <a:lstStyle>
              <a:defPPr>
                <a:defRPr lang="en-US"/>
              </a:defPPr>
              <a:lvl1pPr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defRPr sz="1200" b="1">
                  <a:solidFill>
                    <a:prstClr val="white"/>
                  </a:solidFill>
                  <a:ea typeface="Arial Unicode MS" panose="020B0604020202020204" pitchFamily="34" charset="-128"/>
                  <a:cs typeface="Arial" panose="020B0604020202020204" pitchFamily="34" charset="0"/>
                </a:defRPr>
              </a:lvl1pPr>
            </a:lstStyle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400" kern="0" dirty="0">
                  <a:solidFill>
                    <a:schemeClr val="bg1"/>
                  </a:solidFill>
                  <a:cs typeface="Calibri" panose="020F0502020204030204" pitchFamily="34" charset="0"/>
                </a:rPr>
                <a:t>Ivosidenib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400" kern="0" dirty="0">
                  <a:solidFill>
                    <a:schemeClr val="bg1"/>
                  </a:solidFill>
                  <a:cs typeface="Calibri" panose="020F0502020204030204" pitchFamily="34" charset="0"/>
                </a:rPr>
                <a:t>500 mg QD orally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400" kern="0" dirty="0">
                  <a:solidFill>
                    <a:schemeClr val="bg1"/>
                  </a:solidFill>
                  <a:cs typeface="Calibri" panose="020F0502020204030204" pitchFamily="34" charset="0"/>
                </a:rPr>
                <a:t>Continuous 28-day cycles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zh-CN" sz="1400" kern="0" dirty="0">
                  <a:solidFill>
                    <a:schemeClr val="bg1"/>
                  </a:solidFill>
                  <a:cs typeface="Calibri" panose="020F0502020204030204" pitchFamily="34" charset="0"/>
                </a:rPr>
                <a:t>(n=124)</a:t>
              </a:r>
              <a:endParaRPr lang="en-GB" altLang="zh-CN" kern="0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52">
              <a:extLst>
                <a:ext uri="{FF2B5EF4-FFF2-40B4-BE49-F238E27FC236}">
                  <a16:creationId xmlns="" xmlns:a16="http://schemas.microsoft.com/office/drawing/2014/main" id="{64E705EE-7FBB-5A40-AAF8-3A76F06058B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579" y="2986661"/>
              <a:ext cx="20978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3">
              <a:extLst>
                <a:ext uri="{FF2B5EF4-FFF2-40B4-BE49-F238E27FC236}">
                  <a16:creationId xmlns="" xmlns:a16="http://schemas.microsoft.com/office/drawing/2014/main" id="{260061E2-1D15-3C4F-B636-5344B523F9E8}"/>
                </a:ext>
              </a:extLst>
            </p:cNvPr>
            <p:cNvCxnSpPr>
              <a:cxnSpLocks/>
            </p:cNvCxnSpPr>
            <p:nvPr/>
          </p:nvCxnSpPr>
          <p:spPr>
            <a:xfrm>
              <a:off x="5702579" y="4149034"/>
              <a:ext cx="20978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4">
              <a:extLst>
                <a:ext uri="{FF2B5EF4-FFF2-40B4-BE49-F238E27FC236}">
                  <a16:creationId xmlns="" xmlns:a16="http://schemas.microsoft.com/office/drawing/2014/main" id="{37BB3F4C-AD93-4B42-9CB0-B7A757F7D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9865" y="2982509"/>
              <a:ext cx="0" cy="1176931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2">
              <a:extLst>
                <a:ext uri="{FF2B5EF4-FFF2-40B4-BE49-F238E27FC236}">
                  <a16:creationId xmlns="" xmlns:a16="http://schemas.microsoft.com/office/drawing/2014/main" id="{28128C7A-875A-5249-9B8E-8C8A3FB49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209" y="2982509"/>
              <a:ext cx="421656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hape 612">
              <a:extLst>
                <a:ext uri="{FF2B5EF4-FFF2-40B4-BE49-F238E27FC236}">
                  <a16:creationId xmlns="" xmlns:a16="http://schemas.microsoft.com/office/drawing/2014/main" id="{96C4E326-AE1B-5343-B7B6-7657A60C7983}"/>
                </a:ext>
              </a:extLst>
            </p:cNvPr>
            <p:cNvSpPr/>
            <p:nvPr/>
          </p:nvSpPr>
          <p:spPr>
            <a:xfrm>
              <a:off x="8473139" y="3284984"/>
              <a:ext cx="1799325" cy="512942"/>
            </a:xfrm>
            <a:prstGeom prst="roundRect">
              <a:avLst>
                <a:gd name="adj" fmla="val 6601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lIns="45720" tIns="45720" rIns="45720" bIns="45720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GB" sz="1400" dirty="0">
                  <a:ea typeface="Arial"/>
                  <a:cs typeface="Calibri" panose="020F0502020204030204" pitchFamily="34" charset="0"/>
                  <a:sym typeface="Arial"/>
                </a:rPr>
                <a:t>Crossover permitted at disease progression</a:t>
              </a:r>
              <a:endParaRPr lang="en-GB" sz="1400" dirty="0">
                <a:ea typeface="Arial Unicode MS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8C28AF9-02DE-9240-BD77-B1815DF2AA8A}"/>
              </a:ext>
            </a:extLst>
          </p:cNvPr>
          <p:cNvSpPr/>
          <p:nvPr/>
        </p:nvSpPr>
        <p:spPr>
          <a:xfrm>
            <a:off x="4814396" y="4825082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092" indent="-161092">
              <a:defRPr/>
            </a:pPr>
            <a:r>
              <a:rPr lang="en-GB" sz="1400" b="1" dirty="0">
                <a:solidFill>
                  <a:schemeClr val="accent1"/>
                </a:solidFill>
                <a:ea typeface="Arial Unicode MS" charset="-128"/>
                <a:cs typeface="Calibri" panose="020F0502020204030204" pitchFamily="34" charset="0"/>
              </a:rPr>
              <a:t>Secondary endpoints include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Safety and tolerability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ORR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4905B8-9E96-C442-B74A-A0CBFB18F278}"/>
              </a:ext>
            </a:extLst>
          </p:cNvPr>
          <p:cNvSpPr/>
          <p:nvPr/>
        </p:nvSpPr>
        <p:spPr>
          <a:xfrm>
            <a:off x="7921244" y="5038981"/>
            <a:ext cx="1414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TTR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PK/PD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7882B064-F776-F047-996F-06B81CB49D46}"/>
              </a:ext>
            </a:extLst>
          </p:cNvPr>
          <p:cNvSpPr txBox="1"/>
          <p:nvPr/>
        </p:nvSpPr>
        <p:spPr>
          <a:xfrm>
            <a:off x="620184" y="5661248"/>
            <a:ext cx="6130309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Study period:</a:t>
            </a:r>
            <a:r>
              <a:rPr lang="en-GB" dirty="0">
                <a:solidFill>
                  <a:srgbClr val="5D8298"/>
                </a:solidFill>
                <a:latin typeface="+mj-lt"/>
              </a:rPr>
              <a:t> between 20 February 2017 and 31 January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A5DE30-AEC9-334A-A9EE-B5BCB184698A}"/>
              </a:ext>
            </a:extLst>
          </p:cNvPr>
          <p:cNvSpPr/>
          <p:nvPr/>
        </p:nvSpPr>
        <p:spPr>
          <a:xfrm>
            <a:off x="6887933" y="5038981"/>
            <a:ext cx="100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OS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DoR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96BC52-6D3B-314B-AF30-1242F87666A1}"/>
              </a:ext>
            </a:extLst>
          </p:cNvPr>
          <p:cNvSpPr/>
          <p:nvPr/>
        </p:nvSpPr>
        <p:spPr>
          <a:xfrm>
            <a:off x="9192482" y="5038981"/>
            <a:ext cx="647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zh-CN" sz="1400" dirty="0">
                <a:cs typeface="Calibri" panose="020F0502020204030204" pitchFamily="34" charset="0"/>
              </a:rPr>
              <a:t>QoL</a:t>
            </a:r>
          </a:p>
        </p:txBody>
      </p:sp>
    </p:spTree>
    <p:extLst>
      <p:ext uri="{BB962C8B-B14F-4D97-AF65-F5344CB8AC3E}">
        <p14:creationId xmlns:p14="http://schemas.microsoft.com/office/powerpoint/2010/main" val="3738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First Phase 3 results with IDH inhibitor in cholangiocarcinoma: </a:t>
            </a:r>
            <a:r>
              <a:rPr lang="en-GB" cap="none" dirty="0"/>
              <a:t>ClarIDHy</a:t>
            </a:r>
            <a:r>
              <a:rPr lang="en-GB" dirty="0"/>
              <a:t> trial – efficacy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CE9FFC7A-AE0C-7A49-A248-E8FAE2F90B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59660"/>
            <a:ext cx="10962216" cy="698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CI, confidence interval; ECOG PS, Eastern Cooperative Oncology Group performance status; HR, hazard ratio; IDH1, isocitrate dehydrogenase 1; IRC, independent radiology centre; NE, not estimable; OS, overall survival; PFS, progression-free survival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Abou-Alfa GK, et al. Lancet Oncol. 2020;21:796-807</a:t>
            </a:r>
          </a:p>
        </p:txBody>
      </p:sp>
      <p:sp>
        <p:nvSpPr>
          <p:cNvPr id="27" name="Content Placeholder 18">
            <a:extLst>
              <a:ext uri="{FF2B5EF4-FFF2-40B4-BE49-F238E27FC236}">
                <a16:creationId xmlns="" xmlns:a16="http://schemas.microsoft.com/office/drawing/2014/main" id="{B72C0A96-9F30-5442-A22D-0624F1D698CC}"/>
              </a:ext>
            </a:extLst>
          </p:cNvPr>
          <p:cNvSpPr txBox="1">
            <a:spLocks/>
          </p:cNvSpPr>
          <p:nvPr/>
        </p:nvSpPr>
        <p:spPr>
          <a:xfrm>
            <a:off x="619200" y="1052736"/>
            <a:ext cx="3959457" cy="432048"/>
          </a:xfrm>
          <a:prstGeom prst="rect">
            <a:avLst/>
          </a:prstGeom>
        </p:spPr>
        <p:txBody>
          <a:bodyPr lIns="0"/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Data cut-off date: </a:t>
            </a:r>
            <a:r>
              <a:rPr lang="en-GB" dirty="0">
                <a:solidFill>
                  <a:schemeClr val="tx2"/>
                </a:solidFill>
              </a:rPr>
              <a:t>31 January 2019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9D7D7FD1-6286-EE47-81FC-521399CFE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84749"/>
              </p:ext>
            </p:extLst>
          </p:nvPr>
        </p:nvGraphicFramePr>
        <p:xfrm>
          <a:off x="619200" y="1537461"/>
          <a:ext cx="426645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618">
                  <a:extLst>
                    <a:ext uri="{9D8B030D-6E8A-4147-A177-3AD203B41FA5}">
                      <a16:colId xmlns="" xmlns:a16="http://schemas.microsoft.com/office/drawing/2014/main" val="76939615"/>
                    </a:ext>
                  </a:extLst>
                </a:gridCol>
                <a:gridCol w="851059">
                  <a:extLst>
                    <a:ext uri="{9D8B030D-6E8A-4147-A177-3AD203B41FA5}">
                      <a16:colId xmlns="" xmlns:a16="http://schemas.microsoft.com/office/drawing/2014/main" val="1771038044"/>
                    </a:ext>
                  </a:extLst>
                </a:gridCol>
                <a:gridCol w="803778">
                  <a:extLst>
                    <a:ext uri="{9D8B030D-6E8A-4147-A177-3AD203B41FA5}">
                      <a16:colId xmlns="" xmlns:a16="http://schemas.microsoft.com/office/drawing/2014/main" val="4132742969"/>
                    </a:ext>
                  </a:extLst>
                </a:gridCol>
              </a:tblGrid>
              <a:tr h="386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 </a:t>
                      </a:r>
                      <a:r>
                        <a:rPr lang="en-GB" sz="12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Ivosidenib (n=124)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Placebo (n=61)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1652195"/>
                  </a:ext>
                </a:extLst>
              </a:tr>
              <a:tr h="546192">
                <a:tc>
                  <a:txBody>
                    <a:bodyPr/>
                    <a:lstStyle/>
                    <a:p>
                      <a:r>
                        <a:rPr lang="en-GB" sz="1200" dirty="0"/>
                        <a:t>Previous line of therapy:</a:t>
                      </a:r>
                    </a:p>
                    <a:p>
                      <a:pPr algn="r"/>
                      <a:r>
                        <a:rPr lang="en-GB" sz="1200" dirty="0"/>
                        <a:t>One</a:t>
                      </a:r>
                    </a:p>
                    <a:p>
                      <a:pPr algn="r"/>
                      <a:r>
                        <a:rPr lang="en-GB" sz="1200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66 (53%)</a:t>
                      </a:r>
                    </a:p>
                    <a:p>
                      <a:r>
                        <a:rPr lang="en-GB" sz="1200" dirty="0"/>
                        <a:t>58 (47%)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33 (54%)</a:t>
                      </a:r>
                    </a:p>
                    <a:p>
                      <a:r>
                        <a:rPr lang="en-GB" sz="1200" dirty="0"/>
                        <a:t>28 (46%)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433904"/>
                  </a:ext>
                </a:extLst>
              </a:tr>
              <a:tr h="864804">
                <a:tc>
                  <a:txBody>
                    <a:bodyPr/>
                    <a:lstStyle/>
                    <a:p>
                      <a:r>
                        <a:rPr lang="en-GB" sz="1200" dirty="0"/>
                        <a:t>ECOG PS</a:t>
                      </a:r>
                    </a:p>
                    <a:p>
                      <a:pPr algn="r"/>
                      <a:r>
                        <a:rPr lang="en-GB" sz="1200" dirty="0"/>
                        <a:t>0</a:t>
                      </a:r>
                    </a:p>
                    <a:p>
                      <a:pPr algn="r"/>
                      <a:r>
                        <a:rPr lang="en-GB" sz="1200" dirty="0"/>
                        <a:t>1</a:t>
                      </a:r>
                    </a:p>
                    <a:p>
                      <a:pPr algn="r"/>
                      <a:r>
                        <a:rPr lang="en-GB" sz="1200" dirty="0"/>
                        <a:t>2</a:t>
                      </a:r>
                    </a:p>
                    <a:p>
                      <a:pPr algn="r"/>
                      <a:r>
                        <a:rPr lang="en-GB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49 (40%)</a:t>
                      </a:r>
                    </a:p>
                    <a:p>
                      <a:r>
                        <a:rPr lang="en-GB" sz="1200" dirty="0"/>
                        <a:t>74 (60%)</a:t>
                      </a:r>
                    </a:p>
                    <a:p>
                      <a:r>
                        <a:rPr lang="en-GB" sz="1200" dirty="0"/>
                        <a:t>0</a:t>
                      </a:r>
                    </a:p>
                    <a:p>
                      <a:r>
                        <a:rPr lang="en-GB" sz="1200" dirty="0"/>
                        <a:t>1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19 (31%)</a:t>
                      </a:r>
                    </a:p>
                    <a:p>
                      <a:r>
                        <a:rPr lang="en-GB" sz="1200" dirty="0"/>
                        <a:t>41 (67%)</a:t>
                      </a:r>
                    </a:p>
                    <a:p>
                      <a:r>
                        <a:rPr lang="en-GB" sz="1200" dirty="0"/>
                        <a:t>1 (2%)</a:t>
                      </a:r>
                    </a:p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2825622"/>
                  </a:ext>
                </a:extLst>
              </a:tr>
              <a:tr h="864804">
                <a:tc>
                  <a:txBody>
                    <a:bodyPr/>
                    <a:lstStyle/>
                    <a:p>
                      <a:r>
                        <a:rPr lang="en-GB" sz="1200" dirty="0"/>
                        <a:t>Cholangiocarcinoma type of diagnosis</a:t>
                      </a:r>
                    </a:p>
                    <a:p>
                      <a:pPr marL="540000" algn="l"/>
                      <a:r>
                        <a:rPr lang="en-GB" sz="1200" dirty="0"/>
                        <a:t>Intrahepatic</a:t>
                      </a:r>
                    </a:p>
                    <a:p>
                      <a:pPr marL="540000" algn="l"/>
                      <a:r>
                        <a:rPr lang="en-GB" sz="1200" dirty="0"/>
                        <a:t>Extrahepatic</a:t>
                      </a:r>
                    </a:p>
                    <a:p>
                      <a:pPr marL="540000" algn="l"/>
                      <a:r>
                        <a:rPr lang="en-GB" sz="1200" dirty="0"/>
                        <a:t>Perihilar</a:t>
                      </a:r>
                    </a:p>
                    <a:p>
                      <a:pPr marL="540000" algn="l"/>
                      <a:r>
                        <a:rPr lang="en-GB" sz="12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111 (90%)</a:t>
                      </a:r>
                    </a:p>
                    <a:p>
                      <a:r>
                        <a:rPr lang="en-GB" sz="1200" dirty="0"/>
                        <a:t>1 (1%)</a:t>
                      </a:r>
                    </a:p>
                    <a:p>
                      <a:r>
                        <a:rPr lang="en-GB" sz="1200" dirty="0"/>
                        <a:t>4 (3%)</a:t>
                      </a:r>
                    </a:p>
                    <a:p>
                      <a:r>
                        <a:rPr lang="en-GB" sz="1200" dirty="0"/>
                        <a:t>8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58 (95%)</a:t>
                      </a:r>
                    </a:p>
                    <a:p>
                      <a:r>
                        <a:rPr lang="en-GB" sz="1200" dirty="0"/>
                        <a:t>1 (2%)</a:t>
                      </a:r>
                    </a:p>
                    <a:p>
                      <a:r>
                        <a:rPr lang="en-GB" sz="1200" dirty="0"/>
                        <a:t>0</a:t>
                      </a:r>
                    </a:p>
                    <a:p>
                      <a:r>
                        <a:rPr lang="en-GB" sz="1200" dirty="0"/>
                        <a:t>2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8345477"/>
                  </a:ext>
                </a:extLst>
              </a:tr>
              <a:tr h="1024110">
                <a:tc>
                  <a:txBody>
                    <a:bodyPr/>
                    <a:lstStyle/>
                    <a:p>
                      <a:r>
                        <a:rPr lang="en-GB" sz="1200" i="1" dirty="0"/>
                        <a:t>IDH1</a:t>
                      </a:r>
                      <a:r>
                        <a:rPr lang="en-GB" sz="1200" dirty="0"/>
                        <a:t> mutation</a:t>
                      </a:r>
                    </a:p>
                    <a:p>
                      <a:pPr marL="540000" algn="l"/>
                      <a:r>
                        <a:rPr lang="en-GB" sz="1200" dirty="0"/>
                        <a:t>R132C</a:t>
                      </a:r>
                    </a:p>
                    <a:p>
                      <a:pPr marL="540000" algn="l"/>
                      <a:r>
                        <a:rPr lang="en-GB" sz="1200" dirty="0"/>
                        <a:t>R132L</a:t>
                      </a:r>
                    </a:p>
                    <a:p>
                      <a:pPr marL="540000" algn="l"/>
                      <a:r>
                        <a:rPr lang="en-GB" sz="1200" dirty="0"/>
                        <a:t>R132G</a:t>
                      </a:r>
                    </a:p>
                    <a:p>
                      <a:pPr marL="540000" algn="l"/>
                      <a:r>
                        <a:rPr lang="en-GB" sz="1200" dirty="0"/>
                        <a:t>R132S</a:t>
                      </a:r>
                    </a:p>
                    <a:p>
                      <a:pPr marL="540000" algn="l"/>
                      <a:r>
                        <a:rPr lang="en-GB" sz="1200" dirty="0"/>
                        <a:t>R132H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84 (68%)</a:t>
                      </a:r>
                    </a:p>
                    <a:p>
                      <a:r>
                        <a:rPr lang="en-GB" sz="1200" dirty="0"/>
                        <a:t>21 (17%)</a:t>
                      </a:r>
                    </a:p>
                    <a:p>
                      <a:r>
                        <a:rPr lang="en-GB" sz="1200" dirty="0"/>
                        <a:t>17 (14%)</a:t>
                      </a:r>
                    </a:p>
                    <a:p>
                      <a:r>
                        <a:rPr lang="en-GB" sz="1200" dirty="0"/>
                        <a:t>2 (2%)</a:t>
                      </a:r>
                    </a:p>
                    <a:p>
                      <a:r>
                        <a:rPr lang="en-GB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45 (74%)</a:t>
                      </a:r>
                    </a:p>
                    <a:p>
                      <a:r>
                        <a:rPr lang="en-GB" sz="1200" dirty="0"/>
                        <a:t>7 (11%)</a:t>
                      </a:r>
                    </a:p>
                    <a:p>
                      <a:r>
                        <a:rPr lang="en-GB" sz="1200" dirty="0"/>
                        <a:t>6 (10%)</a:t>
                      </a:r>
                    </a:p>
                    <a:p>
                      <a:r>
                        <a:rPr lang="en-GB" sz="1200" dirty="0"/>
                        <a:t>1 (2%)</a:t>
                      </a:r>
                    </a:p>
                    <a:p>
                      <a:r>
                        <a:rPr lang="en-GB" sz="1200" dirty="0"/>
                        <a:t>2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4476877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="" xmlns:a16="http://schemas.microsoft.com/office/drawing/2014/main" id="{102DB121-CE11-3842-808E-184977311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11376"/>
              </p:ext>
            </p:extLst>
          </p:nvPr>
        </p:nvGraphicFramePr>
        <p:xfrm>
          <a:off x="5986384" y="1525243"/>
          <a:ext cx="5596016" cy="184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284">
                  <a:extLst>
                    <a:ext uri="{9D8B030D-6E8A-4147-A177-3AD203B41FA5}">
                      <a16:colId xmlns="" xmlns:a16="http://schemas.microsoft.com/office/drawing/2014/main" val="76939615"/>
                    </a:ext>
                  </a:extLst>
                </a:gridCol>
                <a:gridCol w="1205967">
                  <a:extLst>
                    <a:ext uri="{9D8B030D-6E8A-4147-A177-3AD203B41FA5}">
                      <a16:colId xmlns="" xmlns:a16="http://schemas.microsoft.com/office/drawing/2014/main" val="1771038044"/>
                    </a:ext>
                  </a:extLst>
                </a:gridCol>
                <a:gridCol w="281505">
                  <a:extLst>
                    <a:ext uri="{9D8B030D-6E8A-4147-A177-3AD203B41FA5}">
                      <a16:colId xmlns="" xmlns:a16="http://schemas.microsoft.com/office/drawing/2014/main" val="982946530"/>
                    </a:ext>
                  </a:extLst>
                </a:gridCol>
                <a:gridCol w="1054260">
                  <a:extLst>
                    <a:ext uri="{9D8B030D-6E8A-4147-A177-3AD203B41FA5}">
                      <a16:colId xmlns="" xmlns:a16="http://schemas.microsoft.com/office/drawing/2014/main" val="4132742969"/>
                    </a:ext>
                  </a:extLst>
                </a:gridCol>
              </a:tblGrid>
              <a:tr h="237473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Primary endpoint: PFS by IRC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Ivosidenib (n=124)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Placebo (n=61)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fr-FR" sz="1400" dirty="0"/>
                        <a:t>Placebo (n=61)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1652195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Median PFS, months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2.7  (1.6-4.2)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noProof="0" dirty="0"/>
                        <a:t>1.4  (1.4-1.6)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FR" sz="1400" dirty="0"/>
                        <a:t>1.4  (1.4-1.6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433904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HR (95% CI), p value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0.37 (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</a:rPr>
                        <a:t>0.25-0.54), p&lt;0.0001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2376693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6-month PFS rate, %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noProof="0" dirty="0"/>
                        <a:t>32 (23-42)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4116569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12-month PFS rate, % (95% CI)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22 (13-32)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9139586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="" xmlns:a16="http://schemas.microsoft.com/office/drawing/2014/main" id="{EA2E8835-8F1E-C240-9892-5DFB5673D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8288"/>
              </p:ext>
            </p:extLst>
          </p:nvPr>
        </p:nvGraphicFramePr>
        <p:xfrm>
          <a:off x="5986383" y="3697769"/>
          <a:ext cx="5596017" cy="184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9">
                  <a:extLst>
                    <a:ext uri="{9D8B030D-6E8A-4147-A177-3AD203B41FA5}">
                      <a16:colId xmlns="" xmlns:a16="http://schemas.microsoft.com/office/drawing/2014/main" val="76939615"/>
                    </a:ext>
                  </a:extLst>
                </a:gridCol>
                <a:gridCol w="1402013">
                  <a:extLst>
                    <a:ext uri="{9D8B030D-6E8A-4147-A177-3AD203B41FA5}">
                      <a16:colId xmlns="" xmlns:a16="http://schemas.microsoft.com/office/drawing/2014/main" val="1771038044"/>
                    </a:ext>
                  </a:extLst>
                </a:gridCol>
                <a:gridCol w="1290465">
                  <a:extLst>
                    <a:ext uri="{9D8B030D-6E8A-4147-A177-3AD203B41FA5}">
                      <a16:colId xmlns="" xmlns:a16="http://schemas.microsoft.com/office/drawing/2014/main" val="4132742969"/>
                    </a:ext>
                  </a:extLst>
                </a:gridCol>
              </a:tblGrid>
              <a:tr h="237473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Secondary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Ivosidenib (n=124)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Placebo (n=61)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51652195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Median OS, months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10.8 (7.7-17.6)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9.7 (4.8-12.1)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433904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HR (95% CI), p value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0.69 (0.44-1.10), p=0.060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54435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6-month OS rate, %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67 (56-75)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59 (44-71)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9648573"/>
                  </a:ext>
                </a:extLst>
              </a:tr>
              <a:tr h="332462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12-month OS rate, %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48 (36-59)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38 (22-54)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345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HCC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EA302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FEA302"/>
      </a:hlink>
      <a:folHlink>
        <a:srgbClr val="FEA3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8504</TotalTime>
  <Words>2647</Words>
  <Application>Microsoft Office PowerPoint</Application>
  <PresentationFormat>Widescreen</PresentationFormat>
  <Paragraphs>520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MS PGothic</vt:lpstr>
      <vt:lpstr>宋体</vt:lpstr>
      <vt:lpstr>Aileron</vt:lpstr>
      <vt:lpstr>Arial</vt:lpstr>
      <vt:lpstr>Calibri</vt:lpstr>
      <vt:lpstr>Lucida Grande</vt:lpstr>
      <vt:lpstr>PT Sans</vt:lpstr>
      <vt:lpstr>PT Sans Narrow</vt:lpstr>
      <vt:lpstr>Times New Roman</vt:lpstr>
      <vt:lpstr>Verdana</vt:lpstr>
      <vt:lpstr>Wingdings</vt:lpstr>
      <vt:lpstr>Thème Office</vt:lpstr>
      <vt:lpstr>PowerPoint Presentation</vt:lpstr>
      <vt:lpstr>cholangiocarcinoma targeted therapies approaches  Roniel Cabrera M.D., M.S. University of Florida Health Gainesville, FL, USA   September 2020</vt:lpstr>
      <vt:lpstr>DISCLAIMER</vt:lpstr>
      <vt:lpstr>Cholangiocarcinoma</vt:lpstr>
      <vt:lpstr>Cholangiocarcinoma:  current treatments options</vt:lpstr>
      <vt:lpstr>Potentially Targetable genomic alterations in cholangiocarcinoma</vt:lpstr>
      <vt:lpstr>Clinical development overview with IDH  inhibitors in cholangiocarcinoma*</vt:lpstr>
      <vt:lpstr>First Phase 3 results with IDH inhibitor in cholangiocarcinoma: ClarIDHy trial – design</vt:lpstr>
      <vt:lpstr>First Phase 3 results with IDH inhibitor in cholangiocarcinoma: ClarIDHy trial – efficacy</vt:lpstr>
      <vt:lpstr>First Phase 3 results with IDH inhibitor in cholangiocarcinoma: ClarIDHy trial – safety</vt:lpstr>
      <vt:lpstr>First Phase 3 results with IDH inhibitor in cholangiocarcinoma: ClarIDHy trial – conclusion</vt:lpstr>
      <vt:lpstr>Clinical development overview with FGFR inhibitors in cholangiocarcinoma*</vt:lpstr>
      <vt:lpstr>FIGHT-202: FGFR inhibitor in cholangiocarcinoma – design</vt:lpstr>
      <vt:lpstr>FIGHT-202: FGFR inhibitor in cholangiocarcinoma – efficacy</vt:lpstr>
      <vt:lpstr>FIGHT-202: FGFR inhibitor in cholangiocarcinoma – safety</vt:lpstr>
      <vt:lpstr>FIGHT-202: FGFR inhibitor in cholangiocarcinoma – conclusion</vt:lpstr>
      <vt:lpstr>REACH HCC CONNECT VIA  TWITTER, LINKEDIN, VIMEO &amp; EMAIL OR VISIT THE GROUP’S WEBSITE http://www.hccconnect.info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Louise Handbury</cp:lastModifiedBy>
  <cp:revision>384</cp:revision>
  <cp:lastPrinted>2020-07-03T14:16:09Z</cp:lastPrinted>
  <dcterms:created xsi:type="dcterms:W3CDTF">2016-10-14T09:38:18Z</dcterms:created>
  <dcterms:modified xsi:type="dcterms:W3CDTF">2020-09-24T07:58:47Z</dcterms:modified>
</cp:coreProperties>
</file>