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notesSlides/notesSlide4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85" r:id="rId2"/>
    <p:sldId id="1319" r:id="rId3"/>
    <p:sldId id="2531" r:id="rId4"/>
    <p:sldId id="12303" r:id="rId5"/>
    <p:sldId id="12310" r:id="rId6"/>
    <p:sldId id="12309" r:id="rId7"/>
    <p:sldId id="662" r:id="rId8"/>
    <p:sldId id="13673" r:id="rId9"/>
    <p:sldId id="13674" r:id="rId10"/>
    <p:sldId id="13675" r:id="rId11"/>
    <p:sldId id="13676" r:id="rId12"/>
    <p:sldId id="13677" r:id="rId13"/>
    <p:sldId id="13678" r:id="rId14"/>
    <p:sldId id="13679" r:id="rId15"/>
    <p:sldId id="13680" r:id="rId16"/>
    <p:sldId id="13681" r:id="rId17"/>
    <p:sldId id="13682" r:id="rId18"/>
    <p:sldId id="13683" r:id="rId19"/>
    <p:sldId id="13684" r:id="rId20"/>
    <p:sldId id="13685" r:id="rId21"/>
    <p:sldId id="13686" r:id="rId22"/>
    <p:sldId id="13687" r:id="rId23"/>
    <p:sldId id="13688" r:id="rId24"/>
    <p:sldId id="13689" r:id="rId25"/>
    <p:sldId id="13690" r:id="rId26"/>
    <p:sldId id="13691" r:id="rId27"/>
    <p:sldId id="13692" r:id="rId28"/>
    <p:sldId id="13693" r:id="rId29"/>
    <p:sldId id="13694" r:id="rId30"/>
    <p:sldId id="13695" r:id="rId31"/>
    <p:sldId id="13696" r:id="rId32"/>
    <p:sldId id="13697" r:id="rId33"/>
    <p:sldId id="12312" r:id="rId34"/>
    <p:sldId id="12322" r:id="rId35"/>
    <p:sldId id="12326" r:id="rId36"/>
    <p:sldId id="12327" r:id="rId37"/>
    <p:sldId id="12328" r:id="rId38"/>
    <p:sldId id="12329" r:id="rId39"/>
    <p:sldId id="12330" r:id="rId40"/>
    <p:sldId id="12331" r:id="rId41"/>
    <p:sldId id="12332" r:id="rId42"/>
    <p:sldId id="1231" r:id="rId43"/>
    <p:sldId id="12333" r:id="rId44"/>
    <p:sldId id="12334" r:id="rId45"/>
    <p:sldId id="12335" r:id="rId46"/>
    <p:sldId id="12336" r:id="rId47"/>
    <p:sldId id="12337" r:id="rId48"/>
    <p:sldId id="12338" r:id="rId49"/>
    <p:sldId id="12339" r:id="rId50"/>
    <p:sldId id="8645" r:id="rId51"/>
    <p:sldId id="12340" r:id="rId52"/>
    <p:sldId id="12341" r:id="rId53"/>
    <p:sldId id="13698" r:id="rId54"/>
    <p:sldId id="2638" r:id="rId55"/>
    <p:sldId id="13699" r:id="rId56"/>
    <p:sldId id="13700" r:id="rId57"/>
    <p:sldId id="13701" r:id="rId58"/>
    <p:sldId id="13702" r:id="rId59"/>
    <p:sldId id="13703" r:id="rId60"/>
    <p:sldId id="13704" r:id="rId61"/>
    <p:sldId id="13705" r:id="rId62"/>
    <p:sldId id="13723" r:id="rId63"/>
    <p:sldId id="13707" r:id="rId64"/>
    <p:sldId id="13708" r:id="rId65"/>
    <p:sldId id="13709" r:id="rId66"/>
    <p:sldId id="13710" r:id="rId67"/>
    <p:sldId id="13711" r:id="rId68"/>
    <p:sldId id="13712" r:id="rId69"/>
    <p:sldId id="13713" r:id="rId70"/>
    <p:sldId id="13714" r:id="rId71"/>
    <p:sldId id="13715" r:id="rId72"/>
    <p:sldId id="13717" r:id="rId73"/>
    <p:sldId id="13718" r:id="rId74"/>
    <p:sldId id="13719" r:id="rId75"/>
    <p:sldId id="13720" r:id="rId76"/>
    <p:sldId id="13722" r:id="rId77"/>
    <p:sldId id="280" r:id="rId7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2783" userDrawn="1">
          <p15:clr>
            <a:srgbClr val="A4A3A4"/>
          </p15:clr>
        </p15:guide>
        <p15:guide id="5" orient="horz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101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1FA"/>
    <a:srgbClr val="FF85FF"/>
    <a:srgbClr val="C9E5F3"/>
    <a:srgbClr val="03C750"/>
    <a:srgbClr val="505050"/>
    <a:srgbClr val="5D8298"/>
    <a:srgbClr val="4A7791"/>
    <a:srgbClr val="FFA402"/>
    <a:srgbClr val="2E7B8E"/>
    <a:srgbClr val="C7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4911" autoAdjust="0"/>
  </p:normalViewPr>
  <p:slideViewPr>
    <p:cSldViewPr snapToGrid="0" snapToObjects="1">
      <p:cViewPr varScale="1">
        <p:scale>
          <a:sx n="107" d="100"/>
          <a:sy n="107" d="100"/>
        </p:scale>
        <p:origin x="1296" y="160"/>
      </p:cViewPr>
      <p:guideLst>
        <p:guide orient="horz" pos="2160"/>
        <p:guide pos="4565"/>
        <p:guide pos="513"/>
        <p:guide orient="horz" pos="2783"/>
        <p:guide orient="horz" pos="1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gtx.sharepoint.com/sites/ScientificAffairs/Shared%20Documents/Publications/TG%20Publications/Oncology/2020%20ASH/Posters/UNITY-NHL/Response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gtx.sharepoint.com/sites/ScientificAffairs/Shared%20Documents/Publications/TG%20Publications/Oncology/2020%20ASH/Posters/UNITY-NHL/Response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gtx.sharepoint.com/sites/ScientificAffairs/Shared%20Documents/Publications/TG%20Publications/Oncology/2020%20ASH/Posters/UNITY-NHL/Response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gtx.sharepoint.com/sites/ScientificAffairs/Shared%20Documents/Publications/TG%20Publications/Oncology/2020%20ASH/Posters/UNITY-NHL/Response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gtx.sharepoint.com/sites/ScientificAffairs/Shared%20Documents/Publications/TG%20Publications/Oncology/2020%20ASH/Posters/UNITY-NHL/Response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gtx.sharepoint.com/sites/ScientificAffairs/Shared%20Documents/Publications/TG%20Publications/Oncology/2020%20ASH/Posters/UNITY-NHL/Response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owland1\Desktop\R&amp;D\0%20Trial%20Analyses\205%20-%20UNITY-NHL%20-%20Excel%20Analysis\205%20-%2030-Jun-20%20EDC%20-%2022-Sep-20%20BTR%20-%2012-Aug-20%20Safety%20-%209-Oct-20%20Enrollment%20-%20Loc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(IRC!$A$28,IRC!$A$30)</c:f>
              <c:strCache>
                <c:ptCount val="2"/>
                <c:pt idx="0">
                  <c:v>ORR</c:v>
                </c:pt>
                <c:pt idx="1">
                  <c:v>PR Hold</c:v>
                </c:pt>
              </c:strCache>
            </c:strRef>
          </c:cat>
          <c:val>
            <c:numRef>
              <c:f>(IRC!$F$28,IRC!$F$30)</c:f>
              <c:numCache>
                <c:formatCode>General</c:formatCode>
                <c:ptCount val="2"/>
                <c:pt idx="0">
                  <c:v>49.275362318840585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2-4557-B889-EF2C5A134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90210736"/>
        <c:axId val="1588292880"/>
      </c:barChart>
      <c:catAx>
        <c:axId val="15902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292880"/>
        <c:crosses val="autoZero"/>
        <c:auto val="1"/>
        <c:lblAlgn val="ctr"/>
        <c:lblOffset val="100"/>
        <c:noMultiLvlLbl val="0"/>
      </c:catAx>
      <c:valAx>
        <c:axId val="158829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59021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D-4311-919C-01A6768527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D-4311-919C-01A676852794}"/>
              </c:ext>
            </c:extLst>
          </c:dPt>
          <c:cat>
            <c:strRef>
              <c:f>(IRC!$A$27,IRC!$A$29)</c:f>
              <c:strCache>
                <c:ptCount val="2"/>
                <c:pt idx="0">
                  <c:v>PR</c:v>
                </c:pt>
                <c:pt idx="1">
                  <c:v>SD</c:v>
                </c:pt>
              </c:strCache>
            </c:strRef>
          </c:cat>
          <c:val>
            <c:numRef>
              <c:f>(IRC!$F$27,IRC!$F$29)</c:f>
              <c:numCache>
                <c:formatCode>General</c:formatCode>
                <c:ptCount val="2"/>
                <c:pt idx="0">
                  <c:v>33.333333333333329</c:v>
                </c:pt>
                <c:pt idx="1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BD-4311-919C-01A676852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496073520"/>
        <c:axId val="1639813936"/>
      </c:barChart>
      <c:catAx>
        <c:axId val="149607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39813936"/>
        <c:crosses val="autoZero"/>
        <c:auto val="1"/>
        <c:lblAlgn val="ctr"/>
        <c:lblOffset val="100"/>
        <c:noMultiLvlLbl val="0"/>
      </c:catAx>
      <c:valAx>
        <c:axId val="1639813936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960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(IRC!$A$28,IRC!$A$30)</c:f>
              <c:strCache>
                <c:ptCount val="2"/>
                <c:pt idx="0">
                  <c:v>ORR</c:v>
                </c:pt>
                <c:pt idx="1">
                  <c:v>PR Hold</c:v>
                </c:pt>
              </c:strCache>
            </c:strRef>
          </c:cat>
          <c:val>
            <c:numRef>
              <c:f>(IRC!$D$28,IRC!$D$30)</c:f>
              <c:numCache>
                <c:formatCode>General</c:formatCode>
                <c:ptCount val="2"/>
                <c:pt idx="0">
                  <c:v>50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F-4295-A9D1-75A9E246D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495064512"/>
        <c:axId val="1569980000"/>
      </c:barChart>
      <c:catAx>
        <c:axId val="14950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980000"/>
        <c:crosses val="autoZero"/>
        <c:auto val="1"/>
        <c:lblAlgn val="ctr"/>
        <c:lblOffset val="100"/>
        <c:noMultiLvlLbl val="0"/>
      </c:catAx>
      <c:valAx>
        <c:axId val="156998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9506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IRC!$D$26</c:f>
              <c:strCache>
                <c:ptCount val="1"/>
                <c:pt idx="0">
                  <c:v>SLL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15-440F-BBA6-7E48D8184F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15-440F-BBA6-7E48D8184F8D}"/>
              </c:ext>
            </c:extLst>
          </c:dPt>
          <c:cat>
            <c:strRef>
              <c:f>(IRC!$A$27,IRC!$A$29)</c:f>
              <c:strCache>
                <c:ptCount val="2"/>
                <c:pt idx="0">
                  <c:v>PR</c:v>
                </c:pt>
                <c:pt idx="1">
                  <c:v>SD</c:v>
                </c:pt>
              </c:strCache>
            </c:strRef>
          </c:cat>
          <c:val>
            <c:numRef>
              <c:f>(IRC!$D$27,IRC!$D$29)</c:f>
              <c:numCache>
                <c:formatCode>General</c:formatCode>
                <c:ptCount val="2"/>
                <c:pt idx="0">
                  <c:v>45.454545454545453</c:v>
                </c:pt>
                <c:pt idx="1">
                  <c:v>36.363636363636367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5-440F-BBA6-7E48D8184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642882320"/>
        <c:axId val="1669154688"/>
      </c:barChart>
      <c:catAx>
        <c:axId val="164288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154688"/>
        <c:crosses val="autoZero"/>
        <c:auto val="1"/>
        <c:lblAlgn val="ctr"/>
        <c:lblOffset val="100"/>
        <c:noMultiLvlLbl val="0"/>
      </c:catAx>
      <c:valAx>
        <c:axId val="1669154688"/>
        <c:scaling>
          <c:orientation val="minMax"/>
          <c:max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4288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IRC!$B$26</c:f>
              <c:strCache>
                <c:ptCount val="1"/>
                <c:pt idx="0">
                  <c:v>FL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4-4D65-98A3-39A42822DECD}"/>
              </c:ext>
            </c:extLst>
          </c:dPt>
          <c:cat>
            <c:strRef>
              <c:f>(IRC!$A$28,IRC!$A$30)</c:f>
              <c:strCache>
                <c:ptCount val="2"/>
                <c:pt idx="0">
                  <c:v>ORR</c:v>
                </c:pt>
                <c:pt idx="1">
                  <c:v>PR Hold</c:v>
                </c:pt>
              </c:strCache>
            </c:strRef>
          </c:cat>
          <c:val>
            <c:numRef>
              <c:f>(IRC!$B$28,IRC!$B$30)</c:f>
              <c:numCache>
                <c:formatCode>General</c:formatCode>
                <c:ptCount val="2"/>
                <c:pt idx="0">
                  <c:v>45.299145299145302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4-4D65-98A3-39A42822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415025280"/>
        <c:axId val="1588297872"/>
      </c:barChart>
      <c:catAx>
        <c:axId val="14150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297872"/>
        <c:crosses val="autoZero"/>
        <c:auto val="1"/>
        <c:lblAlgn val="ctr"/>
        <c:lblOffset val="100"/>
        <c:noMultiLvlLbl val="0"/>
      </c:catAx>
      <c:valAx>
        <c:axId val="1588297872"/>
        <c:scaling>
          <c:orientation val="minMax"/>
          <c:max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150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IRC!$B$26</c:f>
              <c:strCache>
                <c:ptCount val="1"/>
                <c:pt idx="0">
                  <c:v>FL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8-473A-AAED-5B9C016338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8-473A-AAED-5B9C01633800}"/>
              </c:ext>
            </c:extLst>
          </c:dPt>
          <c:cat>
            <c:strRef>
              <c:f>(IRC!$A$27,IRC!$A$29)</c:f>
              <c:strCache>
                <c:ptCount val="2"/>
                <c:pt idx="0">
                  <c:v>PR</c:v>
                </c:pt>
                <c:pt idx="1">
                  <c:v>SD</c:v>
                </c:pt>
              </c:strCache>
            </c:strRef>
          </c:cat>
          <c:val>
            <c:numRef>
              <c:f>(IRC!$B$27,IRC!$B$29)</c:f>
              <c:numCache>
                <c:formatCode>General</c:formatCode>
                <c:ptCount val="2"/>
                <c:pt idx="0">
                  <c:v>40.17094017094017</c:v>
                </c:pt>
                <c:pt idx="1">
                  <c:v>34.188034188034187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8-473A-AAED-5B9C01633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651432352"/>
        <c:axId val="1594158256"/>
      </c:barChart>
      <c:catAx>
        <c:axId val="16514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158256"/>
        <c:crosses val="autoZero"/>
        <c:auto val="1"/>
        <c:lblAlgn val="ctr"/>
        <c:lblOffset val="100"/>
        <c:noMultiLvlLbl val="0"/>
      </c:catAx>
      <c:valAx>
        <c:axId val="1594158256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5143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[205 - 30-Jun-20 EDC - 22-Sep-20 BTR - 12-Aug-20 Safety - 9-Oct-20 Enrollment - Local.xlsx]Waterfall - iNHL!Waterfall_Piv_Rad1</c:name>
    <c:fmtId val="12"/>
  </c:pivotSource>
  <c:chart>
    <c:autoTitleDeleted val="0"/>
    <c:pivotFmts>
      <c:pivotFmt>
        <c:idx val="0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1732084625785416E-2"/>
          <c:y val="3.2541776027996502E-2"/>
          <c:w val="0.92437902648532566"/>
          <c:h val="0.93491644794400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'Waterfall - iNHL'!$D$1</c:f>
              <c:strCache>
                <c:ptCount val="1"/>
                <c:pt idx="0">
                  <c:v>% Change Rad1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'Waterfall - iNHL'!$C$2:$C$199</c:f>
              <c:strCache>
                <c:ptCount val="198"/>
                <c:pt idx="0">
                  <c:v>BEB2002</c:v>
                </c:pt>
                <c:pt idx="1">
                  <c:v>DMA2002</c:v>
                </c:pt>
                <c:pt idx="2">
                  <c:v>AAB2005</c:v>
                </c:pt>
                <c:pt idx="3">
                  <c:v>PEA2002</c:v>
                </c:pt>
                <c:pt idx="4">
                  <c:v>AIB2003</c:v>
                </c:pt>
                <c:pt idx="5">
                  <c:v>GVA2003</c:v>
                </c:pt>
                <c:pt idx="6">
                  <c:v>SAA2015</c:v>
                </c:pt>
                <c:pt idx="7">
                  <c:v>FMB2011</c:v>
                </c:pt>
                <c:pt idx="8">
                  <c:v>MWI2001</c:v>
                </c:pt>
                <c:pt idx="9">
                  <c:v>OXA2003</c:v>
                </c:pt>
                <c:pt idx="10">
                  <c:v>BHA2002</c:v>
                </c:pt>
                <c:pt idx="11">
                  <c:v>CFA2003</c:v>
                </c:pt>
                <c:pt idx="12">
                  <c:v>HOB2014</c:v>
                </c:pt>
                <c:pt idx="13">
                  <c:v>GDA2005</c:v>
                </c:pt>
                <c:pt idx="14">
                  <c:v>DCA2007</c:v>
                </c:pt>
                <c:pt idx="15">
                  <c:v>HKA2001</c:v>
                </c:pt>
                <c:pt idx="16">
                  <c:v>GDA2009</c:v>
                </c:pt>
                <c:pt idx="17">
                  <c:v>WEA2001</c:v>
                </c:pt>
                <c:pt idx="18">
                  <c:v>BGA2006</c:v>
                </c:pt>
                <c:pt idx="19">
                  <c:v>KRA2017</c:v>
                </c:pt>
                <c:pt idx="20">
                  <c:v>SPA2004</c:v>
                </c:pt>
                <c:pt idx="21">
                  <c:v>KRA2024</c:v>
                </c:pt>
                <c:pt idx="22">
                  <c:v>BGA2015</c:v>
                </c:pt>
                <c:pt idx="23">
                  <c:v>FSH2001</c:v>
                </c:pt>
                <c:pt idx="24">
                  <c:v>TUA2003</c:v>
                </c:pt>
                <c:pt idx="25">
                  <c:v>FMB2008</c:v>
                </c:pt>
                <c:pt idx="26">
                  <c:v>WZC2003</c:v>
                </c:pt>
                <c:pt idx="27">
                  <c:v>HOB2016</c:v>
                </c:pt>
                <c:pt idx="28">
                  <c:v>GDA2002</c:v>
                </c:pt>
                <c:pt idx="29">
                  <c:v>KRA2027</c:v>
                </c:pt>
                <c:pt idx="30">
                  <c:v>MFA2001</c:v>
                </c:pt>
                <c:pt idx="31">
                  <c:v>KRA2010</c:v>
                </c:pt>
                <c:pt idx="32">
                  <c:v>BGA2004</c:v>
                </c:pt>
                <c:pt idx="33">
                  <c:v>NIA2004</c:v>
                </c:pt>
                <c:pt idx="34">
                  <c:v>BGA2008</c:v>
                </c:pt>
                <c:pt idx="35">
                  <c:v>BNB2001</c:v>
                </c:pt>
                <c:pt idx="36">
                  <c:v>MRA2002</c:v>
                </c:pt>
                <c:pt idx="37">
                  <c:v>DNA2002</c:v>
                </c:pt>
                <c:pt idx="38">
                  <c:v>FWA2007</c:v>
                </c:pt>
                <c:pt idx="39">
                  <c:v>KNB2003</c:v>
                </c:pt>
                <c:pt idx="40">
                  <c:v>LEA2005</c:v>
                </c:pt>
                <c:pt idx="41">
                  <c:v>CVA2002</c:v>
                </c:pt>
                <c:pt idx="42">
                  <c:v>OXA2004</c:v>
                </c:pt>
                <c:pt idx="43">
                  <c:v>HDA2003</c:v>
                </c:pt>
                <c:pt idx="44">
                  <c:v>CLA2019</c:v>
                </c:pt>
                <c:pt idx="45">
                  <c:v>HVA2007</c:v>
                </c:pt>
                <c:pt idx="46">
                  <c:v>KRA2016</c:v>
                </c:pt>
                <c:pt idx="47">
                  <c:v>LUA2010</c:v>
                </c:pt>
                <c:pt idx="48">
                  <c:v>KNB2002</c:v>
                </c:pt>
                <c:pt idx="49">
                  <c:v>FMB2009</c:v>
                </c:pt>
                <c:pt idx="50">
                  <c:v>MRB2007</c:v>
                </c:pt>
                <c:pt idx="51">
                  <c:v>WZA2001</c:v>
                </c:pt>
                <c:pt idx="52">
                  <c:v>SAA2017</c:v>
                </c:pt>
                <c:pt idx="53">
                  <c:v>DHA2006</c:v>
                </c:pt>
                <c:pt idx="54">
                  <c:v>JKC2001</c:v>
                </c:pt>
                <c:pt idx="55">
                  <c:v>DCA2004</c:v>
                </c:pt>
                <c:pt idx="56">
                  <c:v>HOB2008</c:v>
                </c:pt>
                <c:pt idx="57">
                  <c:v>HNJ2006</c:v>
                </c:pt>
                <c:pt idx="58">
                  <c:v>CVA2007</c:v>
                </c:pt>
                <c:pt idx="59">
                  <c:v>KRA2014</c:v>
                </c:pt>
                <c:pt idx="60">
                  <c:v>HOB2018</c:v>
                </c:pt>
                <c:pt idx="61">
                  <c:v>CIA2005</c:v>
                </c:pt>
                <c:pt idx="62">
                  <c:v>FMB2012</c:v>
                </c:pt>
                <c:pt idx="63">
                  <c:v>BGA2010</c:v>
                </c:pt>
                <c:pt idx="64">
                  <c:v>BEB2001</c:v>
                </c:pt>
                <c:pt idx="65">
                  <c:v>MRB2009</c:v>
                </c:pt>
                <c:pt idx="66">
                  <c:v>SEA2007</c:v>
                </c:pt>
                <c:pt idx="67">
                  <c:v>WHA2005</c:v>
                </c:pt>
                <c:pt idx="68">
                  <c:v>HKA2003</c:v>
                </c:pt>
                <c:pt idx="69">
                  <c:v>DEA2003</c:v>
                </c:pt>
                <c:pt idx="70">
                  <c:v>FWA2003</c:v>
                </c:pt>
                <c:pt idx="71">
                  <c:v>HKA2002</c:v>
                </c:pt>
                <c:pt idx="72">
                  <c:v>HVA2001</c:v>
                </c:pt>
                <c:pt idx="73">
                  <c:v>KRA2008</c:v>
                </c:pt>
                <c:pt idx="74">
                  <c:v>BTC2005</c:v>
                </c:pt>
                <c:pt idx="75">
                  <c:v>KIA2001</c:v>
                </c:pt>
                <c:pt idx="76">
                  <c:v>LDA2002</c:v>
                </c:pt>
                <c:pt idx="77">
                  <c:v>GDA2010</c:v>
                </c:pt>
                <c:pt idx="78">
                  <c:v>JKC2002</c:v>
                </c:pt>
                <c:pt idx="79">
                  <c:v>NBA2005</c:v>
                </c:pt>
                <c:pt idx="80">
                  <c:v>CVA2005</c:v>
                </c:pt>
                <c:pt idx="81">
                  <c:v>SEB2001</c:v>
                </c:pt>
                <c:pt idx="82">
                  <c:v>VCA2006</c:v>
                </c:pt>
                <c:pt idx="83">
                  <c:v>TSA2001</c:v>
                </c:pt>
                <c:pt idx="84">
                  <c:v>BGA2009</c:v>
                </c:pt>
                <c:pt idx="85">
                  <c:v>BOA2017</c:v>
                </c:pt>
                <c:pt idx="86">
                  <c:v>CHB2004</c:v>
                </c:pt>
                <c:pt idx="87">
                  <c:v>FWA2001</c:v>
                </c:pt>
                <c:pt idx="88">
                  <c:v>SAA2009</c:v>
                </c:pt>
                <c:pt idx="89">
                  <c:v>AAB2002</c:v>
                </c:pt>
                <c:pt idx="90">
                  <c:v>BGA2011</c:v>
                </c:pt>
                <c:pt idx="91">
                  <c:v>FMB2002</c:v>
                </c:pt>
                <c:pt idx="92">
                  <c:v>BGA2005</c:v>
                </c:pt>
                <c:pt idx="93">
                  <c:v>MWI2003</c:v>
                </c:pt>
                <c:pt idx="94">
                  <c:v>AAB2001</c:v>
                </c:pt>
                <c:pt idx="95">
                  <c:v>SND2002</c:v>
                </c:pt>
                <c:pt idx="96">
                  <c:v>NIA2002</c:v>
                </c:pt>
                <c:pt idx="97">
                  <c:v>BOA2015</c:v>
                </c:pt>
                <c:pt idx="98">
                  <c:v>PYA2005</c:v>
                </c:pt>
                <c:pt idx="99">
                  <c:v>DCA2006</c:v>
                </c:pt>
                <c:pt idx="100">
                  <c:v>KRA2005</c:v>
                </c:pt>
                <c:pt idx="101">
                  <c:v>CUB2001</c:v>
                </c:pt>
                <c:pt idx="102">
                  <c:v>GDA2004</c:v>
                </c:pt>
                <c:pt idx="103">
                  <c:v>TLA2002</c:v>
                </c:pt>
                <c:pt idx="104">
                  <c:v>AAB2003</c:v>
                </c:pt>
                <c:pt idx="105">
                  <c:v>CAA2002</c:v>
                </c:pt>
                <c:pt idx="106">
                  <c:v>CLA2009</c:v>
                </c:pt>
                <c:pt idx="107">
                  <c:v>DAB2004</c:v>
                </c:pt>
                <c:pt idx="108">
                  <c:v>WRA2005</c:v>
                </c:pt>
                <c:pt idx="109">
                  <c:v>FMB2019</c:v>
                </c:pt>
                <c:pt idx="110">
                  <c:v>VCA2002</c:v>
                </c:pt>
                <c:pt idx="111">
                  <c:v>SPA2003</c:v>
                </c:pt>
                <c:pt idx="112">
                  <c:v>MRB2005</c:v>
                </c:pt>
                <c:pt idx="113">
                  <c:v>LEA2004</c:v>
                </c:pt>
                <c:pt idx="114">
                  <c:v>CLA2021</c:v>
                </c:pt>
                <c:pt idx="115">
                  <c:v>LBA2003</c:v>
                </c:pt>
                <c:pt idx="116">
                  <c:v>GVA2004</c:v>
                </c:pt>
                <c:pt idx="117">
                  <c:v>AIB2005</c:v>
                </c:pt>
                <c:pt idx="118">
                  <c:v>CLA2017</c:v>
                </c:pt>
                <c:pt idx="119">
                  <c:v>KRA2011</c:v>
                </c:pt>
                <c:pt idx="120">
                  <c:v>HOB2007</c:v>
                </c:pt>
                <c:pt idx="121">
                  <c:v>CLA2012</c:v>
                </c:pt>
                <c:pt idx="122">
                  <c:v>SQA2003</c:v>
                </c:pt>
                <c:pt idx="123">
                  <c:v>LBB2001</c:v>
                </c:pt>
                <c:pt idx="124">
                  <c:v>NYC2004</c:v>
                </c:pt>
                <c:pt idx="125">
                  <c:v>WHA2008</c:v>
                </c:pt>
                <c:pt idx="126">
                  <c:v>DCA2005</c:v>
                </c:pt>
                <c:pt idx="127">
                  <c:v>FMB2005</c:v>
                </c:pt>
                <c:pt idx="128">
                  <c:v>MRB2010</c:v>
                </c:pt>
                <c:pt idx="129">
                  <c:v>BGA2014</c:v>
                </c:pt>
                <c:pt idx="130">
                  <c:v>PEA2001</c:v>
                </c:pt>
                <c:pt idx="131">
                  <c:v>MRB2006</c:v>
                </c:pt>
                <c:pt idx="132">
                  <c:v>TOA2002</c:v>
                </c:pt>
                <c:pt idx="133">
                  <c:v>DAB2003</c:v>
                </c:pt>
                <c:pt idx="134">
                  <c:v>HOB2003</c:v>
                </c:pt>
                <c:pt idx="135">
                  <c:v>WZC2007</c:v>
                </c:pt>
                <c:pt idx="136">
                  <c:v>CWA2004</c:v>
                </c:pt>
                <c:pt idx="137">
                  <c:v>BZA2001</c:v>
                </c:pt>
                <c:pt idx="138">
                  <c:v>WHA2009</c:v>
                </c:pt>
                <c:pt idx="139">
                  <c:v>TSA2003</c:v>
                </c:pt>
                <c:pt idx="140">
                  <c:v>HOB2015</c:v>
                </c:pt>
                <c:pt idx="141">
                  <c:v>HOB2004</c:v>
                </c:pt>
                <c:pt idx="142">
                  <c:v>LOA2003</c:v>
                </c:pt>
                <c:pt idx="143">
                  <c:v>CWA2002</c:v>
                </c:pt>
                <c:pt idx="144">
                  <c:v>AIB2006</c:v>
                </c:pt>
                <c:pt idx="145">
                  <c:v>CFA2004</c:v>
                </c:pt>
                <c:pt idx="146">
                  <c:v>CWA2003</c:v>
                </c:pt>
                <c:pt idx="147">
                  <c:v>MRB2008</c:v>
                </c:pt>
                <c:pt idx="148">
                  <c:v>WRA2003</c:v>
                </c:pt>
                <c:pt idx="149">
                  <c:v>BGA2013</c:v>
                </c:pt>
                <c:pt idx="150">
                  <c:v>CHB2003</c:v>
                </c:pt>
                <c:pt idx="151">
                  <c:v>SDB2001</c:v>
                </c:pt>
                <c:pt idx="152">
                  <c:v>NWA2002</c:v>
                </c:pt>
                <c:pt idx="153">
                  <c:v>BOA2014</c:v>
                </c:pt>
                <c:pt idx="154">
                  <c:v>KAC2001</c:v>
                </c:pt>
                <c:pt idx="155">
                  <c:v>BGA2002</c:v>
                </c:pt>
                <c:pt idx="156">
                  <c:v>DHA2003</c:v>
                </c:pt>
                <c:pt idx="157">
                  <c:v>KRA2013</c:v>
                </c:pt>
                <c:pt idx="158">
                  <c:v>PYA2010</c:v>
                </c:pt>
                <c:pt idx="159">
                  <c:v>TLA2004</c:v>
                </c:pt>
                <c:pt idx="160">
                  <c:v>SEB2008</c:v>
                </c:pt>
                <c:pt idx="161">
                  <c:v>LDA2001</c:v>
                </c:pt>
                <c:pt idx="162">
                  <c:v>BGA2012</c:v>
                </c:pt>
                <c:pt idx="163">
                  <c:v>AIB2008</c:v>
                </c:pt>
                <c:pt idx="164">
                  <c:v>GDA2011</c:v>
                </c:pt>
                <c:pt idx="165">
                  <c:v>WZC2004</c:v>
                </c:pt>
                <c:pt idx="166">
                  <c:v>SQA2005</c:v>
                </c:pt>
                <c:pt idx="167">
                  <c:v>WZC2008</c:v>
                </c:pt>
                <c:pt idx="168">
                  <c:v>BTC2003</c:v>
                </c:pt>
                <c:pt idx="169">
                  <c:v>HOB2002</c:v>
                </c:pt>
                <c:pt idx="170">
                  <c:v>PHB2002</c:v>
                </c:pt>
                <c:pt idx="171">
                  <c:v>FWA2002</c:v>
                </c:pt>
                <c:pt idx="172">
                  <c:v>CVA2003</c:v>
                </c:pt>
                <c:pt idx="173">
                  <c:v>SYA2002</c:v>
                </c:pt>
                <c:pt idx="174">
                  <c:v>CLA2013</c:v>
                </c:pt>
                <c:pt idx="175">
                  <c:v>GDA2001</c:v>
                </c:pt>
                <c:pt idx="176">
                  <c:v>DEA2001</c:v>
                </c:pt>
                <c:pt idx="177">
                  <c:v>AAB2004</c:v>
                </c:pt>
                <c:pt idx="178">
                  <c:v>MRB2003</c:v>
                </c:pt>
                <c:pt idx="179">
                  <c:v>CLA2016</c:v>
                </c:pt>
                <c:pt idx="180">
                  <c:v>CLA2007</c:v>
                </c:pt>
                <c:pt idx="181">
                  <c:v>KRA2006</c:v>
                </c:pt>
                <c:pt idx="182">
                  <c:v>IDA2002</c:v>
                </c:pt>
                <c:pt idx="183">
                  <c:v>KRA2023</c:v>
                </c:pt>
                <c:pt idx="184">
                  <c:v>KRA2004</c:v>
                </c:pt>
                <c:pt idx="185">
                  <c:v>BGA2007</c:v>
                </c:pt>
                <c:pt idx="186">
                  <c:v>CWA2005</c:v>
                </c:pt>
                <c:pt idx="187">
                  <c:v>MRB2004</c:v>
                </c:pt>
                <c:pt idx="188">
                  <c:v>NIA2003</c:v>
                </c:pt>
                <c:pt idx="189">
                  <c:v>CLA2008</c:v>
                </c:pt>
                <c:pt idx="190">
                  <c:v>LOA2004</c:v>
                </c:pt>
                <c:pt idx="191">
                  <c:v>VCA2007</c:v>
                </c:pt>
                <c:pt idx="192">
                  <c:v>KAB2001</c:v>
                </c:pt>
                <c:pt idx="193">
                  <c:v>MFA2007</c:v>
                </c:pt>
                <c:pt idx="194">
                  <c:v>WRA2002</c:v>
                </c:pt>
                <c:pt idx="195">
                  <c:v>HOB2006</c:v>
                </c:pt>
                <c:pt idx="196">
                  <c:v>LUA2014</c:v>
                </c:pt>
                <c:pt idx="197">
                  <c:v>MFA2006</c:v>
                </c:pt>
              </c:strCache>
            </c:strRef>
          </c:cat>
          <c:val>
            <c:numRef>
              <c:f>'Waterfall - iNHL'!$D$2:$D$199</c:f>
              <c:numCache>
                <c:formatCode>General</c:formatCode>
                <c:ptCount val="198"/>
                <c:pt idx="0">
                  <c:v>187.16</c:v>
                </c:pt>
                <c:pt idx="1">
                  <c:v>87.36</c:v>
                </c:pt>
                <c:pt idx="2">
                  <c:v>83.86</c:v>
                </c:pt>
                <c:pt idx="3">
                  <c:v>80.27</c:v>
                </c:pt>
                <c:pt idx="4">
                  <c:v>70.81</c:v>
                </c:pt>
                <c:pt idx="5">
                  <c:v>67.040000000000006</c:v>
                </c:pt>
                <c:pt idx="6">
                  <c:v>64.77</c:v>
                </c:pt>
                <c:pt idx="7">
                  <c:v>63.03</c:v>
                </c:pt>
                <c:pt idx="8">
                  <c:v>62.33</c:v>
                </c:pt>
                <c:pt idx="9">
                  <c:v>51.72</c:v>
                </c:pt>
                <c:pt idx="10">
                  <c:v>33.200000000000003</c:v>
                </c:pt>
                <c:pt idx="11">
                  <c:v>18.79</c:v>
                </c:pt>
                <c:pt idx="12">
                  <c:v>18.04</c:v>
                </c:pt>
                <c:pt idx="13">
                  <c:v>17.649999999999999</c:v>
                </c:pt>
                <c:pt idx="14">
                  <c:v>16.53</c:v>
                </c:pt>
                <c:pt idx="15">
                  <c:v>13.09</c:v>
                </c:pt>
                <c:pt idx="16">
                  <c:v>12.44</c:v>
                </c:pt>
                <c:pt idx="17">
                  <c:v>10.28</c:v>
                </c:pt>
                <c:pt idx="18">
                  <c:v>9.77</c:v>
                </c:pt>
                <c:pt idx="19">
                  <c:v>8.98</c:v>
                </c:pt>
                <c:pt idx="20">
                  <c:v>8.92</c:v>
                </c:pt>
                <c:pt idx="21">
                  <c:v>2.38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-1.49</c:v>
                </c:pt>
                <c:pt idx="28">
                  <c:v>-1.57</c:v>
                </c:pt>
                <c:pt idx="29">
                  <c:v>-2.1</c:v>
                </c:pt>
                <c:pt idx="30">
                  <c:v>-2.39</c:v>
                </c:pt>
                <c:pt idx="31">
                  <c:v>-4.04</c:v>
                </c:pt>
                <c:pt idx="32">
                  <c:v>-8.7200000000000006</c:v>
                </c:pt>
                <c:pt idx="33">
                  <c:v>-9.5399999999999991</c:v>
                </c:pt>
                <c:pt idx="34">
                  <c:v>-12.13</c:v>
                </c:pt>
                <c:pt idx="35">
                  <c:v>-12.14</c:v>
                </c:pt>
                <c:pt idx="36">
                  <c:v>-12.4</c:v>
                </c:pt>
                <c:pt idx="37">
                  <c:v>-12.48</c:v>
                </c:pt>
                <c:pt idx="38">
                  <c:v>-15.13</c:v>
                </c:pt>
                <c:pt idx="39">
                  <c:v>-17.46</c:v>
                </c:pt>
                <c:pt idx="40">
                  <c:v>-17.690000000000001</c:v>
                </c:pt>
                <c:pt idx="41">
                  <c:v>-18.77</c:v>
                </c:pt>
                <c:pt idx="42">
                  <c:v>-18.86</c:v>
                </c:pt>
                <c:pt idx="43">
                  <c:v>-20.78</c:v>
                </c:pt>
                <c:pt idx="44">
                  <c:v>-20.87</c:v>
                </c:pt>
                <c:pt idx="45">
                  <c:v>-21.33</c:v>
                </c:pt>
                <c:pt idx="46">
                  <c:v>-22.29</c:v>
                </c:pt>
                <c:pt idx="47">
                  <c:v>-22.64</c:v>
                </c:pt>
                <c:pt idx="48">
                  <c:v>-22.75</c:v>
                </c:pt>
                <c:pt idx="49">
                  <c:v>-23.9</c:v>
                </c:pt>
                <c:pt idx="50">
                  <c:v>-24.78</c:v>
                </c:pt>
                <c:pt idx="51">
                  <c:v>-25.76</c:v>
                </c:pt>
                <c:pt idx="52">
                  <c:v>-26.06</c:v>
                </c:pt>
                <c:pt idx="53">
                  <c:v>-27.31</c:v>
                </c:pt>
                <c:pt idx="54">
                  <c:v>-29.46</c:v>
                </c:pt>
                <c:pt idx="55">
                  <c:v>-29.51</c:v>
                </c:pt>
                <c:pt idx="56">
                  <c:v>-30.12</c:v>
                </c:pt>
                <c:pt idx="57">
                  <c:v>-30.19</c:v>
                </c:pt>
                <c:pt idx="58">
                  <c:v>-30.21</c:v>
                </c:pt>
                <c:pt idx="59">
                  <c:v>-30.26</c:v>
                </c:pt>
                <c:pt idx="60">
                  <c:v>-31.58</c:v>
                </c:pt>
                <c:pt idx="61">
                  <c:v>-31.67</c:v>
                </c:pt>
                <c:pt idx="62">
                  <c:v>-31.97</c:v>
                </c:pt>
                <c:pt idx="63">
                  <c:v>-32.76</c:v>
                </c:pt>
                <c:pt idx="64">
                  <c:v>-34.130000000000003</c:v>
                </c:pt>
                <c:pt idx="65">
                  <c:v>-34.5</c:v>
                </c:pt>
                <c:pt idx="66">
                  <c:v>-34.79</c:v>
                </c:pt>
                <c:pt idx="67">
                  <c:v>-35.229999999999997</c:v>
                </c:pt>
                <c:pt idx="68">
                  <c:v>-35.69</c:v>
                </c:pt>
                <c:pt idx="69">
                  <c:v>-36.44</c:v>
                </c:pt>
                <c:pt idx="70">
                  <c:v>-36.89</c:v>
                </c:pt>
                <c:pt idx="71">
                  <c:v>-36.93</c:v>
                </c:pt>
                <c:pt idx="72">
                  <c:v>-37.99</c:v>
                </c:pt>
                <c:pt idx="73">
                  <c:v>-38.200000000000003</c:v>
                </c:pt>
                <c:pt idx="74">
                  <c:v>-38.28</c:v>
                </c:pt>
                <c:pt idx="75">
                  <c:v>-39.130000000000003</c:v>
                </c:pt>
                <c:pt idx="76">
                  <c:v>-39.51</c:v>
                </c:pt>
                <c:pt idx="77">
                  <c:v>-39.58</c:v>
                </c:pt>
                <c:pt idx="78">
                  <c:v>-39.729999999999997</c:v>
                </c:pt>
                <c:pt idx="79">
                  <c:v>-39.729999999999997</c:v>
                </c:pt>
                <c:pt idx="80">
                  <c:v>-40.200000000000003</c:v>
                </c:pt>
                <c:pt idx="81">
                  <c:v>-40.86</c:v>
                </c:pt>
                <c:pt idx="82">
                  <c:v>-41.48</c:v>
                </c:pt>
                <c:pt idx="83">
                  <c:v>-41.51</c:v>
                </c:pt>
                <c:pt idx="84">
                  <c:v>-41.63</c:v>
                </c:pt>
                <c:pt idx="85">
                  <c:v>-41.9</c:v>
                </c:pt>
                <c:pt idx="86">
                  <c:v>-42.48</c:v>
                </c:pt>
                <c:pt idx="87">
                  <c:v>-42.71</c:v>
                </c:pt>
                <c:pt idx="88">
                  <c:v>-43.23</c:v>
                </c:pt>
                <c:pt idx="89">
                  <c:v>-43.36</c:v>
                </c:pt>
                <c:pt idx="90">
                  <c:v>-43.39</c:v>
                </c:pt>
                <c:pt idx="91">
                  <c:v>-44.64</c:v>
                </c:pt>
                <c:pt idx="92">
                  <c:v>-44.72</c:v>
                </c:pt>
                <c:pt idx="93">
                  <c:v>-44.72</c:v>
                </c:pt>
                <c:pt idx="94">
                  <c:v>-45.04</c:v>
                </c:pt>
                <c:pt idx="95">
                  <c:v>-46.61</c:v>
                </c:pt>
                <c:pt idx="96">
                  <c:v>-46.64</c:v>
                </c:pt>
                <c:pt idx="97">
                  <c:v>-47.65</c:v>
                </c:pt>
                <c:pt idx="98">
                  <c:v>-48.03</c:v>
                </c:pt>
                <c:pt idx="99">
                  <c:v>-48.82</c:v>
                </c:pt>
                <c:pt idx="100">
                  <c:v>-50.07</c:v>
                </c:pt>
                <c:pt idx="101">
                  <c:v>-50.94</c:v>
                </c:pt>
                <c:pt idx="102">
                  <c:v>-50.96</c:v>
                </c:pt>
                <c:pt idx="103">
                  <c:v>-51</c:v>
                </c:pt>
                <c:pt idx="104">
                  <c:v>-51.05</c:v>
                </c:pt>
                <c:pt idx="105">
                  <c:v>-51.11</c:v>
                </c:pt>
                <c:pt idx="106">
                  <c:v>-51.29</c:v>
                </c:pt>
                <c:pt idx="107">
                  <c:v>-51.81</c:v>
                </c:pt>
                <c:pt idx="108">
                  <c:v>-53.33</c:v>
                </c:pt>
                <c:pt idx="109">
                  <c:v>-53.65</c:v>
                </c:pt>
                <c:pt idx="110">
                  <c:v>-54.05</c:v>
                </c:pt>
                <c:pt idx="111">
                  <c:v>-54.96</c:v>
                </c:pt>
                <c:pt idx="112">
                  <c:v>-55.66</c:v>
                </c:pt>
                <c:pt idx="113">
                  <c:v>-55.79</c:v>
                </c:pt>
                <c:pt idx="114">
                  <c:v>-56.15</c:v>
                </c:pt>
                <c:pt idx="115">
                  <c:v>-56.23</c:v>
                </c:pt>
                <c:pt idx="116">
                  <c:v>-56.87</c:v>
                </c:pt>
                <c:pt idx="117">
                  <c:v>-56.93</c:v>
                </c:pt>
                <c:pt idx="118">
                  <c:v>-57.19</c:v>
                </c:pt>
                <c:pt idx="119">
                  <c:v>-57.41</c:v>
                </c:pt>
                <c:pt idx="120">
                  <c:v>-58.09</c:v>
                </c:pt>
                <c:pt idx="121">
                  <c:v>-58.74</c:v>
                </c:pt>
                <c:pt idx="122">
                  <c:v>-58.84</c:v>
                </c:pt>
                <c:pt idx="123">
                  <c:v>-59.29</c:v>
                </c:pt>
                <c:pt idx="124">
                  <c:v>-59.61</c:v>
                </c:pt>
                <c:pt idx="125">
                  <c:v>-60.14</c:v>
                </c:pt>
                <c:pt idx="126">
                  <c:v>-60.42</c:v>
                </c:pt>
                <c:pt idx="127">
                  <c:v>-60.6</c:v>
                </c:pt>
                <c:pt idx="128">
                  <c:v>-60.62</c:v>
                </c:pt>
                <c:pt idx="129">
                  <c:v>-61.1</c:v>
                </c:pt>
                <c:pt idx="130">
                  <c:v>-61.45</c:v>
                </c:pt>
                <c:pt idx="131">
                  <c:v>-61.79</c:v>
                </c:pt>
                <c:pt idx="132">
                  <c:v>-62.68</c:v>
                </c:pt>
                <c:pt idx="133">
                  <c:v>-62.68</c:v>
                </c:pt>
                <c:pt idx="134">
                  <c:v>-62.69</c:v>
                </c:pt>
                <c:pt idx="135">
                  <c:v>-62.74</c:v>
                </c:pt>
                <c:pt idx="136">
                  <c:v>-62.87</c:v>
                </c:pt>
                <c:pt idx="137">
                  <c:v>-62.89</c:v>
                </c:pt>
                <c:pt idx="138">
                  <c:v>-63.6</c:v>
                </c:pt>
                <c:pt idx="139">
                  <c:v>-63.9</c:v>
                </c:pt>
                <c:pt idx="140">
                  <c:v>-64</c:v>
                </c:pt>
                <c:pt idx="141">
                  <c:v>-65.17</c:v>
                </c:pt>
                <c:pt idx="142">
                  <c:v>-65.23</c:v>
                </c:pt>
                <c:pt idx="143">
                  <c:v>-65.98</c:v>
                </c:pt>
                <c:pt idx="144">
                  <c:v>-66.19</c:v>
                </c:pt>
                <c:pt idx="145">
                  <c:v>-67.16</c:v>
                </c:pt>
                <c:pt idx="146">
                  <c:v>-68.17</c:v>
                </c:pt>
                <c:pt idx="147">
                  <c:v>-68.45</c:v>
                </c:pt>
                <c:pt idx="148">
                  <c:v>-68.709999999999994</c:v>
                </c:pt>
                <c:pt idx="149">
                  <c:v>-68.989999999999995</c:v>
                </c:pt>
                <c:pt idx="150">
                  <c:v>-69.010000000000005</c:v>
                </c:pt>
                <c:pt idx="151">
                  <c:v>-69.150000000000006</c:v>
                </c:pt>
                <c:pt idx="152">
                  <c:v>-69.23</c:v>
                </c:pt>
                <c:pt idx="153">
                  <c:v>-70.13</c:v>
                </c:pt>
                <c:pt idx="154">
                  <c:v>-70.92</c:v>
                </c:pt>
                <c:pt idx="155">
                  <c:v>-71.680000000000007</c:v>
                </c:pt>
                <c:pt idx="156">
                  <c:v>-72.349999999999994</c:v>
                </c:pt>
                <c:pt idx="157">
                  <c:v>-72.47</c:v>
                </c:pt>
                <c:pt idx="158">
                  <c:v>-72.63</c:v>
                </c:pt>
                <c:pt idx="159">
                  <c:v>-72.69</c:v>
                </c:pt>
                <c:pt idx="160">
                  <c:v>-73.53</c:v>
                </c:pt>
                <c:pt idx="161">
                  <c:v>-73.55</c:v>
                </c:pt>
                <c:pt idx="162">
                  <c:v>-74.08</c:v>
                </c:pt>
                <c:pt idx="163">
                  <c:v>-74.400000000000006</c:v>
                </c:pt>
                <c:pt idx="164">
                  <c:v>-74.599999999999994</c:v>
                </c:pt>
                <c:pt idx="165">
                  <c:v>-74.849999999999994</c:v>
                </c:pt>
                <c:pt idx="166">
                  <c:v>-75.58</c:v>
                </c:pt>
                <c:pt idx="167">
                  <c:v>-75.69</c:v>
                </c:pt>
                <c:pt idx="168">
                  <c:v>-76.349999999999994</c:v>
                </c:pt>
                <c:pt idx="169">
                  <c:v>-77</c:v>
                </c:pt>
                <c:pt idx="170">
                  <c:v>-77.489999999999995</c:v>
                </c:pt>
                <c:pt idx="171">
                  <c:v>-77.64</c:v>
                </c:pt>
                <c:pt idx="172">
                  <c:v>-78.06</c:v>
                </c:pt>
                <c:pt idx="173">
                  <c:v>-79.209999999999994</c:v>
                </c:pt>
                <c:pt idx="174">
                  <c:v>-79.47</c:v>
                </c:pt>
                <c:pt idx="175">
                  <c:v>-79.650000000000006</c:v>
                </c:pt>
                <c:pt idx="176">
                  <c:v>-79.77</c:v>
                </c:pt>
                <c:pt idx="177">
                  <c:v>-79.89</c:v>
                </c:pt>
                <c:pt idx="178">
                  <c:v>-82.14</c:v>
                </c:pt>
                <c:pt idx="179">
                  <c:v>-82.31</c:v>
                </c:pt>
                <c:pt idx="180">
                  <c:v>-83.26</c:v>
                </c:pt>
                <c:pt idx="181">
                  <c:v>-85.07</c:v>
                </c:pt>
                <c:pt idx="182">
                  <c:v>-85.8</c:v>
                </c:pt>
                <c:pt idx="183">
                  <c:v>-86.68</c:v>
                </c:pt>
                <c:pt idx="184">
                  <c:v>-89.81</c:v>
                </c:pt>
                <c:pt idx="185">
                  <c:v>-90.19</c:v>
                </c:pt>
                <c:pt idx="186">
                  <c:v>-91.41</c:v>
                </c:pt>
                <c:pt idx="187">
                  <c:v>-92.18</c:v>
                </c:pt>
                <c:pt idx="188">
                  <c:v>-96.05</c:v>
                </c:pt>
                <c:pt idx="189">
                  <c:v>-100</c:v>
                </c:pt>
                <c:pt idx="190">
                  <c:v>-100</c:v>
                </c:pt>
                <c:pt idx="191">
                  <c:v>-100</c:v>
                </c:pt>
                <c:pt idx="192">
                  <c:v>-100</c:v>
                </c:pt>
                <c:pt idx="193">
                  <c:v>-100</c:v>
                </c:pt>
                <c:pt idx="194">
                  <c:v>-100</c:v>
                </c:pt>
                <c:pt idx="195">
                  <c:v>-100</c:v>
                </c:pt>
                <c:pt idx="196">
                  <c:v>-100</c:v>
                </c:pt>
                <c:pt idx="197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9-464F-8093-2AFAA8732118}"/>
            </c:ext>
          </c:extLst>
        </c:ser>
        <c:ser>
          <c:idx val="1"/>
          <c:order val="1"/>
          <c:tx>
            <c:strRef>
              <c:f>'Waterfall - iNHL'!$E$1</c:f>
              <c:strCache>
                <c:ptCount val="1"/>
                <c:pt idx="0">
                  <c:v>FL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'Waterfall - iNHL'!$C$2:$C$199</c:f>
              <c:strCache>
                <c:ptCount val="198"/>
                <c:pt idx="0">
                  <c:v>BEB2002</c:v>
                </c:pt>
                <c:pt idx="1">
                  <c:v>DMA2002</c:v>
                </c:pt>
                <c:pt idx="2">
                  <c:v>AAB2005</c:v>
                </c:pt>
                <c:pt idx="3">
                  <c:v>PEA2002</c:v>
                </c:pt>
                <c:pt idx="4">
                  <c:v>AIB2003</c:v>
                </c:pt>
                <c:pt idx="5">
                  <c:v>GVA2003</c:v>
                </c:pt>
                <c:pt idx="6">
                  <c:v>SAA2015</c:v>
                </c:pt>
                <c:pt idx="7">
                  <c:v>FMB2011</c:v>
                </c:pt>
                <c:pt idx="8">
                  <c:v>MWI2001</c:v>
                </c:pt>
                <c:pt idx="9">
                  <c:v>OXA2003</c:v>
                </c:pt>
                <c:pt idx="10">
                  <c:v>BHA2002</c:v>
                </c:pt>
                <c:pt idx="11">
                  <c:v>CFA2003</c:v>
                </c:pt>
                <c:pt idx="12">
                  <c:v>HOB2014</c:v>
                </c:pt>
                <c:pt idx="13">
                  <c:v>GDA2005</c:v>
                </c:pt>
                <c:pt idx="14">
                  <c:v>DCA2007</c:v>
                </c:pt>
                <c:pt idx="15">
                  <c:v>HKA2001</c:v>
                </c:pt>
                <c:pt idx="16">
                  <c:v>GDA2009</c:v>
                </c:pt>
                <c:pt idx="17">
                  <c:v>WEA2001</c:v>
                </c:pt>
                <c:pt idx="18">
                  <c:v>BGA2006</c:v>
                </c:pt>
                <c:pt idx="19">
                  <c:v>KRA2017</c:v>
                </c:pt>
                <c:pt idx="20">
                  <c:v>SPA2004</c:v>
                </c:pt>
                <c:pt idx="21">
                  <c:v>KRA2024</c:v>
                </c:pt>
                <c:pt idx="22">
                  <c:v>BGA2015</c:v>
                </c:pt>
                <c:pt idx="23">
                  <c:v>FSH2001</c:v>
                </c:pt>
                <c:pt idx="24">
                  <c:v>TUA2003</c:v>
                </c:pt>
                <c:pt idx="25">
                  <c:v>FMB2008</c:v>
                </c:pt>
                <c:pt idx="26">
                  <c:v>WZC2003</c:v>
                </c:pt>
                <c:pt idx="27">
                  <c:v>HOB2016</c:v>
                </c:pt>
                <c:pt idx="28">
                  <c:v>GDA2002</c:v>
                </c:pt>
                <c:pt idx="29">
                  <c:v>KRA2027</c:v>
                </c:pt>
                <c:pt idx="30">
                  <c:v>MFA2001</c:v>
                </c:pt>
                <c:pt idx="31">
                  <c:v>KRA2010</c:v>
                </c:pt>
                <c:pt idx="32">
                  <c:v>BGA2004</c:v>
                </c:pt>
                <c:pt idx="33">
                  <c:v>NIA2004</c:v>
                </c:pt>
                <c:pt idx="34">
                  <c:v>BGA2008</c:v>
                </c:pt>
                <c:pt idx="35">
                  <c:v>BNB2001</c:v>
                </c:pt>
                <c:pt idx="36">
                  <c:v>MRA2002</c:v>
                </c:pt>
                <c:pt idx="37">
                  <c:v>DNA2002</c:v>
                </c:pt>
                <c:pt idx="38">
                  <c:v>FWA2007</c:v>
                </c:pt>
                <c:pt idx="39">
                  <c:v>KNB2003</c:v>
                </c:pt>
                <c:pt idx="40">
                  <c:v>LEA2005</c:v>
                </c:pt>
                <c:pt idx="41">
                  <c:v>CVA2002</c:v>
                </c:pt>
                <c:pt idx="42">
                  <c:v>OXA2004</c:v>
                </c:pt>
                <c:pt idx="43">
                  <c:v>HDA2003</c:v>
                </c:pt>
                <c:pt idx="44">
                  <c:v>CLA2019</c:v>
                </c:pt>
                <c:pt idx="45">
                  <c:v>HVA2007</c:v>
                </c:pt>
                <c:pt idx="46">
                  <c:v>KRA2016</c:v>
                </c:pt>
                <c:pt idx="47">
                  <c:v>LUA2010</c:v>
                </c:pt>
                <c:pt idx="48">
                  <c:v>KNB2002</c:v>
                </c:pt>
                <c:pt idx="49">
                  <c:v>FMB2009</c:v>
                </c:pt>
                <c:pt idx="50">
                  <c:v>MRB2007</c:v>
                </c:pt>
                <c:pt idx="51">
                  <c:v>WZA2001</c:v>
                </c:pt>
                <c:pt idx="52">
                  <c:v>SAA2017</c:v>
                </c:pt>
                <c:pt idx="53">
                  <c:v>DHA2006</c:v>
                </c:pt>
                <c:pt idx="54">
                  <c:v>JKC2001</c:v>
                </c:pt>
                <c:pt idx="55">
                  <c:v>DCA2004</c:v>
                </c:pt>
                <c:pt idx="56">
                  <c:v>HOB2008</c:v>
                </c:pt>
                <c:pt idx="57">
                  <c:v>HNJ2006</c:v>
                </c:pt>
                <c:pt idx="58">
                  <c:v>CVA2007</c:v>
                </c:pt>
                <c:pt idx="59">
                  <c:v>KRA2014</c:v>
                </c:pt>
                <c:pt idx="60">
                  <c:v>HOB2018</c:v>
                </c:pt>
                <c:pt idx="61">
                  <c:v>CIA2005</c:v>
                </c:pt>
                <c:pt idx="62">
                  <c:v>FMB2012</c:v>
                </c:pt>
                <c:pt idx="63">
                  <c:v>BGA2010</c:v>
                </c:pt>
                <c:pt idx="64">
                  <c:v>BEB2001</c:v>
                </c:pt>
                <c:pt idx="65">
                  <c:v>MRB2009</c:v>
                </c:pt>
                <c:pt idx="66">
                  <c:v>SEA2007</c:v>
                </c:pt>
                <c:pt idx="67">
                  <c:v>WHA2005</c:v>
                </c:pt>
                <c:pt idx="68">
                  <c:v>HKA2003</c:v>
                </c:pt>
                <c:pt idx="69">
                  <c:v>DEA2003</c:v>
                </c:pt>
                <c:pt idx="70">
                  <c:v>FWA2003</c:v>
                </c:pt>
                <c:pt idx="71">
                  <c:v>HKA2002</c:v>
                </c:pt>
                <c:pt idx="72">
                  <c:v>HVA2001</c:v>
                </c:pt>
                <c:pt idx="73">
                  <c:v>KRA2008</c:v>
                </c:pt>
                <c:pt idx="74">
                  <c:v>BTC2005</c:v>
                </c:pt>
                <c:pt idx="75">
                  <c:v>KIA2001</c:v>
                </c:pt>
                <c:pt idx="76">
                  <c:v>LDA2002</c:v>
                </c:pt>
                <c:pt idx="77">
                  <c:v>GDA2010</c:v>
                </c:pt>
                <c:pt idx="78">
                  <c:v>JKC2002</c:v>
                </c:pt>
                <c:pt idx="79">
                  <c:v>NBA2005</c:v>
                </c:pt>
                <c:pt idx="80">
                  <c:v>CVA2005</c:v>
                </c:pt>
                <c:pt idx="81">
                  <c:v>SEB2001</c:v>
                </c:pt>
                <c:pt idx="82">
                  <c:v>VCA2006</c:v>
                </c:pt>
                <c:pt idx="83">
                  <c:v>TSA2001</c:v>
                </c:pt>
                <c:pt idx="84">
                  <c:v>BGA2009</c:v>
                </c:pt>
                <c:pt idx="85">
                  <c:v>BOA2017</c:v>
                </c:pt>
                <c:pt idx="86">
                  <c:v>CHB2004</c:v>
                </c:pt>
                <c:pt idx="87">
                  <c:v>FWA2001</c:v>
                </c:pt>
                <c:pt idx="88">
                  <c:v>SAA2009</c:v>
                </c:pt>
                <c:pt idx="89">
                  <c:v>AAB2002</c:v>
                </c:pt>
                <c:pt idx="90">
                  <c:v>BGA2011</c:v>
                </c:pt>
                <c:pt idx="91">
                  <c:v>FMB2002</c:v>
                </c:pt>
                <c:pt idx="92">
                  <c:v>BGA2005</c:v>
                </c:pt>
                <c:pt idx="93">
                  <c:v>MWI2003</c:v>
                </c:pt>
                <c:pt idx="94">
                  <c:v>AAB2001</c:v>
                </c:pt>
                <c:pt idx="95">
                  <c:v>SND2002</c:v>
                </c:pt>
                <c:pt idx="96">
                  <c:v>NIA2002</c:v>
                </c:pt>
                <c:pt idx="97">
                  <c:v>BOA2015</c:v>
                </c:pt>
                <c:pt idx="98">
                  <c:v>PYA2005</c:v>
                </c:pt>
                <c:pt idx="99">
                  <c:v>DCA2006</c:v>
                </c:pt>
                <c:pt idx="100">
                  <c:v>KRA2005</c:v>
                </c:pt>
                <c:pt idx="101">
                  <c:v>CUB2001</c:v>
                </c:pt>
                <c:pt idx="102">
                  <c:v>GDA2004</c:v>
                </c:pt>
                <c:pt idx="103">
                  <c:v>TLA2002</c:v>
                </c:pt>
                <c:pt idx="104">
                  <c:v>AAB2003</c:v>
                </c:pt>
                <c:pt idx="105">
                  <c:v>CAA2002</c:v>
                </c:pt>
                <c:pt idx="106">
                  <c:v>CLA2009</c:v>
                </c:pt>
                <c:pt idx="107">
                  <c:v>DAB2004</c:v>
                </c:pt>
                <c:pt idx="108">
                  <c:v>WRA2005</c:v>
                </c:pt>
                <c:pt idx="109">
                  <c:v>FMB2019</c:v>
                </c:pt>
                <c:pt idx="110">
                  <c:v>VCA2002</c:v>
                </c:pt>
                <c:pt idx="111">
                  <c:v>SPA2003</c:v>
                </c:pt>
                <c:pt idx="112">
                  <c:v>MRB2005</c:v>
                </c:pt>
                <c:pt idx="113">
                  <c:v>LEA2004</c:v>
                </c:pt>
                <c:pt idx="114">
                  <c:v>CLA2021</c:v>
                </c:pt>
                <c:pt idx="115">
                  <c:v>LBA2003</c:v>
                </c:pt>
                <c:pt idx="116">
                  <c:v>GVA2004</c:v>
                </c:pt>
                <c:pt idx="117">
                  <c:v>AIB2005</c:v>
                </c:pt>
                <c:pt idx="118">
                  <c:v>CLA2017</c:v>
                </c:pt>
                <c:pt idx="119">
                  <c:v>KRA2011</c:v>
                </c:pt>
                <c:pt idx="120">
                  <c:v>HOB2007</c:v>
                </c:pt>
                <c:pt idx="121">
                  <c:v>CLA2012</c:v>
                </c:pt>
                <c:pt idx="122">
                  <c:v>SQA2003</c:v>
                </c:pt>
                <c:pt idx="123">
                  <c:v>LBB2001</c:v>
                </c:pt>
                <c:pt idx="124">
                  <c:v>NYC2004</c:v>
                </c:pt>
                <c:pt idx="125">
                  <c:v>WHA2008</c:v>
                </c:pt>
                <c:pt idx="126">
                  <c:v>DCA2005</c:v>
                </c:pt>
                <c:pt idx="127">
                  <c:v>FMB2005</c:v>
                </c:pt>
                <c:pt idx="128">
                  <c:v>MRB2010</c:v>
                </c:pt>
                <c:pt idx="129">
                  <c:v>BGA2014</c:v>
                </c:pt>
                <c:pt idx="130">
                  <c:v>PEA2001</c:v>
                </c:pt>
                <c:pt idx="131">
                  <c:v>MRB2006</c:v>
                </c:pt>
                <c:pt idx="132">
                  <c:v>TOA2002</c:v>
                </c:pt>
                <c:pt idx="133">
                  <c:v>DAB2003</c:v>
                </c:pt>
                <c:pt idx="134">
                  <c:v>HOB2003</c:v>
                </c:pt>
                <c:pt idx="135">
                  <c:v>WZC2007</c:v>
                </c:pt>
                <c:pt idx="136">
                  <c:v>CWA2004</c:v>
                </c:pt>
                <c:pt idx="137">
                  <c:v>BZA2001</c:v>
                </c:pt>
                <c:pt idx="138">
                  <c:v>WHA2009</c:v>
                </c:pt>
                <c:pt idx="139">
                  <c:v>TSA2003</c:v>
                </c:pt>
                <c:pt idx="140">
                  <c:v>HOB2015</c:v>
                </c:pt>
                <c:pt idx="141">
                  <c:v>HOB2004</c:v>
                </c:pt>
                <c:pt idx="142">
                  <c:v>LOA2003</c:v>
                </c:pt>
                <c:pt idx="143">
                  <c:v>CWA2002</c:v>
                </c:pt>
                <c:pt idx="144">
                  <c:v>AIB2006</c:v>
                </c:pt>
                <c:pt idx="145">
                  <c:v>CFA2004</c:v>
                </c:pt>
                <c:pt idx="146">
                  <c:v>CWA2003</c:v>
                </c:pt>
                <c:pt idx="147">
                  <c:v>MRB2008</c:v>
                </c:pt>
                <c:pt idx="148">
                  <c:v>WRA2003</c:v>
                </c:pt>
                <c:pt idx="149">
                  <c:v>BGA2013</c:v>
                </c:pt>
                <c:pt idx="150">
                  <c:v>CHB2003</c:v>
                </c:pt>
                <c:pt idx="151">
                  <c:v>SDB2001</c:v>
                </c:pt>
                <c:pt idx="152">
                  <c:v>NWA2002</c:v>
                </c:pt>
                <c:pt idx="153">
                  <c:v>BOA2014</c:v>
                </c:pt>
                <c:pt idx="154">
                  <c:v>KAC2001</c:v>
                </c:pt>
                <c:pt idx="155">
                  <c:v>BGA2002</c:v>
                </c:pt>
                <c:pt idx="156">
                  <c:v>DHA2003</c:v>
                </c:pt>
                <c:pt idx="157">
                  <c:v>KRA2013</c:v>
                </c:pt>
                <c:pt idx="158">
                  <c:v>PYA2010</c:v>
                </c:pt>
                <c:pt idx="159">
                  <c:v>TLA2004</c:v>
                </c:pt>
                <c:pt idx="160">
                  <c:v>SEB2008</c:v>
                </c:pt>
                <c:pt idx="161">
                  <c:v>LDA2001</c:v>
                </c:pt>
                <c:pt idx="162">
                  <c:v>BGA2012</c:v>
                </c:pt>
                <c:pt idx="163">
                  <c:v>AIB2008</c:v>
                </c:pt>
                <c:pt idx="164">
                  <c:v>GDA2011</c:v>
                </c:pt>
                <c:pt idx="165">
                  <c:v>WZC2004</c:v>
                </c:pt>
                <c:pt idx="166">
                  <c:v>SQA2005</c:v>
                </c:pt>
                <c:pt idx="167">
                  <c:v>WZC2008</c:v>
                </c:pt>
                <c:pt idx="168">
                  <c:v>BTC2003</c:v>
                </c:pt>
                <c:pt idx="169">
                  <c:v>HOB2002</c:v>
                </c:pt>
                <c:pt idx="170">
                  <c:v>PHB2002</c:v>
                </c:pt>
                <c:pt idx="171">
                  <c:v>FWA2002</c:v>
                </c:pt>
                <c:pt idx="172">
                  <c:v>CVA2003</c:v>
                </c:pt>
                <c:pt idx="173">
                  <c:v>SYA2002</c:v>
                </c:pt>
                <c:pt idx="174">
                  <c:v>CLA2013</c:v>
                </c:pt>
                <c:pt idx="175">
                  <c:v>GDA2001</c:v>
                </c:pt>
                <c:pt idx="176">
                  <c:v>DEA2001</c:v>
                </c:pt>
                <c:pt idx="177">
                  <c:v>AAB2004</c:v>
                </c:pt>
                <c:pt idx="178">
                  <c:v>MRB2003</c:v>
                </c:pt>
                <c:pt idx="179">
                  <c:v>CLA2016</c:v>
                </c:pt>
                <c:pt idx="180">
                  <c:v>CLA2007</c:v>
                </c:pt>
                <c:pt idx="181">
                  <c:v>KRA2006</c:v>
                </c:pt>
                <c:pt idx="182">
                  <c:v>IDA2002</c:v>
                </c:pt>
                <c:pt idx="183">
                  <c:v>KRA2023</c:v>
                </c:pt>
                <c:pt idx="184">
                  <c:v>KRA2004</c:v>
                </c:pt>
                <c:pt idx="185">
                  <c:v>BGA2007</c:v>
                </c:pt>
                <c:pt idx="186">
                  <c:v>CWA2005</c:v>
                </c:pt>
                <c:pt idx="187">
                  <c:v>MRB2004</c:v>
                </c:pt>
                <c:pt idx="188">
                  <c:v>NIA2003</c:v>
                </c:pt>
                <c:pt idx="189">
                  <c:v>CLA2008</c:v>
                </c:pt>
                <c:pt idx="190">
                  <c:v>LOA2004</c:v>
                </c:pt>
                <c:pt idx="191">
                  <c:v>VCA2007</c:v>
                </c:pt>
                <c:pt idx="192">
                  <c:v>KAB2001</c:v>
                </c:pt>
                <c:pt idx="193">
                  <c:v>MFA2007</c:v>
                </c:pt>
                <c:pt idx="194">
                  <c:v>WRA2002</c:v>
                </c:pt>
                <c:pt idx="195">
                  <c:v>HOB2006</c:v>
                </c:pt>
                <c:pt idx="196">
                  <c:v>LUA2014</c:v>
                </c:pt>
                <c:pt idx="197">
                  <c:v>MFA2006</c:v>
                </c:pt>
              </c:strCache>
            </c:strRef>
          </c:cat>
          <c:val>
            <c:numRef>
              <c:f>'Waterfall - iNHL'!$E$2:$E$199</c:f>
              <c:numCache>
                <c:formatCode>General</c:formatCode>
                <c:ptCount val="198"/>
                <c:pt idx="1">
                  <c:v>87.36</c:v>
                </c:pt>
                <c:pt idx="2">
                  <c:v>83.86</c:v>
                </c:pt>
                <c:pt idx="3">
                  <c:v>80.27</c:v>
                </c:pt>
                <c:pt idx="4">
                  <c:v>70.81</c:v>
                </c:pt>
                <c:pt idx="5">
                  <c:v>67.040000000000006</c:v>
                </c:pt>
                <c:pt idx="6">
                  <c:v>64.77</c:v>
                </c:pt>
                <c:pt idx="7">
                  <c:v>63.03</c:v>
                </c:pt>
                <c:pt idx="9">
                  <c:v>51.72</c:v>
                </c:pt>
                <c:pt idx="11">
                  <c:v>18.79</c:v>
                </c:pt>
                <c:pt idx="12">
                  <c:v>18.04</c:v>
                </c:pt>
                <c:pt idx="13">
                  <c:v>17.649999999999999</c:v>
                </c:pt>
                <c:pt idx="14">
                  <c:v>16.53</c:v>
                </c:pt>
                <c:pt idx="16">
                  <c:v>12.44</c:v>
                </c:pt>
                <c:pt idx="17">
                  <c:v>10.28</c:v>
                </c:pt>
                <c:pt idx="19">
                  <c:v>8.98</c:v>
                </c:pt>
                <c:pt idx="21">
                  <c:v>2.38</c:v>
                </c:pt>
                <c:pt idx="22">
                  <c:v>0</c:v>
                </c:pt>
                <c:pt idx="23">
                  <c:v>0</c:v>
                </c:pt>
                <c:pt idx="25">
                  <c:v>0</c:v>
                </c:pt>
                <c:pt idx="27">
                  <c:v>-1.49</c:v>
                </c:pt>
                <c:pt idx="29">
                  <c:v>-2.1</c:v>
                </c:pt>
                <c:pt idx="31">
                  <c:v>-4.04</c:v>
                </c:pt>
                <c:pt idx="32">
                  <c:v>-8.7200000000000006</c:v>
                </c:pt>
                <c:pt idx="35">
                  <c:v>-12.14</c:v>
                </c:pt>
                <c:pt idx="37">
                  <c:v>-12.48</c:v>
                </c:pt>
                <c:pt idx="38">
                  <c:v>-15.13</c:v>
                </c:pt>
                <c:pt idx="42">
                  <c:v>-18.86</c:v>
                </c:pt>
                <c:pt idx="43">
                  <c:v>-20.78</c:v>
                </c:pt>
                <c:pt idx="44">
                  <c:v>-20.87</c:v>
                </c:pt>
                <c:pt idx="46">
                  <c:v>-22.29</c:v>
                </c:pt>
                <c:pt idx="48">
                  <c:v>-22.75</c:v>
                </c:pt>
                <c:pt idx="49">
                  <c:v>-23.9</c:v>
                </c:pt>
                <c:pt idx="54">
                  <c:v>-29.46</c:v>
                </c:pt>
                <c:pt idx="55">
                  <c:v>-29.51</c:v>
                </c:pt>
                <c:pt idx="56">
                  <c:v>-30.12</c:v>
                </c:pt>
                <c:pt idx="58">
                  <c:v>-30.21</c:v>
                </c:pt>
                <c:pt idx="59">
                  <c:v>-30.26</c:v>
                </c:pt>
                <c:pt idx="60">
                  <c:v>-31.58</c:v>
                </c:pt>
                <c:pt idx="61">
                  <c:v>-31.67</c:v>
                </c:pt>
                <c:pt idx="62">
                  <c:v>-31.97</c:v>
                </c:pt>
                <c:pt idx="65">
                  <c:v>-34.5</c:v>
                </c:pt>
                <c:pt idx="66">
                  <c:v>-34.79</c:v>
                </c:pt>
                <c:pt idx="67">
                  <c:v>-35.229999999999997</c:v>
                </c:pt>
                <c:pt idx="68">
                  <c:v>-35.69</c:v>
                </c:pt>
                <c:pt idx="69">
                  <c:v>-36.44</c:v>
                </c:pt>
                <c:pt idx="72">
                  <c:v>-37.99</c:v>
                </c:pt>
                <c:pt idx="74">
                  <c:v>-38.28</c:v>
                </c:pt>
                <c:pt idx="77">
                  <c:v>-39.58</c:v>
                </c:pt>
                <c:pt idx="78">
                  <c:v>-39.729999999999997</c:v>
                </c:pt>
                <c:pt idx="79">
                  <c:v>-39.729999999999997</c:v>
                </c:pt>
                <c:pt idx="80">
                  <c:v>-40.200000000000003</c:v>
                </c:pt>
                <c:pt idx="81">
                  <c:v>-40.86</c:v>
                </c:pt>
                <c:pt idx="87">
                  <c:v>-42.71</c:v>
                </c:pt>
                <c:pt idx="88">
                  <c:v>-43.23</c:v>
                </c:pt>
                <c:pt idx="89">
                  <c:v>-43.36</c:v>
                </c:pt>
                <c:pt idx="93">
                  <c:v>-44.72</c:v>
                </c:pt>
                <c:pt idx="94">
                  <c:v>-45.04</c:v>
                </c:pt>
                <c:pt idx="95">
                  <c:v>-46.61</c:v>
                </c:pt>
                <c:pt idx="97">
                  <c:v>-47.65</c:v>
                </c:pt>
                <c:pt idx="98">
                  <c:v>-48.03</c:v>
                </c:pt>
                <c:pt idx="99">
                  <c:v>-48.82</c:v>
                </c:pt>
                <c:pt idx="102">
                  <c:v>-50.96</c:v>
                </c:pt>
                <c:pt idx="104">
                  <c:v>-51.05</c:v>
                </c:pt>
                <c:pt idx="105">
                  <c:v>-51.11</c:v>
                </c:pt>
                <c:pt idx="106">
                  <c:v>-51.29</c:v>
                </c:pt>
                <c:pt idx="107">
                  <c:v>-51.81</c:v>
                </c:pt>
                <c:pt idx="108">
                  <c:v>-53.33</c:v>
                </c:pt>
                <c:pt idx="109">
                  <c:v>-53.65</c:v>
                </c:pt>
                <c:pt idx="110">
                  <c:v>-54.05</c:v>
                </c:pt>
                <c:pt idx="112">
                  <c:v>-55.66</c:v>
                </c:pt>
                <c:pt idx="113">
                  <c:v>-55.79</c:v>
                </c:pt>
                <c:pt idx="114">
                  <c:v>-56.15</c:v>
                </c:pt>
                <c:pt idx="115">
                  <c:v>-56.23</c:v>
                </c:pt>
                <c:pt idx="118">
                  <c:v>-57.19</c:v>
                </c:pt>
                <c:pt idx="119">
                  <c:v>-57.41</c:v>
                </c:pt>
                <c:pt idx="122">
                  <c:v>-58.84</c:v>
                </c:pt>
                <c:pt idx="128">
                  <c:v>-60.62</c:v>
                </c:pt>
                <c:pt idx="129">
                  <c:v>-61.1</c:v>
                </c:pt>
                <c:pt idx="131">
                  <c:v>-61.79</c:v>
                </c:pt>
                <c:pt idx="132">
                  <c:v>-62.68</c:v>
                </c:pt>
                <c:pt idx="133">
                  <c:v>-62.68</c:v>
                </c:pt>
                <c:pt idx="134">
                  <c:v>-62.69</c:v>
                </c:pt>
                <c:pt idx="137">
                  <c:v>-62.89</c:v>
                </c:pt>
                <c:pt idx="138">
                  <c:v>-63.6</c:v>
                </c:pt>
                <c:pt idx="139">
                  <c:v>-63.9</c:v>
                </c:pt>
                <c:pt idx="142">
                  <c:v>-65.23</c:v>
                </c:pt>
                <c:pt idx="143">
                  <c:v>-65.98</c:v>
                </c:pt>
                <c:pt idx="144">
                  <c:v>-66.19</c:v>
                </c:pt>
                <c:pt idx="145">
                  <c:v>-67.16</c:v>
                </c:pt>
                <c:pt idx="146">
                  <c:v>-68.17</c:v>
                </c:pt>
                <c:pt idx="147">
                  <c:v>-68.45</c:v>
                </c:pt>
                <c:pt idx="151">
                  <c:v>-69.150000000000006</c:v>
                </c:pt>
                <c:pt idx="152">
                  <c:v>-69.23</c:v>
                </c:pt>
                <c:pt idx="153">
                  <c:v>-70.13</c:v>
                </c:pt>
                <c:pt idx="154">
                  <c:v>-70.92</c:v>
                </c:pt>
                <c:pt idx="155">
                  <c:v>-71.680000000000007</c:v>
                </c:pt>
                <c:pt idx="158">
                  <c:v>-72.63</c:v>
                </c:pt>
                <c:pt idx="160">
                  <c:v>-73.53</c:v>
                </c:pt>
                <c:pt idx="163">
                  <c:v>-74.400000000000006</c:v>
                </c:pt>
                <c:pt idx="164">
                  <c:v>-74.599999999999994</c:v>
                </c:pt>
                <c:pt idx="166">
                  <c:v>-75.58</c:v>
                </c:pt>
                <c:pt idx="168">
                  <c:v>-76.349999999999994</c:v>
                </c:pt>
                <c:pt idx="170">
                  <c:v>-77.489999999999995</c:v>
                </c:pt>
                <c:pt idx="171">
                  <c:v>-77.64</c:v>
                </c:pt>
                <c:pt idx="172">
                  <c:v>-78.06</c:v>
                </c:pt>
                <c:pt idx="173">
                  <c:v>-79.209999999999994</c:v>
                </c:pt>
                <c:pt idx="174">
                  <c:v>-79.47</c:v>
                </c:pt>
                <c:pt idx="177">
                  <c:v>-79.89</c:v>
                </c:pt>
                <c:pt idx="179">
                  <c:v>-82.31</c:v>
                </c:pt>
                <c:pt idx="183">
                  <c:v>-86.68</c:v>
                </c:pt>
                <c:pt idx="187">
                  <c:v>-92.18</c:v>
                </c:pt>
                <c:pt idx="188">
                  <c:v>-96.05</c:v>
                </c:pt>
                <c:pt idx="193">
                  <c:v>-100</c:v>
                </c:pt>
                <c:pt idx="194">
                  <c:v>-100</c:v>
                </c:pt>
                <c:pt idx="196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9-464F-8093-2AFAA8732118}"/>
            </c:ext>
          </c:extLst>
        </c:ser>
        <c:ser>
          <c:idx val="2"/>
          <c:order val="2"/>
          <c:tx>
            <c:strRef>
              <c:f>'Waterfall - iNHL'!$F$1</c:f>
              <c:strCache>
                <c:ptCount val="1"/>
                <c:pt idx="0">
                  <c:v>MZL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'Waterfall - iNHL'!$C$2:$C$199</c:f>
              <c:strCache>
                <c:ptCount val="198"/>
                <c:pt idx="0">
                  <c:v>BEB2002</c:v>
                </c:pt>
                <c:pt idx="1">
                  <c:v>DMA2002</c:v>
                </c:pt>
                <c:pt idx="2">
                  <c:v>AAB2005</c:v>
                </c:pt>
                <c:pt idx="3">
                  <c:v>PEA2002</c:v>
                </c:pt>
                <c:pt idx="4">
                  <c:v>AIB2003</c:v>
                </c:pt>
                <c:pt idx="5">
                  <c:v>GVA2003</c:v>
                </c:pt>
                <c:pt idx="6">
                  <c:v>SAA2015</c:v>
                </c:pt>
                <c:pt idx="7">
                  <c:v>FMB2011</c:v>
                </c:pt>
                <c:pt idx="8">
                  <c:v>MWI2001</c:v>
                </c:pt>
                <c:pt idx="9">
                  <c:v>OXA2003</c:v>
                </c:pt>
                <c:pt idx="10">
                  <c:v>BHA2002</c:v>
                </c:pt>
                <c:pt idx="11">
                  <c:v>CFA2003</c:v>
                </c:pt>
                <c:pt idx="12">
                  <c:v>HOB2014</c:v>
                </c:pt>
                <c:pt idx="13">
                  <c:v>GDA2005</c:v>
                </c:pt>
                <c:pt idx="14">
                  <c:v>DCA2007</c:v>
                </c:pt>
                <c:pt idx="15">
                  <c:v>HKA2001</c:v>
                </c:pt>
                <c:pt idx="16">
                  <c:v>GDA2009</c:v>
                </c:pt>
                <c:pt idx="17">
                  <c:v>WEA2001</c:v>
                </c:pt>
                <c:pt idx="18">
                  <c:v>BGA2006</c:v>
                </c:pt>
                <c:pt idx="19">
                  <c:v>KRA2017</c:v>
                </c:pt>
                <c:pt idx="20">
                  <c:v>SPA2004</c:v>
                </c:pt>
                <c:pt idx="21">
                  <c:v>KRA2024</c:v>
                </c:pt>
                <c:pt idx="22">
                  <c:v>BGA2015</c:v>
                </c:pt>
                <c:pt idx="23">
                  <c:v>FSH2001</c:v>
                </c:pt>
                <c:pt idx="24">
                  <c:v>TUA2003</c:v>
                </c:pt>
                <c:pt idx="25">
                  <c:v>FMB2008</c:v>
                </c:pt>
                <c:pt idx="26">
                  <c:v>WZC2003</c:v>
                </c:pt>
                <c:pt idx="27">
                  <c:v>HOB2016</c:v>
                </c:pt>
                <c:pt idx="28">
                  <c:v>GDA2002</c:v>
                </c:pt>
                <c:pt idx="29">
                  <c:v>KRA2027</c:v>
                </c:pt>
                <c:pt idx="30">
                  <c:v>MFA2001</c:v>
                </c:pt>
                <c:pt idx="31">
                  <c:v>KRA2010</c:v>
                </c:pt>
                <c:pt idx="32">
                  <c:v>BGA2004</c:v>
                </c:pt>
                <c:pt idx="33">
                  <c:v>NIA2004</c:v>
                </c:pt>
                <c:pt idx="34">
                  <c:v>BGA2008</c:v>
                </c:pt>
                <c:pt idx="35">
                  <c:v>BNB2001</c:v>
                </c:pt>
                <c:pt idx="36">
                  <c:v>MRA2002</c:v>
                </c:pt>
                <c:pt idx="37">
                  <c:v>DNA2002</c:v>
                </c:pt>
                <c:pt idx="38">
                  <c:v>FWA2007</c:v>
                </c:pt>
                <c:pt idx="39">
                  <c:v>KNB2003</c:v>
                </c:pt>
                <c:pt idx="40">
                  <c:v>LEA2005</c:v>
                </c:pt>
                <c:pt idx="41">
                  <c:v>CVA2002</c:v>
                </c:pt>
                <c:pt idx="42">
                  <c:v>OXA2004</c:v>
                </c:pt>
                <c:pt idx="43">
                  <c:v>HDA2003</c:v>
                </c:pt>
                <c:pt idx="44">
                  <c:v>CLA2019</c:v>
                </c:pt>
                <c:pt idx="45">
                  <c:v>HVA2007</c:v>
                </c:pt>
                <c:pt idx="46">
                  <c:v>KRA2016</c:v>
                </c:pt>
                <c:pt idx="47">
                  <c:v>LUA2010</c:v>
                </c:pt>
                <c:pt idx="48">
                  <c:v>KNB2002</c:v>
                </c:pt>
                <c:pt idx="49">
                  <c:v>FMB2009</c:v>
                </c:pt>
                <c:pt idx="50">
                  <c:v>MRB2007</c:v>
                </c:pt>
                <c:pt idx="51">
                  <c:v>WZA2001</c:v>
                </c:pt>
                <c:pt idx="52">
                  <c:v>SAA2017</c:v>
                </c:pt>
                <c:pt idx="53">
                  <c:v>DHA2006</c:v>
                </c:pt>
                <c:pt idx="54">
                  <c:v>JKC2001</c:v>
                </c:pt>
                <c:pt idx="55">
                  <c:v>DCA2004</c:v>
                </c:pt>
                <c:pt idx="56">
                  <c:v>HOB2008</c:v>
                </c:pt>
                <c:pt idx="57">
                  <c:v>HNJ2006</c:v>
                </c:pt>
                <c:pt idx="58">
                  <c:v>CVA2007</c:v>
                </c:pt>
                <c:pt idx="59">
                  <c:v>KRA2014</c:v>
                </c:pt>
                <c:pt idx="60">
                  <c:v>HOB2018</c:v>
                </c:pt>
                <c:pt idx="61">
                  <c:v>CIA2005</c:v>
                </c:pt>
                <c:pt idx="62">
                  <c:v>FMB2012</c:v>
                </c:pt>
                <c:pt idx="63">
                  <c:v>BGA2010</c:v>
                </c:pt>
                <c:pt idx="64">
                  <c:v>BEB2001</c:v>
                </c:pt>
                <c:pt idx="65">
                  <c:v>MRB2009</c:v>
                </c:pt>
                <c:pt idx="66">
                  <c:v>SEA2007</c:v>
                </c:pt>
                <c:pt idx="67">
                  <c:v>WHA2005</c:v>
                </c:pt>
                <c:pt idx="68">
                  <c:v>HKA2003</c:v>
                </c:pt>
                <c:pt idx="69">
                  <c:v>DEA2003</c:v>
                </c:pt>
                <c:pt idx="70">
                  <c:v>FWA2003</c:v>
                </c:pt>
                <c:pt idx="71">
                  <c:v>HKA2002</c:v>
                </c:pt>
                <c:pt idx="72">
                  <c:v>HVA2001</c:v>
                </c:pt>
                <c:pt idx="73">
                  <c:v>KRA2008</c:v>
                </c:pt>
                <c:pt idx="74">
                  <c:v>BTC2005</c:v>
                </c:pt>
                <c:pt idx="75">
                  <c:v>KIA2001</c:v>
                </c:pt>
                <c:pt idx="76">
                  <c:v>LDA2002</c:v>
                </c:pt>
                <c:pt idx="77">
                  <c:v>GDA2010</c:v>
                </c:pt>
                <c:pt idx="78">
                  <c:v>JKC2002</c:v>
                </c:pt>
                <c:pt idx="79">
                  <c:v>NBA2005</c:v>
                </c:pt>
                <c:pt idx="80">
                  <c:v>CVA2005</c:v>
                </c:pt>
                <c:pt idx="81">
                  <c:v>SEB2001</c:v>
                </c:pt>
                <c:pt idx="82">
                  <c:v>VCA2006</c:v>
                </c:pt>
                <c:pt idx="83">
                  <c:v>TSA2001</c:v>
                </c:pt>
                <c:pt idx="84">
                  <c:v>BGA2009</c:v>
                </c:pt>
                <c:pt idx="85">
                  <c:v>BOA2017</c:v>
                </c:pt>
                <c:pt idx="86">
                  <c:v>CHB2004</c:v>
                </c:pt>
                <c:pt idx="87">
                  <c:v>FWA2001</c:v>
                </c:pt>
                <c:pt idx="88">
                  <c:v>SAA2009</c:v>
                </c:pt>
                <c:pt idx="89">
                  <c:v>AAB2002</c:v>
                </c:pt>
                <c:pt idx="90">
                  <c:v>BGA2011</c:v>
                </c:pt>
                <c:pt idx="91">
                  <c:v>FMB2002</c:v>
                </c:pt>
                <c:pt idx="92">
                  <c:v>BGA2005</c:v>
                </c:pt>
                <c:pt idx="93">
                  <c:v>MWI2003</c:v>
                </c:pt>
                <c:pt idx="94">
                  <c:v>AAB2001</c:v>
                </c:pt>
                <c:pt idx="95">
                  <c:v>SND2002</c:v>
                </c:pt>
                <c:pt idx="96">
                  <c:v>NIA2002</c:v>
                </c:pt>
                <c:pt idx="97">
                  <c:v>BOA2015</c:v>
                </c:pt>
                <c:pt idx="98">
                  <c:v>PYA2005</c:v>
                </c:pt>
                <c:pt idx="99">
                  <c:v>DCA2006</c:v>
                </c:pt>
                <c:pt idx="100">
                  <c:v>KRA2005</c:v>
                </c:pt>
                <c:pt idx="101">
                  <c:v>CUB2001</c:v>
                </c:pt>
                <c:pt idx="102">
                  <c:v>GDA2004</c:v>
                </c:pt>
                <c:pt idx="103">
                  <c:v>TLA2002</c:v>
                </c:pt>
                <c:pt idx="104">
                  <c:v>AAB2003</c:v>
                </c:pt>
                <c:pt idx="105">
                  <c:v>CAA2002</c:v>
                </c:pt>
                <c:pt idx="106">
                  <c:v>CLA2009</c:v>
                </c:pt>
                <c:pt idx="107">
                  <c:v>DAB2004</c:v>
                </c:pt>
                <c:pt idx="108">
                  <c:v>WRA2005</c:v>
                </c:pt>
                <c:pt idx="109">
                  <c:v>FMB2019</c:v>
                </c:pt>
                <c:pt idx="110">
                  <c:v>VCA2002</c:v>
                </c:pt>
                <c:pt idx="111">
                  <c:v>SPA2003</c:v>
                </c:pt>
                <c:pt idx="112">
                  <c:v>MRB2005</c:v>
                </c:pt>
                <c:pt idx="113">
                  <c:v>LEA2004</c:v>
                </c:pt>
                <c:pt idx="114">
                  <c:v>CLA2021</c:v>
                </c:pt>
                <c:pt idx="115">
                  <c:v>LBA2003</c:v>
                </c:pt>
                <c:pt idx="116">
                  <c:v>GVA2004</c:v>
                </c:pt>
                <c:pt idx="117">
                  <c:v>AIB2005</c:v>
                </c:pt>
                <c:pt idx="118">
                  <c:v>CLA2017</c:v>
                </c:pt>
                <c:pt idx="119">
                  <c:v>KRA2011</c:v>
                </c:pt>
                <c:pt idx="120">
                  <c:v>HOB2007</c:v>
                </c:pt>
                <c:pt idx="121">
                  <c:v>CLA2012</c:v>
                </c:pt>
                <c:pt idx="122">
                  <c:v>SQA2003</c:v>
                </c:pt>
                <c:pt idx="123">
                  <c:v>LBB2001</c:v>
                </c:pt>
                <c:pt idx="124">
                  <c:v>NYC2004</c:v>
                </c:pt>
                <c:pt idx="125">
                  <c:v>WHA2008</c:v>
                </c:pt>
                <c:pt idx="126">
                  <c:v>DCA2005</c:v>
                </c:pt>
                <c:pt idx="127">
                  <c:v>FMB2005</c:v>
                </c:pt>
                <c:pt idx="128">
                  <c:v>MRB2010</c:v>
                </c:pt>
                <c:pt idx="129">
                  <c:v>BGA2014</c:v>
                </c:pt>
                <c:pt idx="130">
                  <c:v>PEA2001</c:v>
                </c:pt>
                <c:pt idx="131">
                  <c:v>MRB2006</c:v>
                </c:pt>
                <c:pt idx="132">
                  <c:v>TOA2002</c:v>
                </c:pt>
                <c:pt idx="133">
                  <c:v>DAB2003</c:v>
                </c:pt>
                <c:pt idx="134">
                  <c:v>HOB2003</c:v>
                </c:pt>
                <c:pt idx="135">
                  <c:v>WZC2007</c:v>
                </c:pt>
                <c:pt idx="136">
                  <c:v>CWA2004</c:v>
                </c:pt>
                <c:pt idx="137">
                  <c:v>BZA2001</c:v>
                </c:pt>
                <c:pt idx="138">
                  <c:v>WHA2009</c:v>
                </c:pt>
                <c:pt idx="139">
                  <c:v>TSA2003</c:v>
                </c:pt>
                <c:pt idx="140">
                  <c:v>HOB2015</c:v>
                </c:pt>
                <c:pt idx="141">
                  <c:v>HOB2004</c:v>
                </c:pt>
                <c:pt idx="142">
                  <c:v>LOA2003</c:v>
                </c:pt>
                <c:pt idx="143">
                  <c:v>CWA2002</c:v>
                </c:pt>
                <c:pt idx="144">
                  <c:v>AIB2006</c:v>
                </c:pt>
                <c:pt idx="145">
                  <c:v>CFA2004</c:v>
                </c:pt>
                <c:pt idx="146">
                  <c:v>CWA2003</c:v>
                </c:pt>
                <c:pt idx="147">
                  <c:v>MRB2008</c:v>
                </c:pt>
                <c:pt idx="148">
                  <c:v>WRA2003</c:v>
                </c:pt>
                <c:pt idx="149">
                  <c:v>BGA2013</c:v>
                </c:pt>
                <c:pt idx="150">
                  <c:v>CHB2003</c:v>
                </c:pt>
                <c:pt idx="151">
                  <c:v>SDB2001</c:v>
                </c:pt>
                <c:pt idx="152">
                  <c:v>NWA2002</c:v>
                </c:pt>
                <c:pt idx="153">
                  <c:v>BOA2014</c:v>
                </c:pt>
                <c:pt idx="154">
                  <c:v>KAC2001</c:v>
                </c:pt>
                <c:pt idx="155">
                  <c:v>BGA2002</c:v>
                </c:pt>
                <c:pt idx="156">
                  <c:v>DHA2003</c:v>
                </c:pt>
                <c:pt idx="157">
                  <c:v>KRA2013</c:v>
                </c:pt>
                <c:pt idx="158">
                  <c:v>PYA2010</c:v>
                </c:pt>
                <c:pt idx="159">
                  <c:v>TLA2004</c:v>
                </c:pt>
                <c:pt idx="160">
                  <c:v>SEB2008</c:v>
                </c:pt>
                <c:pt idx="161">
                  <c:v>LDA2001</c:v>
                </c:pt>
                <c:pt idx="162">
                  <c:v>BGA2012</c:v>
                </c:pt>
                <c:pt idx="163">
                  <c:v>AIB2008</c:v>
                </c:pt>
                <c:pt idx="164">
                  <c:v>GDA2011</c:v>
                </c:pt>
                <c:pt idx="165">
                  <c:v>WZC2004</c:v>
                </c:pt>
                <c:pt idx="166">
                  <c:v>SQA2005</c:v>
                </c:pt>
                <c:pt idx="167">
                  <c:v>WZC2008</c:v>
                </c:pt>
                <c:pt idx="168">
                  <c:v>BTC2003</c:v>
                </c:pt>
                <c:pt idx="169">
                  <c:v>HOB2002</c:v>
                </c:pt>
                <c:pt idx="170">
                  <c:v>PHB2002</c:v>
                </c:pt>
                <c:pt idx="171">
                  <c:v>FWA2002</c:v>
                </c:pt>
                <c:pt idx="172">
                  <c:v>CVA2003</c:v>
                </c:pt>
                <c:pt idx="173">
                  <c:v>SYA2002</c:v>
                </c:pt>
                <c:pt idx="174">
                  <c:v>CLA2013</c:v>
                </c:pt>
                <c:pt idx="175">
                  <c:v>GDA2001</c:v>
                </c:pt>
                <c:pt idx="176">
                  <c:v>DEA2001</c:v>
                </c:pt>
                <c:pt idx="177">
                  <c:v>AAB2004</c:v>
                </c:pt>
                <c:pt idx="178">
                  <c:v>MRB2003</c:v>
                </c:pt>
                <c:pt idx="179">
                  <c:v>CLA2016</c:v>
                </c:pt>
                <c:pt idx="180">
                  <c:v>CLA2007</c:v>
                </c:pt>
                <c:pt idx="181">
                  <c:v>KRA2006</c:v>
                </c:pt>
                <c:pt idx="182">
                  <c:v>IDA2002</c:v>
                </c:pt>
                <c:pt idx="183">
                  <c:v>KRA2023</c:v>
                </c:pt>
                <c:pt idx="184">
                  <c:v>KRA2004</c:v>
                </c:pt>
                <c:pt idx="185">
                  <c:v>BGA2007</c:v>
                </c:pt>
                <c:pt idx="186">
                  <c:v>CWA2005</c:v>
                </c:pt>
                <c:pt idx="187">
                  <c:v>MRB2004</c:v>
                </c:pt>
                <c:pt idx="188">
                  <c:v>NIA2003</c:v>
                </c:pt>
                <c:pt idx="189">
                  <c:v>CLA2008</c:v>
                </c:pt>
                <c:pt idx="190">
                  <c:v>LOA2004</c:v>
                </c:pt>
                <c:pt idx="191">
                  <c:v>VCA2007</c:v>
                </c:pt>
                <c:pt idx="192">
                  <c:v>KAB2001</c:v>
                </c:pt>
                <c:pt idx="193">
                  <c:v>MFA2007</c:v>
                </c:pt>
                <c:pt idx="194">
                  <c:v>WRA2002</c:v>
                </c:pt>
                <c:pt idx="195">
                  <c:v>HOB2006</c:v>
                </c:pt>
                <c:pt idx="196">
                  <c:v>LUA2014</c:v>
                </c:pt>
                <c:pt idx="197">
                  <c:v>MFA2006</c:v>
                </c:pt>
              </c:strCache>
            </c:strRef>
          </c:cat>
          <c:val>
            <c:numRef>
              <c:f>'Waterfall - iNHL'!$F$2:$F$199</c:f>
              <c:numCache>
                <c:formatCode>General</c:formatCode>
                <c:ptCount val="198"/>
                <c:pt idx="0">
                  <c:v>187.16</c:v>
                </c:pt>
                <c:pt idx="8">
                  <c:v>62.33</c:v>
                </c:pt>
                <c:pt idx="15">
                  <c:v>13.09</c:v>
                </c:pt>
                <c:pt idx="20">
                  <c:v>8.92</c:v>
                </c:pt>
                <c:pt idx="24">
                  <c:v>0</c:v>
                </c:pt>
                <c:pt idx="26">
                  <c:v>0</c:v>
                </c:pt>
                <c:pt idx="30">
                  <c:v>-2.39</c:v>
                </c:pt>
                <c:pt idx="36">
                  <c:v>-12.4</c:v>
                </c:pt>
                <c:pt idx="39">
                  <c:v>-17.46</c:v>
                </c:pt>
                <c:pt idx="41">
                  <c:v>-18.77</c:v>
                </c:pt>
                <c:pt idx="45">
                  <c:v>-21.33</c:v>
                </c:pt>
                <c:pt idx="47">
                  <c:v>-22.64</c:v>
                </c:pt>
                <c:pt idx="50">
                  <c:v>-24.78</c:v>
                </c:pt>
                <c:pt idx="51">
                  <c:v>-25.76</c:v>
                </c:pt>
                <c:pt idx="52">
                  <c:v>-26.06</c:v>
                </c:pt>
                <c:pt idx="53">
                  <c:v>-27.31</c:v>
                </c:pt>
                <c:pt idx="57">
                  <c:v>-30.19</c:v>
                </c:pt>
                <c:pt idx="63">
                  <c:v>-32.76</c:v>
                </c:pt>
                <c:pt idx="70">
                  <c:v>-36.89</c:v>
                </c:pt>
                <c:pt idx="71">
                  <c:v>-36.93</c:v>
                </c:pt>
                <c:pt idx="73">
                  <c:v>-38.200000000000003</c:v>
                </c:pt>
                <c:pt idx="75">
                  <c:v>-39.130000000000003</c:v>
                </c:pt>
                <c:pt idx="76">
                  <c:v>-39.51</c:v>
                </c:pt>
                <c:pt idx="82">
                  <c:v>-41.48</c:v>
                </c:pt>
                <c:pt idx="83">
                  <c:v>-41.51</c:v>
                </c:pt>
                <c:pt idx="86">
                  <c:v>-42.48</c:v>
                </c:pt>
                <c:pt idx="90">
                  <c:v>-43.39</c:v>
                </c:pt>
                <c:pt idx="91">
                  <c:v>-44.64</c:v>
                </c:pt>
                <c:pt idx="92">
                  <c:v>-44.72</c:v>
                </c:pt>
                <c:pt idx="96">
                  <c:v>-46.64</c:v>
                </c:pt>
                <c:pt idx="100">
                  <c:v>-50.07</c:v>
                </c:pt>
                <c:pt idx="111">
                  <c:v>-54.96</c:v>
                </c:pt>
                <c:pt idx="116">
                  <c:v>-56.87</c:v>
                </c:pt>
                <c:pt idx="117">
                  <c:v>-56.93</c:v>
                </c:pt>
                <c:pt idx="120">
                  <c:v>-58.09</c:v>
                </c:pt>
                <c:pt idx="121">
                  <c:v>-58.74</c:v>
                </c:pt>
                <c:pt idx="123">
                  <c:v>-59.29</c:v>
                </c:pt>
                <c:pt idx="124">
                  <c:v>-59.61</c:v>
                </c:pt>
                <c:pt idx="125">
                  <c:v>-60.14</c:v>
                </c:pt>
                <c:pt idx="126">
                  <c:v>-60.42</c:v>
                </c:pt>
                <c:pt idx="127">
                  <c:v>-60.6</c:v>
                </c:pt>
                <c:pt idx="135">
                  <c:v>-62.74</c:v>
                </c:pt>
                <c:pt idx="140">
                  <c:v>-64</c:v>
                </c:pt>
                <c:pt idx="141">
                  <c:v>-65.17</c:v>
                </c:pt>
                <c:pt idx="149">
                  <c:v>-68.989999999999995</c:v>
                </c:pt>
                <c:pt idx="156">
                  <c:v>-72.349999999999994</c:v>
                </c:pt>
                <c:pt idx="157">
                  <c:v>-72.47</c:v>
                </c:pt>
                <c:pt idx="159">
                  <c:v>-72.69</c:v>
                </c:pt>
                <c:pt idx="161">
                  <c:v>-73.55</c:v>
                </c:pt>
                <c:pt idx="162">
                  <c:v>-74.08</c:v>
                </c:pt>
                <c:pt idx="165">
                  <c:v>-74.849999999999994</c:v>
                </c:pt>
                <c:pt idx="167">
                  <c:v>-75.69</c:v>
                </c:pt>
                <c:pt idx="169">
                  <c:v>-77</c:v>
                </c:pt>
                <c:pt idx="176">
                  <c:v>-79.77</c:v>
                </c:pt>
                <c:pt idx="178">
                  <c:v>-82.14</c:v>
                </c:pt>
                <c:pt idx="180">
                  <c:v>-83.26</c:v>
                </c:pt>
                <c:pt idx="181">
                  <c:v>-85.07</c:v>
                </c:pt>
                <c:pt idx="184">
                  <c:v>-89.81</c:v>
                </c:pt>
                <c:pt idx="189">
                  <c:v>-100</c:v>
                </c:pt>
                <c:pt idx="190">
                  <c:v>-100</c:v>
                </c:pt>
                <c:pt idx="191">
                  <c:v>-100</c:v>
                </c:pt>
                <c:pt idx="192">
                  <c:v>-100</c:v>
                </c:pt>
                <c:pt idx="195">
                  <c:v>-100</c:v>
                </c:pt>
                <c:pt idx="197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9-464F-8093-2AFAA8732118}"/>
            </c:ext>
          </c:extLst>
        </c:ser>
        <c:ser>
          <c:idx val="3"/>
          <c:order val="3"/>
          <c:tx>
            <c:strRef>
              <c:f>'Waterfall - iNHL'!$G$1</c:f>
              <c:strCache>
                <c:ptCount val="1"/>
                <c:pt idx="0">
                  <c:v>SLL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'Waterfall - iNHL'!$C$2:$C$199</c:f>
              <c:strCache>
                <c:ptCount val="198"/>
                <c:pt idx="0">
                  <c:v>BEB2002</c:v>
                </c:pt>
                <c:pt idx="1">
                  <c:v>DMA2002</c:v>
                </c:pt>
                <c:pt idx="2">
                  <c:v>AAB2005</c:v>
                </c:pt>
                <c:pt idx="3">
                  <c:v>PEA2002</c:v>
                </c:pt>
                <c:pt idx="4">
                  <c:v>AIB2003</c:v>
                </c:pt>
                <c:pt idx="5">
                  <c:v>GVA2003</c:v>
                </c:pt>
                <c:pt idx="6">
                  <c:v>SAA2015</c:v>
                </c:pt>
                <c:pt idx="7">
                  <c:v>FMB2011</c:v>
                </c:pt>
                <c:pt idx="8">
                  <c:v>MWI2001</c:v>
                </c:pt>
                <c:pt idx="9">
                  <c:v>OXA2003</c:v>
                </c:pt>
                <c:pt idx="10">
                  <c:v>BHA2002</c:v>
                </c:pt>
                <c:pt idx="11">
                  <c:v>CFA2003</c:v>
                </c:pt>
                <c:pt idx="12">
                  <c:v>HOB2014</c:v>
                </c:pt>
                <c:pt idx="13">
                  <c:v>GDA2005</c:v>
                </c:pt>
                <c:pt idx="14">
                  <c:v>DCA2007</c:v>
                </c:pt>
                <c:pt idx="15">
                  <c:v>HKA2001</c:v>
                </c:pt>
                <c:pt idx="16">
                  <c:v>GDA2009</c:v>
                </c:pt>
                <c:pt idx="17">
                  <c:v>WEA2001</c:v>
                </c:pt>
                <c:pt idx="18">
                  <c:v>BGA2006</c:v>
                </c:pt>
                <c:pt idx="19">
                  <c:v>KRA2017</c:v>
                </c:pt>
                <c:pt idx="20">
                  <c:v>SPA2004</c:v>
                </c:pt>
                <c:pt idx="21">
                  <c:v>KRA2024</c:v>
                </c:pt>
                <c:pt idx="22">
                  <c:v>BGA2015</c:v>
                </c:pt>
                <c:pt idx="23">
                  <c:v>FSH2001</c:v>
                </c:pt>
                <c:pt idx="24">
                  <c:v>TUA2003</c:v>
                </c:pt>
                <c:pt idx="25">
                  <c:v>FMB2008</c:v>
                </c:pt>
                <c:pt idx="26">
                  <c:v>WZC2003</c:v>
                </c:pt>
                <c:pt idx="27">
                  <c:v>HOB2016</c:v>
                </c:pt>
                <c:pt idx="28">
                  <c:v>GDA2002</c:v>
                </c:pt>
                <c:pt idx="29">
                  <c:v>KRA2027</c:v>
                </c:pt>
                <c:pt idx="30">
                  <c:v>MFA2001</c:v>
                </c:pt>
                <c:pt idx="31">
                  <c:v>KRA2010</c:v>
                </c:pt>
                <c:pt idx="32">
                  <c:v>BGA2004</c:v>
                </c:pt>
                <c:pt idx="33">
                  <c:v>NIA2004</c:v>
                </c:pt>
                <c:pt idx="34">
                  <c:v>BGA2008</c:v>
                </c:pt>
                <c:pt idx="35">
                  <c:v>BNB2001</c:v>
                </c:pt>
                <c:pt idx="36">
                  <c:v>MRA2002</c:v>
                </c:pt>
                <c:pt idx="37">
                  <c:v>DNA2002</c:v>
                </c:pt>
                <c:pt idx="38">
                  <c:v>FWA2007</c:v>
                </c:pt>
                <c:pt idx="39">
                  <c:v>KNB2003</c:v>
                </c:pt>
                <c:pt idx="40">
                  <c:v>LEA2005</c:v>
                </c:pt>
                <c:pt idx="41">
                  <c:v>CVA2002</c:v>
                </c:pt>
                <c:pt idx="42">
                  <c:v>OXA2004</c:v>
                </c:pt>
                <c:pt idx="43">
                  <c:v>HDA2003</c:v>
                </c:pt>
                <c:pt idx="44">
                  <c:v>CLA2019</c:v>
                </c:pt>
                <c:pt idx="45">
                  <c:v>HVA2007</c:v>
                </c:pt>
                <c:pt idx="46">
                  <c:v>KRA2016</c:v>
                </c:pt>
                <c:pt idx="47">
                  <c:v>LUA2010</c:v>
                </c:pt>
                <c:pt idx="48">
                  <c:v>KNB2002</c:v>
                </c:pt>
                <c:pt idx="49">
                  <c:v>FMB2009</c:v>
                </c:pt>
                <c:pt idx="50">
                  <c:v>MRB2007</c:v>
                </c:pt>
                <c:pt idx="51">
                  <c:v>WZA2001</c:v>
                </c:pt>
                <c:pt idx="52">
                  <c:v>SAA2017</c:v>
                </c:pt>
                <c:pt idx="53">
                  <c:v>DHA2006</c:v>
                </c:pt>
                <c:pt idx="54">
                  <c:v>JKC2001</c:v>
                </c:pt>
                <c:pt idx="55">
                  <c:v>DCA2004</c:v>
                </c:pt>
                <c:pt idx="56">
                  <c:v>HOB2008</c:v>
                </c:pt>
                <c:pt idx="57">
                  <c:v>HNJ2006</c:v>
                </c:pt>
                <c:pt idx="58">
                  <c:v>CVA2007</c:v>
                </c:pt>
                <c:pt idx="59">
                  <c:v>KRA2014</c:v>
                </c:pt>
                <c:pt idx="60">
                  <c:v>HOB2018</c:v>
                </c:pt>
                <c:pt idx="61">
                  <c:v>CIA2005</c:v>
                </c:pt>
                <c:pt idx="62">
                  <c:v>FMB2012</c:v>
                </c:pt>
                <c:pt idx="63">
                  <c:v>BGA2010</c:v>
                </c:pt>
                <c:pt idx="64">
                  <c:v>BEB2001</c:v>
                </c:pt>
                <c:pt idx="65">
                  <c:v>MRB2009</c:v>
                </c:pt>
                <c:pt idx="66">
                  <c:v>SEA2007</c:v>
                </c:pt>
                <c:pt idx="67">
                  <c:v>WHA2005</c:v>
                </c:pt>
                <c:pt idx="68">
                  <c:v>HKA2003</c:v>
                </c:pt>
                <c:pt idx="69">
                  <c:v>DEA2003</c:v>
                </c:pt>
                <c:pt idx="70">
                  <c:v>FWA2003</c:v>
                </c:pt>
                <c:pt idx="71">
                  <c:v>HKA2002</c:v>
                </c:pt>
                <c:pt idx="72">
                  <c:v>HVA2001</c:v>
                </c:pt>
                <c:pt idx="73">
                  <c:v>KRA2008</c:v>
                </c:pt>
                <c:pt idx="74">
                  <c:v>BTC2005</c:v>
                </c:pt>
                <c:pt idx="75">
                  <c:v>KIA2001</c:v>
                </c:pt>
                <c:pt idx="76">
                  <c:v>LDA2002</c:v>
                </c:pt>
                <c:pt idx="77">
                  <c:v>GDA2010</c:v>
                </c:pt>
                <c:pt idx="78">
                  <c:v>JKC2002</c:v>
                </c:pt>
                <c:pt idx="79">
                  <c:v>NBA2005</c:v>
                </c:pt>
                <c:pt idx="80">
                  <c:v>CVA2005</c:v>
                </c:pt>
                <c:pt idx="81">
                  <c:v>SEB2001</c:v>
                </c:pt>
                <c:pt idx="82">
                  <c:v>VCA2006</c:v>
                </c:pt>
                <c:pt idx="83">
                  <c:v>TSA2001</c:v>
                </c:pt>
                <c:pt idx="84">
                  <c:v>BGA2009</c:v>
                </c:pt>
                <c:pt idx="85">
                  <c:v>BOA2017</c:v>
                </c:pt>
                <c:pt idx="86">
                  <c:v>CHB2004</c:v>
                </c:pt>
                <c:pt idx="87">
                  <c:v>FWA2001</c:v>
                </c:pt>
                <c:pt idx="88">
                  <c:v>SAA2009</c:v>
                </c:pt>
                <c:pt idx="89">
                  <c:v>AAB2002</c:v>
                </c:pt>
                <c:pt idx="90">
                  <c:v>BGA2011</c:v>
                </c:pt>
                <c:pt idx="91">
                  <c:v>FMB2002</c:v>
                </c:pt>
                <c:pt idx="92">
                  <c:v>BGA2005</c:v>
                </c:pt>
                <c:pt idx="93">
                  <c:v>MWI2003</c:v>
                </c:pt>
                <c:pt idx="94">
                  <c:v>AAB2001</c:v>
                </c:pt>
                <c:pt idx="95">
                  <c:v>SND2002</c:v>
                </c:pt>
                <c:pt idx="96">
                  <c:v>NIA2002</c:v>
                </c:pt>
                <c:pt idx="97">
                  <c:v>BOA2015</c:v>
                </c:pt>
                <c:pt idx="98">
                  <c:v>PYA2005</c:v>
                </c:pt>
                <c:pt idx="99">
                  <c:v>DCA2006</c:v>
                </c:pt>
                <c:pt idx="100">
                  <c:v>KRA2005</c:v>
                </c:pt>
                <c:pt idx="101">
                  <c:v>CUB2001</c:v>
                </c:pt>
                <c:pt idx="102">
                  <c:v>GDA2004</c:v>
                </c:pt>
                <c:pt idx="103">
                  <c:v>TLA2002</c:v>
                </c:pt>
                <c:pt idx="104">
                  <c:v>AAB2003</c:v>
                </c:pt>
                <c:pt idx="105">
                  <c:v>CAA2002</c:v>
                </c:pt>
                <c:pt idx="106">
                  <c:v>CLA2009</c:v>
                </c:pt>
                <c:pt idx="107">
                  <c:v>DAB2004</c:v>
                </c:pt>
                <c:pt idx="108">
                  <c:v>WRA2005</c:v>
                </c:pt>
                <c:pt idx="109">
                  <c:v>FMB2019</c:v>
                </c:pt>
                <c:pt idx="110">
                  <c:v>VCA2002</c:v>
                </c:pt>
                <c:pt idx="111">
                  <c:v>SPA2003</c:v>
                </c:pt>
                <c:pt idx="112">
                  <c:v>MRB2005</c:v>
                </c:pt>
                <c:pt idx="113">
                  <c:v>LEA2004</c:v>
                </c:pt>
                <c:pt idx="114">
                  <c:v>CLA2021</c:v>
                </c:pt>
                <c:pt idx="115">
                  <c:v>LBA2003</c:v>
                </c:pt>
                <c:pt idx="116">
                  <c:v>GVA2004</c:v>
                </c:pt>
                <c:pt idx="117">
                  <c:v>AIB2005</c:v>
                </c:pt>
                <c:pt idx="118">
                  <c:v>CLA2017</c:v>
                </c:pt>
                <c:pt idx="119">
                  <c:v>KRA2011</c:v>
                </c:pt>
                <c:pt idx="120">
                  <c:v>HOB2007</c:v>
                </c:pt>
                <c:pt idx="121">
                  <c:v>CLA2012</c:v>
                </c:pt>
                <c:pt idx="122">
                  <c:v>SQA2003</c:v>
                </c:pt>
                <c:pt idx="123">
                  <c:v>LBB2001</c:v>
                </c:pt>
                <c:pt idx="124">
                  <c:v>NYC2004</c:v>
                </c:pt>
                <c:pt idx="125">
                  <c:v>WHA2008</c:v>
                </c:pt>
                <c:pt idx="126">
                  <c:v>DCA2005</c:v>
                </c:pt>
                <c:pt idx="127">
                  <c:v>FMB2005</c:v>
                </c:pt>
                <c:pt idx="128">
                  <c:v>MRB2010</c:v>
                </c:pt>
                <c:pt idx="129">
                  <c:v>BGA2014</c:v>
                </c:pt>
                <c:pt idx="130">
                  <c:v>PEA2001</c:v>
                </c:pt>
                <c:pt idx="131">
                  <c:v>MRB2006</c:v>
                </c:pt>
                <c:pt idx="132">
                  <c:v>TOA2002</c:v>
                </c:pt>
                <c:pt idx="133">
                  <c:v>DAB2003</c:v>
                </c:pt>
                <c:pt idx="134">
                  <c:v>HOB2003</c:v>
                </c:pt>
                <c:pt idx="135">
                  <c:v>WZC2007</c:v>
                </c:pt>
                <c:pt idx="136">
                  <c:v>CWA2004</c:v>
                </c:pt>
                <c:pt idx="137">
                  <c:v>BZA2001</c:v>
                </c:pt>
                <c:pt idx="138">
                  <c:v>WHA2009</c:v>
                </c:pt>
                <c:pt idx="139">
                  <c:v>TSA2003</c:v>
                </c:pt>
                <c:pt idx="140">
                  <c:v>HOB2015</c:v>
                </c:pt>
                <c:pt idx="141">
                  <c:v>HOB2004</c:v>
                </c:pt>
                <c:pt idx="142">
                  <c:v>LOA2003</c:v>
                </c:pt>
                <c:pt idx="143">
                  <c:v>CWA2002</c:v>
                </c:pt>
                <c:pt idx="144">
                  <c:v>AIB2006</c:v>
                </c:pt>
                <c:pt idx="145">
                  <c:v>CFA2004</c:v>
                </c:pt>
                <c:pt idx="146">
                  <c:v>CWA2003</c:v>
                </c:pt>
                <c:pt idx="147">
                  <c:v>MRB2008</c:v>
                </c:pt>
                <c:pt idx="148">
                  <c:v>WRA2003</c:v>
                </c:pt>
                <c:pt idx="149">
                  <c:v>BGA2013</c:v>
                </c:pt>
                <c:pt idx="150">
                  <c:v>CHB2003</c:v>
                </c:pt>
                <c:pt idx="151">
                  <c:v>SDB2001</c:v>
                </c:pt>
                <c:pt idx="152">
                  <c:v>NWA2002</c:v>
                </c:pt>
                <c:pt idx="153">
                  <c:v>BOA2014</c:v>
                </c:pt>
                <c:pt idx="154">
                  <c:v>KAC2001</c:v>
                </c:pt>
                <c:pt idx="155">
                  <c:v>BGA2002</c:v>
                </c:pt>
                <c:pt idx="156">
                  <c:v>DHA2003</c:v>
                </c:pt>
                <c:pt idx="157">
                  <c:v>KRA2013</c:v>
                </c:pt>
                <c:pt idx="158">
                  <c:v>PYA2010</c:v>
                </c:pt>
                <c:pt idx="159">
                  <c:v>TLA2004</c:v>
                </c:pt>
                <c:pt idx="160">
                  <c:v>SEB2008</c:v>
                </c:pt>
                <c:pt idx="161">
                  <c:v>LDA2001</c:v>
                </c:pt>
                <c:pt idx="162">
                  <c:v>BGA2012</c:v>
                </c:pt>
                <c:pt idx="163">
                  <c:v>AIB2008</c:v>
                </c:pt>
                <c:pt idx="164">
                  <c:v>GDA2011</c:v>
                </c:pt>
                <c:pt idx="165">
                  <c:v>WZC2004</c:v>
                </c:pt>
                <c:pt idx="166">
                  <c:v>SQA2005</c:v>
                </c:pt>
                <c:pt idx="167">
                  <c:v>WZC2008</c:v>
                </c:pt>
                <c:pt idx="168">
                  <c:v>BTC2003</c:v>
                </c:pt>
                <c:pt idx="169">
                  <c:v>HOB2002</c:v>
                </c:pt>
                <c:pt idx="170">
                  <c:v>PHB2002</c:v>
                </c:pt>
                <c:pt idx="171">
                  <c:v>FWA2002</c:v>
                </c:pt>
                <c:pt idx="172">
                  <c:v>CVA2003</c:v>
                </c:pt>
                <c:pt idx="173">
                  <c:v>SYA2002</c:v>
                </c:pt>
                <c:pt idx="174">
                  <c:v>CLA2013</c:v>
                </c:pt>
                <c:pt idx="175">
                  <c:v>GDA2001</c:v>
                </c:pt>
                <c:pt idx="176">
                  <c:v>DEA2001</c:v>
                </c:pt>
                <c:pt idx="177">
                  <c:v>AAB2004</c:v>
                </c:pt>
                <c:pt idx="178">
                  <c:v>MRB2003</c:v>
                </c:pt>
                <c:pt idx="179">
                  <c:v>CLA2016</c:v>
                </c:pt>
                <c:pt idx="180">
                  <c:v>CLA2007</c:v>
                </c:pt>
                <c:pt idx="181">
                  <c:v>KRA2006</c:v>
                </c:pt>
                <c:pt idx="182">
                  <c:v>IDA2002</c:v>
                </c:pt>
                <c:pt idx="183">
                  <c:v>KRA2023</c:v>
                </c:pt>
                <c:pt idx="184">
                  <c:v>KRA2004</c:v>
                </c:pt>
                <c:pt idx="185">
                  <c:v>BGA2007</c:v>
                </c:pt>
                <c:pt idx="186">
                  <c:v>CWA2005</c:v>
                </c:pt>
                <c:pt idx="187">
                  <c:v>MRB2004</c:v>
                </c:pt>
                <c:pt idx="188">
                  <c:v>NIA2003</c:v>
                </c:pt>
                <c:pt idx="189">
                  <c:v>CLA2008</c:v>
                </c:pt>
                <c:pt idx="190">
                  <c:v>LOA2004</c:v>
                </c:pt>
                <c:pt idx="191">
                  <c:v>VCA2007</c:v>
                </c:pt>
                <c:pt idx="192">
                  <c:v>KAB2001</c:v>
                </c:pt>
                <c:pt idx="193">
                  <c:v>MFA2007</c:v>
                </c:pt>
                <c:pt idx="194">
                  <c:v>WRA2002</c:v>
                </c:pt>
                <c:pt idx="195">
                  <c:v>HOB2006</c:v>
                </c:pt>
                <c:pt idx="196">
                  <c:v>LUA2014</c:v>
                </c:pt>
                <c:pt idx="197">
                  <c:v>MFA2006</c:v>
                </c:pt>
              </c:strCache>
            </c:strRef>
          </c:cat>
          <c:val>
            <c:numRef>
              <c:f>'Waterfall - iNHL'!$G$2:$G$199</c:f>
              <c:numCache>
                <c:formatCode>General</c:formatCode>
                <c:ptCount val="198"/>
                <c:pt idx="10">
                  <c:v>33.200000000000003</c:v>
                </c:pt>
                <c:pt idx="18">
                  <c:v>9.77</c:v>
                </c:pt>
                <c:pt idx="28">
                  <c:v>-1.57</c:v>
                </c:pt>
                <c:pt idx="33">
                  <c:v>-9.5399999999999991</c:v>
                </c:pt>
                <c:pt idx="34">
                  <c:v>-12.13</c:v>
                </c:pt>
                <c:pt idx="40">
                  <c:v>-17.690000000000001</c:v>
                </c:pt>
                <c:pt idx="64">
                  <c:v>-34.130000000000003</c:v>
                </c:pt>
                <c:pt idx="84">
                  <c:v>-41.63</c:v>
                </c:pt>
                <c:pt idx="85">
                  <c:v>-41.9</c:v>
                </c:pt>
                <c:pt idx="101">
                  <c:v>-50.94</c:v>
                </c:pt>
                <c:pt idx="103">
                  <c:v>-51</c:v>
                </c:pt>
                <c:pt idx="130">
                  <c:v>-61.45</c:v>
                </c:pt>
                <c:pt idx="136">
                  <c:v>-62.87</c:v>
                </c:pt>
                <c:pt idx="148">
                  <c:v>-68.709999999999994</c:v>
                </c:pt>
                <c:pt idx="150">
                  <c:v>-69.010000000000005</c:v>
                </c:pt>
                <c:pt idx="175">
                  <c:v>-79.650000000000006</c:v>
                </c:pt>
                <c:pt idx="182">
                  <c:v>-85.8</c:v>
                </c:pt>
                <c:pt idx="185">
                  <c:v>-90.19</c:v>
                </c:pt>
                <c:pt idx="186">
                  <c:v>-91.41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9-464F-8093-2AFAA8732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58637272"/>
        <c:axId val="1058638256"/>
      </c:barChart>
      <c:catAx>
        <c:axId val="105863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638256"/>
        <c:crossesAt val="0"/>
        <c:auto val="1"/>
        <c:lblAlgn val="ctr"/>
        <c:lblOffset val="100"/>
        <c:noMultiLvlLbl val="0"/>
      </c:catAx>
      <c:valAx>
        <c:axId val="1058638256"/>
        <c:scaling>
          <c:orientation val="minMax"/>
          <c:max val="5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63727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121209847035"/>
          <c:y val="4.292829835325529E-2"/>
          <c:w val="0.87201351278945105"/>
          <c:h val="0.805841348777397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Sheet1!$C$2:$D$2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1">
                  <c:v>Ref</c:v>
                </c:pt>
                <c:pt idx="2">
                  <c:v>Double refractory</c:v>
                </c:pt>
                <c:pt idx="3">
                  <c:v>POD24</c:v>
                </c:pt>
                <c:pt idx="4">
                  <c:v>PI3Ki refractory</c:v>
                </c:pt>
                <c:pt idx="5">
                  <c:v>Prior CAR-T therapy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1">
                  <c:v>47.8</c:v>
                </c:pt>
                <c:pt idx="2">
                  <c:v>50</c:v>
                </c:pt>
                <c:pt idx="3">
                  <c:v>55.2</c:v>
                </c:pt>
                <c:pt idx="4">
                  <c:v>84.6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3-45FD-8C27-23CF3D935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 response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1">
                  <c:v>Ref</c:v>
                </c:pt>
                <c:pt idx="2">
                  <c:v>Double refractory</c:v>
                </c:pt>
                <c:pt idx="3">
                  <c:v>POD24</c:v>
                </c:pt>
                <c:pt idx="4">
                  <c:v>PI3Ki refractory</c:v>
                </c:pt>
                <c:pt idx="5">
                  <c:v>Prior CAR-T therapy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1">
                  <c:v>17.399999999999999</c:v>
                </c:pt>
                <c:pt idx="2">
                  <c:v>21.1</c:v>
                </c:pt>
                <c:pt idx="3">
                  <c:v>20.7</c:v>
                </c:pt>
                <c:pt idx="4">
                  <c:v>7.7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3-45FD-8C27-23CF3D935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86368368"/>
        <c:axId val="479052032"/>
      </c:barChart>
      <c:catAx>
        <c:axId val="4863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900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052032"/>
        <c:crosses val="autoZero"/>
        <c:auto val="1"/>
        <c:lblAlgn val="ctr"/>
        <c:lblOffset val="100"/>
        <c:noMultiLvlLbl val="0"/>
      </c:catAx>
      <c:valAx>
        <c:axId val="479052032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285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683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121209847035"/>
          <c:y val="4.292829835325529E-2"/>
          <c:w val="0.87201351278945105"/>
          <c:h val="0.805841348777397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Sheet1!$C$2:$D$2</c:f>
              <c:strCache>
                <c:ptCount val="1"/>
                <c:pt idx="0">
                  <c:v>16.1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65-4D62-A1AC-74BA4908FF7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119F3F-BC16-454D-88D4-CAB3B7C5B12F}" type="VALUE">
                      <a:rPr lang="en-US" sz="1400" b="0"/>
                      <a:pPr>
                        <a:defRPr sz="12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065-4D62-A1AC-74BA4908F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All FL patients</c:v>
                </c:pt>
              </c:strCache>
            </c:strRef>
          </c:cat>
          <c:val>
            <c:numRef>
              <c:f>Sheet1!$B$2:$B$2</c:f>
              <c:numCache>
                <c:formatCode>0.0</c:formatCode>
                <c:ptCount val="1"/>
                <c:pt idx="0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5-4D62-A1AC-74BA4908FF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 response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233144-BF40-4F0A-8012-A37E86B0D02C}" type="VALUE">
                      <a:rPr lang="en-US" sz="1400" b="0">
                        <a:solidFill>
                          <a:schemeClr val="tx1"/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65-4D62-A1AC-74BA4908F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All FL patients</c:v>
                </c:pt>
              </c:strCache>
            </c:strRef>
          </c:cat>
          <c:val>
            <c:numRef>
              <c:f>Sheet1!$C$2:$C$2</c:f>
              <c:numCache>
                <c:formatCode>0.0</c:formatCode>
                <c:ptCount val="1"/>
                <c:pt idx="0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65-4D62-A1AC-74BA4908FF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86368368"/>
        <c:axId val="479052032"/>
      </c:barChart>
      <c:catAx>
        <c:axId val="4863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052032"/>
        <c:crosses val="autoZero"/>
        <c:auto val="1"/>
        <c:lblAlgn val="ctr"/>
        <c:lblOffset val="100"/>
        <c:noMultiLvlLbl val="0"/>
      </c:catAx>
      <c:valAx>
        <c:axId val="479052032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683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4E510-A806-443A-9345-5871D49FC1A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4BAD6F-E8F3-4000-A879-FD8A8A4D90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>
              <a:solidFill>
                <a:srgbClr val="4A7791"/>
              </a:solidFill>
            </a:rPr>
            <a:t>Your opportunity to </a:t>
          </a:r>
          <a:r>
            <a:rPr lang="en-GB" b="1" dirty="0">
              <a:solidFill>
                <a:schemeClr val="accent1"/>
              </a:solidFill>
            </a:rPr>
            <a:t>discuss and share learnings</a:t>
          </a:r>
          <a:endParaRPr lang="en-US" b="1" dirty="0">
            <a:solidFill>
              <a:schemeClr val="accent1"/>
            </a:solidFill>
          </a:endParaRPr>
        </a:p>
      </dgm:t>
    </dgm:pt>
    <dgm:pt modelId="{D250A0B1-960E-4032-8EA2-A210B8738B03}" type="parTrans" cxnId="{32B449D1-593B-4A25-92CF-1D30DBE6111E}">
      <dgm:prSet/>
      <dgm:spPr/>
      <dgm:t>
        <a:bodyPr/>
        <a:lstStyle/>
        <a:p>
          <a:endParaRPr lang="en-US"/>
        </a:p>
      </dgm:t>
    </dgm:pt>
    <dgm:pt modelId="{1C7E49E4-DB8A-461E-B759-FB0DE9FD2866}" type="sibTrans" cxnId="{32B449D1-593B-4A25-92CF-1D30DBE6111E}">
      <dgm:prSet/>
      <dgm:spPr/>
      <dgm:t>
        <a:bodyPr/>
        <a:lstStyle/>
        <a:p>
          <a:endParaRPr lang="en-US"/>
        </a:p>
      </dgm:t>
    </dgm:pt>
    <dgm:pt modelId="{CE43D420-51E3-44F6-8239-0A17ABCD0A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rgbClr val="4A7791"/>
              </a:solidFill>
            </a:rPr>
            <a:t>A chance to </a:t>
          </a:r>
          <a:r>
            <a:rPr lang="en-US" b="1" dirty="0">
              <a:solidFill>
                <a:schemeClr val="accent1"/>
              </a:solidFill>
            </a:rPr>
            <a:t>hear the views of Experts </a:t>
          </a:r>
          <a:r>
            <a:rPr lang="en-US" dirty="0">
              <a:solidFill>
                <a:srgbClr val="4A7791"/>
              </a:solidFill>
            </a:rPr>
            <a:t>and allow them to answer the questions that are important to you</a:t>
          </a:r>
        </a:p>
      </dgm:t>
    </dgm:pt>
    <dgm:pt modelId="{FF1E5A4D-82EB-4EEA-B669-A5C73BA7018A}" type="parTrans" cxnId="{D82CB2AF-0D82-4246-A863-13486609ABA5}">
      <dgm:prSet/>
      <dgm:spPr/>
      <dgm:t>
        <a:bodyPr/>
        <a:lstStyle/>
        <a:p>
          <a:endParaRPr lang="en-US"/>
        </a:p>
      </dgm:t>
    </dgm:pt>
    <dgm:pt modelId="{54EAAC2F-EC21-41A3-B598-14110D74CAAC}" type="sibTrans" cxnId="{D82CB2AF-0D82-4246-A863-13486609ABA5}">
      <dgm:prSet/>
      <dgm:spPr/>
      <dgm:t>
        <a:bodyPr/>
        <a:lstStyle/>
        <a:p>
          <a:endParaRPr lang="en-US"/>
        </a:p>
      </dgm:t>
    </dgm:pt>
    <dgm:pt modelId="{B3DF945F-E707-4CF0-98FB-C6FF34B1E3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rgbClr val="4A7791"/>
              </a:solidFill>
            </a:rPr>
            <a:t>Review and discuss </a:t>
          </a:r>
          <a:r>
            <a:rPr lang="en-US" b="1" dirty="0">
              <a:solidFill>
                <a:schemeClr val="accent1"/>
              </a:solidFill>
            </a:rPr>
            <a:t>Patient Case Studies</a:t>
          </a:r>
          <a:r>
            <a:rPr lang="en-US" dirty="0">
              <a:solidFill>
                <a:srgbClr val="4A7791"/>
              </a:solidFill>
            </a:rPr>
            <a:t> using the questions that you have sent in advance of this event</a:t>
          </a:r>
        </a:p>
      </dgm:t>
    </dgm:pt>
    <dgm:pt modelId="{D9AE2D56-0069-4D65-8CC8-E60604552D0E}" type="parTrans" cxnId="{1CC827C8-CFA2-4F91-BB5B-9821689E47CE}">
      <dgm:prSet/>
      <dgm:spPr/>
      <dgm:t>
        <a:bodyPr/>
        <a:lstStyle/>
        <a:p>
          <a:endParaRPr lang="en-US"/>
        </a:p>
      </dgm:t>
    </dgm:pt>
    <dgm:pt modelId="{0F64B4A2-F6D9-431E-A428-C469FA5E1957}" type="sibTrans" cxnId="{1CC827C8-CFA2-4F91-BB5B-9821689E47CE}">
      <dgm:prSet/>
      <dgm:spPr/>
      <dgm:t>
        <a:bodyPr/>
        <a:lstStyle/>
        <a:p>
          <a:endParaRPr lang="en-US"/>
        </a:p>
      </dgm:t>
    </dgm:pt>
    <dgm:pt modelId="{BB46211B-9D94-4F7D-88A6-99430935517E}" type="pres">
      <dgm:prSet presAssocID="{BEF4E510-A806-443A-9345-5871D49FC1AC}" presName="root" presStyleCnt="0">
        <dgm:presLayoutVars>
          <dgm:dir/>
          <dgm:resizeHandles val="exact"/>
        </dgm:presLayoutVars>
      </dgm:prSet>
      <dgm:spPr/>
    </dgm:pt>
    <dgm:pt modelId="{82986142-4D37-4C5E-8A46-73A260F86B02}" type="pres">
      <dgm:prSet presAssocID="{CE43D420-51E3-44F6-8239-0A17ABCD0A45}" presName="compNode" presStyleCnt="0"/>
      <dgm:spPr/>
    </dgm:pt>
    <dgm:pt modelId="{B135D2B1-6058-49C3-A5A3-C426DF78A80C}" type="pres">
      <dgm:prSet presAssocID="{CE43D420-51E3-44F6-8239-0A17ABCD0A45}" presName="iconBgRect" presStyleLbl="bgShp" presStyleIdx="0" presStyleCnt="3"/>
      <dgm:spPr/>
    </dgm:pt>
    <dgm:pt modelId="{A1AA5F35-2F0F-4952-ABA5-D90546195FFF}" type="pres">
      <dgm:prSet presAssocID="{CE43D420-51E3-44F6-8239-0A17ABCD0A45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49383EE5-F566-445F-9F21-F95A71610B92}" type="pres">
      <dgm:prSet presAssocID="{CE43D420-51E3-44F6-8239-0A17ABCD0A45}" presName="spaceRect" presStyleCnt="0"/>
      <dgm:spPr/>
    </dgm:pt>
    <dgm:pt modelId="{1C967BB3-738C-4A70-956C-5D3237F0804C}" type="pres">
      <dgm:prSet presAssocID="{CE43D420-51E3-44F6-8239-0A17ABCD0A45}" presName="textRect" presStyleLbl="revTx" presStyleIdx="0" presStyleCnt="3">
        <dgm:presLayoutVars>
          <dgm:chMax val="1"/>
          <dgm:chPref val="1"/>
        </dgm:presLayoutVars>
      </dgm:prSet>
      <dgm:spPr/>
    </dgm:pt>
    <dgm:pt modelId="{1E80C9FE-5652-43F1-8D2E-2BE6450292EB}" type="pres">
      <dgm:prSet presAssocID="{54EAAC2F-EC21-41A3-B598-14110D74CAAC}" presName="sibTrans" presStyleCnt="0"/>
      <dgm:spPr/>
    </dgm:pt>
    <dgm:pt modelId="{A4731455-3CAB-4063-8928-37FE450F9BF1}" type="pres">
      <dgm:prSet presAssocID="{064BAD6F-E8F3-4000-A879-FD8A8A4D9073}" presName="compNode" presStyleCnt="0"/>
      <dgm:spPr/>
    </dgm:pt>
    <dgm:pt modelId="{D9705E41-F88A-4D6D-8ADB-B6A55AE0E8AD}" type="pres">
      <dgm:prSet presAssocID="{064BAD6F-E8F3-4000-A879-FD8A8A4D9073}" presName="iconBgRect" presStyleLbl="bgShp" presStyleIdx="1" presStyleCnt="3"/>
      <dgm:spPr/>
    </dgm:pt>
    <dgm:pt modelId="{49286788-927B-432C-95FF-D5B6FF5A341C}" type="pres">
      <dgm:prSet presAssocID="{064BAD6F-E8F3-4000-A879-FD8A8A4D9073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F42C9F43-8EC6-4892-BEE1-3EFA49CFBD5F}" type="pres">
      <dgm:prSet presAssocID="{064BAD6F-E8F3-4000-A879-FD8A8A4D9073}" presName="spaceRect" presStyleCnt="0"/>
      <dgm:spPr/>
    </dgm:pt>
    <dgm:pt modelId="{A2DEDD12-2437-4279-BC16-56D76C27D9BD}" type="pres">
      <dgm:prSet presAssocID="{064BAD6F-E8F3-4000-A879-FD8A8A4D9073}" presName="textRect" presStyleLbl="revTx" presStyleIdx="1" presStyleCnt="3">
        <dgm:presLayoutVars>
          <dgm:chMax val="1"/>
          <dgm:chPref val="1"/>
        </dgm:presLayoutVars>
      </dgm:prSet>
      <dgm:spPr/>
    </dgm:pt>
    <dgm:pt modelId="{1DFD43E2-097A-4B5C-B4B5-63D6DA8761BD}" type="pres">
      <dgm:prSet presAssocID="{1C7E49E4-DB8A-461E-B759-FB0DE9FD2866}" presName="sibTrans" presStyleCnt="0"/>
      <dgm:spPr/>
    </dgm:pt>
    <dgm:pt modelId="{FFAF7D58-94A3-4F8E-8CA7-E7BF72804C70}" type="pres">
      <dgm:prSet presAssocID="{B3DF945F-E707-4CF0-98FB-C6FF34B1E3CB}" presName="compNode" presStyleCnt="0"/>
      <dgm:spPr/>
    </dgm:pt>
    <dgm:pt modelId="{CAA2CE8C-CF04-4FF4-B2E2-94EEA55A9A26}" type="pres">
      <dgm:prSet presAssocID="{B3DF945F-E707-4CF0-98FB-C6FF34B1E3CB}" presName="iconBgRect" presStyleLbl="bgShp" presStyleIdx="2" presStyleCnt="3"/>
      <dgm:spPr/>
    </dgm:pt>
    <dgm:pt modelId="{E52A7614-4B63-4344-AC33-F7A233A99E57}" type="pres">
      <dgm:prSet presAssocID="{B3DF945F-E707-4CF0-98FB-C6FF34B1E3CB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2794D16-6F49-47AC-A7A9-6EC01A9125DE}" type="pres">
      <dgm:prSet presAssocID="{B3DF945F-E707-4CF0-98FB-C6FF34B1E3CB}" presName="spaceRect" presStyleCnt="0"/>
      <dgm:spPr/>
    </dgm:pt>
    <dgm:pt modelId="{E1A6EB2F-B518-47B0-87B2-2B2777F4FA24}" type="pres">
      <dgm:prSet presAssocID="{B3DF945F-E707-4CF0-98FB-C6FF34B1E3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F25B652-A41C-0C4A-AA0B-6A74BF884A66}" type="presOf" srcId="{064BAD6F-E8F3-4000-A879-FD8A8A4D9073}" destId="{A2DEDD12-2437-4279-BC16-56D76C27D9BD}" srcOrd="0" destOrd="0" presId="urn:microsoft.com/office/officeart/2018/5/layout/IconCircleLabelList"/>
    <dgm:cxn modelId="{3A060C5D-1017-3C40-94C4-7CDE6F119F15}" type="presOf" srcId="{B3DF945F-E707-4CF0-98FB-C6FF34B1E3CB}" destId="{E1A6EB2F-B518-47B0-87B2-2B2777F4FA24}" srcOrd="0" destOrd="0" presId="urn:microsoft.com/office/officeart/2018/5/layout/IconCircleLabelList"/>
    <dgm:cxn modelId="{D82CB2AF-0D82-4246-A863-13486609ABA5}" srcId="{BEF4E510-A806-443A-9345-5871D49FC1AC}" destId="{CE43D420-51E3-44F6-8239-0A17ABCD0A45}" srcOrd="0" destOrd="0" parTransId="{FF1E5A4D-82EB-4EEA-B669-A5C73BA7018A}" sibTransId="{54EAAC2F-EC21-41A3-B598-14110D74CAAC}"/>
    <dgm:cxn modelId="{865D11C3-3289-3D45-969D-81A64A2E08EA}" type="presOf" srcId="{CE43D420-51E3-44F6-8239-0A17ABCD0A45}" destId="{1C967BB3-738C-4A70-956C-5D3237F0804C}" srcOrd="0" destOrd="0" presId="urn:microsoft.com/office/officeart/2018/5/layout/IconCircleLabelList"/>
    <dgm:cxn modelId="{1CC827C8-CFA2-4F91-BB5B-9821689E47CE}" srcId="{BEF4E510-A806-443A-9345-5871D49FC1AC}" destId="{B3DF945F-E707-4CF0-98FB-C6FF34B1E3CB}" srcOrd="2" destOrd="0" parTransId="{D9AE2D56-0069-4D65-8CC8-E60604552D0E}" sibTransId="{0F64B4A2-F6D9-431E-A428-C469FA5E1957}"/>
    <dgm:cxn modelId="{32B449D1-593B-4A25-92CF-1D30DBE6111E}" srcId="{BEF4E510-A806-443A-9345-5871D49FC1AC}" destId="{064BAD6F-E8F3-4000-A879-FD8A8A4D9073}" srcOrd="1" destOrd="0" parTransId="{D250A0B1-960E-4032-8EA2-A210B8738B03}" sibTransId="{1C7E49E4-DB8A-461E-B759-FB0DE9FD2866}"/>
    <dgm:cxn modelId="{E64F16EE-7B34-4E19-92D9-342C48BD4B3B}" type="presOf" srcId="{BEF4E510-A806-443A-9345-5871D49FC1AC}" destId="{BB46211B-9D94-4F7D-88A6-99430935517E}" srcOrd="0" destOrd="0" presId="urn:microsoft.com/office/officeart/2018/5/layout/IconCircleLabelList"/>
    <dgm:cxn modelId="{DC1FB3A5-E0ED-3747-BDCB-FE90A5EA33C8}" type="presParOf" srcId="{BB46211B-9D94-4F7D-88A6-99430935517E}" destId="{82986142-4D37-4C5E-8A46-73A260F86B02}" srcOrd="0" destOrd="0" presId="urn:microsoft.com/office/officeart/2018/5/layout/IconCircleLabelList"/>
    <dgm:cxn modelId="{453FEA0C-F016-FD48-ADE1-27FBCD4803AD}" type="presParOf" srcId="{82986142-4D37-4C5E-8A46-73A260F86B02}" destId="{B135D2B1-6058-49C3-A5A3-C426DF78A80C}" srcOrd="0" destOrd="0" presId="urn:microsoft.com/office/officeart/2018/5/layout/IconCircleLabelList"/>
    <dgm:cxn modelId="{BDA33945-C624-2547-9B4A-E9C66BD50BD4}" type="presParOf" srcId="{82986142-4D37-4C5E-8A46-73A260F86B02}" destId="{A1AA5F35-2F0F-4952-ABA5-D90546195FFF}" srcOrd="1" destOrd="0" presId="urn:microsoft.com/office/officeart/2018/5/layout/IconCircleLabelList"/>
    <dgm:cxn modelId="{6C28998B-7ECC-AE43-A903-507707381CF3}" type="presParOf" srcId="{82986142-4D37-4C5E-8A46-73A260F86B02}" destId="{49383EE5-F566-445F-9F21-F95A71610B92}" srcOrd="2" destOrd="0" presId="urn:microsoft.com/office/officeart/2018/5/layout/IconCircleLabelList"/>
    <dgm:cxn modelId="{944CCE96-D932-184D-9302-795F79F70F63}" type="presParOf" srcId="{82986142-4D37-4C5E-8A46-73A260F86B02}" destId="{1C967BB3-738C-4A70-956C-5D3237F0804C}" srcOrd="3" destOrd="0" presId="urn:microsoft.com/office/officeart/2018/5/layout/IconCircleLabelList"/>
    <dgm:cxn modelId="{2FBC89D1-5711-EC46-B35C-A083611BF9F3}" type="presParOf" srcId="{BB46211B-9D94-4F7D-88A6-99430935517E}" destId="{1E80C9FE-5652-43F1-8D2E-2BE6450292EB}" srcOrd="1" destOrd="0" presId="urn:microsoft.com/office/officeart/2018/5/layout/IconCircleLabelList"/>
    <dgm:cxn modelId="{CE24E8E1-B3B0-E342-9F5B-D7F9C07C10B8}" type="presParOf" srcId="{BB46211B-9D94-4F7D-88A6-99430935517E}" destId="{A4731455-3CAB-4063-8928-37FE450F9BF1}" srcOrd="2" destOrd="0" presId="urn:microsoft.com/office/officeart/2018/5/layout/IconCircleLabelList"/>
    <dgm:cxn modelId="{C94F1D16-BE50-2444-86B7-DC78A2CD6E1B}" type="presParOf" srcId="{A4731455-3CAB-4063-8928-37FE450F9BF1}" destId="{D9705E41-F88A-4D6D-8ADB-B6A55AE0E8AD}" srcOrd="0" destOrd="0" presId="urn:microsoft.com/office/officeart/2018/5/layout/IconCircleLabelList"/>
    <dgm:cxn modelId="{59F46C3B-A93A-F240-BE73-DA1DAC098AD4}" type="presParOf" srcId="{A4731455-3CAB-4063-8928-37FE450F9BF1}" destId="{49286788-927B-432C-95FF-D5B6FF5A341C}" srcOrd="1" destOrd="0" presId="urn:microsoft.com/office/officeart/2018/5/layout/IconCircleLabelList"/>
    <dgm:cxn modelId="{4C267473-F4FE-C742-861D-B0814ACDC296}" type="presParOf" srcId="{A4731455-3CAB-4063-8928-37FE450F9BF1}" destId="{F42C9F43-8EC6-4892-BEE1-3EFA49CFBD5F}" srcOrd="2" destOrd="0" presId="urn:microsoft.com/office/officeart/2018/5/layout/IconCircleLabelList"/>
    <dgm:cxn modelId="{8C26F4B6-AE1C-5246-B4D7-9E6CB76A95CC}" type="presParOf" srcId="{A4731455-3CAB-4063-8928-37FE450F9BF1}" destId="{A2DEDD12-2437-4279-BC16-56D76C27D9BD}" srcOrd="3" destOrd="0" presId="urn:microsoft.com/office/officeart/2018/5/layout/IconCircleLabelList"/>
    <dgm:cxn modelId="{F5E9B81C-47C9-E344-B5A3-201D8CC0D45F}" type="presParOf" srcId="{BB46211B-9D94-4F7D-88A6-99430935517E}" destId="{1DFD43E2-097A-4B5C-B4B5-63D6DA8761BD}" srcOrd="3" destOrd="0" presId="urn:microsoft.com/office/officeart/2018/5/layout/IconCircleLabelList"/>
    <dgm:cxn modelId="{19EEFE6A-2D69-294A-85FF-35EB7C440864}" type="presParOf" srcId="{BB46211B-9D94-4F7D-88A6-99430935517E}" destId="{FFAF7D58-94A3-4F8E-8CA7-E7BF72804C70}" srcOrd="4" destOrd="0" presId="urn:microsoft.com/office/officeart/2018/5/layout/IconCircleLabelList"/>
    <dgm:cxn modelId="{4209450B-7500-3841-A0C5-EED6943AAD46}" type="presParOf" srcId="{FFAF7D58-94A3-4F8E-8CA7-E7BF72804C70}" destId="{CAA2CE8C-CF04-4FF4-B2E2-94EEA55A9A26}" srcOrd="0" destOrd="0" presId="urn:microsoft.com/office/officeart/2018/5/layout/IconCircleLabelList"/>
    <dgm:cxn modelId="{64F0D67C-FD08-0141-BBDB-2BE3D0BA162D}" type="presParOf" srcId="{FFAF7D58-94A3-4F8E-8CA7-E7BF72804C70}" destId="{E52A7614-4B63-4344-AC33-F7A233A99E57}" srcOrd="1" destOrd="0" presId="urn:microsoft.com/office/officeart/2018/5/layout/IconCircleLabelList"/>
    <dgm:cxn modelId="{40A7B210-6A78-E44E-A236-398AA1D8310F}" type="presParOf" srcId="{FFAF7D58-94A3-4F8E-8CA7-E7BF72804C70}" destId="{22794D16-6F49-47AC-A7A9-6EC01A9125DE}" srcOrd="2" destOrd="0" presId="urn:microsoft.com/office/officeart/2018/5/layout/IconCircleLabelList"/>
    <dgm:cxn modelId="{3E78BC2D-5973-B542-B8C4-5E9C45933C07}" type="presParOf" srcId="{FFAF7D58-94A3-4F8E-8CA7-E7BF72804C70}" destId="{E1A6EB2F-B518-47B0-87B2-2B2777F4FA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17743-2CE7-9B4A-AD69-8EB0DD1EBC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9B105DFC-8DC8-8D45-BF21-5749CEEE1969}">
      <dgm:prSet/>
      <dgm:spPr/>
      <dgm:t>
        <a:bodyPr/>
        <a:lstStyle/>
        <a:p>
          <a:r>
            <a:rPr lang="en-GB" dirty="0"/>
            <a:t>The current and future treatment landscape in indolent non-Hodgkin lymphoma (NHL)</a:t>
          </a:r>
          <a:endParaRPr lang="nl-NL" dirty="0"/>
        </a:p>
      </dgm:t>
    </dgm:pt>
    <dgm:pt modelId="{6373F085-22B2-3E41-8248-707A4B5D960D}" type="parTrans" cxnId="{04568A9D-B10D-3749-8B11-04D288A5C4F0}">
      <dgm:prSet/>
      <dgm:spPr/>
      <dgm:t>
        <a:bodyPr/>
        <a:lstStyle/>
        <a:p>
          <a:endParaRPr lang="nl-NL"/>
        </a:p>
      </dgm:t>
    </dgm:pt>
    <dgm:pt modelId="{41691A0C-C40B-DC44-81CF-7B8B17C1A0D6}" type="sibTrans" cxnId="{04568A9D-B10D-3749-8B11-04D288A5C4F0}">
      <dgm:prSet/>
      <dgm:spPr/>
      <dgm:t>
        <a:bodyPr/>
        <a:lstStyle/>
        <a:p>
          <a:endParaRPr lang="nl-NL"/>
        </a:p>
      </dgm:t>
    </dgm:pt>
    <dgm:pt modelId="{E52CA4E9-758C-4344-8265-B6FC747B71E4}">
      <dgm:prSet/>
      <dgm:spPr/>
      <dgm:t>
        <a:bodyPr anchor="ctr"/>
        <a:lstStyle/>
        <a:p>
          <a:r>
            <a:rPr lang="en-US" dirty="0"/>
            <a:t>Considerations regarding treatment selection for patients with indolent NHL</a:t>
          </a:r>
          <a:endParaRPr lang="nl-NL" dirty="0"/>
        </a:p>
      </dgm:t>
    </dgm:pt>
    <dgm:pt modelId="{92F11106-99AF-624C-86C5-D1ED83BAFF2C}" type="parTrans" cxnId="{C2D8C96C-A088-7045-8829-D697EA7BF973}">
      <dgm:prSet/>
      <dgm:spPr/>
      <dgm:t>
        <a:bodyPr/>
        <a:lstStyle/>
        <a:p>
          <a:endParaRPr lang="nl-NL"/>
        </a:p>
      </dgm:t>
    </dgm:pt>
    <dgm:pt modelId="{BAFCD13C-EBB0-994D-B6DD-EC1D3EB7BFEF}" type="sibTrans" cxnId="{C2D8C96C-A088-7045-8829-D697EA7BF973}">
      <dgm:prSet/>
      <dgm:spPr/>
      <dgm:t>
        <a:bodyPr/>
        <a:lstStyle/>
        <a:p>
          <a:endParaRPr lang="nl-NL"/>
        </a:p>
      </dgm:t>
    </dgm:pt>
    <dgm:pt modelId="{73213825-6F06-6D4D-9135-6917DF6E03D4}">
      <dgm:prSet/>
      <dgm:spPr/>
      <dgm:t>
        <a:bodyPr anchor="ctr"/>
        <a:lstStyle/>
        <a:p>
          <a:r>
            <a:rPr lang="en-US" dirty="0"/>
            <a:t>Including the future use of targeted therapies, </a:t>
          </a:r>
          <a:r>
            <a:rPr lang="en-GB" dirty="0"/>
            <a:t>chimeric antigen receptor (</a:t>
          </a:r>
          <a:r>
            <a:rPr lang="en-US" dirty="0"/>
            <a:t>CAR)-T cell therapy and bispecifics</a:t>
          </a:r>
          <a:r>
            <a:rPr lang="nl-NL" dirty="0"/>
            <a:t> </a:t>
          </a:r>
        </a:p>
      </dgm:t>
    </dgm:pt>
    <dgm:pt modelId="{48A468AE-C1D9-2040-A841-E05A02BCB8E3}" type="parTrans" cxnId="{8C79E331-547F-5C4C-B5DD-E389C4989B83}">
      <dgm:prSet/>
      <dgm:spPr/>
      <dgm:t>
        <a:bodyPr/>
        <a:lstStyle/>
        <a:p>
          <a:endParaRPr lang="nl-NL"/>
        </a:p>
      </dgm:t>
    </dgm:pt>
    <dgm:pt modelId="{7493C7EC-8EEA-264F-9026-D316A39222BF}" type="sibTrans" cxnId="{8C79E331-547F-5C4C-B5DD-E389C4989B83}">
      <dgm:prSet/>
      <dgm:spPr/>
      <dgm:t>
        <a:bodyPr/>
        <a:lstStyle/>
        <a:p>
          <a:endParaRPr lang="nl-NL"/>
        </a:p>
      </dgm:t>
    </dgm:pt>
    <dgm:pt modelId="{7A5B9EE0-E83E-D54C-89D6-82C8554D6AB9}" type="pres">
      <dgm:prSet presAssocID="{5CA17743-2CE7-9B4A-AD69-8EB0DD1EBCA2}" presName="Name0" presStyleCnt="0">
        <dgm:presLayoutVars>
          <dgm:chMax val="7"/>
          <dgm:chPref val="7"/>
          <dgm:dir/>
        </dgm:presLayoutVars>
      </dgm:prSet>
      <dgm:spPr/>
    </dgm:pt>
    <dgm:pt modelId="{C0696B62-7586-0E42-846E-2B98F6795DF8}" type="pres">
      <dgm:prSet presAssocID="{5CA17743-2CE7-9B4A-AD69-8EB0DD1EBCA2}" presName="Name1" presStyleCnt="0"/>
      <dgm:spPr/>
    </dgm:pt>
    <dgm:pt modelId="{6BF2DCE6-F64C-C14F-9A76-08FA1D37060D}" type="pres">
      <dgm:prSet presAssocID="{5CA17743-2CE7-9B4A-AD69-8EB0DD1EBCA2}" presName="cycle" presStyleCnt="0"/>
      <dgm:spPr/>
    </dgm:pt>
    <dgm:pt modelId="{E904BBE4-C9F3-E54A-8101-BABA4A502C37}" type="pres">
      <dgm:prSet presAssocID="{5CA17743-2CE7-9B4A-AD69-8EB0DD1EBCA2}" presName="srcNode" presStyleLbl="node1" presStyleIdx="0" presStyleCnt="2"/>
      <dgm:spPr/>
    </dgm:pt>
    <dgm:pt modelId="{8AFC8824-A670-0648-A671-512BC63684D0}" type="pres">
      <dgm:prSet presAssocID="{5CA17743-2CE7-9B4A-AD69-8EB0DD1EBCA2}" presName="conn" presStyleLbl="parChTrans1D2" presStyleIdx="0" presStyleCnt="1"/>
      <dgm:spPr/>
    </dgm:pt>
    <dgm:pt modelId="{CB7B6840-7493-4641-8F02-F02995C82630}" type="pres">
      <dgm:prSet presAssocID="{5CA17743-2CE7-9B4A-AD69-8EB0DD1EBCA2}" presName="extraNode" presStyleLbl="node1" presStyleIdx="0" presStyleCnt="2"/>
      <dgm:spPr/>
    </dgm:pt>
    <dgm:pt modelId="{F0179933-0B05-7C42-8524-D24895DC3B9E}" type="pres">
      <dgm:prSet presAssocID="{5CA17743-2CE7-9B4A-AD69-8EB0DD1EBCA2}" presName="dstNode" presStyleLbl="node1" presStyleIdx="0" presStyleCnt="2"/>
      <dgm:spPr/>
    </dgm:pt>
    <dgm:pt modelId="{38A1C008-4A01-E944-B1AC-7043BC1BEE27}" type="pres">
      <dgm:prSet presAssocID="{9B105DFC-8DC8-8D45-BF21-5749CEEE1969}" presName="text_1" presStyleLbl="node1" presStyleIdx="0" presStyleCnt="2">
        <dgm:presLayoutVars>
          <dgm:bulletEnabled val="1"/>
        </dgm:presLayoutVars>
      </dgm:prSet>
      <dgm:spPr/>
    </dgm:pt>
    <dgm:pt modelId="{DD64161C-6790-124B-BCE2-E5828F806056}" type="pres">
      <dgm:prSet presAssocID="{9B105DFC-8DC8-8D45-BF21-5749CEEE1969}" presName="accent_1" presStyleCnt="0"/>
      <dgm:spPr/>
    </dgm:pt>
    <dgm:pt modelId="{8BA04B15-71B9-1342-A608-CC8853C061DB}" type="pres">
      <dgm:prSet presAssocID="{9B105DFC-8DC8-8D45-BF21-5749CEEE1969}" presName="accentRepeatNode" presStyleLbl="solidFgAcc1" presStyleIdx="0" presStyleCnt="2"/>
      <dgm:spPr/>
    </dgm:pt>
    <dgm:pt modelId="{FF35585E-DFBC-CC4F-8277-40F6D0B91EA3}" type="pres">
      <dgm:prSet presAssocID="{E52CA4E9-758C-4344-8265-B6FC747B71E4}" presName="text_2" presStyleLbl="node1" presStyleIdx="1" presStyleCnt="2">
        <dgm:presLayoutVars>
          <dgm:bulletEnabled val="1"/>
        </dgm:presLayoutVars>
      </dgm:prSet>
      <dgm:spPr/>
    </dgm:pt>
    <dgm:pt modelId="{122FD9F5-E3B9-264A-8364-9C6C4E62856B}" type="pres">
      <dgm:prSet presAssocID="{E52CA4E9-758C-4344-8265-B6FC747B71E4}" presName="accent_2" presStyleCnt="0"/>
      <dgm:spPr/>
    </dgm:pt>
    <dgm:pt modelId="{54D77EF6-BC59-AC4B-96F1-C6F457E4FF89}" type="pres">
      <dgm:prSet presAssocID="{E52CA4E9-758C-4344-8265-B6FC747B71E4}" presName="accentRepeatNode" presStyleLbl="solidFgAcc1" presStyleIdx="1" presStyleCnt="2"/>
      <dgm:spPr/>
    </dgm:pt>
  </dgm:ptLst>
  <dgm:cxnLst>
    <dgm:cxn modelId="{3B35E104-4CCA-7C44-9950-8063BA03281C}" type="presOf" srcId="{9B105DFC-8DC8-8D45-BF21-5749CEEE1969}" destId="{38A1C008-4A01-E944-B1AC-7043BC1BEE27}" srcOrd="0" destOrd="0" presId="urn:microsoft.com/office/officeart/2008/layout/VerticalCurvedList"/>
    <dgm:cxn modelId="{324D7411-C576-B849-8486-B91D7C08C645}" type="presOf" srcId="{41691A0C-C40B-DC44-81CF-7B8B17C1A0D6}" destId="{8AFC8824-A670-0648-A671-512BC63684D0}" srcOrd="0" destOrd="0" presId="urn:microsoft.com/office/officeart/2008/layout/VerticalCurvedList"/>
    <dgm:cxn modelId="{8C79E331-547F-5C4C-B5DD-E389C4989B83}" srcId="{E52CA4E9-758C-4344-8265-B6FC747B71E4}" destId="{73213825-6F06-6D4D-9135-6917DF6E03D4}" srcOrd="0" destOrd="0" parTransId="{48A468AE-C1D9-2040-A841-E05A02BCB8E3}" sibTransId="{7493C7EC-8EEA-264F-9026-D316A39222BF}"/>
    <dgm:cxn modelId="{3FDF1B45-EBB8-3E4B-BAEF-BB04229E8655}" type="presOf" srcId="{5CA17743-2CE7-9B4A-AD69-8EB0DD1EBCA2}" destId="{7A5B9EE0-E83E-D54C-89D6-82C8554D6AB9}" srcOrd="0" destOrd="0" presId="urn:microsoft.com/office/officeart/2008/layout/VerticalCurvedList"/>
    <dgm:cxn modelId="{C2D8C96C-A088-7045-8829-D697EA7BF973}" srcId="{5CA17743-2CE7-9B4A-AD69-8EB0DD1EBCA2}" destId="{E52CA4E9-758C-4344-8265-B6FC747B71E4}" srcOrd="1" destOrd="0" parTransId="{92F11106-99AF-624C-86C5-D1ED83BAFF2C}" sibTransId="{BAFCD13C-EBB0-994D-B6DD-EC1D3EB7BFEF}"/>
    <dgm:cxn modelId="{A2F00E8D-77AD-6347-8AE4-618267DFCEC4}" type="presOf" srcId="{73213825-6F06-6D4D-9135-6917DF6E03D4}" destId="{FF35585E-DFBC-CC4F-8277-40F6D0B91EA3}" srcOrd="0" destOrd="1" presId="urn:microsoft.com/office/officeart/2008/layout/VerticalCurvedList"/>
    <dgm:cxn modelId="{04568A9D-B10D-3749-8B11-04D288A5C4F0}" srcId="{5CA17743-2CE7-9B4A-AD69-8EB0DD1EBCA2}" destId="{9B105DFC-8DC8-8D45-BF21-5749CEEE1969}" srcOrd="0" destOrd="0" parTransId="{6373F085-22B2-3E41-8248-707A4B5D960D}" sibTransId="{41691A0C-C40B-DC44-81CF-7B8B17C1A0D6}"/>
    <dgm:cxn modelId="{A981AE9F-635B-294B-AB22-208C785F0A81}" type="presOf" srcId="{E52CA4E9-758C-4344-8265-B6FC747B71E4}" destId="{FF35585E-DFBC-CC4F-8277-40F6D0B91EA3}" srcOrd="0" destOrd="0" presId="urn:microsoft.com/office/officeart/2008/layout/VerticalCurvedList"/>
    <dgm:cxn modelId="{67D91D8C-3812-1247-91F9-95BE3762AE5F}" type="presParOf" srcId="{7A5B9EE0-E83E-D54C-89D6-82C8554D6AB9}" destId="{C0696B62-7586-0E42-846E-2B98F6795DF8}" srcOrd="0" destOrd="0" presId="urn:microsoft.com/office/officeart/2008/layout/VerticalCurvedList"/>
    <dgm:cxn modelId="{83189CCC-B561-5741-A1D5-A219261C940C}" type="presParOf" srcId="{C0696B62-7586-0E42-846E-2B98F6795DF8}" destId="{6BF2DCE6-F64C-C14F-9A76-08FA1D37060D}" srcOrd="0" destOrd="0" presId="urn:microsoft.com/office/officeart/2008/layout/VerticalCurvedList"/>
    <dgm:cxn modelId="{93B00D35-3109-7F4A-B066-9690DB7062E8}" type="presParOf" srcId="{6BF2DCE6-F64C-C14F-9A76-08FA1D37060D}" destId="{E904BBE4-C9F3-E54A-8101-BABA4A502C37}" srcOrd="0" destOrd="0" presId="urn:microsoft.com/office/officeart/2008/layout/VerticalCurvedList"/>
    <dgm:cxn modelId="{186B3F61-437C-3849-B3E9-7FEA014393FF}" type="presParOf" srcId="{6BF2DCE6-F64C-C14F-9A76-08FA1D37060D}" destId="{8AFC8824-A670-0648-A671-512BC63684D0}" srcOrd="1" destOrd="0" presId="urn:microsoft.com/office/officeart/2008/layout/VerticalCurvedList"/>
    <dgm:cxn modelId="{8EE8FEA1-1967-9043-BF88-29A84B686C95}" type="presParOf" srcId="{6BF2DCE6-F64C-C14F-9A76-08FA1D37060D}" destId="{CB7B6840-7493-4641-8F02-F02995C82630}" srcOrd="2" destOrd="0" presId="urn:microsoft.com/office/officeart/2008/layout/VerticalCurvedList"/>
    <dgm:cxn modelId="{8E87D716-1772-4744-BE2C-0A3987769684}" type="presParOf" srcId="{6BF2DCE6-F64C-C14F-9A76-08FA1D37060D}" destId="{F0179933-0B05-7C42-8524-D24895DC3B9E}" srcOrd="3" destOrd="0" presId="urn:microsoft.com/office/officeart/2008/layout/VerticalCurvedList"/>
    <dgm:cxn modelId="{7E8DA6AF-BC43-E24C-90D7-F1F27293028E}" type="presParOf" srcId="{C0696B62-7586-0E42-846E-2B98F6795DF8}" destId="{38A1C008-4A01-E944-B1AC-7043BC1BEE27}" srcOrd="1" destOrd="0" presId="urn:microsoft.com/office/officeart/2008/layout/VerticalCurvedList"/>
    <dgm:cxn modelId="{311B9410-9467-064B-A562-43538C9F7109}" type="presParOf" srcId="{C0696B62-7586-0E42-846E-2B98F6795DF8}" destId="{DD64161C-6790-124B-BCE2-E5828F806056}" srcOrd="2" destOrd="0" presId="urn:microsoft.com/office/officeart/2008/layout/VerticalCurvedList"/>
    <dgm:cxn modelId="{3FFDE6E2-15C0-3040-B16E-7E773D8784F1}" type="presParOf" srcId="{DD64161C-6790-124B-BCE2-E5828F806056}" destId="{8BA04B15-71B9-1342-A608-CC8853C061DB}" srcOrd="0" destOrd="0" presId="urn:microsoft.com/office/officeart/2008/layout/VerticalCurvedList"/>
    <dgm:cxn modelId="{9936C4B3-5469-E241-8B09-12ABA1E856AE}" type="presParOf" srcId="{C0696B62-7586-0E42-846E-2B98F6795DF8}" destId="{FF35585E-DFBC-CC4F-8277-40F6D0B91EA3}" srcOrd="3" destOrd="0" presId="urn:microsoft.com/office/officeart/2008/layout/VerticalCurvedList"/>
    <dgm:cxn modelId="{FB211B9B-9E13-6A4A-A9F7-0C4446E2CFFB}" type="presParOf" srcId="{C0696B62-7586-0E42-846E-2B98F6795DF8}" destId="{122FD9F5-E3B9-264A-8364-9C6C4E62856B}" srcOrd="4" destOrd="0" presId="urn:microsoft.com/office/officeart/2008/layout/VerticalCurvedList"/>
    <dgm:cxn modelId="{339A36F6-7112-AD4D-BFC4-AEC6C7268742}" type="presParOf" srcId="{122FD9F5-E3B9-264A-8364-9C6C4E62856B}" destId="{54D77EF6-BC59-AC4B-96F1-C6F457E4FF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B0453-8BC0-6345-A98B-34575A5F07CF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77109EB-FBDB-9048-822F-C9A1AFBD519F}">
      <dgm:prSet phldrT="[Tekst]" custT="1"/>
      <dgm:spPr/>
      <dgm:t>
        <a:bodyPr/>
        <a:lstStyle/>
        <a:p>
          <a:r>
            <a:rPr lang="en-GB" sz="1600" b="1" dirty="0"/>
            <a:t>Prof. Alexey Danilov, MD, PhD</a:t>
          </a:r>
          <a:endParaRPr lang="nl-NL" sz="1600" b="1" dirty="0"/>
        </a:p>
      </dgm:t>
    </dgm:pt>
    <dgm:pt modelId="{5B5E7DB9-3A8F-604A-8B2B-C8F053DC4F11}" type="parTrans" cxnId="{ED465306-8619-254B-902C-C78D5D215083}">
      <dgm:prSet/>
      <dgm:spPr/>
      <dgm:t>
        <a:bodyPr/>
        <a:lstStyle/>
        <a:p>
          <a:endParaRPr lang="nl-NL"/>
        </a:p>
      </dgm:t>
    </dgm:pt>
    <dgm:pt modelId="{2FB85D6A-F85A-D743-9B63-92A171573025}" type="sibTrans" cxnId="{ED465306-8619-254B-902C-C78D5D215083}">
      <dgm:prSet/>
      <dgm:spPr/>
      <dgm:t>
        <a:bodyPr/>
        <a:lstStyle/>
        <a:p>
          <a:endParaRPr lang="nl-NL"/>
        </a:p>
      </dgm:t>
    </dgm:pt>
    <dgm:pt modelId="{0438D4B2-2C9D-2843-BC1A-48E621D5E0F7}">
      <dgm:prSet phldrT="[Tekst]"/>
      <dgm:spPr/>
      <dgm:t>
        <a:bodyPr/>
        <a:lstStyle/>
        <a:p>
          <a:r>
            <a:rPr lang="en-GB" dirty="0"/>
            <a:t>City of Hope National Medical Centre, Duarte, CA, USA</a:t>
          </a:r>
          <a:endParaRPr lang="nl-NL" dirty="0"/>
        </a:p>
      </dgm:t>
    </dgm:pt>
    <dgm:pt modelId="{DEDE8FE7-F171-8543-B56C-308D75AD5648}" type="parTrans" cxnId="{49B4DF6F-74C7-B04F-ADDB-5C9CA58A88BF}">
      <dgm:prSet/>
      <dgm:spPr/>
      <dgm:t>
        <a:bodyPr/>
        <a:lstStyle/>
        <a:p>
          <a:endParaRPr lang="nl-NL"/>
        </a:p>
      </dgm:t>
    </dgm:pt>
    <dgm:pt modelId="{44A5A387-CD2C-9144-8FD9-75D7D581AF0D}" type="sibTrans" cxnId="{49B4DF6F-74C7-B04F-ADDB-5C9CA58A88BF}">
      <dgm:prSet/>
      <dgm:spPr/>
      <dgm:t>
        <a:bodyPr/>
        <a:lstStyle/>
        <a:p>
          <a:endParaRPr lang="nl-NL"/>
        </a:p>
      </dgm:t>
    </dgm:pt>
    <dgm:pt modelId="{BF21563D-69B5-724E-96C1-F442BEEF716C}">
      <dgm:prSet phldrT="[Tekst]" custT="1"/>
      <dgm:spPr/>
      <dgm:t>
        <a:bodyPr/>
        <a:lstStyle/>
        <a:p>
          <a:r>
            <a:rPr lang="en-GB" sz="1600" b="1" dirty="0"/>
            <a:t>Assoc. Prof. Stefan K. Barta, MD, MRCP</a:t>
          </a:r>
          <a:endParaRPr lang="nl-NL" sz="1600" b="1" dirty="0"/>
        </a:p>
      </dgm:t>
    </dgm:pt>
    <dgm:pt modelId="{7DBB2270-7568-1A43-A5AA-0233F135EA8E}" type="parTrans" cxnId="{4A41A8B1-D3FA-5C45-A0DC-375AE729EE69}">
      <dgm:prSet/>
      <dgm:spPr/>
      <dgm:t>
        <a:bodyPr/>
        <a:lstStyle/>
        <a:p>
          <a:endParaRPr lang="nl-NL"/>
        </a:p>
      </dgm:t>
    </dgm:pt>
    <dgm:pt modelId="{12F1456C-1A73-9445-86AD-D3B40F48EC64}" type="sibTrans" cxnId="{4A41A8B1-D3FA-5C45-A0DC-375AE729EE69}">
      <dgm:prSet/>
      <dgm:spPr/>
      <dgm:t>
        <a:bodyPr/>
        <a:lstStyle/>
        <a:p>
          <a:endParaRPr lang="nl-NL"/>
        </a:p>
      </dgm:t>
    </dgm:pt>
    <dgm:pt modelId="{D36D712A-014B-8849-A1A4-E47ABFB74FA8}">
      <dgm:prSet phldrT="[Tekst]"/>
      <dgm:spPr/>
      <dgm:t>
        <a:bodyPr/>
        <a:lstStyle/>
        <a:p>
          <a:r>
            <a:rPr lang="en-GB" dirty="0"/>
            <a:t>University of Pennsylvania,</a:t>
          </a:r>
          <a:br>
            <a:rPr lang="en-GB" dirty="0"/>
          </a:br>
          <a:r>
            <a:rPr lang="en-GB" dirty="0"/>
            <a:t>Philadelphia, PA, USA</a:t>
          </a:r>
          <a:endParaRPr lang="nl-NL" dirty="0"/>
        </a:p>
      </dgm:t>
    </dgm:pt>
    <dgm:pt modelId="{E4E1DA84-458B-9B4A-883A-5F34CA18E3A1}" type="parTrans" cxnId="{A833E921-8FD5-5C4C-98F8-74E113DDDA1E}">
      <dgm:prSet/>
      <dgm:spPr/>
      <dgm:t>
        <a:bodyPr/>
        <a:lstStyle/>
        <a:p>
          <a:endParaRPr lang="nl-NL"/>
        </a:p>
      </dgm:t>
    </dgm:pt>
    <dgm:pt modelId="{B666CCA8-0F69-444F-B6D4-31108057287E}" type="sibTrans" cxnId="{A833E921-8FD5-5C4C-98F8-74E113DDDA1E}">
      <dgm:prSet/>
      <dgm:spPr/>
      <dgm:t>
        <a:bodyPr/>
        <a:lstStyle/>
        <a:p>
          <a:endParaRPr lang="nl-NL"/>
        </a:p>
      </dgm:t>
    </dgm:pt>
    <dgm:pt modelId="{947A9778-9738-AA4E-ADB5-759102D70B27}">
      <dgm:prSet phldrT="[Tekst]"/>
      <dgm:spPr/>
      <dgm:t>
        <a:bodyPr/>
        <a:lstStyle/>
        <a:p>
          <a:r>
            <a:rPr lang="en-GB" b="1" dirty="0"/>
            <a:t>Dr. Jessica Okosun, MD, PhD</a:t>
          </a:r>
          <a:endParaRPr lang="nl-NL" b="1" dirty="0"/>
        </a:p>
      </dgm:t>
    </dgm:pt>
    <dgm:pt modelId="{B4306A69-D17F-2B47-BAEF-2D8BF6248AD6}" type="parTrans" cxnId="{1A19B239-814A-D84B-87B4-50BCDADA4067}">
      <dgm:prSet/>
      <dgm:spPr/>
      <dgm:t>
        <a:bodyPr/>
        <a:lstStyle/>
        <a:p>
          <a:endParaRPr lang="nl-NL"/>
        </a:p>
      </dgm:t>
    </dgm:pt>
    <dgm:pt modelId="{EB5D740E-2D92-894E-903D-649504A8FFBE}" type="sibTrans" cxnId="{1A19B239-814A-D84B-87B4-50BCDADA4067}">
      <dgm:prSet/>
      <dgm:spPr/>
      <dgm:t>
        <a:bodyPr/>
        <a:lstStyle/>
        <a:p>
          <a:endParaRPr lang="nl-NL"/>
        </a:p>
      </dgm:t>
    </dgm:pt>
    <dgm:pt modelId="{1F306122-B0E9-3344-AE30-0A391A748367}">
      <dgm:prSet phldrT="[Tekst]"/>
      <dgm:spPr/>
      <dgm:t>
        <a:bodyPr/>
        <a:lstStyle/>
        <a:p>
          <a:r>
            <a:rPr lang="en-GB" dirty="0"/>
            <a:t>Barts Cancer Institute and </a:t>
          </a:r>
          <a:br>
            <a:rPr lang="en-GB" dirty="0"/>
          </a:br>
          <a:r>
            <a:rPr lang="en-GB" dirty="0"/>
            <a:t>St Bartholomew's Hospital, London, UK</a:t>
          </a:r>
          <a:endParaRPr lang="nl-NL" dirty="0"/>
        </a:p>
      </dgm:t>
    </dgm:pt>
    <dgm:pt modelId="{0F78B927-2B66-9F47-8EA0-C82FF4F14300}" type="parTrans" cxnId="{F251406E-4AB7-C845-B3CA-EA363D634A46}">
      <dgm:prSet/>
      <dgm:spPr/>
      <dgm:t>
        <a:bodyPr/>
        <a:lstStyle/>
        <a:p>
          <a:endParaRPr lang="nl-NL"/>
        </a:p>
      </dgm:t>
    </dgm:pt>
    <dgm:pt modelId="{F29F75B6-190F-704E-8311-DD006A663020}" type="sibTrans" cxnId="{F251406E-4AB7-C845-B3CA-EA363D634A46}">
      <dgm:prSet/>
      <dgm:spPr/>
      <dgm:t>
        <a:bodyPr/>
        <a:lstStyle/>
        <a:p>
          <a:endParaRPr lang="nl-NL"/>
        </a:p>
      </dgm:t>
    </dgm:pt>
    <dgm:pt modelId="{D5D570EB-51CE-FA42-B4AC-5FA2E0D5FF53}" type="pres">
      <dgm:prSet presAssocID="{197B0453-8BC0-6345-A98B-34575A5F07CF}" presName="Name0" presStyleCnt="0">
        <dgm:presLayoutVars>
          <dgm:chMax/>
          <dgm:chPref/>
          <dgm:dir/>
        </dgm:presLayoutVars>
      </dgm:prSet>
      <dgm:spPr/>
    </dgm:pt>
    <dgm:pt modelId="{B1A6B487-4190-B348-BEA9-BA530B71CE9A}" type="pres">
      <dgm:prSet presAssocID="{277109EB-FBDB-9048-822F-C9A1AFBD519F}" presName="composite" presStyleCnt="0">
        <dgm:presLayoutVars>
          <dgm:chMax val="1"/>
          <dgm:chPref val="1"/>
        </dgm:presLayoutVars>
      </dgm:prSet>
      <dgm:spPr/>
    </dgm:pt>
    <dgm:pt modelId="{CE4D5E1E-C338-AB46-B43B-44671FD1D7D6}" type="pres">
      <dgm:prSet presAssocID="{277109EB-FBDB-9048-822F-C9A1AFBD519F}" presName="Accent" presStyleLbl="trAlignAcc1" presStyleIdx="0" presStyleCnt="3">
        <dgm:presLayoutVars>
          <dgm:chMax val="0"/>
          <dgm:chPref val="0"/>
        </dgm:presLayoutVars>
      </dgm:prSet>
      <dgm:spPr/>
    </dgm:pt>
    <dgm:pt modelId="{2F296965-3A7E-0747-AE78-54FE2C4F478B}" type="pres">
      <dgm:prSet presAssocID="{277109EB-FBDB-9048-822F-C9A1AFBD519F}" presName="Image" presStyleLbl="alignImgPlace1" presStyleIdx="0" presStyleCnt="3" custLinFactNeighborY="-251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3DDDAA8-AC31-1C47-B78A-CEC2B6927C13}" type="pres">
      <dgm:prSet presAssocID="{277109EB-FBDB-9048-822F-C9A1AFBD519F}" presName="ChildComposite" presStyleCnt="0"/>
      <dgm:spPr/>
    </dgm:pt>
    <dgm:pt modelId="{F9B6CF17-F9AB-DA4A-AFF7-95906B14F3E4}" type="pres">
      <dgm:prSet presAssocID="{277109EB-FBDB-9048-822F-C9A1AFBD519F}" presName="Child" presStyleLbl="node1" presStyleIdx="0" presStyleCnt="3" custLinFactNeighborY="4806">
        <dgm:presLayoutVars>
          <dgm:chMax val="0"/>
          <dgm:chPref val="0"/>
          <dgm:bulletEnabled val="1"/>
        </dgm:presLayoutVars>
      </dgm:prSet>
      <dgm:spPr/>
    </dgm:pt>
    <dgm:pt modelId="{A307325A-4B0B-CE48-BE16-06700BC130F0}" type="pres">
      <dgm:prSet presAssocID="{277109EB-FBDB-9048-822F-C9A1AFBD519F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DA6EBC8F-097B-E447-A635-C47916BD1A61}" type="pres">
      <dgm:prSet presAssocID="{2FB85D6A-F85A-D743-9B63-92A171573025}" presName="sibTrans" presStyleCnt="0"/>
      <dgm:spPr/>
    </dgm:pt>
    <dgm:pt modelId="{54637E7D-633A-064E-A5C7-4E9685D90818}" type="pres">
      <dgm:prSet presAssocID="{BF21563D-69B5-724E-96C1-F442BEEF716C}" presName="composite" presStyleCnt="0">
        <dgm:presLayoutVars>
          <dgm:chMax val="1"/>
          <dgm:chPref val="1"/>
        </dgm:presLayoutVars>
      </dgm:prSet>
      <dgm:spPr/>
    </dgm:pt>
    <dgm:pt modelId="{BEC5028F-B81C-D344-83D2-215C9F1D8F8C}" type="pres">
      <dgm:prSet presAssocID="{BF21563D-69B5-724E-96C1-F442BEEF716C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CFD496-4803-B54B-A729-BF86488EFC60}" type="pres">
      <dgm:prSet presAssocID="{BF21563D-69B5-724E-96C1-F442BEEF716C}" presName="Image" presStyleLbl="alignImgPlace1" presStyleIdx="1" presStyleCnt="3" custLinFactNeighborY="-251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1466618-85FF-5C45-8E61-366607E4310F}" type="pres">
      <dgm:prSet presAssocID="{BF21563D-69B5-724E-96C1-F442BEEF716C}" presName="ChildComposite" presStyleCnt="0"/>
      <dgm:spPr/>
    </dgm:pt>
    <dgm:pt modelId="{67897FF8-8A25-4741-A6A1-5CFD4EFD953F}" type="pres">
      <dgm:prSet presAssocID="{BF21563D-69B5-724E-96C1-F442BEEF716C}" presName="Child" presStyleLbl="node1" presStyleIdx="1" presStyleCnt="3" custLinFactNeighborY="4806">
        <dgm:presLayoutVars>
          <dgm:chMax val="0"/>
          <dgm:chPref val="0"/>
          <dgm:bulletEnabled val="1"/>
        </dgm:presLayoutVars>
      </dgm:prSet>
      <dgm:spPr/>
    </dgm:pt>
    <dgm:pt modelId="{E131520B-2C70-E44F-B06B-DA76591BED1C}" type="pres">
      <dgm:prSet presAssocID="{BF21563D-69B5-724E-96C1-F442BEEF716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71315F3B-D51B-0F4D-A279-2532DDD3B19F}" type="pres">
      <dgm:prSet presAssocID="{12F1456C-1A73-9445-86AD-D3B40F48EC64}" presName="sibTrans" presStyleCnt="0"/>
      <dgm:spPr/>
    </dgm:pt>
    <dgm:pt modelId="{0E733A58-8CAE-B740-94AF-62B4064748EF}" type="pres">
      <dgm:prSet presAssocID="{947A9778-9738-AA4E-ADB5-759102D70B27}" presName="composite" presStyleCnt="0">
        <dgm:presLayoutVars>
          <dgm:chMax val="1"/>
          <dgm:chPref val="1"/>
        </dgm:presLayoutVars>
      </dgm:prSet>
      <dgm:spPr/>
    </dgm:pt>
    <dgm:pt modelId="{0ADBF33C-5A42-F24C-B035-0F50F53893E1}" type="pres">
      <dgm:prSet presAssocID="{947A9778-9738-AA4E-ADB5-759102D70B27}" presName="Accent" presStyleLbl="trAlignAcc1" presStyleIdx="2" presStyleCnt="3">
        <dgm:presLayoutVars>
          <dgm:chMax val="0"/>
          <dgm:chPref val="0"/>
        </dgm:presLayoutVars>
      </dgm:prSet>
      <dgm:spPr/>
    </dgm:pt>
    <dgm:pt modelId="{8C227524-D4F3-6243-B33F-F1AFB5331895}" type="pres">
      <dgm:prSet presAssocID="{947A9778-9738-AA4E-ADB5-759102D70B27}" presName="Image" presStyleLbl="alignImgPlace1" presStyleIdx="2" presStyleCnt="3" custLinFactNeighborY="-251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DA95C9C-BA39-144A-BCBD-BB9F58A22543}" type="pres">
      <dgm:prSet presAssocID="{947A9778-9738-AA4E-ADB5-759102D70B27}" presName="ChildComposite" presStyleCnt="0"/>
      <dgm:spPr/>
    </dgm:pt>
    <dgm:pt modelId="{4A9D2C93-E001-F849-A614-58809830C47E}" type="pres">
      <dgm:prSet presAssocID="{947A9778-9738-AA4E-ADB5-759102D70B27}" presName="Child" presStyleLbl="node1" presStyleIdx="2" presStyleCnt="3" custLinFactNeighborY="4806">
        <dgm:presLayoutVars>
          <dgm:chMax val="0"/>
          <dgm:chPref val="0"/>
          <dgm:bulletEnabled val="1"/>
        </dgm:presLayoutVars>
      </dgm:prSet>
      <dgm:spPr/>
    </dgm:pt>
    <dgm:pt modelId="{CEC04CE4-E248-8B44-9BBB-D630A17A17AA}" type="pres">
      <dgm:prSet presAssocID="{947A9778-9738-AA4E-ADB5-759102D70B27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ED465306-8619-254B-902C-C78D5D215083}" srcId="{197B0453-8BC0-6345-A98B-34575A5F07CF}" destId="{277109EB-FBDB-9048-822F-C9A1AFBD519F}" srcOrd="0" destOrd="0" parTransId="{5B5E7DB9-3A8F-604A-8B2B-C8F053DC4F11}" sibTransId="{2FB85D6A-F85A-D743-9B63-92A171573025}"/>
    <dgm:cxn modelId="{A307D81B-8AC7-3E4F-A472-1370F50ADF91}" type="presOf" srcId="{D36D712A-014B-8849-A1A4-E47ABFB74FA8}" destId="{67897FF8-8A25-4741-A6A1-5CFD4EFD953F}" srcOrd="0" destOrd="0" presId="urn:microsoft.com/office/officeart/2008/layout/CaptionedPictures"/>
    <dgm:cxn modelId="{A833E921-8FD5-5C4C-98F8-74E113DDDA1E}" srcId="{BF21563D-69B5-724E-96C1-F442BEEF716C}" destId="{D36D712A-014B-8849-A1A4-E47ABFB74FA8}" srcOrd="0" destOrd="0" parTransId="{E4E1DA84-458B-9B4A-883A-5F34CA18E3A1}" sibTransId="{B666CCA8-0F69-444F-B6D4-31108057287E}"/>
    <dgm:cxn modelId="{1A19B239-814A-D84B-87B4-50BCDADA4067}" srcId="{197B0453-8BC0-6345-A98B-34575A5F07CF}" destId="{947A9778-9738-AA4E-ADB5-759102D70B27}" srcOrd="2" destOrd="0" parTransId="{B4306A69-D17F-2B47-BAEF-2D8BF6248AD6}" sibTransId="{EB5D740E-2D92-894E-903D-649504A8FFBE}"/>
    <dgm:cxn modelId="{F251406E-4AB7-C845-B3CA-EA363D634A46}" srcId="{947A9778-9738-AA4E-ADB5-759102D70B27}" destId="{1F306122-B0E9-3344-AE30-0A391A748367}" srcOrd="0" destOrd="0" parTransId="{0F78B927-2B66-9F47-8EA0-C82FF4F14300}" sibTransId="{F29F75B6-190F-704E-8311-DD006A663020}"/>
    <dgm:cxn modelId="{49B4DF6F-74C7-B04F-ADDB-5C9CA58A88BF}" srcId="{277109EB-FBDB-9048-822F-C9A1AFBD519F}" destId="{0438D4B2-2C9D-2843-BC1A-48E621D5E0F7}" srcOrd="0" destOrd="0" parTransId="{DEDE8FE7-F171-8543-B56C-308D75AD5648}" sibTransId="{44A5A387-CD2C-9144-8FD9-75D7D581AF0D}"/>
    <dgm:cxn modelId="{80491877-85E3-6D4F-AB61-A9FFE92B2105}" type="presOf" srcId="{277109EB-FBDB-9048-822F-C9A1AFBD519F}" destId="{A307325A-4B0B-CE48-BE16-06700BC130F0}" srcOrd="0" destOrd="0" presId="urn:microsoft.com/office/officeart/2008/layout/CaptionedPictures"/>
    <dgm:cxn modelId="{920B7D77-BB35-C04D-A42F-30CCCBBB1AAE}" type="presOf" srcId="{197B0453-8BC0-6345-A98B-34575A5F07CF}" destId="{D5D570EB-51CE-FA42-B4AC-5FA2E0D5FF53}" srcOrd="0" destOrd="0" presId="urn:microsoft.com/office/officeart/2008/layout/CaptionedPictures"/>
    <dgm:cxn modelId="{57173D97-E155-E342-9057-9BC89DF0727B}" type="presOf" srcId="{1F306122-B0E9-3344-AE30-0A391A748367}" destId="{4A9D2C93-E001-F849-A614-58809830C47E}" srcOrd="0" destOrd="0" presId="urn:microsoft.com/office/officeart/2008/layout/CaptionedPictures"/>
    <dgm:cxn modelId="{8A6F2798-4844-EB45-A5D6-4BE0100FC829}" type="presOf" srcId="{BF21563D-69B5-724E-96C1-F442BEEF716C}" destId="{E131520B-2C70-E44F-B06B-DA76591BED1C}" srcOrd="0" destOrd="0" presId="urn:microsoft.com/office/officeart/2008/layout/CaptionedPictures"/>
    <dgm:cxn modelId="{4A41A8B1-D3FA-5C45-A0DC-375AE729EE69}" srcId="{197B0453-8BC0-6345-A98B-34575A5F07CF}" destId="{BF21563D-69B5-724E-96C1-F442BEEF716C}" srcOrd="1" destOrd="0" parTransId="{7DBB2270-7568-1A43-A5AA-0233F135EA8E}" sibTransId="{12F1456C-1A73-9445-86AD-D3B40F48EC64}"/>
    <dgm:cxn modelId="{D4A80DDB-DD57-214F-9166-B202616014F9}" type="presOf" srcId="{0438D4B2-2C9D-2843-BC1A-48E621D5E0F7}" destId="{F9B6CF17-F9AB-DA4A-AFF7-95906B14F3E4}" srcOrd="0" destOrd="0" presId="urn:microsoft.com/office/officeart/2008/layout/CaptionedPictures"/>
    <dgm:cxn modelId="{958CE9EF-FC07-C544-93B7-D91117101E8D}" type="presOf" srcId="{947A9778-9738-AA4E-ADB5-759102D70B27}" destId="{CEC04CE4-E248-8B44-9BBB-D630A17A17AA}" srcOrd="0" destOrd="0" presId="urn:microsoft.com/office/officeart/2008/layout/CaptionedPictures"/>
    <dgm:cxn modelId="{61AE24EB-0509-FA42-8484-60CB63691FE5}" type="presParOf" srcId="{D5D570EB-51CE-FA42-B4AC-5FA2E0D5FF53}" destId="{B1A6B487-4190-B348-BEA9-BA530B71CE9A}" srcOrd="0" destOrd="0" presId="urn:microsoft.com/office/officeart/2008/layout/CaptionedPictures"/>
    <dgm:cxn modelId="{7307B913-F4C9-204A-A489-2FA85D9348CD}" type="presParOf" srcId="{B1A6B487-4190-B348-BEA9-BA530B71CE9A}" destId="{CE4D5E1E-C338-AB46-B43B-44671FD1D7D6}" srcOrd="0" destOrd="0" presId="urn:microsoft.com/office/officeart/2008/layout/CaptionedPictures"/>
    <dgm:cxn modelId="{E20F9122-9BD6-404D-880C-FEB88BA608FC}" type="presParOf" srcId="{B1A6B487-4190-B348-BEA9-BA530B71CE9A}" destId="{2F296965-3A7E-0747-AE78-54FE2C4F478B}" srcOrd="1" destOrd="0" presId="urn:microsoft.com/office/officeart/2008/layout/CaptionedPictures"/>
    <dgm:cxn modelId="{D2F2D26A-B830-F440-92F3-502891A64F1D}" type="presParOf" srcId="{B1A6B487-4190-B348-BEA9-BA530B71CE9A}" destId="{A3DDDAA8-AC31-1C47-B78A-CEC2B6927C13}" srcOrd="2" destOrd="0" presId="urn:microsoft.com/office/officeart/2008/layout/CaptionedPictures"/>
    <dgm:cxn modelId="{B3B47FE1-6147-B54A-A037-82801D4DC6FC}" type="presParOf" srcId="{A3DDDAA8-AC31-1C47-B78A-CEC2B6927C13}" destId="{F9B6CF17-F9AB-DA4A-AFF7-95906B14F3E4}" srcOrd="0" destOrd="0" presId="urn:microsoft.com/office/officeart/2008/layout/CaptionedPictures"/>
    <dgm:cxn modelId="{433147A3-F4C9-C447-B977-616159B53D59}" type="presParOf" srcId="{A3DDDAA8-AC31-1C47-B78A-CEC2B6927C13}" destId="{A307325A-4B0B-CE48-BE16-06700BC130F0}" srcOrd="1" destOrd="0" presId="urn:microsoft.com/office/officeart/2008/layout/CaptionedPictures"/>
    <dgm:cxn modelId="{EAE19CF5-6E4A-0B48-A77E-916ED9A534F7}" type="presParOf" srcId="{D5D570EB-51CE-FA42-B4AC-5FA2E0D5FF53}" destId="{DA6EBC8F-097B-E447-A635-C47916BD1A61}" srcOrd="1" destOrd="0" presId="urn:microsoft.com/office/officeart/2008/layout/CaptionedPictures"/>
    <dgm:cxn modelId="{5F8F1B24-8BE4-BA4E-B5E8-C5380ACF8A58}" type="presParOf" srcId="{D5D570EB-51CE-FA42-B4AC-5FA2E0D5FF53}" destId="{54637E7D-633A-064E-A5C7-4E9685D90818}" srcOrd="2" destOrd="0" presId="urn:microsoft.com/office/officeart/2008/layout/CaptionedPictures"/>
    <dgm:cxn modelId="{290B3914-34D7-D546-B888-6ECAA76A1F9E}" type="presParOf" srcId="{54637E7D-633A-064E-A5C7-4E9685D90818}" destId="{BEC5028F-B81C-D344-83D2-215C9F1D8F8C}" srcOrd="0" destOrd="0" presId="urn:microsoft.com/office/officeart/2008/layout/CaptionedPictures"/>
    <dgm:cxn modelId="{14C5C14E-0329-C540-857A-6B91B0DC8D53}" type="presParOf" srcId="{54637E7D-633A-064E-A5C7-4E9685D90818}" destId="{FFCFD496-4803-B54B-A729-BF86488EFC60}" srcOrd="1" destOrd="0" presId="urn:microsoft.com/office/officeart/2008/layout/CaptionedPictures"/>
    <dgm:cxn modelId="{A88DD74B-1C73-8445-B125-78DF7761DCA9}" type="presParOf" srcId="{54637E7D-633A-064E-A5C7-4E9685D90818}" destId="{71466618-85FF-5C45-8E61-366607E4310F}" srcOrd="2" destOrd="0" presId="urn:microsoft.com/office/officeart/2008/layout/CaptionedPictures"/>
    <dgm:cxn modelId="{C7B5EB4F-744D-DA4F-9D34-2DEF1FFB6E1B}" type="presParOf" srcId="{71466618-85FF-5C45-8E61-366607E4310F}" destId="{67897FF8-8A25-4741-A6A1-5CFD4EFD953F}" srcOrd="0" destOrd="0" presId="urn:microsoft.com/office/officeart/2008/layout/CaptionedPictures"/>
    <dgm:cxn modelId="{9D016311-FB7A-1B47-B408-D2A5636B0637}" type="presParOf" srcId="{71466618-85FF-5C45-8E61-366607E4310F}" destId="{E131520B-2C70-E44F-B06B-DA76591BED1C}" srcOrd="1" destOrd="0" presId="urn:microsoft.com/office/officeart/2008/layout/CaptionedPictures"/>
    <dgm:cxn modelId="{92B4C3E2-711D-784E-992F-4BEAFC1C44E6}" type="presParOf" srcId="{D5D570EB-51CE-FA42-B4AC-5FA2E0D5FF53}" destId="{71315F3B-D51B-0F4D-A279-2532DDD3B19F}" srcOrd="3" destOrd="0" presId="urn:microsoft.com/office/officeart/2008/layout/CaptionedPictures"/>
    <dgm:cxn modelId="{DEDA2C2A-02C5-EC45-AB99-55F679BFB943}" type="presParOf" srcId="{D5D570EB-51CE-FA42-B4AC-5FA2E0D5FF53}" destId="{0E733A58-8CAE-B740-94AF-62B4064748EF}" srcOrd="4" destOrd="0" presId="urn:microsoft.com/office/officeart/2008/layout/CaptionedPictures"/>
    <dgm:cxn modelId="{782BD8EA-F140-964E-8A3C-008D7980049E}" type="presParOf" srcId="{0E733A58-8CAE-B740-94AF-62B4064748EF}" destId="{0ADBF33C-5A42-F24C-B035-0F50F53893E1}" srcOrd="0" destOrd="0" presId="urn:microsoft.com/office/officeart/2008/layout/CaptionedPictures"/>
    <dgm:cxn modelId="{E0747803-0B85-BD44-9D27-FFB318961B18}" type="presParOf" srcId="{0E733A58-8CAE-B740-94AF-62B4064748EF}" destId="{8C227524-D4F3-6243-B33F-F1AFB5331895}" srcOrd="1" destOrd="0" presId="urn:microsoft.com/office/officeart/2008/layout/CaptionedPictures"/>
    <dgm:cxn modelId="{EBE4ACA3-365B-7046-91D9-DBFD7A1B8159}" type="presParOf" srcId="{0E733A58-8CAE-B740-94AF-62B4064748EF}" destId="{1DA95C9C-BA39-144A-BCBD-BB9F58A22543}" srcOrd="2" destOrd="0" presId="urn:microsoft.com/office/officeart/2008/layout/CaptionedPictures"/>
    <dgm:cxn modelId="{697B0B04-4F44-284F-846A-9127561CF2B2}" type="presParOf" srcId="{1DA95C9C-BA39-144A-BCBD-BB9F58A22543}" destId="{4A9D2C93-E001-F849-A614-58809830C47E}" srcOrd="0" destOrd="0" presId="urn:microsoft.com/office/officeart/2008/layout/CaptionedPictures"/>
    <dgm:cxn modelId="{A8DD5DF3-C544-7E4D-8D0A-F465536E5BB1}" type="presParOf" srcId="{1DA95C9C-BA39-144A-BCBD-BB9F58A22543}" destId="{CEC04CE4-E248-8B44-9BBB-D630A17A17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4F7EA-AEAD-F549-B4F1-0D5BB1960A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656791F-F4F0-1143-9154-44CFA70BB848}">
      <dgm:prSet/>
      <dgm:spPr/>
      <dgm:t>
        <a:bodyPr/>
        <a:lstStyle/>
        <a:p>
          <a:r>
            <a:rPr lang="en-US" b="1" i="0" dirty="0"/>
            <a:t>Early stage:</a:t>
          </a:r>
          <a:endParaRPr lang="nl-NL"/>
        </a:p>
      </dgm:t>
    </dgm:pt>
    <dgm:pt modelId="{D9089EA4-0A03-174F-8663-026A336195A7}" type="parTrans" cxnId="{F060B97F-59FB-A644-8C21-4EBBF72D2296}">
      <dgm:prSet/>
      <dgm:spPr/>
      <dgm:t>
        <a:bodyPr/>
        <a:lstStyle/>
        <a:p>
          <a:endParaRPr lang="nl-NL"/>
        </a:p>
      </dgm:t>
    </dgm:pt>
    <dgm:pt modelId="{79A968D7-B2F5-914B-A8C3-D69D51305B90}" type="sibTrans" cxnId="{F060B97F-59FB-A644-8C21-4EBBF72D2296}">
      <dgm:prSet/>
      <dgm:spPr/>
      <dgm:t>
        <a:bodyPr/>
        <a:lstStyle/>
        <a:p>
          <a:endParaRPr lang="nl-NL"/>
        </a:p>
      </dgm:t>
    </dgm:pt>
    <dgm:pt modelId="{65B7D293-AB65-944B-9982-C5E68192A007}">
      <dgm:prSet/>
      <dgm:spPr/>
      <dgm:t>
        <a:bodyPr/>
        <a:lstStyle/>
        <a:p>
          <a:pPr>
            <a:buClr>
              <a:schemeClr val="accent1"/>
            </a:buClr>
          </a:pPr>
          <a:r>
            <a:rPr lang="en-US" b="0" i="0" dirty="0"/>
            <a:t>Select patients may be treated with local therapy with “curative intent”</a:t>
          </a:r>
          <a:endParaRPr lang="nl-NL" dirty="0"/>
        </a:p>
      </dgm:t>
    </dgm:pt>
    <dgm:pt modelId="{208CA653-F8DB-9F47-870A-B361562B2E87}" type="parTrans" cxnId="{F6131280-8C1A-C643-82AA-1ED2F2DF6D3C}">
      <dgm:prSet/>
      <dgm:spPr/>
      <dgm:t>
        <a:bodyPr/>
        <a:lstStyle/>
        <a:p>
          <a:endParaRPr lang="nl-NL"/>
        </a:p>
      </dgm:t>
    </dgm:pt>
    <dgm:pt modelId="{C3E8FB50-16F1-C343-A041-D0611B7534C4}" type="sibTrans" cxnId="{F6131280-8C1A-C643-82AA-1ED2F2DF6D3C}">
      <dgm:prSet/>
      <dgm:spPr/>
      <dgm:t>
        <a:bodyPr/>
        <a:lstStyle/>
        <a:p>
          <a:endParaRPr lang="nl-NL"/>
        </a:p>
      </dgm:t>
    </dgm:pt>
    <dgm:pt modelId="{6E0C996D-4B6D-1B4D-BF57-474B3398F662}">
      <dgm:prSet/>
      <dgm:spPr/>
      <dgm:t>
        <a:bodyPr/>
        <a:lstStyle/>
        <a:p>
          <a:r>
            <a:rPr lang="en-US" b="1" i="0" dirty="0"/>
            <a:t>Advanced disease:</a:t>
          </a:r>
          <a:endParaRPr lang="nl-NL"/>
        </a:p>
      </dgm:t>
    </dgm:pt>
    <dgm:pt modelId="{262F7852-E36A-1445-ABCE-9ABA01559FF0}" type="parTrans" cxnId="{DECE7E4B-A571-9042-9BB5-80607BE2F3C6}">
      <dgm:prSet/>
      <dgm:spPr/>
      <dgm:t>
        <a:bodyPr/>
        <a:lstStyle/>
        <a:p>
          <a:endParaRPr lang="nl-NL"/>
        </a:p>
      </dgm:t>
    </dgm:pt>
    <dgm:pt modelId="{FAC81A95-C485-944E-91AF-4543F8B93665}" type="sibTrans" cxnId="{DECE7E4B-A571-9042-9BB5-80607BE2F3C6}">
      <dgm:prSet/>
      <dgm:spPr/>
      <dgm:t>
        <a:bodyPr/>
        <a:lstStyle/>
        <a:p>
          <a:endParaRPr lang="nl-NL"/>
        </a:p>
      </dgm:t>
    </dgm:pt>
    <dgm:pt modelId="{0F7A61A1-89C1-4645-A9DC-AB1A08015207}">
      <dgm:prSet/>
      <dgm:spPr/>
      <dgm:t>
        <a:bodyPr/>
        <a:lstStyle/>
        <a:p>
          <a:pPr>
            <a:buClr>
              <a:schemeClr val="accent1"/>
            </a:buClr>
          </a:pPr>
          <a:r>
            <a:rPr lang="en-US" sz="1400" b="1" i="1" u="sng" kern="1200" dirty="0"/>
            <a:t>Candidates for “watchful waiting”</a:t>
          </a:r>
          <a:endParaRPr lang="nl-NL" sz="1400" kern="1200" dirty="0"/>
        </a:p>
      </dgm:t>
    </dgm:pt>
    <dgm:pt modelId="{8B85F5D0-1C4C-2547-9A6A-B0D68A3A929D}" type="parTrans" cxnId="{F42CD213-B728-8244-B7F0-803D2BD6D5F7}">
      <dgm:prSet/>
      <dgm:spPr/>
      <dgm:t>
        <a:bodyPr/>
        <a:lstStyle/>
        <a:p>
          <a:endParaRPr lang="nl-NL"/>
        </a:p>
      </dgm:t>
    </dgm:pt>
    <dgm:pt modelId="{376BC71F-F34E-784D-8A3B-AE39C39A2ABA}" type="sibTrans" cxnId="{F42CD213-B728-8244-B7F0-803D2BD6D5F7}">
      <dgm:prSet/>
      <dgm:spPr/>
      <dgm:t>
        <a:bodyPr/>
        <a:lstStyle/>
        <a:p>
          <a:endParaRPr lang="nl-NL"/>
        </a:p>
      </dgm:t>
    </dgm:pt>
    <dgm:pt modelId="{C7EC5D5E-E5DF-4443-8061-3BAECAAFBD2F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Asymptomatic; low bulk, slowly progressive disease; no impending organ compromise</a:t>
          </a:r>
          <a:endParaRPr lang="nl-NL" sz="1400" kern="1200" dirty="0"/>
        </a:p>
      </dgm:t>
    </dgm:pt>
    <dgm:pt modelId="{5260052F-1765-854E-9832-DD42F71FFFDB}" type="parTrans" cxnId="{B8151777-B186-0643-A7DB-96EA106D3E51}">
      <dgm:prSet/>
      <dgm:spPr/>
      <dgm:t>
        <a:bodyPr/>
        <a:lstStyle/>
        <a:p>
          <a:endParaRPr lang="nl-NL"/>
        </a:p>
      </dgm:t>
    </dgm:pt>
    <dgm:pt modelId="{C0D04909-8F43-5846-BC97-A33C92F7737E}" type="sibTrans" cxnId="{B8151777-B186-0643-A7DB-96EA106D3E51}">
      <dgm:prSet/>
      <dgm:spPr/>
      <dgm:t>
        <a:bodyPr/>
        <a:lstStyle/>
        <a:p>
          <a:endParaRPr lang="nl-NL"/>
        </a:p>
      </dgm:t>
    </dgm:pt>
    <dgm:pt modelId="{73F365E9-556C-5740-B4A3-59044239B0F5}">
      <dgm:prSet/>
      <dgm:spPr/>
      <dgm:t>
        <a:bodyPr/>
        <a:lstStyle/>
        <a:p>
          <a:pPr>
            <a:buClr>
              <a:schemeClr val="accent1"/>
            </a:buClr>
          </a:pPr>
          <a:r>
            <a:rPr lang="en-US" sz="1400" b="1" i="1" u="sng" kern="1200" dirty="0"/>
            <a:t>Indicators to initiate treatment </a:t>
          </a:r>
          <a:endParaRPr lang="nl-NL" sz="1400" kern="1200" dirty="0"/>
        </a:p>
      </dgm:t>
    </dgm:pt>
    <dgm:pt modelId="{D8BF08B1-2574-7A44-B1DF-F41992BB817B}" type="parTrans" cxnId="{93EB07D2-E16C-2749-A0A2-82B979262D6C}">
      <dgm:prSet/>
      <dgm:spPr/>
      <dgm:t>
        <a:bodyPr/>
        <a:lstStyle/>
        <a:p>
          <a:endParaRPr lang="nl-NL"/>
        </a:p>
      </dgm:t>
    </dgm:pt>
    <dgm:pt modelId="{C6FF19A5-5753-7041-A6B7-13455F904C67}" type="sibTrans" cxnId="{93EB07D2-E16C-2749-A0A2-82B979262D6C}">
      <dgm:prSet/>
      <dgm:spPr/>
      <dgm:t>
        <a:bodyPr/>
        <a:lstStyle/>
        <a:p>
          <a:endParaRPr lang="nl-NL"/>
        </a:p>
      </dgm:t>
    </dgm:pt>
    <dgm:pt modelId="{A8CAF39C-57D9-1945-AE08-29EAD00FDA6C}">
      <dgm:prSet custT="1"/>
      <dgm:spPr/>
      <dgm:t>
        <a:bodyPr/>
        <a:lstStyle/>
        <a:p>
          <a:pPr>
            <a:buClr>
              <a:schemeClr val="accent1"/>
            </a:buClr>
          </a:pPr>
          <a:r>
            <a:rPr lang="fr-FR" sz="1400" b="1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Groupe d'Etude des Lymphomes Folliculaires </a:t>
          </a:r>
          <a:r>
            <a:rPr lang="fr-FR" sz="14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US" sz="14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GELF</a:t>
          </a:r>
          <a:r>
            <a:rPr lang="en-US" sz="1400" b="1" i="0" kern="1200" dirty="0"/>
            <a:t>) criteria:</a:t>
          </a:r>
          <a:endParaRPr lang="nl-NL" sz="1400" kern="1200" dirty="0"/>
        </a:p>
      </dgm:t>
    </dgm:pt>
    <dgm:pt modelId="{2A7D1A64-4838-334D-BD4D-17AE0B583153}" type="parTrans" cxnId="{CC63DDE5-5EBB-7947-ABA6-1FD7656E992D}">
      <dgm:prSet/>
      <dgm:spPr/>
      <dgm:t>
        <a:bodyPr/>
        <a:lstStyle/>
        <a:p>
          <a:endParaRPr lang="nl-NL"/>
        </a:p>
      </dgm:t>
    </dgm:pt>
    <dgm:pt modelId="{5BEA2B3B-0F15-F24A-8630-2EAD42B11FC3}" type="sibTrans" cxnId="{CC63DDE5-5EBB-7947-ABA6-1FD7656E992D}">
      <dgm:prSet/>
      <dgm:spPr/>
      <dgm:t>
        <a:bodyPr/>
        <a:lstStyle/>
        <a:p>
          <a:endParaRPr lang="nl-NL"/>
        </a:p>
      </dgm:t>
    </dgm:pt>
    <dgm:pt modelId="{38F68A04-DFA1-544E-8959-B9F9F17A27E1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</a:t>
          </a:r>
          <a:r>
            <a:rPr lang="en-GB" sz="1400" b="0" i="0" kern="1200" noProof="0" dirty="0"/>
            <a:t>Tumour</a:t>
          </a:r>
          <a:r>
            <a:rPr lang="en-US" sz="1400" b="0" i="0" kern="1200" dirty="0"/>
            <a:t> size: any site &gt;7 cm or ≥3 sites &gt;3 cm</a:t>
          </a:r>
          <a:endParaRPr lang="nl-NL" sz="1400" kern="1200" dirty="0"/>
        </a:p>
      </dgm:t>
    </dgm:pt>
    <dgm:pt modelId="{3BA935A5-E3B6-E545-94F1-2E7BB7C1C5B1}" type="parTrans" cxnId="{683B33A3-EAEF-794B-BEDF-9775C8408045}">
      <dgm:prSet/>
      <dgm:spPr/>
      <dgm:t>
        <a:bodyPr/>
        <a:lstStyle/>
        <a:p>
          <a:endParaRPr lang="nl-NL"/>
        </a:p>
      </dgm:t>
    </dgm:pt>
    <dgm:pt modelId="{DB831FC2-6AE4-A84F-8A5E-BF351774551C}" type="sibTrans" cxnId="{683B33A3-EAEF-794B-BEDF-9775C8408045}">
      <dgm:prSet/>
      <dgm:spPr/>
      <dgm:t>
        <a:bodyPr/>
        <a:lstStyle/>
        <a:p>
          <a:endParaRPr lang="nl-NL"/>
        </a:p>
      </dgm:t>
    </dgm:pt>
    <dgm:pt modelId="{6FAC82D9-859F-F243-9002-E683B4696FFF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B symptoms</a:t>
          </a:r>
          <a:endParaRPr lang="nl-NL" sz="1400" kern="1200" dirty="0"/>
        </a:p>
      </dgm:t>
    </dgm:pt>
    <dgm:pt modelId="{24A703FA-8CEB-AA4F-9B38-E63E83017019}" type="parTrans" cxnId="{164CC9D1-283C-A446-AC68-B19B03079A3C}">
      <dgm:prSet/>
      <dgm:spPr/>
      <dgm:t>
        <a:bodyPr/>
        <a:lstStyle/>
        <a:p>
          <a:endParaRPr lang="nl-NL"/>
        </a:p>
      </dgm:t>
    </dgm:pt>
    <dgm:pt modelId="{AE9C51E6-26F1-584A-9C71-C66CAF92CD61}" type="sibTrans" cxnId="{164CC9D1-283C-A446-AC68-B19B03079A3C}">
      <dgm:prSet/>
      <dgm:spPr/>
      <dgm:t>
        <a:bodyPr/>
        <a:lstStyle/>
        <a:p>
          <a:endParaRPr lang="nl-NL"/>
        </a:p>
      </dgm:t>
    </dgm:pt>
    <dgm:pt modelId="{A762FB21-0442-484E-9116-E5C0914DD083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Spleen: below umbilical line</a:t>
          </a:r>
          <a:endParaRPr lang="nl-NL" sz="1400" kern="1200" dirty="0"/>
        </a:p>
      </dgm:t>
    </dgm:pt>
    <dgm:pt modelId="{55C72F2C-ED2F-6243-98EA-D7D144C72E01}" type="parTrans" cxnId="{D19E7D9B-7A5E-7249-9F2F-67938DC3B0F9}">
      <dgm:prSet/>
      <dgm:spPr/>
      <dgm:t>
        <a:bodyPr/>
        <a:lstStyle/>
        <a:p>
          <a:endParaRPr lang="nl-NL"/>
        </a:p>
      </dgm:t>
    </dgm:pt>
    <dgm:pt modelId="{C32D7069-AC36-944C-8DED-ABD267B692C0}" type="sibTrans" cxnId="{D19E7D9B-7A5E-7249-9F2F-67938DC3B0F9}">
      <dgm:prSet/>
      <dgm:spPr/>
      <dgm:t>
        <a:bodyPr/>
        <a:lstStyle/>
        <a:p>
          <a:endParaRPr lang="nl-NL"/>
        </a:p>
      </dgm:t>
    </dgm:pt>
    <dgm:pt modelId="{9463FFA2-450B-B74E-8D5B-D68AE7679FFC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Compressive symptoms</a:t>
          </a:r>
          <a:endParaRPr lang="nl-NL" sz="1400" kern="1200" dirty="0"/>
        </a:p>
      </dgm:t>
    </dgm:pt>
    <dgm:pt modelId="{1F00946E-4252-7C45-BCC3-37569FBCCE07}" type="parTrans" cxnId="{542BEC6F-76E2-D240-9D73-D6825CA4FE31}">
      <dgm:prSet/>
      <dgm:spPr/>
      <dgm:t>
        <a:bodyPr/>
        <a:lstStyle/>
        <a:p>
          <a:endParaRPr lang="nl-NL"/>
        </a:p>
      </dgm:t>
    </dgm:pt>
    <dgm:pt modelId="{2D6C6FDC-CA82-3D44-8A08-E2310273A046}" type="sibTrans" cxnId="{542BEC6F-76E2-D240-9D73-D6825CA4FE31}">
      <dgm:prSet/>
      <dgm:spPr/>
      <dgm:t>
        <a:bodyPr/>
        <a:lstStyle/>
        <a:p>
          <a:endParaRPr lang="nl-NL"/>
        </a:p>
      </dgm:t>
    </dgm:pt>
    <dgm:pt modelId="{2AB3B940-DA69-9A4C-886A-C1ADAD326FF1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Pleural or peritoneal effusion </a:t>
          </a:r>
          <a:endParaRPr lang="nl-NL" sz="1400" kern="1200" dirty="0"/>
        </a:p>
      </dgm:t>
    </dgm:pt>
    <dgm:pt modelId="{83547DC9-CD37-774C-A001-D841FBF54911}" type="parTrans" cxnId="{3F93638B-0A8E-5147-978D-F9F9AA4565BE}">
      <dgm:prSet/>
      <dgm:spPr/>
      <dgm:t>
        <a:bodyPr/>
        <a:lstStyle/>
        <a:p>
          <a:endParaRPr lang="nl-NL"/>
        </a:p>
      </dgm:t>
    </dgm:pt>
    <dgm:pt modelId="{6BE189B3-C737-1F4F-8591-38E955C9F6D6}" type="sibTrans" cxnId="{3F93638B-0A8E-5147-978D-F9F9AA4565BE}">
      <dgm:prSet/>
      <dgm:spPr/>
      <dgm:t>
        <a:bodyPr/>
        <a:lstStyle/>
        <a:p>
          <a:endParaRPr lang="nl-NL"/>
        </a:p>
      </dgm:t>
    </dgm:pt>
    <dgm:pt modelId="{D853A026-BF32-FC49-8281-F7A784BFDCA5}">
      <dgm:prSet/>
      <dgm:spPr/>
      <dgm:t>
        <a:bodyPr/>
        <a:lstStyle/>
        <a:p>
          <a:pPr>
            <a:buClr>
              <a:schemeClr val="accent1"/>
            </a:buClr>
          </a:pPr>
          <a:r>
            <a:rPr lang="en-US" sz="1400" b="0" i="0" kern="1200" dirty="0"/>
            <a:t>Other criteria:</a:t>
          </a:r>
          <a:endParaRPr lang="nl-NL" sz="1400" kern="1200" dirty="0"/>
        </a:p>
      </dgm:t>
    </dgm:pt>
    <dgm:pt modelId="{D0E4666D-EEB4-7547-B487-601E57BB7D4F}" type="parTrans" cxnId="{50CA8BEE-3B75-0741-B182-F10AAA32864B}">
      <dgm:prSet/>
      <dgm:spPr/>
      <dgm:t>
        <a:bodyPr/>
        <a:lstStyle/>
        <a:p>
          <a:endParaRPr lang="nl-NL"/>
        </a:p>
      </dgm:t>
    </dgm:pt>
    <dgm:pt modelId="{7370E268-4F39-3848-A3F1-11BA362FF7E1}" type="sibTrans" cxnId="{50CA8BEE-3B75-0741-B182-F10AAA32864B}">
      <dgm:prSet/>
      <dgm:spPr/>
      <dgm:t>
        <a:bodyPr/>
        <a:lstStyle/>
        <a:p>
          <a:endParaRPr lang="nl-NL"/>
        </a:p>
      </dgm:t>
    </dgm:pt>
    <dgm:pt modelId="{C76994B3-6FA5-B744-A876-1EDF0B134C1F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Cytopenias</a:t>
          </a:r>
          <a:endParaRPr lang="nl-NL" sz="1400" kern="1200" dirty="0"/>
        </a:p>
      </dgm:t>
    </dgm:pt>
    <dgm:pt modelId="{36CF9BE8-BB3C-F94E-BAEE-3B9BB228F87C}" type="parTrans" cxnId="{AE04B220-ECA2-A64E-9EEA-901D85CBA68A}">
      <dgm:prSet/>
      <dgm:spPr/>
      <dgm:t>
        <a:bodyPr/>
        <a:lstStyle/>
        <a:p>
          <a:endParaRPr lang="nl-NL"/>
        </a:p>
      </dgm:t>
    </dgm:pt>
    <dgm:pt modelId="{40470405-4DB5-3348-BD31-DDA6803843F6}" type="sibTrans" cxnId="{AE04B220-ECA2-A64E-9EEA-901D85CBA68A}">
      <dgm:prSet/>
      <dgm:spPr/>
      <dgm:t>
        <a:bodyPr/>
        <a:lstStyle/>
        <a:p>
          <a:endParaRPr lang="nl-NL"/>
        </a:p>
      </dgm:t>
    </dgm:pt>
    <dgm:pt modelId="{B7A96981-A9C0-2046-9AE2-46F28333C967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Impairment of major organ function</a:t>
          </a:r>
          <a:endParaRPr lang="nl-NL" sz="1400" kern="1200" dirty="0"/>
        </a:p>
      </dgm:t>
    </dgm:pt>
    <dgm:pt modelId="{3D21939A-689A-074D-B812-EC8CA95A3044}" type="parTrans" cxnId="{417AAC71-8BBF-874D-B832-D3CAAF7A542A}">
      <dgm:prSet/>
      <dgm:spPr/>
      <dgm:t>
        <a:bodyPr/>
        <a:lstStyle/>
        <a:p>
          <a:endParaRPr lang="nl-NL"/>
        </a:p>
      </dgm:t>
    </dgm:pt>
    <dgm:pt modelId="{268F1DA3-952C-B840-8533-1E11AF431286}" type="sibTrans" cxnId="{417AAC71-8BBF-874D-B832-D3CAAF7A542A}">
      <dgm:prSet/>
      <dgm:spPr/>
      <dgm:t>
        <a:bodyPr/>
        <a:lstStyle/>
        <a:p>
          <a:endParaRPr lang="nl-NL"/>
        </a:p>
      </dgm:t>
    </dgm:pt>
    <dgm:pt modelId="{99DC2D20-273F-774F-A4C6-D3A6F3BCF4C8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Marked blood lymphocytosis</a:t>
          </a:r>
          <a:endParaRPr lang="nl-NL" sz="1400" kern="1200" dirty="0"/>
        </a:p>
      </dgm:t>
    </dgm:pt>
    <dgm:pt modelId="{932C6391-2FC6-FC44-A522-9A42E0708969}" type="parTrans" cxnId="{7A90367B-9FAC-2C40-88A1-0B43EADCECCA}">
      <dgm:prSet/>
      <dgm:spPr/>
      <dgm:t>
        <a:bodyPr/>
        <a:lstStyle/>
        <a:p>
          <a:endParaRPr lang="nl-NL"/>
        </a:p>
      </dgm:t>
    </dgm:pt>
    <dgm:pt modelId="{245E3D35-48A5-D344-ACA5-D546D879AAEC}" type="sibTrans" cxnId="{7A90367B-9FAC-2C40-88A1-0B43EADCECCA}">
      <dgm:prSet/>
      <dgm:spPr/>
      <dgm:t>
        <a:bodyPr/>
        <a:lstStyle/>
        <a:p>
          <a:endParaRPr lang="nl-NL"/>
        </a:p>
      </dgm:t>
    </dgm:pt>
    <dgm:pt modelId="{1D7C1155-A387-944B-A8CB-AB648FB531EA}">
      <dgm:prSet/>
      <dgm:spPr/>
      <dgm:t>
        <a:bodyPr/>
        <a:lstStyle/>
        <a:p>
          <a:pPr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Steady or rapid progression</a:t>
          </a:r>
          <a:endParaRPr lang="nl-NL" sz="1400" kern="1200" dirty="0"/>
        </a:p>
      </dgm:t>
    </dgm:pt>
    <dgm:pt modelId="{103DD6A9-FC50-5E41-9299-B0EB7BF30412}" type="parTrans" cxnId="{7A14126E-6886-C048-A17D-5A90E8864DCF}">
      <dgm:prSet/>
      <dgm:spPr/>
      <dgm:t>
        <a:bodyPr/>
        <a:lstStyle/>
        <a:p>
          <a:endParaRPr lang="nl-NL"/>
        </a:p>
      </dgm:t>
    </dgm:pt>
    <dgm:pt modelId="{B2885526-1D2C-1B40-A79B-04E394959156}" type="sibTrans" cxnId="{7A14126E-6886-C048-A17D-5A90E8864DCF}">
      <dgm:prSet/>
      <dgm:spPr/>
      <dgm:t>
        <a:bodyPr/>
        <a:lstStyle/>
        <a:p>
          <a:endParaRPr lang="nl-NL"/>
        </a:p>
      </dgm:t>
    </dgm:pt>
    <dgm:pt modelId="{7F175997-90B6-CF45-BD36-4393AB95A496}" type="pres">
      <dgm:prSet presAssocID="{31B4F7EA-AEAD-F549-B4F1-0D5BB1960A44}" presName="linear" presStyleCnt="0">
        <dgm:presLayoutVars>
          <dgm:dir/>
          <dgm:animLvl val="lvl"/>
          <dgm:resizeHandles val="exact"/>
        </dgm:presLayoutVars>
      </dgm:prSet>
      <dgm:spPr/>
    </dgm:pt>
    <dgm:pt modelId="{C7485498-A1C6-EA4C-95B3-005D3DAD4A79}" type="pres">
      <dgm:prSet presAssocID="{2656791F-F4F0-1143-9154-44CFA70BB848}" presName="parentLin" presStyleCnt="0"/>
      <dgm:spPr/>
    </dgm:pt>
    <dgm:pt modelId="{07F90304-45DD-574E-9935-4AD2F2D5467D}" type="pres">
      <dgm:prSet presAssocID="{2656791F-F4F0-1143-9154-44CFA70BB848}" presName="parentLeftMargin" presStyleLbl="node1" presStyleIdx="0" presStyleCnt="2"/>
      <dgm:spPr/>
    </dgm:pt>
    <dgm:pt modelId="{13286328-B76E-9B46-99DE-24973C15325B}" type="pres">
      <dgm:prSet presAssocID="{2656791F-F4F0-1143-9154-44CFA70BB8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CCD1AB-F4F1-9949-B9F1-CDE734CFBB83}" type="pres">
      <dgm:prSet presAssocID="{2656791F-F4F0-1143-9154-44CFA70BB848}" presName="negativeSpace" presStyleCnt="0"/>
      <dgm:spPr/>
    </dgm:pt>
    <dgm:pt modelId="{464A659E-7AA3-7E4A-A69F-910EFA5C7A9A}" type="pres">
      <dgm:prSet presAssocID="{2656791F-F4F0-1143-9154-44CFA70BB848}" presName="childText" presStyleLbl="conFgAcc1" presStyleIdx="0" presStyleCnt="2">
        <dgm:presLayoutVars>
          <dgm:bulletEnabled val="1"/>
        </dgm:presLayoutVars>
      </dgm:prSet>
      <dgm:spPr/>
    </dgm:pt>
    <dgm:pt modelId="{FFAAF95B-6478-454D-8BCC-359579CFD19B}" type="pres">
      <dgm:prSet presAssocID="{79A968D7-B2F5-914B-A8C3-D69D51305B90}" presName="spaceBetweenRectangles" presStyleCnt="0"/>
      <dgm:spPr/>
    </dgm:pt>
    <dgm:pt modelId="{2EF051F4-390D-F14B-949D-3395E47CE2F5}" type="pres">
      <dgm:prSet presAssocID="{6E0C996D-4B6D-1B4D-BF57-474B3398F662}" presName="parentLin" presStyleCnt="0"/>
      <dgm:spPr/>
    </dgm:pt>
    <dgm:pt modelId="{ED184387-FEE1-0249-AA2A-65C23C1D7C5E}" type="pres">
      <dgm:prSet presAssocID="{6E0C996D-4B6D-1B4D-BF57-474B3398F662}" presName="parentLeftMargin" presStyleLbl="node1" presStyleIdx="0" presStyleCnt="2"/>
      <dgm:spPr/>
    </dgm:pt>
    <dgm:pt modelId="{B51071D8-98C5-B746-BB76-DC6ACD8662E3}" type="pres">
      <dgm:prSet presAssocID="{6E0C996D-4B6D-1B4D-BF57-474B3398F6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41E8FD-D0DD-184F-9C42-026549C6ADA2}" type="pres">
      <dgm:prSet presAssocID="{6E0C996D-4B6D-1B4D-BF57-474B3398F662}" presName="negativeSpace" presStyleCnt="0"/>
      <dgm:spPr/>
    </dgm:pt>
    <dgm:pt modelId="{6D900ED7-37B7-D84D-8F9C-B315B0FBA38A}" type="pres">
      <dgm:prSet presAssocID="{6E0C996D-4B6D-1B4D-BF57-474B3398F66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2CD213-B728-8244-B7F0-803D2BD6D5F7}" srcId="{6E0C996D-4B6D-1B4D-BF57-474B3398F662}" destId="{0F7A61A1-89C1-4645-A9DC-AB1A08015207}" srcOrd="0" destOrd="0" parTransId="{8B85F5D0-1C4C-2547-9A6A-B0D68A3A929D}" sibTransId="{376BC71F-F34E-784D-8A3B-AE39C39A2ABA}"/>
    <dgm:cxn modelId="{214AC51C-7552-B845-A317-4E83B4711F8F}" type="presOf" srcId="{73F365E9-556C-5740-B4A3-59044239B0F5}" destId="{6D900ED7-37B7-D84D-8F9C-B315B0FBA38A}" srcOrd="0" destOrd="2" presId="urn:microsoft.com/office/officeart/2005/8/layout/list1"/>
    <dgm:cxn modelId="{AE04B220-ECA2-A64E-9EEA-901D85CBA68A}" srcId="{D853A026-BF32-FC49-8281-F7A784BFDCA5}" destId="{C76994B3-6FA5-B744-A876-1EDF0B134C1F}" srcOrd="0" destOrd="0" parTransId="{36CF9BE8-BB3C-F94E-BAEE-3B9BB228F87C}" sibTransId="{40470405-4DB5-3348-BD31-DDA6803843F6}"/>
    <dgm:cxn modelId="{CD18C33A-1106-2641-9D17-2515E3ACA065}" type="presOf" srcId="{D853A026-BF32-FC49-8281-F7A784BFDCA5}" destId="{6D900ED7-37B7-D84D-8F9C-B315B0FBA38A}" srcOrd="0" destOrd="9" presId="urn:microsoft.com/office/officeart/2005/8/layout/list1"/>
    <dgm:cxn modelId="{9DCACF40-8536-664A-A3D2-36F02A387B4C}" type="presOf" srcId="{9463FFA2-450B-B74E-8D5B-D68AE7679FFC}" destId="{6D900ED7-37B7-D84D-8F9C-B315B0FBA38A}" srcOrd="0" destOrd="7" presId="urn:microsoft.com/office/officeart/2005/8/layout/list1"/>
    <dgm:cxn modelId="{A5AFF246-6CDF-754F-B4E9-A96E2D0BD498}" type="presOf" srcId="{6E0C996D-4B6D-1B4D-BF57-474B3398F662}" destId="{B51071D8-98C5-B746-BB76-DC6ACD8662E3}" srcOrd="1" destOrd="0" presId="urn:microsoft.com/office/officeart/2005/8/layout/list1"/>
    <dgm:cxn modelId="{DECE7E4B-A571-9042-9BB5-80607BE2F3C6}" srcId="{31B4F7EA-AEAD-F549-B4F1-0D5BB1960A44}" destId="{6E0C996D-4B6D-1B4D-BF57-474B3398F662}" srcOrd="1" destOrd="0" parTransId="{262F7852-E36A-1445-ABCE-9ABA01559FF0}" sibTransId="{FAC81A95-C485-944E-91AF-4543F8B93665}"/>
    <dgm:cxn modelId="{29A9ED4E-BED7-DC45-A21C-E112491C3097}" type="presOf" srcId="{6FAC82D9-859F-F243-9002-E683B4696FFF}" destId="{6D900ED7-37B7-D84D-8F9C-B315B0FBA38A}" srcOrd="0" destOrd="5" presId="urn:microsoft.com/office/officeart/2005/8/layout/list1"/>
    <dgm:cxn modelId="{9868475C-66CE-964A-A55A-116D77017A87}" type="presOf" srcId="{A762FB21-0442-484E-9116-E5C0914DD083}" destId="{6D900ED7-37B7-D84D-8F9C-B315B0FBA38A}" srcOrd="0" destOrd="6" presId="urn:microsoft.com/office/officeart/2005/8/layout/list1"/>
    <dgm:cxn modelId="{CE87C161-038E-B941-8EB4-345A8864046B}" type="presOf" srcId="{0F7A61A1-89C1-4645-A9DC-AB1A08015207}" destId="{6D900ED7-37B7-D84D-8F9C-B315B0FBA38A}" srcOrd="0" destOrd="0" presId="urn:microsoft.com/office/officeart/2005/8/layout/list1"/>
    <dgm:cxn modelId="{9BDA4464-102D-E647-93CC-F0E5B1576366}" type="presOf" srcId="{B7A96981-A9C0-2046-9AE2-46F28333C967}" destId="{6D900ED7-37B7-D84D-8F9C-B315B0FBA38A}" srcOrd="0" destOrd="11" presId="urn:microsoft.com/office/officeart/2005/8/layout/list1"/>
    <dgm:cxn modelId="{7A14126E-6886-C048-A17D-5A90E8864DCF}" srcId="{D853A026-BF32-FC49-8281-F7A784BFDCA5}" destId="{1D7C1155-A387-944B-A8CB-AB648FB531EA}" srcOrd="3" destOrd="0" parTransId="{103DD6A9-FC50-5E41-9299-B0EB7BF30412}" sibTransId="{B2885526-1D2C-1B40-A79B-04E394959156}"/>
    <dgm:cxn modelId="{542BEC6F-76E2-D240-9D73-D6825CA4FE31}" srcId="{A8CAF39C-57D9-1945-AE08-29EAD00FDA6C}" destId="{9463FFA2-450B-B74E-8D5B-D68AE7679FFC}" srcOrd="3" destOrd="0" parTransId="{1F00946E-4252-7C45-BCC3-37569FBCCE07}" sibTransId="{2D6C6FDC-CA82-3D44-8A08-E2310273A046}"/>
    <dgm:cxn modelId="{417AAC71-8BBF-874D-B832-D3CAAF7A542A}" srcId="{D853A026-BF32-FC49-8281-F7A784BFDCA5}" destId="{B7A96981-A9C0-2046-9AE2-46F28333C967}" srcOrd="1" destOrd="0" parTransId="{3D21939A-689A-074D-B812-EC8CA95A3044}" sibTransId="{268F1DA3-952C-B840-8533-1E11AF431286}"/>
    <dgm:cxn modelId="{B341D376-B2B0-B445-BA74-77EF450D7AAC}" type="presOf" srcId="{C76994B3-6FA5-B744-A876-1EDF0B134C1F}" destId="{6D900ED7-37B7-D84D-8F9C-B315B0FBA38A}" srcOrd="0" destOrd="10" presId="urn:microsoft.com/office/officeart/2005/8/layout/list1"/>
    <dgm:cxn modelId="{B8151777-B186-0643-A7DB-96EA106D3E51}" srcId="{0F7A61A1-89C1-4645-A9DC-AB1A08015207}" destId="{C7EC5D5E-E5DF-4443-8061-3BAECAAFBD2F}" srcOrd="0" destOrd="0" parTransId="{5260052F-1765-854E-9832-DD42F71FFFDB}" sibTransId="{C0D04909-8F43-5846-BC97-A33C92F7737E}"/>
    <dgm:cxn modelId="{7A90367B-9FAC-2C40-88A1-0B43EADCECCA}" srcId="{D853A026-BF32-FC49-8281-F7A784BFDCA5}" destId="{99DC2D20-273F-774F-A4C6-D3A6F3BCF4C8}" srcOrd="2" destOrd="0" parTransId="{932C6391-2FC6-FC44-A522-9A42E0708969}" sibTransId="{245E3D35-48A5-D344-ACA5-D546D879AAEC}"/>
    <dgm:cxn modelId="{DDD3B77C-8866-9E4A-A665-881FFA7302DD}" type="presOf" srcId="{99DC2D20-273F-774F-A4C6-D3A6F3BCF4C8}" destId="{6D900ED7-37B7-D84D-8F9C-B315B0FBA38A}" srcOrd="0" destOrd="12" presId="urn:microsoft.com/office/officeart/2005/8/layout/list1"/>
    <dgm:cxn modelId="{F060B97F-59FB-A644-8C21-4EBBF72D2296}" srcId="{31B4F7EA-AEAD-F549-B4F1-0D5BB1960A44}" destId="{2656791F-F4F0-1143-9154-44CFA70BB848}" srcOrd="0" destOrd="0" parTransId="{D9089EA4-0A03-174F-8663-026A336195A7}" sibTransId="{79A968D7-B2F5-914B-A8C3-D69D51305B90}"/>
    <dgm:cxn modelId="{F6131280-8C1A-C643-82AA-1ED2F2DF6D3C}" srcId="{2656791F-F4F0-1143-9154-44CFA70BB848}" destId="{65B7D293-AB65-944B-9982-C5E68192A007}" srcOrd="0" destOrd="0" parTransId="{208CA653-F8DB-9F47-870A-B361562B2E87}" sibTransId="{C3E8FB50-16F1-C343-A041-D0611B7534C4}"/>
    <dgm:cxn modelId="{3F93638B-0A8E-5147-978D-F9F9AA4565BE}" srcId="{A8CAF39C-57D9-1945-AE08-29EAD00FDA6C}" destId="{2AB3B940-DA69-9A4C-886A-C1ADAD326FF1}" srcOrd="4" destOrd="0" parTransId="{83547DC9-CD37-774C-A001-D841FBF54911}" sibTransId="{6BE189B3-C737-1F4F-8591-38E955C9F6D6}"/>
    <dgm:cxn modelId="{D19E7D9B-7A5E-7249-9F2F-67938DC3B0F9}" srcId="{A8CAF39C-57D9-1945-AE08-29EAD00FDA6C}" destId="{A762FB21-0442-484E-9116-E5C0914DD083}" srcOrd="2" destOrd="0" parTransId="{55C72F2C-ED2F-6243-98EA-D7D144C72E01}" sibTransId="{C32D7069-AC36-944C-8DED-ABD267B692C0}"/>
    <dgm:cxn modelId="{EA9516A3-DD7F-BA44-A92D-8F4DC3175944}" type="presOf" srcId="{C7EC5D5E-E5DF-4443-8061-3BAECAAFBD2F}" destId="{6D900ED7-37B7-D84D-8F9C-B315B0FBA38A}" srcOrd="0" destOrd="1" presId="urn:microsoft.com/office/officeart/2005/8/layout/list1"/>
    <dgm:cxn modelId="{683B33A3-EAEF-794B-BEDF-9775C8408045}" srcId="{A8CAF39C-57D9-1945-AE08-29EAD00FDA6C}" destId="{38F68A04-DFA1-544E-8959-B9F9F17A27E1}" srcOrd="0" destOrd="0" parTransId="{3BA935A5-E3B6-E545-94F1-2E7BB7C1C5B1}" sibTransId="{DB831FC2-6AE4-A84F-8A5E-BF351774551C}"/>
    <dgm:cxn modelId="{F5EF35A4-E129-8743-9AC3-8C73516A9E5E}" type="presOf" srcId="{65B7D293-AB65-944B-9982-C5E68192A007}" destId="{464A659E-7AA3-7E4A-A69F-910EFA5C7A9A}" srcOrd="0" destOrd="0" presId="urn:microsoft.com/office/officeart/2005/8/layout/list1"/>
    <dgm:cxn modelId="{9B83EBB0-1F65-7C49-BECE-C33BA9F2EDBF}" type="presOf" srcId="{31B4F7EA-AEAD-F549-B4F1-0D5BB1960A44}" destId="{7F175997-90B6-CF45-BD36-4393AB95A496}" srcOrd="0" destOrd="0" presId="urn:microsoft.com/office/officeart/2005/8/layout/list1"/>
    <dgm:cxn modelId="{D2CD27BF-CFF4-3A4A-9D49-46063DCDFC79}" type="presOf" srcId="{2656791F-F4F0-1143-9154-44CFA70BB848}" destId="{07F90304-45DD-574E-9935-4AD2F2D5467D}" srcOrd="0" destOrd="0" presId="urn:microsoft.com/office/officeart/2005/8/layout/list1"/>
    <dgm:cxn modelId="{A6E4BACC-CE7D-584D-8E66-074B6C45A9D7}" type="presOf" srcId="{6E0C996D-4B6D-1B4D-BF57-474B3398F662}" destId="{ED184387-FEE1-0249-AA2A-65C23C1D7C5E}" srcOrd="0" destOrd="0" presId="urn:microsoft.com/office/officeart/2005/8/layout/list1"/>
    <dgm:cxn modelId="{8B401BCF-9822-9D40-A3E5-8870C337BBAE}" type="presOf" srcId="{A8CAF39C-57D9-1945-AE08-29EAD00FDA6C}" destId="{6D900ED7-37B7-D84D-8F9C-B315B0FBA38A}" srcOrd="0" destOrd="3" presId="urn:microsoft.com/office/officeart/2005/8/layout/list1"/>
    <dgm:cxn modelId="{164CC9D1-283C-A446-AC68-B19B03079A3C}" srcId="{A8CAF39C-57D9-1945-AE08-29EAD00FDA6C}" destId="{6FAC82D9-859F-F243-9002-E683B4696FFF}" srcOrd="1" destOrd="0" parTransId="{24A703FA-8CEB-AA4F-9B38-E63E83017019}" sibTransId="{AE9C51E6-26F1-584A-9C71-C66CAF92CD61}"/>
    <dgm:cxn modelId="{93EB07D2-E16C-2749-A0A2-82B979262D6C}" srcId="{6E0C996D-4B6D-1B4D-BF57-474B3398F662}" destId="{73F365E9-556C-5740-B4A3-59044239B0F5}" srcOrd="1" destOrd="0" parTransId="{D8BF08B1-2574-7A44-B1DF-F41992BB817B}" sibTransId="{C6FF19A5-5753-7041-A6B7-13455F904C67}"/>
    <dgm:cxn modelId="{CC63DDE5-5EBB-7947-ABA6-1FD7656E992D}" srcId="{6E0C996D-4B6D-1B4D-BF57-474B3398F662}" destId="{A8CAF39C-57D9-1945-AE08-29EAD00FDA6C}" srcOrd="2" destOrd="0" parTransId="{2A7D1A64-4838-334D-BD4D-17AE0B583153}" sibTransId="{5BEA2B3B-0F15-F24A-8630-2EAD42B11FC3}"/>
    <dgm:cxn modelId="{50CA8BEE-3B75-0741-B182-F10AAA32864B}" srcId="{6E0C996D-4B6D-1B4D-BF57-474B3398F662}" destId="{D853A026-BF32-FC49-8281-F7A784BFDCA5}" srcOrd="3" destOrd="0" parTransId="{D0E4666D-EEB4-7547-B487-601E57BB7D4F}" sibTransId="{7370E268-4F39-3848-A3F1-11BA362FF7E1}"/>
    <dgm:cxn modelId="{0C94E1F3-B0EB-694F-B9FE-06E84B1CF8B8}" type="presOf" srcId="{2656791F-F4F0-1143-9154-44CFA70BB848}" destId="{13286328-B76E-9B46-99DE-24973C15325B}" srcOrd="1" destOrd="0" presId="urn:microsoft.com/office/officeart/2005/8/layout/list1"/>
    <dgm:cxn modelId="{8F6D0CF4-31F6-CA45-B42A-E8FED107D612}" type="presOf" srcId="{2AB3B940-DA69-9A4C-886A-C1ADAD326FF1}" destId="{6D900ED7-37B7-D84D-8F9C-B315B0FBA38A}" srcOrd="0" destOrd="8" presId="urn:microsoft.com/office/officeart/2005/8/layout/list1"/>
    <dgm:cxn modelId="{2BCA6DF4-2CB1-6B44-B3FB-2FDF386E5886}" type="presOf" srcId="{38F68A04-DFA1-544E-8959-B9F9F17A27E1}" destId="{6D900ED7-37B7-D84D-8F9C-B315B0FBA38A}" srcOrd="0" destOrd="4" presId="urn:microsoft.com/office/officeart/2005/8/layout/list1"/>
    <dgm:cxn modelId="{85F615FD-DC41-D04C-AEF0-EF05A0BC2579}" type="presOf" srcId="{1D7C1155-A387-944B-A8CB-AB648FB531EA}" destId="{6D900ED7-37B7-D84D-8F9C-B315B0FBA38A}" srcOrd="0" destOrd="13" presId="urn:microsoft.com/office/officeart/2005/8/layout/list1"/>
    <dgm:cxn modelId="{38888DE8-67F6-944F-93A8-B239975478E1}" type="presParOf" srcId="{7F175997-90B6-CF45-BD36-4393AB95A496}" destId="{C7485498-A1C6-EA4C-95B3-005D3DAD4A79}" srcOrd="0" destOrd="0" presId="urn:microsoft.com/office/officeart/2005/8/layout/list1"/>
    <dgm:cxn modelId="{408E6A86-9C59-E54A-9CAB-1F6D2A2CFE28}" type="presParOf" srcId="{C7485498-A1C6-EA4C-95B3-005D3DAD4A79}" destId="{07F90304-45DD-574E-9935-4AD2F2D5467D}" srcOrd="0" destOrd="0" presId="urn:microsoft.com/office/officeart/2005/8/layout/list1"/>
    <dgm:cxn modelId="{9396C2B2-D2CB-C441-B615-A7F64951CD73}" type="presParOf" srcId="{C7485498-A1C6-EA4C-95B3-005D3DAD4A79}" destId="{13286328-B76E-9B46-99DE-24973C15325B}" srcOrd="1" destOrd="0" presId="urn:microsoft.com/office/officeart/2005/8/layout/list1"/>
    <dgm:cxn modelId="{B797EEDB-A405-6A4B-92D3-2AA453CD4D90}" type="presParOf" srcId="{7F175997-90B6-CF45-BD36-4393AB95A496}" destId="{B9CCD1AB-F4F1-9949-B9F1-CDE734CFBB83}" srcOrd="1" destOrd="0" presId="urn:microsoft.com/office/officeart/2005/8/layout/list1"/>
    <dgm:cxn modelId="{2EA359D4-4D85-1F4E-8DAC-C21C160122BE}" type="presParOf" srcId="{7F175997-90B6-CF45-BD36-4393AB95A496}" destId="{464A659E-7AA3-7E4A-A69F-910EFA5C7A9A}" srcOrd="2" destOrd="0" presId="urn:microsoft.com/office/officeart/2005/8/layout/list1"/>
    <dgm:cxn modelId="{C7A517BB-CAEF-F84C-9F0B-344F89FB3E12}" type="presParOf" srcId="{7F175997-90B6-CF45-BD36-4393AB95A496}" destId="{FFAAF95B-6478-454D-8BCC-359579CFD19B}" srcOrd="3" destOrd="0" presId="urn:microsoft.com/office/officeart/2005/8/layout/list1"/>
    <dgm:cxn modelId="{B3B52B05-1D9E-7844-BAB1-F479CAA1F8CC}" type="presParOf" srcId="{7F175997-90B6-CF45-BD36-4393AB95A496}" destId="{2EF051F4-390D-F14B-949D-3395E47CE2F5}" srcOrd="4" destOrd="0" presId="urn:microsoft.com/office/officeart/2005/8/layout/list1"/>
    <dgm:cxn modelId="{BD23757F-4439-AB40-B352-8D7E1FFDBE80}" type="presParOf" srcId="{2EF051F4-390D-F14B-949D-3395E47CE2F5}" destId="{ED184387-FEE1-0249-AA2A-65C23C1D7C5E}" srcOrd="0" destOrd="0" presId="urn:microsoft.com/office/officeart/2005/8/layout/list1"/>
    <dgm:cxn modelId="{745CDF25-BC58-0940-AAA9-C0A7F80E7C52}" type="presParOf" srcId="{2EF051F4-390D-F14B-949D-3395E47CE2F5}" destId="{B51071D8-98C5-B746-BB76-DC6ACD8662E3}" srcOrd="1" destOrd="0" presId="urn:microsoft.com/office/officeart/2005/8/layout/list1"/>
    <dgm:cxn modelId="{61DD4106-A5BD-4F42-8A24-A419C313FBC4}" type="presParOf" srcId="{7F175997-90B6-CF45-BD36-4393AB95A496}" destId="{5341E8FD-D0DD-184F-9C42-026549C6ADA2}" srcOrd="5" destOrd="0" presId="urn:microsoft.com/office/officeart/2005/8/layout/list1"/>
    <dgm:cxn modelId="{E95825B1-0B83-3B44-B804-EFB5706E33FF}" type="presParOf" srcId="{7F175997-90B6-CF45-BD36-4393AB95A496}" destId="{6D900ED7-37B7-D84D-8F9C-B315B0FBA3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BD89B-89DC-994C-94D8-F882141BFC89}" type="doc">
      <dgm:prSet loTypeId="urn:microsoft.com/office/officeart/2005/8/layout/venn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C12F11-185C-CA43-8A1D-B264AF833F93}">
      <dgm:prSet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</a:rPr>
            <a:t>Does everyone need CIT?</a:t>
          </a:r>
          <a:endParaRPr lang="nl-NL" sz="1800" b="1" dirty="0">
            <a:solidFill>
              <a:schemeClr val="tx1"/>
            </a:solidFill>
          </a:endParaRPr>
        </a:p>
      </dgm:t>
    </dgm:pt>
    <dgm:pt modelId="{0653F62E-C097-B04F-BC57-1F63A336B352}" type="parTrans" cxnId="{111B6CFB-9690-9844-A49F-E018294ED6A2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281E41A2-F2A8-B94F-B70F-D665CC4DB8CB}" type="sibTrans" cxnId="{111B6CFB-9690-9844-A49F-E018294ED6A2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B176B411-0A0D-4043-B6CE-11E45F1D5294}">
      <dgm:prSet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</a:rPr>
            <a:t>What is the optimal chemotherapy backbone in CIT?</a:t>
          </a:r>
          <a:endParaRPr lang="nl-NL" sz="1800" b="1" dirty="0">
            <a:solidFill>
              <a:schemeClr val="tx1"/>
            </a:solidFill>
          </a:endParaRPr>
        </a:p>
      </dgm:t>
    </dgm:pt>
    <dgm:pt modelId="{5689ED63-6885-914F-8D98-602DA90D3024}" type="parTrans" cxnId="{D9B9E27D-9B64-054F-B548-BD26C7CE8034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2D719A07-B3A7-AC4E-8AA6-2D5645B33041}" type="sibTrans" cxnId="{D9B9E27D-9B64-054F-B548-BD26C7CE8034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CE22DB53-91B7-EB4F-B250-B4D82027D160}">
      <dgm:prSet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</a:rPr>
            <a:t>Does the type of CD20 monoclonal antibody matter?</a:t>
          </a:r>
          <a:endParaRPr lang="nl-NL" sz="1800" b="1" dirty="0">
            <a:solidFill>
              <a:schemeClr val="tx1"/>
            </a:solidFill>
          </a:endParaRPr>
        </a:p>
      </dgm:t>
    </dgm:pt>
    <dgm:pt modelId="{4916889B-C322-3B40-82B1-BE7ED599E048}" type="parTrans" cxnId="{E86026E4-DBBA-5A4E-8448-C62575EF8C66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7714AF66-A8C7-4049-8DF8-C1D04F9CF409}" type="sibTrans" cxnId="{E86026E4-DBBA-5A4E-8448-C62575EF8C66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926A2E3A-9E47-F348-9010-232959FFC869}">
      <dgm:prSet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</a:rPr>
            <a:t>Has the time for “chemo-free” therapy arrived?</a:t>
          </a:r>
          <a:endParaRPr lang="nl-NL" sz="1800" b="1" dirty="0">
            <a:solidFill>
              <a:schemeClr val="tx1"/>
            </a:solidFill>
          </a:endParaRPr>
        </a:p>
      </dgm:t>
    </dgm:pt>
    <dgm:pt modelId="{D4D68C30-673B-CA44-BDD2-0138C73E4E9F}" type="parTrans" cxnId="{E187F214-B2BC-D846-821C-E5112D481332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2A1423D6-9F4A-1842-B0F6-EBE8FA688481}" type="sibTrans" cxnId="{E187F214-B2BC-D846-821C-E5112D481332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0F42578A-6AC8-DB47-8A81-A3AEC5F6AE9E}">
      <dgm:prSet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</a:rPr>
            <a:t>Maintenance </a:t>
          </a:r>
          <a:br>
            <a:rPr lang="en-US" sz="1800" b="1" i="0" dirty="0">
              <a:solidFill>
                <a:schemeClr val="tx1"/>
              </a:solidFill>
            </a:rPr>
          </a:br>
          <a:r>
            <a:rPr lang="en-US" sz="1800" b="1" i="0" dirty="0">
              <a:solidFill>
                <a:schemeClr val="tx1"/>
              </a:solidFill>
            </a:rPr>
            <a:t>or not?</a:t>
          </a:r>
          <a:endParaRPr lang="nl-NL" sz="1800" b="1" dirty="0">
            <a:solidFill>
              <a:schemeClr val="tx1"/>
            </a:solidFill>
          </a:endParaRPr>
        </a:p>
      </dgm:t>
    </dgm:pt>
    <dgm:pt modelId="{687FA0D8-6B25-7145-A79A-E512550AC047}" type="parTrans" cxnId="{ABAEEE54-301F-7F49-A4C9-CBAD2C68E7D3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7AA9E985-232F-6748-B7C2-EDA09E660F74}" type="sibTrans" cxnId="{ABAEEE54-301F-7F49-A4C9-CBAD2C68E7D3}">
      <dgm:prSet/>
      <dgm:spPr/>
      <dgm:t>
        <a:bodyPr/>
        <a:lstStyle/>
        <a:p>
          <a:endParaRPr lang="nl-NL" sz="2800" b="1">
            <a:solidFill>
              <a:schemeClr val="tx2"/>
            </a:solidFill>
          </a:endParaRPr>
        </a:p>
      </dgm:t>
    </dgm:pt>
    <dgm:pt modelId="{F82AD425-E749-2E4F-B42B-9B26E8BCDE4E}" type="pres">
      <dgm:prSet presAssocID="{EF8BD89B-89DC-994C-94D8-F882141BFC89}" presName="Name0" presStyleCnt="0">
        <dgm:presLayoutVars>
          <dgm:dir/>
          <dgm:resizeHandles val="exact"/>
        </dgm:presLayoutVars>
      </dgm:prSet>
      <dgm:spPr/>
    </dgm:pt>
    <dgm:pt modelId="{26A6F5AD-A980-574F-9333-6B05C9B17D10}" type="pres">
      <dgm:prSet presAssocID="{D0C12F11-185C-CA43-8A1D-B264AF833F93}" presName="Name5" presStyleLbl="vennNode1" presStyleIdx="0" presStyleCnt="5">
        <dgm:presLayoutVars>
          <dgm:bulletEnabled val="1"/>
        </dgm:presLayoutVars>
      </dgm:prSet>
      <dgm:spPr/>
    </dgm:pt>
    <dgm:pt modelId="{31D04B9A-4DCE-E243-ADB0-BC68A959C34E}" type="pres">
      <dgm:prSet presAssocID="{281E41A2-F2A8-B94F-B70F-D665CC4DB8CB}" presName="space" presStyleCnt="0"/>
      <dgm:spPr/>
    </dgm:pt>
    <dgm:pt modelId="{53996AB1-DB78-DC4D-BC04-7E3227EC66F8}" type="pres">
      <dgm:prSet presAssocID="{B176B411-0A0D-4043-B6CE-11E45F1D5294}" presName="Name5" presStyleLbl="vennNode1" presStyleIdx="1" presStyleCnt="5">
        <dgm:presLayoutVars>
          <dgm:bulletEnabled val="1"/>
        </dgm:presLayoutVars>
      </dgm:prSet>
      <dgm:spPr/>
    </dgm:pt>
    <dgm:pt modelId="{B0278E66-96B0-3E4B-AC9A-103CCCD5CA19}" type="pres">
      <dgm:prSet presAssocID="{2D719A07-B3A7-AC4E-8AA6-2D5645B33041}" presName="space" presStyleCnt="0"/>
      <dgm:spPr/>
    </dgm:pt>
    <dgm:pt modelId="{F4E6290D-9C8F-304D-A95A-824FB32BDF79}" type="pres">
      <dgm:prSet presAssocID="{CE22DB53-91B7-EB4F-B250-B4D82027D160}" presName="Name5" presStyleLbl="vennNode1" presStyleIdx="2" presStyleCnt="5">
        <dgm:presLayoutVars>
          <dgm:bulletEnabled val="1"/>
        </dgm:presLayoutVars>
      </dgm:prSet>
      <dgm:spPr/>
    </dgm:pt>
    <dgm:pt modelId="{6765EE67-EDDC-5548-A970-388F7A7D00EA}" type="pres">
      <dgm:prSet presAssocID="{7714AF66-A8C7-4049-8DF8-C1D04F9CF409}" presName="space" presStyleCnt="0"/>
      <dgm:spPr/>
    </dgm:pt>
    <dgm:pt modelId="{AD8870BB-49B8-E04F-9957-01DA0167D5EC}" type="pres">
      <dgm:prSet presAssocID="{926A2E3A-9E47-F348-9010-232959FFC869}" presName="Name5" presStyleLbl="vennNode1" presStyleIdx="3" presStyleCnt="5">
        <dgm:presLayoutVars>
          <dgm:bulletEnabled val="1"/>
        </dgm:presLayoutVars>
      </dgm:prSet>
      <dgm:spPr/>
    </dgm:pt>
    <dgm:pt modelId="{96CEA90E-8BED-F444-8E33-166DBE7493F0}" type="pres">
      <dgm:prSet presAssocID="{2A1423D6-9F4A-1842-B0F6-EBE8FA688481}" presName="space" presStyleCnt="0"/>
      <dgm:spPr/>
    </dgm:pt>
    <dgm:pt modelId="{4454A6CC-A8CB-7E4D-8C0C-52E493368386}" type="pres">
      <dgm:prSet presAssocID="{0F42578A-6AC8-DB47-8A81-A3AEC5F6AE9E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44DFB901-0EFF-164F-B4C8-A64764330260}" type="presOf" srcId="{D0C12F11-185C-CA43-8A1D-B264AF833F93}" destId="{26A6F5AD-A980-574F-9333-6B05C9B17D10}" srcOrd="0" destOrd="0" presId="urn:microsoft.com/office/officeart/2005/8/layout/venn3"/>
    <dgm:cxn modelId="{5F72E705-E50A-A84A-90B9-7ABF9D2A58F2}" type="presOf" srcId="{926A2E3A-9E47-F348-9010-232959FFC869}" destId="{AD8870BB-49B8-E04F-9957-01DA0167D5EC}" srcOrd="0" destOrd="0" presId="urn:microsoft.com/office/officeart/2005/8/layout/venn3"/>
    <dgm:cxn modelId="{E187F214-B2BC-D846-821C-E5112D481332}" srcId="{EF8BD89B-89DC-994C-94D8-F882141BFC89}" destId="{926A2E3A-9E47-F348-9010-232959FFC869}" srcOrd="3" destOrd="0" parTransId="{D4D68C30-673B-CA44-BDD2-0138C73E4E9F}" sibTransId="{2A1423D6-9F4A-1842-B0F6-EBE8FA688481}"/>
    <dgm:cxn modelId="{97427619-9E97-8642-935F-608C1513479C}" type="presOf" srcId="{B176B411-0A0D-4043-B6CE-11E45F1D5294}" destId="{53996AB1-DB78-DC4D-BC04-7E3227EC66F8}" srcOrd="0" destOrd="0" presId="urn:microsoft.com/office/officeart/2005/8/layout/venn3"/>
    <dgm:cxn modelId="{389FC62C-2CF7-D846-8AA2-5AC0BCC888B4}" type="presOf" srcId="{CE22DB53-91B7-EB4F-B250-B4D82027D160}" destId="{F4E6290D-9C8F-304D-A95A-824FB32BDF79}" srcOrd="0" destOrd="0" presId="urn:microsoft.com/office/officeart/2005/8/layout/venn3"/>
    <dgm:cxn modelId="{ABAEEE54-301F-7F49-A4C9-CBAD2C68E7D3}" srcId="{EF8BD89B-89DC-994C-94D8-F882141BFC89}" destId="{0F42578A-6AC8-DB47-8A81-A3AEC5F6AE9E}" srcOrd="4" destOrd="0" parTransId="{687FA0D8-6B25-7145-A79A-E512550AC047}" sibTransId="{7AA9E985-232F-6748-B7C2-EDA09E660F74}"/>
    <dgm:cxn modelId="{8F260772-44A7-E947-B8E1-C791AA6F0D23}" type="presOf" srcId="{EF8BD89B-89DC-994C-94D8-F882141BFC89}" destId="{F82AD425-E749-2E4F-B42B-9B26E8BCDE4E}" srcOrd="0" destOrd="0" presId="urn:microsoft.com/office/officeart/2005/8/layout/venn3"/>
    <dgm:cxn modelId="{F01F7476-FF51-694C-A1B0-C2F8D4CB24D7}" type="presOf" srcId="{0F42578A-6AC8-DB47-8A81-A3AEC5F6AE9E}" destId="{4454A6CC-A8CB-7E4D-8C0C-52E493368386}" srcOrd="0" destOrd="0" presId="urn:microsoft.com/office/officeart/2005/8/layout/venn3"/>
    <dgm:cxn modelId="{D9B9E27D-9B64-054F-B548-BD26C7CE8034}" srcId="{EF8BD89B-89DC-994C-94D8-F882141BFC89}" destId="{B176B411-0A0D-4043-B6CE-11E45F1D5294}" srcOrd="1" destOrd="0" parTransId="{5689ED63-6885-914F-8D98-602DA90D3024}" sibTransId="{2D719A07-B3A7-AC4E-8AA6-2D5645B33041}"/>
    <dgm:cxn modelId="{E86026E4-DBBA-5A4E-8448-C62575EF8C66}" srcId="{EF8BD89B-89DC-994C-94D8-F882141BFC89}" destId="{CE22DB53-91B7-EB4F-B250-B4D82027D160}" srcOrd="2" destOrd="0" parTransId="{4916889B-C322-3B40-82B1-BE7ED599E048}" sibTransId="{7714AF66-A8C7-4049-8DF8-C1D04F9CF409}"/>
    <dgm:cxn modelId="{111B6CFB-9690-9844-A49F-E018294ED6A2}" srcId="{EF8BD89B-89DC-994C-94D8-F882141BFC89}" destId="{D0C12F11-185C-CA43-8A1D-B264AF833F93}" srcOrd="0" destOrd="0" parTransId="{0653F62E-C097-B04F-BC57-1F63A336B352}" sibTransId="{281E41A2-F2A8-B94F-B70F-D665CC4DB8CB}"/>
    <dgm:cxn modelId="{9E7C41DF-4E9B-B646-A82B-CAEDDDF634A6}" type="presParOf" srcId="{F82AD425-E749-2E4F-B42B-9B26E8BCDE4E}" destId="{26A6F5AD-A980-574F-9333-6B05C9B17D10}" srcOrd="0" destOrd="0" presId="urn:microsoft.com/office/officeart/2005/8/layout/venn3"/>
    <dgm:cxn modelId="{054ED0D0-35C9-8F44-A4C1-6D6B419E1CF7}" type="presParOf" srcId="{F82AD425-E749-2E4F-B42B-9B26E8BCDE4E}" destId="{31D04B9A-4DCE-E243-ADB0-BC68A959C34E}" srcOrd="1" destOrd="0" presId="urn:microsoft.com/office/officeart/2005/8/layout/venn3"/>
    <dgm:cxn modelId="{2C6D1731-EFA3-3F43-93BE-6B640CF8D2AC}" type="presParOf" srcId="{F82AD425-E749-2E4F-B42B-9B26E8BCDE4E}" destId="{53996AB1-DB78-DC4D-BC04-7E3227EC66F8}" srcOrd="2" destOrd="0" presId="urn:microsoft.com/office/officeart/2005/8/layout/venn3"/>
    <dgm:cxn modelId="{8D487589-4725-8244-9D9B-DBB166EA20D5}" type="presParOf" srcId="{F82AD425-E749-2E4F-B42B-9B26E8BCDE4E}" destId="{B0278E66-96B0-3E4B-AC9A-103CCCD5CA19}" srcOrd="3" destOrd="0" presId="urn:microsoft.com/office/officeart/2005/8/layout/venn3"/>
    <dgm:cxn modelId="{55A3B135-1B64-F447-9529-0EA98BE96150}" type="presParOf" srcId="{F82AD425-E749-2E4F-B42B-9B26E8BCDE4E}" destId="{F4E6290D-9C8F-304D-A95A-824FB32BDF79}" srcOrd="4" destOrd="0" presId="urn:microsoft.com/office/officeart/2005/8/layout/venn3"/>
    <dgm:cxn modelId="{9A6D6C53-7DAE-B543-94B8-F13E2F9410D9}" type="presParOf" srcId="{F82AD425-E749-2E4F-B42B-9B26E8BCDE4E}" destId="{6765EE67-EDDC-5548-A970-388F7A7D00EA}" srcOrd="5" destOrd="0" presId="urn:microsoft.com/office/officeart/2005/8/layout/venn3"/>
    <dgm:cxn modelId="{CABDA301-DAC1-9344-AE4F-B3A966060D88}" type="presParOf" srcId="{F82AD425-E749-2E4F-B42B-9B26E8BCDE4E}" destId="{AD8870BB-49B8-E04F-9957-01DA0167D5EC}" srcOrd="6" destOrd="0" presId="urn:microsoft.com/office/officeart/2005/8/layout/venn3"/>
    <dgm:cxn modelId="{1D12C3BE-43C7-AC42-9D66-3AB868801D01}" type="presParOf" srcId="{F82AD425-E749-2E4F-B42B-9B26E8BCDE4E}" destId="{96CEA90E-8BED-F444-8E33-166DBE7493F0}" srcOrd="7" destOrd="0" presId="urn:microsoft.com/office/officeart/2005/8/layout/venn3"/>
    <dgm:cxn modelId="{F626DB47-5F40-5346-B80F-D979E84DA944}" type="presParOf" srcId="{F82AD425-E749-2E4F-B42B-9B26E8BCDE4E}" destId="{4454A6CC-A8CB-7E4D-8C0C-52E49336838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5D52B6-0F99-6745-9ECB-B8E8BF763DC8}" type="doc">
      <dgm:prSet loTypeId="urn:microsoft.com/office/officeart/2009/3/layout/SubStep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13746CB-E5CC-6940-A92B-6A8BE92A86A0}">
      <dgm:prSet/>
      <dgm:spPr/>
      <dgm:t>
        <a:bodyPr/>
        <a:lstStyle/>
        <a:p>
          <a:r>
            <a:rPr lang="en-US" b="0" i="0" dirty="0"/>
            <a:t>Does the patient need treatment? </a:t>
          </a:r>
          <a:endParaRPr lang="nl-NL"/>
        </a:p>
      </dgm:t>
    </dgm:pt>
    <dgm:pt modelId="{EADAEF06-323F-9A44-9CC5-7E17BFF8948B}" type="parTrans" cxnId="{4413F7ED-04AF-7944-A5E2-DCB15FC83492}">
      <dgm:prSet/>
      <dgm:spPr/>
      <dgm:t>
        <a:bodyPr/>
        <a:lstStyle/>
        <a:p>
          <a:endParaRPr lang="nl-NL"/>
        </a:p>
      </dgm:t>
    </dgm:pt>
    <dgm:pt modelId="{9FCA135F-FA14-8242-B3BD-5EB2644656C7}" type="sibTrans" cxnId="{4413F7ED-04AF-7944-A5E2-DCB15FC83492}">
      <dgm:prSet/>
      <dgm:spPr/>
      <dgm:t>
        <a:bodyPr/>
        <a:lstStyle/>
        <a:p>
          <a:endParaRPr lang="nl-NL"/>
        </a:p>
      </dgm:t>
    </dgm:pt>
    <dgm:pt modelId="{49A00A8D-64A1-E147-B8B5-2B39262601DD}">
      <dgm:prSet/>
      <dgm:spPr/>
      <dgm:t>
        <a:bodyPr/>
        <a:lstStyle/>
        <a:p>
          <a:r>
            <a:rPr lang="en-US" b="0" i="0" dirty="0"/>
            <a:t>Does the patient want treatment?</a:t>
          </a:r>
          <a:endParaRPr lang="nl-NL" dirty="0"/>
        </a:p>
      </dgm:t>
    </dgm:pt>
    <dgm:pt modelId="{1BAD3102-A0A5-B34A-9A07-50F9377F6C90}" type="parTrans" cxnId="{DFB72ED0-F4FA-8E47-BCE6-53137020E501}">
      <dgm:prSet/>
      <dgm:spPr/>
      <dgm:t>
        <a:bodyPr/>
        <a:lstStyle/>
        <a:p>
          <a:endParaRPr lang="nl-NL"/>
        </a:p>
      </dgm:t>
    </dgm:pt>
    <dgm:pt modelId="{B3610B9A-FE77-7049-BCB2-AF5BEED7415D}" type="sibTrans" cxnId="{DFB72ED0-F4FA-8E47-BCE6-53137020E501}">
      <dgm:prSet/>
      <dgm:spPr/>
      <dgm:t>
        <a:bodyPr/>
        <a:lstStyle/>
        <a:p>
          <a:endParaRPr lang="nl-NL"/>
        </a:p>
      </dgm:t>
    </dgm:pt>
    <dgm:pt modelId="{13DB497D-B49E-5442-B1C0-56907E1D4510}">
      <dgm:prSet/>
      <dgm:spPr/>
      <dgm:t>
        <a:bodyPr/>
        <a:lstStyle/>
        <a:p>
          <a:r>
            <a:rPr lang="en-US" b="0" i="0" dirty="0"/>
            <a:t>What is the goal of treatment?</a:t>
          </a:r>
          <a:endParaRPr lang="nl-NL"/>
        </a:p>
      </dgm:t>
    </dgm:pt>
    <dgm:pt modelId="{CA11B335-B4A4-9A43-ACCB-E0B1F8E1A243}" type="parTrans" cxnId="{05C8DEE7-7108-4C4D-8AE3-10EB255447CA}">
      <dgm:prSet/>
      <dgm:spPr/>
      <dgm:t>
        <a:bodyPr/>
        <a:lstStyle/>
        <a:p>
          <a:endParaRPr lang="nl-NL"/>
        </a:p>
      </dgm:t>
    </dgm:pt>
    <dgm:pt modelId="{C7C7BDBA-5908-4B46-ACAC-90AF1C5EADD6}" type="sibTrans" cxnId="{05C8DEE7-7108-4C4D-8AE3-10EB255447CA}">
      <dgm:prSet/>
      <dgm:spPr/>
      <dgm:t>
        <a:bodyPr/>
        <a:lstStyle/>
        <a:p>
          <a:endParaRPr lang="nl-NL"/>
        </a:p>
      </dgm:t>
    </dgm:pt>
    <dgm:pt modelId="{6F452DF5-BDBF-B642-95C3-06C418BFD4C4}">
      <dgm:prSet/>
      <dgm:spPr/>
      <dgm:t>
        <a:bodyPr/>
        <a:lstStyle/>
        <a:p>
          <a:r>
            <a:rPr lang="en-US" b="0" i="0" dirty="0"/>
            <a:t>What are the comorbidities?</a:t>
          </a:r>
          <a:endParaRPr lang="nl-NL" dirty="0"/>
        </a:p>
      </dgm:t>
    </dgm:pt>
    <dgm:pt modelId="{D7194345-14C7-B848-B134-E506B749EF25}" type="parTrans" cxnId="{DE49F2FF-ACFA-9046-AEC5-DF0A7A96C2CF}">
      <dgm:prSet/>
      <dgm:spPr/>
      <dgm:t>
        <a:bodyPr/>
        <a:lstStyle/>
        <a:p>
          <a:endParaRPr lang="nl-NL"/>
        </a:p>
      </dgm:t>
    </dgm:pt>
    <dgm:pt modelId="{DBCDF68F-C298-7E4E-AD50-A4052D507015}" type="sibTrans" cxnId="{DE49F2FF-ACFA-9046-AEC5-DF0A7A96C2CF}">
      <dgm:prSet/>
      <dgm:spPr/>
      <dgm:t>
        <a:bodyPr/>
        <a:lstStyle/>
        <a:p>
          <a:endParaRPr lang="nl-NL"/>
        </a:p>
      </dgm:t>
    </dgm:pt>
    <dgm:pt modelId="{853ED23A-E02C-3741-9118-50D80FAD73DA}" type="pres">
      <dgm:prSet presAssocID="{045D52B6-0F99-6745-9ECB-B8E8BF763DC8}" presName="Name0" presStyleCnt="0">
        <dgm:presLayoutVars>
          <dgm:chMax val="7"/>
          <dgm:dir/>
          <dgm:animOne val="branch"/>
        </dgm:presLayoutVars>
      </dgm:prSet>
      <dgm:spPr/>
    </dgm:pt>
    <dgm:pt modelId="{FBB4F555-1A19-DD44-B5FA-EBD5246F83E9}" type="pres">
      <dgm:prSet presAssocID="{413746CB-E5CC-6940-A92B-6A8BE92A86A0}" presName="parTx1" presStyleLbl="node1" presStyleIdx="0" presStyleCnt="4"/>
      <dgm:spPr/>
    </dgm:pt>
    <dgm:pt modelId="{88B52F9C-0D28-CA4F-965F-AB826276A6A0}" type="pres">
      <dgm:prSet presAssocID="{49A00A8D-64A1-E147-B8B5-2B39262601DD}" presName="parTx2" presStyleLbl="node1" presStyleIdx="1" presStyleCnt="4"/>
      <dgm:spPr/>
    </dgm:pt>
    <dgm:pt modelId="{A785007A-15DF-6E4B-9DD2-376EC0387D45}" type="pres">
      <dgm:prSet presAssocID="{13DB497D-B49E-5442-B1C0-56907E1D4510}" presName="parTx3" presStyleLbl="node1" presStyleIdx="2" presStyleCnt="4"/>
      <dgm:spPr/>
    </dgm:pt>
    <dgm:pt modelId="{E938BC76-F54E-124A-8109-A067DFF14760}" type="pres">
      <dgm:prSet presAssocID="{6F452DF5-BDBF-B642-95C3-06C418BFD4C4}" presName="parTx4" presStyleLbl="node1" presStyleIdx="3" presStyleCnt="4"/>
      <dgm:spPr/>
    </dgm:pt>
  </dgm:ptLst>
  <dgm:cxnLst>
    <dgm:cxn modelId="{D727A108-9EB9-D04D-872C-DC0ED2D2DADD}" type="presOf" srcId="{413746CB-E5CC-6940-A92B-6A8BE92A86A0}" destId="{FBB4F555-1A19-DD44-B5FA-EBD5246F83E9}" srcOrd="0" destOrd="0" presId="urn:microsoft.com/office/officeart/2009/3/layout/SubStepProcess"/>
    <dgm:cxn modelId="{EC44A11C-C1C0-AE4D-85FA-2A293573524D}" type="presOf" srcId="{6F452DF5-BDBF-B642-95C3-06C418BFD4C4}" destId="{E938BC76-F54E-124A-8109-A067DFF14760}" srcOrd="0" destOrd="0" presId="urn:microsoft.com/office/officeart/2009/3/layout/SubStepProcess"/>
    <dgm:cxn modelId="{0C289539-ADF3-5248-BEAB-BA2E68EE11AD}" type="presOf" srcId="{49A00A8D-64A1-E147-B8B5-2B39262601DD}" destId="{88B52F9C-0D28-CA4F-965F-AB826276A6A0}" srcOrd="0" destOrd="0" presId="urn:microsoft.com/office/officeart/2009/3/layout/SubStepProcess"/>
    <dgm:cxn modelId="{7F4A0F46-3B6B-2D43-916C-00C920EBEE85}" type="presOf" srcId="{13DB497D-B49E-5442-B1C0-56907E1D4510}" destId="{A785007A-15DF-6E4B-9DD2-376EC0387D45}" srcOrd="0" destOrd="0" presId="urn:microsoft.com/office/officeart/2009/3/layout/SubStepProcess"/>
    <dgm:cxn modelId="{B0DA227A-40AD-4547-82CE-6521B1179265}" type="presOf" srcId="{045D52B6-0F99-6745-9ECB-B8E8BF763DC8}" destId="{853ED23A-E02C-3741-9118-50D80FAD73DA}" srcOrd="0" destOrd="0" presId="urn:microsoft.com/office/officeart/2009/3/layout/SubStepProcess"/>
    <dgm:cxn modelId="{DFB72ED0-F4FA-8E47-BCE6-53137020E501}" srcId="{045D52B6-0F99-6745-9ECB-B8E8BF763DC8}" destId="{49A00A8D-64A1-E147-B8B5-2B39262601DD}" srcOrd="1" destOrd="0" parTransId="{1BAD3102-A0A5-B34A-9A07-50F9377F6C90}" sibTransId="{B3610B9A-FE77-7049-BCB2-AF5BEED7415D}"/>
    <dgm:cxn modelId="{05C8DEE7-7108-4C4D-8AE3-10EB255447CA}" srcId="{045D52B6-0F99-6745-9ECB-B8E8BF763DC8}" destId="{13DB497D-B49E-5442-B1C0-56907E1D4510}" srcOrd="2" destOrd="0" parTransId="{CA11B335-B4A4-9A43-ACCB-E0B1F8E1A243}" sibTransId="{C7C7BDBA-5908-4B46-ACAC-90AF1C5EADD6}"/>
    <dgm:cxn modelId="{4413F7ED-04AF-7944-A5E2-DCB15FC83492}" srcId="{045D52B6-0F99-6745-9ECB-B8E8BF763DC8}" destId="{413746CB-E5CC-6940-A92B-6A8BE92A86A0}" srcOrd="0" destOrd="0" parTransId="{EADAEF06-323F-9A44-9CC5-7E17BFF8948B}" sibTransId="{9FCA135F-FA14-8242-B3BD-5EB2644656C7}"/>
    <dgm:cxn modelId="{DE49F2FF-ACFA-9046-AEC5-DF0A7A96C2CF}" srcId="{045D52B6-0F99-6745-9ECB-B8E8BF763DC8}" destId="{6F452DF5-BDBF-B642-95C3-06C418BFD4C4}" srcOrd="3" destOrd="0" parTransId="{D7194345-14C7-B848-B134-E506B749EF25}" sibTransId="{DBCDF68F-C298-7E4E-AD50-A4052D507015}"/>
    <dgm:cxn modelId="{1E766C91-AB6D-A544-9658-7E4AB4EF10B9}" type="presParOf" srcId="{853ED23A-E02C-3741-9118-50D80FAD73DA}" destId="{FBB4F555-1A19-DD44-B5FA-EBD5246F83E9}" srcOrd="0" destOrd="0" presId="urn:microsoft.com/office/officeart/2009/3/layout/SubStepProcess"/>
    <dgm:cxn modelId="{0F6B7E39-086D-DD45-ADCD-4616F487E247}" type="presParOf" srcId="{853ED23A-E02C-3741-9118-50D80FAD73DA}" destId="{88B52F9C-0D28-CA4F-965F-AB826276A6A0}" srcOrd="1" destOrd="0" presId="urn:microsoft.com/office/officeart/2009/3/layout/SubStepProcess"/>
    <dgm:cxn modelId="{A52BD26D-A503-F046-BCB6-81BEB0558337}" type="presParOf" srcId="{853ED23A-E02C-3741-9118-50D80FAD73DA}" destId="{A785007A-15DF-6E4B-9DD2-376EC0387D45}" srcOrd="2" destOrd="0" presId="urn:microsoft.com/office/officeart/2009/3/layout/SubStepProcess"/>
    <dgm:cxn modelId="{F7BAA69C-6639-D340-AB26-69FDCE21B226}" type="presParOf" srcId="{853ED23A-E02C-3741-9118-50D80FAD73DA}" destId="{E938BC76-F54E-124A-8109-A067DFF14760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06B29-0532-2445-A1F9-A5D1EDB6CC2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A7455DB-CBF1-BD4A-B9F2-9AF33B05A0F0}">
      <dgm:prSet/>
      <dgm:spPr/>
      <dgm:t>
        <a:bodyPr/>
        <a:lstStyle/>
        <a:p>
          <a:r>
            <a:rPr lang="en-GB" b="1" i="0" dirty="0"/>
            <a:t>For FL</a:t>
          </a:r>
          <a:endParaRPr lang="nl-NL" dirty="0"/>
        </a:p>
      </dgm:t>
    </dgm:pt>
    <dgm:pt modelId="{6972062D-4FAB-DB4C-85D0-4A0B8AF46FAB}" type="parTrans" cxnId="{6C752642-6D2A-3C4A-9BEC-5566FE0E19CF}">
      <dgm:prSet/>
      <dgm:spPr/>
      <dgm:t>
        <a:bodyPr/>
        <a:lstStyle/>
        <a:p>
          <a:endParaRPr lang="nl-NL"/>
        </a:p>
      </dgm:t>
    </dgm:pt>
    <dgm:pt modelId="{D7972CC1-2DF1-6D40-B1D0-3E010C8C6C6E}" type="sibTrans" cxnId="{6C752642-6D2A-3C4A-9BEC-5566FE0E19CF}">
      <dgm:prSet/>
      <dgm:spPr/>
      <dgm:t>
        <a:bodyPr/>
        <a:lstStyle/>
        <a:p>
          <a:endParaRPr lang="nl-NL"/>
        </a:p>
      </dgm:t>
    </dgm:pt>
    <dgm:pt modelId="{3E269FB6-5ADA-3742-A0BC-8154A1C74D51}">
      <dgm:prSet/>
      <dgm:spPr/>
      <dgm:t>
        <a:bodyPr/>
        <a:lstStyle/>
        <a:p>
          <a:r>
            <a:rPr lang="en-GB" b="0" i="0" dirty="0"/>
            <a:t>Consider a </a:t>
          </a:r>
          <a:r>
            <a:rPr lang="en-GB" b="1" i="0" dirty="0"/>
            <a:t>clinical trial </a:t>
          </a:r>
          <a:r>
            <a:rPr lang="en-GB" b="0" i="0" dirty="0"/>
            <a:t>as a first option</a:t>
          </a:r>
          <a:endParaRPr lang="nl-NL" dirty="0"/>
        </a:p>
      </dgm:t>
    </dgm:pt>
    <dgm:pt modelId="{DB42D823-7CC6-BE4F-9897-B0B5324AC1BE}" type="parTrans" cxnId="{73EDB65D-751C-584D-BD5F-ED478806F49C}">
      <dgm:prSet/>
      <dgm:spPr/>
      <dgm:t>
        <a:bodyPr/>
        <a:lstStyle/>
        <a:p>
          <a:endParaRPr lang="nl-NL"/>
        </a:p>
      </dgm:t>
    </dgm:pt>
    <dgm:pt modelId="{B655DA34-5466-5D4E-9B26-E11631587139}" type="sibTrans" cxnId="{73EDB65D-751C-584D-BD5F-ED478806F49C}">
      <dgm:prSet/>
      <dgm:spPr/>
      <dgm:t>
        <a:bodyPr/>
        <a:lstStyle/>
        <a:p>
          <a:endParaRPr lang="nl-NL"/>
        </a:p>
      </dgm:t>
    </dgm:pt>
    <dgm:pt modelId="{A9281446-156B-B548-B079-9864E21752A3}">
      <dgm:prSet/>
      <dgm:spPr/>
      <dgm:t>
        <a:bodyPr/>
        <a:lstStyle/>
        <a:p>
          <a:r>
            <a:rPr lang="en-GB" b="1" i="0" dirty="0"/>
            <a:t>Early progressors </a:t>
          </a:r>
          <a:r>
            <a:rPr lang="en-GB" b="0" i="0" dirty="0"/>
            <a:t>(POD24) – </a:t>
          </a:r>
          <a:r>
            <a:rPr lang="en-GB" b="1" i="0" dirty="0"/>
            <a:t>younger patients </a:t>
          </a:r>
          <a:r>
            <a:rPr lang="en-GB" b="0" i="0" dirty="0"/>
            <a:t>– </a:t>
          </a:r>
          <a:r>
            <a:rPr lang="en-GB" b="0" i="1" dirty="0"/>
            <a:t>consider</a:t>
          </a:r>
          <a:r>
            <a:rPr lang="en-GB" b="0" i="0" dirty="0"/>
            <a:t> high-dose therapy and ASCT</a:t>
          </a:r>
          <a:endParaRPr lang="nl-NL" dirty="0"/>
        </a:p>
      </dgm:t>
    </dgm:pt>
    <dgm:pt modelId="{84C5372F-9C79-1B40-B954-AC36B7B436D0}" type="parTrans" cxnId="{2D27F8FB-F858-9E4D-80B9-36AE925FE11D}">
      <dgm:prSet/>
      <dgm:spPr/>
      <dgm:t>
        <a:bodyPr/>
        <a:lstStyle/>
        <a:p>
          <a:endParaRPr lang="nl-NL"/>
        </a:p>
      </dgm:t>
    </dgm:pt>
    <dgm:pt modelId="{15AD55E1-1F72-8A46-8FD0-F63732009B50}" type="sibTrans" cxnId="{2D27F8FB-F858-9E4D-80B9-36AE925FE11D}">
      <dgm:prSet/>
      <dgm:spPr/>
      <dgm:t>
        <a:bodyPr/>
        <a:lstStyle/>
        <a:p>
          <a:endParaRPr lang="nl-NL"/>
        </a:p>
      </dgm:t>
    </dgm:pt>
    <dgm:pt modelId="{9082EE73-9F67-9542-AAD6-D7460E268A6D}">
      <dgm:prSet/>
      <dgm:spPr/>
      <dgm:t>
        <a:bodyPr/>
        <a:lstStyle/>
        <a:p>
          <a:r>
            <a:rPr lang="en-GB" b="0" i="0" dirty="0"/>
            <a:t>In </a:t>
          </a:r>
          <a:r>
            <a:rPr lang="en-GB" b="1" i="0" dirty="0"/>
            <a:t>rituximab-refractory patients </a:t>
          </a:r>
          <a:r>
            <a:rPr lang="en-GB" b="0" i="0" dirty="0"/>
            <a:t>– </a:t>
          </a:r>
          <a:r>
            <a:rPr lang="en-GB" b="0" i="1" dirty="0"/>
            <a:t>Obinutuzumab-chemotherapy (obinutuzumab-bendamustine, obinutuzumab-CHOP)</a:t>
          </a:r>
          <a:endParaRPr lang="nl-NL" dirty="0"/>
        </a:p>
      </dgm:t>
    </dgm:pt>
    <dgm:pt modelId="{404FC9F3-A6FE-9B46-B426-F3536A22C323}" type="parTrans" cxnId="{E78CC6AC-3EF7-4A45-A9E7-E8054A363D55}">
      <dgm:prSet/>
      <dgm:spPr/>
      <dgm:t>
        <a:bodyPr/>
        <a:lstStyle/>
        <a:p>
          <a:endParaRPr lang="nl-NL"/>
        </a:p>
      </dgm:t>
    </dgm:pt>
    <dgm:pt modelId="{94DBD2AB-EC4D-4D41-90FC-6843B64C57DF}" type="sibTrans" cxnId="{E78CC6AC-3EF7-4A45-A9E7-E8054A363D55}">
      <dgm:prSet/>
      <dgm:spPr/>
      <dgm:t>
        <a:bodyPr/>
        <a:lstStyle/>
        <a:p>
          <a:endParaRPr lang="nl-NL"/>
        </a:p>
      </dgm:t>
    </dgm:pt>
    <dgm:pt modelId="{D7E51E66-F2EC-A941-B092-0C2D8090BA48}">
      <dgm:prSet/>
      <dgm:spPr/>
      <dgm:t>
        <a:bodyPr/>
        <a:lstStyle/>
        <a:p>
          <a:r>
            <a:rPr lang="en-GB" b="0" i="0" dirty="0"/>
            <a:t>In </a:t>
          </a:r>
          <a:r>
            <a:rPr lang="en-GB" b="1" i="0" dirty="0"/>
            <a:t>older patients </a:t>
          </a:r>
          <a:r>
            <a:rPr lang="en-GB" b="0" i="0" dirty="0"/>
            <a:t>– </a:t>
          </a:r>
          <a:r>
            <a:rPr lang="en-GB" b="0" i="1" dirty="0"/>
            <a:t>consider </a:t>
          </a:r>
          <a:r>
            <a:rPr lang="en-GB" altLang="ko-KR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LEN+R</a:t>
          </a:r>
          <a:r>
            <a:rPr lang="en-GB" b="0" i="1" dirty="0"/>
            <a:t>, tazemetostat (in EZH2-mutated patients)</a:t>
          </a:r>
          <a:endParaRPr lang="nl-NL" dirty="0"/>
        </a:p>
      </dgm:t>
    </dgm:pt>
    <dgm:pt modelId="{BA6604FE-33C1-744D-9C42-C430329A36EA}" type="parTrans" cxnId="{7315A666-B664-AB43-A52B-0F7FCE2F4136}">
      <dgm:prSet/>
      <dgm:spPr/>
      <dgm:t>
        <a:bodyPr/>
        <a:lstStyle/>
        <a:p>
          <a:endParaRPr lang="nl-NL"/>
        </a:p>
      </dgm:t>
    </dgm:pt>
    <dgm:pt modelId="{BD74412E-F8D8-EF41-B413-019133F80FFB}" type="sibTrans" cxnId="{7315A666-B664-AB43-A52B-0F7FCE2F4136}">
      <dgm:prSet/>
      <dgm:spPr/>
      <dgm:t>
        <a:bodyPr/>
        <a:lstStyle/>
        <a:p>
          <a:endParaRPr lang="nl-NL"/>
        </a:p>
      </dgm:t>
    </dgm:pt>
    <dgm:pt modelId="{2863E095-BA4C-7C41-8464-D0B0E6A588C5}">
      <dgm:prSet/>
      <dgm:spPr/>
      <dgm:t>
        <a:bodyPr/>
        <a:lstStyle/>
        <a:p>
          <a:r>
            <a:rPr lang="en-GB" b="1" i="0" dirty="0"/>
            <a:t>Double-refractory patients</a:t>
          </a:r>
          <a:r>
            <a:rPr lang="en-GB" b="0" i="0" dirty="0"/>
            <a:t>: </a:t>
          </a:r>
          <a:r>
            <a:rPr lang="en-GB" b="0" i="1" dirty="0"/>
            <a:t>consider PI3K inhibitors (BUT mindful of toxicities, comorbidities, QoL)</a:t>
          </a:r>
          <a:endParaRPr lang="nl-NL" dirty="0"/>
        </a:p>
      </dgm:t>
    </dgm:pt>
    <dgm:pt modelId="{FFE17003-3972-9042-9B95-9241EDB97C0C}" type="parTrans" cxnId="{49CBAE2B-FC32-1448-A196-2428C37D3B85}">
      <dgm:prSet/>
      <dgm:spPr/>
      <dgm:t>
        <a:bodyPr/>
        <a:lstStyle/>
        <a:p>
          <a:endParaRPr lang="nl-NL"/>
        </a:p>
      </dgm:t>
    </dgm:pt>
    <dgm:pt modelId="{DAD5991E-90C9-0446-AD08-A3FCA2452E63}" type="sibTrans" cxnId="{49CBAE2B-FC32-1448-A196-2428C37D3B85}">
      <dgm:prSet/>
      <dgm:spPr/>
      <dgm:t>
        <a:bodyPr/>
        <a:lstStyle/>
        <a:p>
          <a:endParaRPr lang="nl-NL"/>
        </a:p>
      </dgm:t>
    </dgm:pt>
    <dgm:pt modelId="{0110F2E5-09E2-514A-B8A7-7E004DB5190B}">
      <dgm:prSet/>
      <dgm:spPr/>
      <dgm:t>
        <a:bodyPr/>
        <a:lstStyle/>
        <a:p>
          <a:r>
            <a:rPr lang="en-GB" b="1" i="0" dirty="0"/>
            <a:t>For MZL</a:t>
          </a:r>
          <a:endParaRPr lang="nl-NL" dirty="0"/>
        </a:p>
      </dgm:t>
    </dgm:pt>
    <dgm:pt modelId="{9991A9A3-F616-0240-89F0-E4D6F39CC1AA}" type="parTrans" cxnId="{FA41FF2A-0740-BA45-8E85-F12B876EB5D8}">
      <dgm:prSet/>
      <dgm:spPr/>
      <dgm:t>
        <a:bodyPr/>
        <a:lstStyle/>
        <a:p>
          <a:endParaRPr lang="nl-NL"/>
        </a:p>
      </dgm:t>
    </dgm:pt>
    <dgm:pt modelId="{B0014609-B45F-4C43-9BDD-EAE73BF9A329}" type="sibTrans" cxnId="{FA41FF2A-0740-BA45-8E85-F12B876EB5D8}">
      <dgm:prSet/>
      <dgm:spPr/>
      <dgm:t>
        <a:bodyPr/>
        <a:lstStyle/>
        <a:p>
          <a:endParaRPr lang="nl-NL"/>
        </a:p>
      </dgm:t>
    </dgm:pt>
    <dgm:pt modelId="{0AFDF5FA-C89D-2347-820E-D7042811BCA0}">
      <dgm:prSet/>
      <dgm:spPr/>
      <dgm:t>
        <a:bodyPr/>
        <a:lstStyle/>
        <a:p>
          <a:r>
            <a:rPr lang="en-GB" b="1" i="0" dirty="0"/>
            <a:t>Clinical trial </a:t>
          </a:r>
          <a:r>
            <a:rPr lang="en-GB" b="0" i="0" dirty="0"/>
            <a:t>as above</a:t>
          </a:r>
          <a:endParaRPr lang="nl-NL" dirty="0"/>
        </a:p>
      </dgm:t>
    </dgm:pt>
    <dgm:pt modelId="{4660F511-7166-D748-BAC9-009841859116}" type="parTrans" cxnId="{4B00901C-DF50-DF42-8C12-DF42CF8604A0}">
      <dgm:prSet/>
      <dgm:spPr/>
      <dgm:t>
        <a:bodyPr/>
        <a:lstStyle/>
        <a:p>
          <a:endParaRPr lang="nl-NL"/>
        </a:p>
      </dgm:t>
    </dgm:pt>
    <dgm:pt modelId="{AE7EB79A-A74F-DE44-9DBD-2180D3C417E8}" type="sibTrans" cxnId="{4B00901C-DF50-DF42-8C12-DF42CF8604A0}">
      <dgm:prSet/>
      <dgm:spPr/>
      <dgm:t>
        <a:bodyPr/>
        <a:lstStyle/>
        <a:p>
          <a:endParaRPr lang="nl-NL"/>
        </a:p>
      </dgm:t>
    </dgm:pt>
    <dgm:pt modelId="{109EC11B-D862-4540-91DB-5617EABC8124}">
      <dgm:prSet/>
      <dgm:spPr/>
      <dgm:t>
        <a:bodyPr/>
        <a:lstStyle/>
        <a:p>
          <a:r>
            <a:rPr lang="en-GB" altLang="ko-K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LEN+R</a:t>
          </a:r>
          <a:r>
            <a:rPr lang="en-GB" b="1" i="0" dirty="0"/>
            <a:t>, ibrutinib, umbralisib</a:t>
          </a:r>
          <a:endParaRPr lang="nl-NL" b="1" dirty="0"/>
        </a:p>
      </dgm:t>
    </dgm:pt>
    <dgm:pt modelId="{4A902C51-CA25-784B-898E-B72BB8615031}" type="parTrans" cxnId="{FDD6BCF0-85E5-8D4B-9FDA-6860C561E754}">
      <dgm:prSet/>
      <dgm:spPr/>
      <dgm:t>
        <a:bodyPr/>
        <a:lstStyle/>
        <a:p>
          <a:endParaRPr lang="nl-NL"/>
        </a:p>
      </dgm:t>
    </dgm:pt>
    <dgm:pt modelId="{D43D24DB-6F48-4346-AD03-39AA21AC24DA}" type="sibTrans" cxnId="{FDD6BCF0-85E5-8D4B-9FDA-6860C561E754}">
      <dgm:prSet/>
      <dgm:spPr/>
      <dgm:t>
        <a:bodyPr/>
        <a:lstStyle/>
        <a:p>
          <a:endParaRPr lang="nl-NL"/>
        </a:p>
      </dgm:t>
    </dgm:pt>
    <dgm:pt modelId="{D9A4E0A9-B12A-9842-BDA9-16F02AC0491A}" type="pres">
      <dgm:prSet presAssocID="{4E606B29-0532-2445-A1F9-A5D1EDB6CC26}" presName="linear" presStyleCnt="0">
        <dgm:presLayoutVars>
          <dgm:dir/>
          <dgm:animLvl val="lvl"/>
          <dgm:resizeHandles val="exact"/>
        </dgm:presLayoutVars>
      </dgm:prSet>
      <dgm:spPr/>
    </dgm:pt>
    <dgm:pt modelId="{1517AAB6-7DDC-CA4B-9D8F-273DA0843406}" type="pres">
      <dgm:prSet presAssocID="{6A7455DB-CBF1-BD4A-B9F2-9AF33B05A0F0}" presName="parentLin" presStyleCnt="0"/>
      <dgm:spPr/>
    </dgm:pt>
    <dgm:pt modelId="{2CA68112-6581-9B48-96A4-FCBB06A7882F}" type="pres">
      <dgm:prSet presAssocID="{6A7455DB-CBF1-BD4A-B9F2-9AF33B05A0F0}" presName="parentLeftMargin" presStyleLbl="node1" presStyleIdx="0" presStyleCnt="2"/>
      <dgm:spPr/>
    </dgm:pt>
    <dgm:pt modelId="{68355CFB-5B00-2347-B64C-9C3AC4BEC3F4}" type="pres">
      <dgm:prSet presAssocID="{6A7455DB-CBF1-BD4A-B9F2-9AF33B05A0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D08E5D-BFA6-2C40-8BB9-3BEE2F7A8EB6}" type="pres">
      <dgm:prSet presAssocID="{6A7455DB-CBF1-BD4A-B9F2-9AF33B05A0F0}" presName="negativeSpace" presStyleCnt="0"/>
      <dgm:spPr/>
    </dgm:pt>
    <dgm:pt modelId="{9189F4A3-6719-4647-8AC6-AF021A2662B5}" type="pres">
      <dgm:prSet presAssocID="{6A7455DB-CBF1-BD4A-B9F2-9AF33B05A0F0}" presName="childText" presStyleLbl="conFgAcc1" presStyleIdx="0" presStyleCnt="2">
        <dgm:presLayoutVars>
          <dgm:bulletEnabled val="1"/>
        </dgm:presLayoutVars>
      </dgm:prSet>
      <dgm:spPr/>
    </dgm:pt>
    <dgm:pt modelId="{C288FCBF-42C2-2B4E-87E7-7F81806C9F3E}" type="pres">
      <dgm:prSet presAssocID="{D7972CC1-2DF1-6D40-B1D0-3E010C8C6C6E}" presName="spaceBetweenRectangles" presStyleCnt="0"/>
      <dgm:spPr/>
    </dgm:pt>
    <dgm:pt modelId="{006DDACC-6874-8742-B098-14B363A1BBF4}" type="pres">
      <dgm:prSet presAssocID="{0110F2E5-09E2-514A-B8A7-7E004DB5190B}" presName="parentLin" presStyleCnt="0"/>
      <dgm:spPr/>
    </dgm:pt>
    <dgm:pt modelId="{E2732594-30BB-5743-A64A-6B9C3418E800}" type="pres">
      <dgm:prSet presAssocID="{0110F2E5-09E2-514A-B8A7-7E004DB5190B}" presName="parentLeftMargin" presStyleLbl="node1" presStyleIdx="0" presStyleCnt="2"/>
      <dgm:spPr/>
    </dgm:pt>
    <dgm:pt modelId="{E70EC91E-144E-CD40-8FD5-8D7C9C85A5E1}" type="pres">
      <dgm:prSet presAssocID="{0110F2E5-09E2-514A-B8A7-7E004DB519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805395-A7D7-7B4A-B6E1-18734A03F5EB}" type="pres">
      <dgm:prSet presAssocID="{0110F2E5-09E2-514A-B8A7-7E004DB5190B}" presName="negativeSpace" presStyleCnt="0"/>
      <dgm:spPr/>
    </dgm:pt>
    <dgm:pt modelId="{CF9A403D-EB00-A34B-A927-8C7142F0E670}" type="pres">
      <dgm:prSet presAssocID="{0110F2E5-09E2-514A-B8A7-7E004DB519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DC9550E-1073-D348-95D3-0848501F0A99}" type="presOf" srcId="{6A7455DB-CBF1-BD4A-B9F2-9AF33B05A0F0}" destId="{68355CFB-5B00-2347-B64C-9C3AC4BEC3F4}" srcOrd="1" destOrd="0" presId="urn:microsoft.com/office/officeart/2005/8/layout/list1"/>
    <dgm:cxn modelId="{EAD01F10-6472-0849-8D47-CFC5EA1DD5E7}" type="presOf" srcId="{109EC11B-D862-4540-91DB-5617EABC8124}" destId="{CF9A403D-EB00-A34B-A927-8C7142F0E670}" srcOrd="0" destOrd="1" presId="urn:microsoft.com/office/officeart/2005/8/layout/list1"/>
    <dgm:cxn modelId="{4B00901C-DF50-DF42-8C12-DF42CF8604A0}" srcId="{0110F2E5-09E2-514A-B8A7-7E004DB5190B}" destId="{0AFDF5FA-C89D-2347-820E-D7042811BCA0}" srcOrd="0" destOrd="0" parTransId="{4660F511-7166-D748-BAC9-009841859116}" sibTransId="{AE7EB79A-A74F-DE44-9DBD-2180D3C417E8}"/>
    <dgm:cxn modelId="{FA41FF2A-0740-BA45-8E85-F12B876EB5D8}" srcId="{4E606B29-0532-2445-A1F9-A5D1EDB6CC26}" destId="{0110F2E5-09E2-514A-B8A7-7E004DB5190B}" srcOrd="1" destOrd="0" parTransId="{9991A9A3-F616-0240-89F0-E4D6F39CC1AA}" sibTransId="{B0014609-B45F-4C43-9BDD-EAE73BF9A329}"/>
    <dgm:cxn modelId="{49CBAE2B-FC32-1448-A196-2428C37D3B85}" srcId="{6A7455DB-CBF1-BD4A-B9F2-9AF33B05A0F0}" destId="{2863E095-BA4C-7C41-8464-D0B0E6A588C5}" srcOrd="4" destOrd="0" parTransId="{FFE17003-3972-9042-9B95-9241EDB97C0C}" sibTransId="{DAD5991E-90C9-0446-AD08-A3FCA2452E63}"/>
    <dgm:cxn modelId="{4DD8DF2E-994D-CF41-8B24-9F1AF78028CC}" type="presOf" srcId="{6A7455DB-CBF1-BD4A-B9F2-9AF33B05A0F0}" destId="{2CA68112-6581-9B48-96A4-FCBB06A7882F}" srcOrd="0" destOrd="0" presId="urn:microsoft.com/office/officeart/2005/8/layout/list1"/>
    <dgm:cxn modelId="{6C752642-6D2A-3C4A-9BEC-5566FE0E19CF}" srcId="{4E606B29-0532-2445-A1F9-A5D1EDB6CC26}" destId="{6A7455DB-CBF1-BD4A-B9F2-9AF33B05A0F0}" srcOrd="0" destOrd="0" parTransId="{6972062D-4FAB-DB4C-85D0-4A0B8AF46FAB}" sibTransId="{D7972CC1-2DF1-6D40-B1D0-3E010C8C6C6E}"/>
    <dgm:cxn modelId="{76FB4C56-8625-B740-9415-F055C889ECD5}" type="presOf" srcId="{D7E51E66-F2EC-A941-B092-0C2D8090BA48}" destId="{9189F4A3-6719-4647-8AC6-AF021A2662B5}" srcOrd="0" destOrd="3" presId="urn:microsoft.com/office/officeart/2005/8/layout/list1"/>
    <dgm:cxn modelId="{73EDB65D-751C-584D-BD5F-ED478806F49C}" srcId="{6A7455DB-CBF1-BD4A-B9F2-9AF33B05A0F0}" destId="{3E269FB6-5ADA-3742-A0BC-8154A1C74D51}" srcOrd="0" destOrd="0" parTransId="{DB42D823-7CC6-BE4F-9897-B0B5324AC1BE}" sibTransId="{B655DA34-5466-5D4E-9B26-E11631587139}"/>
    <dgm:cxn modelId="{7315A666-B664-AB43-A52B-0F7FCE2F4136}" srcId="{6A7455DB-CBF1-BD4A-B9F2-9AF33B05A0F0}" destId="{D7E51E66-F2EC-A941-B092-0C2D8090BA48}" srcOrd="3" destOrd="0" parTransId="{BA6604FE-33C1-744D-9C42-C430329A36EA}" sibTransId="{BD74412E-F8D8-EF41-B413-019133F80FFB}"/>
    <dgm:cxn modelId="{6B008E6C-6B5E-B549-9794-AAF9D46FB73B}" type="presOf" srcId="{3E269FB6-5ADA-3742-A0BC-8154A1C74D51}" destId="{9189F4A3-6719-4647-8AC6-AF021A2662B5}" srcOrd="0" destOrd="0" presId="urn:microsoft.com/office/officeart/2005/8/layout/list1"/>
    <dgm:cxn modelId="{3FA2E875-A149-C149-9F6F-C96F82C36952}" type="presOf" srcId="{0110F2E5-09E2-514A-B8A7-7E004DB5190B}" destId="{E2732594-30BB-5743-A64A-6B9C3418E800}" srcOrd="0" destOrd="0" presId="urn:microsoft.com/office/officeart/2005/8/layout/list1"/>
    <dgm:cxn modelId="{EAF75581-99F1-5749-B5A4-87DE9701ABF9}" type="presOf" srcId="{4E606B29-0532-2445-A1F9-A5D1EDB6CC26}" destId="{D9A4E0A9-B12A-9842-BDA9-16F02AC0491A}" srcOrd="0" destOrd="0" presId="urn:microsoft.com/office/officeart/2005/8/layout/list1"/>
    <dgm:cxn modelId="{E78CC6AC-3EF7-4A45-A9E7-E8054A363D55}" srcId="{6A7455DB-CBF1-BD4A-B9F2-9AF33B05A0F0}" destId="{9082EE73-9F67-9542-AAD6-D7460E268A6D}" srcOrd="2" destOrd="0" parTransId="{404FC9F3-A6FE-9B46-B426-F3536A22C323}" sibTransId="{94DBD2AB-EC4D-4D41-90FC-6843B64C57DF}"/>
    <dgm:cxn modelId="{F73227C3-9458-744E-B774-CD8886B58C5D}" type="presOf" srcId="{9082EE73-9F67-9542-AAD6-D7460E268A6D}" destId="{9189F4A3-6719-4647-8AC6-AF021A2662B5}" srcOrd="0" destOrd="2" presId="urn:microsoft.com/office/officeart/2005/8/layout/list1"/>
    <dgm:cxn modelId="{F2FC53C7-E90C-1140-87B7-23AF32F580B1}" type="presOf" srcId="{0110F2E5-09E2-514A-B8A7-7E004DB5190B}" destId="{E70EC91E-144E-CD40-8FD5-8D7C9C85A5E1}" srcOrd="1" destOrd="0" presId="urn:microsoft.com/office/officeart/2005/8/layout/list1"/>
    <dgm:cxn modelId="{D3CF99CB-2170-5C40-8EE4-CA35BC3F6F8B}" type="presOf" srcId="{A9281446-156B-B548-B079-9864E21752A3}" destId="{9189F4A3-6719-4647-8AC6-AF021A2662B5}" srcOrd="0" destOrd="1" presId="urn:microsoft.com/office/officeart/2005/8/layout/list1"/>
    <dgm:cxn modelId="{BCB270DE-3283-BC41-BACC-DA1F1213A368}" type="presOf" srcId="{0AFDF5FA-C89D-2347-820E-D7042811BCA0}" destId="{CF9A403D-EB00-A34B-A927-8C7142F0E670}" srcOrd="0" destOrd="0" presId="urn:microsoft.com/office/officeart/2005/8/layout/list1"/>
    <dgm:cxn modelId="{FF4E4BE0-66E9-664C-9ACE-3C3E4A571C09}" type="presOf" srcId="{2863E095-BA4C-7C41-8464-D0B0E6A588C5}" destId="{9189F4A3-6719-4647-8AC6-AF021A2662B5}" srcOrd="0" destOrd="4" presId="urn:microsoft.com/office/officeart/2005/8/layout/list1"/>
    <dgm:cxn modelId="{FDD6BCF0-85E5-8D4B-9FDA-6860C561E754}" srcId="{0110F2E5-09E2-514A-B8A7-7E004DB5190B}" destId="{109EC11B-D862-4540-91DB-5617EABC8124}" srcOrd="1" destOrd="0" parTransId="{4A902C51-CA25-784B-898E-B72BB8615031}" sibTransId="{D43D24DB-6F48-4346-AD03-39AA21AC24DA}"/>
    <dgm:cxn modelId="{2D27F8FB-F858-9E4D-80B9-36AE925FE11D}" srcId="{6A7455DB-CBF1-BD4A-B9F2-9AF33B05A0F0}" destId="{A9281446-156B-B548-B079-9864E21752A3}" srcOrd="1" destOrd="0" parTransId="{84C5372F-9C79-1B40-B954-AC36B7B436D0}" sibTransId="{15AD55E1-1F72-8A46-8FD0-F63732009B50}"/>
    <dgm:cxn modelId="{77EBC77A-BDC5-244B-8FB7-D38550D87177}" type="presParOf" srcId="{D9A4E0A9-B12A-9842-BDA9-16F02AC0491A}" destId="{1517AAB6-7DDC-CA4B-9D8F-273DA0843406}" srcOrd="0" destOrd="0" presId="urn:microsoft.com/office/officeart/2005/8/layout/list1"/>
    <dgm:cxn modelId="{31DB0E08-B07F-0D44-A400-37CD1614CAE8}" type="presParOf" srcId="{1517AAB6-7DDC-CA4B-9D8F-273DA0843406}" destId="{2CA68112-6581-9B48-96A4-FCBB06A7882F}" srcOrd="0" destOrd="0" presId="urn:microsoft.com/office/officeart/2005/8/layout/list1"/>
    <dgm:cxn modelId="{E8434B6F-A2F1-1349-91BF-CC663F7C78CF}" type="presParOf" srcId="{1517AAB6-7DDC-CA4B-9D8F-273DA0843406}" destId="{68355CFB-5B00-2347-B64C-9C3AC4BEC3F4}" srcOrd="1" destOrd="0" presId="urn:microsoft.com/office/officeart/2005/8/layout/list1"/>
    <dgm:cxn modelId="{75CD463F-99B8-BE4F-9F0F-E6CD4B3B760B}" type="presParOf" srcId="{D9A4E0A9-B12A-9842-BDA9-16F02AC0491A}" destId="{4CD08E5D-BFA6-2C40-8BB9-3BEE2F7A8EB6}" srcOrd="1" destOrd="0" presId="urn:microsoft.com/office/officeart/2005/8/layout/list1"/>
    <dgm:cxn modelId="{CD3B9D1C-8118-7847-9E50-19C7CC8972C4}" type="presParOf" srcId="{D9A4E0A9-B12A-9842-BDA9-16F02AC0491A}" destId="{9189F4A3-6719-4647-8AC6-AF021A2662B5}" srcOrd="2" destOrd="0" presId="urn:microsoft.com/office/officeart/2005/8/layout/list1"/>
    <dgm:cxn modelId="{E2E058F4-FE50-F540-8980-1EFBC2D93E62}" type="presParOf" srcId="{D9A4E0A9-B12A-9842-BDA9-16F02AC0491A}" destId="{C288FCBF-42C2-2B4E-87E7-7F81806C9F3E}" srcOrd="3" destOrd="0" presId="urn:microsoft.com/office/officeart/2005/8/layout/list1"/>
    <dgm:cxn modelId="{F488FF27-D9E2-824E-9970-FA44C48CB5EC}" type="presParOf" srcId="{D9A4E0A9-B12A-9842-BDA9-16F02AC0491A}" destId="{006DDACC-6874-8742-B098-14B363A1BBF4}" srcOrd="4" destOrd="0" presId="urn:microsoft.com/office/officeart/2005/8/layout/list1"/>
    <dgm:cxn modelId="{7C78C0C8-EDC3-5D4C-A286-3B1E21BA6BF3}" type="presParOf" srcId="{006DDACC-6874-8742-B098-14B363A1BBF4}" destId="{E2732594-30BB-5743-A64A-6B9C3418E800}" srcOrd="0" destOrd="0" presId="urn:microsoft.com/office/officeart/2005/8/layout/list1"/>
    <dgm:cxn modelId="{93877014-6C12-FC41-97BA-B125E96D1263}" type="presParOf" srcId="{006DDACC-6874-8742-B098-14B363A1BBF4}" destId="{E70EC91E-144E-CD40-8FD5-8D7C9C85A5E1}" srcOrd="1" destOrd="0" presId="urn:microsoft.com/office/officeart/2005/8/layout/list1"/>
    <dgm:cxn modelId="{0FEEFA99-3BCE-8E4C-AA71-FFB623839E9B}" type="presParOf" srcId="{D9A4E0A9-B12A-9842-BDA9-16F02AC0491A}" destId="{C2805395-A7D7-7B4A-B6E1-18734A03F5EB}" srcOrd="5" destOrd="0" presId="urn:microsoft.com/office/officeart/2005/8/layout/list1"/>
    <dgm:cxn modelId="{15473CA7-027B-5548-B199-94894FD0FA23}" type="presParOf" srcId="{D9A4E0A9-B12A-9842-BDA9-16F02AC0491A}" destId="{CF9A403D-EB00-A34B-A927-8C7142F0E67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4BE1E7-4DD1-E74C-9AE1-31105CE4F9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B3238BA-338D-A84E-93AB-4B7DFBAE9916}">
      <dgm:prSet/>
      <dgm:spPr/>
      <dgm:t>
        <a:bodyPr/>
        <a:lstStyle/>
        <a:p>
          <a:r>
            <a:rPr lang="en-US" b="0" i="0" dirty="0"/>
            <a:t>Non-chemotherapy options increasing!</a:t>
          </a:r>
          <a:endParaRPr lang="nl-NL"/>
        </a:p>
      </dgm:t>
    </dgm:pt>
    <dgm:pt modelId="{9B606320-88FA-F941-BE17-503CAF557B46}" type="parTrans" cxnId="{0368C410-FE76-914F-89A3-A91696CC6FDD}">
      <dgm:prSet/>
      <dgm:spPr/>
      <dgm:t>
        <a:bodyPr/>
        <a:lstStyle/>
        <a:p>
          <a:endParaRPr lang="nl-NL"/>
        </a:p>
      </dgm:t>
    </dgm:pt>
    <dgm:pt modelId="{79664213-EEB3-C342-8A75-3E56A9955A98}" type="sibTrans" cxnId="{0368C410-FE76-914F-89A3-A91696CC6FDD}">
      <dgm:prSet/>
      <dgm:spPr/>
      <dgm:t>
        <a:bodyPr/>
        <a:lstStyle/>
        <a:p>
          <a:endParaRPr lang="nl-NL"/>
        </a:p>
      </dgm:t>
    </dgm:pt>
    <dgm:pt modelId="{8A81EF0F-E04B-124A-8621-BB9400107254}">
      <dgm:prSet/>
      <dgm:spPr/>
      <dgm:t>
        <a:bodyPr/>
        <a:lstStyle/>
        <a:p>
          <a:r>
            <a:rPr lang="en-US" b="0" i="0" dirty="0"/>
            <a:t>Lenalidomide-obinutuzumab promising in 1</a:t>
          </a:r>
          <a:r>
            <a:rPr lang="en-US" b="0" i="0" baseline="30000" dirty="0"/>
            <a:t>st</a:t>
          </a:r>
          <a:r>
            <a:rPr lang="en-US" b="0" i="0" dirty="0"/>
            <a:t> line; needs broader study</a:t>
          </a:r>
          <a:endParaRPr lang="nl-NL" dirty="0"/>
        </a:p>
      </dgm:t>
    </dgm:pt>
    <dgm:pt modelId="{3922F22D-1B3C-CE44-91DA-750FA7007C15}" type="parTrans" cxnId="{358B3BD4-1697-6C47-B061-E9902A5B0E67}">
      <dgm:prSet/>
      <dgm:spPr/>
      <dgm:t>
        <a:bodyPr/>
        <a:lstStyle/>
        <a:p>
          <a:endParaRPr lang="nl-NL"/>
        </a:p>
      </dgm:t>
    </dgm:pt>
    <dgm:pt modelId="{46254A39-F191-384D-A439-A00319C8FD96}" type="sibTrans" cxnId="{358B3BD4-1697-6C47-B061-E9902A5B0E67}">
      <dgm:prSet/>
      <dgm:spPr/>
      <dgm:t>
        <a:bodyPr/>
        <a:lstStyle/>
        <a:p>
          <a:endParaRPr lang="nl-NL"/>
        </a:p>
      </dgm:t>
    </dgm:pt>
    <dgm:pt modelId="{EBE519DD-B3FA-C643-B8ED-DBCBE215678D}">
      <dgm:prSet/>
      <dgm:spPr/>
      <dgm:t>
        <a:bodyPr/>
        <a:lstStyle/>
        <a:p>
          <a:r>
            <a:rPr lang="en-US" b="0" i="0" dirty="0"/>
            <a:t>Multiple novel therapies coming in R/R FL</a:t>
          </a:r>
          <a:endParaRPr lang="nl-NL" dirty="0"/>
        </a:p>
      </dgm:t>
    </dgm:pt>
    <dgm:pt modelId="{E702C03A-2209-7046-A5B4-F9D7CC43396C}" type="parTrans" cxnId="{49C1D2B3-A4AF-974B-A3E7-0FDF95611517}">
      <dgm:prSet/>
      <dgm:spPr/>
      <dgm:t>
        <a:bodyPr/>
        <a:lstStyle/>
        <a:p>
          <a:endParaRPr lang="nl-NL"/>
        </a:p>
      </dgm:t>
    </dgm:pt>
    <dgm:pt modelId="{3CA23289-8F04-2148-8D73-130486B2ADED}" type="sibTrans" cxnId="{49C1D2B3-A4AF-974B-A3E7-0FDF95611517}">
      <dgm:prSet/>
      <dgm:spPr/>
      <dgm:t>
        <a:bodyPr/>
        <a:lstStyle/>
        <a:p>
          <a:endParaRPr lang="nl-NL"/>
        </a:p>
      </dgm:t>
    </dgm:pt>
    <dgm:pt modelId="{18E061AC-916E-B040-9143-004511390ABC}">
      <dgm:prSet/>
      <dgm:spPr/>
      <dgm:t>
        <a:bodyPr/>
        <a:lstStyle/>
        <a:p>
          <a:r>
            <a:rPr lang="en-US" b="0" i="0" dirty="0"/>
            <a:t>Non-chemotherapy options should be considered for early progressing (POD24) patients with FL early on</a:t>
          </a:r>
          <a:endParaRPr lang="nl-NL" dirty="0"/>
        </a:p>
      </dgm:t>
    </dgm:pt>
    <dgm:pt modelId="{AF165845-1EA2-514C-BAEF-59568A0128DA}" type="parTrans" cxnId="{D9CBA5EF-90B7-FE4F-9B64-04366D740DE8}">
      <dgm:prSet/>
      <dgm:spPr/>
      <dgm:t>
        <a:bodyPr/>
        <a:lstStyle/>
        <a:p>
          <a:endParaRPr lang="nl-NL"/>
        </a:p>
      </dgm:t>
    </dgm:pt>
    <dgm:pt modelId="{280B408F-3FCF-1C48-82F1-ECCE785C13A6}" type="sibTrans" cxnId="{D9CBA5EF-90B7-FE4F-9B64-04366D740DE8}">
      <dgm:prSet/>
      <dgm:spPr/>
      <dgm:t>
        <a:bodyPr/>
        <a:lstStyle/>
        <a:p>
          <a:endParaRPr lang="nl-NL"/>
        </a:p>
      </dgm:t>
    </dgm:pt>
    <dgm:pt modelId="{8E7D1A9A-DB1C-714A-93C6-5001B3276E2C}">
      <dgm:prSet/>
      <dgm:spPr/>
      <dgm:t>
        <a:bodyPr/>
        <a:lstStyle/>
        <a:p>
          <a:r>
            <a:rPr lang="en-US" b="0" i="0" dirty="0"/>
            <a:t>Newly approved therapies include EZH2 (</a:t>
          </a:r>
          <a:r>
            <a:rPr lang="en-US" b="0" i="0" dirty="0" err="1"/>
            <a:t>tazametostat</a:t>
          </a:r>
          <a:r>
            <a:rPr lang="en-US" b="0" i="0" dirty="0"/>
            <a:t>) and dual PI3K/CK inhibitors (</a:t>
          </a:r>
          <a:r>
            <a:rPr lang="en-US" b="0" i="0" dirty="0" err="1"/>
            <a:t>umbralisib</a:t>
          </a:r>
          <a:r>
            <a:rPr lang="en-US" b="0" i="0" dirty="0"/>
            <a:t>)</a:t>
          </a:r>
          <a:endParaRPr lang="nl-NL" dirty="0"/>
        </a:p>
      </dgm:t>
    </dgm:pt>
    <dgm:pt modelId="{B4D7F5A4-8D97-EF49-97B2-52872FD3CE7A}" type="parTrans" cxnId="{C3A35FCB-1907-0B4E-98F2-661B3519F310}">
      <dgm:prSet/>
      <dgm:spPr/>
      <dgm:t>
        <a:bodyPr/>
        <a:lstStyle/>
        <a:p>
          <a:endParaRPr lang="nl-NL"/>
        </a:p>
      </dgm:t>
    </dgm:pt>
    <dgm:pt modelId="{FAA31BC9-E906-164C-85EB-B0BFDB38A061}" type="sibTrans" cxnId="{C3A35FCB-1907-0B4E-98F2-661B3519F310}">
      <dgm:prSet/>
      <dgm:spPr/>
      <dgm:t>
        <a:bodyPr/>
        <a:lstStyle/>
        <a:p>
          <a:endParaRPr lang="nl-NL"/>
        </a:p>
      </dgm:t>
    </dgm:pt>
    <dgm:pt modelId="{B9125FDE-D52A-E34A-8AF8-AC4D1BE94472}">
      <dgm:prSet/>
      <dgm:spPr/>
      <dgm:t>
        <a:bodyPr/>
        <a:lstStyle/>
        <a:p>
          <a:r>
            <a:rPr lang="en-US" b="0" i="0" dirty="0"/>
            <a:t>Copanlisib + rituximab leads to improved PFS vs rituximab alone </a:t>
          </a:r>
          <a:endParaRPr lang="nl-NL" dirty="0"/>
        </a:p>
      </dgm:t>
    </dgm:pt>
    <dgm:pt modelId="{4D272C65-D62B-1341-987F-1869C6C3943A}" type="parTrans" cxnId="{7FF1EEEF-2EBF-F448-A15C-8255FE8670E8}">
      <dgm:prSet/>
      <dgm:spPr/>
      <dgm:t>
        <a:bodyPr/>
        <a:lstStyle/>
        <a:p>
          <a:endParaRPr lang="nl-NL"/>
        </a:p>
      </dgm:t>
    </dgm:pt>
    <dgm:pt modelId="{8DE32811-1CEC-9A46-A11E-58A82DD3C943}" type="sibTrans" cxnId="{7FF1EEEF-2EBF-F448-A15C-8255FE8670E8}">
      <dgm:prSet/>
      <dgm:spPr/>
      <dgm:t>
        <a:bodyPr/>
        <a:lstStyle/>
        <a:p>
          <a:endParaRPr lang="nl-NL"/>
        </a:p>
      </dgm:t>
    </dgm:pt>
    <dgm:pt modelId="{6FCD4B7C-0CDB-AB4A-A4E0-B68F62B69E97}">
      <dgm:prSet/>
      <dgm:spPr/>
      <dgm:t>
        <a:bodyPr/>
        <a:lstStyle/>
        <a:p>
          <a:r>
            <a:rPr lang="en-US" b="0" i="0" dirty="0"/>
            <a:t>CAR-T cells are a highly active modality that recently received approval in the US</a:t>
          </a:r>
          <a:endParaRPr lang="nl-NL" dirty="0"/>
        </a:p>
      </dgm:t>
    </dgm:pt>
    <dgm:pt modelId="{E43DB19E-DC9E-1246-A946-B2AA17816BB7}" type="parTrans" cxnId="{FF57C924-9E91-714A-B793-F1DA391D1530}">
      <dgm:prSet/>
      <dgm:spPr/>
      <dgm:t>
        <a:bodyPr/>
        <a:lstStyle/>
        <a:p>
          <a:endParaRPr lang="nl-NL"/>
        </a:p>
      </dgm:t>
    </dgm:pt>
    <dgm:pt modelId="{4B826EFB-8248-E847-9E76-FCB6809EAECD}" type="sibTrans" cxnId="{FF57C924-9E91-714A-B793-F1DA391D1530}">
      <dgm:prSet/>
      <dgm:spPr/>
      <dgm:t>
        <a:bodyPr/>
        <a:lstStyle/>
        <a:p>
          <a:endParaRPr lang="nl-NL"/>
        </a:p>
      </dgm:t>
    </dgm:pt>
    <dgm:pt modelId="{3BBBF762-8EEA-C043-87C8-300442ABCCF2}">
      <dgm:prSet/>
      <dgm:spPr/>
      <dgm:t>
        <a:bodyPr/>
        <a:lstStyle/>
        <a:p>
          <a:r>
            <a:rPr lang="en-US" b="0" i="0" dirty="0"/>
            <a:t>Bispecific antibodies show promising activity in FL</a:t>
          </a:r>
          <a:endParaRPr lang="nl-NL" dirty="0"/>
        </a:p>
      </dgm:t>
    </dgm:pt>
    <dgm:pt modelId="{2362C23D-2987-ED45-9989-93894F7DA009}" type="parTrans" cxnId="{F2366382-DE1A-9F4B-ABF8-6DF03C4D06FC}">
      <dgm:prSet/>
      <dgm:spPr/>
      <dgm:t>
        <a:bodyPr/>
        <a:lstStyle/>
        <a:p>
          <a:endParaRPr lang="nl-NL"/>
        </a:p>
      </dgm:t>
    </dgm:pt>
    <dgm:pt modelId="{00A7EB58-5D4E-7548-8B4E-0834505E8682}" type="sibTrans" cxnId="{F2366382-DE1A-9F4B-ABF8-6DF03C4D06FC}">
      <dgm:prSet/>
      <dgm:spPr/>
      <dgm:t>
        <a:bodyPr/>
        <a:lstStyle/>
        <a:p>
          <a:endParaRPr lang="nl-NL"/>
        </a:p>
      </dgm:t>
    </dgm:pt>
    <dgm:pt modelId="{C06D13FB-5F21-C24C-BDD3-64C5E335C6AB}" type="pres">
      <dgm:prSet presAssocID="{234BE1E7-4DD1-E74C-9AE1-31105CE4F9FA}" presName="linear" presStyleCnt="0">
        <dgm:presLayoutVars>
          <dgm:animLvl val="lvl"/>
          <dgm:resizeHandles val="exact"/>
        </dgm:presLayoutVars>
      </dgm:prSet>
      <dgm:spPr/>
    </dgm:pt>
    <dgm:pt modelId="{D58F7370-0AD3-FA48-95D1-E5ADCDEFD2C8}" type="pres">
      <dgm:prSet presAssocID="{FB3238BA-338D-A84E-93AB-4B7DFBAE9916}" presName="parentText" presStyleLbl="node1" presStyleIdx="0" presStyleCnt="6" custScaleY="146410">
        <dgm:presLayoutVars>
          <dgm:chMax val="0"/>
          <dgm:bulletEnabled val="1"/>
        </dgm:presLayoutVars>
      </dgm:prSet>
      <dgm:spPr/>
    </dgm:pt>
    <dgm:pt modelId="{5B1E23A6-D3DF-E94E-A28D-4A17DE6D054C}" type="pres">
      <dgm:prSet presAssocID="{FB3238BA-338D-A84E-93AB-4B7DFBAE9916}" presName="childText" presStyleLbl="revTx" presStyleIdx="0" presStyleCnt="1">
        <dgm:presLayoutVars>
          <dgm:bulletEnabled val="1"/>
        </dgm:presLayoutVars>
      </dgm:prSet>
      <dgm:spPr/>
    </dgm:pt>
    <dgm:pt modelId="{40E5E9EA-F7DB-1447-86F2-CACA71BC827D}" type="pres">
      <dgm:prSet presAssocID="{18E061AC-916E-B040-9143-004511390ABC}" presName="parentText" presStyleLbl="node1" presStyleIdx="1" presStyleCnt="6" custScaleY="146410">
        <dgm:presLayoutVars>
          <dgm:chMax val="0"/>
          <dgm:bulletEnabled val="1"/>
        </dgm:presLayoutVars>
      </dgm:prSet>
      <dgm:spPr/>
    </dgm:pt>
    <dgm:pt modelId="{1271C3B7-24E5-6246-AC77-9D2A6B0B117C}" type="pres">
      <dgm:prSet presAssocID="{280B408F-3FCF-1C48-82F1-ECCE785C13A6}" presName="spacer" presStyleCnt="0"/>
      <dgm:spPr/>
    </dgm:pt>
    <dgm:pt modelId="{679D6C83-7ED9-934A-9687-A923AA0EF122}" type="pres">
      <dgm:prSet presAssocID="{8E7D1A9A-DB1C-714A-93C6-5001B3276E2C}" presName="parentText" presStyleLbl="node1" presStyleIdx="2" presStyleCnt="6" custScaleY="146410">
        <dgm:presLayoutVars>
          <dgm:chMax val="0"/>
          <dgm:bulletEnabled val="1"/>
        </dgm:presLayoutVars>
      </dgm:prSet>
      <dgm:spPr/>
    </dgm:pt>
    <dgm:pt modelId="{3360E46F-1E09-DF41-886B-757143F6D5EC}" type="pres">
      <dgm:prSet presAssocID="{FAA31BC9-E906-164C-85EB-B0BFDB38A061}" presName="spacer" presStyleCnt="0"/>
      <dgm:spPr/>
    </dgm:pt>
    <dgm:pt modelId="{D5A3764E-BC93-5E49-A84A-075694E3B873}" type="pres">
      <dgm:prSet presAssocID="{B9125FDE-D52A-E34A-8AF8-AC4D1BE94472}" presName="parentText" presStyleLbl="node1" presStyleIdx="3" presStyleCnt="6" custScaleY="146410">
        <dgm:presLayoutVars>
          <dgm:chMax val="0"/>
          <dgm:bulletEnabled val="1"/>
        </dgm:presLayoutVars>
      </dgm:prSet>
      <dgm:spPr/>
    </dgm:pt>
    <dgm:pt modelId="{95EAEDDC-0A4E-FB4B-A327-F40F45FF63D3}" type="pres">
      <dgm:prSet presAssocID="{8DE32811-1CEC-9A46-A11E-58A82DD3C943}" presName="spacer" presStyleCnt="0"/>
      <dgm:spPr/>
    </dgm:pt>
    <dgm:pt modelId="{05C1E578-BC41-D041-8404-D9DBA1D7EB54}" type="pres">
      <dgm:prSet presAssocID="{6FCD4B7C-0CDB-AB4A-A4E0-B68F62B69E97}" presName="parentText" presStyleLbl="node1" presStyleIdx="4" presStyleCnt="6" custScaleY="146410">
        <dgm:presLayoutVars>
          <dgm:chMax val="0"/>
          <dgm:bulletEnabled val="1"/>
        </dgm:presLayoutVars>
      </dgm:prSet>
      <dgm:spPr/>
    </dgm:pt>
    <dgm:pt modelId="{DF135686-5FDA-D145-825F-3A28F2976296}" type="pres">
      <dgm:prSet presAssocID="{4B826EFB-8248-E847-9E76-FCB6809EAECD}" presName="spacer" presStyleCnt="0"/>
      <dgm:spPr/>
    </dgm:pt>
    <dgm:pt modelId="{ED085141-30B0-C343-9649-6CFE7B20D0EB}" type="pres">
      <dgm:prSet presAssocID="{3BBBF762-8EEA-C043-87C8-300442ABCCF2}" presName="parentText" presStyleLbl="node1" presStyleIdx="5" presStyleCnt="6" custScaleY="146410">
        <dgm:presLayoutVars>
          <dgm:chMax val="0"/>
          <dgm:bulletEnabled val="1"/>
        </dgm:presLayoutVars>
      </dgm:prSet>
      <dgm:spPr/>
    </dgm:pt>
  </dgm:ptLst>
  <dgm:cxnLst>
    <dgm:cxn modelId="{24BFD20F-AB5D-044A-BBA6-FC638345E3FD}" type="presOf" srcId="{8E7D1A9A-DB1C-714A-93C6-5001B3276E2C}" destId="{679D6C83-7ED9-934A-9687-A923AA0EF122}" srcOrd="0" destOrd="0" presId="urn:microsoft.com/office/officeart/2005/8/layout/vList2"/>
    <dgm:cxn modelId="{0368C410-FE76-914F-89A3-A91696CC6FDD}" srcId="{234BE1E7-4DD1-E74C-9AE1-31105CE4F9FA}" destId="{FB3238BA-338D-A84E-93AB-4B7DFBAE9916}" srcOrd="0" destOrd="0" parTransId="{9B606320-88FA-F941-BE17-503CAF557B46}" sibTransId="{79664213-EEB3-C342-8A75-3E56A9955A98}"/>
    <dgm:cxn modelId="{FF57C924-9E91-714A-B793-F1DA391D1530}" srcId="{234BE1E7-4DD1-E74C-9AE1-31105CE4F9FA}" destId="{6FCD4B7C-0CDB-AB4A-A4E0-B68F62B69E97}" srcOrd="4" destOrd="0" parTransId="{E43DB19E-DC9E-1246-A946-B2AA17816BB7}" sibTransId="{4B826EFB-8248-E847-9E76-FCB6809EAECD}"/>
    <dgm:cxn modelId="{C804083B-7DB4-F945-972D-926D273535CE}" type="presOf" srcId="{18E061AC-916E-B040-9143-004511390ABC}" destId="{40E5E9EA-F7DB-1447-86F2-CACA71BC827D}" srcOrd="0" destOrd="0" presId="urn:microsoft.com/office/officeart/2005/8/layout/vList2"/>
    <dgm:cxn modelId="{AA8AF768-4002-6C49-97DF-7D255A509FD4}" type="presOf" srcId="{234BE1E7-4DD1-E74C-9AE1-31105CE4F9FA}" destId="{C06D13FB-5F21-C24C-BDD3-64C5E335C6AB}" srcOrd="0" destOrd="0" presId="urn:microsoft.com/office/officeart/2005/8/layout/vList2"/>
    <dgm:cxn modelId="{F33D757E-A473-1540-81C8-ED0307B6647D}" type="presOf" srcId="{EBE519DD-B3FA-C643-B8ED-DBCBE215678D}" destId="{5B1E23A6-D3DF-E94E-A28D-4A17DE6D054C}" srcOrd="0" destOrd="1" presId="urn:microsoft.com/office/officeart/2005/8/layout/vList2"/>
    <dgm:cxn modelId="{F2366382-DE1A-9F4B-ABF8-6DF03C4D06FC}" srcId="{234BE1E7-4DD1-E74C-9AE1-31105CE4F9FA}" destId="{3BBBF762-8EEA-C043-87C8-300442ABCCF2}" srcOrd="5" destOrd="0" parTransId="{2362C23D-2987-ED45-9989-93894F7DA009}" sibTransId="{00A7EB58-5D4E-7548-8B4E-0834505E8682}"/>
    <dgm:cxn modelId="{49C1D2B3-A4AF-974B-A3E7-0FDF95611517}" srcId="{FB3238BA-338D-A84E-93AB-4B7DFBAE9916}" destId="{EBE519DD-B3FA-C643-B8ED-DBCBE215678D}" srcOrd="1" destOrd="0" parTransId="{E702C03A-2209-7046-A5B4-F9D7CC43396C}" sibTransId="{3CA23289-8F04-2148-8D73-130486B2ADED}"/>
    <dgm:cxn modelId="{0D3836B4-649C-7C47-9C66-09A9B383822A}" type="presOf" srcId="{3BBBF762-8EEA-C043-87C8-300442ABCCF2}" destId="{ED085141-30B0-C343-9649-6CFE7B20D0EB}" srcOrd="0" destOrd="0" presId="urn:microsoft.com/office/officeart/2005/8/layout/vList2"/>
    <dgm:cxn modelId="{0A8EF9B8-2DC3-7A43-A7FA-0F0415372FD5}" type="presOf" srcId="{B9125FDE-D52A-E34A-8AF8-AC4D1BE94472}" destId="{D5A3764E-BC93-5E49-A84A-075694E3B873}" srcOrd="0" destOrd="0" presId="urn:microsoft.com/office/officeart/2005/8/layout/vList2"/>
    <dgm:cxn modelId="{860A66BC-91D3-8E40-9923-1835DB3C33CA}" type="presOf" srcId="{6FCD4B7C-0CDB-AB4A-A4E0-B68F62B69E97}" destId="{05C1E578-BC41-D041-8404-D9DBA1D7EB54}" srcOrd="0" destOrd="0" presId="urn:microsoft.com/office/officeart/2005/8/layout/vList2"/>
    <dgm:cxn modelId="{4EDD2DC3-D8F3-4940-AF3C-5FCC359AA3C0}" type="presOf" srcId="{FB3238BA-338D-A84E-93AB-4B7DFBAE9916}" destId="{D58F7370-0AD3-FA48-95D1-E5ADCDEFD2C8}" srcOrd="0" destOrd="0" presId="urn:microsoft.com/office/officeart/2005/8/layout/vList2"/>
    <dgm:cxn modelId="{C3A35FCB-1907-0B4E-98F2-661B3519F310}" srcId="{234BE1E7-4DD1-E74C-9AE1-31105CE4F9FA}" destId="{8E7D1A9A-DB1C-714A-93C6-5001B3276E2C}" srcOrd="2" destOrd="0" parTransId="{B4D7F5A4-8D97-EF49-97B2-52872FD3CE7A}" sibTransId="{FAA31BC9-E906-164C-85EB-B0BFDB38A061}"/>
    <dgm:cxn modelId="{358B3BD4-1697-6C47-B061-E9902A5B0E67}" srcId="{FB3238BA-338D-A84E-93AB-4B7DFBAE9916}" destId="{8A81EF0F-E04B-124A-8621-BB9400107254}" srcOrd="0" destOrd="0" parTransId="{3922F22D-1B3C-CE44-91DA-750FA7007C15}" sibTransId="{46254A39-F191-384D-A439-A00319C8FD96}"/>
    <dgm:cxn modelId="{D9CBA5EF-90B7-FE4F-9B64-04366D740DE8}" srcId="{234BE1E7-4DD1-E74C-9AE1-31105CE4F9FA}" destId="{18E061AC-916E-B040-9143-004511390ABC}" srcOrd="1" destOrd="0" parTransId="{AF165845-1EA2-514C-BAEF-59568A0128DA}" sibTransId="{280B408F-3FCF-1C48-82F1-ECCE785C13A6}"/>
    <dgm:cxn modelId="{7FF1EEEF-2EBF-F448-A15C-8255FE8670E8}" srcId="{234BE1E7-4DD1-E74C-9AE1-31105CE4F9FA}" destId="{B9125FDE-D52A-E34A-8AF8-AC4D1BE94472}" srcOrd="3" destOrd="0" parTransId="{4D272C65-D62B-1341-987F-1869C6C3943A}" sibTransId="{8DE32811-1CEC-9A46-A11E-58A82DD3C943}"/>
    <dgm:cxn modelId="{848DC9FA-A751-474D-BB78-3B54BC2418E1}" type="presOf" srcId="{8A81EF0F-E04B-124A-8621-BB9400107254}" destId="{5B1E23A6-D3DF-E94E-A28D-4A17DE6D054C}" srcOrd="0" destOrd="0" presId="urn:microsoft.com/office/officeart/2005/8/layout/vList2"/>
    <dgm:cxn modelId="{E93D0535-565B-C341-AF1F-92160483C83A}" type="presParOf" srcId="{C06D13FB-5F21-C24C-BDD3-64C5E335C6AB}" destId="{D58F7370-0AD3-FA48-95D1-E5ADCDEFD2C8}" srcOrd="0" destOrd="0" presId="urn:microsoft.com/office/officeart/2005/8/layout/vList2"/>
    <dgm:cxn modelId="{85FAFEB1-2EE8-F649-9DC3-88260E5A202B}" type="presParOf" srcId="{C06D13FB-5F21-C24C-BDD3-64C5E335C6AB}" destId="{5B1E23A6-D3DF-E94E-A28D-4A17DE6D054C}" srcOrd="1" destOrd="0" presId="urn:microsoft.com/office/officeart/2005/8/layout/vList2"/>
    <dgm:cxn modelId="{224B579D-2EFD-3247-B37A-5A9C387CCCD4}" type="presParOf" srcId="{C06D13FB-5F21-C24C-BDD3-64C5E335C6AB}" destId="{40E5E9EA-F7DB-1447-86F2-CACA71BC827D}" srcOrd="2" destOrd="0" presId="urn:microsoft.com/office/officeart/2005/8/layout/vList2"/>
    <dgm:cxn modelId="{FE65BE22-146B-704D-B12D-1B9001C263BA}" type="presParOf" srcId="{C06D13FB-5F21-C24C-BDD3-64C5E335C6AB}" destId="{1271C3B7-24E5-6246-AC77-9D2A6B0B117C}" srcOrd="3" destOrd="0" presId="urn:microsoft.com/office/officeart/2005/8/layout/vList2"/>
    <dgm:cxn modelId="{03F8087E-CAB4-B443-9AA0-7D812BC927D3}" type="presParOf" srcId="{C06D13FB-5F21-C24C-BDD3-64C5E335C6AB}" destId="{679D6C83-7ED9-934A-9687-A923AA0EF122}" srcOrd="4" destOrd="0" presId="urn:microsoft.com/office/officeart/2005/8/layout/vList2"/>
    <dgm:cxn modelId="{5AC24428-7FB1-044E-821F-655770C7F555}" type="presParOf" srcId="{C06D13FB-5F21-C24C-BDD3-64C5E335C6AB}" destId="{3360E46F-1E09-DF41-886B-757143F6D5EC}" srcOrd="5" destOrd="0" presId="urn:microsoft.com/office/officeart/2005/8/layout/vList2"/>
    <dgm:cxn modelId="{F7153E9E-7FC8-C542-ACCA-20B56CECE256}" type="presParOf" srcId="{C06D13FB-5F21-C24C-BDD3-64C5E335C6AB}" destId="{D5A3764E-BC93-5E49-A84A-075694E3B873}" srcOrd="6" destOrd="0" presId="urn:microsoft.com/office/officeart/2005/8/layout/vList2"/>
    <dgm:cxn modelId="{DC89D380-A0AB-DC4B-800D-7716B57C8434}" type="presParOf" srcId="{C06D13FB-5F21-C24C-BDD3-64C5E335C6AB}" destId="{95EAEDDC-0A4E-FB4B-A327-F40F45FF63D3}" srcOrd="7" destOrd="0" presId="urn:microsoft.com/office/officeart/2005/8/layout/vList2"/>
    <dgm:cxn modelId="{DEA8D2FB-E7E1-D544-A98C-B3D23E0691E3}" type="presParOf" srcId="{C06D13FB-5F21-C24C-BDD3-64C5E335C6AB}" destId="{05C1E578-BC41-D041-8404-D9DBA1D7EB54}" srcOrd="8" destOrd="0" presId="urn:microsoft.com/office/officeart/2005/8/layout/vList2"/>
    <dgm:cxn modelId="{5F016727-21B3-D64E-BC6A-60D4ABAEF0DA}" type="presParOf" srcId="{C06D13FB-5F21-C24C-BDD3-64C5E335C6AB}" destId="{DF135686-5FDA-D145-825F-3A28F2976296}" srcOrd="9" destOrd="0" presId="urn:microsoft.com/office/officeart/2005/8/layout/vList2"/>
    <dgm:cxn modelId="{2FB54A1F-8BCE-014C-B144-6E0642FA5824}" type="presParOf" srcId="{C06D13FB-5F21-C24C-BDD3-64C5E335C6AB}" destId="{ED085141-30B0-C343-9649-6CFE7B20D0E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5D2B1-6058-49C3-A5A3-C426DF78A80C}">
      <dsp:nvSpPr>
        <dsp:cNvPr id="0" name=""/>
        <dsp:cNvSpPr/>
      </dsp:nvSpPr>
      <dsp:spPr>
        <a:xfrm>
          <a:off x="653137" y="243174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5F35-2F0F-4952-ABA5-D90546195FFF}">
      <dsp:nvSpPr>
        <dsp:cNvPr id="0" name=""/>
        <dsp:cNvSpPr/>
      </dsp:nvSpPr>
      <dsp:spPr>
        <a:xfrm>
          <a:off x="1077262" y="667299"/>
          <a:ext cx="1141875" cy="11418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67BB3-738C-4A70-956C-5D3237F0804C}">
      <dsp:nvSpPr>
        <dsp:cNvPr id="0" name=""/>
        <dsp:cNvSpPr/>
      </dsp:nvSpPr>
      <dsp:spPr>
        <a:xfrm>
          <a:off x="16949" y="2853175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rgbClr val="4A7791"/>
              </a:solidFill>
            </a:rPr>
            <a:t>A chance to </a:t>
          </a:r>
          <a:r>
            <a:rPr lang="en-US" sz="1400" b="1" kern="1200" dirty="0">
              <a:solidFill>
                <a:schemeClr val="accent1"/>
              </a:solidFill>
            </a:rPr>
            <a:t>hear the views of Experts </a:t>
          </a:r>
          <a:r>
            <a:rPr lang="en-US" sz="1400" kern="1200" dirty="0">
              <a:solidFill>
                <a:srgbClr val="4A7791"/>
              </a:solidFill>
            </a:rPr>
            <a:t>and allow them to answer the questions that are important to you</a:t>
          </a:r>
        </a:p>
      </dsp:txBody>
      <dsp:txXfrm>
        <a:off x="16949" y="2853175"/>
        <a:ext cx="3262500" cy="720000"/>
      </dsp:txXfrm>
    </dsp:sp>
    <dsp:sp modelId="{D9705E41-F88A-4D6D-8ADB-B6A55AE0E8AD}">
      <dsp:nvSpPr>
        <dsp:cNvPr id="0" name=""/>
        <dsp:cNvSpPr/>
      </dsp:nvSpPr>
      <dsp:spPr>
        <a:xfrm>
          <a:off x="4486575" y="243174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86788-927B-432C-95FF-D5B6FF5A341C}">
      <dsp:nvSpPr>
        <dsp:cNvPr id="0" name=""/>
        <dsp:cNvSpPr/>
      </dsp:nvSpPr>
      <dsp:spPr>
        <a:xfrm>
          <a:off x="4910700" y="667299"/>
          <a:ext cx="1141875" cy="114187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DD12-2437-4279-BC16-56D76C27D9BD}">
      <dsp:nvSpPr>
        <dsp:cNvPr id="0" name=""/>
        <dsp:cNvSpPr/>
      </dsp:nvSpPr>
      <dsp:spPr>
        <a:xfrm>
          <a:off x="3850387" y="2853175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>
              <a:solidFill>
                <a:srgbClr val="4A7791"/>
              </a:solidFill>
            </a:rPr>
            <a:t>Your opportunity to </a:t>
          </a:r>
          <a:r>
            <a:rPr lang="en-GB" sz="1400" b="1" kern="1200" dirty="0">
              <a:solidFill>
                <a:schemeClr val="accent1"/>
              </a:solidFill>
            </a:rPr>
            <a:t>discuss and share learnings</a:t>
          </a:r>
          <a:endParaRPr lang="en-US" sz="1400" b="1" kern="1200" dirty="0">
            <a:solidFill>
              <a:schemeClr val="accent1"/>
            </a:solidFill>
          </a:endParaRPr>
        </a:p>
      </dsp:txBody>
      <dsp:txXfrm>
        <a:off x="3850387" y="2853175"/>
        <a:ext cx="3262500" cy="720000"/>
      </dsp:txXfrm>
    </dsp:sp>
    <dsp:sp modelId="{CAA2CE8C-CF04-4FF4-B2E2-94EEA55A9A26}">
      <dsp:nvSpPr>
        <dsp:cNvPr id="0" name=""/>
        <dsp:cNvSpPr/>
      </dsp:nvSpPr>
      <dsp:spPr>
        <a:xfrm>
          <a:off x="8320012" y="243174"/>
          <a:ext cx="1990125" cy="1990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A7614-4B63-4344-AC33-F7A233A99E57}">
      <dsp:nvSpPr>
        <dsp:cNvPr id="0" name=""/>
        <dsp:cNvSpPr/>
      </dsp:nvSpPr>
      <dsp:spPr>
        <a:xfrm>
          <a:off x="8744137" y="667299"/>
          <a:ext cx="1141875" cy="114187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6EB2F-B518-47B0-87B2-2B2777F4FA24}">
      <dsp:nvSpPr>
        <dsp:cNvPr id="0" name=""/>
        <dsp:cNvSpPr/>
      </dsp:nvSpPr>
      <dsp:spPr>
        <a:xfrm>
          <a:off x="7683825" y="2853175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>
              <a:solidFill>
                <a:srgbClr val="4A7791"/>
              </a:solidFill>
            </a:rPr>
            <a:t>Review and discuss </a:t>
          </a:r>
          <a:r>
            <a:rPr lang="en-US" sz="1400" b="1" kern="1200" dirty="0">
              <a:solidFill>
                <a:schemeClr val="accent1"/>
              </a:solidFill>
            </a:rPr>
            <a:t>Patient Case Studies</a:t>
          </a:r>
          <a:r>
            <a:rPr lang="en-US" sz="1400" kern="1200" dirty="0">
              <a:solidFill>
                <a:srgbClr val="4A7791"/>
              </a:solidFill>
            </a:rPr>
            <a:t> using the questions that you have sent in advance of this event</a:t>
          </a:r>
        </a:p>
      </dsp:txBody>
      <dsp:txXfrm>
        <a:off x="7683825" y="2853175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C8824-A670-0648-A671-512BC63684D0}">
      <dsp:nvSpPr>
        <dsp:cNvPr id="0" name=""/>
        <dsp:cNvSpPr/>
      </dsp:nvSpPr>
      <dsp:spPr>
        <a:xfrm>
          <a:off x="-4514437" y="-697326"/>
          <a:ext cx="5417479" cy="5417479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C008-4A01-E944-B1AC-7043BC1BEE27}">
      <dsp:nvSpPr>
        <dsp:cNvPr id="0" name=""/>
        <dsp:cNvSpPr/>
      </dsp:nvSpPr>
      <dsp:spPr>
        <a:xfrm>
          <a:off x="739496" y="574701"/>
          <a:ext cx="10202558" cy="1149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21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The current and future treatment landscape in indolent non-Hodgkin lymphoma (NHL)</a:t>
          </a:r>
          <a:endParaRPr lang="nl-NL" sz="2300" kern="1200" dirty="0"/>
        </a:p>
      </dsp:txBody>
      <dsp:txXfrm>
        <a:off x="739496" y="574701"/>
        <a:ext cx="10202558" cy="1149241"/>
      </dsp:txXfrm>
    </dsp:sp>
    <dsp:sp modelId="{8BA04B15-71B9-1342-A608-CC8853C061DB}">
      <dsp:nvSpPr>
        <dsp:cNvPr id="0" name=""/>
        <dsp:cNvSpPr/>
      </dsp:nvSpPr>
      <dsp:spPr>
        <a:xfrm>
          <a:off x="21220" y="431045"/>
          <a:ext cx="1436551" cy="14365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5585E-DFBC-CC4F-8277-40F6D0B91EA3}">
      <dsp:nvSpPr>
        <dsp:cNvPr id="0" name=""/>
        <dsp:cNvSpPr/>
      </dsp:nvSpPr>
      <dsp:spPr>
        <a:xfrm>
          <a:off x="739496" y="2298884"/>
          <a:ext cx="10202558" cy="11492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21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Considerations regarding treatment selection for patients with indolent NHL</a:t>
          </a:r>
          <a:endParaRPr lang="nl-N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Including the future use of targeted therapies, </a:t>
          </a:r>
          <a:r>
            <a:rPr lang="en-GB" sz="1800" kern="1200" dirty="0"/>
            <a:t>chimeric antigen receptor (</a:t>
          </a:r>
          <a:r>
            <a:rPr lang="en-US" sz="1800" kern="1200" dirty="0"/>
            <a:t>CAR)-T cell therapy and bispecifics</a:t>
          </a:r>
          <a:r>
            <a:rPr lang="nl-NL" sz="1800" kern="1200" dirty="0"/>
            <a:t> </a:t>
          </a:r>
        </a:p>
      </dsp:txBody>
      <dsp:txXfrm>
        <a:off x="739496" y="2298884"/>
        <a:ext cx="10202558" cy="1149241"/>
      </dsp:txXfrm>
    </dsp:sp>
    <dsp:sp modelId="{54D77EF6-BC59-AC4B-96F1-C6F457E4FF89}">
      <dsp:nvSpPr>
        <dsp:cNvPr id="0" name=""/>
        <dsp:cNvSpPr/>
      </dsp:nvSpPr>
      <dsp:spPr>
        <a:xfrm>
          <a:off x="21220" y="2155229"/>
          <a:ext cx="1436551" cy="143655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D5E1E-C338-AB46-B43B-44671FD1D7D6}">
      <dsp:nvSpPr>
        <dsp:cNvPr id="0" name=""/>
        <dsp:cNvSpPr/>
      </dsp:nvSpPr>
      <dsp:spPr>
        <a:xfrm>
          <a:off x="2846" y="457458"/>
          <a:ext cx="3069389" cy="36110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96965-3A7E-0747-AE78-54FE2C4F478B}">
      <dsp:nvSpPr>
        <dsp:cNvPr id="0" name=""/>
        <dsp:cNvSpPr/>
      </dsp:nvSpPr>
      <dsp:spPr>
        <a:xfrm>
          <a:off x="156315" y="542891"/>
          <a:ext cx="2762450" cy="2347180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6CF17-F9AB-DA4A-AFF7-95906B14F3E4}">
      <dsp:nvSpPr>
        <dsp:cNvPr id="0" name=""/>
        <dsp:cNvSpPr/>
      </dsp:nvSpPr>
      <dsp:spPr>
        <a:xfrm>
          <a:off x="156315" y="3339715"/>
          <a:ext cx="2762450" cy="61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City of Hope National Medical Centre, Duarte, CA, USA</a:t>
          </a:r>
          <a:endParaRPr lang="nl-NL" sz="1300" kern="1200" dirty="0"/>
        </a:p>
      </dsp:txBody>
      <dsp:txXfrm>
        <a:off x="156315" y="3339715"/>
        <a:ext cx="2762450" cy="613849"/>
      </dsp:txXfrm>
    </dsp:sp>
    <dsp:sp modelId="{A307325A-4B0B-CE48-BE16-06700BC130F0}">
      <dsp:nvSpPr>
        <dsp:cNvPr id="0" name=""/>
        <dsp:cNvSpPr/>
      </dsp:nvSpPr>
      <dsp:spPr>
        <a:xfrm>
          <a:off x="156315" y="2949080"/>
          <a:ext cx="2762450" cy="3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Prof. Alexey Danilov, MD, PhD</a:t>
          </a:r>
          <a:endParaRPr lang="nl-NL" sz="1600" b="1" kern="1200" dirty="0"/>
        </a:p>
      </dsp:txBody>
      <dsp:txXfrm>
        <a:off x="156315" y="2949080"/>
        <a:ext cx="2762450" cy="361133"/>
      </dsp:txXfrm>
    </dsp:sp>
    <dsp:sp modelId="{BEC5028F-B81C-D344-83D2-215C9F1D8F8C}">
      <dsp:nvSpPr>
        <dsp:cNvPr id="0" name=""/>
        <dsp:cNvSpPr/>
      </dsp:nvSpPr>
      <dsp:spPr>
        <a:xfrm>
          <a:off x="3946942" y="457458"/>
          <a:ext cx="3069389" cy="36110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FD496-4803-B54B-A729-BF86488EFC60}">
      <dsp:nvSpPr>
        <dsp:cNvPr id="0" name=""/>
        <dsp:cNvSpPr/>
      </dsp:nvSpPr>
      <dsp:spPr>
        <a:xfrm>
          <a:off x="4100412" y="542891"/>
          <a:ext cx="2762450" cy="2347180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97FF8-8A25-4741-A6A1-5CFD4EFD953F}">
      <dsp:nvSpPr>
        <dsp:cNvPr id="0" name=""/>
        <dsp:cNvSpPr/>
      </dsp:nvSpPr>
      <dsp:spPr>
        <a:xfrm>
          <a:off x="4100412" y="3339715"/>
          <a:ext cx="2762450" cy="61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University of Pennsylvania,</a:t>
          </a:r>
          <a:br>
            <a:rPr lang="en-GB" sz="1300" kern="1200" dirty="0"/>
          </a:br>
          <a:r>
            <a:rPr lang="en-GB" sz="1300" kern="1200" dirty="0"/>
            <a:t>Philadelphia, PA, USA</a:t>
          </a:r>
          <a:endParaRPr lang="nl-NL" sz="1300" kern="1200" dirty="0"/>
        </a:p>
      </dsp:txBody>
      <dsp:txXfrm>
        <a:off x="4100412" y="3339715"/>
        <a:ext cx="2762450" cy="613849"/>
      </dsp:txXfrm>
    </dsp:sp>
    <dsp:sp modelId="{E131520B-2C70-E44F-B06B-DA76591BED1C}">
      <dsp:nvSpPr>
        <dsp:cNvPr id="0" name=""/>
        <dsp:cNvSpPr/>
      </dsp:nvSpPr>
      <dsp:spPr>
        <a:xfrm>
          <a:off x="4100412" y="2949080"/>
          <a:ext cx="2762450" cy="3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Assoc. Prof. Stefan K. Barta, MD, MRCP</a:t>
          </a:r>
          <a:endParaRPr lang="nl-NL" sz="1600" b="1" kern="1200" dirty="0"/>
        </a:p>
      </dsp:txBody>
      <dsp:txXfrm>
        <a:off x="4100412" y="2949080"/>
        <a:ext cx="2762450" cy="361133"/>
      </dsp:txXfrm>
    </dsp:sp>
    <dsp:sp modelId="{0ADBF33C-5A42-F24C-B035-0F50F53893E1}">
      <dsp:nvSpPr>
        <dsp:cNvPr id="0" name=""/>
        <dsp:cNvSpPr/>
      </dsp:nvSpPr>
      <dsp:spPr>
        <a:xfrm>
          <a:off x="7891038" y="457458"/>
          <a:ext cx="3069389" cy="36110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27524-D4F3-6243-B33F-F1AFB5331895}">
      <dsp:nvSpPr>
        <dsp:cNvPr id="0" name=""/>
        <dsp:cNvSpPr/>
      </dsp:nvSpPr>
      <dsp:spPr>
        <a:xfrm>
          <a:off x="8044508" y="542891"/>
          <a:ext cx="2762450" cy="2347180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D2C93-E001-F849-A614-58809830C47E}">
      <dsp:nvSpPr>
        <dsp:cNvPr id="0" name=""/>
        <dsp:cNvSpPr/>
      </dsp:nvSpPr>
      <dsp:spPr>
        <a:xfrm>
          <a:off x="8044508" y="3339715"/>
          <a:ext cx="2762450" cy="61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Barts Cancer Institute and </a:t>
          </a:r>
          <a:br>
            <a:rPr lang="en-GB" sz="1300" kern="1200" dirty="0"/>
          </a:br>
          <a:r>
            <a:rPr lang="en-GB" sz="1300" kern="1200" dirty="0"/>
            <a:t>St Bartholomew's Hospital, London, UK</a:t>
          </a:r>
          <a:endParaRPr lang="nl-NL" sz="1300" kern="1200" dirty="0"/>
        </a:p>
      </dsp:txBody>
      <dsp:txXfrm>
        <a:off x="8044508" y="3339715"/>
        <a:ext cx="2762450" cy="613849"/>
      </dsp:txXfrm>
    </dsp:sp>
    <dsp:sp modelId="{CEC04CE4-E248-8B44-9BBB-D630A17A17AA}">
      <dsp:nvSpPr>
        <dsp:cNvPr id="0" name=""/>
        <dsp:cNvSpPr/>
      </dsp:nvSpPr>
      <dsp:spPr>
        <a:xfrm>
          <a:off x="8044508" y="2949080"/>
          <a:ext cx="2762450" cy="361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Dr. Jessica Okosun, MD, PhD</a:t>
          </a:r>
          <a:endParaRPr lang="nl-NL" sz="1600" b="1" kern="1200" dirty="0"/>
        </a:p>
      </dsp:txBody>
      <dsp:txXfrm>
        <a:off x="8044508" y="2949080"/>
        <a:ext cx="2762450" cy="361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659E-7AA3-7E4A-A69F-910EFA5C7A9A}">
      <dsp:nvSpPr>
        <dsp:cNvPr id="0" name=""/>
        <dsp:cNvSpPr/>
      </dsp:nvSpPr>
      <dsp:spPr>
        <a:xfrm>
          <a:off x="0" y="250674"/>
          <a:ext cx="109632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66" tIns="333248" rIns="8508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600" b="0" i="0" kern="1200" dirty="0"/>
            <a:t>Select patients may be treated with local therapy with “curative intent”</a:t>
          </a:r>
          <a:endParaRPr lang="nl-NL" sz="1600" kern="1200" dirty="0"/>
        </a:p>
      </dsp:txBody>
      <dsp:txXfrm>
        <a:off x="0" y="250674"/>
        <a:ext cx="10963200" cy="680400"/>
      </dsp:txXfrm>
    </dsp:sp>
    <dsp:sp modelId="{13286328-B76E-9B46-99DE-24973C15325B}">
      <dsp:nvSpPr>
        <dsp:cNvPr id="0" name=""/>
        <dsp:cNvSpPr/>
      </dsp:nvSpPr>
      <dsp:spPr>
        <a:xfrm>
          <a:off x="548160" y="14514"/>
          <a:ext cx="76742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8" tIns="0" rIns="2900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Early stage:</a:t>
          </a:r>
          <a:endParaRPr lang="nl-NL" sz="1600" kern="1200"/>
        </a:p>
      </dsp:txBody>
      <dsp:txXfrm>
        <a:off x="571217" y="37571"/>
        <a:ext cx="7628126" cy="426206"/>
      </dsp:txXfrm>
    </dsp:sp>
    <dsp:sp modelId="{6D900ED7-37B7-D84D-8F9C-B315B0FBA38A}">
      <dsp:nvSpPr>
        <dsp:cNvPr id="0" name=""/>
        <dsp:cNvSpPr/>
      </dsp:nvSpPr>
      <dsp:spPr>
        <a:xfrm>
          <a:off x="0" y="1253634"/>
          <a:ext cx="10963200" cy="362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66" tIns="333248" rIns="8508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400" b="1" i="1" u="sng" kern="1200" dirty="0"/>
            <a:t>Candidates for “watchful waiting”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Asymptomatic; low bulk, slowly progressive disease; no impending organ compromise</a:t>
          </a:r>
          <a:endParaRPr lang="nl-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400" b="1" i="1" u="sng" kern="1200" dirty="0"/>
            <a:t>Indicators to initiate treatment </a:t>
          </a:r>
          <a:endParaRPr lang="nl-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fr-FR" sz="1400" b="1" i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Groupe d'Etude des Lymphomes Folliculaires </a:t>
          </a:r>
          <a:r>
            <a:rPr lang="fr-FR" sz="14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US" sz="1400" b="1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GELF</a:t>
          </a:r>
          <a:r>
            <a:rPr lang="en-US" sz="1400" b="1" i="0" kern="1200" dirty="0"/>
            <a:t>) criteria: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</a:t>
          </a:r>
          <a:r>
            <a:rPr lang="en-GB" sz="1400" b="0" i="0" kern="1200" noProof="0" dirty="0"/>
            <a:t>Tumour</a:t>
          </a:r>
          <a:r>
            <a:rPr lang="en-US" sz="1400" b="0" i="0" kern="1200" dirty="0"/>
            <a:t> size: any site &gt;7 cm or ≥3 sites &gt;3 cm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B symptoms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Spleen: below umbilical line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Compressive symptoms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Pleural or peritoneal effusion </a:t>
          </a:r>
          <a:endParaRPr lang="nl-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Char char="•"/>
          </a:pPr>
          <a:r>
            <a:rPr lang="en-US" sz="1400" b="0" i="0" kern="1200" dirty="0"/>
            <a:t>Other criteria: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Cytopenias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Impairment of major organ function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Marked blood lymphocytosis</a:t>
          </a:r>
          <a:endParaRPr lang="nl-NL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Font typeface="System Font Regular"/>
            <a:buChar char="–"/>
          </a:pPr>
          <a:r>
            <a:rPr lang="en-US" sz="1400" b="0" i="0" kern="1200" dirty="0"/>
            <a:t> Steady or rapid progression</a:t>
          </a:r>
          <a:endParaRPr lang="nl-NL" sz="1400" kern="1200" dirty="0"/>
        </a:p>
      </dsp:txBody>
      <dsp:txXfrm>
        <a:off x="0" y="1253634"/>
        <a:ext cx="10963200" cy="3628800"/>
      </dsp:txXfrm>
    </dsp:sp>
    <dsp:sp modelId="{B51071D8-98C5-B746-BB76-DC6ACD8662E3}">
      <dsp:nvSpPr>
        <dsp:cNvPr id="0" name=""/>
        <dsp:cNvSpPr/>
      </dsp:nvSpPr>
      <dsp:spPr>
        <a:xfrm>
          <a:off x="548160" y="1017474"/>
          <a:ext cx="76742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8" tIns="0" rIns="2900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Advanced disease:</a:t>
          </a:r>
          <a:endParaRPr lang="nl-NL" sz="1600" kern="1200"/>
        </a:p>
      </dsp:txBody>
      <dsp:txXfrm>
        <a:off x="571217" y="1040531"/>
        <a:ext cx="762812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6F5AD-A980-574F-9333-6B05C9B17D10}">
      <dsp:nvSpPr>
        <dsp:cNvPr id="0" name=""/>
        <dsp:cNvSpPr/>
      </dsp:nvSpPr>
      <dsp:spPr>
        <a:xfrm>
          <a:off x="1488" y="42957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Does everyone need CIT?</a:t>
          </a:r>
          <a:endParaRPr lang="nl-NL" sz="1800" b="1" kern="1200" dirty="0">
            <a:solidFill>
              <a:schemeClr val="tx1"/>
            </a:solidFill>
          </a:endParaRPr>
        </a:p>
      </dsp:txBody>
      <dsp:txXfrm>
        <a:off x="426498" y="854583"/>
        <a:ext cx="2052128" cy="2052128"/>
      </dsp:txXfrm>
    </dsp:sp>
    <dsp:sp modelId="{53996AB1-DB78-DC4D-BC04-7E3227EC66F8}">
      <dsp:nvSpPr>
        <dsp:cNvPr id="0" name=""/>
        <dsp:cNvSpPr/>
      </dsp:nvSpPr>
      <dsp:spPr>
        <a:xfrm>
          <a:off x="2323207" y="42957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What is the optimal chemotherapy backbone in CIT?</a:t>
          </a:r>
          <a:endParaRPr lang="nl-NL" sz="1800" b="1" kern="1200" dirty="0">
            <a:solidFill>
              <a:schemeClr val="tx1"/>
            </a:solidFill>
          </a:endParaRPr>
        </a:p>
      </dsp:txBody>
      <dsp:txXfrm>
        <a:off x="2748217" y="854583"/>
        <a:ext cx="2052128" cy="2052128"/>
      </dsp:txXfrm>
    </dsp:sp>
    <dsp:sp modelId="{F4E6290D-9C8F-304D-A95A-824FB32BDF79}">
      <dsp:nvSpPr>
        <dsp:cNvPr id="0" name=""/>
        <dsp:cNvSpPr/>
      </dsp:nvSpPr>
      <dsp:spPr>
        <a:xfrm>
          <a:off x="4644925" y="42957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Does the type of CD20 monoclonal antibody matter?</a:t>
          </a:r>
          <a:endParaRPr lang="nl-NL" sz="1800" b="1" kern="1200" dirty="0">
            <a:solidFill>
              <a:schemeClr val="tx1"/>
            </a:solidFill>
          </a:endParaRPr>
        </a:p>
      </dsp:txBody>
      <dsp:txXfrm>
        <a:off x="5069935" y="854583"/>
        <a:ext cx="2052128" cy="2052128"/>
      </dsp:txXfrm>
    </dsp:sp>
    <dsp:sp modelId="{AD8870BB-49B8-E04F-9957-01DA0167D5EC}">
      <dsp:nvSpPr>
        <dsp:cNvPr id="0" name=""/>
        <dsp:cNvSpPr/>
      </dsp:nvSpPr>
      <dsp:spPr>
        <a:xfrm>
          <a:off x="6966644" y="42957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Has the time for “chemo-free” therapy arrived?</a:t>
          </a:r>
          <a:endParaRPr lang="nl-NL" sz="1800" b="1" kern="1200" dirty="0">
            <a:solidFill>
              <a:schemeClr val="tx1"/>
            </a:solidFill>
          </a:endParaRPr>
        </a:p>
      </dsp:txBody>
      <dsp:txXfrm>
        <a:off x="7391654" y="854583"/>
        <a:ext cx="2052128" cy="2052128"/>
      </dsp:txXfrm>
    </dsp:sp>
    <dsp:sp modelId="{4454A6CC-A8CB-7E4D-8C0C-52E493368386}">
      <dsp:nvSpPr>
        <dsp:cNvPr id="0" name=""/>
        <dsp:cNvSpPr/>
      </dsp:nvSpPr>
      <dsp:spPr>
        <a:xfrm>
          <a:off x="9288363" y="429573"/>
          <a:ext cx="2902148" cy="2902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9715" tIns="22860" rIns="159715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</a:rPr>
            <a:t>Maintenance </a:t>
          </a:r>
          <a:br>
            <a:rPr lang="en-US" sz="1800" b="1" i="0" kern="1200" dirty="0">
              <a:solidFill>
                <a:schemeClr val="tx1"/>
              </a:solidFill>
            </a:rPr>
          </a:br>
          <a:r>
            <a:rPr lang="en-US" sz="1800" b="1" i="0" kern="1200" dirty="0">
              <a:solidFill>
                <a:schemeClr val="tx1"/>
              </a:solidFill>
            </a:rPr>
            <a:t>or not?</a:t>
          </a:r>
          <a:endParaRPr lang="nl-NL" sz="1800" b="1" kern="1200" dirty="0">
            <a:solidFill>
              <a:schemeClr val="tx1"/>
            </a:solidFill>
          </a:endParaRPr>
        </a:p>
      </dsp:txBody>
      <dsp:txXfrm>
        <a:off x="9713373" y="854583"/>
        <a:ext cx="2052128" cy="2052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F555-1A19-DD44-B5FA-EBD5246F83E9}">
      <dsp:nvSpPr>
        <dsp:cNvPr id="0" name=""/>
        <dsp:cNvSpPr/>
      </dsp:nvSpPr>
      <dsp:spPr>
        <a:xfrm>
          <a:off x="660826" y="0"/>
          <a:ext cx="2410387" cy="2410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Does the patient need treatment? </a:t>
          </a:r>
          <a:endParaRPr lang="nl-NL" sz="2200" kern="1200"/>
        </a:p>
      </dsp:txBody>
      <dsp:txXfrm>
        <a:off x="1013819" y="352993"/>
        <a:ext cx="1704401" cy="1704401"/>
      </dsp:txXfrm>
    </dsp:sp>
    <dsp:sp modelId="{88B52F9C-0D28-CA4F-965F-AB826276A6A0}">
      <dsp:nvSpPr>
        <dsp:cNvPr id="0" name=""/>
        <dsp:cNvSpPr/>
      </dsp:nvSpPr>
      <dsp:spPr>
        <a:xfrm>
          <a:off x="3071213" y="0"/>
          <a:ext cx="2410387" cy="2410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Does the patient want treatment?</a:t>
          </a:r>
          <a:endParaRPr lang="nl-NL" sz="2200" kern="1200" dirty="0"/>
        </a:p>
      </dsp:txBody>
      <dsp:txXfrm>
        <a:off x="3424206" y="352993"/>
        <a:ext cx="1704401" cy="1704401"/>
      </dsp:txXfrm>
    </dsp:sp>
    <dsp:sp modelId="{A785007A-15DF-6E4B-9DD2-376EC0387D45}">
      <dsp:nvSpPr>
        <dsp:cNvPr id="0" name=""/>
        <dsp:cNvSpPr/>
      </dsp:nvSpPr>
      <dsp:spPr>
        <a:xfrm>
          <a:off x="5481599" y="0"/>
          <a:ext cx="2410387" cy="2410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What is the goal of treatment?</a:t>
          </a:r>
          <a:endParaRPr lang="nl-NL" sz="2200" kern="1200"/>
        </a:p>
      </dsp:txBody>
      <dsp:txXfrm>
        <a:off x="5834592" y="352993"/>
        <a:ext cx="1704401" cy="1704401"/>
      </dsp:txXfrm>
    </dsp:sp>
    <dsp:sp modelId="{E938BC76-F54E-124A-8109-A067DFF14760}">
      <dsp:nvSpPr>
        <dsp:cNvPr id="0" name=""/>
        <dsp:cNvSpPr/>
      </dsp:nvSpPr>
      <dsp:spPr>
        <a:xfrm>
          <a:off x="7891987" y="0"/>
          <a:ext cx="2410387" cy="2410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What are the comorbidities?</a:t>
          </a:r>
          <a:endParaRPr lang="nl-NL" sz="2200" kern="1200" dirty="0"/>
        </a:p>
      </dsp:txBody>
      <dsp:txXfrm>
        <a:off x="8244980" y="352993"/>
        <a:ext cx="1704401" cy="1704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F4A3-6719-4647-8AC6-AF021A2662B5}">
      <dsp:nvSpPr>
        <dsp:cNvPr id="0" name=""/>
        <dsp:cNvSpPr/>
      </dsp:nvSpPr>
      <dsp:spPr>
        <a:xfrm>
          <a:off x="0" y="359801"/>
          <a:ext cx="10963200" cy="270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66" tIns="416560" rIns="8508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/>
            <a:t>Consider a </a:t>
          </a:r>
          <a:r>
            <a:rPr lang="en-GB" sz="2000" b="1" i="0" kern="1200" dirty="0"/>
            <a:t>clinical trial </a:t>
          </a:r>
          <a:r>
            <a:rPr lang="en-GB" sz="2000" b="0" i="0" kern="1200" dirty="0"/>
            <a:t>as a first option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0" kern="1200" dirty="0"/>
            <a:t>Early progressors </a:t>
          </a:r>
          <a:r>
            <a:rPr lang="en-GB" sz="2000" b="0" i="0" kern="1200" dirty="0"/>
            <a:t>(POD24) – </a:t>
          </a:r>
          <a:r>
            <a:rPr lang="en-GB" sz="2000" b="1" i="0" kern="1200" dirty="0"/>
            <a:t>younger patients </a:t>
          </a:r>
          <a:r>
            <a:rPr lang="en-GB" sz="2000" b="0" i="0" kern="1200" dirty="0"/>
            <a:t>– </a:t>
          </a:r>
          <a:r>
            <a:rPr lang="en-GB" sz="2000" b="0" i="1" kern="1200" dirty="0"/>
            <a:t>consider</a:t>
          </a:r>
          <a:r>
            <a:rPr lang="en-GB" sz="2000" b="0" i="0" kern="1200" dirty="0"/>
            <a:t> high-dose therapy and ASCT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/>
            <a:t>In </a:t>
          </a:r>
          <a:r>
            <a:rPr lang="en-GB" sz="2000" b="1" i="0" kern="1200" dirty="0"/>
            <a:t>rituximab-refractory patients </a:t>
          </a:r>
          <a:r>
            <a:rPr lang="en-GB" sz="2000" b="0" i="0" kern="1200" dirty="0"/>
            <a:t>– </a:t>
          </a:r>
          <a:r>
            <a:rPr lang="en-GB" sz="2000" b="0" i="1" kern="1200" dirty="0"/>
            <a:t>Obinutuzumab-chemotherapy (obinutuzumab-bendamustine, obinutuzumab-CHOP)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/>
            <a:t>In </a:t>
          </a:r>
          <a:r>
            <a:rPr lang="en-GB" sz="2000" b="1" i="0" kern="1200" dirty="0"/>
            <a:t>older patients </a:t>
          </a:r>
          <a:r>
            <a:rPr lang="en-GB" sz="2000" b="0" i="0" kern="1200" dirty="0"/>
            <a:t>– </a:t>
          </a:r>
          <a:r>
            <a:rPr lang="en-GB" sz="2000" b="0" i="1" kern="1200" dirty="0"/>
            <a:t>consider </a:t>
          </a:r>
          <a:r>
            <a:rPr lang="en-GB" altLang="ko-KR" sz="20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LEN+R</a:t>
          </a:r>
          <a:r>
            <a:rPr lang="en-GB" sz="2000" b="0" i="1" kern="1200" dirty="0"/>
            <a:t>, tazemetostat (in EZH2-mutated patients)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0" kern="1200" dirty="0"/>
            <a:t>Double-refractory patients</a:t>
          </a:r>
          <a:r>
            <a:rPr lang="en-GB" sz="2000" b="0" i="0" kern="1200" dirty="0"/>
            <a:t>: </a:t>
          </a:r>
          <a:r>
            <a:rPr lang="en-GB" sz="2000" b="0" i="1" kern="1200" dirty="0"/>
            <a:t>consider PI3K inhibitors (BUT mindful of toxicities, comorbidities, QoL)</a:t>
          </a:r>
          <a:endParaRPr lang="nl-NL" sz="2000" kern="1200" dirty="0"/>
        </a:p>
      </dsp:txBody>
      <dsp:txXfrm>
        <a:off x="0" y="359801"/>
        <a:ext cx="10963200" cy="2709000"/>
      </dsp:txXfrm>
    </dsp:sp>
    <dsp:sp modelId="{68355CFB-5B00-2347-B64C-9C3AC4BEC3F4}">
      <dsp:nvSpPr>
        <dsp:cNvPr id="0" name=""/>
        <dsp:cNvSpPr/>
      </dsp:nvSpPr>
      <dsp:spPr>
        <a:xfrm>
          <a:off x="548160" y="64601"/>
          <a:ext cx="7674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8" tIns="0" rIns="2900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/>
            <a:t>For FL</a:t>
          </a:r>
          <a:endParaRPr lang="nl-NL" sz="2000" kern="1200" dirty="0"/>
        </a:p>
      </dsp:txBody>
      <dsp:txXfrm>
        <a:off x="576981" y="93422"/>
        <a:ext cx="7616598" cy="532758"/>
      </dsp:txXfrm>
    </dsp:sp>
    <dsp:sp modelId="{CF9A403D-EB00-A34B-A927-8C7142F0E670}">
      <dsp:nvSpPr>
        <dsp:cNvPr id="0" name=""/>
        <dsp:cNvSpPr/>
      </dsp:nvSpPr>
      <dsp:spPr>
        <a:xfrm>
          <a:off x="0" y="3472001"/>
          <a:ext cx="109632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66" tIns="416560" rIns="8508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i="0" kern="1200" dirty="0"/>
            <a:t>Clinical trial </a:t>
          </a:r>
          <a:r>
            <a:rPr lang="en-GB" sz="2000" b="0" i="0" kern="1200" dirty="0"/>
            <a:t>as above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ko-KR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LEN+R</a:t>
          </a:r>
          <a:r>
            <a:rPr lang="en-GB" sz="2000" b="1" i="0" kern="1200" dirty="0"/>
            <a:t>, ibrutinib, umbralisib</a:t>
          </a:r>
          <a:endParaRPr lang="nl-NL" sz="2000" b="1" kern="1200" dirty="0"/>
        </a:p>
      </dsp:txBody>
      <dsp:txXfrm>
        <a:off x="0" y="3472001"/>
        <a:ext cx="10963200" cy="1165500"/>
      </dsp:txXfrm>
    </dsp:sp>
    <dsp:sp modelId="{E70EC91E-144E-CD40-8FD5-8D7C9C85A5E1}">
      <dsp:nvSpPr>
        <dsp:cNvPr id="0" name=""/>
        <dsp:cNvSpPr/>
      </dsp:nvSpPr>
      <dsp:spPr>
        <a:xfrm>
          <a:off x="548160" y="3176801"/>
          <a:ext cx="767424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68" tIns="0" rIns="2900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/>
            <a:t>For MZL</a:t>
          </a:r>
          <a:endParaRPr lang="nl-NL" sz="2000" kern="1200" dirty="0"/>
        </a:p>
      </dsp:txBody>
      <dsp:txXfrm>
        <a:off x="576981" y="3205622"/>
        <a:ext cx="761659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F7370-0AD3-FA48-95D1-E5ADCDEFD2C8}">
      <dsp:nvSpPr>
        <dsp:cNvPr id="0" name=""/>
        <dsp:cNvSpPr/>
      </dsp:nvSpPr>
      <dsp:spPr>
        <a:xfrm>
          <a:off x="0" y="206191"/>
          <a:ext cx="10963200" cy="66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Non-chemotherapy options increasing!</a:t>
          </a:r>
          <a:endParaRPr lang="nl-NL" sz="1900" kern="1200"/>
        </a:p>
      </dsp:txBody>
      <dsp:txXfrm>
        <a:off x="32571" y="238762"/>
        <a:ext cx="10898058" cy="602070"/>
      </dsp:txXfrm>
    </dsp:sp>
    <dsp:sp modelId="{5B1E23A6-D3DF-E94E-A28D-4A17DE6D054C}">
      <dsp:nvSpPr>
        <dsp:cNvPr id="0" name=""/>
        <dsp:cNvSpPr/>
      </dsp:nvSpPr>
      <dsp:spPr>
        <a:xfrm>
          <a:off x="0" y="873404"/>
          <a:ext cx="109632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08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Lenalidomide-obinutuzumab promising in 1</a:t>
          </a:r>
          <a:r>
            <a:rPr lang="en-US" sz="1500" b="0" i="0" kern="1200" baseline="30000" dirty="0"/>
            <a:t>st</a:t>
          </a:r>
          <a:r>
            <a:rPr lang="en-US" sz="1500" b="0" i="0" kern="1200" dirty="0"/>
            <a:t> line; needs broader study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Multiple novel therapies coming in R/R FL</a:t>
          </a:r>
          <a:endParaRPr lang="nl-NL" sz="1500" kern="1200" dirty="0"/>
        </a:p>
      </dsp:txBody>
      <dsp:txXfrm>
        <a:off x="0" y="873404"/>
        <a:ext cx="10963200" cy="521122"/>
      </dsp:txXfrm>
    </dsp:sp>
    <dsp:sp modelId="{40E5E9EA-F7DB-1447-86F2-CACA71BC827D}">
      <dsp:nvSpPr>
        <dsp:cNvPr id="0" name=""/>
        <dsp:cNvSpPr/>
      </dsp:nvSpPr>
      <dsp:spPr>
        <a:xfrm>
          <a:off x="0" y="1394526"/>
          <a:ext cx="10963200" cy="66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Non-chemotherapy options should be considered for early progressing (POD24) patients with FL early on</a:t>
          </a:r>
          <a:endParaRPr lang="nl-NL" sz="1900" kern="1200" dirty="0"/>
        </a:p>
      </dsp:txBody>
      <dsp:txXfrm>
        <a:off x="32571" y="1427097"/>
        <a:ext cx="10898058" cy="602070"/>
      </dsp:txXfrm>
    </dsp:sp>
    <dsp:sp modelId="{679D6C83-7ED9-934A-9687-A923AA0EF122}">
      <dsp:nvSpPr>
        <dsp:cNvPr id="0" name=""/>
        <dsp:cNvSpPr/>
      </dsp:nvSpPr>
      <dsp:spPr>
        <a:xfrm>
          <a:off x="0" y="2116458"/>
          <a:ext cx="10963200" cy="66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Newly approved therapies include EZH2 (</a:t>
          </a:r>
          <a:r>
            <a:rPr lang="en-US" sz="1900" b="0" i="0" kern="1200" dirty="0" err="1"/>
            <a:t>tazametostat</a:t>
          </a:r>
          <a:r>
            <a:rPr lang="en-US" sz="1900" b="0" i="0" kern="1200" dirty="0"/>
            <a:t>) and dual PI3K/CK inhibitors (</a:t>
          </a:r>
          <a:r>
            <a:rPr lang="en-US" sz="1900" b="0" i="0" kern="1200" dirty="0" err="1"/>
            <a:t>umbralisib</a:t>
          </a:r>
          <a:r>
            <a:rPr lang="en-US" sz="1900" b="0" i="0" kern="1200" dirty="0"/>
            <a:t>)</a:t>
          </a:r>
          <a:endParaRPr lang="nl-NL" sz="1900" kern="1200" dirty="0"/>
        </a:p>
      </dsp:txBody>
      <dsp:txXfrm>
        <a:off x="32571" y="2149029"/>
        <a:ext cx="10898058" cy="602070"/>
      </dsp:txXfrm>
    </dsp:sp>
    <dsp:sp modelId="{D5A3764E-BC93-5E49-A84A-075694E3B873}">
      <dsp:nvSpPr>
        <dsp:cNvPr id="0" name=""/>
        <dsp:cNvSpPr/>
      </dsp:nvSpPr>
      <dsp:spPr>
        <a:xfrm>
          <a:off x="0" y="2838391"/>
          <a:ext cx="10963200" cy="66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Copanlisib + rituximab leads to improved PFS vs rituximab alone </a:t>
          </a:r>
          <a:endParaRPr lang="nl-NL" sz="1900" kern="1200" dirty="0"/>
        </a:p>
      </dsp:txBody>
      <dsp:txXfrm>
        <a:off x="32571" y="2870962"/>
        <a:ext cx="10898058" cy="602070"/>
      </dsp:txXfrm>
    </dsp:sp>
    <dsp:sp modelId="{05C1E578-BC41-D041-8404-D9DBA1D7EB54}">
      <dsp:nvSpPr>
        <dsp:cNvPr id="0" name=""/>
        <dsp:cNvSpPr/>
      </dsp:nvSpPr>
      <dsp:spPr>
        <a:xfrm>
          <a:off x="0" y="3560323"/>
          <a:ext cx="10963200" cy="66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CAR-T cells are a highly active modality that recently received approval in the US</a:t>
          </a:r>
          <a:endParaRPr lang="nl-NL" sz="1900" kern="1200" dirty="0"/>
        </a:p>
      </dsp:txBody>
      <dsp:txXfrm>
        <a:off x="32571" y="3592894"/>
        <a:ext cx="10898058" cy="602070"/>
      </dsp:txXfrm>
    </dsp:sp>
    <dsp:sp modelId="{ED085141-30B0-C343-9649-6CFE7B20D0EB}">
      <dsp:nvSpPr>
        <dsp:cNvPr id="0" name=""/>
        <dsp:cNvSpPr/>
      </dsp:nvSpPr>
      <dsp:spPr>
        <a:xfrm>
          <a:off x="0" y="4282255"/>
          <a:ext cx="10963200" cy="66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Bispecific antibodies show promising activity in FL</a:t>
          </a:r>
          <a:endParaRPr lang="nl-NL" sz="1900" kern="1200" dirty="0"/>
        </a:p>
      </dsp:txBody>
      <dsp:txXfrm>
        <a:off x="32571" y="4314826"/>
        <a:ext cx="10898058" cy="602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5/6/21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5/6/21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774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8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5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5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3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33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1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35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3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539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7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46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83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822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662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011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23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656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10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9660A-F5D7-41D1-B120-A4C0CF2E89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1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45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9660A-F5D7-41D1-B120-A4C0CF2E89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64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724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48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5D95-375E-402D-A667-95E566D870C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23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0591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455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762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3093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56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58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EC2C3-49FC-43FC-822B-8E5C4DE8F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84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BC2F3-B38E-4DA3-986B-E6D9857FBAF3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05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7A3DAA-0021-413A-90FE-8661E283DD55}" type="slidenum">
              <a:rPr lang="en-GB" smtClean="0"/>
              <a:pPr>
                <a:defRPr/>
              </a:pPr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512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BC2F3-B38E-4DA3-986B-E6D9857FBAF3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2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4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2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0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B93C-B00C-7D4D-B111-0B1478C556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1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lymphomaconnect" TargetMode="External"/><Relationship Id="rId17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https://twitter.com/LYM_MM_CONNECT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0.svg"/><Relationship Id="rId10" Type="http://schemas.openxmlformats.org/officeDocument/2006/relationships/hyperlink" Target="https://lymphomaconnect.info/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5.svg"/><Relationship Id="rId9" Type="http://schemas.openxmlformats.org/officeDocument/2006/relationships/hyperlink" Target="https://www.linkedin.com/company/23765823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DAE73A-49B6-A64E-B111-4C62A0248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89" y="1482564"/>
            <a:ext cx="6887815" cy="27142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7805EF8-9A6B-A545-9769-4799BC2CD6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11F6492-A05A-7644-9F0B-20D9138E68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E55B12F-A831-E44C-A880-165660CEB4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3881D09-4309-8C44-91E5-50A70571A0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91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3BA0C2-FE63-FF4A-B29E-AE523B14F5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6293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9B162-F363-8749-AAC6-A1583E49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D103D-FC80-E14D-97BA-F514B23E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B4833-3809-3245-8777-D74AAF7F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06C3-3484-5C4C-88A3-61E2C2697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5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241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704512" y="6356351"/>
            <a:ext cx="8778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811680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46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876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8739148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spc="1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6DA9CEA-CBD8-504B-8C89-4288BAFE7B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019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D377D-1F9A-2944-A072-7F2A251B4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961" y="605053"/>
            <a:ext cx="2559944" cy="100880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5B37B2B2-A9AC-914F-97CE-CE295E0D1797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117D2599-08F4-FC4E-BCC2-5331A866D1D4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C0684114-0633-7B40-B7D4-BD48603A562E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41FE4121-BDD5-4448-838E-DC5F67597F91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LYMPHOMA &amp; MYELOMA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1BE9CBE-F341-CE49-AC83-6C362E8E7B12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38487AC0-EF5F-E640-82B0-614613A4D2FF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7F6246-7783-264C-A8DF-3904629BF36E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382D02A-4E2F-1D46-8025-D62F3A315452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0" name="Graphic 39" descr="Speaker Phone">
              <a:extLst>
                <a:ext uri="{FF2B5EF4-FFF2-40B4-BE49-F238E27FC236}">
                  <a16:creationId xmlns:a16="http://schemas.microsoft.com/office/drawing/2014/main" id="{DD6BA2B4-29A6-C343-B438-FF63C5FFC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CB59A8B4-4EE4-2347-A7BA-B4C64BA268F4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2" name="Graphic 41" descr="Envelope">
            <a:extLst>
              <a:ext uri="{FF2B5EF4-FFF2-40B4-BE49-F238E27FC236}">
                <a16:creationId xmlns:a16="http://schemas.microsoft.com/office/drawing/2014/main" id="{59C1DE6E-0D16-AD4D-97FB-152E45562B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6C9099A-3FC3-C14E-91E0-CE89CD479A2F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4E9DB9E-E34B-0848-9900-3AA116AE824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5" name="Graphic 44" descr="Speaker Phone">
              <a:extLst>
                <a:ext uri="{FF2B5EF4-FFF2-40B4-BE49-F238E27FC236}">
                  <a16:creationId xmlns:a16="http://schemas.microsoft.com/office/drawing/2014/main" id="{C17E2C1A-0DAE-FF42-BD04-617DC5F23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B173F492-0D81-5047-8D8D-93A20D5DB2A4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7" name="Graphic 46" descr="Envelope">
            <a:extLst>
              <a:ext uri="{FF2B5EF4-FFF2-40B4-BE49-F238E27FC236}">
                <a16:creationId xmlns:a16="http://schemas.microsoft.com/office/drawing/2014/main" id="{BFA42DD4-C22C-384B-A731-E5DDED5937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8" name="Titre 1">
            <a:extLst>
              <a:ext uri="{FF2B5EF4-FFF2-40B4-BE49-F238E27FC236}">
                <a16:creationId xmlns:a16="http://schemas.microsoft.com/office/drawing/2014/main" id="{F2F9AA29-BCCD-6E41-B430-2CEC94D3AC94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5BC75164-B35C-2540-B52E-BA6D055BF215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2154106-3F9B-8449-9B8B-4D112F462F50}"/>
              </a:ext>
            </a:extLst>
          </p:cNvPr>
          <p:cNvSpPr/>
          <p:nvPr userDrawn="1"/>
        </p:nvSpPr>
        <p:spPr>
          <a:xfrm>
            <a:off x="418160" y="541945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31B1D69-4EE0-A74D-8D7A-C26A932EDB42}"/>
              </a:ext>
            </a:extLst>
          </p:cNvPr>
          <p:cNvSpPr/>
          <p:nvPr userDrawn="1"/>
        </p:nvSpPr>
        <p:spPr>
          <a:xfrm>
            <a:off x="3451212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AAAC13-66E3-2144-8F17-BD227DE0E69D}"/>
              </a:ext>
            </a:extLst>
          </p:cNvPr>
          <p:cNvSpPr txBox="1"/>
          <p:nvPr userDrawn="1"/>
        </p:nvSpPr>
        <p:spPr>
          <a:xfrm>
            <a:off x="787049" y="5406408"/>
            <a:ext cx="263493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@LYMPHOMA &amp; MYELOMA CONNECT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EFCE03-1950-314A-8FF7-39AE6EAF62BC}"/>
              </a:ext>
            </a:extLst>
          </p:cNvPr>
          <p:cNvSpPr txBox="1"/>
          <p:nvPr userDrawn="1"/>
        </p:nvSpPr>
        <p:spPr>
          <a:xfrm>
            <a:off x="3872186" y="5406408"/>
            <a:ext cx="263493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@LYMPHOMA &amp; MYELOMA CONNECT</a:t>
            </a:r>
          </a:p>
        </p:txBody>
      </p:sp>
      <p:sp>
        <p:nvSpPr>
          <p:cNvPr id="55" name="Rectangle 54">
            <a:hlinkClick r:id="rId7"/>
            <a:extLst>
              <a:ext uri="{FF2B5EF4-FFF2-40B4-BE49-F238E27FC236}">
                <a16:creationId xmlns:a16="http://schemas.microsoft.com/office/drawing/2014/main" id="{0FC1E02C-29A3-5A44-9F11-1A95DD14E608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8"/>
            <a:extLst>
              <a:ext uri="{FF2B5EF4-FFF2-40B4-BE49-F238E27FC236}">
                <a16:creationId xmlns:a16="http://schemas.microsoft.com/office/drawing/2014/main" id="{5B5DD0A6-3A5D-CF40-9535-A1B60F8CFDBF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9"/>
            <a:extLst>
              <a:ext uri="{FF2B5EF4-FFF2-40B4-BE49-F238E27FC236}">
                <a16:creationId xmlns:a16="http://schemas.microsoft.com/office/drawing/2014/main" id="{F32F4DB5-1DAA-8344-820C-5D4AA92C25CA}"/>
              </a:ext>
            </a:extLst>
          </p:cNvPr>
          <p:cNvSpPr/>
          <p:nvPr userDrawn="1"/>
        </p:nvSpPr>
        <p:spPr>
          <a:xfrm>
            <a:off x="375696" y="5386611"/>
            <a:ext cx="2909012" cy="555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4367F9D-B811-8E4C-9EC3-B0FDCA7489F4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F62DF2-A0EF-AB4B-99E0-8AC044270365}"/>
              </a:ext>
            </a:extLst>
          </p:cNvPr>
          <p:cNvSpPr txBox="1"/>
          <p:nvPr userDrawn="1"/>
        </p:nvSpPr>
        <p:spPr>
          <a:xfrm>
            <a:off x="805458" y="6013567"/>
            <a:ext cx="204948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lymphomaconnect.info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0" name="Rectangle 59">
            <a:hlinkClick r:id="rId10"/>
            <a:extLst>
              <a:ext uri="{FF2B5EF4-FFF2-40B4-BE49-F238E27FC236}">
                <a16:creationId xmlns:a16="http://schemas.microsoft.com/office/drawing/2014/main" id="{F23CCC84-AF0F-CF44-99A2-21E695390122}"/>
              </a:ext>
            </a:extLst>
          </p:cNvPr>
          <p:cNvSpPr/>
          <p:nvPr userDrawn="1"/>
        </p:nvSpPr>
        <p:spPr>
          <a:xfrm>
            <a:off x="391316" y="6001533"/>
            <a:ext cx="227476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CA760-6A9D-8140-A638-AFCA9FB12599}"/>
              </a:ext>
            </a:extLst>
          </p:cNvPr>
          <p:cNvSpPr txBox="1"/>
          <p:nvPr userDrawn="1"/>
        </p:nvSpPr>
        <p:spPr>
          <a:xfrm>
            <a:off x="3871999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lym_mm_connect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62" name="Rectangle 61">
            <a:hlinkClick r:id="rId11"/>
            <a:extLst>
              <a:ext uri="{FF2B5EF4-FFF2-40B4-BE49-F238E27FC236}">
                <a16:creationId xmlns:a16="http://schemas.microsoft.com/office/drawing/2014/main" id="{1CACD85D-EBD7-F54D-B83D-5FB6857573CB}"/>
              </a:ext>
            </a:extLst>
          </p:cNvPr>
          <p:cNvSpPr/>
          <p:nvPr userDrawn="1"/>
        </p:nvSpPr>
        <p:spPr>
          <a:xfrm>
            <a:off x="3431487" y="6011064"/>
            <a:ext cx="263493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FCBAC0B-EC10-4843-9E14-FF857F89435E}"/>
              </a:ext>
            </a:extLst>
          </p:cNvPr>
          <p:cNvSpPr/>
          <p:nvPr userDrawn="1"/>
        </p:nvSpPr>
        <p:spPr>
          <a:xfrm>
            <a:off x="3455642" y="541945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hlinkClick r:id="rId12"/>
            <a:extLst>
              <a:ext uri="{FF2B5EF4-FFF2-40B4-BE49-F238E27FC236}">
                <a16:creationId xmlns:a16="http://schemas.microsoft.com/office/drawing/2014/main" id="{138FB954-22C8-C349-ABA0-25F4D22CA17E}"/>
              </a:ext>
            </a:extLst>
          </p:cNvPr>
          <p:cNvSpPr/>
          <p:nvPr userDrawn="1"/>
        </p:nvSpPr>
        <p:spPr>
          <a:xfrm>
            <a:off x="3390609" y="5378076"/>
            <a:ext cx="2856936" cy="56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B7A8921-6F47-EC47-B41F-5CF7830C79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33349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Graphic 65" descr="World">
            <a:extLst>
              <a:ext uri="{FF2B5EF4-FFF2-40B4-BE49-F238E27FC236}">
                <a16:creationId xmlns:a16="http://schemas.microsoft.com/office/drawing/2014/main" id="{99794640-F4FF-F745-9641-BBC427799A3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7" name="Picture 4" descr="Vimeo Icon Logo - Free vector graphic on Pixabay">
            <a:extLst>
              <a:ext uri="{FF2B5EF4-FFF2-40B4-BE49-F238E27FC236}">
                <a16:creationId xmlns:a16="http://schemas.microsoft.com/office/drawing/2014/main" id="{CC399B1B-5D8F-FE4D-97BD-1A71FD1A7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8" y="533349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ree White Twitter Icon - Download White Twitter Icon">
            <a:extLst>
              <a:ext uri="{FF2B5EF4-FFF2-40B4-BE49-F238E27FC236}">
                <a16:creationId xmlns:a16="http://schemas.microsoft.com/office/drawing/2014/main" id="{04E72FBD-0C89-E74A-975A-C311156DB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28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D0DEA7-57DC-0342-BC4C-FA7895B1E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609" t="15708" r="58647" b="40779"/>
          <a:stretch/>
        </p:blipFill>
        <p:spPr>
          <a:xfrm>
            <a:off x="6034025" y="1"/>
            <a:ext cx="615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34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ropeller, mirror&#10;&#10;Description automatically generated">
            <a:extLst>
              <a:ext uri="{FF2B5EF4-FFF2-40B4-BE49-F238E27FC236}">
                <a16:creationId xmlns:a16="http://schemas.microsoft.com/office/drawing/2014/main" id="{D3C96B39-AC87-9847-9734-35322983D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ropeller, mirror&#10;&#10;Description automatically generated">
            <a:extLst>
              <a:ext uri="{FF2B5EF4-FFF2-40B4-BE49-F238E27FC236}">
                <a16:creationId xmlns:a16="http://schemas.microsoft.com/office/drawing/2014/main" id="{5F963EBC-5693-ED46-8189-09D0B75EF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D8C50-BE0F-3F49-AF5D-6D489CDFE2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47796E2-D4D4-9144-8DF8-E64E94E62A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0CD53E3-FE11-684C-B6BC-09E0CCFD6B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0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0E6E7-7AA7-6948-8D55-7B4F4A1660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D3E457-1B42-C24F-8FB8-64723A36E98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103" y="274962"/>
            <a:ext cx="1781497" cy="702039"/>
          </a:xfrm>
          <a:prstGeom prst="rect">
            <a:avLst/>
          </a:prstGeom>
        </p:spPr>
      </p:pic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83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701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jpe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78.tiff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8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9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1441D-294F-CC4E-AE70-570F0BC30F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Treatment depends largely on stage, disease </a:t>
            </a:r>
            <a:r>
              <a:rPr lang="en-GB" dirty="0"/>
              <a:t>“</a:t>
            </a:r>
            <a:r>
              <a:rPr lang="en-GB" dirty="0">
                <a:solidFill>
                  <a:schemeClr val="tx2"/>
                </a:solidFill>
              </a:rPr>
              <a:t>bulk”, and symptoms, therefore </a:t>
            </a:r>
            <a:r>
              <a:rPr lang="en-GB" b="1" dirty="0">
                <a:solidFill>
                  <a:schemeClr val="accent1"/>
                </a:solidFill>
              </a:rPr>
              <a:t>adequate staging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is paramount</a:t>
            </a:r>
          </a:p>
          <a:p>
            <a:pPr lvl="1"/>
            <a:r>
              <a:rPr lang="en-GB" dirty="0"/>
              <a:t>Staging with </a:t>
            </a:r>
            <a:r>
              <a:rPr lang="en-GB" sz="1800" dirty="0"/>
              <a:t>positron emission tomography/computed tomography (</a:t>
            </a:r>
            <a:r>
              <a:rPr lang="en-GB" dirty="0"/>
              <a:t>PET/CT) or computed tomography of chest, abdomen, pelvis (CT CAP) +/- neck </a:t>
            </a:r>
          </a:p>
          <a:p>
            <a:pPr lvl="1"/>
            <a:r>
              <a:rPr lang="en-GB" dirty="0"/>
              <a:t>Bone marrow biopsy in certain circumstances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Prognostic tools </a:t>
            </a:r>
            <a:r>
              <a:rPr lang="en-GB" dirty="0"/>
              <a:t>take into account mainly clinical factors, such as age, stage, lactate dehydrogenase (LDH), number of involved sites, bone marrow involvement +/- molecular information and response to initial therapy:</a:t>
            </a:r>
          </a:p>
          <a:p>
            <a:pPr lvl="1"/>
            <a:r>
              <a:rPr lang="en-GB" sz="1800" dirty="0"/>
              <a:t>Follicular Lymphoma International Prognostic Index (</a:t>
            </a:r>
            <a:r>
              <a:rPr lang="en-GB" dirty="0"/>
              <a:t>FLIPI); FLIPI2; PRIMA-PI; M7-FLIPI</a:t>
            </a:r>
            <a:r>
              <a:rPr lang="en-GB" baseline="30000" dirty="0"/>
              <a:t>1-4</a:t>
            </a:r>
          </a:p>
          <a:p>
            <a:pPr lvl="1"/>
            <a:r>
              <a:rPr lang="en-GB" dirty="0"/>
              <a:t>MALT Lymphoma prognosis index (MALT-IPI)</a:t>
            </a:r>
            <a:r>
              <a:rPr lang="en-GB" baseline="30000" dirty="0"/>
              <a:t>5</a:t>
            </a:r>
          </a:p>
          <a:p>
            <a:pPr lvl="1"/>
            <a:r>
              <a:rPr lang="en-GB" dirty="0"/>
              <a:t>CLL-IPI</a:t>
            </a:r>
            <a:r>
              <a:rPr lang="en-GB" baseline="30000" dirty="0"/>
              <a:t>6</a:t>
            </a:r>
          </a:p>
          <a:p>
            <a:pPr lvl="1"/>
            <a:r>
              <a:rPr lang="en-GB" dirty="0"/>
              <a:t>Positive PET after induction </a:t>
            </a:r>
            <a:r>
              <a:rPr lang="en-GB" sz="1800" dirty="0"/>
              <a:t>chemoimmunotherapy (</a:t>
            </a:r>
            <a:r>
              <a:rPr lang="en-GB" dirty="0"/>
              <a:t>CIT)</a:t>
            </a:r>
            <a:r>
              <a:rPr lang="en-GB" baseline="30000" dirty="0"/>
              <a:t>7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Early relapse after completion of initial CIT</a:t>
            </a:r>
            <a:r>
              <a:rPr lang="en-GB" baseline="30000" dirty="0"/>
              <a:t>8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7CCCC-BC43-2F43-81A2-7B8DBD87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assessment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B773FB-0A5C-FE43-A7C0-1C291CEE8C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30224"/>
            <a:ext cx="10780633" cy="365125"/>
          </a:xfrm>
        </p:spPr>
        <p:txBody>
          <a:bodyPr/>
          <a:lstStyle/>
          <a:p>
            <a:pPr algn="l"/>
            <a:r>
              <a:rPr lang="en-GB" dirty="0"/>
              <a:t>CLL, chronic lymphocytic leukaemia; IPI, International Prognostic Index; MALT, mucosa-associated lymphoid tissue</a:t>
            </a:r>
            <a:br>
              <a:rPr lang="en-GB" dirty="0"/>
            </a:br>
            <a:r>
              <a:rPr lang="en-GB" dirty="0"/>
              <a:t>1. Solal-Celigny P, et al. Blood. 2004;104:1258-65; 2. Federico M, et al. J Clin Oncol. 2009;27:4555-62; 3. Bachy E, et al. Blood. 2018;132:49-58; 4. Huet S, et al. Lancet Oncol. 2018;19:549-61; 5. Thieblemont C, et al. Blood. 2017;130:1409-17; 6. International CLL-IPI working group. Lancet Oncol. 2016;17:779-90; 7. Trotman J. Lancet Oncol. 2018; 19: 1530-42; 8. Casulo C, et al. J Clin Oncol. 2015;33:2516-22; 9. Launonen A, et al. Blood. 2017;130 (suppl 1):1490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D5495-4851-0041-B619-C08CEC55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3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F00C1BA9-8224-114D-8B6E-CE44943D1533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184" y="1053851"/>
          <a:ext cx="10963200" cy="489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309406-DE8E-924E-B319-ACF1162D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on FL and nodal MZL – When to treat?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356AF4-5A49-CF49-9780-C2B46ED311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918983" cy="365125"/>
          </a:xfrm>
        </p:spPr>
        <p:txBody>
          <a:bodyPr/>
          <a:lstStyle/>
          <a:p>
            <a:r>
              <a:rPr lang="en-GB" dirty="0"/>
              <a:t>CIT, chemoimmunotherapy; FL, follicular lymphoma, MZL, marginal zone lymphoma</a:t>
            </a:r>
            <a:br>
              <a:rPr lang="en-GB" dirty="0"/>
            </a:br>
            <a:r>
              <a:rPr lang="en-GB" dirty="0"/>
              <a:t>Press OW, Palanca-Wessels MC. J Clin Oncol. 2013;31:1496-8; NCCN Guidelines V3.2021; Brice P, et al. J Clin Oncol. 1997;15:1110-7; Portlock CS, Rosenberg SA. Ann Intern Med. 1979;90:10-3; Horning SJ, Rosenberg SA. N Engl J Med. 1984;311:1471-5; Ardeshna KM, et al. Lancet. 2003;362:516-22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E1668-7807-B249-8C01-C495AF49B172}"/>
              </a:ext>
            </a:extLst>
          </p:cNvPr>
          <p:cNvSpPr txBox="1"/>
          <p:nvPr/>
        </p:nvSpPr>
        <p:spPr>
          <a:xfrm>
            <a:off x="5579674" y="3688200"/>
            <a:ext cx="5681031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Watch and wait: 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No overall survival (OS) benefit of initiation of CIT at diagnosis over delayed initiation has been shown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Assumes that delay in exposure to therapy and its attendant side-effects results in an improved quality of life (QoL)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Average time from diagnosis to treatment: 30 months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At 10 years, ca. 20% still do not require therapy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0614F-662B-2C4B-B54F-9FFC83455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00E8-7817-4A43-B008-2767F4DD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Proposed treatment algorithm for newly diagnosed follicular or nodal MZL requiring treatment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D232-9C2C-0746-A7B4-C89868728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C06E48-0FC6-E94D-94CE-173961EEFF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8893465" cy="365125"/>
          </a:xfrm>
        </p:spPr>
        <p:txBody>
          <a:bodyPr/>
          <a:lstStyle/>
          <a:p>
            <a:r>
              <a:rPr lang="en-GB" baseline="30000" dirty="0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 Patients with limited disease but high tumour burden should be treated as per patients with advanced disease and high tumour burden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CD20, cluster of differentiation 20;</a:t>
            </a:r>
            <a:r>
              <a:rPr lang="en-GB" dirty="0"/>
              <a:t> CIT, chemoimmunotherapy; MZL, marginal one lymphoma</a:t>
            </a:r>
            <a:br>
              <a:rPr lang="en-GB" dirty="0"/>
            </a:br>
            <a:r>
              <a:rPr lang="en-GB" dirty="0"/>
              <a:t>Modified from Matasar MJ, et al. Oncologist. 2019;24:e1236-50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B40C4A-2105-A34F-BC1A-A70C9C00074F}"/>
              </a:ext>
            </a:extLst>
          </p:cNvPr>
          <p:cNvCxnSpPr>
            <a:cxnSpLocks/>
          </p:cNvCxnSpPr>
          <p:nvPr/>
        </p:nvCxnSpPr>
        <p:spPr>
          <a:xfrm>
            <a:off x="3141299" y="2178776"/>
            <a:ext cx="0" cy="2262595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BF075A-FF26-2448-8A79-7AD1BEE2D9AA}"/>
              </a:ext>
            </a:extLst>
          </p:cNvPr>
          <p:cNvCxnSpPr>
            <a:cxnSpLocks/>
          </p:cNvCxnSpPr>
          <p:nvPr/>
        </p:nvCxnSpPr>
        <p:spPr>
          <a:xfrm flipH="1">
            <a:off x="3137943" y="2188484"/>
            <a:ext cx="361629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E35F5D-74C1-5345-994D-9191EB899A8E}"/>
              </a:ext>
            </a:extLst>
          </p:cNvPr>
          <p:cNvCxnSpPr>
            <a:cxnSpLocks/>
          </p:cNvCxnSpPr>
          <p:nvPr/>
        </p:nvCxnSpPr>
        <p:spPr>
          <a:xfrm flipH="1">
            <a:off x="3137943" y="4443551"/>
            <a:ext cx="361629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C101D5-7CAE-A14D-B0DB-E81E8DD4577C}"/>
              </a:ext>
            </a:extLst>
          </p:cNvPr>
          <p:cNvCxnSpPr>
            <a:cxnSpLocks/>
          </p:cNvCxnSpPr>
          <p:nvPr/>
        </p:nvCxnSpPr>
        <p:spPr>
          <a:xfrm flipH="1">
            <a:off x="2816947" y="3152503"/>
            <a:ext cx="32067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F29FC3-B859-9D4A-BD64-2C7C1BEE7374}"/>
              </a:ext>
            </a:extLst>
          </p:cNvPr>
          <p:cNvSpPr/>
          <p:nvPr/>
        </p:nvSpPr>
        <p:spPr>
          <a:xfrm>
            <a:off x="1210488" y="2926080"/>
            <a:ext cx="1750423" cy="45284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Treatment naive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981502-2E0E-8A46-A5BA-42C90E0C8F77}"/>
              </a:ext>
            </a:extLst>
          </p:cNvPr>
          <p:cNvGrpSpPr/>
          <p:nvPr/>
        </p:nvGrpSpPr>
        <p:grpSpPr>
          <a:xfrm>
            <a:off x="5245100" y="3692525"/>
            <a:ext cx="282576" cy="1445532"/>
            <a:chOff x="5245100" y="3692525"/>
            <a:chExt cx="282576" cy="9144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C7396DD-AA20-B44F-B964-8039F27AC2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100" y="3699784"/>
              <a:ext cx="28257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EE760C-2AA8-FA4D-8FBB-D64397496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100" y="4601484"/>
              <a:ext cx="28257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E898CBF-814A-1142-9824-F3198AEFC5A3}"/>
                </a:ext>
              </a:extLst>
            </p:cNvPr>
            <p:cNvCxnSpPr>
              <a:cxnSpLocks/>
            </p:cNvCxnSpPr>
            <p:nvPr/>
          </p:nvCxnSpPr>
          <p:spPr>
            <a:xfrm>
              <a:off x="5251952" y="3692525"/>
              <a:ext cx="0" cy="91440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EB2031-3AE0-C14A-971E-2CF230EA38DB}"/>
              </a:ext>
            </a:extLst>
          </p:cNvPr>
          <p:cNvCxnSpPr>
            <a:cxnSpLocks/>
          </p:cNvCxnSpPr>
          <p:nvPr/>
        </p:nvCxnSpPr>
        <p:spPr>
          <a:xfrm flipH="1">
            <a:off x="4924784" y="4415246"/>
            <a:ext cx="32067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B6DDB60-B566-CA44-A6E5-7851C0FA8015}"/>
              </a:ext>
            </a:extLst>
          </p:cNvPr>
          <p:cNvSpPr/>
          <p:nvPr/>
        </p:nvSpPr>
        <p:spPr>
          <a:xfrm>
            <a:off x="3300545" y="4188824"/>
            <a:ext cx="1750423" cy="4528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Advanced disease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D06B6B-9D50-AA45-A364-1E396009115B}"/>
              </a:ext>
            </a:extLst>
          </p:cNvPr>
          <p:cNvCxnSpPr>
            <a:cxnSpLocks/>
          </p:cNvCxnSpPr>
          <p:nvPr/>
        </p:nvCxnSpPr>
        <p:spPr>
          <a:xfrm flipH="1">
            <a:off x="6146800" y="1663082"/>
            <a:ext cx="1778000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32CFEF-DEDA-4646-967C-0009D888A9F0}"/>
              </a:ext>
            </a:extLst>
          </p:cNvPr>
          <p:cNvCxnSpPr>
            <a:cxnSpLocks/>
          </p:cNvCxnSpPr>
          <p:nvPr/>
        </p:nvCxnSpPr>
        <p:spPr>
          <a:xfrm flipH="1">
            <a:off x="6143625" y="2702095"/>
            <a:ext cx="1702798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F779AA-B80F-864F-AAB9-9C6EE2E81B82}"/>
              </a:ext>
            </a:extLst>
          </p:cNvPr>
          <p:cNvCxnSpPr>
            <a:cxnSpLocks/>
          </p:cNvCxnSpPr>
          <p:nvPr/>
        </p:nvCxnSpPr>
        <p:spPr>
          <a:xfrm flipH="1">
            <a:off x="4894217" y="2185596"/>
            <a:ext cx="291737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017F32A-C871-124C-AEE4-DBE17FEC34AF}"/>
              </a:ext>
            </a:extLst>
          </p:cNvPr>
          <p:cNvCxnSpPr>
            <a:cxnSpLocks/>
          </p:cNvCxnSpPr>
          <p:nvPr/>
        </p:nvCxnSpPr>
        <p:spPr>
          <a:xfrm>
            <a:off x="6148934" y="1654718"/>
            <a:ext cx="0" cy="1053647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302492B-833A-234D-BDCE-67D0AC725380}"/>
              </a:ext>
            </a:extLst>
          </p:cNvPr>
          <p:cNvSpPr/>
          <p:nvPr/>
        </p:nvSpPr>
        <p:spPr>
          <a:xfrm>
            <a:off x="7564523" y="1419497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Radiotherapy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032A0C-5AD0-4B46-BDDE-2F6C02227FB4}"/>
              </a:ext>
            </a:extLst>
          </p:cNvPr>
          <p:cNvSpPr/>
          <p:nvPr/>
        </p:nvSpPr>
        <p:spPr>
          <a:xfrm>
            <a:off x="7564523" y="1933303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Surveillance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4078A2-F9CE-DB40-93FE-90511A72A484}"/>
              </a:ext>
            </a:extLst>
          </p:cNvPr>
          <p:cNvSpPr/>
          <p:nvPr/>
        </p:nvSpPr>
        <p:spPr>
          <a:xfrm>
            <a:off x="7564523" y="2447109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Rituximab (alone or in combination with chemotherapy or radiotherapy)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6D2F60-09EE-D54B-8088-F8AEC54E8B8B}"/>
              </a:ext>
            </a:extLst>
          </p:cNvPr>
          <p:cNvGrpSpPr/>
          <p:nvPr/>
        </p:nvGrpSpPr>
        <p:grpSpPr>
          <a:xfrm>
            <a:off x="7369998" y="3457303"/>
            <a:ext cx="282576" cy="496388"/>
            <a:chOff x="5245100" y="3692525"/>
            <a:chExt cx="282576" cy="914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557F3-4B12-494B-8854-27535DE7C7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100" y="3699784"/>
              <a:ext cx="28257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F6B3C3-D7BD-DC4A-BDEE-5067164B6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100" y="4601484"/>
              <a:ext cx="28257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1D34338-D3BC-034E-A013-D84D143A1245}"/>
                </a:ext>
              </a:extLst>
            </p:cNvPr>
            <p:cNvCxnSpPr>
              <a:cxnSpLocks/>
            </p:cNvCxnSpPr>
            <p:nvPr/>
          </p:nvCxnSpPr>
          <p:spPr>
            <a:xfrm>
              <a:off x="5251952" y="3692525"/>
              <a:ext cx="0" cy="91440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3F2525-69C8-A14A-8110-E1D286538451}"/>
              </a:ext>
            </a:extLst>
          </p:cNvPr>
          <p:cNvCxnSpPr>
            <a:cxnSpLocks/>
          </p:cNvCxnSpPr>
          <p:nvPr/>
        </p:nvCxnSpPr>
        <p:spPr>
          <a:xfrm flipH="1">
            <a:off x="7049680" y="3701143"/>
            <a:ext cx="32067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5707488-D027-C142-8DE8-DB1C852F21D3}"/>
              </a:ext>
            </a:extLst>
          </p:cNvPr>
          <p:cNvSpPr/>
          <p:nvPr/>
        </p:nvSpPr>
        <p:spPr>
          <a:xfrm>
            <a:off x="5408023" y="3474720"/>
            <a:ext cx="1750423" cy="4528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Low tumour burden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79DF3E-1D19-C449-9B47-595F9AC615A8}"/>
              </a:ext>
            </a:extLst>
          </p:cNvPr>
          <p:cNvSpPr/>
          <p:nvPr/>
        </p:nvSpPr>
        <p:spPr>
          <a:xfrm>
            <a:off x="7564523" y="3204755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Surveillance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3055A8C-7143-D944-8E2A-F4D6B9D45DDF}"/>
              </a:ext>
            </a:extLst>
          </p:cNvPr>
          <p:cNvSpPr/>
          <p:nvPr/>
        </p:nvSpPr>
        <p:spPr>
          <a:xfrm>
            <a:off x="7564523" y="3718561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Rituximab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389C2F4-459E-8849-8DEC-8D1536F7BFDB}"/>
              </a:ext>
            </a:extLst>
          </p:cNvPr>
          <p:cNvSpPr/>
          <p:nvPr/>
        </p:nvSpPr>
        <p:spPr>
          <a:xfrm>
            <a:off x="3300545" y="1968138"/>
            <a:ext cx="1750423" cy="4528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Limited disease</a:t>
            </a:r>
            <a:r>
              <a:rPr lang="en-GB" sz="1200" baseline="30000" dirty="0"/>
              <a:t>a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22C81B-0C5B-BC43-BBBC-FAEAB88C26EA}"/>
              </a:ext>
            </a:extLst>
          </p:cNvPr>
          <p:cNvGrpSpPr/>
          <p:nvPr/>
        </p:nvGrpSpPr>
        <p:grpSpPr>
          <a:xfrm>
            <a:off x="7369998" y="4598126"/>
            <a:ext cx="282576" cy="1045027"/>
            <a:chOff x="5245100" y="3692525"/>
            <a:chExt cx="282576" cy="9144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B7C71CB-83DE-B143-83EA-19E8E47120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100" y="3699784"/>
              <a:ext cx="28257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05C664-50A3-AF43-9F18-3E3B8EFDE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5100" y="4601484"/>
              <a:ext cx="282576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41534E5-113B-4648-9573-5A4A655FB13F}"/>
                </a:ext>
              </a:extLst>
            </p:cNvPr>
            <p:cNvCxnSpPr>
              <a:cxnSpLocks/>
            </p:cNvCxnSpPr>
            <p:nvPr/>
          </p:nvCxnSpPr>
          <p:spPr>
            <a:xfrm>
              <a:off x="5251952" y="3692525"/>
              <a:ext cx="0" cy="914400"/>
            </a:xfrm>
            <a:prstGeom prst="line">
              <a:avLst/>
            </a:prstGeom>
            <a:ln w="1905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11FD05F-1C5C-8042-A874-E2E11007475E}"/>
              </a:ext>
            </a:extLst>
          </p:cNvPr>
          <p:cNvSpPr/>
          <p:nvPr/>
        </p:nvSpPr>
        <p:spPr>
          <a:xfrm>
            <a:off x="7564523" y="4371702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CIT (including a CD20 antibody)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863000-0DF0-8644-A850-C7A8F747A357}"/>
              </a:ext>
            </a:extLst>
          </p:cNvPr>
          <p:cNvSpPr/>
          <p:nvPr/>
        </p:nvSpPr>
        <p:spPr>
          <a:xfrm>
            <a:off x="7564523" y="4885508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Rituximab + lenalidomide (LEN+R)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9E6544F-AF58-A440-BB5C-82DAE6115809}"/>
              </a:ext>
            </a:extLst>
          </p:cNvPr>
          <p:cNvSpPr/>
          <p:nvPr/>
        </p:nvSpPr>
        <p:spPr>
          <a:xfrm>
            <a:off x="7564523" y="5399314"/>
            <a:ext cx="2560320" cy="4528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Rituximab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F1153A6-43C8-3649-82C6-7E4C320B87C8}"/>
              </a:ext>
            </a:extLst>
          </p:cNvPr>
          <p:cNvCxnSpPr>
            <a:cxnSpLocks/>
          </p:cNvCxnSpPr>
          <p:nvPr/>
        </p:nvCxnSpPr>
        <p:spPr>
          <a:xfrm flipH="1">
            <a:off x="7049680" y="5120640"/>
            <a:ext cx="32067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181515-0879-DF49-9FE3-D231AF928F04}"/>
              </a:ext>
            </a:extLst>
          </p:cNvPr>
          <p:cNvSpPr/>
          <p:nvPr/>
        </p:nvSpPr>
        <p:spPr>
          <a:xfrm>
            <a:off x="5408023" y="4894217"/>
            <a:ext cx="1750423" cy="4528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 tumour burden</a:t>
            </a:r>
          </a:p>
        </p:txBody>
      </p:sp>
    </p:spTree>
    <p:extLst>
      <p:ext uri="{BB962C8B-B14F-4D97-AF65-F5344CB8AC3E}">
        <p14:creationId xmlns:p14="http://schemas.microsoft.com/office/powerpoint/2010/main" val="41886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F7CC41-CF04-5642-9E96-26D9F852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“Watch and Wait” vs Rituximab in low tumour burden FL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05111-F487-5E48-9D95-347ED72BD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7FCB-DB4B-E04D-9AAC-FE85291A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Rituximab for low tumour burden FL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5F7264A-707B-804F-9587-170378A6825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baseline="30000" dirty="0"/>
              <a:t>a</a:t>
            </a:r>
            <a:r>
              <a:rPr lang="en-GB" dirty="0"/>
              <a:t> Inclusive of the patients enrolled in the three-arm study (83 in the watch and wait group and 85 in the maintenance rituximab group)</a:t>
            </a:r>
            <a:br>
              <a:rPr lang="en-GB" dirty="0"/>
            </a:br>
            <a:r>
              <a:rPr lang="en-GB" dirty="0"/>
              <a:t>FL, follicular lymphoma; MCL, mantle-cell lymphoma</a:t>
            </a:r>
            <a:br>
              <a:rPr lang="en-GB" dirty="0"/>
            </a:br>
            <a:r>
              <a:rPr lang="en-GB" dirty="0"/>
              <a:t>Ardeshna KM, et al. Lancet Oncol. 2014;15:424-35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FE82D-154D-444C-8CB8-06F3134D1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A20E04-FB1E-5844-901A-3B3335B38ED6}"/>
              </a:ext>
            </a:extLst>
          </p:cNvPr>
          <p:cNvCxnSpPr>
            <a:cxnSpLocks/>
          </p:cNvCxnSpPr>
          <p:nvPr/>
        </p:nvCxnSpPr>
        <p:spPr>
          <a:xfrm flipH="1">
            <a:off x="3714151" y="3371112"/>
            <a:ext cx="467647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883B12A-28F3-714F-9F4F-181C925ACED5}"/>
              </a:ext>
            </a:extLst>
          </p:cNvPr>
          <p:cNvSpPr/>
          <p:nvPr/>
        </p:nvSpPr>
        <p:spPr>
          <a:xfrm>
            <a:off x="3425824" y="1466850"/>
            <a:ext cx="2301876" cy="1301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21 excluded</a:t>
            </a:r>
          </a:p>
          <a:p>
            <a:pPr indent="889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7 not eligible</a:t>
            </a:r>
          </a:p>
          <a:p>
            <a:pPr indent="1778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1 stage 1 disease</a:t>
            </a:r>
          </a:p>
          <a:p>
            <a:pPr indent="1778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5 high tumour burden</a:t>
            </a:r>
          </a:p>
          <a:p>
            <a:pPr indent="1778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1 reason not stated</a:t>
            </a:r>
          </a:p>
          <a:p>
            <a:pPr indent="889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3 physician started treatment</a:t>
            </a:r>
          </a:p>
          <a:p>
            <a:pPr indent="889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1 second malignancy discovered</a:t>
            </a:r>
          </a:p>
          <a:p>
            <a:pPr indent="889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1 consent withdrawn</a:t>
            </a:r>
          </a:p>
          <a:p>
            <a:pPr indent="889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1 diagnosis revised to MCL</a:t>
            </a:r>
          </a:p>
          <a:p>
            <a:pPr indent="88900">
              <a:lnSpc>
                <a:spcPct val="90000"/>
              </a:lnSpc>
            </a:pPr>
            <a:r>
              <a:rPr lang="en-GB" sz="900" dirty="0">
                <a:solidFill>
                  <a:schemeClr val="tx1"/>
                </a:solidFill>
              </a:rPr>
              <a:t>8 reasons unknown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FE7745-36F5-2F4F-8715-2AEDE8E55246}"/>
              </a:ext>
            </a:extLst>
          </p:cNvPr>
          <p:cNvSpPr/>
          <p:nvPr/>
        </p:nvSpPr>
        <p:spPr>
          <a:xfrm>
            <a:off x="4909424" y="3565979"/>
            <a:ext cx="2103823" cy="216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84 patients assigned to rituximab induction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851677-E654-CB4D-AC01-BC12ADB6D44A}"/>
              </a:ext>
            </a:extLst>
          </p:cNvPr>
          <p:cNvCxnSpPr>
            <a:cxnSpLocks/>
          </p:cNvCxnSpPr>
          <p:nvPr/>
        </p:nvCxnSpPr>
        <p:spPr>
          <a:xfrm flipV="1">
            <a:off x="5959475" y="1250332"/>
            <a:ext cx="0" cy="1724643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B943D8-26B0-2F43-A14F-0FA899BD70CA}"/>
              </a:ext>
            </a:extLst>
          </p:cNvPr>
          <p:cNvCxnSpPr>
            <a:cxnSpLocks/>
          </p:cNvCxnSpPr>
          <p:nvPr/>
        </p:nvCxnSpPr>
        <p:spPr>
          <a:xfrm>
            <a:off x="5735328" y="2134879"/>
            <a:ext cx="227325" cy="0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3B35E4-588C-4F4A-B06B-7B08F858CFFA}"/>
              </a:ext>
            </a:extLst>
          </p:cNvPr>
          <p:cNvCxnSpPr>
            <a:cxnSpLocks/>
          </p:cNvCxnSpPr>
          <p:nvPr/>
        </p:nvCxnSpPr>
        <p:spPr>
          <a:xfrm flipV="1">
            <a:off x="5959475" y="3092450"/>
            <a:ext cx="0" cy="463551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47A9C62-9736-EA4E-8D72-F77E2AF0DFDB}"/>
              </a:ext>
            </a:extLst>
          </p:cNvPr>
          <p:cNvSpPr/>
          <p:nvPr/>
        </p:nvSpPr>
        <p:spPr>
          <a:xfrm>
            <a:off x="4910135" y="2991304"/>
            <a:ext cx="2102400" cy="21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463 patients randomly assigned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22E3FD-252F-8C47-ABAA-49E2078854F2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5959475" y="3781979"/>
            <a:ext cx="1861" cy="755098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038760-6B10-EF49-97B1-014BCA246A97}"/>
              </a:ext>
            </a:extLst>
          </p:cNvPr>
          <p:cNvCxnSpPr>
            <a:cxnSpLocks/>
          </p:cNvCxnSpPr>
          <p:nvPr/>
        </p:nvCxnSpPr>
        <p:spPr>
          <a:xfrm>
            <a:off x="5735328" y="4154179"/>
            <a:ext cx="227325" cy="0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ECE9AF4-B573-4544-A6F6-A10D2E85647C}"/>
              </a:ext>
            </a:extLst>
          </p:cNvPr>
          <p:cNvSpPr/>
          <p:nvPr/>
        </p:nvSpPr>
        <p:spPr>
          <a:xfrm>
            <a:off x="4909424" y="5810704"/>
            <a:ext cx="2103823" cy="216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84 included in ITT population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F98A9B-D833-0047-AEAF-5755A69A8A24}"/>
              </a:ext>
            </a:extLst>
          </p:cNvPr>
          <p:cNvCxnSpPr>
            <a:cxnSpLocks/>
          </p:cNvCxnSpPr>
          <p:nvPr/>
        </p:nvCxnSpPr>
        <p:spPr>
          <a:xfrm flipV="1">
            <a:off x="5959475" y="4635500"/>
            <a:ext cx="0" cy="1165228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89095DA-379C-164D-B31D-0748057381E9}"/>
              </a:ext>
            </a:extLst>
          </p:cNvPr>
          <p:cNvSpPr/>
          <p:nvPr/>
        </p:nvSpPr>
        <p:spPr>
          <a:xfrm>
            <a:off x="5179299" y="4543879"/>
            <a:ext cx="1564401" cy="216000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81 received four infusions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A10E25-980F-864C-A0C7-4451B35531A4}"/>
              </a:ext>
            </a:extLst>
          </p:cNvPr>
          <p:cNvCxnSpPr>
            <a:cxnSpLocks/>
          </p:cNvCxnSpPr>
          <p:nvPr/>
        </p:nvCxnSpPr>
        <p:spPr>
          <a:xfrm flipV="1">
            <a:off x="8386374" y="3370053"/>
            <a:ext cx="0" cy="185949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04ADCF-3B8C-634D-BF6C-35BFBFAB1D77}"/>
              </a:ext>
            </a:extLst>
          </p:cNvPr>
          <p:cNvCxnSpPr>
            <a:cxnSpLocks/>
          </p:cNvCxnSpPr>
          <p:nvPr/>
        </p:nvCxnSpPr>
        <p:spPr>
          <a:xfrm flipV="1">
            <a:off x="3722358" y="3370053"/>
            <a:ext cx="0" cy="185949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5E6436D-1898-6643-B37E-2837A5C23893}"/>
              </a:ext>
            </a:extLst>
          </p:cNvPr>
          <p:cNvSpPr/>
          <p:nvPr/>
        </p:nvSpPr>
        <p:spPr>
          <a:xfrm>
            <a:off x="7391237" y="5360273"/>
            <a:ext cx="1993082" cy="216000"/>
          </a:xfrm>
          <a:prstGeom prst="roundRect">
            <a:avLst>
              <a:gd name="adj" fmla="val 0"/>
            </a:avLst>
          </a:prstGeom>
          <a:solidFill>
            <a:srgbClr val="C9E5F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156 received 12 maintenance infusions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9099D1B-D216-814D-90E3-9F84C2A09E22}"/>
              </a:ext>
            </a:extLst>
          </p:cNvPr>
          <p:cNvSpPr/>
          <p:nvPr/>
        </p:nvSpPr>
        <p:spPr>
          <a:xfrm>
            <a:off x="7393832" y="5810704"/>
            <a:ext cx="2210244" cy="216000"/>
          </a:xfrm>
          <a:prstGeom prst="roundRect">
            <a:avLst>
              <a:gd name="adj" fmla="val 0"/>
            </a:avLst>
          </a:prstGeom>
          <a:solidFill>
            <a:srgbClr val="C9E5F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192 included in ITT population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40922B9-A023-824C-895A-15C22252226D}"/>
              </a:ext>
            </a:extLst>
          </p:cNvPr>
          <p:cNvSpPr/>
          <p:nvPr/>
        </p:nvSpPr>
        <p:spPr>
          <a:xfrm>
            <a:off x="2120630" y="5779833"/>
            <a:ext cx="2526132" cy="24687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187 included in intention-to-treat (ITT) population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352F89-940E-2C42-8E1D-42FCFD12DFC4}"/>
              </a:ext>
            </a:extLst>
          </p:cNvPr>
          <p:cNvCxnSpPr>
            <a:cxnSpLocks/>
          </p:cNvCxnSpPr>
          <p:nvPr/>
        </p:nvCxnSpPr>
        <p:spPr>
          <a:xfrm flipV="1">
            <a:off x="3722358" y="3674853"/>
            <a:ext cx="0" cy="2125875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C1C00DF-0C01-BC43-93A2-93F06352D144}"/>
              </a:ext>
            </a:extLst>
          </p:cNvPr>
          <p:cNvSpPr/>
          <p:nvPr/>
        </p:nvSpPr>
        <p:spPr>
          <a:xfrm>
            <a:off x="2577695" y="3565979"/>
            <a:ext cx="2103823" cy="21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187 patients assigned to watch and wait</a:t>
            </a:r>
            <a:r>
              <a:rPr lang="en-GB" sz="900" baseline="30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70FF09-0ECD-CE48-8878-BB14690439C2}"/>
              </a:ext>
            </a:extLst>
          </p:cNvPr>
          <p:cNvCxnSpPr>
            <a:cxnSpLocks/>
          </p:cNvCxnSpPr>
          <p:nvPr/>
        </p:nvCxnSpPr>
        <p:spPr>
          <a:xfrm flipV="1">
            <a:off x="8386374" y="3697857"/>
            <a:ext cx="0" cy="830055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4D0BEE-75DE-D847-B896-D44FDE233943}"/>
              </a:ext>
            </a:extLst>
          </p:cNvPr>
          <p:cNvCxnSpPr>
            <a:cxnSpLocks/>
            <a:endCxn id="33" idx="0"/>
          </p:cNvCxnSpPr>
          <p:nvPr/>
        </p:nvCxnSpPr>
        <p:spPr>
          <a:xfrm flipV="1">
            <a:off x="8386374" y="4520635"/>
            <a:ext cx="1404" cy="841164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7F6523C-1570-A34B-BCA3-438B2AA1A8B8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8386374" y="5576273"/>
            <a:ext cx="1404" cy="216848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B7954D-F269-434B-9B03-C99D360FE8D3}"/>
              </a:ext>
            </a:extLst>
          </p:cNvPr>
          <p:cNvCxnSpPr>
            <a:cxnSpLocks/>
          </p:cNvCxnSpPr>
          <p:nvPr/>
        </p:nvCxnSpPr>
        <p:spPr>
          <a:xfrm>
            <a:off x="8208235" y="4101702"/>
            <a:ext cx="176642" cy="0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E31A12-8CDC-0349-811B-F164A7AFC963}"/>
              </a:ext>
            </a:extLst>
          </p:cNvPr>
          <p:cNvCxnSpPr>
            <a:cxnSpLocks/>
          </p:cNvCxnSpPr>
          <p:nvPr/>
        </p:nvCxnSpPr>
        <p:spPr>
          <a:xfrm>
            <a:off x="8208235" y="5050607"/>
            <a:ext cx="176642" cy="0"/>
          </a:xfrm>
          <a:prstGeom prst="line">
            <a:avLst/>
          </a:prstGeom>
          <a:ln w="19050">
            <a:solidFill>
              <a:schemeClr val="accent6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A69F5B-90CD-AF4C-89B8-42F89E506D79}"/>
              </a:ext>
            </a:extLst>
          </p:cNvPr>
          <p:cNvSpPr/>
          <p:nvPr/>
        </p:nvSpPr>
        <p:spPr>
          <a:xfrm>
            <a:off x="4910135" y="1045028"/>
            <a:ext cx="2102400" cy="2177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484 patients enrolled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CF7CD2-7A37-D94F-92C5-DCFFC939A3DC}"/>
              </a:ext>
            </a:extLst>
          </p:cNvPr>
          <p:cNvSpPr/>
          <p:nvPr/>
        </p:nvSpPr>
        <p:spPr>
          <a:xfrm>
            <a:off x="7264715" y="3565979"/>
            <a:ext cx="2431377" cy="216000"/>
          </a:xfrm>
          <a:prstGeom prst="roundRect">
            <a:avLst>
              <a:gd name="adj" fmla="val 0"/>
            </a:avLst>
          </a:prstGeom>
          <a:solidFill>
            <a:srgbClr val="C9E5F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192 patients assigned to maintenance rituximab</a:t>
            </a:r>
            <a:r>
              <a:rPr lang="en-GB" sz="900" baseline="30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9173553-647A-DB44-A18B-90496951AF41}"/>
              </a:ext>
            </a:extLst>
          </p:cNvPr>
          <p:cNvSpPr/>
          <p:nvPr/>
        </p:nvSpPr>
        <p:spPr>
          <a:xfrm>
            <a:off x="7391237" y="4520635"/>
            <a:ext cx="1993082" cy="216000"/>
          </a:xfrm>
          <a:prstGeom prst="roundRect">
            <a:avLst>
              <a:gd name="adj" fmla="val 0"/>
            </a:avLst>
          </a:prstGeom>
          <a:solidFill>
            <a:srgbClr val="C9E5F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191 received four induction infusions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FB93A0-DAD2-C647-9779-3B2EA6F94B74}"/>
              </a:ext>
            </a:extLst>
          </p:cNvPr>
          <p:cNvGrpSpPr/>
          <p:nvPr/>
        </p:nvGrpSpPr>
        <p:grpSpPr>
          <a:xfrm>
            <a:off x="4734665" y="4272951"/>
            <a:ext cx="170890" cy="1651800"/>
            <a:chOff x="4734665" y="4272951"/>
            <a:chExt cx="170890" cy="1651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EF5ACDB-2211-604D-B7F4-DC9442444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4665" y="5924751"/>
              <a:ext cx="170890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C440F0-2127-374B-9B62-485BFD4D5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0275" y="4272951"/>
              <a:ext cx="0" cy="1650521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062CCBC-E97C-F44C-8B62-B84668BB1C15}"/>
              </a:ext>
            </a:extLst>
          </p:cNvPr>
          <p:cNvGrpSpPr/>
          <p:nvPr/>
        </p:nvGrpSpPr>
        <p:grpSpPr>
          <a:xfrm>
            <a:off x="7069548" y="4117675"/>
            <a:ext cx="324284" cy="1858834"/>
            <a:chOff x="7069548" y="4117675"/>
            <a:chExt cx="324284" cy="18588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C033458-81AC-7D46-A0EB-25C108411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9548" y="5970462"/>
              <a:ext cx="324284" cy="6047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44B628-D45B-CB47-86A3-C3E782CA1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158" y="4117675"/>
              <a:ext cx="0" cy="1857557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6B7A6B1-AC86-EC46-BC94-06E4BECF766F}"/>
              </a:ext>
            </a:extLst>
          </p:cNvPr>
          <p:cNvSpPr/>
          <p:nvPr/>
        </p:nvSpPr>
        <p:spPr>
          <a:xfrm>
            <a:off x="6929887" y="3980287"/>
            <a:ext cx="1276710" cy="216000"/>
          </a:xfrm>
          <a:prstGeom prst="roundRect">
            <a:avLst>
              <a:gd name="adj" fmla="val 0"/>
            </a:avLst>
          </a:prstGeom>
          <a:solidFill>
            <a:srgbClr val="C9E5F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1 missing information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926623C-A50C-E746-B9D0-2FB750382DD9}"/>
              </a:ext>
            </a:extLst>
          </p:cNvPr>
          <p:cNvGrpSpPr/>
          <p:nvPr/>
        </p:nvGrpSpPr>
        <p:grpSpPr>
          <a:xfrm>
            <a:off x="7144311" y="5050607"/>
            <a:ext cx="249521" cy="822089"/>
            <a:chOff x="7144311" y="5050607"/>
            <a:chExt cx="249521" cy="822089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C521941-F5EF-A94D-8C02-EB89D45C5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4174" y="5872696"/>
              <a:ext cx="239658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F6B39F-1609-9C47-B09A-D38F0716A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921" y="5055079"/>
              <a:ext cx="0" cy="816638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06B333-AADD-944C-8C39-1CCA2ACE01AD}"/>
                </a:ext>
              </a:extLst>
            </p:cNvPr>
            <p:cNvCxnSpPr>
              <a:cxnSpLocks/>
            </p:cNvCxnSpPr>
            <p:nvPr/>
          </p:nvCxnSpPr>
          <p:spPr>
            <a:xfrm>
              <a:off x="7144311" y="5050607"/>
              <a:ext cx="176642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877127F-3B26-5442-9D9B-6AB5906D4292}"/>
              </a:ext>
            </a:extLst>
          </p:cNvPr>
          <p:cNvSpPr/>
          <p:nvPr/>
        </p:nvSpPr>
        <p:spPr>
          <a:xfrm>
            <a:off x="7220885" y="4940694"/>
            <a:ext cx="979961" cy="216000"/>
          </a:xfrm>
          <a:prstGeom prst="roundRect">
            <a:avLst>
              <a:gd name="adj" fmla="val 0"/>
            </a:avLst>
          </a:prstGeom>
          <a:solidFill>
            <a:srgbClr val="C9E5F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36 stopped early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AC6D2D-EA6C-4545-A0AC-C1CF8C25227A}"/>
              </a:ext>
            </a:extLst>
          </p:cNvPr>
          <p:cNvSpPr/>
          <p:nvPr/>
        </p:nvSpPr>
        <p:spPr>
          <a:xfrm>
            <a:off x="4013660" y="3999035"/>
            <a:ext cx="1720031" cy="33891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2 stopped early because of toxicity</a:t>
            </a:r>
          </a:p>
          <a:p>
            <a:r>
              <a:rPr lang="en-GB" sz="900" dirty="0">
                <a:solidFill>
                  <a:schemeClr val="tx1"/>
                </a:solidFill>
              </a:rPr>
              <a:t>1 missing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4638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A17929-13E4-9B4B-A4F6-C3E7E0C7D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48047" y="1425575"/>
            <a:ext cx="3435941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100" b="1" dirty="0">
                <a:solidFill>
                  <a:schemeClr val="accent1"/>
                </a:solidFill>
              </a:rPr>
              <a:t>Overall response rate (ORR) improved </a:t>
            </a:r>
            <a:r>
              <a:rPr lang="en-GB" dirty="0"/>
              <a:t>for rituximab maintenance vs rituximab induction: </a:t>
            </a:r>
          </a:p>
          <a:p>
            <a:pPr lvl="1"/>
            <a:r>
              <a:rPr lang="en-GB" dirty="0"/>
              <a:t>6 months 91% vs 77% (p=0.043)</a:t>
            </a:r>
          </a:p>
          <a:p>
            <a:pPr lvl="1"/>
            <a:r>
              <a:rPr lang="en-GB" dirty="0"/>
              <a:t>2 years 84% vs 57% (p=0.001)</a:t>
            </a:r>
          </a:p>
          <a:p>
            <a:endParaRPr lang="en-GB" dirty="0"/>
          </a:p>
          <a:p>
            <a:r>
              <a:rPr lang="en-GB" sz="2100" b="1" dirty="0">
                <a:solidFill>
                  <a:schemeClr val="accent1"/>
                </a:solidFill>
              </a:rPr>
              <a:t>QoL showed significant improvement </a:t>
            </a:r>
            <a:r>
              <a:rPr lang="en-GB" dirty="0"/>
              <a:t>in the Mental Adjustment to Cancer scale &amp; Illness Coping Style scores for rituximab maintenance over “watch and wait”</a:t>
            </a:r>
          </a:p>
          <a:p>
            <a:pPr lvl="1"/>
            <a:r>
              <a:rPr lang="en-GB" dirty="0"/>
              <a:t>Only Mental Adjustment to Cancer scores better in rituximab maintenance vs rituximab induction</a:t>
            </a:r>
          </a:p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47FCB-DB4B-E04D-9AAC-FE85291A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Rituximab for low tumour burden FL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1ADD7-8AB8-0040-8E8A-B80EC5E32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5F7264A-707B-804F-9587-170378A682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r>
              <a:rPr lang="en-GB" dirty="0"/>
              <a:t>CI, confidence interval; FL, follicular lymphoma; HR, hazard ratio; OS, overall survival; QoL, quality of life</a:t>
            </a:r>
            <a:br>
              <a:rPr lang="en-GB" dirty="0"/>
            </a:br>
            <a:r>
              <a:rPr lang="en-GB" dirty="0"/>
              <a:t>Ardeshna KM, et al. Lancet Oncol. 2014;15:424-35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3C192-376C-E44B-807F-10FBD552C80B}"/>
              </a:ext>
            </a:extLst>
          </p:cNvPr>
          <p:cNvSpPr txBox="1"/>
          <p:nvPr/>
        </p:nvSpPr>
        <p:spPr>
          <a:xfrm>
            <a:off x="559784" y="2943520"/>
            <a:ext cx="118333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risk: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Watch and wait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B9635-EAEF-A940-8C93-6D51F3C18387}"/>
              </a:ext>
            </a:extLst>
          </p:cNvPr>
          <p:cNvSpPr txBox="1"/>
          <p:nvPr/>
        </p:nvSpPr>
        <p:spPr>
          <a:xfrm>
            <a:off x="1674872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4F2472-56D9-A848-8AA7-9929C2EC4949}"/>
              </a:ext>
            </a:extLst>
          </p:cNvPr>
          <p:cNvSpPr txBox="1"/>
          <p:nvPr/>
        </p:nvSpPr>
        <p:spPr>
          <a:xfrm>
            <a:off x="2030472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744298-CD6B-BC41-B816-5523257F56A9}"/>
              </a:ext>
            </a:extLst>
          </p:cNvPr>
          <p:cNvSpPr txBox="1"/>
          <p:nvPr/>
        </p:nvSpPr>
        <p:spPr>
          <a:xfrm>
            <a:off x="2457192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874DA-44BE-3340-B5B1-CFBAD7379F47}"/>
              </a:ext>
            </a:extLst>
          </p:cNvPr>
          <p:cNvSpPr txBox="1"/>
          <p:nvPr/>
        </p:nvSpPr>
        <p:spPr>
          <a:xfrm>
            <a:off x="2831660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F9B4CF-274E-2F42-BA05-E74C9DA3DCF2}"/>
              </a:ext>
            </a:extLst>
          </p:cNvPr>
          <p:cNvSpPr txBox="1"/>
          <p:nvPr/>
        </p:nvSpPr>
        <p:spPr>
          <a:xfrm>
            <a:off x="3223545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7203D9-C837-414A-97A1-647C808D9D92}"/>
              </a:ext>
            </a:extLst>
          </p:cNvPr>
          <p:cNvSpPr txBox="1"/>
          <p:nvPr/>
        </p:nvSpPr>
        <p:spPr>
          <a:xfrm>
            <a:off x="3598014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C8238-DE8F-F04A-887C-FEADF14DE5FD}"/>
              </a:ext>
            </a:extLst>
          </p:cNvPr>
          <p:cNvSpPr txBox="1"/>
          <p:nvPr/>
        </p:nvSpPr>
        <p:spPr>
          <a:xfrm>
            <a:off x="3981192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C6BC8-54EF-6D40-83C0-A934028C30F0}"/>
              </a:ext>
            </a:extLst>
          </p:cNvPr>
          <p:cNvSpPr txBox="1"/>
          <p:nvPr/>
        </p:nvSpPr>
        <p:spPr>
          <a:xfrm>
            <a:off x="4364370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DA7FDA-0656-3740-9852-4AECD8C9737A}"/>
              </a:ext>
            </a:extLst>
          </p:cNvPr>
          <p:cNvSpPr txBox="1"/>
          <p:nvPr/>
        </p:nvSpPr>
        <p:spPr>
          <a:xfrm rot="16200000">
            <a:off x="736669" y="2045743"/>
            <a:ext cx="14166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 new treatment (%)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50CF15-F3C7-DD45-BEAB-F2C16FD58D6E}"/>
              </a:ext>
            </a:extLst>
          </p:cNvPr>
          <p:cNvSpPr txBox="1"/>
          <p:nvPr/>
        </p:nvSpPr>
        <p:spPr>
          <a:xfrm>
            <a:off x="1497072" y="283841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1607D-CF74-A54E-8AAE-6F07293751CB}"/>
              </a:ext>
            </a:extLst>
          </p:cNvPr>
          <p:cNvSpPr txBox="1"/>
          <p:nvPr/>
        </p:nvSpPr>
        <p:spPr>
          <a:xfrm>
            <a:off x="1497072" y="245424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246ADF-8937-AB45-A1EC-DE14E4ED8759}"/>
              </a:ext>
            </a:extLst>
          </p:cNvPr>
          <p:cNvSpPr txBox="1"/>
          <p:nvPr/>
        </p:nvSpPr>
        <p:spPr>
          <a:xfrm>
            <a:off x="1497072" y="207324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7946BA-247F-3548-9D39-A403B09AFC6A}"/>
              </a:ext>
            </a:extLst>
          </p:cNvPr>
          <p:cNvSpPr txBox="1"/>
          <p:nvPr/>
        </p:nvSpPr>
        <p:spPr>
          <a:xfrm>
            <a:off x="1497072" y="168271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D9C6ED-6070-7D42-879F-555985727C3D}"/>
              </a:ext>
            </a:extLst>
          </p:cNvPr>
          <p:cNvSpPr txBox="1"/>
          <p:nvPr/>
        </p:nvSpPr>
        <p:spPr>
          <a:xfrm>
            <a:off x="1497072" y="129854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DEC2DC-2E82-FB49-A8AA-12DCC1DA2E9A}"/>
              </a:ext>
            </a:extLst>
          </p:cNvPr>
          <p:cNvSpPr txBox="1"/>
          <p:nvPr/>
        </p:nvSpPr>
        <p:spPr>
          <a:xfrm>
            <a:off x="1674872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53A465-D88B-D34D-8052-95EE7F73FB36}"/>
              </a:ext>
            </a:extLst>
          </p:cNvPr>
          <p:cNvSpPr txBox="1"/>
          <p:nvPr/>
        </p:nvSpPr>
        <p:spPr>
          <a:xfrm>
            <a:off x="2049522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CFBCE4-4E6E-2244-9F29-54B0D4A0F610}"/>
              </a:ext>
            </a:extLst>
          </p:cNvPr>
          <p:cNvSpPr txBox="1"/>
          <p:nvPr/>
        </p:nvSpPr>
        <p:spPr>
          <a:xfrm>
            <a:off x="2441317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7D1828-BEBB-5E49-ADDD-356AD3DAED79}"/>
              </a:ext>
            </a:extLst>
          </p:cNvPr>
          <p:cNvSpPr txBox="1"/>
          <p:nvPr/>
        </p:nvSpPr>
        <p:spPr>
          <a:xfrm>
            <a:off x="2825310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46CAB3-FFC1-7748-A788-76A990D938C3}"/>
              </a:ext>
            </a:extLst>
          </p:cNvPr>
          <p:cNvSpPr txBox="1"/>
          <p:nvPr/>
        </p:nvSpPr>
        <p:spPr>
          <a:xfrm>
            <a:off x="3214020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D8B36-0B6F-F248-90B5-59EF3F7F9C2D}"/>
              </a:ext>
            </a:extLst>
          </p:cNvPr>
          <p:cNvSpPr txBox="1"/>
          <p:nvPr/>
        </p:nvSpPr>
        <p:spPr>
          <a:xfrm>
            <a:off x="3601189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4BC075-D9F6-2D43-BCCC-00CC50CAC28D}"/>
              </a:ext>
            </a:extLst>
          </p:cNvPr>
          <p:cNvSpPr txBox="1"/>
          <p:nvPr/>
        </p:nvSpPr>
        <p:spPr>
          <a:xfrm>
            <a:off x="3981192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4B3678-EF75-7349-B1CB-DD7BCE863603}"/>
              </a:ext>
            </a:extLst>
          </p:cNvPr>
          <p:cNvSpPr txBox="1"/>
          <p:nvPr/>
        </p:nvSpPr>
        <p:spPr>
          <a:xfrm>
            <a:off x="4364370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A900F0-81EE-3247-9495-EBDAE8E90F5C}"/>
              </a:ext>
            </a:extLst>
          </p:cNvPr>
          <p:cNvSpPr txBox="1"/>
          <p:nvPr/>
        </p:nvSpPr>
        <p:spPr>
          <a:xfrm>
            <a:off x="1534066" y="1143114"/>
            <a:ext cx="213994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start of new treatment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11916A-83BD-0743-9E81-C485E6362C9D}"/>
              </a:ext>
            </a:extLst>
          </p:cNvPr>
          <p:cNvSpPr txBox="1"/>
          <p:nvPr/>
        </p:nvSpPr>
        <p:spPr>
          <a:xfrm>
            <a:off x="4958004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53ED49-3959-1E45-886D-84FE5549F289}"/>
              </a:ext>
            </a:extLst>
          </p:cNvPr>
          <p:cNvSpPr txBox="1"/>
          <p:nvPr/>
        </p:nvSpPr>
        <p:spPr>
          <a:xfrm>
            <a:off x="5313604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0BBB00-547A-DE4F-86A3-0BC5BD9D45DA}"/>
              </a:ext>
            </a:extLst>
          </p:cNvPr>
          <p:cNvSpPr txBox="1"/>
          <p:nvPr/>
        </p:nvSpPr>
        <p:spPr>
          <a:xfrm>
            <a:off x="5740324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6956D6-3753-064B-9B00-779016D7C105}"/>
              </a:ext>
            </a:extLst>
          </p:cNvPr>
          <p:cNvSpPr txBox="1"/>
          <p:nvPr/>
        </p:nvSpPr>
        <p:spPr>
          <a:xfrm>
            <a:off x="6114792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73B9F4-8F96-1747-B3B2-63BB8D00D37B}"/>
              </a:ext>
            </a:extLst>
          </p:cNvPr>
          <p:cNvSpPr txBox="1"/>
          <p:nvPr/>
        </p:nvSpPr>
        <p:spPr>
          <a:xfrm>
            <a:off x="6506677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781C51-792B-D347-923E-D2661F72B222}"/>
              </a:ext>
            </a:extLst>
          </p:cNvPr>
          <p:cNvSpPr txBox="1"/>
          <p:nvPr/>
        </p:nvSpPr>
        <p:spPr>
          <a:xfrm>
            <a:off x="6881146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36FA8B-6263-C849-901A-0714887B4F09}"/>
              </a:ext>
            </a:extLst>
          </p:cNvPr>
          <p:cNvSpPr txBox="1"/>
          <p:nvPr/>
        </p:nvSpPr>
        <p:spPr>
          <a:xfrm>
            <a:off x="7264324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D77252-FC72-104A-AF1F-E1BF7735B953}"/>
              </a:ext>
            </a:extLst>
          </p:cNvPr>
          <p:cNvSpPr txBox="1"/>
          <p:nvPr/>
        </p:nvSpPr>
        <p:spPr>
          <a:xfrm>
            <a:off x="7647502" y="3101944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4706AF-5AE2-0E4E-A7AC-99D3962D12E1}"/>
              </a:ext>
            </a:extLst>
          </p:cNvPr>
          <p:cNvSpPr txBox="1"/>
          <p:nvPr/>
        </p:nvSpPr>
        <p:spPr>
          <a:xfrm>
            <a:off x="4942129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8A51B9-47EA-134E-B341-340EB09CB496}"/>
              </a:ext>
            </a:extLst>
          </p:cNvPr>
          <p:cNvSpPr txBox="1"/>
          <p:nvPr/>
        </p:nvSpPr>
        <p:spPr>
          <a:xfrm>
            <a:off x="5332654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28581A-81ED-4540-8A9D-D100942D0618}"/>
              </a:ext>
            </a:extLst>
          </p:cNvPr>
          <p:cNvSpPr txBox="1"/>
          <p:nvPr/>
        </p:nvSpPr>
        <p:spPr>
          <a:xfrm>
            <a:off x="5724449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21A1BEA-1153-D349-8734-059D34225B67}"/>
              </a:ext>
            </a:extLst>
          </p:cNvPr>
          <p:cNvSpPr txBox="1"/>
          <p:nvPr/>
        </p:nvSpPr>
        <p:spPr>
          <a:xfrm>
            <a:off x="6108442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A78023-25D3-834A-8A58-A0F120BAD204}"/>
              </a:ext>
            </a:extLst>
          </p:cNvPr>
          <p:cNvSpPr txBox="1"/>
          <p:nvPr/>
        </p:nvSpPr>
        <p:spPr>
          <a:xfrm>
            <a:off x="6497152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A7C3A6-D014-E840-871E-99025C5A5827}"/>
              </a:ext>
            </a:extLst>
          </p:cNvPr>
          <p:cNvSpPr txBox="1"/>
          <p:nvPr/>
        </p:nvSpPr>
        <p:spPr>
          <a:xfrm>
            <a:off x="6884321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462A09-0638-8E4D-82CB-F14A296B4032}"/>
              </a:ext>
            </a:extLst>
          </p:cNvPr>
          <p:cNvSpPr txBox="1"/>
          <p:nvPr/>
        </p:nvSpPr>
        <p:spPr>
          <a:xfrm>
            <a:off x="7264324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8E300A-7841-2E4B-8A6F-4DF550318980}"/>
              </a:ext>
            </a:extLst>
          </p:cNvPr>
          <p:cNvSpPr txBox="1"/>
          <p:nvPr/>
        </p:nvSpPr>
        <p:spPr>
          <a:xfrm>
            <a:off x="7647502" y="294319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E6AD9C-BDB1-CD40-BB19-80460E295109}"/>
              </a:ext>
            </a:extLst>
          </p:cNvPr>
          <p:cNvSpPr txBox="1"/>
          <p:nvPr/>
        </p:nvSpPr>
        <p:spPr>
          <a:xfrm rot="16200000">
            <a:off x="3959100" y="2050109"/>
            <a:ext cx="15206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(%)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CE3704-6686-AE4D-92CF-FCADE4302D6F}"/>
              </a:ext>
            </a:extLst>
          </p:cNvPr>
          <p:cNvSpPr txBox="1"/>
          <p:nvPr/>
        </p:nvSpPr>
        <p:spPr>
          <a:xfrm>
            <a:off x="4771494" y="283841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3366F2-36F3-C24C-B8B7-03B836683523}"/>
              </a:ext>
            </a:extLst>
          </p:cNvPr>
          <p:cNvSpPr txBox="1"/>
          <p:nvPr/>
        </p:nvSpPr>
        <p:spPr>
          <a:xfrm>
            <a:off x="4771494" y="245424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BDA9A3-0A1D-8C47-810E-3FE590B6F51C}"/>
              </a:ext>
            </a:extLst>
          </p:cNvPr>
          <p:cNvSpPr txBox="1"/>
          <p:nvPr/>
        </p:nvSpPr>
        <p:spPr>
          <a:xfrm>
            <a:off x="4771494" y="207324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028B48-C32E-9A41-ACEF-D66457094D25}"/>
              </a:ext>
            </a:extLst>
          </p:cNvPr>
          <p:cNvSpPr txBox="1"/>
          <p:nvPr/>
        </p:nvSpPr>
        <p:spPr>
          <a:xfrm>
            <a:off x="4771494" y="168271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C566EA-3D77-CD47-9042-B5EE7C2CDD3E}"/>
              </a:ext>
            </a:extLst>
          </p:cNvPr>
          <p:cNvSpPr txBox="1"/>
          <p:nvPr/>
        </p:nvSpPr>
        <p:spPr>
          <a:xfrm>
            <a:off x="4771494" y="129854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553F103-9176-1D40-B04A-7D52942FF849}"/>
              </a:ext>
            </a:extLst>
          </p:cNvPr>
          <p:cNvSpPr txBox="1"/>
          <p:nvPr/>
        </p:nvSpPr>
        <p:spPr>
          <a:xfrm>
            <a:off x="4808488" y="1143114"/>
            <a:ext cx="213994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 (PFS)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4926FD-123E-754D-B101-22CE8857B3E1}"/>
              </a:ext>
            </a:extLst>
          </p:cNvPr>
          <p:cNvSpPr txBox="1"/>
          <p:nvPr/>
        </p:nvSpPr>
        <p:spPr>
          <a:xfrm>
            <a:off x="2400005" y="5473657"/>
            <a:ext cx="14166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 from randomisation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215D5F-95DB-D54A-8F67-30519D4FF008}"/>
              </a:ext>
            </a:extLst>
          </p:cNvPr>
          <p:cNvSpPr txBox="1"/>
          <p:nvPr/>
        </p:nvSpPr>
        <p:spPr>
          <a:xfrm>
            <a:off x="559784" y="5501753"/>
            <a:ext cx="118333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risk: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Watch and wait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EFD3173-217D-BD4C-9168-3BED244228E1}"/>
              </a:ext>
            </a:extLst>
          </p:cNvPr>
          <p:cNvSpPr txBox="1"/>
          <p:nvPr/>
        </p:nvSpPr>
        <p:spPr>
          <a:xfrm>
            <a:off x="1674872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B071F3-335C-8744-A5BC-4FD2595C9C88}"/>
              </a:ext>
            </a:extLst>
          </p:cNvPr>
          <p:cNvSpPr txBox="1"/>
          <p:nvPr/>
        </p:nvSpPr>
        <p:spPr>
          <a:xfrm>
            <a:off x="2030472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31C193-FF44-8842-9F76-13BE52C0ED23}"/>
              </a:ext>
            </a:extLst>
          </p:cNvPr>
          <p:cNvSpPr txBox="1"/>
          <p:nvPr/>
        </p:nvSpPr>
        <p:spPr>
          <a:xfrm>
            <a:off x="2457192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DBFC38-4BEB-4E4E-B21E-5CB1D32C3196}"/>
              </a:ext>
            </a:extLst>
          </p:cNvPr>
          <p:cNvSpPr txBox="1"/>
          <p:nvPr/>
        </p:nvSpPr>
        <p:spPr>
          <a:xfrm>
            <a:off x="2831660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C1C30F-BA27-5642-B14C-93D38473E58D}"/>
              </a:ext>
            </a:extLst>
          </p:cNvPr>
          <p:cNvSpPr txBox="1"/>
          <p:nvPr/>
        </p:nvSpPr>
        <p:spPr>
          <a:xfrm>
            <a:off x="3223545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DB50F9-FF23-C44F-8C57-3DAE42BD722B}"/>
              </a:ext>
            </a:extLst>
          </p:cNvPr>
          <p:cNvSpPr txBox="1"/>
          <p:nvPr/>
        </p:nvSpPr>
        <p:spPr>
          <a:xfrm>
            <a:off x="3598014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92585F-985B-8145-9C6A-94D837038F24}"/>
              </a:ext>
            </a:extLst>
          </p:cNvPr>
          <p:cNvSpPr txBox="1"/>
          <p:nvPr/>
        </p:nvSpPr>
        <p:spPr>
          <a:xfrm>
            <a:off x="3981192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C24822-46AE-8347-AE71-744788EF817F}"/>
              </a:ext>
            </a:extLst>
          </p:cNvPr>
          <p:cNvSpPr txBox="1"/>
          <p:nvPr/>
        </p:nvSpPr>
        <p:spPr>
          <a:xfrm>
            <a:off x="4364370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10AD9AC-D356-4545-B2D1-19CC83006FE2}"/>
              </a:ext>
            </a:extLst>
          </p:cNvPr>
          <p:cNvSpPr txBox="1"/>
          <p:nvPr/>
        </p:nvSpPr>
        <p:spPr>
          <a:xfrm>
            <a:off x="1497072" y="52855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98438D-16AC-6145-8006-6B6D9E577842}"/>
              </a:ext>
            </a:extLst>
          </p:cNvPr>
          <p:cNvSpPr txBox="1"/>
          <p:nvPr/>
        </p:nvSpPr>
        <p:spPr>
          <a:xfrm>
            <a:off x="1674872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0AF21EF-A348-F740-84C7-A067849E5016}"/>
              </a:ext>
            </a:extLst>
          </p:cNvPr>
          <p:cNvSpPr txBox="1"/>
          <p:nvPr/>
        </p:nvSpPr>
        <p:spPr>
          <a:xfrm>
            <a:off x="2049522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9602C9A-8688-D142-859B-21024D17C87E}"/>
              </a:ext>
            </a:extLst>
          </p:cNvPr>
          <p:cNvSpPr txBox="1"/>
          <p:nvPr/>
        </p:nvSpPr>
        <p:spPr>
          <a:xfrm>
            <a:off x="2441317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C50323-5274-9F40-A934-2542DCDA1B6F}"/>
              </a:ext>
            </a:extLst>
          </p:cNvPr>
          <p:cNvSpPr txBox="1"/>
          <p:nvPr/>
        </p:nvSpPr>
        <p:spPr>
          <a:xfrm>
            <a:off x="2825310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298093-AC99-C142-AC94-59781BFE6AC6}"/>
              </a:ext>
            </a:extLst>
          </p:cNvPr>
          <p:cNvSpPr txBox="1"/>
          <p:nvPr/>
        </p:nvSpPr>
        <p:spPr>
          <a:xfrm>
            <a:off x="3214020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56D5A75-225F-8946-AD43-6157B944CA9D}"/>
              </a:ext>
            </a:extLst>
          </p:cNvPr>
          <p:cNvSpPr txBox="1"/>
          <p:nvPr/>
        </p:nvSpPr>
        <p:spPr>
          <a:xfrm>
            <a:off x="3601189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3DA13FD-B468-B942-ABF0-CA4AADAD2604}"/>
              </a:ext>
            </a:extLst>
          </p:cNvPr>
          <p:cNvSpPr txBox="1"/>
          <p:nvPr/>
        </p:nvSpPr>
        <p:spPr>
          <a:xfrm>
            <a:off x="3981192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0CC86C-C58C-3A44-8007-570229D3AC39}"/>
              </a:ext>
            </a:extLst>
          </p:cNvPr>
          <p:cNvSpPr txBox="1"/>
          <p:nvPr/>
        </p:nvSpPr>
        <p:spPr>
          <a:xfrm>
            <a:off x="4364370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450AAAE-0037-3041-A7E4-75BBC001C1B3}"/>
              </a:ext>
            </a:extLst>
          </p:cNvPr>
          <p:cNvSpPr txBox="1"/>
          <p:nvPr/>
        </p:nvSpPr>
        <p:spPr>
          <a:xfrm>
            <a:off x="1838341" y="4860077"/>
            <a:ext cx="210185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 vs watch and wait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1.04 (95% CI 0.39-2.80); log-rank p=0.93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 vs rituximab induction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1.12 (95% CI 0.43-2.90); log-rank p=0.82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9770297-EC99-F34E-9014-26B3D5D3B51E}"/>
              </a:ext>
            </a:extLst>
          </p:cNvPr>
          <p:cNvSpPr txBox="1"/>
          <p:nvPr/>
        </p:nvSpPr>
        <p:spPr>
          <a:xfrm>
            <a:off x="4958004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B607958-AE8E-5D46-97FC-D828E95EC2E8}"/>
              </a:ext>
            </a:extLst>
          </p:cNvPr>
          <p:cNvSpPr txBox="1"/>
          <p:nvPr/>
        </p:nvSpPr>
        <p:spPr>
          <a:xfrm>
            <a:off x="5313604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C92F7F7-92FE-EA4C-9542-8351DC77DB61}"/>
              </a:ext>
            </a:extLst>
          </p:cNvPr>
          <p:cNvSpPr txBox="1"/>
          <p:nvPr/>
        </p:nvSpPr>
        <p:spPr>
          <a:xfrm>
            <a:off x="5740324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0059228-1560-1F4A-BED2-B827D3D4D4DB}"/>
              </a:ext>
            </a:extLst>
          </p:cNvPr>
          <p:cNvSpPr txBox="1"/>
          <p:nvPr/>
        </p:nvSpPr>
        <p:spPr>
          <a:xfrm>
            <a:off x="6114792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DAF73D-2CC7-5544-BBE6-9AEFB5F4C094}"/>
              </a:ext>
            </a:extLst>
          </p:cNvPr>
          <p:cNvSpPr txBox="1"/>
          <p:nvPr/>
        </p:nvSpPr>
        <p:spPr>
          <a:xfrm>
            <a:off x="6506677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DFD3A07-6003-1A4B-B6E6-E8B736159163}"/>
              </a:ext>
            </a:extLst>
          </p:cNvPr>
          <p:cNvSpPr txBox="1"/>
          <p:nvPr/>
        </p:nvSpPr>
        <p:spPr>
          <a:xfrm>
            <a:off x="6881146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3A7132-7F55-9047-B717-B75E38B9A6E7}"/>
              </a:ext>
            </a:extLst>
          </p:cNvPr>
          <p:cNvSpPr txBox="1"/>
          <p:nvPr/>
        </p:nvSpPr>
        <p:spPr>
          <a:xfrm>
            <a:off x="7264324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CA7320A-6989-B545-9199-4A4E6A177DD3}"/>
              </a:ext>
            </a:extLst>
          </p:cNvPr>
          <p:cNvSpPr txBox="1"/>
          <p:nvPr/>
        </p:nvSpPr>
        <p:spPr>
          <a:xfrm>
            <a:off x="7647502" y="5660177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057102C-A8A1-4142-B932-FD14FC50266D}"/>
              </a:ext>
            </a:extLst>
          </p:cNvPr>
          <p:cNvSpPr txBox="1"/>
          <p:nvPr/>
        </p:nvSpPr>
        <p:spPr>
          <a:xfrm>
            <a:off x="4942129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B74C288-AAF8-D647-9E19-65078EDAFEE7}"/>
              </a:ext>
            </a:extLst>
          </p:cNvPr>
          <p:cNvSpPr txBox="1"/>
          <p:nvPr/>
        </p:nvSpPr>
        <p:spPr>
          <a:xfrm>
            <a:off x="5332654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A49034-F887-344F-882F-C1E1D70956E0}"/>
              </a:ext>
            </a:extLst>
          </p:cNvPr>
          <p:cNvSpPr txBox="1"/>
          <p:nvPr/>
        </p:nvSpPr>
        <p:spPr>
          <a:xfrm>
            <a:off x="5724449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0A97321-1B61-DA40-AFD2-00058B4ECA3A}"/>
              </a:ext>
            </a:extLst>
          </p:cNvPr>
          <p:cNvSpPr txBox="1"/>
          <p:nvPr/>
        </p:nvSpPr>
        <p:spPr>
          <a:xfrm>
            <a:off x="6108442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848A158-9118-1741-B206-72D650305ACD}"/>
              </a:ext>
            </a:extLst>
          </p:cNvPr>
          <p:cNvSpPr txBox="1"/>
          <p:nvPr/>
        </p:nvSpPr>
        <p:spPr>
          <a:xfrm>
            <a:off x="6497152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2D0B91-6556-704D-A5B2-188F35BFECB8}"/>
              </a:ext>
            </a:extLst>
          </p:cNvPr>
          <p:cNvSpPr txBox="1"/>
          <p:nvPr/>
        </p:nvSpPr>
        <p:spPr>
          <a:xfrm>
            <a:off x="6884321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963C92E-38F1-C145-830A-BB9B138A283C}"/>
              </a:ext>
            </a:extLst>
          </p:cNvPr>
          <p:cNvSpPr txBox="1"/>
          <p:nvPr/>
        </p:nvSpPr>
        <p:spPr>
          <a:xfrm>
            <a:off x="7264324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1CA1069-E498-1147-B94E-C9422F7BF7D0}"/>
              </a:ext>
            </a:extLst>
          </p:cNvPr>
          <p:cNvSpPr txBox="1"/>
          <p:nvPr/>
        </p:nvSpPr>
        <p:spPr>
          <a:xfrm>
            <a:off x="7647502" y="53744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013807E-AE86-964B-8366-5F79EFF9136C}"/>
              </a:ext>
            </a:extLst>
          </p:cNvPr>
          <p:cNvSpPr txBox="1"/>
          <p:nvPr/>
        </p:nvSpPr>
        <p:spPr>
          <a:xfrm>
            <a:off x="4771494" y="52855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C6584EB-46AD-1141-9E71-E4833A274A34}"/>
              </a:ext>
            </a:extLst>
          </p:cNvPr>
          <p:cNvSpPr txBox="1"/>
          <p:nvPr/>
        </p:nvSpPr>
        <p:spPr>
          <a:xfrm>
            <a:off x="5112763" y="4860077"/>
            <a:ext cx="210185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 vs watch and wait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0.34 (95% CI 0.11-1.06); log-rank p=0.0052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 vs rituximab induction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1.47 (95% CI 0.42-5.22); log-rank p=0.55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D18766A-D676-BD47-8A78-8F88CC99AF97}"/>
              </a:ext>
            </a:extLst>
          </p:cNvPr>
          <p:cNvSpPr txBox="1"/>
          <p:nvPr/>
        </p:nvSpPr>
        <p:spPr>
          <a:xfrm>
            <a:off x="1497072" y="373612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2C3EE2A-D4AF-AC4E-B817-2168314422DD}"/>
              </a:ext>
            </a:extLst>
          </p:cNvPr>
          <p:cNvSpPr txBox="1"/>
          <p:nvPr/>
        </p:nvSpPr>
        <p:spPr>
          <a:xfrm>
            <a:off x="1497072" y="412030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D5F335-509A-3148-A348-71C608842503}"/>
              </a:ext>
            </a:extLst>
          </p:cNvPr>
          <p:cNvSpPr txBox="1"/>
          <p:nvPr/>
        </p:nvSpPr>
        <p:spPr>
          <a:xfrm>
            <a:off x="1497072" y="449495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F1CA139-C286-F046-88E8-FB30839C51E9}"/>
              </a:ext>
            </a:extLst>
          </p:cNvPr>
          <p:cNvSpPr txBox="1"/>
          <p:nvPr/>
        </p:nvSpPr>
        <p:spPr>
          <a:xfrm>
            <a:off x="1497072" y="488865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0A61361-9721-474A-9D4B-0DAAE9EE223F}"/>
              </a:ext>
            </a:extLst>
          </p:cNvPr>
          <p:cNvSpPr txBox="1"/>
          <p:nvPr/>
        </p:nvSpPr>
        <p:spPr>
          <a:xfrm rot="16200000">
            <a:off x="736669" y="4501562"/>
            <a:ext cx="14166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(%)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1598457-17F5-384F-9954-763633294A18}"/>
              </a:ext>
            </a:extLst>
          </p:cNvPr>
          <p:cNvSpPr txBox="1"/>
          <p:nvPr/>
        </p:nvSpPr>
        <p:spPr>
          <a:xfrm>
            <a:off x="1534066" y="3572805"/>
            <a:ext cx="213994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414CAF-B484-F443-9684-B30AB7FD8568}"/>
              </a:ext>
            </a:extLst>
          </p:cNvPr>
          <p:cNvSpPr txBox="1"/>
          <p:nvPr/>
        </p:nvSpPr>
        <p:spPr>
          <a:xfrm>
            <a:off x="5691845" y="5473657"/>
            <a:ext cx="14166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 from randomisation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1EC38A1-4768-8B41-BA20-002E5372E11F}"/>
              </a:ext>
            </a:extLst>
          </p:cNvPr>
          <p:cNvSpPr txBox="1"/>
          <p:nvPr/>
        </p:nvSpPr>
        <p:spPr>
          <a:xfrm>
            <a:off x="4771495" y="52855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ECB28E1-C2FF-D94D-9150-9C05AA7EE297}"/>
              </a:ext>
            </a:extLst>
          </p:cNvPr>
          <p:cNvSpPr txBox="1"/>
          <p:nvPr/>
        </p:nvSpPr>
        <p:spPr>
          <a:xfrm>
            <a:off x="4771495" y="37361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C002F02-CCA6-9043-AEE4-7459F0DFE6D2}"/>
              </a:ext>
            </a:extLst>
          </p:cNvPr>
          <p:cNvSpPr txBox="1"/>
          <p:nvPr/>
        </p:nvSpPr>
        <p:spPr>
          <a:xfrm>
            <a:off x="4771495" y="412030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B1CEFB7-DF1C-2E44-9625-542C4631E717}"/>
              </a:ext>
            </a:extLst>
          </p:cNvPr>
          <p:cNvSpPr txBox="1"/>
          <p:nvPr/>
        </p:nvSpPr>
        <p:spPr>
          <a:xfrm>
            <a:off x="4771495" y="449495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F110A9A-3715-9144-9CA9-2321CB1E8BAA}"/>
              </a:ext>
            </a:extLst>
          </p:cNvPr>
          <p:cNvSpPr txBox="1"/>
          <p:nvPr/>
        </p:nvSpPr>
        <p:spPr>
          <a:xfrm>
            <a:off x="4771495" y="488865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BCB037D-A331-0241-8B7C-F7989A67C039}"/>
              </a:ext>
            </a:extLst>
          </p:cNvPr>
          <p:cNvSpPr txBox="1"/>
          <p:nvPr/>
        </p:nvSpPr>
        <p:spPr>
          <a:xfrm rot="16200000">
            <a:off x="3950769" y="4432313"/>
            <a:ext cx="1416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 histological transformation (%)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C77233B-8FCE-D24A-A3D7-C92187670CBD}"/>
              </a:ext>
            </a:extLst>
          </p:cNvPr>
          <p:cNvSpPr txBox="1"/>
          <p:nvPr/>
        </p:nvSpPr>
        <p:spPr>
          <a:xfrm>
            <a:off x="4808489" y="3572806"/>
            <a:ext cx="213994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histological transformation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283E06B-0F84-0641-B8D0-C6E08121510C}"/>
              </a:ext>
            </a:extLst>
          </p:cNvPr>
          <p:cNvCxnSpPr>
            <a:cxnSpLocks/>
          </p:cNvCxnSpPr>
          <p:nvPr/>
        </p:nvCxnSpPr>
        <p:spPr>
          <a:xfrm>
            <a:off x="1720850" y="2501869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6EAFEED-8E34-2C48-A309-5A9322F5A620}"/>
              </a:ext>
            </a:extLst>
          </p:cNvPr>
          <p:cNvCxnSpPr>
            <a:cxnSpLocks/>
          </p:cNvCxnSpPr>
          <p:nvPr/>
        </p:nvCxnSpPr>
        <p:spPr>
          <a:xfrm>
            <a:off x="1720850" y="2889219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06EF016-B88B-5049-9DA4-C0C8C0B3466A}"/>
              </a:ext>
            </a:extLst>
          </p:cNvPr>
          <p:cNvCxnSpPr>
            <a:cxnSpLocks/>
          </p:cNvCxnSpPr>
          <p:nvPr/>
        </p:nvCxnSpPr>
        <p:spPr>
          <a:xfrm flipV="1">
            <a:off x="1771650" y="1339850"/>
            <a:ext cx="0" cy="15906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D0E4E17-7770-D342-A2DB-9599CBE8EBE3}"/>
              </a:ext>
            </a:extLst>
          </p:cNvPr>
          <p:cNvCxnSpPr>
            <a:cxnSpLocks/>
          </p:cNvCxnSpPr>
          <p:nvPr/>
        </p:nvCxnSpPr>
        <p:spPr>
          <a:xfrm>
            <a:off x="1720850" y="211769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ED7A387-15D1-D941-933B-FD9FFAF615BE}"/>
              </a:ext>
            </a:extLst>
          </p:cNvPr>
          <p:cNvCxnSpPr>
            <a:cxnSpLocks/>
          </p:cNvCxnSpPr>
          <p:nvPr/>
        </p:nvCxnSpPr>
        <p:spPr>
          <a:xfrm>
            <a:off x="1720850" y="1733519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672758-0F25-DB47-935A-0E94499CF4D4}"/>
              </a:ext>
            </a:extLst>
          </p:cNvPr>
          <p:cNvCxnSpPr>
            <a:cxnSpLocks/>
          </p:cNvCxnSpPr>
          <p:nvPr/>
        </p:nvCxnSpPr>
        <p:spPr>
          <a:xfrm>
            <a:off x="1720850" y="1346169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CB4353C-35BA-6E47-923C-5CF3152E398D}"/>
              </a:ext>
            </a:extLst>
          </p:cNvPr>
          <p:cNvCxnSpPr>
            <a:cxnSpLocks/>
          </p:cNvCxnSpPr>
          <p:nvPr/>
        </p:nvCxnSpPr>
        <p:spPr>
          <a:xfrm rot="16200000">
            <a:off x="2133600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C49671-EB1A-E74C-B04E-AB920848AB20}"/>
              </a:ext>
            </a:extLst>
          </p:cNvPr>
          <p:cNvCxnSpPr>
            <a:cxnSpLocks/>
          </p:cNvCxnSpPr>
          <p:nvPr/>
        </p:nvCxnSpPr>
        <p:spPr>
          <a:xfrm rot="16200000">
            <a:off x="2520950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CB06682-DA3A-794E-9BF1-4EDB3876385C}"/>
              </a:ext>
            </a:extLst>
          </p:cNvPr>
          <p:cNvCxnSpPr>
            <a:cxnSpLocks/>
          </p:cNvCxnSpPr>
          <p:nvPr/>
        </p:nvCxnSpPr>
        <p:spPr>
          <a:xfrm rot="16200000">
            <a:off x="2905125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A7C15B3-1A6E-7848-91A7-DB513E8C4F9E}"/>
              </a:ext>
            </a:extLst>
          </p:cNvPr>
          <p:cNvCxnSpPr>
            <a:cxnSpLocks/>
          </p:cNvCxnSpPr>
          <p:nvPr/>
        </p:nvCxnSpPr>
        <p:spPr>
          <a:xfrm rot="16200000">
            <a:off x="3289300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902A54D-23A8-4D40-8EA1-407CC6590270}"/>
              </a:ext>
            </a:extLst>
          </p:cNvPr>
          <p:cNvCxnSpPr>
            <a:cxnSpLocks/>
          </p:cNvCxnSpPr>
          <p:nvPr/>
        </p:nvCxnSpPr>
        <p:spPr>
          <a:xfrm rot="16200000">
            <a:off x="3679825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BDBF70E-785B-8E46-A4E3-93032A88B960}"/>
              </a:ext>
            </a:extLst>
          </p:cNvPr>
          <p:cNvCxnSpPr>
            <a:cxnSpLocks/>
          </p:cNvCxnSpPr>
          <p:nvPr/>
        </p:nvCxnSpPr>
        <p:spPr>
          <a:xfrm rot="16200000">
            <a:off x="4064000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BDF2D98-9767-2044-B0F9-755947223421}"/>
              </a:ext>
            </a:extLst>
          </p:cNvPr>
          <p:cNvCxnSpPr>
            <a:cxnSpLocks/>
          </p:cNvCxnSpPr>
          <p:nvPr/>
        </p:nvCxnSpPr>
        <p:spPr>
          <a:xfrm rot="16200000">
            <a:off x="4451350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805622A-6968-7D4C-BBB8-805C603C13EF}"/>
              </a:ext>
            </a:extLst>
          </p:cNvPr>
          <p:cNvCxnSpPr>
            <a:cxnSpLocks/>
          </p:cNvCxnSpPr>
          <p:nvPr/>
        </p:nvCxnSpPr>
        <p:spPr>
          <a:xfrm>
            <a:off x="4995273" y="2501869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414BB96-F602-464E-962D-22EEBE15774E}"/>
              </a:ext>
            </a:extLst>
          </p:cNvPr>
          <p:cNvCxnSpPr>
            <a:cxnSpLocks/>
          </p:cNvCxnSpPr>
          <p:nvPr/>
        </p:nvCxnSpPr>
        <p:spPr>
          <a:xfrm>
            <a:off x="4995273" y="2889219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8278BB7-7C89-674E-B7F8-5D185C071543}"/>
              </a:ext>
            </a:extLst>
          </p:cNvPr>
          <p:cNvCxnSpPr>
            <a:cxnSpLocks/>
          </p:cNvCxnSpPr>
          <p:nvPr/>
        </p:nvCxnSpPr>
        <p:spPr>
          <a:xfrm flipV="1">
            <a:off x="5046073" y="1339850"/>
            <a:ext cx="0" cy="15906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0801194-D5E0-F44D-B91A-7BBBBCFE765B}"/>
              </a:ext>
            </a:extLst>
          </p:cNvPr>
          <p:cNvCxnSpPr>
            <a:cxnSpLocks/>
          </p:cNvCxnSpPr>
          <p:nvPr/>
        </p:nvCxnSpPr>
        <p:spPr>
          <a:xfrm>
            <a:off x="4995273" y="211769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1B95B77-CB0E-6D4D-A990-50AD9A436372}"/>
              </a:ext>
            </a:extLst>
          </p:cNvPr>
          <p:cNvCxnSpPr>
            <a:cxnSpLocks/>
          </p:cNvCxnSpPr>
          <p:nvPr/>
        </p:nvCxnSpPr>
        <p:spPr>
          <a:xfrm>
            <a:off x="4995273" y="1733519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532D055-3B50-9B45-8F82-4ECA66F83CC2}"/>
              </a:ext>
            </a:extLst>
          </p:cNvPr>
          <p:cNvCxnSpPr>
            <a:cxnSpLocks/>
          </p:cNvCxnSpPr>
          <p:nvPr/>
        </p:nvCxnSpPr>
        <p:spPr>
          <a:xfrm rot="16200000">
            <a:off x="5408023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DF6130F-1918-414F-86CE-12E1FC4110C7}"/>
              </a:ext>
            </a:extLst>
          </p:cNvPr>
          <p:cNvCxnSpPr>
            <a:cxnSpLocks/>
          </p:cNvCxnSpPr>
          <p:nvPr/>
        </p:nvCxnSpPr>
        <p:spPr>
          <a:xfrm rot="16200000">
            <a:off x="5795373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463E8D4-3A4D-F945-8489-B4D460FB09C3}"/>
              </a:ext>
            </a:extLst>
          </p:cNvPr>
          <p:cNvCxnSpPr>
            <a:cxnSpLocks/>
          </p:cNvCxnSpPr>
          <p:nvPr/>
        </p:nvCxnSpPr>
        <p:spPr>
          <a:xfrm rot="16200000">
            <a:off x="6179548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DD81FC1-88AD-B643-BD19-313FC5BB0A51}"/>
              </a:ext>
            </a:extLst>
          </p:cNvPr>
          <p:cNvCxnSpPr>
            <a:cxnSpLocks/>
          </p:cNvCxnSpPr>
          <p:nvPr/>
        </p:nvCxnSpPr>
        <p:spPr>
          <a:xfrm rot="16200000">
            <a:off x="6563723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DE04A83-EC06-FC49-B4A1-48410064CDF3}"/>
              </a:ext>
            </a:extLst>
          </p:cNvPr>
          <p:cNvCxnSpPr>
            <a:cxnSpLocks/>
          </p:cNvCxnSpPr>
          <p:nvPr/>
        </p:nvCxnSpPr>
        <p:spPr>
          <a:xfrm rot="16200000">
            <a:off x="6954248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8D05A8E-83FE-C24C-9C92-C64DF94F6D42}"/>
              </a:ext>
            </a:extLst>
          </p:cNvPr>
          <p:cNvCxnSpPr>
            <a:cxnSpLocks/>
          </p:cNvCxnSpPr>
          <p:nvPr/>
        </p:nvCxnSpPr>
        <p:spPr>
          <a:xfrm rot="16200000">
            <a:off x="7338423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21EDEFC-F7DA-F44B-9C38-0559F392FE41}"/>
              </a:ext>
            </a:extLst>
          </p:cNvPr>
          <p:cNvCxnSpPr>
            <a:cxnSpLocks/>
          </p:cNvCxnSpPr>
          <p:nvPr/>
        </p:nvCxnSpPr>
        <p:spPr>
          <a:xfrm rot="16200000">
            <a:off x="7725773" y="2911444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5D53259D-AC0F-7146-B28F-D6426698E338}"/>
              </a:ext>
            </a:extLst>
          </p:cNvPr>
          <p:cNvCxnSpPr>
            <a:cxnSpLocks/>
          </p:cNvCxnSpPr>
          <p:nvPr/>
        </p:nvCxnSpPr>
        <p:spPr>
          <a:xfrm>
            <a:off x="4995273" y="492285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8996342-8F50-3C44-A507-80B308EB3EE7}"/>
              </a:ext>
            </a:extLst>
          </p:cNvPr>
          <p:cNvCxnSpPr>
            <a:cxnSpLocks/>
          </p:cNvCxnSpPr>
          <p:nvPr/>
        </p:nvCxnSpPr>
        <p:spPr>
          <a:xfrm>
            <a:off x="4995273" y="5310202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396A3D0-8BBC-D343-AC49-45783895EBA1}"/>
              </a:ext>
            </a:extLst>
          </p:cNvPr>
          <p:cNvCxnSpPr>
            <a:cxnSpLocks/>
          </p:cNvCxnSpPr>
          <p:nvPr/>
        </p:nvCxnSpPr>
        <p:spPr>
          <a:xfrm flipV="1">
            <a:off x="5046073" y="3760833"/>
            <a:ext cx="0" cy="15906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9AB98A60-0079-584B-8EAA-5A80BEBEC896}"/>
              </a:ext>
            </a:extLst>
          </p:cNvPr>
          <p:cNvCxnSpPr>
            <a:cxnSpLocks/>
          </p:cNvCxnSpPr>
          <p:nvPr/>
        </p:nvCxnSpPr>
        <p:spPr>
          <a:xfrm>
            <a:off x="4995273" y="453867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BE5284D-13D1-C04A-90AA-86A0E7FEC73F}"/>
              </a:ext>
            </a:extLst>
          </p:cNvPr>
          <p:cNvCxnSpPr>
            <a:cxnSpLocks/>
          </p:cNvCxnSpPr>
          <p:nvPr/>
        </p:nvCxnSpPr>
        <p:spPr>
          <a:xfrm>
            <a:off x="4995273" y="415450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A4637E8-7700-CC49-92AF-A291D535DBFF}"/>
              </a:ext>
            </a:extLst>
          </p:cNvPr>
          <p:cNvCxnSpPr>
            <a:cxnSpLocks/>
          </p:cNvCxnSpPr>
          <p:nvPr/>
        </p:nvCxnSpPr>
        <p:spPr>
          <a:xfrm>
            <a:off x="4995273" y="376715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3D3261B-36FD-AB4E-A917-D176F4F08394}"/>
              </a:ext>
            </a:extLst>
          </p:cNvPr>
          <p:cNvCxnSpPr>
            <a:cxnSpLocks/>
          </p:cNvCxnSpPr>
          <p:nvPr/>
        </p:nvCxnSpPr>
        <p:spPr>
          <a:xfrm rot="16200000">
            <a:off x="5408023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7CFC367-0166-7B41-AE34-62FB5DE34177}"/>
              </a:ext>
            </a:extLst>
          </p:cNvPr>
          <p:cNvCxnSpPr>
            <a:cxnSpLocks/>
          </p:cNvCxnSpPr>
          <p:nvPr/>
        </p:nvCxnSpPr>
        <p:spPr>
          <a:xfrm rot="16200000">
            <a:off x="5795373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143723A-AB6C-7449-AC59-E1B967F1950E}"/>
              </a:ext>
            </a:extLst>
          </p:cNvPr>
          <p:cNvCxnSpPr>
            <a:cxnSpLocks/>
          </p:cNvCxnSpPr>
          <p:nvPr/>
        </p:nvCxnSpPr>
        <p:spPr>
          <a:xfrm rot="16200000">
            <a:off x="6179548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0A20B28-9DD5-D34B-96DB-DA42A0329114}"/>
              </a:ext>
            </a:extLst>
          </p:cNvPr>
          <p:cNvCxnSpPr>
            <a:cxnSpLocks/>
          </p:cNvCxnSpPr>
          <p:nvPr/>
        </p:nvCxnSpPr>
        <p:spPr>
          <a:xfrm rot="16200000">
            <a:off x="6563723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08B62BA-D444-F84F-9B86-643158F3659B}"/>
              </a:ext>
            </a:extLst>
          </p:cNvPr>
          <p:cNvCxnSpPr>
            <a:cxnSpLocks/>
          </p:cNvCxnSpPr>
          <p:nvPr/>
        </p:nvCxnSpPr>
        <p:spPr>
          <a:xfrm rot="16200000">
            <a:off x="6954248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341617E-E159-034E-A75E-30757E0FA607}"/>
              </a:ext>
            </a:extLst>
          </p:cNvPr>
          <p:cNvCxnSpPr>
            <a:cxnSpLocks/>
          </p:cNvCxnSpPr>
          <p:nvPr/>
        </p:nvCxnSpPr>
        <p:spPr>
          <a:xfrm rot="16200000">
            <a:off x="7338423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DFB7F9E-9AD2-3B46-8DBC-10C74376AB76}"/>
              </a:ext>
            </a:extLst>
          </p:cNvPr>
          <p:cNvCxnSpPr>
            <a:cxnSpLocks/>
          </p:cNvCxnSpPr>
          <p:nvPr/>
        </p:nvCxnSpPr>
        <p:spPr>
          <a:xfrm rot="16200000">
            <a:off x="7725773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76DB4017-CA3B-0141-BB46-739E3DA0749D}"/>
              </a:ext>
            </a:extLst>
          </p:cNvPr>
          <p:cNvCxnSpPr>
            <a:cxnSpLocks/>
          </p:cNvCxnSpPr>
          <p:nvPr/>
        </p:nvCxnSpPr>
        <p:spPr>
          <a:xfrm>
            <a:off x="1720850" y="492285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0ADD307-0B77-E44D-B4F4-9F8059A20595}"/>
              </a:ext>
            </a:extLst>
          </p:cNvPr>
          <p:cNvCxnSpPr>
            <a:cxnSpLocks/>
          </p:cNvCxnSpPr>
          <p:nvPr/>
        </p:nvCxnSpPr>
        <p:spPr>
          <a:xfrm>
            <a:off x="1720850" y="5310202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48DD8B57-FB5B-6643-90B8-1C95F5327E92}"/>
              </a:ext>
            </a:extLst>
          </p:cNvPr>
          <p:cNvCxnSpPr>
            <a:cxnSpLocks/>
          </p:cNvCxnSpPr>
          <p:nvPr/>
        </p:nvCxnSpPr>
        <p:spPr>
          <a:xfrm flipV="1">
            <a:off x="1771650" y="3760833"/>
            <a:ext cx="0" cy="15906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54467E20-2815-CC4A-999C-C1AD0103A819}"/>
              </a:ext>
            </a:extLst>
          </p:cNvPr>
          <p:cNvCxnSpPr>
            <a:cxnSpLocks/>
          </p:cNvCxnSpPr>
          <p:nvPr/>
        </p:nvCxnSpPr>
        <p:spPr>
          <a:xfrm>
            <a:off x="1720850" y="453867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680B237-C5ED-5148-9AD9-F21C06A07044}"/>
              </a:ext>
            </a:extLst>
          </p:cNvPr>
          <p:cNvCxnSpPr>
            <a:cxnSpLocks/>
          </p:cNvCxnSpPr>
          <p:nvPr/>
        </p:nvCxnSpPr>
        <p:spPr>
          <a:xfrm>
            <a:off x="1720850" y="415450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13E4A74-ADD5-C640-8FAD-DBA80904FC5C}"/>
              </a:ext>
            </a:extLst>
          </p:cNvPr>
          <p:cNvCxnSpPr>
            <a:cxnSpLocks/>
          </p:cNvCxnSpPr>
          <p:nvPr/>
        </p:nvCxnSpPr>
        <p:spPr>
          <a:xfrm>
            <a:off x="1720850" y="376715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80C87D2-4381-204A-909B-B3A3FF403FF4}"/>
              </a:ext>
            </a:extLst>
          </p:cNvPr>
          <p:cNvCxnSpPr>
            <a:cxnSpLocks/>
          </p:cNvCxnSpPr>
          <p:nvPr/>
        </p:nvCxnSpPr>
        <p:spPr>
          <a:xfrm rot="16200000">
            <a:off x="2133600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A515474-3202-114F-AF00-0B1B385FA580}"/>
              </a:ext>
            </a:extLst>
          </p:cNvPr>
          <p:cNvCxnSpPr>
            <a:cxnSpLocks/>
          </p:cNvCxnSpPr>
          <p:nvPr/>
        </p:nvCxnSpPr>
        <p:spPr>
          <a:xfrm rot="16200000">
            <a:off x="2520950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08E9474-FD18-A84A-880F-F2D16F95969E}"/>
              </a:ext>
            </a:extLst>
          </p:cNvPr>
          <p:cNvCxnSpPr>
            <a:cxnSpLocks/>
          </p:cNvCxnSpPr>
          <p:nvPr/>
        </p:nvCxnSpPr>
        <p:spPr>
          <a:xfrm rot="16200000">
            <a:off x="2905125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6214D5C-37CA-DC48-9318-AF00652580D0}"/>
              </a:ext>
            </a:extLst>
          </p:cNvPr>
          <p:cNvCxnSpPr>
            <a:cxnSpLocks/>
          </p:cNvCxnSpPr>
          <p:nvPr/>
        </p:nvCxnSpPr>
        <p:spPr>
          <a:xfrm rot="16200000">
            <a:off x="3289300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5ED72A1-7A8B-1B4D-A957-CAB5ABB04BB0}"/>
              </a:ext>
            </a:extLst>
          </p:cNvPr>
          <p:cNvCxnSpPr>
            <a:cxnSpLocks/>
          </p:cNvCxnSpPr>
          <p:nvPr/>
        </p:nvCxnSpPr>
        <p:spPr>
          <a:xfrm rot="16200000">
            <a:off x="3679825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2665BC3-5CEC-FC45-9228-026E141FD8A4}"/>
              </a:ext>
            </a:extLst>
          </p:cNvPr>
          <p:cNvCxnSpPr>
            <a:cxnSpLocks/>
          </p:cNvCxnSpPr>
          <p:nvPr/>
        </p:nvCxnSpPr>
        <p:spPr>
          <a:xfrm rot="16200000">
            <a:off x="4064000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C257620-A5A7-EE46-996E-3EC4B2A0B7AC}"/>
              </a:ext>
            </a:extLst>
          </p:cNvPr>
          <p:cNvCxnSpPr>
            <a:cxnSpLocks/>
          </p:cNvCxnSpPr>
          <p:nvPr/>
        </p:nvCxnSpPr>
        <p:spPr>
          <a:xfrm rot="16200000">
            <a:off x="4451350" y="533242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0" name="Picture 189">
            <a:extLst>
              <a:ext uri="{FF2B5EF4-FFF2-40B4-BE49-F238E27FC236}">
                <a16:creationId xmlns:a16="http://schemas.microsoft.com/office/drawing/2014/main" id="{CB3CE5C5-03E1-EF4A-ACEF-A25E5095C5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980" y="1343938"/>
            <a:ext cx="2514600" cy="12827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40DDD1BC-B0AE-EB4D-A772-45639B3E1C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900" y="1343025"/>
            <a:ext cx="2514600" cy="10541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1399E83-7E42-A941-8A59-0EA36EC6D506}"/>
              </a:ext>
            </a:extLst>
          </p:cNvPr>
          <p:cNvSpPr txBox="1"/>
          <p:nvPr/>
        </p:nvSpPr>
        <p:spPr>
          <a:xfrm>
            <a:off x="1838341" y="2412969"/>
            <a:ext cx="210185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 vs watch and wait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0.35 (95% CI 0.22-0.56); log-rank p&lt;0.0001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 vs rituximab induction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0.75 (95% CI 0.41-1.34); log-rank p=0.33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16D90F-E396-CF42-8BC0-A6582A92565A}"/>
              </a:ext>
            </a:extLst>
          </p:cNvPr>
          <p:cNvSpPr txBox="1"/>
          <p:nvPr/>
        </p:nvSpPr>
        <p:spPr>
          <a:xfrm>
            <a:off x="3330769" y="1205260"/>
            <a:ext cx="11833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Watch and wait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589DF7-17C3-294B-851D-479BD74F2B8F}"/>
              </a:ext>
            </a:extLst>
          </p:cNvPr>
          <p:cNvCxnSpPr>
            <a:cxnSpLocks/>
          </p:cNvCxnSpPr>
          <p:nvPr/>
        </p:nvCxnSpPr>
        <p:spPr>
          <a:xfrm>
            <a:off x="3217571" y="1307646"/>
            <a:ext cx="1587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10E2203-92C6-BB4E-97C8-7618C6D689DD}"/>
              </a:ext>
            </a:extLst>
          </p:cNvPr>
          <p:cNvCxnSpPr>
            <a:cxnSpLocks/>
          </p:cNvCxnSpPr>
          <p:nvPr/>
        </p:nvCxnSpPr>
        <p:spPr>
          <a:xfrm>
            <a:off x="3217571" y="1421946"/>
            <a:ext cx="15875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007F240-834F-BD46-8506-560E93A76897}"/>
              </a:ext>
            </a:extLst>
          </p:cNvPr>
          <p:cNvCxnSpPr>
            <a:cxnSpLocks/>
          </p:cNvCxnSpPr>
          <p:nvPr/>
        </p:nvCxnSpPr>
        <p:spPr>
          <a:xfrm>
            <a:off x="3217571" y="1526721"/>
            <a:ext cx="15875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EF480B7-1354-444B-9E10-C5AD76CF506A}"/>
              </a:ext>
            </a:extLst>
          </p:cNvPr>
          <p:cNvSpPr txBox="1"/>
          <p:nvPr/>
        </p:nvSpPr>
        <p:spPr>
          <a:xfrm>
            <a:off x="5112763" y="2412969"/>
            <a:ext cx="210185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induction vs watch and wait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0.55 (95% CI 0.37-0.83); log-rank p=0.0034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Maintenance rituximab vs rituximab induction</a:t>
            </a:r>
            <a:b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0.53 (95% CI 0.32-0.87); log-rank p=0.011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A0031D1-B579-F543-ABCB-E61F598938FF}"/>
              </a:ext>
            </a:extLst>
          </p:cNvPr>
          <p:cNvCxnSpPr>
            <a:cxnSpLocks/>
          </p:cNvCxnSpPr>
          <p:nvPr/>
        </p:nvCxnSpPr>
        <p:spPr>
          <a:xfrm>
            <a:off x="4995273" y="1346169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8" name="Picture 197">
            <a:extLst>
              <a:ext uri="{FF2B5EF4-FFF2-40B4-BE49-F238E27FC236}">
                <a16:creationId xmlns:a16="http://schemas.microsoft.com/office/drawing/2014/main" id="{A1E0A814-3F68-7B46-B8E1-EC581C09EB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411" y="3763988"/>
            <a:ext cx="2514600" cy="6223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073B3061-CDB7-9E4F-A350-30E50BCF90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07" y="3765768"/>
            <a:ext cx="2514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FF6DBD-30FA-F346-BA2E-2263A3E7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Treatment options for advanced indolent B-cell lymphomas</a:t>
            </a:r>
            <a:br>
              <a:rPr lang="en-GB"/>
            </a:br>
            <a:r>
              <a:rPr lang="en-GB" sz="2400" i="1"/>
              <a:t>Focus on FL and Nodal MZL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B191E8-A278-7749-A873-23A1EAEB47CB}"/>
              </a:ext>
            </a:extLst>
          </p:cNvPr>
          <p:cNvGraphicFramePr/>
          <p:nvPr/>
        </p:nvGraphicFramePr>
        <p:xfrm>
          <a:off x="0" y="2564091"/>
          <a:ext cx="12192000" cy="376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AC89E-08B9-F449-A094-1C1F80503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4392AD1-BFC6-9B4C-9176-2E97323BF114}"/>
              </a:ext>
            </a:extLst>
          </p:cNvPr>
          <p:cNvSpPr/>
          <p:nvPr/>
        </p:nvSpPr>
        <p:spPr>
          <a:xfrm>
            <a:off x="384312" y="6428359"/>
            <a:ext cx="73483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tx2"/>
                </a:solidFill>
              </a:rPr>
              <a:t>CD20, cluster of differentiation 20; CIT, chemoimmunotherapy; FL, follicular lymphoma; MZL, marginal zone lymphoma</a:t>
            </a:r>
          </a:p>
        </p:txBody>
      </p:sp>
    </p:spTree>
    <p:extLst>
      <p:ext uri="{BB962C8B-B14F-4D97-AF65-F5344CB8AC3E}">
        <p14:creationId xmlns:p14="http://schemas.microsoft.com/office/powerpoint/2010/main" val="24363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218AB44-FE37-3B4B-8AB7-1FBFC5D472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11194" y="1215450"/>
            <a:ext cx="4972189" cy="4735349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Retrospective analysis </a:t>
            </a:r>
            <a:r>
              <a:rPr lang="en-GB" dirty="0"/>
              <a:t>of 439 patients treated on </a:t>
            </a:r>
            <a:br>
              <a:rPr lang="en-GB" dirty="0"/>
            </a:br>
            <a:r>
              <a:rPr lang="en-GB" dirty="0"/>
              <a:t>two prospective Nordic Lymphoma Group (NLG) trials with rituximab monotherapy or rituximab + IFNα-2a</a:t>
            </a:r>
          </a:p>
          <a:p>
            <a:pPr lvl="1"/>
            <a:r>
              <a:rPr lang="en-GB" dirty="0"/>
              <a:t>FL (Grade 1-3a): 84%; MZL 8%</a:t>
            </a:r>
          </a:p>
          <a:p>
            <a:pPr lvl="1"/>
            <a:r>
              <a:rPr lang="en-GB" dirty="0"/>
              <a:t>Median follow-up: 10.6 years (range 0.1-18.8)</a:t>
            </a:r>
          </a:p>
          <a:p>
            <a:r>
              <a:rPr lang="en-GB" b="1" dirty="0">
                <a:solidFill>
                  <a:schemeClr val="accent1"/>
                </a:solidFill>
              </a:rPr>
              <a:t>OS rate since randomisation </a:t>
            </a:r>
          </a:p>
          <a:p>
            <a:pPr lvl="1"/>
            <a:r>
              <a:rPr lang="en-GB" dirty="0"/>
              <a:t>10-year OS rate 75% (LSS: 82%)</a:t>
            </a:r>
          </a:p>
          <a:p>
            <a:pPr lvl="1"/>
            <a:r>
              <a:rPr lang="en-GB" dirty="0"/>
              <a:t>15-year OS rate 65% (LSS: 77%) </a:t>
            </a:r>
          </a:p>
          <a:p>
            <a:r>
              <a:rPr lang="en-GB" dirty="0"/>
              <a:t>36% never required chemotherapy during follow-up</a:t>
            </a:r>
          </a:p>
          <a:p>
            <a:r>
              <a:rPr lang="en-GB" b="1" dirty="0">
                <a:solidFill>
                  <a:schemeClr val="accent1"/>
                </a:solidFill>
              </a:rPr>
              <a:t>Early progression of disease (POD) </a:t>
            </a:r>
            <a:r>
              <a:rPr lang="en-GB" dirty="0"/>
              <a:t>(≤2 years) associated with worse OS: </a:t>
            </a:r>
          </a:p>
          <a:p>
            <a:pPr lvl="1"/>
            <a:r>
              <a:rPr lang="en-GB" dirty="0"/>
              <a:t>10-year OS rates 62% vs 89% </a:t>
            </a:r>
          </a:p>
          <a:p>
            <a:pPr lvl="1"/>
            <a:r>
              <a:rPr lang="en-GB" dirty="0"/>
              <a:t>15-year OS rates 53% vs 78%</a:t>
            </a:r>
          </a:p>
          <a:p>
            <a:r>
              <a:rPr lang="en-GB" dirty="0"/>
              <a:t>At 10 and 15 years after random assignment, the cumulative </a:t>
            </a:r>
            <a:r>
              <a:rPr lang="en-GB" b="1" dirty="0">
                <a:solidFill>
                  <a:schemeClr val="accent1"/>
                </a:solidFill>
              </a:rPr>
              <a:t>risk of transformation </a:t>
            </a:r>
            <a:r>
              <a:rPr lang="en-GB" dirty="0"/>
              <a:t>was 20% and 24% (slightly higher in non-FL group)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232D4-3F8D-FE4B-AD38-36A3FC63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Rituximab alone for advanced indolent B-cell NHL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DD0A99-962D-5242-A7C3-2E3CFB107B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010834" cy="365125"/>
          </a:xfrm>
        </p:spPr>
        <p:txBody>
          <a:bodyPr/>
          <a:lstStyle/>
          <a:p>
            <a:r>
              <a:rPr lang="en-GB" dirty="0"/>
              <a:t>FL, follicular lymphoma; FLIPI, Follicular Lymphoma International Prognostic Index; LSS, lymphoma-specific survival; NHL, non-Hodgkin’s lymphoma; OS, overall survival </a:t>
            </a:r>
            <a:br>
              <a:rPr lang="en-GB" dirty="0"/>
            </a:br>
            <a:r>
              <a:rPr lang="en-GB" dirty="0"/>
              <a:t>Lockmer S, et al. J Clin Oncol. 2018;36:3315-23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0DECA-B1EF-8D4B-83ED-5D71FDC1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8699D-2F52-4A42-ADCB-188447CE0D1E}"/>
              </a:ext>
            </a:extLst>
          </p:cNvPr>
          <p:cNvSpPr txBox="1"/>
          <p:nvPr/>
        </p:nvSpPr>
        <p:spPr>
          <a:xfrm>
            <a:off x="535074" y="3017685"/>
            <a:ext cx="6479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risk: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 mono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 + IFN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2019B-98EF-E840-BD17-15F331E2A48B}"/>
              </a:ext>
            </a:extLst>
          </p:cNvPr>
          <p:cNvSpPr txBox="1"/>
          <p:nvPr/>
        </p:nvSpPr>
        <p:spPr>
          <a:xfrm>
            <a:off x="1161053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7A82D-BF28-F245-A893-9067A705EDB7}"/>
              </a:ext>
            </a:extLst>
          </p:cNvPr>
          <p:cNvSpPr txBox="1"/>
          <p:nvPr/>
        </p:nvSpPr>
        <p:spPr>
          <a:xfrm rot="16200000">
            <a:off x="247135" y="2030861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(proportion)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F2EE5E-931D-6A45-A0CF-FBF138A41939}"/>
              </a:ext>
            </a:extLst>
          </p:cNvPr>
          <p:cNvSpPr txBox="1"/>
          <p:nvPr/>
        </p:nvSpPr>
        <p:spPr>
          <a:xfrm>
            <a:off x="983253" y="263812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8F955-BFB1-2343-ABC4-1BF4E046EEDD}"/>
              </a:ext>
            </a:extLst>
          </p:cNvPr>
          <p:cNvSpPr txBox="1"/>
          <p:nvPr/>
        </p:nvSpPr>
        <p:spPr>
          <a:xfrm>
            <a:off x="983253" y="23491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34542-DA02-984E-AC8A-D889E486631F}"/>
              </a:ext>
            </a:extLst>
          </p:cNvPr>
          <p:cNvSpPr txBox="1"/>
          <p:nvPr/>
        </p:nvSpPr>
        <p:spPr>
          <a:xfrm>
            <a:off x="983253" y="206027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A2988A-7231-4D4C-87EE-EAD0F65D933E}"/>
              </a:ext>
            </a:extLst>
          </p:cNvPr>
          <p:cNvSpPr txBox="1"/>
          <p:nvPr/>
        </p:nvSpPr>
        <p:spPr>
          <a:xfrm>
            <a:off x="983253" y="17649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0510A-AE43-6847-ABC2-E43862FDFE99}"/>
              </a:ext>
            </a:extLst>
          </p:cNvPr>
          <p:cNvSpPr txBox="1"/>
          <p:nvPr/>
        </p:nvSpPr>
        <p:spPr>
          <a:xfrm>
            <a:off x="983253" y="147607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62A3F3-7740-FB46-8DFB-BDF161583BFF}"/>
              </a:ext>
            </a:extLst>
          </p:cNvPr>
          <p:cNvSpPr txBox="1"/>
          <p:nvPr/>
        </p:nvSpPr>
        <p:spPr>
          <a:xfrm>
            <a:off x="1161053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9F288E-9C90-1B42-A609-C1EE5BF261D2}"/>
              </a:ext>
            </a:extLst>
          </p:cNvPr>
          <p:cNvSpPr txBox="1"/>
          <p:nvPr/>
        </p:nvSpPr>
        <p:spPr>
          <a:xfrm>
            <a:off x="1686198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015529-800E-3B41-AEE8-30335835D30F}"/>
              </a:ext>
            </a:extLst>
          </p:cNvPr>
          <p:cNvCxnSpPr>
            <a:cxnSpLocks/>
          </p:cNvCxnSpPr>
          <p:nvPr/>
        </p:nvCxnSpPr>
        <p:spPr>
          <a:xfrm>
            <a:off x="1207031" y="23968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C16ADB-6BDB-1847-AE23-7B697F35BB9B}"/>
              </a:ext>
            </a:extLst>
          </p:cNvPr>
          <p:cNvCxnSpPr>
            <a:cxnSpLocks/>
          </p:cNvCxnSpPr>
          <p:nvPr/>
        </p:nvCxnSpPr>
        <p:spPr>
          <a:xfrm>
            <a:off x="1207031" y="2688922"/>
            <a:ext cx="22219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9ECF63-AB64-A04A-BF01-82A1CC0B885D}"/>
              </a:ext>
            </a:extLst>
          </p:cNvPr>
          <p:cNvCxnSpPr>
            <a:cxnSpLocks/>
          </p:cNvCxnSpPr>
          <p:nvPr/>
        </p:nvCxnSpPr>
        <p:spPr>
          <a:xfrm flipV="1">
            <a:off x="1257831" y="1470025"/>
            <a:ext cx="0" cy="12601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5BC18B-A5B8-8F40-B32A-86D34C6E7C20}"/>
              </a:ext>
            </a:extLst>
          </p:cNvPr>
          <p:cNvCxnSpPr>
            <a:cxnSpLocks/>
          </p:cNvCxnSpPr>
          <p:nvPr/>
        </p:nvCxnSpPr>
        <p:spPr>
          <a:xfrm>
            <a:off x="1207031" y="21047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452C436-3F1F-A647-AC90-C21AA425F2A4}"/>
              </a:ext>
            </a:extLst>
          </p:cNvPr>
          <p:cNvCxnSpPr>
            <a:cxnSpLocks/>
          </p:cNvCxnSpPr>
          <p:nvPr/>
        </p:nvCxnSpPr>
        <p:spPr>
          <a:xfrm>
            <a:off x="1207031" y="18157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FFB938-B4A9-C547-ACAB-C38BAFE31615}"/>
              </a:ext>
            </a:extLst>
          </p:cNvPr>
          <p:cNvCxnSpPr>
            <a:cxnSpLocks/>
          </p:cNvCxnSpPr>
          <p:nvPr/>
        </p:nvCxnSpPr>
        <p:spPr>
          <a:xfrm>
            <a:off x="1207031" y="15236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0F8761-36A2-6C4D-B19B-6435209938EC}"/>
              </a:ext>
            </a:extLst>
          </p:cNvPr>
          <p:cNvCxnSpPr>
            <a:cxnSpLocks/>
          </p:cNvCxnSpPr>
          <p:nvPr/>
        </p:nvCxnSpPr>
        <p:spPr>
          <a:xfrm rot="16200000">
            <a:off x="1765831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0E1906F-117F-DA4E-BDD5-521BB54C9849}"/>
              </a:ext>
            </a:extLst>
          </p:cNvPr>
          <p:cNvSpPr txBox="1"/>
          <p:nvPr/>
        </p:nvSpPr>
        <p:spPr>
          <a:xfrm>
            <a:off x="1704460" y="2888111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(years)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DC9759-22BD-AC4D-96DE-D9672A5C2F62}"/>
              </a:ext>
            </a:extLst>
          </p:cNvPr>
          <p:cNvSpPr txBox="1"/>
          <p:nvPr/>
        </p:nvSpPr>
        <p:spPr>
          <a:xfrm>
            <a:off x="1684928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AC4C10-D390-AA46-8E94-8FEA337AAD5D}"/>
              </a:ext>
            </a:extLst>
          </p:cNvPr>
          <p:cNvSpPr txBox="1"/>
          <p:nvPr/>
        </p:nvSpPr>
        <p:spPr>
          <a:xfrm>
            <a:off x="535074" y="5386416"/>
            <a:ext cx="6479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risk: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Other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11C449-7DDC-B247-BDE3-458F199FE0C7}"/>
              </a:ext>
            </a:extLst>
          </p:cNvPr>
          <p:cNvSpPr txBox="1"/>
          <p:nvPr/>
        </p:nvSpPr>
        <p:spPr>
          <a:xfrm>
            <a:off x="1161053" y="5540253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269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793BF8-FEE1-8A47-911D-6AD08E348B01}"/>
              </a:ext>
            </a:extLst>
          </p:cNvPr>
          <p:cNvSpPr txBox="1"/>
          <p:nvPr/>
        </p:nvSpPr>
        <p:spPr>
          <a:xfrm rot="16200000">
            <a:off x="247134" y="4351967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(proportion)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16F3453-617E-8C40-BAC9-C4413BF97B86}"/>
              </a:ext>
            </a:extLst>
          </p:cNvPr>
          <p:cNvSpPr txBox="1"/>
          <p:nvPr/>
        </p:nvSpPr>
        <p:spPr>
          <a:xfrm>
            <a:off x="983253" y="500685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31D5578-4F1E-8D45-A0BA-06F1383D6517}"/>
              </a:ext>
            </a:extLst>
          </p:cNvPr>
          <p:cNvSpPr txBox="1"/>
          <p:nvPr/>
        </p:nvSpPr>
        <p:spPr>
          <a:xfrm>
            <a:off x="983253" y="47179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53CE11-7F0B-0F4F-9283-3785F9663092}"/>
              </a:ext>
            </a:extLst>
          </p:cNvPr>
          <p:cNvSpPr txBox="1"/>
          <p:nvPr/>
        </p:nvSpPr>
        <p:spPr>
          <a:xfrm>
            <a:off x="983253" y="440677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76E262-5274-644C-A5C6-8F079F769125}"/>
              </a:ext>
            </a:extLst>
          </p:cNvPr>
          <p:cNvSpPr txBox="1"/>
          <p:nvPr/>
        </p:nvSpPr>
        <p:spPr>
          <a:xfrm>
            <a:off x="983253" y="409880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F71BFE2-63D7-BA48-826C-1BCFF393BB63}"/>
              </a:ext>
            </a:extLst>
          </p:cNvPr>
          <p:cNvSpPr txBox="1"/>
          <p:nvPr/>
        </p:nvSpPr>
        <p:spPr>
          <a:xfrm>
            <a:off x="983253" y="380035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930BD5A-01F3-9A41-8485-364AF917F669}"/>
              </a:ext>
            </a:extLst>
          </p:cNvPr>
          <p:cNvSpPr txBox="1"/>
          <p:nvPr/>
        </p:nvSpPr>
        <p:spPr>
          <a:xfrm>
            <a:off x="1161053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6EB660-F26D-DA4F-8D5E-1E9CEB42F72A}"/>
              </a:ext>
            </a:extLst>
          </p:cNvPr>
          <p:cNvSpPr txBox="1"/>
          <p:nvPr/>
        </p:nvSpPr>
        <p:spPr>
          <a:xfrm>
            <a:off x="1686198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CF0396-FFC2-884B-92C5-8659063B6AD7}"/>
              </a:ext>
            </a:extLst>
          </p:cNvPr>
          <p:cNvSpPr txBox="1"/>
          <p:nvPr/>
        </p:nvSpPr>
        <p:spPr>
          <a:xfrm>
            <a:off x="2213066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4A9CAA-BC01-8E4F-AB36-2408AEC359EB}"/>
              </a:ext>
            </a:extLst>
          </p:cNvPr>
          <p:cNvSpPr txBox="1"/>
          <p:nvPr/>
        </p:nvSpPr>
        <p:spPr>
          <a:xfrm>
            <a:off x="2751001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4DDFC6-E711-CC45-B8E6-E16C7CEE20B5}"/>
              </a:ext>
            </a:extLst>
          </p:cNvPr>
          <p:cNvCxnSpPr>
            <a:cxnSpLocks/>
          </p:cNvCxnSpPr>
          <p:nvPr/>
        </p:nvCxnSpPr>
        <p:spPr>
          <a:xfrm>
            <a:off x="1207031" y="476555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25FBD84-580E-4E45-ADBF-43EC412C8712}"/>
              </a:ext>
            </a:extLst>
          </p:cNvPr>
          <p:cNvCxnSpPr>
            <a:cxnSpLocks/>
          </p:cNvCxnSpPr>
          <p:nvPr/>
        </p:nvCxnSpPr>
        <p:spPr>
          <a:xfrm>
            <a:off x="1207031" y="5057653"/>
            <a:ext cx="22219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47FC05B-08F6-8E4F-80B0-AE470A27593E}"/>
              </a:ext>
            </a:extLst>
          </p:cNvPr>
          <p:cNvCxnSpPr>
            <a:cxnSpLocks/>
          </p:cNvCxnSpPr>
          <p:nvPr/>
        </p:nvCxnSpPr>
        <p:spPr>
          <a:xfrm flipV="1">
            <a:off x="1257831" y="3797300"/>
            <a:ext cx="0" cy="130162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9846F01-4501-F74B-89DF-25D3046F1170}"/>
              </a:ext>
            </a:extLst>
          </p:cNvPr>
          <p:cNvCxnSpPr>
            <a:cxnSpLocks/>
          </p:cNvCxnSpPr>
          <p:nvPr/>
        </p:nvCxnSpPr>
        <p:spPr>
          <a:xfrm>
            <a:off x="1207031" y="445122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8DD061-5EA8-7746-B77A-BEA00E759E83}"/>
              </a:ext>
            </a:extLst>
          </p:cNvPr>
          <p:cNvCxnSpPr>
            <a:cxnSpLocks/>
          </p:cNvCxnSpPr>
          <p:nvPr/>
        </p:nvCxnSpPr>
        <p:spPr>
          <a:xfrm>
            <a:off x="1207031" y="414960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4E1145D-36D6-F840-8018-A211572D843C}"/>
              </a:ext>
            </a:extLst>
          </p:cNvPr>
          <p:cNvCxnSpPr>
            <a:cxnSpLocks/>
          </p:cNvCxnSpPr>
          <p:nvPr/>
        </p:nvCxnSpPr>
        <p:spPr>
          <a:xfrm>
            <a:off x="1207031" y="38479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3FC92FE-20E1-A043-A2D9-2D0989CC6070}"/>
              </a:ext>
            </a:extLst>
          </p:cNvPr>
          <p:cNvCxnSpPr>
            <a:cxnSpLocks/>
          </p:cNvCxnSpPr>
          <p:nvPr/>
        </p:nvCxnSpPr>
        <p:spPr>
          <a:xfrm rot="16200000">
            <a:off x="1765831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3331762-5A68-8D43-8872-D276927F3197}"/>
              </a:ext>
            </a:extLst>
          </p:cNvPr>
          <p:cNvCxnSpPr>
            <a:cxnSpLocks/>
          </p:cNvCxnSpPr>
          <p:nvPr/>
        </p:nvCxnSpPr>
        <p:spPr>
          <a:xfrm rot="16200000">
            <a:off x="2292881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EA708CE-5DEB-7B4C-A06E-6AFE07A89AE7}"/>
              </a:ext>
            </a:extLst>
          </p:cNvPr>
          <p:cNvCxnSpPr>
            <a:cxnSpLocks/>
          </p:cNvCxnSpPr>
          <p:nvPr/>
        </p:nvCxnSpPr>
        <p:spPr>
          <a:xfrm rot="16200000">
            <a:off x="2826281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74E4507B-73F3-8840-A328-13DD2EBB960B}"/>
              </a:ext>
            </a:extLst>
          </p:cNvPr>
          <p:cNvSpPr txBox="1"/>
          <p:nvPr/>
        </p:nvSpPr>
        <p:spPr>
          <a:xfrm>
            <a:off x="1704460" y="5256842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(years)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0254942-5BD2-4445-990F-C850999CEA7C}"/>
              </a:ext>
            </a:extLst>
          </p:cNvPr>
          <p:cNvSpPr txBox="1"/>
          <p:nvPr/>
        </p:nvSpPr>
        <p:spPr>
          <a:xfrm>
            <a:off x="1684928" y="5540253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E892A0-8A27-AF46-AF5F-A48E47DA4805}"/>
              </a:ext>
            </a:extLst>
          </p:cNvPr>
          <p:cNvSpPr txBox="1"/>
          <p:nvPr/>
        </p:nvSpPr>
        <p:spPr>
          <a:xfrm>
            <a:off x="2215153" y="5540253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0B21851-7B11-A245-90C4-9621A63D0DE3}"/>
              </a:ext>
            </a:extLst>
          </p:cNvPr>
          <p:cNvSpPr txBox="1"/>
          <p:nvPr/>
        </p:nvSpPr>
        <p:spPr>
          <a:xfrm>
            <a:off x="2751728" y="5540253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442F10F-878A-B644-AA68-6828ED74A3F9}"/>
              </a:ext>
            </a:extLst>
          </p:cNvPr>
          <p:cNvSpPr txBox="1"/>
          <p:nvPr/>
        </p:nvSpPr>
        <p:spPr>
          <a:xfrm>
            <a:off x="3155611" y="5386416"/>
            <a:ext cx="96218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risk: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FLIPI low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FLIPI intermediate</a:t>
            </a:r>
            <a:b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b="1" dirty="0">
                <a:solidFill>
                  <a:schemeClr val="accent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FLIPI high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B3508C6-4FA0-5742-987F-5BC78485E668}"/>
              </a:ext>
            </a:extLst>
          </p:cNvPr>
          <p:cNvSpPr txBox="1"/>
          <p:nvPr/>
        </p:nvSpPr>
        <p:spPr>
          <a:xfrm>
            <a:off x="4095842" y="5540253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101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5F12BE2-53C9-A047-A8E9-E1716F8AC8BE}"/>
              </a:ext>
            </a:extLst>
          </p:cNvPr>
          <p:cNvSpPr txBox="1"/>
          <p:nvPr/>
        </p:nvSpPr>
        <p:spPr>
          <a:xfrm rot="16200000">
            <a:off x="3164168" y="4403367"/>
            <a:ext cx="12601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failure (TTF) (proportion)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D3D29C6-909D-314A-B7AC-1235ED097C0D}"/>
              </a:ext>
            </a:extLst>
          </p:cNvPr>
          <p:cNvSpPr txBox="1"/>
          <p:nvPr/>
        </p:nvSpPr>
        <p:spPr>
          <a:xfrm>
            <a:off x="3918042" y="500685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CCE6072-35A8-CB4E-A752-4F964F920276}"/>
              </a:ext>
            </a:extLst>
          </p:cNvPr>
          <p:cNvSpPr txBox="1"/>
          <p:nvPr/>
        </p:nvSpPr>
        <p:spPr>
          <a:xfrm>
            <a:off x="4095842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BCF79A-BBB9-8A4E-9CD5-5F9B38873B7F}"/>
              </a:ext>
            </a:extLst>
          </p:cNvPr>
          <p:cNvSpPr txBox="1"/>
          <p:nvPr/>
        </p:nvSpPr>
        <p:spPr>
          <a:xfrm>
            <a:off x="4592412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D70AEE8-3448-F541-AC34-BB159DD20DF2}"/>
              </a:ext>
            </a:extLst>
          </p:cNvPr>
          <p:cNvSpPr txBox="1"/>
          <p:nvPr/>
        </p:nvSpPr>
        <p:spPr>
          <a:xfrm>
            <a:off x="5106580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D15B21-5099-8341-8092-DCC471EB5FC9}"/>
              </a:ext>
            </a:extLst>
          </p:cNvPr>
          <p:cNvSpPr txBox="1"/>
          <p:nvPr/>
        </p:nvSpPr>
        <p:spPr>
          <a:xfrm>
            <a:off x="5619115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378856E-966B-B941-9F21-C74271B75165}"/>
              </a:ext>
            </a:extLst>
          </p:cNvPr>
          <p:cNvCxnSpPr>
            <a:cxnSpLocks/>
          </p:cNvCxnSpPr>
          <p:nvPr/>
        </p:nvCxnSpPr>
        <p:spPr>
          <a:xfrm>
            <a:off x="4141820" y="5057653"/>
            <a:ext cx="213515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EAE58B7-28FC-554E-8103-EC2608B27847}"/>
              </a:ext>
            </a:extLst>
          </p:cNvPr>
          <p:cNvCxnSpPr>
            <a:cxnSpLocks/>
          </p:cNvCxnSpPr>
          <p:nvPr/>
        </p:nvCxnSpPr>
        <p:spPr>
          <a:xfrm flipV="1">
            <a:off x="4192620" y="3997325"/>
            <a:ext cx="0" cy="110160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5C74886-CDB4-E24A-8773-F76B569AA63B}"/>
              </a:ext>
            </a:extLst>
          </p:cNvPr>
          <p:cNvCxnSpPr>
            <a:cxnSpLocks/>
          </p:cNvCxnSpPr>
          <p:nvPr/>
        </p:nvCxnSpPr>
        <p:spPr>
          <a:xfrm rot="16200000">
            <a:off x="4672045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C8A36DA-38E1-CF4A-8FD3-12CAC82517A4}"/>
              </a:ext>
            </a:extLst>
          </p:cNvPr>
          <p:cNvCxnSpPr>
            <a:cxnSpLocks/>
          </p:cNvCxnSpPr>
          <p:nvPr/>
        </p:nvCxnSpPr>
        <p:spPr>
          <a:xfrm rot="16200000">
            <a:off x="5186395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C96E956-719E-FC4E-AF55-509E5D8D45AE}"/>
              </a:ext>
            </a:extLst>
          </p:cNvPr>
          <p:cNvCxnSpPr>
            <a:cxnSpLocks/>
          </p:cNvCxnSpPr>
          <p:nvPr/>
        </p:nvCxnSpPr>
        <p:spPr>
          <a:xfrm rot="16200000">
            <a:off x="5694395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4EFFD2EC-B9CD-8146-BCD0-3E2BF0C31CE5}"/>
              </a:ext>
            </a:extLst>
          </p:cNvPr>
          <p:cNvSpPr txBox="1"/>
          <p:nvPr/>
        </p:nvSpPr>
        <p:spPr>
          <a:xfrm>
            <a:off x="4604324" y="5256842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Analysis time (years)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0CCBB8B-7390-5B4C-BA56-063E19D33AE4}"/>
              </a:ext>
            </a:extLst>
          </p:cNvPr>
          <p:cNvSpPr txBox="1"/>
          <p:nvPr/>
        </p:nvSpPr>
        <p:spPr>
          <a:xfrm>
            <a:off x="4600667" y="5540253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E9BC489-1ED2-4E46-9BE6-8D08D8721C1B}"/>
              </a:ext>
            </a:extLst>
          </p:cNvPr>
          <p:cNvSpPr txBox="1"/>
          <p:nvPr/>
        </p:nvSpPr>
        <p:spPr>
          <a:xfrm>
            <a:off x="5118192" y="5540253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F7DFFDB-1184-8140-8F90-BDB4D717DFB0}"/>
              </a:ext>
            </a:extLst>
          </p:cNvPr>
          <p:cNvSpPr txBox="1"/>
          <p:nvPr/>
        </p:nvSpPr>
        <p:spPr>
          <a:xfrm>
            <a:off x="5623017" y="5540253"/>
            <a:ext cx="20456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2196CC0-E1CE-0142-AD0C-6E26645CB534}"/>
              </a:ext>
            </a:extLst>
          </p:cNvPr>
          <p:cNvSpPr txBox="1"/>
          <p:nvPr/>
        </p:nvSpPr>
        <p:spPr>
          <a:xfrm>
            <a:off x="6133465" y="51116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2076040-D09E-204C-980D-819B27690009}"/>
              </a:ext>
            </a:extLst>
          </p:cNvPr>
          <p:cNvCxnSpPr>
            <a:cxnSpLocks/>
          </p:cNvCxnSpPr>
          <p:nvPr/>
        </p:nvCxnSpPr>
        <p:spPr>
          <a:xfrm rot="16200000">
            <a:off x="6208745" y="50798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0" name="Picture 169">
            <a:extLst>
              <a:ext uri="{FF2B5EF4-FFF2-40B4-BE49-F238E27FC236}">
                <a16:creationId xmlns:a16="http://schemas.microsoft.com/office/drawing/2014/main" id="{A7982B70-0A86-C94D-B2CE-2580B1A3D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36" y="1516937"/>
            <a:ext cx="1993900" cy="5588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35FAA04-0EEC-8F4E-AB93-EABC4DB43E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980" y="1519217"/>
            <a:ext cx="1930400" cy="3683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2B457F6F-1838-814C-A3AC-931DBA4FCF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445" y="3841234"/>
            <a:ext cx="1993900" cy="9017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CDE1AE6-8E41-9A4F-BCA5-4751AB6CD9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785" y="4044889"/>
            <a:ext cx="1917700" cy="838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D97C79-907D-4F45-BCAC-CF833DDF83DE}"/>
              </a:ext>
            </a:extLst>
          </p:cNvPr>
          <p:cNvSpPr txBox="1"/>
          <p:nvPr/>
        </p:nvSpPr>
        <p:spPr>
          <a:xfrm>
            <a:off x="2213066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94E632-1604-0A43-94CC-264EA8632DE0}"/>
              </a:ext>
            </a:extLst>
          </p:cNvPr>
          <p:cNvSpPr txBox="1"/>
          <p:nvPr/>
        </p:nvSpPr>
        <p:spPr>
          <a:xfrm>
            <a:off x="2751001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4934EE-51F1-1F43-8FF1-799A7B77D539}"/>
              </a:ext>
            </a:extLst>
          </p:cNvPr>
          <p:cNvSpPr txBox="1"/>
          <p:nvPr/>
        </p:nvSpPr>
        <p:spPr>
          <a:xfrm>
            <a:off x="3277870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FB4B2B-8F9D-1B4A-84EA-51B91A228402}"/>
              </a:ext>
            </a:extLst>
          </p:cNvPr>
          <p:cNvCxnSpPr>
            <a:cxnSpLocks/>
          </p:cNvCxnSpPr>
          <p:nvPr/>
        </p:nvCxnSpPr>
        <p:spPr>
          <a:xfrm rot="16200000">
            <a:off x="2292881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FE0F281-99EC-B241-911A-45EB8BCEF052}"/>
              </a:ext>
            </a:extLst>
          </p:cNvPr>
          <p:cNvCxnSpPr>
            <a:cxnSpLocks/>
          </p:cNvCxnSpPr>
          <p:nvPr/>
        </p:nvCxnSpPr>
        <p:spPr>
          <a:xfrm rot="16200000">
            <a:off x="2826281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DABE5CC-8EED-494A-B01C-E835B30EB656}"/>
              </a:ext>
            </a:extLst>
          </p:cNvPr>
          <p:cNvCxnSpPr>
            <a:cxnSpLocks/>
          </p:cNvCxnSpPr>
          <p:nvPr/>
        </p:nvCxnSpPr>
        <p:spPr>
          <a:xfrm rot="16200000">
            <a:off x="3356506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4B00DBF-41D9-814B-A7A4-EABB9EFE5214}"/>
              </a:ext>
            </a:extLst>
          </p:cNvPr>
          <p:cNvSpPr txBox="1"/>
          <p:nvPr/>
        </p:nvSpPr>
        <p:spPr>
          <a:xfrm>
            <a:off x="2439213" y="1411363"/>
            <a:ext cx="135165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monotherapy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+ interferon (IFN)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3A0A271-F351-8C4C-907F-6F25D5A66264}"/>
              </a:ext>
            </a:extLst>
          </p:cNvPr>
          <p:cNvCxnSpPr>
            <a:cxnSpLocks/>
          </p:cNvCxnSpPr>
          <p:nvPr/>
        </p:nvCxnSpPr>
        <p:spPr>
          <a:xfrm>
            <a:off x="2326015" y="1513749"/>
            <a:ext cx="15875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F2E9EDD-AED7-D441-A2B3-EF72640E44AD}"/>
              </a:ext>
            </a:extLst>
          </p:cNvPr>
          <p:cNvCxnSpPr>
            <a:cxnSpLocks/>
          </p:cNvCxnSpPr>
          <p:nvPr/>
        </p:nvCxnSpPr>
        <p:spPr>
          <a:xfrm>
            <a:off x="2326015" y="1628049"/>
            <a:ext cx="15875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8E51437-F63A-D446-8DE7-898FEB32A76A}"/>
              </a:ext>
            </a:extLst>
          </p:cNvPr>
          <p:cNvSpPr txBox="1"/>
          <p:nvPr/>
        </p:nvSpPr>
        <p:spPr>
          <a:xfrm>
            <a:off x="2215153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D3B4B7-5388-AC49-8872-E90AFD6FDEA0}"/>
              </a:ext>
            </a:extLst>
          </p:cNvPr>
          <p:cNvSpPr txBox="1"/>
          <p:nvPr/>
        </p:nvSpPr>
        <p:spPr>
          <a:xfrm>
            <a:off x="2751728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918641-1151-8943-8BA7-3E8BCBB86AEC}"/>
              </a:ext>
            </a:extLst>
          </p:cNvPr>
          <p:cNvSpPr txBox="1"/>
          <p:nvPr/>
        </p:nvSpPr>
        <p:spPr>
          <a:xfrm>
            <a:off x="3275603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B58E1E9-E887-2B44-A712-975C8B066D24}"/>
              </a:ext>
            </a:extLst>
          </p:cNvPr>
          <p:cNvSpPr txBox="1"/>
          <p:nvPr/>
        </p:nvSpPr>
        <p:spPr>
          <a:xfrm>
            <a:off x="3055075" y="3780094"/>
            <a:ext cx="42672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Other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421D1C2-86F3-0C46-88F3-FE874AD4CD22}"/>
              </a:ext>
            </a:extLst>
          </p:cNvPr>
          <p:cNvCxnSpPr>
            <a:cxnSpLocks/>
          </p:cNvCxnSpPr>
          <p:nvPr/>
        </p:nvCxnSpPr>
        <p:spPr>
          <a:xfrm>
            <a:off x="2941877" y="3882480"/>
            <a:ext cx="15875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0498E72-C712-B14F-B1EE-463E6434076C}"/>
              </a:ext>
            </a:extLst>
          </p:cNvPr>
          <p:cNvCxnSpPr>
            <a:cxnSpLocks/>
          </p:cNvCxnSpPr>
          <p:nvPr/>
        </p:nvCxnSpPr>
        <p:spPr>
          <a:xfrm>
            <a:off x="2941877" y="3996780"/>
            <a:ext cx="15875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AAB2FC5-A8F7-764E-8826-94A0AE9EF1F9}"/>
              </a:ext>
            </a:extLst>
          </p:cNvPr>
          <p:cNvSpPr txBox="1"/>
          <p:nvPr/>
        </p:nvSpPr>
        <p:spPr>
          <a:xfrm>
            <a:off x="3469863" y="3017685"/>
            <a:ext cx="6479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risk: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 mono</a:t>
            </a: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 + IFN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DC6EE5-D960-0544-9C81-36EA956D1929}"/>
              </a:ext>
            </a:extLst>
          </p:cNvPr>
          <p:cNvSpPr txBox="1"/>
          <p:nvPr/>
        </p:nvSpPr>
        <p:spPr>
          <a:xfrm>
            <a:off x="4095842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A0CDC23-4981-1E4B-8549-9771327CFF98}"/>
              </a:ext>
            </a:extLst>
          </p:cNvPr>
          <p:cNvSpPr txBox="1"/>
          <p:nvPr/>
        </p:nvSpPr>
        <p:spPr>
          <a:xfrm rot="16200000">
            <a:off x="3181924" y="2030861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LSS (proportion)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A465C7-4A81-514F-AF4C-A99A51D13DBB}"/>
              </a:ext>
            </a:extLst>
          </p:cNvPr>
          <p:cNvSpPr txBox="1"/>
          <p:nvPr/>
        </p:nvSpPr>
        <p:spPr>
          <a:xfrm>
            <a:off x="3918042" y="263812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FE215D-4C94-2048-9D7C-99E3529EF6B9}"/>
              </a:ext>
            </a:extLst>
          </p:cNvPr>
          <p:cNvSpPr txBox="1"/>
          <p:nvPr/>
        </p:nvSpPr>
        <p:spPr>
          <a:xfrm>
            <a:off x="3918042" y="23491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D67815F-ABDA-1249-9AEC-78C8A6A065E6}"/>
              </a:ext>
            </a:extLst>
          </p:cNvPr>
          <p:cNvSpPr txBox="1"/>
          <p:nvPr/>
        </p:nvSpPr>
        <p:spPr>
          <a:xfrm>
            <a:off x="3918042" y="206027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342894-E216-1D47-9ED5-9143A7A12086}"/>
              </a:ext>
            </a:extLst>
          </p:cNvPr>
          <p:cNvSpPr txBox="1"/>
          <p:nvPr/>
        </p:nvSpPr>
        <p:spPr>
          <a:xfrm>
            <a:off x="3918042" y="17649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265E266-0212-4348-AFA6-AD245398EBFA}"/>
              </a:ext>
            </a:extLst>
          </p:cNvPr>
          <p:cNvSpPr txBox="1"/>
          <p:nvPr/>
        </p:nvSpPr>
        <p:spPr>
          <a:xfrm>
            <a:off x="3918042" y="147607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B999F78-567C-B140-9649-89C078921D54}"/>
              </a:ext>
            </a:extLst>
          </p:cNvPr>
          <p:cNvSpPr txBox="1"/>
          <p:nvPr/>
        </p:nvSpPr>
        <p:spPr>
          <a:xfrm>
            <a:off x="4095842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9D7312C-FFF0-0343-9EAB-631D88298ADA}"/>
              </a:ext>
            </a:extLst>
          </p:cNvPr>
          <p:cNvSpPr txBox="1"/>
          <p:nvPr/>
        </p:nvSpPr>
        <p:spPr>
          <a:xfrm>
            <a:off x="4589237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5CE3AB-CB1D-8140-8E35-D03DBE726B60}"/>
              </a:ext>
            </a:extLst>
          </p:cNvPr>
          <p:cNvSpPr txBox="1"/>
          <p:nvPr/>
        </p:nvSpPr>
        <p:spPr>
          <a:xfrm>
            <a:off x="5103405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CE6EB4A-8707-514E-B5FB-880210D0DE58}"/>
              </a:ext>
            </a:extLst>
          </p:cNvPr>
          <p:cNvSpPr txBox="1"/>
          <p:nvPr/>
        </p:nvSpPr>
        <p:spPr>
          <a:xfrm>
            <a:off x="5622290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702619E-30D1-AB41-A64F-2E4B84C7C85C}"/>
              </a:ext>
            </a:extLst>
          </p:cNvPr>
          <p:cNvSpPr txBox="1"/>
          <p:nvPr/>
        </p:nvSpPr>
        <p:spPr>
          <a:xfrm>
            <a:off x="6136459" y="27428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AE79D5C-5429-3448-9788-AC044F06B8B2}"/>
              </a:ext>
            </a:extLst>
          </p:cNvPr>
          <p:cNvCxnSpPr>
            <a:cxnSpLocks/>
          </p:cNvCxnSpPr>
          <p:nvPr/>
        </p:nvCxnSpPr>
        <p:spPr>
          <a:xfrm>
            <a:off x="4141820" y="23968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494003C-122F-1D4D-8FCE-FAD64FC4D810}"/>
              </a:ext>
            </a:extLst>
          </p:cNvPr>
          <p:cNvCxnSpPr>
            <a:cxnSpLocks/>
          </p:cNvCxnSpPr>
          <p:nvPr/>
        </p:nvCxnSpPr>
        <p:spPr>
          <a:xfrm>
            <a:off x="4141820" y="2688922"/>
            <a:ext cx="22219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BFEEA9E-B577-7E42-8783-B9DFF6E05F52}"/>
              </a:ext>
            </a:extLst>
          </p:cNvPr>
          <p:cNvCxnSpPr>
            <a:cxnSpLocks/>
          </p:cNvCxnSpPr>
          <p:nvPr/>
        </p:nvCxnSpPr>
        <p:spPr>
          <a:xfrm flipV="1">
            <a:off x="4192620" y="1470025"/>
            <a:ext cx="0" cy="126017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ABE3E16-1219-584A-ACAD-27A73380ACF7}"/>
              </a:ext>
            </a:extLst>
          </p:cNvPr>
          <p:cNvCxnSpPr>
            <a:cxnSpLocks/>
          </p:cNvCxnSpPr>
          <p:nvPr/>
        </p:nvCxnSpPr>
        <p:spPr>
          <a:xfrm>
            <a:off x="4141820" y="21047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2263AF-E472-0D4D-B046-C662011B1131}"/>
              </a:ext>
            </a:extLst>
          </p:cNvPr>
          <p:cNvCxnSpPr>
            <a:cxnSpLocks/>
          </p:cNvCxnSpPr>
          <p:nvPr/>
        </p:nvCxnSpPr>
        <p:spPr>
          <a:xfrm>
            <a:off x="4141820" y="18157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B1B7F4-A5C4-2E42-9D34-CC3396D982A1}"/>
              </a:ext>
            </a:extLst>
          </p:cNvPr>
          <p:cNvCxnSpPr>
            <a:cxnSpLocks/>
          </p:cNvCxnSpPr>
          <p:nvPr/>
        </p:nvCxnSpPr>
        <p:spPr>
          <a:xfrm>
            <a:off x="4141820" y="15236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9E33CA7-EBDA-E946-92B5-BD1E91884201}"/>
              </a:ext>
            </a:extLst>
          </p:cNvPr>
          <p:cNvCxnSpPr>
            <a:cxnSpLocks/>
          </p:cNvCxnSpPr>
          <p:nvPr/>
        </p:nvCxnSpPr>
        <p:spPr>
          <a:xfrm rot="16200000">
            <a:off x="4668870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445501F-C7E5-894F-A3AE-4582F4021679}"/>
              </a:ext>
            </a:extLst>
          </p:cNvPr>
          <p:cNvCxnSpPr>
            <a:cxnSpLocks/>
          </p:cNvCxnSpPr>
          <p:nvPr/>
        </p:nvCxnSpPr>
        <p:spPr>
          <a:xfrm rot="16200000">
            <a:off x="5183220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41ADF9D-7E88-E043-A616-6C2D133AB9B9}"/>
              </a:ext>
            </a:extLst>
          </p:cNvPr>
          <p:cNvCxnSpPr>
            <a:cxnSpLocks/>
          </p:cNvCxnSpPr>
          <p:nvPr/>
        </p:nvCxnSpPr>
        <p:spPr>
          <a:xfrm rot="16200000">
            <a:off x="5697570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582190E-E845-1948-9554-74D1F1BF486E}"/>
              </a:ext>
            </a:extLst>
          </p:cNvPr>
          <p:cNvCxnSpPr>
            <a:cxnSpLocks/>
          </p:cNvCxnSpPr>
          <p:nvPr/>
        </p:nvCxnSpPr>
        <p:spPr>
          <a:xfrm rot="16200000">
            <a:off x="6215095" y="27111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B3BDAB6A-7832-CC42-912D-03E49F4070F6}"/>
              </a:ext>
            </a:extLst>
          </p:cNvPr>
          <p:cNvSpPr txBox="1"/>
          <p:nvPr/>
        </p:nvSpPr>
        <p:spPr>
          <a:xfrm>
            <a:off x="5470480" y="1411363"/>
            <a:ext cx="120097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Rituximab monotherapy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 + IFN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E986617-45B3-0647-9690-1DF91D2D9130}"/>
              </a:ext>
            </a:extLst>
          </p:cNvPr>
          <p:cNvCxnSpPr>
            <a:cxnSpLocks/>
          </p:cNvCxnSpPr>
          <p:nvPr/>
        </p:nvCxnSpPr>
        <p:spPr>
          <a:xfrm>
            <a:off x="5357282" y="1513749"/>
            <a:ext cx="15875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283E697-40D4-D545-B9CF-621A2E1EDB76}"/>
              </a:ext>
            </a:extLst>
          </p:cNvPr>
          <p:cNvCxnSpPr>
            <a:cxnSpLocks/>
          </p:cNvCxnSpPr>
          <p:nvPr/>
        </p:nvCxnSpPr>
        <p:spPr>
          <a:xfrm>
            <a:off x="5357282" y="1628049"/>
            <a:ext cx="15875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C5F3A97-9389-B142-8F13-3BD942341265}"/>
              </a:ext>
            </a:extLst>
          </p:cNvPr>
          <p:cNvSpPr txBox="1"/>
          <p:nvPr/>
        </p:nvSpPr>
        <p:spPr>
          <a:xfrm>
            <a:off x="4639249" y="2888111"/>
            <a:ext cx="126017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(years)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8309091-8EE7-434E-BD79-2A652F97EB0D}"/>
              </a:ext>
            </a:extLst>
          </p:cNvPr>
          <p:cNvSpPr txBox="1"/>
          <p:nvPr/>
        </p:nvSpPr>
        <p:spPr>
          <a:xfrm>
            <a:off x="4619717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138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3D0F0E-2E0E-704A-B42E-6ED9320031AC}"/>
              </a:ext>
            </a:extLst>
          </p:cNvPr>
          <p:cNvSpPr txBox="1"/>
          <p:nvPr/>
        </p:nvSpPr>
        <p:spPr>
          <a:xfrm>
            <a:off x="5118192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ED07ADB-DF3E-4048-ACC5-FC6E389C233D}"/>
              </a:ext>
            </a:extLst>
          </p:cNvPr>
          <p:cNvSpPr txBox="1"/>
          <p:nvPr/>
        </p:nvSpPr>
        <p:spPr>
          <a:xfrm>
            <a:off x="5623017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249CE70-7F91-F04D-940D-C789D1B9ABBD}"/>
              </a:ext>
            </a:extLst>
          </p:cNvPr>
          <p:cNvSpPr txBox="1"/>
          <p:nvPr/>
        </p:nvSpPr>
        <p:spPr>
          <a:xfrm>
            <a:off x="6140542" y="3171522"/>
            <a:ext cx="20456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C6F84DE-8300-854B-94F6-D8F026DBD2A6}"/>
              </a:ext>
            </a:extLst>
          </p:cNvPr>
          <p:cNvSpPr txBox="1"/>
          <p:nvPr/>
        </p:nvSpPr>
        <p:spPr>
          <a:xfrm>
            <a:off x="3918042" y="476237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F460173-3E0A-2E42-A116-A5393E624044}"/>
              </a:ext>
            </a:extLst>
          </p:cNvPr>
          <p:cNvSpPr txBox="1"/>
          <p:nvPr/>
        </p:nvSpPr>
        <p:spPr>
          <a:xfrm>
            <a:off x="3918042" y="451472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B3EDF9A-BBBF-2346-A8E8-5D1DFC08930A}"/>
              </a:ext>
            </a:extLst>
          </p:cNvPr>
          <p:cNvSpPr txBox="1"/>
          <p:nvPr/>
        </p:nvSpPr>
        <p:spPr>
          <a:xfrm>
            <a:off x="3918042" y="425437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CCEF47B-4E94-9D4D-98FF-A56364001A90}"/>
              </a:ext>
            </a:extLst>
          </p:cNvPr>
          <p:cNvSpPr txBox="1"/>
          <p:nvPr/>
        </p:nvSpPr>
        <p:spPr>
          <a:xfrm>
            <a:off x="3918042" y="4000378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D33BDC6-D36D-8644-9EFC-7DD2E28BDC4E}"/>
              </a:ext>
            </a:extLst>
          </p:cNvPr>
          <p:cNvCxnSpPr>
            <a:cxnSpLocks/>
          </p:cNvCxnSpPr>
          <p:nvPr/>
        </p:nvCxnSpPr>
        <p:spPr>
          <a:xfrm>
            <a:off x="4141820" y="481000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C0613F6-7080-9742-8356-ED9F0A9F3B36}"/>
              </a:ext>
            </a:extLst>
          </p:cNvPr>
          <p:cNvCxnSpPr>
            <a:cxnSpLocks/>
          </p:cNvCxnSpPr>
          <p:nvPr/>
        </p:nvCxnSpPr>
        <p:spPr>
          <a:xfrm>
            <a:off x="4141820" y="45591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CDB242C-26C0-8B47-9589-1E6AFC683331}"/>
              </a:ext>
            </a:extLst>
          </p:cNvPr>
          <p:cNvCxnSpPr>
            <a:cxnSpLocks/>
          </p:cNvCxnSpPr>
          <p:nvPr/>
        </p:nvCxnSpPr>
        <p:spPr>
          <a:xfrm>
            <a:off x="4141820" y="430517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8A6ABC7-07D0-B34E-9F90-1C5E053E5B84}"/>
              </a:ext>
            </a:extLst>
          </p:cNvPr>
          <p:cNvCxnSpPr>
            <a:cxnSpLocks/>
          </p:cNvCxnSpPr>
          <p:nvPr/>
        </p:nvCxnSpPr>
        <p:spPr>
          <a:xfrm>
            <a:off x="4141820" y="404800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0C6B5FDE-5895-8644-B905-19B0B67A3AAE}"/>
              </a:ext>
            </a:extLst>
          </p:cNvPr>
          <p:cNvSpPr txBox="1"/>
          <p:nvPr/>
        </p:nvSpPr>
        <p:spPr>
          <a:xfrm>
            <a:off x="5433323" y="3939509"/>
            <a:ext cx="9460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FLIPI low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FLIPI intermediate</a:t>
            </a:r>
          </a:p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FLIPI high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A3911D2-5581-6E46-A497-9DDE510DE72F}"/>
              </a:ext>
            </a:extLst>
          </p:cNvPr>
          <p:cNvCxnSpPr>
            <a:cxnSpLocks/>
          </p:cNvCxnSpPr>
          <p:nvPr/>
        </p:nvCxnSpPr>
        <p:spPr>
          <a:xfrm>
            <a:off x="5320125" y="4041895"/>
            <a:ext cx="15875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B083A4B-539F-0F4B-B3BB-66962E15B914}"/>
              </a:ext>
            </a:extLst>
          </p:cNvPr>
          <p:cNvCxnSpPr>
            <a:cxnSpLocks/>
          </p:cNvCxnSpPr>
          <p:nvPr/>
        </p:nvCxnSpPr>
        <p:spPr>
          <a:xfrm>
            <a:off x="5320125" y="4156195"/>
            <a:ext cx="15875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961C3298-7F24-3D4A-AFBC-3CFE02C92BC3}"/>
              </a:ext>
            </a:extLst>
          </p:cNvPr>
          <p:cNvCxnSpPr>
            <a:cxnSpLocks/>
          </p:cNvCxnSpPr>
          <p:nvPr/>
        </p:nvCxnSpPr>
        <p:spPr>
          <a:xfrm>
            <a:off x="5320125" y="4257795"/>
            <a:ext cx="158750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95C5C-D6D8-E84E-B3E6-95462CA8D8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399" y="1308137"/>
            <a:ext cx="7200421" cy="38505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PFS by subtype</a:t>
            </a:r>
          </a:p>
          <a:p>
            <a:pPr algn="ctr"/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43A3-5884-664E-AFA7-ED49ADE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</a:t>
            </a:r>
            <a:r>
              <a:rPr lang="en-GB" cap="none" dirty="0"/>
              <a:t>i</a:t>
            </a:r>
            <a:r>
              <a:rPr lang="en-GB" dirty="0"/>
              <a:t>L study: B-R vs R-CHOP as first-line treatment in indolent and mantle-cell lymphomas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CE11A2-CD88-F943-A38A-4550FDF31F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681407" cy="365125"/>
          </a:xfrm>
        </p:spPr>
        <p:txBody>
          <a:bodyPr/>
          <a:lstStyle/>
          <a:p>
            <a:pPr algn="l"/>
            <a:r>
              <a:rPr lang="en-GB" dirty="0"/>
              <a:t>B-R, bendamustine plus rituximab; CI, confidence interval; FL, follicular lymphoma; IQR, interquartile range; HR, hazard ratio; MCL, mantle-cell lymphoma; MZL, marginal zone lymphoma; PFS, progression-free survival; R-CHOP, cyclophosphamide, doxorubicin, vincristine, prednisone plus rituximab; WM, Waldenstrom’s macroglobulinaemia</a:t>
            </a:r>
            <a:br>
              <a:rPr lang="en-GB" dirty="0"/>
            </a:br>
            <a:r>
              <a:rPr lang="en-GB" dirty="0"/>
              <a:t>Rummel MJ, et al. Lancet. 2013;381:1203-10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6F706DB-D70C-C146-A6C6-ED33175999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10B2C7B-38E9-794B-A70B-8410C559A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EE649237-F314-C748-A05B-B59166381A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B3850-72B2-6543-AFDB-47CE58B21F6B}"/>
              </a:ext>
            </a:extLst>
          </p:cNvPr>
          <p:cNvSpPr txBox="1"/>
          <p:nvPr/>
        </p:nvSpPr>
        <p:spPr>
          <a:xfrm>
            <a:off x="1116239" y="2756263"/>
            <a:ext cx="167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5418C-81FC-F248-A401-990393EB4D83}"/>
              </a:ext>
            </a:extLst>
          </p:cNvPr>
          <p:cNvSpPr txBox="1"/>
          <p:nvPr/>
        </p:nvSpPr>
        <p:spPr>
          <a:xfrm>
            <a:off x="4427752" y="2673971"/>
            <a:ext cx="62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74C9A9-832E-1247-B998-B5F84713863B}"/>
              </a:ext>
            </a:extLst>
          </p:cNvPr>
          <p:cNvSpPr txBox="1"/>
          <p:nvPr/>
        </p:nvSpPr>
        <p:spPr>
          <a:xfrm>
            <a:off x="1092926" y="4937319"/>
            <a:ext cx="167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MZL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B34A16-1601-574D-BD9B-BB1410DF65B7}"/>
              </a:ext>
            </a:extLst>
          </p:cNvPr>
          <p:cNvSpPr txBox="1"/>
          <p:nvPr/>
        </p:nvSpPr>
        <p:spPr>
          <a:xfrm>
            <a:off x="4439614" y="4937319"/>
            <a:ext cx="7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E83DE-FACA-C147-B91B-CEDC80B3D30A}"/>
              </a:ext>
            </a:extLst>
          </p:cNvPr>
          <p:cNvSpPr txBox="1"/>
          <p:nvPr/>
        </p:nvSpPr>
        <p:spPr>
          <a:xfrm>
            <a:off x="8324339" y="4785397"/>
            <a:ext cx="3270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1"/>
                </a:solidFill>
              </a:rPr>
              <a:t>Responses B-R vs R-CHOP:</a:t>
            </a:r>
          </a:p>
          <a:p>
            <a:r>
              <a:rPr lang="en-GB" dirty="0">
                <a:solidFill>
                  <a:schemeClr val="tx2"/>
                </a:solidFill>
              </a:rPr>
              <a:t>ORR 93% vs 91% (not significant)</a:t>
            </a:r>
          </a:p>
          <a:p>
            <a:r>
              <a:rPr lang="en-GB" dirty="0">
                <a:solidFill>
                  <a:schemeClr val="tx2"/>
                </a:solidFill>
              </a:rPr>
              <a:t>Complete response (CR) rate 76% vs 40% (p=0.02)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07981-521F-6C45-85C4-9FF3D63A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829FA6-11AC-834B-9FBF-3555ADACC372}"/>
              </a:ext>
            </a:extLst>
          </p:cNvPr>
          <p:cNvGraphicFramePr>
            <a:graphicFrameLocks noGrp="1"/>
          </p:cNvGraphicFramePr>
          <p:nvPr/>
        </p:nvGraphicFramePr>
        <p:xfrm>
          <a:off x="7887702" y="1424647"/>
          <a:ext cx="3707261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29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900166">
                  <a:extLst>
                    <a:ext uri="{9D8B030D-6E8A-4147-A177-3AD203B41FA5}">
                      <a16:colId xmlns:a16="http://schemas.microsoft.com/office/drawing/2014/main" val="3339173951"/>
                    </a:ext>
                  </a:extLst>
                </a:gridCol>
                <a:gridCol w="900166">
                  <a:extLst>
                    <a:ext uri="{9D8B030D-6E8A-4147-A177-3AD203B41FA5}">
                      <a16:colId xmlns:a16="http://schemas.microsoft.com/office/drawing/2014/main" val="1053141871"/>
                    </a:ext>
                  </a:extLst>
                </a:gridCol>
              </a:tblGrid>
              <a:tr h="14964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B-R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(N=261)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R-CHOP (N=253)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149640">
                <a:tc>
                  <a:txBody>
                    <a:bodyPr/>
                    <a:lstStyle/>
                    <a:p>
                      <a:r>
                        <a:rPr lang="en-US" sz="1100" b="1" dirty="0"/>
                        <a:t>Age (years)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100" dirty="0"/>
                        <a:t>&lt;60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100" dirty="0"/>
                        <a:t>61-70</a:t>
                      </a:r>
                    </a:p>
                    <a:p>
                      <a:pPr marL="0" indent="182563">
                        <a:tabLst/>
                      </a:pPr>
                      <a:r>
                        <a:rPr lang="en-US" sz="1100" dirty="0"/>
                        <a:t>&gt;70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33350" algn="r"/>
                          <a:tab pos="355600" algn="r"/>
                          <a:tab pos="444500" algn="dec"/>
                        </a:tabLst>
                      </a:pPr>
                      <a:r>
                        <a:rPr lang="en-US" sz="1100" dirty="0"/>
                        <a:t> 64 	(34-83)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94 (36%)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107 (41%)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60 (23%)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63 (31-82)</a:t>
                      </a:r>
                    </a:p>
                    <a:p>
                      <a:pPr algn="ctr"/>
                      <a:r>
                        <a:rPr lang="en-US" sz="1100" dirty="0"/>
                        <a:t> 90 (36%)</a:t>
                      </a:r>
                    </a:p>
                    <a:p>
                      <a:pPr algn="ctr"/>
                      <a:r>
                        <a:rPr lang="en-US" sz="1100" dirty="0"/>
                        <a:t>105 (42%)</a:t>
                      </a:r>
                    </a:p>
                    <a:p>
                      <a:pPr algn="ctr"/>
                      <a:r>
                        <a:rPr lang="en-US" sz="1100" dirty="0"/>
                        <a:t> 58 (23%)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55045"/>
                  </a:ext>
                </a:extLst>
              </a:tr>
              <a:tr h="14964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100" b="1" dirty="0"/>
                        <a:t>Stage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II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III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100" dirty="0"/>
                      </a:br>
                      <a:r>
                        <a:rPr lang="en-US" sz="1100" dirty="0"/>
                        <a:t> 9 (3%)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50 (19%)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202 (77%)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 9 (4%)</a:t>
                      </a:r>
                    </a:p>
                    <a:p>
                      <a:pPr algn="ctr"/>
                      <a:r>
                        <a:rPr lang="en-US" sz="1100" dirty="0"/>
                        <a:t> 47 (19%)</a:t>
                      </a:r>
                    </a:p>
                    <a:p>
                      <a:pPr algn="ctr"/>
                      <a:r>
                        <a:rPr lang="en-US" sz="1100" dirty="0"/>
                        <a:t>197 (78%)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270426"/>
                  </a:ext>
                </a:extLst>
              </a:tr>
              <a:tr h="149640">
                <a:tc>
                  <a:txBody>
                    <a:bodyPr/>
                    <a:lstStyle/>
                    <a:p>
                      <a:pPr marL="7938" indent="0">
                        <a:tabLst/>
                      </a:pPr>
                      <a:r>
                        <a:rPr lang="en-US" sz="1100" b="1" dirty="0"/>
                        <a:t>Histology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Follicular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Mantle cell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Marginal zone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Lymphoplasmacytic</a:t>
                      </a:r>
                      <a:r>
                        <a:rPr lang="en-US" sz="1100" baseline="30000" dirty="0"/>
                        <a:t>a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Small lymphocytic</a:t>
                      </a:r>
                    </a:p>
                    <a:p>
                      <a:pPr marL="182563" indent="0">
                        <a:tabLst/>
                      </a:pPr>
                      <a:r>
                        <a:rPr lang="en-US" sz="1100" dirty="0"/>
                        <a:t>Low grade, unclassifiable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endParaRPr lang="en-US" sz="1100" dirty="0"/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139 (53%)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46 (18%)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37 (14%)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22 (8%)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10 (4%)</a:t>
                      </a:r>
                    </a:p>
                    <a:p>
                      <a:pPr marL="0" indent="0" algn="ctr"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7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140 (55%)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48 (19%)</a:t>
                      </a:r>
                    </a:p>
                    <a:p>
                      <a:pPr algn="ctr"/>
                      <a:r>
                        <a:rPr lang="en-US" sz="1100" dirty="0"/>
                        <a:t> 30 (12%)</a:t>
                      </a:r>
                    </a:p>
                    <a:p>
                      <a:pPr algn="ctr"/>
                      <a:r>
                        <a:rPr lang="en-US" sz="1100" dirty="0"/>
                        <a:t> 19 (8%)</a:t>
                      </a:r>
                    </a:p>
                    <a:p>
                      <a:pPr algn="ctr"/>
                      <a:r>
                        <a:rPr lang="en-US" sz="1100" dirty="0"/>
                        <a:t> 11 (4%)</a:t>
                      </a:r>
                    </a:p>
                    <a:p>
                      <a:pPr algn="ctr"/>
                      <a:r>
                        <a:rPr lang="en-US" sz="1100" dirty="0"/>
                        <a:t> 5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C888749-6AE0-6A44-BF39-98FFD9FD29DC}"/>
              </a:ext>
            </a:extLst>
          </p:cNvPr>
          <p:cNvSpPr txBox="1"/>
          <p:nvPr/>
        </p:nvSpPr>
        <p:spPr>
          <a:xfrm rot="16200000">
            <a:off x="-15314" y="2557895"/>
            <a:ext cx="14166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Probability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4DE191-70DC-3649-8CDC-37F8B489B926}"/>
              </a:ext>
            </a:extLst>
          </p:cNvPr>
          <p:cNvSpPr txBox="1"/>
          <p:nvPr/>
        </p:nvSpPr>
        <p:spPr>
          <a:xfrm>
            <a:off x="780012" y="3442646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174DA7-5014-5646-BDA4-F156FC664863}"/>
              </a:ext>
            </a:extLst>
          </p:cNvPr>
          <p:cNvSpPr txBox="1"/>
          <p:nvPr/>
        </p:nvSpPr>
        <p:spPr>
          <a:xfrm>
            <a:off x="780012" y="326802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57C7B3-EAA3-074A-885F-F6811DEB36F9}"/>
              </a:ext>
            </a:extLst>
          </p:cNvPr>
          <p:cNvSpPr txBox="1"/>
          <p:nvPr/>
        </p:nvSpPr>
        <p:spPr>
          <a:xfrm>
            <a:off x="780012" y="168687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E88FF6-AF2E-A44D-9248-1A7116BF8D39}"/>
              </a:ext>
            </a:extLst>
          </p:cNvPr>
          <p:cNvSpPr txBox="1"/>
          <p:nvPr/>
        </p:nvSpPr>
        <p:spPr>
          <a:xfrm>
            <a:off x="957812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DD028F-DFDA-BD40-98EC-8D08F27D7E7A}"/>
              </a:ext>
            </a:extLst>
          </p:cNvPr>
          <p:cNvSpPr txBox="1"/>
          <p:nvPr/>
        </p:nvSpPr>
        <p:spPr>
          <a:xfrm>
            <a:off x="3987035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9B8015-147A-9549-A791-59DFDFC4076E}"/>
              </a:ext>
            </a:extLst>
          </p:cNvPr>
          <p:cNvCxnSpPr>
            <a:cxnSpLocks/>
          </p:cNvCxnSpPr>
          <p:nvPr/>
        </p:nvCxnSpPr>
        <p:spPr>
          <a:xfrm>
            <a:off x="1003790" y="331564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D2322F-5616-3143-B17D-E22F9F9F10C6}"/>
              </a:ext>
            </a:extLst>
          </p:cNvPr>
          <p:cNvCxnSpPr>
            <a:cxnSpLocks/>
          </p:cNvCxnSpPr>
          <p:nvPr/>
        </p:nvCxnSpPr>
        <p:spPr>
          <a:xfrm>
            <a:off x="1003790" y="3493446"/>
            <a:ext cx="31014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400DE8-2130-6448-9D19-E5E53D80F68C}"/>
              </a:ext>
            </a:extLst>
          </p:cNvPr>
          <p:cNvCxnSpPr>
            <a:cxnSpLocks/>
          </p:cNvCxnSpPr>
          <p:nvPr/>
        </p:nvCxnSpPr>
        <p:spPr>
          <a:xfrm flipV="1">
            <a:off x="1054590" y="1720850"/>
            <a:ext cx="0" cy="18138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A7249B-3188-E248-B14B-A0055FF15EC0}"/>
              </a:ext>
            </a:extLst>
          </p:cNvPr>
          <p:cNvCxnSpPr>
            <a:cxnSpLocks/>
          </p:cNvCxnSpPr>
          <p:nvPr/>
        </p:nvCxnSpPr>
        <p:spPr>
          <a:xfrm>
            <a:off x="1003790" y="173449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212B7E4-F3AE-BF46-81F5-C02575633AD7}"/>
              </a:ext>
            </a:extLst>
          </p:cNvPr>
          <p:cNvCxnSpPr>
            <a:cxnSpLocks/>
          </p:cNvCxnSpPr>
          <p:nvPr/>
        </p:nvCxnSpPr>
        <p:spPr>
          <a:xfrm rot="16200000">
            <a:off x="4074015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9B18F17-1CE0-8948-85EB-1D85BEFA81A9}"/>
              </a:ext>
            </a:extLst>
          </p:cNvPr>
          <p:cNvSpPr txBox="1"/>
          <p:nvPr/>
        </p:nvSpPr>
        <p:spPr>
          <a:xfrm>
            <a:off x="1229351" y="3184311"/>
            <a:ext cx="15150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0.61 (95% CI 0.42-0.87)</a:t>
            </a:r>
          </a:p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p=0.0072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19A94E-6720-CA4F-B6DF-9F1E2F90CB94}"/>
              </a:ext>
            </a:extLst>
          </p:cNvPr>
          <p:cNvSpPr txBox="1"/>
          <p:nvPr/>
        </p:nvSpPr>
        <p:spPr>
          <a:xfrm>
            <a:off x="2043514" y="1636285"/>
            <a:ext cx="215956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(IQR; months)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B-R	Not reached (22.1 to not yet reached)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R-CHOP	40.9 (15.2 to not yet reached)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2A7C73-5F6B-8743-8E9B-AA991213E779}"/>
              </a:ext>
            </a:extLst>
          </p:cNvPr>
          <p:cNvCxnSpPr>
            <a:cxnSpLocks/>
          </p:cNvCxnSpPr>
          <p:nvPr/>
        </p:nvCxnSpPr>
        <p:spPr>
          <a:xfrm>
            <a:off x="1930316" y="1852971"/>
            <a:ext cx="15875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E0B0A10-80F6-A447-B13C-8536A24F27BF}"/>
              </a:ext>
            </a:extLst>
          </p:cNvPr>
          <p:cNvCxnSpPr>
            <a:cxnSpLocks/>
          </p:cNvCxnSpPr>
          <p:nvPr/>
        </p:nvCxnSpPr>
        <p:spPr>
          <a:xfrm>
            <a:off x="1930316" y="1957746"/>
            <a:ext cx="1587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0EBFC16-6269-AC48-B074-002647413B75}"/>
              </a:ext>
            </a:extLst>
          </p:cNvPr>
          <p:cNvSpPr txBox="1"/>
          <p:nvPr/>
        </p:nvSpPr>
        <p:spPr>
          <a:xfrm>
            <a:off x="3606035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A70CED-2D08-3B45-BB32-FFF1F8E25598}"/>
              </a:ext>
            </a:extLst>
          </p:cNvPr>
          <p:cNvCxnSpPr>
            <a:cxnSpLocks/>
          </p:cNvCxnSpPr>
          <p:nvPr/>
        </p:nvCxnSpPr>
        <p:spPr>
          <a:xfrm rot="16200000">
            <a:off x="3693015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59B1B3F-935A-6443-A318-9F16F5D7343B}"/>
              </a:ext>
            </a:extLst>
          </p:cNvPr>
          <p:cNvSpPr txBox="1"/>
          <p:nvPr/>
        </p:nvSpPr>
        <p:spPr>
          <a:xfrm>
            <a:off x="3225035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CA7DC8-0E19-834C-A6F6-6857971822A3}"/>
              </a:ext>
            </a:extLst>
          </p:cNvPr>
          <p:cNvCxnSpPr>
            <a:cxnSpLocks/>
          </p:cNvCxnSpPr>
          <p:nvPr/>
        </p:nvCxnSpPr>
        <p:spPr>
          <a:xfrm rot="16200000">
            <a:off x="3312015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F69C920-3610-B040-82EC-698729A60B27}"/>
              </a:ext>
            </a:extLst>
          </p:cNvPr>
          <p:cNvSpPr txBox="1"/>
          <p:nvPr/>
        </p:nvSpPr>
        <p:spPr>
          <a:xfrm>
            <a:off x="2847210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DE143F8-0BF2-D24A-A210-6062D283398C}"/>
              </a:ext>
            </a:extLst>
          </p:cNvPr>
          <p:cNvCxnSpPr>
            <a:cxnSpLocks/>
          </p:cNvCxnSpPr>
          <p:nvPr/>
        </p:nvCxnSpPr>
        <p:spPr>
          <a:xfrm rot="16200000">
            <a:off x="2934190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2BA0D1F-D60E-314A-B199-48ADE50B5277}"/>
              </a:ext>
            </a:extLst>
          </p:cNvPr>
          <p:cNvSpPr txBox="1"/>
          <p:nvPr/>
        </p:nvSpPr>
        <p:spPr>
          <a:xfrm>
            <a:off x="2463035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54C0B8-1F4F-5646-A084-35E6332DE379}"/>
              </a:ext>
            </a:extLst>
          </p:cNvPr>
          <p:cNvCxnSpPr>
            <a:cxnSpLocks/>
          </p:cNvCxnSpPr>
          <p:nvPr/>
        </p:nvCxnSpPr>
        <p:spPr>
          <a:xfrm rot="16200000">
            <a:off x="2550015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A9694D6-1EF2-5745-B6AE-82B888A99C3F}"/>
              </a:ext>
            </a:extLst>
          </p:cNvPr>
          <p:cNvSpPr txBox="1"/>
          <p:nvPr/>
        </p:nvSpPr>
        <p:spPr>
          <a:xfrm>
            <a:off x="2085210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69D048-CE28-2C43-85FB-0D7487535C23}"/>
              </a:ext>
            </a:extLst>
          </p:cNvPr>
          <p:cNvCxnSpPr>
            <a:cxnSpLocks/>
          </p:cNvCxnSpPr>
          <p:nvPr/>
        </p:nvCxnSpPr>
        <p:spPr>
          <a:xfrm rot="16200000">
            <a:off x="2172190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D440A82-0226-D249-8A27-97C376B7A378}"/>
              </a:ext>
            </a:extLst>
          </p:cNvPr>
          <p:cNvSpPr txBox="1"/>
          <p:nvPr/>
        </p:nvSpPr>
        <p:spPr>
          <a:xfrm>
            <a:off x="1707385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E9EB53F-98D1-7040-B62E-D210EF4B8E83}"/>
              </a:ext>
            </a:extLst>
          </p:cNvPr>
          <p:cNvCxnSpPr>
            <a:cxnSpLocks/>
          </p:cNvCxnSpPr>
          <p:nvPr/>
        </p:nvCxnSpPr>
        <p:spPr>
          <a:xfrm rot="16200000">
            <a:off x="1794365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D4401C0-6204-3949-9B82-7F03D306CED4}"/>
              </a:ext>
            </a:extLst>
          </p:cNvPr>
          <p:cNvSpPr txBox="1"/>
          <p:nvPr/>
        </p:nvSpPr>
        <p:spPr>
          <a:xfrm>
            <a:off x="1323210" y="3556213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14E0B48-6658-5E4D-BE23-C935A883A915}"/>
              </a:ext>
            </a:extLst>
          </p:cNvPr>
          <p:cNvCxnSpPr>
            <a:cxnSpLocks/>
          </p:cNvCxnSpPr>
          <p:nvPr/>
        </p:nvCxnSpPr>
        <p:spPr>
          <a:xfrm rot="16200000">
            <a:off x="1410190" y="35156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F2F3657-305D-8C45-83D3-50663AA9065A}"/>
              </a:ext>
            </a:extLst>
          </p:cNvPr>
          <p:cNvSpPr txBox="1"/>
          <p:nvPr/>
        </p:nvSpPr>
        <p:spPr>
          <a:xfrm>
            <a:off x="780012" y="1861496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98CA14A-F8BF-8C47-9789-78B67EE07D88}"/>
              </a:ext>
            </a:extLst>
          </p:cNvPr>
          <p:cNvCxnSpPr>
            <a:cxnSpLocks/>
          </p:cNvCxnSpPr>
          <p:nvPr/>
        </p:nvCxnSpPr>
        <p:spPr>
          <a:xfrm flipV="1">
            <a:off x="1054590" y="1895476"/>
            <a:ext cx="0" cy="16001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86F00BF-11A8-FA4B-8A98-D6561DEEB147}"/>
              </a:ext>
            </a:extLst>
          </p:cNvPr>
          <p:cNvCxnSpPr>
            <a:cxnSpLocks/>
          </p:cNvCxnSpPr>
          <p:nvPr/>
        </p:nvCxnSpPr>
        <p:spPr>
          <a:xfrm>
            <a:off x="1003790" y="190912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BEDAB31C-25E6-5D42-B89C-D1316A7A57EA}"/>
              </a:ext>
            </a:extLst>
          </p:cNvPr>
          <p:cNvSpPr txBox="1"/>
          <p:nvPr/>
        </p:nvSpPr>
        <p:spPr>
          <a:xfrm>
            <a:off x="780012" y="203612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CA3AA2A-FA6A-E244-BFDC-9D0FA4463BD5}"/>
              </a:ext>
            </a:extLst>
          </p:cNvPr>
          <p:cNvCxnSpPr>
            <a:cxnSpLocks/>
          </p:cNvCxnSpPr>
          <p:nvPr/>
        </p:nvCxnSpPr>
        <p:spPr>
          <a:xfrm>
            <a:off x="1003790" y="208374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5EE3D6C-B242-FC41-978E-E17BD9997E92}"/>
              </a:ext>
            </a:extLst>
          </p:cNvPr>
          <p:cNvSpPr txBox="1"/>
          <p:nvPr/>
        </p:nvSpPr>
        <p:spPr>
          <a:xfrm>
            <a:off x="780012" y="2210746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C6ABDEB-EE4F-D14C-8DDE-88A1B87B8BA6}"/>
              </a:ext>
            </a:extLst>
          </p:cNvPr>
          <p:cNvCxnSpPr>
            <a:cxnSpLocks/>
          </p:cNvCxnSpPr>
          <p:nvPr/>
        </p:nvCxnSpPr>
        <p:spPr>
          <a:xfrm>
            <a:off x="1003790" y="22583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8AA325B-68B4-D94B-BBBE-2F025E663C89}"/>
              </a:ext>
            </a:extLst>
          </p:cNvPr>
          <p:cNvSpPr txBox="1"/>
          <p:nvPr/>
        </p:nvSpPr>
        <p:spPr>
          <a:xfrm>
            <a:off x="780012" y="2388546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A03619E-8919-824F-9C23-126B76ECE09A}"/>
              </a:ext>
            </a:extLst>
          </p:cNvPr>
          <p:cNvCxnSpPr>
            <a:cxnSpLocks/>
          </p:cNvCxnSpPr>
          <p:nvPr/>
        </p:nvCxnSpPr>
        <p:spPr>
          <a:xfrm>
            <a:off x="1003790" y="2436171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B8EAE0A-6876-F243-ACB3-DB2C8E20A98F}"/>
              </a:ext>
            </a:extLst>
          </p:cNvPr>
          <p:cNvSpPr txBox="1"/>
          <p:nvPr/>
        </p:nvSpPr>
        <p:spPr>
          <a:xfrm>
            <a:off x="780012" y="256317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D532C02-E37D-B84A-B9A8-AD63AE6B4209}"/>
              </a:ext>
            </a:extLst>
          </p:cNvPr>
          <p:cNvCxnSpPr>
            <a:cxnSpLocks/>
          </p:cNvCxnSpPr>
          <p:nvPr/>
        </p:nvCxnSpPr>
        <p:spPr>
          <a:xfrm>
            <a:off x="1003790" y="261079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82E9030-649B-AD49-BBA8-1306E7BAE181}"/>
              </a:ext>
            </a:extLst>
          </p:cNvPr>
          <p:cNvSpPr txBox="1"/>
          <p:nvPr/>
        </p:nvSpPr>
        <p:spPr>
          <a:xfrm>
            <a:off x="780012" y="274097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999EC48-685E-FC4B-A303-67D217380FFC}"/>
              </a:ext>
            </a:extLst>
          </p:cNvPr>
          <p:cNvCxnSpPr>
            <a:cxnSpLocks/>
          </p:cNvCxnSpPr>
          <p:nvPr/>
        </p:nvCxnSpPr>
        <p:spPr>
          <a:xfrm>
            <a:off x="1003790" y="278859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A54DD71-BCBA-BD48-B39B-FE23A4504C48}"/>
              </a:ext>
            </a:extLst>
          </p:cNvPr>
          <p:cNvSpPr txBox="1"/>
          <p:nvPr/>
        </p:nvSpPr>
        <p:spPr>
          <a:xfrm>
            <a:off x="780012" y="291877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71C9438-F298-A44D-B207-4B57EEF80DAF}"/>
              </a:ext>
            </a:extLst>
          </p:cNvPr>
          <p:cNvCxnSpPr>
            <a:cxnSpLocks/>
          </p:cNvCxnSpPr>
          <p:nvPr/>
        </p:nvCxnSpPr>
        <p:spPr>
          <a:xfrm>
            <a:off x="1003790" y="296639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62592E8-6C3D-344A-B2CE-820A5D138E3D}"/>
              </a:ext>
            </a:extLst>
          </p:cNvPr>
          <p:cNvSpPr txBox="1"/>
          <p:nvPr/>
        </p:nvSpPr>
        <p:spPr>
          <a:xfrm>
            <a:off x="780012" y="3090221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490FDDA-5408-5746-9061-9796C00C12D7}"/>
              </a:ext>
            </a:extLst>
          </p:cNvPr>
          <p:cNvCxnSpPr>
            <a:cxnSpLocks/>
          </p:cNvCxnSpPr>
          <p:nvPr/>
        </p:nvCxnSpPr>
        <p:spPr>
          <a:xfrm>
            <a:off x="1003790" y="3137846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4B8B77B-3C30-A040-B172-F9D90F7D0509}"/>
              </a:ext>
            </a:extLst>
          </p:cNvPr>
          <p:cNvSpPr txBox="1"/>
          <p:nvPr/>
        </p:nvSpPr>
        <p:spPr>
          <a:xfrm rot="16200000">
            <a:off x="-15314" y="4755971"/>
            <a:ext cx="141668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Probability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6362B-F7AA-304A-8AF7-0C5DEF2A421E}"/>
              </a:ext>
            </a:extLst>
          </p:cNvPr>
          <p:cNvSpPr txBox="1"/>
          <p:nvPr/>
        </p:nvSpPr>
        <p:spPr>
          <a:xfrm>
            <a:off x="780012" y="564072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B774BCD-4CA7-EE49-9D2C-820A8027BB95}"/>
              </a:ext>
            </a:extLst>
          </p:cNvPr>
          <p:cNvSpPr txBox="1"/>
          <p:nvPr/>
        </p:nvSpPr>
        <p:spPr>
          <a:xfrm>
            <a:off x="780012" y="54660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13985C5-B808-084E-9CF8-752E127BD023}"/>
              </a:ext>
            </a:extLst>
          </p:cNvPr>
          <p:cNvSpPr txBox="1"/>
          <p:nvPr/>
        </p:nvSpPr>
        <p:spPr>
          <a:xfrm>
            <a:off x="780012" y="388494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AC25FE-E6C3-104D-A272-2DCC946C4959}"/>
              </a:ext>
            </a:extLst>
          </p:cNvPr>
          <p:cNvSpPr txBox="1"/>
          <p:nvPr/>
        </p:nvSpPr>
        <p:spPr>
          <a:xfrm>
            <a:off x="957812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384106-8A63-334E-BF9A-2580827E9EE0}"/>
              </a:ext>
            </a:extLst>
          </p:cNvPr>
          <p:cNvSpPr txBox="1"/>
          <p:nvPr/>
        </p:nvSpPr>
        <p:spPr>
          <a:xfrm>
            <a:off x="3987035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5AA3C9C-807A-0C43-B500-1A5574B4CE72}"/>
              </a:ext>
            </a:extLst>
          </p:cNvPr>
          <p:cNvCxnSpPr>
            <a:cxnSpLocks/>
          </p:cNvCxnSpPr>
          <p:nvPr/>
        </p:nvCxnSpPr>
        <p:spPr>
          <a:xfrm>
            <a:off x="1003790" y="55137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091F39-D3B2-CF4E-BF8F-7013CE8994C4}"/>
              </a:ext>
            </a:extLst>
          </p:cNvPr>
          <p:cNvCxnSpPr>
            <a:cxnSpLocks/>
          </p:cNvCxnSpPr>
          <p:nvPr/>
        </p:nvCxnSpPr>
        <p:spPr>
          <a:xfrm>
            <a:off x="1003790" y="5691522"/>
            <a:ext cx="31014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8BC2225-6B54-A446-ACCE-B90226F9EBF1}"/>
              </a:ext>
            </a:extLst>
          </p:cNvPr>
          <p:cNvCxnSpPr>
            <a:cxnSpLocks/>
          </p:cNvCxnSpPr>
          <p:nvPr/>
        </p:nvCxnSpPr>
        <p:spPr>
          <a:xfrm flipV="1">
            <a:off x="1054590" y="3918926"/>
            <a:ext cx="0" cy="18138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356BA1F-C249-5C49-9CE7-92A9DBDA05AE}"/>
              </a:ext>
            </a:extLst>
          </p:cNvPr>
          <p:cNvCxnSpPr>
            <a:cxnSpLocks/>
          </p:cNvCxnSpPr>
          <p:nvPr/>
        </p:nvCxnSpPr>
        <p:spPr>
          <a:xfrm>
            <a:off x="1003790" y="39325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B8F30C9-9BA5-0144-B000-BA95BDD8180B}"/>
              </a:ext>
            </a:extLst>
          </p:cNvPr>
          <p:cNvCxnSpPr>
            <a:cxnSpLocks/>
          </p:cNvCxnSpPr>
          <p:nvPr/>
        </p:nvCxnSpPr>
        <p:spPr>
          <a:xfrm rot="16200000">
            <a:off x="4074015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5266868-E632-5949-AC10-5C8B7F4B0E2F}"/>
              </a:ext>
            </a:extLst>
          </p:cNvPr>
          <p:cNvSpPr txBox="1"/>
          <p:nvPr/>
        </p:nvSpPr>
        <p:spPr>
          <a:xfrm>
            <a:off x="1229351" y="5385562"/>
            <a:ext cx="15150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0.70 (95% CI 0.34-1.43)</a:t>
            </a:r>
          </a:p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p=0.3249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B7BBE22-902A-2047-83EF-D31429E4EBDC}"/>
              </a:ext>
            </a:extLst>
          </p:cNvPr>
          <p:cNvSpPr txBox="1"/>
          <p:nvPr/>
        </p:nvSpPr>
        <p:spPr>
          <a:xfrm>
            <a:off x="2380145" y="3853661"/>
            <a:ext cx="18229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(IQR; months)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B-R	57.2 (20.9 to not yet reached)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R-CHOP	47.2 (20.3-65.7)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66F3650-AA36-974D-8715-A9B7070D0EFC}"/>
              </a:ext>
            </a:extLst>
          </p:cNvPr>
          <p:cNvCxnSpPr>
            <a:cxnSpLocks/>
          </p:cNvCxnSpPr>
          <p:nvPr/>
        </p:nvCxnSpPr>
        <p:spPr>
          <a:xfrm>
            <a:off x="2266947" y="4070347"/>
            <a:ext cx="15875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9622C3A-B859-DE49-AB8F-D7A4CD7D815B}"/>
              </a:ext>
            </a:extLst>
          </p:cNvPr>
          <p:cNvCxnSpPr>
            <a:cxnSpLocks/>
          </p:cNvCxnSpPr>
          <p:nvPr/>
        </p:nvCxnSpPr>
        <p:spPr>
          <a:xfrm>
            <a:off x="2266947" y="4175122"/>
            <a:ext cx="1587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6E7451A-203C-F344-A260-5F1F0E84B3B2}"/>
              </a:ext>
            </a:extLst>
          </p:cNvPr>
          <p:cNvSpPr txBox="1"/>
          <p:nvPr/>
        </p:nvSpPr>
        <p:spPr>
          <a:xfrm>
            <a:off x="3606035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F7F8C2E-7C88-B14D-90B8-394EE9E6818C}"/>
              </a:ext>
            </a:extLst>
          </p:cNvPr>
          <p:cNvCxnSpPr>
            <a:cxnSpLocks/>
          </p:cNvCxnSpPr>
          <p:nvPr/>
        </p:nvCxnSpPr>
        <p:spPr>
          <a:xfrm rot="16200000">
            <a:off x="3693015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640AC2E-715A-1A42-A261-E1ADBF0DD13C}"/>
              </a:ext>
            </a:extLst>
          </p:cNvPr>
          <p:cNvSpPr txBox="1"/>
          <p:nvPr/>
        </p:nvSpPr>
        <p:spPr>
          <a:xfrm>
            <a:off x="3225035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7C74159-3E06-0E44-91A4-E663665E941D}"/>
              </a:ext>
            </a:extLst>
          </p:cNvPr>
          <p:cNvCxnSpPr>
            <a:cxnSpLocks/>
          </p:cNvCxnSpPr>
          <p:nvPr/>
        </p:nvCxnSpPr>
        <p:spPr>
          <a:xfrm rot="16200000">
            <a:off x="3312015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69374B5A-178F-8345-96CB-189A559111EE}"/>
              </a:ext>
            </a:extLst>
          </p:cNvPr>
          <p:cNvSpPr txBox="1"/>
          <p:nvPr/>
        </p:nvSpPr>
        <p:spPr>
          <a:xfrm>
            <a:off x="2847210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0B1FCF3-AA15-AC4F-BD87-78BB25768F79}"/>
              </a:ext>
            </a:extLst>
          </p:cNvPr>
          <p:cNvCxnSpPr>
            <a:cxnSpLocks/>
          </p:cNvCxnSpPr>
          <p:nvPr/>
        </p:nvCxnSpPr>
        <p:spPr>
          <a:xfrm rot="16200000">
            <a:off x="2934190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F9431F3-85CB-7D4E-9E43-4191BF4031CC}"/>
              </a:ext>
            </a:extLst>
          </p:cNvPr>
          <p:cNvSpPr txBox="1"/>
          <p:nvPr/>
        </p:nvSpPr>
        <p:spPr>
          <a:xfrm>
            <a:off x="2463035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755F29E-3B14-754A-BC9D-4D2D950B24FF}"/>
              </a:ext>
            </a:extLst>
          </p:cNvPr>
          <p:cNvCxnSpPr>
            <a:cxnSpLocks/>
          </p:cNvCxnSpPr>
          <p:nvPr/>
        </p:nvCxnSpPr>
        <p:spPr>
          <a:xfrm rot="16200000">
            <a:off x="2550015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C64F2DBA-792C-734F-91A3-E73574A2B2E2}"/>
              </a:ext>
            </a:extLst>
          </p:cNvPr>
          <p:cNvSpPr txBox="1"/>
          <p:nvPr/>
        </p:nvSpPr>
        <p:spPr>
          <a:xfrm>
            <a:off x="2085210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48CA3D7-323D-EF46-8424-DA51AC58EF27}"/>
              </a:ext>
            </a:extLst>
          </p:cNvPr>
          <p:cNvCxnSpPr>
            <a:cxnSpLocks/>
          </p:cNvCxnSpPr>
          <p:nvPr/>
        </p:nvCxnSpPr>
        <p:spPr>
          <a:xfrm rot="16200000">
            <a:off x="2172190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500A9648-0375-E54B-AC89-EF22DFD2F8D3}"/>
              </a:ext>
            </a:extLst>
          </p:cNvPr>
          <p:cNvSpPr txBox="1"/>
          <p:nvPr/>
        </p:nvSpPr>
        <p:spPr>
          <a:xfrm>
            <a:off x="1707385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5530692-5DD1-0946-B115-DD2EDE2B6A6E}"/>
              </a:ext>
            </a:extLst>
          </p:cNvPr>
          <p:cNvCxnSpPr>
            <a:cxnSpLocks/>
          </p:cNvCxnSpPr>
          <p:nvPr/>
        </p:nvCxnSpPr>
        <p:spPr>
          <a:xfrm rot="16200000">
            <a:off x="1794365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7124DAF-7EEF-4142-8B25-909335278CF1}"/>
              </a:ext>
            </a:extLst>
          </p:cNvPr>
          <p:cNvSpPr txBox="1"/>
          <p:nvPr/>
        </p:nvSpPr>
        <p:spPr>
          <a:xfrm>
            <a:off x="1323210" y="5754289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BAA1B06-463F-1948-892F-0DDCBBD8870C}"/>
              </a:ext>
            </a:extLst>
          </p:cNvPr>
          <p:cNvCxnSpPr>
            <a:cxnSpLocks/>
          </p:cNvCxnSpPr>
          <p:nvPr/>
        </p:nvCxnSpPr>
        <p:spPr>
          <a:xfrm rot="16200000">
            <a:off x="1410190" y="571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EFDB83C-01C2-E94D-A903-CC7BACA92F15}"/>
              </a:ext>
            </a:extLst>
          </p:cNvPr>
          <p:cNvSpPr txBox="1"/>
          <p:nvPr/>
        </p:nvSpPr>
        <p:spPr>
          <a:xfrm>
            <a:off x="780012" y="405957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9E6AE16-5121-0B40-80E0-246E9A01BC75}"/>
              </a:ext>
            </a:extLst>
          </p:cNvPr>
          <p:cNvCxnSpPr>
            <a:cxnSpLocks/>
          </p:cNvCxnSpPr>
          <p:nvPr/>
        </p:nvCxnSpPr>
        <p:spPr>
          <a:xfrm flipV="1">
            <a:off x="1054590" y="4093552"/>
            <a:ext cx="0" cy="16001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FA92C01-C8A4-5548-983D-68AF1A8D995C}"/>
              </a:ext>
            </a:extLst>
          </p:cNvPr>
          <p:cNvCxnSpPr>
            <a:cxnSpLocks/>
          </p:cNvCxnSpPr>
          <p:nvPr/>
        </p:nvCxnSpPr>
        <p:spPr>
          <a:xfrm>
            <a:off x="1003790" y="41071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51F722C5-2C4C-1641-AEF4-833C8F016989}"/>
              </a:ext>
            </a:extLst>
          </p:cNvPr>
          <p:cNvSpPr txBox="1"/>
          <p:nvPr/>
        </p:nvSpPr>
        <p:spPr>
          <a:xfrm>
            <a:off x="780012" y="42341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62FEAE7-92E5-B147-A78C-7176E5DBF77F}"/>
              </a:ext>
            </a:extLst>
          </p:cNvPr>
          <p:cNvCxnSpPr>
            <a:cxnSpLocks/>
          </p:cNvCxnSpPr>
          <p:nvPr/>
        </p:nvCxnSpPr>
        <p:spPr>
          <a:xfrm>
            <a:off x="1003790" y="42818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03E138A2-8889-4A46-B8F3-FB73A9966B53}"/>
              </a:ext>
            </a:extLst>
          </p:cNvPr>
          <p:cNvSpPr txBox="1"/>
          <p:nvPr/>
        </p:nvSpPr>
        <p:spPr>
          <a:xfrm>
            <a:off x="780012" y="440882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D6FFECC-089D-9F41-AAF6-3D80D6D1D5AB}"/>
              </a:ext>
            </a:extLst>
          </p:cNvPr>
          <p:cNvCxnSpPr>
            <a:cxnSpLocks/>
          </p:cNvCxnSpPr>
          <p:nvPr/>
        </p:nvCxnSpPr>
        <p:spPr>
          <a:xfrm>
            <a:off x="1003790" y="44564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ECCD12D7-13C1-FB47-8BDE-1EA23E7022C4}"/>
              </a:ext>
            </a:extLst>
          </p:cNvPr>
          <p:cNvSpPr txBox="1"/>
          <p:nvPr/>
        </p:nvSpPr>
        <p:spPr>
          <a:xfrm>
            <a:off x="780012" y="4586622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5FA5FCC-C160-0347-929A-7743ECB80E5C}"/>
              </a:ext>
            </a:extLst>
          </p:cNvPr>
          <p:cNvCxnSpPr>
            <a:cxnSpLocks/>
          </p:cNvCxnSpPr>
          <p:nvPr/>
        </p:nvCxnSpPr>
        <p:spPr>
          <a:xfrm>
            <a:off x="1003790" y="46342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F7316DE-BC59-E945-BC89-14BFAC224FF9}"/>
              </a:ext>
            </a:extLst>
          </p:cNvPr>
          <p:cNvSpPr txBox="1"/>
          <p:nvPr/>
        </p:nvSpPr>
        <p:spPr>
          <a:xfrm>
            <a:off x="780012" y="476124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106A9E2-B018-A04D-91B1-77ABD6AEC070}"/>
              </a:ext>
            </a:extLst>
          </p:cNvPr>
          <p:cNvCxnSpPr>
            <a:cxnSpLocks/>
          </p:cNvCxnSpPr>
          <p:nvPr/>
        </p:nvCxnSpPr>
        <p:spPr>
          <a:xfrm>
            <a:off x="1003790" y="48088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41CE6582-FF38-504A-B907-E2CA9C63BD9C}"/>
              </a:ext>
            </a:extLst>
          </p:cNvPr>
          <p:cNvSpPr txBox="1"/>
          <p:nvPr/>
        </p:nvSpPr>
        <p:spPr>
          <a:xfrm>
            <a:off x="780012" y="493904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41BDD44-343F-1847-AFB1-9B7103BA7422}"/>
              </a:ext>
            </a:extLst>
          </p:cNvPr>
          <p:cNvCxnSpPr>
            <a:cxnSpLocks/>
          </p:cNvCxnSpPr>
          <p:nvPr/>
        </p:nvCxnSpPr>
        <p:spPr>
          <a:xfrm>
            <a:off x="1003790" y="4986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9A4B0475-E8AE-594C-917C-7640526E55AF}"/>
              </a:ext>
            </a:extLst>
          </p:cNvPr>
          <p:cNvSpPr txBox="1"/>
          <p:nvPr/>
        </p:nvSpPr>
        <p:spPr>
          <a:xfrm>
            <a:off x="780012" y="511684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C7D7C9D-E766-624E-9561-645B90FD5EC4}"/>
              </a:ext>
            </a:extLst>
          </p:cNvPr>
          <p:cNvCxnSpPr>
            <a:cxnSpLocks/>
          </p:cNvCxnSpPr>
          <p:nvPr/>
        </p:nvCxnSpPr>
        <p:spPr>
          <a:xfrm>
            <a:off x="1003790" y="51644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F921AF0-F49A-6241-AC04-7772217EE218}"/>
              </a:ext>
            </a:extLst>
          </p:cNvPr>
          <p:cNvSpPr txBox="1"/>
          <p:nvPr/>
        </p:nvSpPr>
        <p:spPr>
          <a:xfrm>
            <a:off x="780012" y="5288297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8B15739-D5F5-1948-B3BB-70F64A46ACFD}"/>
              </a:ext>
            </a:extLst>
          </p:cNvPr>
          <p:cNvCxnSpPr>
            <a:cxnSpLocks/>
          </p:cNvCxnSpPr>
          <p:nvPr/>
        </p:nvCxnSpPr>
        <p:spPr>
          <a:xfrm>
            <a:off x="1003790" y="53359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A391D0F-9E94-0D4A-80AE-505AB4927670}"/>
              </a:ext>
            </a:extLst>
          </p:cNvPr>
          <p:cNvSpPr txBox="1"/>
          <p:nvPr/>
        </p:nvSpPr>
        <p:spPr>
          <a:xfrm>
            <a:off x="1813551" y="5871337"/>
            <a:ext cx="151501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90B0A73-755A-904D-85C0-CC6FD849CC13}"/>
              </a:ext>
            </a:extLst>
          </p:cNvPr>
          <p:cNvSpPr txBox="1"/>
          <p:nvPr/>
        </p:nvSpPr>
        <p:spPr>
          <a:xfrm>
            <a:off x="4263721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E8B4E60-EF11-EA48-A8E9-335783ED9736}"/>
              </a:ext>
            </a:extLst>
          </p:cNvPr>
          <p:cNvSpPr txBox="1"/>
          <p:nvPr/>
        </p:nvSpPr>
        <p:spPr>
          <a:xfrm>
            <a:off x="7292944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A90A6D0-7965-6B4C-8285-1BEA49DF4251}"/>
              </a:ext>
            </a:extLst>
          </p:cNvPr>
          <p:cNvCxnSpPr>
            <a:cxnSpLocks/>
          </p:cNvCxnSpPr>
          <p:nvPr/>
        </p:nvCxnSpPr>
        <p:spPr>
          <a:xfrm>
            <a:off x="4309699" y="33156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3BDB88B-DC36-8540-82EA-67B2E8A7BBBF}"/>
              </a:ext>
            </a:extLst>
          </p:cNvPr>
          <p:cNvCxnSpPr>
            <a:cxnSpLocks/>
          </p:cNvCxnSpPr>
          <p:nvPr/>
        </p:nvCxnSpPr>
        <p:spPr>
          <a:xfrm>
            <a:off x="4309699" y="3493447"/>
            <a:ext cx="31014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3CB93A3-5DAC-9848-9410-27958778153D}"/>
              </a:ext>
            </a:extLst>
          </p:cNvPr>
          <p:cNvCxnSpPr>
            <a:cxnSpLocks/>
          </p:cNvCxnSpPr>
          <p:nvPr/>
        </p:nvCxnSpPr>
        <p:spPr>
          <a:xfrm flipV="1">
            <a:off x="4360499" y="1720851"/>
            <a:ext cx="0" cy="18138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0431566-B80F-2E42-AB40-22D4B498D615}"/>
              </a:ext>
            </a:extLst>
          </p:cNvPr>
          <p:cNvCxnSpPr>
            <a:cxnSpLocks/>
          </p:cNvCxnSpPr>
          <p:nvPr/>
        </p:nvCxnSpPr>
        <p:spPr>
          <a:xfrm>
            <a:off x="4309699" y="17344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D46B5F5-6BCA-6247-B692-E71C5D73F9A1}"/>
              </a:ext>
            </a:extLst>
          </p:cNvPr>
          <p:cNvCxnSpPr>
            <a:cxnSpLocks/>
          </p:cNvCxnSpPr>
          <p:nvPr/>
        </p:nvCxnSpPr>
        <p:spPr>
          <a:xfrm rot="16200000">
            <a:off x="7379924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86C80ECD-5454-F14A-B336-5A57770432F1}"/>
              </a:ext>
            </a:extLst>
          </p:cNvPr>
          <p:cNvSpPr txBox="1"/>
          <p:nvPr/>
        </p:nvSpPr>
        <p:spPr>
          <a:xfrm>
            <a:off x="4535260" y="3031881"/>
            <a:ext cx="151501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0.49 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0.28-0.79)</a:t>
            </a:r>
          </a:p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p=0.0044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42E4B16-6431-3B49-8341-268100D2D342}"/>
              </a:ext>
            </a:extLst>
          </p:cNvPr>
          <p:cNvSpPr txBox="1"/>
          <p:nvPr/>
        </p:nvSpPr>
        <p:spPr>
          <a:xfrm>
            <a:off x="5997123" y="1639461"/>
            <a:ext cx="15327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(IQR; months)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B-R	35.4 (28.8-54.9)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R-CHOP	22.1 (15.1-33.8)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3FDC13C-417D-934C-B2E5-21E00C1BD42A}"/>
              </a:ext>
            </a:extLst>
          </p:cNvPr>
          <p:cNvCxnSpPr>
            <a:cxnSpLocks/>
          </p:cNvCxnSpPr>
          <p:nvPr/>
        </p:nvCxnSpPr>
        <p:spPr>
          <a:xfrm>
            <a:off x="5883925" y="1852972"/>
            <a:ext cx="15875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2C617F8-B5B2-5C47-AEAF-BB785BB5C0BA}"/>
              </a:ext>
            </a:extLst>
          </p:cNvPr>
          <p:cNvCxnSpPr>
            <a:cxnSpLocks/>
          </p:cNvCxnSpPr>
          <p:nvPr/>
        </p:nvCxnSpPr>
        <p:spPr>
          <a:xfrm>
            <a:off x="5883925" y="1957747"/>
            <a:ext cx="1587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3B7D997E-C0C8-5744-8392-143AA8FE6527}"/>
              </a:ext>
            </a:extLst>
          </p:cNvPr>
          <p:cNvSpPr txBox="1"/>
          <p:nvPr/>
        </p:nvSpPr>
        <p:spPr>
          <a:xfrm>
            <a:off x="6911944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632DF14-0448-FD43-9AD5-F5A6E28594BC}"/>
              </a:ext>
            </a:extLst>
          </p:cNvPr>
          <p:cNvCxnSpPr>
            <a:cxnSpLocks/>
          </p:cNvCxnSpPr>
          <p:nvPr/>
        </p:nvCxnSpPr>
        <p:spPr>
          <a:xfrm rot="16200000">
            <a:off x="6998924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313A35B7-2A61-0548-B402-B2AE42DE07CE}"/>
              </a:ext>
            </a:extLst>
          </p:cNvPr>
          <p:cNvSpPr txBox="1"/>
          <p:nvPr/>
        </p:nvSpPr>
        <p:spPr>
          <a:xfrm>
            <a:off x="6530944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55989A4-CE1C-0541-86CC-58DD7F2C7E91}"/>
              </a:ext>
            </a:extLst>
          </p:cNvPr>
          <p:cNvCxnSpPr>
            <a:cxnSpLocks/>
          </p:cNvCxnSpPr>
          <p:nvPr/>
        </p:nvCxnSpPr>
        <p:spPr>
          <a:xfrm rot="16200000">
            <a:off x="6617924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B6BDC72-2D0C-F147-89D5-A38D9C1676E0}"/>
              </a:ext>
            </a:extLst>
          </p:cNvPr>
          <p:cNvSpPr txBox="1"/>
          <p:nvPr/>
        </p:nvSpPr>
        <p:spPr>
          <a:xfrm>
            <a:off x="6153119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D13FDCD-20BB-DD4B-AC39-DBC4A1AE1D3E}"/>
              </a:ext>
            </a:extLst>
          </p:cNvPr>
          <p:cNvCxnSpPr>
            <a:cxnSpLocks/>
          </p:cNvCxnSpPr>
          <p:nvPr/>
        </p:nvCxnSpPr>
        <p:spPr>
          <a:xfrm rot="16200000">
            <a:off x="6240099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E376601-78FC-984F-B101-43A166D84799}"/>
              </a:ext>
            </a:extLst>
          </p:cNvPr>
          <p:cNvSpPr txBox="1"/>
          <p:nvPr/>
        </p:nvSpPr>
        <p:spPr>
          <a:xfrm>
            <a:off x="5768944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19AC093-A861-864C-A7DF-330BABA3276B}"/>
              </a:ext>
            </a:extLst>
          </p:cNvPr>
          <p:cNvCxnSpPr>
            <a:cxnSpLocks/>
          </p:cNvCxnSpPr>
          <p:nvPr/>
        </p:nvCxnSpPr>
        <p:spPr>
          <a:xfrm rot="16200000">
            <a:off x="5855924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595F0408-74AA-624E-9E5F-EBC3DDA29162}"/>
              </a:ext>
            </a:extLst>
          </p:cNvPr>
          <p:cNvSpPr txBox="1"/>
          <p:nvPr/>
        </p:nvSpPr>
        <p:spPr>
          <a:xfrm>
            <a:off x="5391119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947922C-6203-6548-BC07-B4C968367257}"/>
              </a:ext>
            </a:extLst>
          </p:cNvPr>
          <p:cNvCxnSpPr>
            <a:cxnSpLocks/>
          </p:cNvCxnSpPr>
          <p:nvPr/>
        </p:nvCxnSpPr>
        <p:spPr>
          <a:xfrm rot="16200000">
            <a:off x="5478099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436DE12F-8848-E243-B911-8C99A32FC162}"/>
              </a:ext>
            </a:extLst>
          </p:cNvPr>
          <p:cNvSpPr txBox="1"/>
          <p:nvPr/>
        </p:nvSpPr>
        <p:spPr>
          <a:xfrm>
            <a:off x="5013294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A3545B0-4C75-E846-AA0C-80FAFE5E7F0F}"/>
              </a:ext>
            </a:extLst>
          </p:cNvPr>
          <p:cNvCxnSpPr>
            <a:cxnSpLocks/>
          </p:cNvCxnSpPr>
          <p:nvPr/>
        </p:nvCxnSpPr>
        <p:spPr>
          <a:xfrm rot="16200000">
            <a:off x="5100274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3EB2A5BC-870A-914D-A40A-8CD094AF8110}"/>
              </a:ext>
            </a:extLst>
          </p:cNvPr>
          <p:cNvSpPr txBox="1"/>
          <p:nvPr/>
        </p:nvSpPr>
        <p:spPr>
          <a:xfrm>
            <a:off x="4629119" y="3556214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1C5F259-C80D-F54C-8697-D692C994E969}"/>
              </a:ext>
            </a:extLst>
          </p:cNvPr>
          <p:cNvCxnSpPr>
            <a:cxnSpLocks/>
          </p:cNvCxnSpPr>
          <p:nvPr/>
        </p:nvCxnSpPr>
        <p:spPr>
          <a:xfrm rot="16200000">
            <a:off x="4716099" y="35156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F1D934-81FE-E646-8AE6-02076D8B6E56}"/>
              </a:ext>
            </a:extLst>
          </p:cNvPr>
          <p:cNvCxnSpPr>
            <a:cxnSpLocks/>
          </p:cNvCxnSpPr>
          <p:nvPr/>
        </p:nvCxnSpPr>
        <p:spPr>
          <a:xfrm flipV="1">
            <a:off x="4360499" y="1895477"/>
            <a:ext cx="0" cy="16001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7A4020A-63B5-5146-9C6C-75F61DC9C34D}"/>
              </a:ext>
            </a:extLst>
          </p:cNvPr>
          <p:cNvCxnSpPr>
            <a:cxnSpLocks/>
          </p:cNvCxnSpPr>
          <p:nvPr/>
        </p:nvCxnSpPr>
        <p:spPr>
          <a:xfrm>
            <a:off x="4309699" y="190912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B3F5F57B-878D-3B40-BB4B-57ADB83000E3}"/>
              </a:ext>
            </a:extLst>
          </p:cNvPr>
          <p:cNvCxnSpPr>
            <a:cxnSpLocks/>
          </p:cNvCxnSpPr>
          <p:nvPr/>
        </p:nvCxnSpPr>
        <p:spPr>
          <a:xfrm>
            <a:off x="4309699" y="20837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D2048C90-B637-AB4A-827A-939B1D9B647E}"/>
              </a:ext>
            </a:extLst>
          </p:cNvPr>
          <p:cNvCxnSpPr>
            <a:cxnSpLocks/>
          </p:cNvCxnSpPr>
          <p:nvPr/>
        </p:nvCxnSpPr>
        <p:spPr>
          <a:xfrm>
            <a:off x="4309699" y="22583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D2BCD2C-1F87-994E-BBE1-1EA43227CE31}"/>
              </a:ext>
            </a:extLst>
          </p:cNvPr>
          <p:cNvCxnSpPr>
            <a:cxnSpLocks/>
          </p:cNvCxnSpPr>
          <p:nvPr/>
        </p:nvCxnSpPr>
        <p:spPr>
          <a:xfrm>
            <a:off x="4309699" y="2436172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1C22BB3-9B35-824F-A358-A0B9AF439158}"/>
              </a:ext>
            </a:extLst>
          </p:cNvPr>
          <p:cNvCxnSpPr>
            <a:cxnSpLocks/>
          </p:cNvCxnSpPr>
          <p:nvPr/>
        </p:nvCxnSpPr>
        <p:spPr>
          <a:xfrm>
            <a:off x="4309699" y="26107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A45008A-5A5B-7045-B51D-FB0B45E94EB9}"/>
              </a:ext>
            </a:extLst>
          </p:cNvPr>
          <p:cNvCxnSpPr>
            <a:cxnSpLocks/>
          </p:cNvCxnSpPr>
          <p:nvPr/>
        </p:nvCxnSpPr>
        <p:spPr>
          <a:xfrm>
            <a:off x="4309699" y="27885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087B865-6670-0447-90D3-E5D9175556C5}"/>
              </a:ext>
            </a:extLst>
          </p:cNvPr>
          <p:cNvCxnSpPr>
            <a:cxnSpLocks/>
          </p:cNvCxnSpPr>
          <p:nvPr/>
        </p:nvCxnSpPr>
        <p:spPr>
          <a:xfrm>
            <a:off x="4309699" y="296639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8947E2E-68E0-664E-A65F-85D80EA774E9}"/>
              </a:ext>
            </a:extLst>
          </p:cNvPr>
          <p:cNvCxnSpPr>
            <a:cxnSpLocks/>
          </p:cNvCxnSpPr>
          <p:nvPr/>
        </p:nvCxnSpPr>
        <p:spPr>
          <a:xfrm>
            <a:off x="4309699" y="3137847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73562F9E-8164-9049-B0FA-8D8B03092613}"/>
              </a:ext>
            </a:extLst>
          </p:cNvPr>
          <p:cNvSpPr txBox="1"/>
          <p:nvPr/>
        </p:nvSpPr>
        <p:spPr>
          <a:xfrm>
            <a:off x="4263721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00E51B4-1A51-294B-BF72-7902081ADE2F}"/>
              </a:ext>
            </a:extLst>
          </p:cNvPr>
          <p:cNvSpPr txBox="1"/>
          <p:nvPr/>
        </p:nvSpPr>
        <p:spPr>
          <a:xfrm>
            <a:off x="7292944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067FAAD-234E-0944-B2EA-17CD131107C7}"/>
              </a:ext>
            </a:extLst>
          </p:cNvPr>
          <p:cNvCxnSpPr>
            <a:cxnSpLocks/>
          </p:cNvCxnSpPr>
          <p:nvPr/>
        </p:nvCxnSpPr>
        <p:spPr>
          <a:xfrm>
            <a:off x="4309699" y="551372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9B9C5A4-1A4B-8546-B24C-5F15862EB055}"/>
              </a:ext>
            </a:extLst>
          </p:cNvPr>
          <p:cNvCxnSpPr>
            <a:cxnSpLocks/>
          </p:cNvCxnSpPr>
          <p:nvPr/>
        </p:nvCxnSpPr>
        <p:spPr>
          <a:xfrm>
            <a:off x="4309699" y="5691523"/>
            <a:ext cx="31014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3FE4399-504A-5F4D-AAD6-E02C2CACC67F}"/>
              </a:ext>
            </a:extLst>
          </p:cNvPr>
          <p:cNvCxnSpPr>
            <a:cxnSpLocks/>
          </p:cNvCxnSpPr>
          <p:nvPr/>
        </p:nvCxnSpPr>
        <p:spPr>
          <a:xfrm flipV="1">
            <a:off x="4360499" y="3918927"/>
            <a:ext cx="0" cy="181387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6B04EAD-6B4D-7F4D-81D2-2F59790073B8}"/>
              </a:ext>
            </a:extLst>
          </p:cNvPr>
          <p:cNvCxnSpPr>
            <a:cxnSpLocks/>
          </p:cNvCxnSpPr>
          <p:nvPr/>
        </p:nvCxnSpPr>
        <p:spPr>
          <a:xfrm>
            <a:off x="4309699" y="393257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EF21142-CA96-F646-BA48-3CD752B32335}"/>
              </a:ext>
            </a:extLst>
          </p:cNvPr>
          <p:cNvCxnSpPr>
            <a:cxnSpLocks/>
          </p:cNvCxnSpPr>
          <p:nvPr/>
        </p:nvCxnSpPr>
        <p:spPr>
          <a:xfrm rot="16200000">
            <a:off x="7379924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3CF8BE51-9274-524E-9C05-5E398BAEFBC9}"/>
              </a:ext>
            </a:extLst>
          </p:cNvPr>
          <p:cNvSpPr txBox="1"/>
          <p:nvPr/>
        </p:nvSpPr>
        <p:spPr>
          <a:xfrm>
            <a:off x="4535260" y="5385562"/>
            <a:ext cx="15150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0.33 (95% CI 0.11-0.64)</a:t>
            </a:r>
          </a:p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p=0.0033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93B29DCC-27CB-3743-A13A-944D6D3E57DF}"/>
              </a:ext>
            </a:extLst>
          </p:cNvPr>
          <p:cNvSpPr txBox="1"/>
          <p:nvPr/>
        </p:nvSpPr>
        <p:spPr>
          <a:xfrm>
            <a:off x="5911479" y="3863350"/>
            <a:ext cx="15327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GB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(IQR; months)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B-R	69.5 (36.6-73.0)</a:t>
            </a:r>
          </a:p>
          <a:p>
            <a:pPr>
              <a:lnSpc>
                <a:spcPct val="90000"/>
              </a:lnSpc>
              <a:tabLst>
                <a:tab pos="400050" algn="l"/>
              </a:tabLst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R-CHOP	28.1 (17.8-51.0)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6B3CBC1-767D-FB40-AF62-FD360CD876B3}"/>
              </a:ext>
            </a:extLst>
          </p:cNvPr>
          <p:cNvCxnSpPr>
            <a:cxnSpLocks/>
          </p:cNvCxnSpPr>
          <p:nvPr/>
        </p:nvCxnSpPr>
        <p:spPr>
          <a:xfrm>
            <a:off x="5798281" y="4070348"/>
            <a:ext cx="15875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5EAE987-DB66-0440-9E59-E3ED865C9A69}"/>
              </a:ext>
            </a:extLst>
          </p:cNvPr>
          <p:cNvCxnSpPr>
            <a:cxnSpLocks/>
          </p:cNvCxnSpPr>
          <p:nvPr/>
        </p:nvCxnSpPr>
        <p:spPr>
          <a:xfrm>
            <a:off x="5798281" y="4175123"/>
            <a:ext cx="15875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6C231BAC-31D4-3A43-BAB3-98FD01F8142A}"/>
              </a:ext>
            </a:extLst>
          </p:cNvPr>
          <p:cNvSpPr txBox="1"/>
          <p:nvPr/>
        </p:nvSpPr>
        <p:spPr>
          <a:xfrm>
            <a:off x="6911944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3EECCA2-D99D-014B-A07F-57B1D518C2C5}"/>
              </a:ext>
            </a:extLst>
          </p:cNvPr>
          <p:cNvCxnSpPr>
            <a:cxnSpLocks/>
          </p:cNvCxnSpPr>
          <p:nvPr/>
        </p:nvCxnSpPr>
        <p:spPr>
          <a:xfrm rot="16200000">
            <a:off x="6998924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3D2EF94B-B986-8F44-933C-7F1DCF4EFAE6}"/>
              </a:ext>
            </a:extLst>
          </p:cNvPr>
          <p:cNvSpPr txBox="1"/>
          <p:nvPr/>
        </p:nvSpPr>
        <p:spPr>
          <a:xfrm>
            <a:off x="6530944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882543D3-D431-1146-8A4C-6762936044C5}"/>
              </a:ext>
            </a:extLst>
          </p:cNvPr>
          <p:cNvCxnSpPr>
            <a:cxnSpLocks/>
          </p:cNvCxnSpPr>
          <p:nvPr/>
        </p:nvCxnSpPr>
        <p:spPr>
          <a:xfrm rot="16200000">
            <a:off x="6617924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FFD8769F-1E29-5841-BEB4-89BC4D04E878}"/>
              </a:ext>
            </a:extLst>
          </p:cNvPr>
          <p:cNvSpPr txBox="1"/>
          <p:nvPr/>
        </p:nvSpPr>
        <p:spPr>
          <a:xfrm>
            <a:off x="6153119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72432D14-FB47-2F4E-B696-AE1A9F76599C}"/>
              </a:ext>
            </a:extLst>
          </p:cNvPr>
          <p:cNvCxnSpPr>
            <a:cxnSpLocks/>
          </p:cNvCxnSpPr>
          <p:nvPr/>
        </p:nvCxnSpPr>
        <p:spPr>
          <a:xfrm rot="16200000">
            <a:off x="6240099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3EB03A65-740E-3148-91E8-EB9897D566A9}"/>
              </a:ext>
            </a:extLst>
          </p:cNvPr>
          <p:cNvSpPr txBox="1"/>
          <p:nvPr/>
        </p:nvSpPr>
        <p:spPr>
          <a:xfrm>
            <a:off x="5768944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CAFF84A-DDCC-DD4C-9BFA-44AD05292A86}"/>
              </a:ext>
            </a:extLst>
          </p:cNvPr>
          <p:cNvCxnSpPr>
            <a:cxnSpLocks/>
          </p:cNvCxnSpPr>
          <p:nvPr/>
        </p:nvCxnSpPr>
        <p:spPr>
          <a:xfrm rot="16200000">
            <a:off x="5855924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4056FBA3-2940-2D4D-86C6-D6344F719670}"/>
              </a:ext>
            </a:extLst>
          </p:cNvPr>
          <p:cNvSpPr txBox="1"/>
          <p:nvPr/>
        </p:nvSpPr>
        <p:spPr>
          <a:xfrm>
            <a:off x="5391119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AA3462F6-BC1B-B243-8A59-3DD048E70C41}"/>
              </a:ext>
            </a:extLst>
          </p:cNvPr>
          <p:cNvCxnSpPr>
            <a:cxnSpLocks/>
          </p:cNvCxnSpPr>
          <p:nvPr/>
        </p:nvCxnSpPr>
        <p:spPr>
          <a:xfrm rot="16200000">
            <a:off x="5478099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D73261B8-E794-C345-964A-D69CA1AA1C94}"/>
              </a:ext>
            </a:extLst>
          </p:cNvPr>
          <p:cNvSpPr txBox="1"/>
          <p:nvPr/>
        </p:nvSpPr>
        <p:spPr>
          <a:xfrm>
            <a:off x="5013294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CD588347-48FA-3142-8313-9DB20B089E95}"/>
              </a:ext>
            </a:extLst>
          </p:cNvPr>
          <p:cNvCxnSpPr>
            <a:cxnSpLocks/>
          </p:cNvCxnSpPr>
          <p:nvPr/>
        </p:nvCxnSpPr>
        <p:spPr>
          <a:xfrm rot="16200000">
            <a:off x="5100274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1D25EFB8-1526-1843-A716-CF370D3427BB}"/>
              </a:ext>
            </a:extLst>
          </p:cNvPr>
          <p:cNvSpPr txBox="1"/>
          <p:nvPr/>
        </p:nvSpPr>
        <p:spPr>
          <a:xfrm>
            <a:off x="4629119" y="5754290"/>
            <a:ext cx="204561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ABE82B9-F82E-6541-A826-5461F36249DC}"/>
              </a:ext>
            </a:extLst>
          </p:cNvPr>
          <p:cNvCxnSpPr>
            <a:cxnSpLocks/>
          </p:cNvCxnSpPr>
          <p:nvPr/>
        </p:nvCxnSpPr>
        <p:spPr>
          <a:xfrm rot="16200000">
            <a:off x="4716099" y="57137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280839E-C51F-6248-B848-E7EF68A0A960}"/>
              </a:ext>
            </a:extLst>
          </p:cNvPr>
          <p:cNvCxnSpPr>
            <a:cxnSpLocks/>
          </p:cNvCxnSpPr>
          <p:nvPr/>
        </p:nvCxnSpPr>
        <p:spPr>
          <a:xfrm flipV="1">
            <a:off x="4360499" y="4093553"/>
            <a:ext cx="0" cy="16001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4576958-A395-3F48-9204-53F99455A5B1}"/>
              </a:ext>
            </a:extLst>
          </p:cNvPr>
          <p:cNvCxnSpPr>
            <a:cxnSpLocks/>
          </p:cNvCxnSpPr>
          <p:nvPr/>
        </p:nvCxnSpPr>
        <p:spPr>
          <a:xfrm>
            <a:off x="4309699" y="410719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B36FA1CB-19A8-A041-A7E2-35F81CD217FA}"/>
              </a:ext>
            </a:extLst>
          </p:cNvPr>
          <p:cNvCxnSpPr>
            <a:cxnSpLocks/>
          </p:cNvCxnSpPr>
          <p:nvPr/>
        </p:nvCxnSpPr>
        <p:spPr>
          <a:xfrm>
            <a:off x="4309699" y="428182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BA9AE50-78FE-4240-8F28-E8BD6DF2B38B}"/>
              </a:ext>
            </a:extLst>
          </p:cNvPr>
          <p:cNvCxnSpPr>
            <a:cxnSpLocks/>
          </p:cNvCxnSpPr>
          <p:nvPr/>
        </p:nvCxnSpPr>
        <p:spPr>
          <a:xfrm>
            <a:off x="4309699" y="44564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2262CA7B-0687-F543-89C9-375E2891D5EF}"/>
              </a:ext>
            </a:extLst>
          </p:cNvPr>
          <p:cNvCxnSpPr>
            <a:cxnSpLocks/>
          </p:cNvCxnSpPr>
          <p:nvPr/>
        </p:nvCxnSpPr>
        <p:spPr>
          <a:xfrm>
            <a:off x="4309699" y="4634248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C121CFF-E880-4E4E-972B-1A855F91B7D3}"/>
              </a:ext>
            </a:extLst>
          </p:cNvPr>
          <p:cNvCxnSpPr>
            <a:cxnSpLocks/>
          </p:cNvCxnSpPr>
          <p:nvPr/>
        </p:nvCxnSpPr>
        <p:spPr>
          <a:xfrm>
            <a:off x="4309699" y="480887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2B193180-50A9-FF4B-9A48-411CA1BA2E2F}"/>
              </a:ext>
            </a:extLst>
          </p:cNvPr>
          <p:cNvCxnSpPr>
            <a:cxnSpLocks/>
          </p:cNvCxnSpPr>
          <p:nvPr/>
        </p:nvCxnSpPr>
        <p:spPr>
          <a:xfrm>
            <a:off x="4309699" y="498667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15A672D0-0F53-D845-B2F8-496C87FED8E2}"/>
              </a:ext>
            </a:extLst>
          </p:cNvPr>
          <p:cNvCxnSpPr>
            <a:cxnSpLocks/>
          </p:cNvCxnSpPr>
          <p:nvPr/>
        </p:nvCxnSpPr>
        <p:spPr>
          <a:xfrm>
            <a:off x="4309699" y="516447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030F55C9-C785-234C-9F46-C7B73CD3A7E0}"/>
              </a:ext>
            </a:extLst>
          </p:cNvPr>
          <p:cNvCxnSpPr>
            <a:cxnSpLocks/>
          </p:cNvCxnSpPr>
          <p:nvPr/>
        </p:nvCxnSpPr>
        <p:spPr>
          <a:xfrm>
            <a:off x="4309699" y="5335923"/>
            <a:ext cx="50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529A8B12-4E23-2048-9DEE-BEB684942851}"/>
              </a:ext>
            </a:extLst>
          </p:cNvPr>
          <p:cNvSpPr txBox="1"/>
          <p:nvPr/>
        </p:nvSpPr>
        <p:spPr>
          <a:xfrm>
            <a:off x="5119460" y="5871338"/>
            <a:ext cx="151501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pic>
        <p:nvPicPr>
          <p:cNvPr id="241" name="Picture 240">
            <a:extLst>
              <a:ext uri="{FF2B5EF4-FFF2-40B4-BE49-F238E27FC236}">
                <a16:creationId xmlns:a16="http://schemas.microsoft.com/office/drawing/2014/main" id="{278A09E8-486D-6A42-862F-52961B6512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039" y="1705296"/>
            <a:ext cx="2933700" cy="1295400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36AA6980-C91F-3847-968A-9992D11C9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34" y="1710608"/>
            <a:ext cx="2552700" cy="1536700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F23EE73C-6B5B-4B48-AB29-CFD5549873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90" y="3912681"/>
            <a:ext cx="2755900" cy="149860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0EF716BA-D5D3-264F-A4AD-EB6CBCDFFD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755" y="3907212"/>
            <a:ext cx="2933700" cy="162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B1F4EC-F16F-4F80-A2A9-9D6D77FF857B}"/>
              </a:ext>
            </a:extLst>
          </p:cNvPr>
          <p:cNvSpPr txBox="1"/>
          <p:nvPr/>
        </p:nvSpPr>
        <p:spPr>
          <a:xfrm>
            <a:off x="7941699" y="4605151"/>
            <a:ext cx="1863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>
                <a:solidFill>
                  <a:srgbClr val="505050"/>
                </a:solidFill>
                <a:ea typeface="Aileron" charset="0"/>
                <a:cs typeface="Aileron" charset="0"/>
              </a:rPr>
              <a:t>a</a:t>
            </a:r>
            <a:r>
              <a:rPr lang="en-GB" sz="1000" dirty="0">
                <a:solidFill>
                  <a:srgbClr val="505050"/>
                </a:solidFill>
                <a:ea typeface="Aileron" charset="0"/>
                <a:cs typeface="Aileron" charset="0"/>
              </a:rPr>
              <a:t> WM</a:t>
            </a:r>
          </a:p>
        </p:txBody>
      </p:sp>
    </p:spTree>
    <p:extLst>
      <p:ext uri="{BB962C8B-B14F-4D97-AF65-F5344CB8AC3E}">
        <p14:creationId xmlns:p14="http://schemas.microsoft.com/office/powerpoint/2010/main" val="4387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086D-B15D-5D4F-A2F6-8B2758A5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>
            <a:normAutofit/>
          </a:bodyPr>
          <a:lstStyle/>
          <a:p>
            <a:r>
              <a:rPr lang="en-GB" dirty="0"/>
              <a:t>BRIGHT study: B-R or R-CHOP/R-CVP in first-line treatment of indolent NHL or MCL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D5C81D-D6A2-E24E-953C-DD0B63F507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316938"/>
            <a:ext cx="10756379" cy="365125"/>
          </a:xfrm>
        </p:spPr>
        <p:txBody>
          <a:bodyPr/>
          <a:lstStyle/>
          <a:p>
            <a:r>
              <a:rPr lang="en-GB" dirty="0"/>
              <a:t>B-R, bendamustine plus rituximab; CI, confidence interval; CR, complete response; ECOG PS, Eastern Cooperative Oncology Group Performance Status; MCL, mantle-cell lymphoma; NA, not applicable; NHL, non-Hodgkin’s lymphoma; NI, noninferiority; Sup, superiority; R-CHOP, cyclophosphamide, doxorubicin, vincristine, prednisone plus rituximab; R-CVP, rituximab plus cyclophosphamide, vincristine, prednisone</a:t>
            </a:r>
            <a:br>
              <a:rPr lang="en-GB" dirty="0"/>
            </a:br>
            <a:r>
              <a:rPr lang="en-GB" dirty="0"/>
              <a:t>Flinn IW, et al. Blood. 2014;123:2944-52; Flinn IW, et al. J Clin Oncol. 2019;37:984-91</a:t>
            </a:r>
          </a:p>
        </p:txBody>
      </p:sp>
      <p:pic>
        <p:nvPicPr>
          <p:cNvPr id="19" name="New picture">
            <a:extLst>
              <a:ext uri="{FF2B5EF4-FFF2-40B4-BE49-F238E27FC236}">
                <a16:creationId xmlns:a16="http://schemas.microsoft.com/office/drawing/2014/main" id="{21C38DFA-AA40-F946-AE1F-B9863EA20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75"/>
          <a:stretch/>
        </p:blipFill>
        <p:spPr bwMode="auto">
          <a:xfrm>
            <a:off x="6797516" y="1667475"/>
            <a:ext cx="4999822" cy="255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E92DF-CD14-9E46-B515-10F7506E5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C4D17E-28B2-4E44-8ED3-0B72881D35C8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424647"/>
          <a:ext cx="4770485" cy="253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67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942502">
                  <a:extLst>
                    <a:ext uri="{9D8B030D-6E8A-4147-A177-3AD203B41FA5}">
                      <a16:colId xmlns:a16="http://schemas.microsoft.com/office/drawing/2014/main" val="3339173951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1053141871"/>
                    </a:ext>
                  </a:extLst>
                </a:gridCol>
              </a:tblGrid>
              <a:tr h="234206">
                <a:tc>
                  <a:txBody>
                    <a:bodyPr/>
                    <a:lstStyle/>
                    <a:p>
                      <a:r>
                        <a:rPr lang="en-US" sz="1100" dirty="0"/>
                        <a:t>Characteristic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BR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(N=224)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R-CHOP/R-CVP 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(N=223)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1421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/>
                        <a:t>Age, median, years (range)</a:t>
                      </a:r>
                      <a:endParaRPr lang="en-US" sz="11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  <a:tab pos="444500" algn="dec"/>
                        </a:tabLst>
                      </a:pPr>
                      <a:r>
                        <a:rPr lang="en-US" sz="1100" dirty="0"/>
                        <a:t>60 (28-84)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58 (25-86)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645155045"/>
                  </a:ext>
                </a:extLst>
              </a:tr>
              <a:tr h="142197">
                <a:tc>
                  <a:txBody>
                    <a:bodyPr/>
                    <a:lstStyle/>
                    <a:p>
                      <a:pPr marL="0" indent="7938">
                        <a:lnSpc>
                          <a:spcPct val="90000"/>
                        </a:lnSpc>
                        <a:tabLst/>
                      </a:pPr>
                      <a:r>
                        <a:rPr lang="en-US" sz="1100" b="1" dirty="0"/>
                        <a:t>Sex (male/female, %)</a:t>
                      </a:r>
                      <a:endParaRPr lang="en-US" sz="11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61/39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59/41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905270426"/>
                  </a:ext>
                </a:extLst>
              </a:tr>
              <a:tr h="234206">
                <a:tc>
                  <a:txBody>
                    <a:bodyPr/>
                    <a:lstStyle/>
                    <a:p>
                      <a:pPr marL="7938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b="1" dirty="0"/>
                        <a:t>Baseline ECOG PS, n (%)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US" sz="1100" b="0" dirty="0"/>
                        <a:t>0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US" sz="1100" b="0" dirty="0"/>
                        <a:t>1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US" sz="1100" b="0" dirty="0"/>
                        <a:t>≥2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br>
                        <a:rPr lang="en-US" sz="1100" dirty="0"/>
                      </a:br>
                      <a:r>
                        <a:rPr lang="en-US" sz="1100" dirty="0"/>
                        <a:t>144 (64)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 70 (31)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10 (4)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US" sz="1100" dirty="0"/>
                      </a:br>
                      <a:r>
                        <a:rPr lang="en-US" sz="1100" dirty="0"/>
                        <a:t>143 (64)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69 (31)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 10 (4)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  <a:tr h="142197">
                <a:tc>
                  <a:txBody>
                    <a:bodyPr/>
                    <a:lstStyle/>
                    <a:p>
                      <a:pPr marL="7938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b="1" dirty="0"/>
                        <a:t>Histologic classification</a:t>
                      </a:r>
                    </a:p>
                    <a:p>
                      <a:pPr marL="182563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Lymphoplasmacytic</a:t>
                      </a:r>
                    </a:p>
                    <a:p>
                      <a:pPr marL="182563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Marginal zone</a:t>
                      </a:r>
                    </a:p>
                    <a:p>
                      <a:pPr marL="182563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Mantle cell</a:t>
                      </a:r>
                    </a:p>
                    <a:p>
                      <a:pPr marL="182563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Follicular, Grade 1</a:t>
                      </a:r>
                    </a:p>
                    <a:p>
                      <a:pPr marL="182563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Follicular, Grade 2</a:t>
                      </a:r>
                    </a:p>
                    <a:p>
                      <a:pPr marL="182563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Missing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100" dirty="0"/>
                      </a:br>
                      <a:r>
                        <a:rPr lang="en-US" sz="1100" dirty="0"/>
                        <a:t> 5 (2)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28 (12)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36 (16)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84 (38)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70 (31)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 1 (&lt;1)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US" sz="1100" dirty="0"/>
                      </a:br>
                      <a:r>
                        <a:rPr lang="en-US" sz="1100" dirty="0"/>
                        <a:t> 6 (3)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18 (8)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38 (17)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70 (31)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90 (40)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1 (&lt;1)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762497407"/>
                  </a:ext>
                </a:extLst>
              </a:tr>
            </a:tbl>
          </a:graphicData>
        </a:graphic>
      </p:graphicFrame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D07D0F1-9C45-F140-9DFA-16AA922A0C79}"/>
              </a:ext>
            </a:extLst>
          </p:cNvPr>
          <p:cNvSpPr txBox="1">
            <a:spLocks/>
          </p:cNvSpPr>
          <p:nvPr/>
        </p:nvSpPr>
        <p:spPr>
          <a:xfrm>
            <a:off x="619200" y="1226401"/>
            <a:ext cx="4775286" cy="19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400" b="1" dirty="0">
                <a:solidFill>
                  <a:schemeClr val="accent1"/>
                </a:solidFill>
              </a:rPr>
              <a:t>Patient characteristics at baseline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86359D-D80B-4C43-B5A0-A3BCF3080B11}"/>
              </a:ext>
            </a:extLst>
          </p:cNvPr>
          <p:cNvGraphicFramePr>
            <a:graphicFrameLocks noGrp="1"/>
          </p:cNvGraphicFramePr>
          <p:nvPr/>
        </p:nvGraphicFramePr>
        <p:xfrm>
          <a:off x="619201" y="4264564"/>
          <a:ext cx="6915807" cy="174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213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956022">
                  <a:extLst>
                    <a:ext uri="{9D8B030D-6E8A-4147-A177-3AD203B41FA5}">
                      <a16:colId xmlns:a16="http://schemas.microsoft.com/office/drawing/2014/main" val="3339173951"/>
                    </a:ext>
                  </a:extLst>
                </a:gridCol>
                <a:gridCol w="1291469">
                  <a:extLst>
                    <a:ext uri="{9D8B030D-6E8A-4147-A177-3AD203B41FA5}">
                      <a16:colId xmlns:a16="http://schemas.microsoft.com/office/drawing/2014/main" val="2931298176"/>
                    </a:ext>
                  </a:extLst>
                </a:gridCol>
                <a:gridCol w="838616">
                  <a:extLst>
                    <a:ext uri="{9D8B030D-6E8A-4147-A177-3AD203B41FA5}">
                      <a16:colId xmlns:a16="http://schemas.microsoft.com/office/drawing/2014/main" val="1424161904"/>
                    </a:ext>
                  </a:extLst>
                </a:gridCol>
                <a:gridCol w="624856">
                  <a:extLst>
                    <a:ext uri="{9D8B030D-6E8A-4147-A177-3AD203B41FA5}">
                      <a16:colId xmlns:a16="http://schemas.microsoft.com/office/drawing/2014/main" val="1053141871"/>
                    </a:ext>
                  </a:extLst>
                </a:gridCol>
                <a:gridCol w="650631">
                  <a:extLst>
                    <a:ext uri="{9D8B030D-6E8A-4147-A177-3AD203B41FA5}">
                      <a16:colId xmlns:a16="http://schemas.microsoft.com/office/drawing/2014/main" val="413367324"/>
                    </a:ext>
                  </a:extLst>
                </a:gridCol>
              </a:tblGrid>
              <a:tr h="234206">
                <a:tc>
                  <a:txBody>
                    <a:bodyPr/>
                    <a:lstStyle/>
                    <a:p>
                      <a:r>
                        <a:rPr lang="en-US" sz="1100" dirty="0"/>
                        <a:t>Response category,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B-R (N=213)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R-CHOP/R-CVP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(N=206)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CR-rate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 (NI)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 (Sup)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2236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/>
                        <a:t>CR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95% CI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182563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r>
                        <a:rPr lang="en-US" sz="1100" dirty="0"/>
                        <a:t>67 (31)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(25.3-38.2)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r>
                        <a:rPr lang="en-US" sz="1100" dirty="0"/>
                        <a:t>52 (25)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(19-31.7)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r>
                        <a:rPr lang="en-US" sz="1100" dirty="0"/>
                        <a:t>1.26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(0.93-1.73)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0.0225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0.1269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645155045"/>
                  </a:ext>
                </a:extLst>
              </a:tr>
              <a:tr h="234206">
                <a:tc>
                  <a:txBody>
                    <a:bodyPr/>
                    <a:lstStyle/>
                    <a:p>
                      <a:pPr marL="7938" indent="0">
                        <a:lnSpc>
                          <a:spcPct val="90000"/>
                        </a:lnSpc>
                        <a:tabLst/>
                      </a:pPr>
                      <a:r>
                        <a:rPr lang="en-US" sz="1100" b="1" dirty="0"/>
                        <a:t>Partial response (PR)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US" sz="1100" b="0" dirty="0"/>
                        <a:t>Stable disease (SD)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US" sz="1100" b="0" dirty="0"/>
                        <a:t>Progressive disease (PD)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US" sz="1100" b="0" dirty="0"/>
                        <a:t>Unknown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139 (65)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 6 (3)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 1 (&lt;1)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 0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271463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135 (66)</a:t>
                      </a:r>
                    </a:p>
                    <a:p>
                      <a:pPr marL="0" indent="271463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 18 (9)</a:t>
                      </a:r>
                    </a:p>
                    <a:p>
                      <a:pPr marL="0" indent="271463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 0</a:t>
                      </a:r>
                    </a:p>
                    <a:p>
                      <a:pPr marL="0" marR="0" lvl="0" indent="2714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1 (&lt;1)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100" dirty="0"/>
                        <a:t>NA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  <a:tr h="1421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b="1" dirty="0"/>
                        <a:t>Overall response (CR + PR)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95% CI</a:t>
                      </a:r>
                      <a:endParaRPr lang="en-US" sz="11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182563" algn="l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206 (97)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(93.3-98.7)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271463">
                        <a:lnSpc>
                          <a:spcPct val="90000"/>
                        </a:lnSpc>
                        <a:tabLst/>
                      </a:pPr>
                      <a:r>
                        <a:rPr lang="en-US" sz="1100" dirty="0"/>
                        <a:t>187 (91)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 (86.0-94.4)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100" dirty="0"/>
                        <a:t>NA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NA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NA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NA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dirty="0"/>
                        <a:t>NA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NA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762497407"/>
                  </a:ext>
                </a:extLst>
              </a:tr>
            </a:tbl>
          </a:graphicData>
        </a:graphic>
      </p:graphicFrame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7F05EC6-FC31-9F47-ADD7-F7C07364F4C9}"/>
              </a:ext>
            </a:extLst>
          </p:cNvPr>
          <p:cNvSpPr txBox="1">
            <a:spLocks/>
          </p:cNvSpPr>
          <p:nvPr/>
        </p:nvSpPr>
        <p:spPr>
          <a:xfrm>
            <a:off x="619200" y="4066318"/>
            <a:ext cx="4775286" cy="19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400" b="1" dirty="0">
                <a:solidFill>
                  <a:schemeClr val="accent1"/>
                </a:solidFill>
              </a:rPr>
              <a:t>Independent review committee (IRC) assessment or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EFA6B-B10A-8B4B-8680-067EFC476723}"/>
              </a:ext>
            </a:extLst>
          </p:cNvPr>
          <p:cNvSpPr txBox="1"/>
          <p:nvPr/>
        </p:nvSpPr>
        <p:spPr>
          <a:xfrm>
            <a:off x="6797516" y="1279055"/>
            <a:ext cx="5204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  <a:ea typeface="Aileron" charset="0"/>
                <a:cs typeface="Aileron" charset="0"/>
              </a:rPr>
              <a:t>Complete response rate (IRC) ratios as per treatment arm</a:t>
            </a:r>
          </a:p>
        </p:txBody>
      </p:sp>
    </p:spTree>
    <p:extLst>
      <p:ext uri="{BB962C8B-B14F-4D97-AF65-F5344CB8AC3E}">
        <p14:creationId xmlns:p14="http://schemas.microsoft.com/office/powerpoint/2010/main" val="8703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169F8C-5D5F-4A84-8D29-077B9672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Experts knowledge share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Selecting the appropriate treatment for indolent NHL: the now and the next</a:t>
            </a:r>
            <a:br>
              <a:rPr lang="en-GB" dirty="0"/>
            </a:br>
            <a:br>
              <a:rPr lang="en-GB" dirty="0"/>
            </a:br>
            <a:r>
              <a:rPr lang="en-GB" sz="3200" cap="none" spc="0" dirty="0">
                <a:latin typeface="Calibri" charset="0"/>
                <a:cs typeface="Calibri" charset="0"/>
              </a:rPr>
              <a:t>Prof. Alexey Danilov, MD, PhD </a:t>
            </a:r>
            <a:br>
              <a:rPr lang="en-GB" sz="3200" cap="none" spc="0" dirty="0">
                <a:latin typeface="Calibri" charset="0"/>
                <a:cs typeface="Calibri" charset="0"/>
              </a:rPr>
            </a:br>
            <a:r>
              <a:rPr lang="en-GB" sz="3200" cap="none" spc="0" dirty="0">
                <a:latin typeface="Calibri" charset="0"/>
                <a:cs typeface="Calibri" charset="0"/>
              </a:rPr>
              <a:t>Assoc. Prof. Stefan K. Barta, MD, MRCP</a:t>
            </a:r>
            <a:br>
              <a:rPr lang="en-GB" sz="3200" cap="none" spc="0" dirty="0">
                <a:latin typeface="Calibri" charset="0"/>
                <a:cs typeface="Calibri" charset="0"/>
              </a:rPr>
            </a:br>
            <a:r>
              <a:rPr lang="en-GB" sz="3200" cap="none" spc="0" dirty="0">
                <a:latin typeface="Calibri" charset="0"/>
                <a:cs typeface="Calibri" charset="0"/>
              </a:rPr>
              <a:t>Dr. Jessica Okosun, MD, PhD </a:t>
            </a:r>
            <a:br>
              <a:rPr lang="en-GB" sz="3200" cap="none" spc="0" dirty="0">
                <a:latin typeface="Calibri" charset="0"/>
                <a:cs typeface="Calibri" charset="0"/>
              </a:rPr>
            </a:br>
            <a:br>
              <a:rPr lang="en-GB" dirty="0"/>
            </a:br>
            <a:r>
              <a:rPr lang="en-GB" sz="2400" cap="none" dirty="0"/>
              <a:t>Monday May 3</a:t>
            </a:r>
            <a:r>
              <a:rPr lang="en-GB" sz="2400" cap="none" baseline="30000" dirty="0"/>
              <a:t>rd</a:t>
            </a:r>
            <a:r>
              <a:rPr lang="en-GB" sz="2400" cap="none" dirty="0"/>
              <a:t>, 2021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C7E9-827C-4BFF-B5AE-855E4BC6D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>
                <a:latin typeface="Calibri" panose="020F0502020204030204"/>
              </a:rPr>
              <a:pPr/>
              <a:t>2</a:t>
            </a:fld>
            <a:endParaRPr lang="en-GB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56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086D-B15D-5D4F-A2F6-8B2758A5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BRIGHT study: B-R or R-CHOP/R-CVP in first-line treatment of indolent NHL or MCL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D5C81D-D6A2-E24E-953C-DD0B63F507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578185" cy="365125"/>
          </a:xfrm>
        </p:spPr>
        <p:txBody>
          <a:bodyPr/>
          <a:lstStyle/>
          <a:p>
            <a:r>
              <a:rPr lang="en-GB" sz="1000" dirty="0"/>
              <a:t>B-R, bendamustine plus rituximab; HR, hazard ratio; MCL, mantle-cell lymphoma; NHL, non-Hodgkin’s lymphoma; PFS, progression-free survival; R-CHOP, cyclophosphamide, doxorubicin, vincristine, prednisone plus rituximab; R-CVP, rituximab plus cyclophosphamide, vincristine, prednisone</a:t>
            </a:r>
            <a:br>
              <a:rPr lang="en-GB" sz="1000" dirty="0"/>
            </a:br>
            <a:r>
              <a:rPr lang="en-GB" sz="1000" dirty="0"/>
              <a:t>Flinn IW, et al. Blood. 2014;123:2944-52; Flinn IW, et al. J Clin Oncol. 2019;37:984-91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DB6FB-1044-314B-8D20-D61621FB44B9}"/>
              </a:ext>
            </a:extLst>
          </p:cNvPr>
          <p:cNvSpPr txBox="1"/>
          <p:nvPr/>
        </p:nvSpPr>
        <p:spPr>
          <a:xfrm>
            <a:off x="6532685" y="4866246"/>
            <a:ext cx="391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B-R vs R-CHOP: HR 0.65 (95% CI 0.4-1.06) </a:t>
            </a:r>
          </a:p>
          <a:p>
            <a:r>
              <a:rPr lang="en-GB" sz="1600" b="1" dirty="0">
                <a:solidFill>
                  <a:schemeClr val="tx2"/>
                </a:solidFill>
              </a:rPr>
              <a:t>B-R vs R-CVP: HR 0.59 (95% CI 0.38-0.90)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42FA3-3AAB-1E42-9D56-57C06D485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9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BB7C4256-7E87-EF43-8200-BAF7BB35C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14" y="1222130"/>
            <a:ext cx="5046785" cy="2371701"/>
          </a:xfrm>
          <a:prstGeom prst="rect">
            <a:avLst/>
          </a:prstGeom>
        </p:spPr>
      </p:pic>
      <p:pic>
        <p:nvPicPr>
          <p:cNvPr id="20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6B1A95E-01C9-2544-8A18-8EAD9BB7A8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685" y="1213337"/>
            <a:ext cx="5046784" cy="2373925"/>
          </a:xfrm>
          <a:prstGeom prst="rect">
            <a:avLst/>
          </a:prstGeom>
        </p:spPr>
      </p:pic>
      <p:pic>
        <p:nvPicPr>
          <p:cNvPr id="21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56BBDC00-43A8-BD4C-B8C5-6B8781261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68" y="3622431"/>
            <a:ext cx="5055577" cy="2321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89AA9B-E8F9-3544-9CF1-381B3EE0F9F2}"/>
              </a:ext>
            </a:extLst>
          </p:cNvPr>
          <p:cNvSpPr txBox="1"/>
          <p:nvPr/>
        </p:nvSpPr>
        <p:spPr>
          <a:xfrm>
            <a:off x="4797566" y="2372317"/>
            <a:ext cx="101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All patients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14EE4-8ACB-D947-A4DD-0919E92A0150}"/>
              </a:ext>
            </a:extLst>
          </p:cNvPr>
          <p:cNvSpPr txBox="1"/>
          <p:nvPr/>
        </p:nvSpPr>
        <p:spPr>
          <a:xfrm>
            <a:off x="3637280" y="1413061"/>
            <a:ext cx="196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5-year PFS 65.5% vs 55.8% (HR 0.61; p=0.0025)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90C6A-AC5F-4A4D-8870-7B6F85C75327}"/>
              </a:ext>
            </a:extLst>
          </p:cNvPr>
          <p:cNvSpPr txBox="1"/>
          <p:nvPr/>
        </p:nvSpPr>
        <p:spPr>
          <a:xfrm>
            <a:off x="10198369" y="2358870"/>
            <a:ext cx="1482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Indolent B-cell NHL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45920-9122-B542-9516-4555CD2BF51C}"/>
              </a:ext>
            </a:extLst>
          </p:cNvPr>
          <p:cNvSpPr txBox="1"/>
          <p:nvPr/>
        </p:nvSpPr>
        <p:spPr>
          <a:xfrm>
            <a:off x="10198369" y="1496357"/>
            <a:ext cx="1482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HR 0.70; p=0.0582</a:t>
            </a:r>
            <a:endParaRPr lang="en-GB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6ADE9-75E0-784F-ADC0-33EAB22BDC98}"/>
              </a:ext>
            </a:extLst>
          </p:cNvPr>
          <p:cNvSpPr txBox="1"/>
          <p:nvPr/>
        </p:nvSpPr>
        <p:spPr>
          <a:xfrm>
            <a:off x="4797566" y="4254189"/>
            <a:ext cx="926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MCL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8BDCC2-E10B-7246-B921-78B141E5E1CC}"/>
              </a:ext>
            </a:extLst>
          </p:cNvPr>
          <p:cNvSpPr txBox="1"/>
          <p:nvPr/>
        </p:nvSpPr>
        <p:spPr>
          <a:xfrm>
            <a:off x="4400054" y="3967782"/>
            <a:ext cx="1400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HR 0.40; p=0.0035</a:t>
            </a:r>
            <a:endParaRPr lang="en-GB" sz="1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5EEC89-1274-BE48-BCF8-F73198B5F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455" y="1184586"/>
            <a:ext cx="241300" cy="215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C95C6D-D970-6C4A-96AE-54512B74C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14" y="3617686"/>
            <a:ext cx="241300" cy="21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24F947-B476-BD49-97AC-5212AA7BE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663" y="1208441"/>
            <a:ext cx="241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915D27-25FB-F94F-BCA0-67BCD75E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3" y="1339483"/>
            <a:ext cx="4914134" cy="47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A510F-80A1-D644-8348-B82667A0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GALLIUM: Obinutuzumab- vs Rituximab-based CIT in FL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7555D3B-814A-B943-BD17-DFC52243EE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1033552" cy="365125"/>
          </a:xfrm>
        </p:spPr>
        <p:txBody>
          <a:bodyPr/>
          <a:lstStyle/>
          <a:p>
            <a:r>
              <a:rPr lang="en-GB" dirty="0"/>
              <a:t>CI, confidence interval; CIT, chemoimmunotherapy; CR, complete response; FL, follicular lymphoma; IRC, independent review committee; OS, overall survival; PFS, progression-free survival; PR, partial response</a:t>
            </a:r>
            <a:br>
              <a:rPr lang="en-GB" dirty="0"/>
            </a:br>
            <a:r>
              <a:rPr lang="en-GB" dirty="0"/>
              <a:t>Marcus R, et al. N Engl Med. 2017;377:1331-44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9B21A-07C8-6847-876C-CA55B579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1C9B47-1500-D544-853F-A8791A224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07999"/>
              </p:ext>
            </p:extLst>
          </p:nvPr>
        </p:nvGraphicFramePr>
        <p:xfrm>
          <a:off x="5921478" y="1444233"/>
          <a:ext cx="5867398" cy="355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000">
                  <a:extLst>
                    <a:ext uri="{9D8B030D-6E8A-4147-A177-3AD203B41FA5}">
                      <a16:colId xmlns:a16="http://schemas.microsoft.com/office/drawing/2014/main" val="2933736421"/>
                    </a:ext>
                  </a:extLst>
                </a:gridCol>
                <a:gridCol w="1198199">
                  <a:extLst>
                    <a:ext uri="{9D8B030D-6E8A-4147-A177-3AD203B41FA5}">
                      <a16:colId xmlns:a16="http://schemas.microsoft.com/office/drawing/2014/main" val="2950496602"/>
                    </a:ext>
                  </a:extLst>
                </a:gridCol>
                <a:gridCol w="1198199">
                  <a:extLst>
                    <a:ext uri="{9D8B030D-6E8A-4147-A177-3AD203B41FA5}">
                      <a16:colId xmlns:a16="http://schemas.microsoft.com/office/drawing/2014/main" val="2551637258"/>
                    </a:ext>
                  </a:extLst>
                </a:gridCol>
              </a:tblGrid>
              <a:tr h="4257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Obinutuzumab group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Rituximab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group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95851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IRC-assessed PFS</a:t>
                      </a:r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36000" marR="3600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9147664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Patients with progression, relapse, or death, n (%)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93 (15.5)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125 (20.8)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728584020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Rate of estimated 3-year PFS (95% CI), %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81 (77.9-85.2)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77.9 (73.8-81.4)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920278147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HR for progression, relapse, or death (95% CI)</a:t>
                      </a: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0.71 (0.54-0.93)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3223991165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 value by log-rank test</a:t>
                      </a: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0.01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683823265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7938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Treatment response at end of induction phase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81082988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CR or PR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532 (88.5)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522 (86.9)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026678797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358775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Difference (95% CI) – percentage points</a:t>
                      </a: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1.6 (−2.1 -5.5)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3854702519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358775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 value by Cochran–Mantel–Haenszel test</a:t>
                      </a: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0.33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293315441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182563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CR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117 (19.5)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143 (23.8)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335633615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358775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Difference (95% CI) – percentage points</a:t>
                      </a: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−4.3 (−9.1 to 0.4)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1719180555"/>
                  </a:ext>
                </a:extLst>
              </a:tr>
              <a:tr h="260933">
                <a:tc>
                  <a:txBody>
                    <a:bodyPr/>
                    <a:lstStyle/>
                    <a:p>
                      <a:pPr marL="0" marR="0" lvl="0" indent="358775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 value by Cochran–Mantel–Haenszel test</a:t>
                      </a:r>
                    </a:p>
                  </a:txBody>
                  <a:tcPr marL="36000" marR="36000" marT="36000" marB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dirty="0"/>
                        <a:t>0.07</a:t>
                      </a: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900" dirty="0"/>
                    </a:p>
                  </a:txBody>
                  <a:tcPr marL="36000" marR="36000" marT="18000" marB="18000"/>
                </a:tc>
                <a:extLst>
                  <a:ext uri="{0D108BD9-81ED-4DB2-BD59-A6C34878D82A}">
                    <a16:rowId xmlns:a16="http://schemas.microsoft.com/office/drawing/2014/main" val="982761438"/>
                  </a:ext>
                </a:extLst>
              </a:tr>
            </a:tbl>
          </a:graphicData>
        </a:graphic>
      </p:graphicFrame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267E7D01-14D5-8B4A-8589-964F4D8D3D5F}"/>
              </a:ext>
            </a:extLst>
          </p:cNvPr>
          <p:cNvSpPr txBox="1">
            <a:spLocks/>
          </p:cNvSpPr>
          <p:nvPr/>
        </p:nvSpPr>
        <p:spPr>
          <a:xfrm>
            <a:off x="834863" y="1368752"/>
            <a:ext cx="1188000" cy="19115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chemeClr val="accent1"/>
                </a:solidFill>
              </a:rPr>
              <a:t>PFS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A381F6C-9FE5-7C4E-B56D-F25829D753FA}"/>
              </a:ext>
            </a:extLst>
          </p:cNvPr>
          <p:cNvSpPr txBox="1">
            <a:spLocks/>
          </p:cNvSpPr>
          <p:nvPr/>
        </p:nvSpPr>
        <p:spPr>
          <a:xfrm>
            <a:off x="834863" y="3726712"/>
            <a:ext cx="1188000" cy="19115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chemeClr val="accent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29577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510F-80A1-D644-8348-B82667A0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GALLIUM: Obinutuzumab- vs Rituximab-based CIT in FL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7555D3B-814A-B943-BD17-DFC52243EE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96457" cy="365125"/>
          </a:xfrm>
        </p:spPr>
        <p:txBody>
          <a:bodyPr/>
          <a:lstStyle/>
          <a:p>
            <a:r>
              <a:rPr lang="en-GB" dirty="0"/>
              <a:t>CIT, chemoimmunotherapy; CHOP, cyclophosphamide, doxorubicin, vincristine, prednisone; CVP, cyclophosphamide, vincristine, prednisone; FL, follicular lymphoma</a:t>
            </a:r>
            <a:br>
              <a:rPr lang="en-GB" dirty="0"/>
            </a:br>
            <a:r>
              <a:rPr lang="en-GB" dirty="0"/>
              <a:t>Marcus R, et al. N Engl Med. 2017;377:1331-44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9B21A-07C8-6847-876C-CA55B579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9F5EA0-A1EE-794C-96A1-B43055E5C6A1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616038"/>
          <a:ext cx="10967999" cy="417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180">
                  <a:extLst>
                    <a:ext uri="{9D8B030D-6E8A-4147-A177-3AD203B41FA5}">
                      <a16:colId xmlns:a16="http://schemas.microsoft.com/office/drawing/2014/main" val="2933736421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3950141445"/>
                    </a:ext>
                  </a:extLst>
                </a:gridCol>
                <a:gridCol w="1421398">
                  <a:extLst>
                    <a:ext uri="{9D8B030D-6E8A-4147-A177-3AD203B41FA5}">
                      <a16:colId xmlns:a16="http://schemas.microsoft.com/office/drawing/2014/main" val="4047487387"/>
                    </a:ext>
                  </a:extLst>
                </a:gridCol>
                <a:gridCol w="1566857">
                  <a:extLst>
                    <a:ext uri="{9D8B030D-6E8A-4147-A177-3AD203B41FA5}">
                      <a16:colId xmlns:a16="http://schemas.microsoft.com/office/drawing/2014/main" val="2086793790"/>
                    </a:ext>
                  </a:extLst>
                </a:gridCol>
                <a:gridCol w="1566857">
                  <a:extLst>
                    <a:ext uri="{9D8B030D-6E8A-4147-A177-3AD203B41FA5}">
                      <a16:colId xmlns:a16="http://schemas.microsoft.com/office/drawing/2014/main" val="3201078857"/>
                    </a:ext>
                  </a:extLst>
                </a:gridCol>
                <a:gridCol w="1566857">
                  <a:extLst>
                    <a:ext uri="{9D8B030D-6E8A-4147-A177-3AD203B41FA5}">
                      <a16:colId xmlns:a16="http://schemas.microsoft.com/office/drawing/2014/main" val="3292499707"/>
                    </a:ext>
                  </a:extLst>
                </a:gridCol>
                <a:gridCol w="1566857">
                  <a:extLst>
                    <a:ext uri="{9D8B030D-6E8A-4147-A177-3AD203B41FA5}">
                      <a16:colId xmlns:a16="http://schemas.microsoft.com/office/drawing/2014/main" val="593303678"/>
                    </a:ext>
                  </a:extLst>
                </a:gridCol>
              </a:tblGrid>
              <a:tr h="5323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dirty="0"/>
                        <a:t>Event</a:t>
                      </a:r>
                    </a:p>
                  </a:txBody>
                  <a:tcPr marL="36000" marR="36000" marT="18000" marB="1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Induction phase</a:t>
                      </a:r>
                    </a:p>
                  </a:txBody>
                  <a:tcPr marL="36000" marR="36000" marT="18000" marB="1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Maintenance and observation phases</a:t>
                      </a:r>
                    </a:p>
                  </a:txBody>
                  <a:tcPr marL="36000" marR="36000" marT="18000" marB="1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Follow-up</a:t>
                      </a:r>
                    </a:p>
                  </a:txBody>
                  <a:tcPr marL="36000" marR="36000" marT="18000" marB="18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704844065"/>
                  </a:ext>
                </a:extLst>
              </a:tr>
              <a:tr h="51669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1600" dirty="0"/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Obinutuzumab</a:t>
                      </a:r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Rituximab</a:t>
                      </a:r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Obinutuzumab</a:t>
                      </a:r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Rituximab</a:t>
                      </a:r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Obinutuzumab</a:t>
                      </a:r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Rituximab</a:t>
                      </a:r>
                    </a:p>
                  </a:txBody>
                  <a:tcPr marL="36000" marR="36000" marT="18000" marB="18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95851"/>
                  </a:ext>
                </a:extLst>
              </a:tr>
              <a:tr h="15645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b="1" dirty="0"/>
                        <a:t>Infection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Bendamustine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CHOP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CVP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27/338 (8.0)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14/193 (7.3)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3/61 (4.9)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26/338 (7.7)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13/203 (6.4)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4/56 (7.1)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52/312 (16.7)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7/179 (3.9)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5/57 (8.8)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39/305 (12.8)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11/187 (5.9)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1/43 (2.3)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25/270 (9.3)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2/128 (1.6)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1/44 (2.3)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6/263 (2.3)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2/143 (1.4)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2/45 (4.4)</a:t>
                      </a:r>
                    </a:p>
                  </a:txBody>
                  <a:tcPr marL="36000" marR="36000" marT="18000" marB="18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9147664"/>
                  </a:ext>
                </a:extLst>
              </a:tr>
              <a:tr h="15645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600" b="1" dirty="0"/>
                        <a:t>Second neoplasm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Bendamustine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CHOP</a:t>
                      </a:r>
                    </a:p>
                    <a:p>
                      <a:pPr marL="0" marR="0" lvl="0" indent="182563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CVP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0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0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0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0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21/312 (6.7)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8/179 (4.5)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18/305 (5.9)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8/187 (4.3)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1/43 (2.3)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14/270 (5.2)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1/128 (0.8)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0</a:t>
                      </a: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600" dirty="0"/>
                      </a:br>
                      <a:r>
                        <a:rPr lang="en-US" sz="1600" dirty="0"/>
                        <a:t>2/263 (0.8)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1/143 (0.7)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0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7285840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7E75A5-2B12-B54B-984F-1143F84B1ADA}"/>
              </a:ext>
            </a:extLst>
          </p:cNvPr>
          <p:cNvSpPr txBox="1"/>
          <p:nvPr/>
        </p:nvSpPr>
        <p:spPr>
          <a:xfrm>
            <a:off x="5498275" y="3123212"/>
            <a:ext cx="5866411" cy="87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962B1-3CCC-534B-A876-43707CB3061D}"/>
              </a:ext>
            </a:extLst>
          </p:cNvPr>
          <p:cNvSpPr txBox="1"/>
          <p:nvPr/>
        </p:nvSpPr>
        <p:spPr>
          <a:xfrm>
            <a:off x="8609610" y="4673593"/>
            <a:ext cx="2755076" cy="87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2C23-1003-D644-B816-86E49B1F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RELEVANCE trial: rituximab + lenalidomide (LEN+R) vs R-chemo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510E5E9-55C5-6B4B-9CB9-3EC99C4D55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611696" cy="365125"/>
          </a:xfrm>
        </p:spPr>
        <p:txBody>
          <a:bodyPr/>
          <a:lstStyle/>
          <a:p>
            <a:r>
              <a:rPr lang="en-GB" sz="900" dirty="0"/>
              <a:t>B-R, bendamustine plus rituximab; CI, confidence interval; CR, complete response; ECOG PS, Eastern Cooperative Oncology Group Performance Status; FL, follicular lymphoma; FLIPI, Follicular Lymphoma International Prognostic Index; HR, hazard ratio; IRC, </a:t>
            </a:r>
            <a:r>
              <a:rPr lang="en-US" sz="900" dirty="0"/>
              <a:t>independent review committee; ITT, intention-to-treat; OS, overall survival; PD, progressive disease; PFS, progression-free survival; PR, partial response; LEN+</a:t>
            </a:r>
            <a:r>
              <a:rPr lang="en-GB" sz="900" dirty="0"/>
              <a:t>R, rituximab plus lenalidomide; R-chemo, rituximab plus chemotherapy; R-CHOP, cyclophosphamide, doxorubicin, vincristine, prednisone plus rituximab; R-CVP, rituximab plus cyclophosphamide, vincristine, prednisone; SD, stable disease; ULN, upper limit of normal</a:t>
            </a:r>
            <a:br>
              <a:rPr lang="en-GB" sz="900" dirty="0"/>
            </a:br>
            <a:r>
              <a:rPr lang="en-GB" sz="900" dirty="0" err="1"/>
              <a:t>Morschhauser</a:t>
            </a:r>
            <a:r>
              <a:rPr lang="en-GB" sz="900" dirty="0"/>
              <a:t> F, et al. N </a:t>
            </a:r>
            <a:r>
              <a:rPr lang="en-GB" sz="900" dirty="0" err="1"/>
              <a:t>Engl</a:t>
            </a:r>
            <a:r>
              <a:rPr lang="en-GB" sz="900" dirty="0"/>
              <a:t> J Med. 2018;379:934-47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DFEC5D-F0D4-EE4A-8535-DB32F2A02675}"/>
              </a:ext>
            </a:extLst>
          </p:cNvPr>
          <p:cNvSpPr txBox="1"/>
          <p:nvPr/>
        </p:nvSpPr>
        <p:spPr>
          <a:xfrm>
            <a:off x="619200" y="5648397"/>
            <a:ext cx="4624252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i="1" u="sng" dirty="0">
                <a:solidFill>
                  <a:schemeClr val="accent1"/>
                </a:solidFill>
              </a:rPr>
              <a:t>R-chemo: </a:t>
            </a:r>
            <a:r>
              <a:rPr lang="en-GB" sz="1400" dirty="0"/>
              <a:t>372 (72%) R-CHOP; 117 (23%) B-R; 28 (5%) R-CVP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90AF0-D05A-E543-B761-6D6F84487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9CA73EC-D66C-2948-9933-B9AB515D0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39500"/>
              </p:ext>
            </p:extLst>
          </p:nvPr>
        </p:nvGraphicFramePr>
        <p:xfrm>
          <a:off x="619201" y="1523155"/>
          <a:ext cx="5069421" cy="396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790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1024877">
                  <a:extLst>
                    <a:ext uri="{9D8B030D-6E8A-4147-A177-3AD203B41FA5}">
                      <a16:colId xmlns:a16="http://schemas.microsoft.com/office/drawing/2014/main" val="3339173951"/>
                    </a:ext>
                  </a:extLst>
                </a:gridCol>
                <a:gridCol w="1024877">
                  <a:extLst>
                    <a:ext uri="{9D8B030D-6E8A-4147-A177-3AD203B41FA5}">
                      <a16:colId xmlns:a16="http://schemas.microsoft.com/office/drawing/2014/main" val="2931298176"/>
                    </a:ext>
                  </a:extLst>
                </a:gridCol>
                <a:gridCol w="1024877">
                  <a:extLst>
                    <a:ext uri="{9D8B030D-6E8A-4147-A177-3AD203B41FA5}">
                      <a16:colId xmlns:a16="http://schemas.microsoft.com/office/drawing/2014/main" val="1424161904"/>
                    </a:ext>
                  </a:extLst>
                </a:gridCol>
              </a:tblGrid>
              <a:tr h="428885">
                <a:tc>
                  <a:txBody>
                    <a:bodyPr/>
                    <a:lstStyle/>
                    <a:p>
                      <a:r>
                        <a:rPr lang="en-US" sz="1200" dirty="0"/>
                        <a:t>Characteristic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LEN+R group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(N=513)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R-chemo group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(N=517)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(N=1,030)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2412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Median age (range), years</a:t>
                      </a:r>
                      <a:endParaRPr lang="en-US" sz="1200" b="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182563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r>
                        <a:rPr lang="en-US" sz="1200" dirty="0"/>
                        <a:t>59 (30-89)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r>
                        <a:rPr lang="en-US" sz="1200" dirty="0"/>
                        <a:t>59 (23-83)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r>
                        <a:rPr lang="en-US" sz="1200" dirty="0"/>
                        <a:t>59 (23-89)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645155045"/>
                  </a:ext>
                </a:extLst>
              </a:tr>
              <a:tr h="135972">
                <a:tc>
                  <a:txBody>
                    <a:bodyPr/>
                    <a:lstStyle/>
                    <a:p>
                      <a:pPr marL="7938" indent="0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Age &gt;70 years, n (%)</a:t>
                      </a:r>
                      <a:endParaRPr lang="en-US" sz="1200" b="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7938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200" dirty="0"/>
                        <a:t>80 (16)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78 (15)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158 (15)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  <a:tr h="16359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dirty="0"/>
                        <a:t>Male sex, n (%)</a:t>
                      </a:r>
                      <a:endParaRPr lang="en-US" sz="120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251 (49)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251 (49)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502 (49)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762497407"/>
                  </a:ext>
                </a:extLst>
              </a:tr>
              <a:tr h="346516">
                <a:tc>
                  <a:txBody>
                    <a:bodyPr/>
                    <a:lstStyle/>
                    <a:p>
                      <a:pPr marL="0" indent="7938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Ann Arbor stage, n (%)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I or II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III or IV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30 (6)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483 (94)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40 (8)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477 (92)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70 (7)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960 (93)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575717885"/>
                  </a:ext>
                </a:extLst>
              </a:tr>
              <a:tr h="163590">
                <a:tc>
                  <a:txBody>
                    <a:bodyPr/>
                    <a:lstStyle/>
                    <a:p>
                      <a:pPr marL="0" indent="7938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Bulky disease,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218 (42)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199 (38)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417 (40)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618492043"/>
                  </a:ext>
                </a:extLst>
              </a:tr>
              <a:tr h="451788">
                <a:tc>
                  <a:txBody>
                    <a:bodyPr/>
                    <a:lstStyle/>
                    <a:p>
                      <a:pPr marL="0" indent="7938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FL, Grade, n (%)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1 or 2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3a</a:t>
                      </a:r>
                    </a:p>
                    <a:p>
                      <a:pPr marL="177800" indent="4763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Unspecified or grade other than 1, 2 or 3a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437 (85)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65 (13)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11 (2)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443 (86)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63 (12)</a:t>
                      </a:r>
                    </a:p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11 (2)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880 (85)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128 (12)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22 (2)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4111697969"/>
                  </a:ext>
                </a:extLst>
              </a:tr>
              <a:tr h="163590">
                <a:tc>
                  <a:txBody>
                    <a:bodyPr/>
                    <a:lstStyle/>
                    <a:p>
                      <a:pPr marL="0" indent="4763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LDH &gt;ULN,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156 (30)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137 (26)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293 (28)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524130276"/>
                  </a:ext>
                </a:extLst>
              </a:tr>
              <a:tr h="163590">
                <a:tc>
                  <a:txBody>
                    <a:bodyPr/>
                    <a:lstStyle/>
                    <a:p>
                      <a:pPr marL="0" indent="4763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B symptoms, n (%)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141 (27)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r>
                        <a:rPr lang="en-US" sz="1200" dirty="0"/>
                        <a:t>134 (26)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275 (27)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277533007"/>
                  </a:ext>
                </a:extLst>
              </a:tr>
              <a:tr h="163590">
                <a:tc>
                  <a:txBody>
                    <a:bodyPr/>
                    <a:lstStyle/>
                    <a:p>
                      <a:pPr marL="0" indent="4763">
                        <a:lnSpc>
                          <a:spcPct val="90000"/>
                        </a:lnSpc>
                        <a:tabLst/>
                      </a:pPr>
                      <a:r>
                        <a:rPr lang="en-US" sz="1200" b="1" dirty="0"/>
                        <a:t>FLIPI score, n (%)</a:t>
                      </a:r>
                    </a:p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200" b="0" dirty="0"/>
                        <a:t>0 or 1</a:t>
                      </a:r>
                    </a:p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200" b="0" dirty="0"/>
                        <a:t>2</a:t>
                      </a:r>
                    </a:p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US" sz="1200" b="0" dirty="0"/>
                        <a:t>3 to 5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77 (15)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183 (36)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253 (49)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76 (15)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191 (37)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250 (48)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153 (15)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374 (36)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503 (49)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3979671605"/>
                  </a:ext>
                </a:extLst>
              </a:tr>
            </a:tbl>
          </a:graphicData>
        </a:graphic>
      </p:graphicFrame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C2EFE23-6753-844B-83D3-67ED1C9A7F6F}"/>
              </a:ext>
            </a:extLst>
          </p:cNvPr>
          <p:cNvSpPr txBox="1">
            <a:spLocks/>
          </p:cNvSpPr>
          <p:nvPr/>
        </p:nvSpPr>
        <p:spPr>
          <a:xfrm>
            <a:off x="619200" y="1285395"/>
            <a:ext cx="5256000" cy="19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chemeClr val="accent1"/>
                </a:solidFill>
              </a:rPr>
              <a:t>Baseline demographic and disease characteristics (ITT population)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BD9DF5E-1EB0-D145-9A40-13690BEA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31651"/>
              </p:ext>
            </p:extLst>
          </p:nvPr>
        </p:nvGraphicFramePr>
        <p:xfrm>
          <a:off x="5920962" y="1523155"/>
          <a:ext cx="5689564" cy="396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968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946058">
                  <a:extLst>
                    <a:ext uri="{9D8B030D-6E8A-4147-A177-3AD203B41FA5}">
                      <a16:colId xmlns:a16="http://schemas.microsoft.com/office/drawing/2014/main" val="3610155204"/>
                    </a:ext>
                  </a:extLst>
                </a:gridCol>
                <a:gridCol w="946058">
                  <a:extLst>
                    <a:ext uri="{9D8B030D-6E8A-4147-A177-3AD203B41FA5}">
                      <a16:colId xmlns:a16="http://schemas.microsoft.com/office/drawing/2014/main" val="2931298176"/>
                    </a:ext>
                  </a:extLst>
                </a:gridCol>
                <a:gridCol w="946058">
                  <a:extLst>
                    <a:ext uri="{9D8B030D-6E8A-4147-A177-3AD203B41FA5}">
                      <a16:colId xmlns:a16="http://schemas.microsoft.com/office/drawing/2014/main" val="1424161904"/>
                    </a:ext>
                  </a:extLst>
                </a:gridCol>
                <a:gridCol w="433422">
                  <a:extLst>
                    <a:ext uri="{9D8B030D-6E8A-4147-A177-3AD203B41FA5}">
                      <a16:colId xmlns:a16="http://schemas.microsoft.com/office/drawing/2014/main" val="1479521374"/>
                    </a:ext>
                  </a:extLst>
                </a:gridCol>
              </a:tblGrid>
              <a:tr h="672608">
                <a:tc>
                  <a:txBody>
                    <a:bodyPr/>
                    <a:lstStyle/>
                    <a:p>
                      <a:r>
                        <a:rPr lang="en-US" sz="1200" dirty="0"/>
                        <a:t>Variable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LEN+R group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(N=513)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R-chemo group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(N=517)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HR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(95% CI)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value</a:t>
                      </a:r>
                    </a:p>
                  </a:txBody>
                  <a:tcPr marL="0" marR="0" anchor="b"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225276">
                <a:tc gridSpan="5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/>
                        <a:t>Response status at 120 weeks, as assessed by IRC</a:t>
                      </a:r>
                      <a:endParaRPr lang="en-US" sz="1200" b="0" dirty="0"/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endParaRPr lang="en-US" sz="900" dirty="0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  <a:tab pos="444500" algn="dec"/>
                        </a:tabLst>
                        <a:defRPr/>
                      </a:pPr>
                      <a:endParaRPr lang="en-US" sz="900" dirty="0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900" b="0" dirty="0"/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645155045"/>
                  </a:ext>
                </a:extLst>
              </a:tr>
              <a:tr h="388624">
                <a:tc>
                  <a:txBody>
                    <a:bodyPr/>
                    <a:lstStyle/>
                    <a:p>
                      <a:pPr marL="7938" indent="0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Overall response, n (% [95% CI])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312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(61 [56-65])</a:t>
                      </a:r>
                      <a:endParaRPr lang="en-US" sz="1200" b="0" dirty="0"/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336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(65 [61-69])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 anchor="ctr"/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  <a:tr h="388624">
                <a:tc>
                  <a:txBody>
                    <a:bodyPr/>
                    <a:lstStyle/>
                    <a:p>
                      <a:pPr marL="539750" indent="-357188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Confirmed or unconfirmed CR, n (% [95% CI])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9525" indent="9525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247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(48 [44-53])</a:t>
                      </a:r>
                      <a:endParaRPr lang="en-US" sz="1200" b="0" dirty="0"/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274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(53 [49-57])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0.13</a:t>
                      </a:r>
                    </a:p>
                  </a:txBody>
                  <a:tcPr marL="0" marR="0" marT="28800" marB="28800" anchor="ctr"/>
                </a:tc>
                <a:extLst>
                  <a:ext uri="{0D108BD9-81ED-4DB2-BD59-A6C34878D82A}">
                    <a16:rowId xmlns:a16="http://schemas.microsoft.com/office/drawing/2014/main" val="2762497407"/>
                  </a:ext>
                </a:extLst>
              </a:tr>
              <a:tr h="225276">
                <a:tc>
                  <a:txBody>
                    <a:bodyPr/>
                    <a:lstStyle/>
                    <a:p>
                      <a:pPr marL="0" indent="182563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PR, n (%)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9525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65 (13)</a:t>
                      </a:r>
                      <a:endParaRPr lang="en-US" sz="1200" b="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62 (12)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2618492043"/>
                  </a:ext>
                </a:extLst>
              </a:tr>
              <a:tr h="225276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SD, n (%)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2 (&lt;1)</a:t>
                      </a:r>
                      <a:endParaRPr lang="en-US" sz="1200" b="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4111697969"/>
                  </a:ext>
                </a:extLst>
              </a:tr>
              <a:tr h="225276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PD or death, n (%)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4763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/>
                        <a:t>87 (17)</a:t>
                      </a:r>
                      <a:endParaRPr lang="en-US" sz="1200" b="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79 (15)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3524130276"/>
                  </a:ext>
                </a:extLst>
              </a:tr>
              <a:tr h="388624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Not evaluated or data missing, n (%)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4763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112 (22)</a:t>
                      </a:r>
                      <a:endParaRPr lang="en-US" sz="1200" b="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102 (20)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1200" dirty="0"/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3060511667"/>
                  </a:ext>
                </a:extLst>
              </a:tr>
              <a:tr h="225276">
                <a:tc gridSpan="5">
                  <a:txBody>
                    <a:bodyPr/>
                    <a:lstStyle/>
                    <a:p>
                      <a:pPr marL="0" indent="4763" algn="l">
                        <a:lnSpc>
                          <a:spcPct val="85000"/>
                        </a:lnSpc>
                        <a:tabLst/>
                      </a:pPr>
                      <a:r>
                        <a:rPr lang="en-US" sz="1200" b="1" dirty="0"/>
                        <a:t>PFS at 3 years</a:t>
                      </a:r>
                    </a:p>
                  </a:txBody>
                  <a:tcPr marT="28800" marB="2880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7938" algn="ctr">
                        <a:lnSpc>
                          <a:spcPct val="90000"/>
                        </a:lnSpc>
                        <a:tabLst/>
                      </a:pPr>
                      <a:endParaRPr lang="en-US" sz="900" dirty="0"/>
                    </a:p>
                  </a:txBody>
                  <a:tcPr marL="0" marR="0" marT="28800" marB="28800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900" dirty="0"/>
                    </a:p>
                  </a:txBody>
                  <a:tcPr marL="0" marR="0" marT="28800" marB="28800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endParaRPr lang="en-US" sz="900" dirty="0"/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715367523"/>
                  </a:ext>
                </a:extLst>
              </a:tr>
              <a:tr h="225276">
                <a:tc>
                  <a:txBody>
                    <a:bodyPr/>
                    <a:lstStyle/>
                    <a:p>
                      <a:pPr marL="182563" indent="-177800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Rate, per IRC, % (95% CI)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182563" indent="-177800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77 (72-80)</a:t>
                      </a:r>
                      <a:endParaRPr lang="en-US" sz="1200" b="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78 (74-82)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1.0 (0.85-1.43)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200" dirty="0"/>
                        <a:t>0.48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1355168780"/>
                  </a:ext>
                </a:extLst>
              </a:tr>
              <a:tr h="388624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US" sz="1200" b="0" dirty="0"/>
                        <a:t>Rate, per investigator, % (95% CI)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4763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77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(72-80)</a:t>
                      </a:r>
                      <a:endParaRPr lang="en-US" sz="1200" b="0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78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(74-81)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200" dirty="0"/>
                        <a:t>0.94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(0.73-1.22)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200" dirty="0"/>
                        <a:t>0.63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2234276597"/>
                  </a:ext>
                </a:extLst>
              </a:tr>
              <a:tr h="388624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US" sz="1200" b="1" dirty="0"/>
                        <a:t>OS rate at 3 years, % (95% CI)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4763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94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(91-96)</a:t>
                      </a:r>
                      <a:endParaRPr lang="en-US" sz="1200" b="1" dirty="0"/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200" dirty="0"/>
                        <a:t>94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(91-96)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200" dirty="0"/>
                        <a:t>1.16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(0.72-1.86)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endParaRPr lang="en-US" sz="1200" dirty="0"/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961319607"/>
                  </a:ext>
                </a:extLst>
              </a:tr>
            </a:tbl>
          </a:graphicData>
        </a:graphic>
      </p:graphicFrame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4FFF87A-02FF-F84F-811C-A379BDF1635F}"/>
              </a:ext>
            </a:extLst>
          </p:cNvPr>
          <p:cNvSpPr txBox="1">
            <a:spLocks/>
          </p:cNvSpPr>
          <p:nvPr/>
        </p:nvSpPr>
        <p:spPr>
          <a:xfrm>
            <a:off x="5920961" y="1285395"/>
            <a:ext cx="5256000" cy="19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1"/>
                </a:solidFill>
              </a:rPr>
              <a:t>Efficacy (ITT population)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76122-4A18-5B49-84B7-C637315EF4B6}"/>
              </a:ext>
            </a:extLst>
          </p:cNvPr>
          <p:cNvSpPr txBox="1"/>
          <p:nvPr/>
        </p:nvSpPr>
        <p:spPr>
          <a:xfrm>
            <a:off x="5933269" y="2392286"/>
            <a:ext cx="5649131" cy="827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D6BC4-D585-FF46-8339-7C56367438F8}"/>
              </a:ext>
            </a:extLst>
          </p:cNvPr>
          <p:cNvSpPr txBox="1"/>
          <p:nvPr/>
        </p:nvSpPr>
        <p:spPr>
          <a:xfrm>
            <a:off x="5933268" y="4244009"/>
            <a:ext cx="5649131" cy="455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8CB7-12F5-3F42-A629-455F2BFF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RELEVANCE: PFS and OS similar, but different toxicity profile</a:t>
            </a:r>
          </a:p>
        </p:txBody>
      </p:sp>
      <p:sp>
        <p:nvSpPr>
          <p:cNvPr id="28" name="Tijdelijke aanduiding voor inhoud 27">
            <a:extLst>
              <a:ext uri="{FF2B5EF4-FFF2-40B4-BE49-F238E27FC236}">
                <a16:creationId xmlns:a16="http://schemas.microsoft.com/office/drawing/2014/main" id="{F3CD83F9-7DC5-7F49-9376-0F43E4D8C9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965754" cy="365125"/>
          </a:xfrm>
        </p:spPr>
        <p:txBody>
          <a:bodyPr/>
          <a:lstStyle/>
          <a:p>
            <a:r>
              <a:rPr lang="en-GB" dirty="0"/>
              <a:t>OS, overall survival; PFS, progression-free survival; LEN+R, rituximab plus lenalidomide; R-chemo, rituximab plus chemotherapy </a:t>
            </a:r>
            <a:br>
              <a:rPr lang="en-GB" dirty="0"/>
            </a:br>
            <a:r>
              <a:rPr lang="en-GB" dirty="0"/>
              <a:t>Morschhauser F, et al. N Engl J Med. 2018;379:934-47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D6AD1-944F-7246-BAB1-5AD346C33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1EC581A-BE38-DF4D-8212-980E6CBADE02}"/>
              </a:ext>
            </a:extLst>
          </p:cNvPr>
          <p:cNvGraphicFramePr>
            <a:graphicFrameLocks noGrp="1"/>
          </p:cNvGraphicFramePr>
          <p:nvPr/>
        </p:nvGraphicFramePr>
        <p:xfrm>
          <a:off x="5654630" y="1132597"/>
          <a:ext cx="5689565" cy="491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121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765611">
                  <a:extLst>
                    <a:ext uri="{9D8B030D-6E8A-4147-A177-3AD203B41FA5}">
                      <a16:colId xmlns:a16="http://schemas.microsoft.com/office/drawing/2014/main" val="3339173951"/>
                    </a:ext>
                  </a:extLst>
                </a:gridCol>
                <a:gridCol w="765611">
                  <a:extLst>
                    <a:ext uri="{9D8B030D-6E8A-4147-A177-3AD203B41FA5}">
                      <a16:colId xmlns:a16="http://schemas.microsoft.com/office/drawing/2014/main" val="2931298176"/>
                    </a:ext>
                  </a:extLst>
                </a:gridCol>
                <a:gridCol w="765611">
                  <a:extLst>
                    <a:ext uri="{9D8B030D-6E8A-4147-A177-3AD203B41FA5}">
                      <a16:colId xmlns:a16="http://schemas.microsoft.com/office/drawing/2014/main" val="1424161904"/>
                    </a:ext>
                  </a:extLst>
                </a:gridCol>
                <a:gridCol w="765611">
                  <a:extLst>
                    <a:ext uri="{9D8B030D-6E8A-4147-A177-3AD203B41FA5}">
                      <a16:colId xmlns:a16="http://schemas.microsoft.com/office/drawing/2014/main" val="1479521374"/>
                    </a:ext>
                  </a:extLst>
                </a:gridCol>
              </a:tblGrid>
              <a:tr h="349975">
                <a:tc>
                  <a:txBody>
                    <a:bodyPr/>
                    <a:lstStyle/>
                    <a:p>
                      <a:r>
                        <a:rPr lang="en-GB" sz="1000" noProof="0" dirty="0"/>
                        <a:t>AE, n (%)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LEN+R group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(N=507)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R-chemo group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(N=503)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0" marR="0" anchor="b"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7938" indent="0">
                        <a:lnSpc>
                          <a:spcPct val="85000"/>
                        </a:lnSpc>
                        <a:tabLst/>
                      </a:pPr>
                      <a:endParaRPr lang="en-GB" sz="1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marL="0" marR="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Grade 3 or 4</a:t>
                      </a:r>
                    </a:p>
                  </a:txBody>
                  <a:tcPr marL="0" marR="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marL="0" marR="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Grade 3 or 4</a:t>
                      </a:r>
                    </a:p>
                  </a:txBody>
                  <a:tcPr marL="0" marR="0" marT="28800" marB="28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7938" indent="0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Neutropenia</a:t>
                      </a:r>
                    </a:p>
                  </a:txBody>
                  <a:tcPr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381 (75)</a:t>
                      </a:r>
                    </a:p>
                  </a:txBody>
                  <a:tcPr marL="0" marR="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160 (32)</a:t>
                      </a:r>
                    </a:p>
                  </a:txBody>
                  <a:tcPr marL="0" marR="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386 (77)</a:t>
                      </a:r>
                    </a:p>
                  </a:txBody>
                  <a:tcPr marL="0" marR="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252 (50)</a:t>
                      </a:r>
                    </a:p>
                  </a:txBody>
                  <a:tcPr marL="0" marR="0" marT="28800" marB="28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62497407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Anaemia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333 (66)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446 (89)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878441656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Thrombocytopenia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268 (53)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11 (2)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266 (53)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8 (2)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575717885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Cutaneous reactions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220 (43)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36 (7)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120 (24)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5 (1)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2618492043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Diarrhoea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187 (37)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10 (2)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95 (19)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6 (1)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4111697969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Constipation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178 (35)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167 (33)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5 (1)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3524130276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Rash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146 (29)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20 (4)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39 (8)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3060511667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7938" indent="0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Fatigue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marR="0" lvl="0" indent="7938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115 (23)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147 (29)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4 (&lt;1)</a:t>
                      </a:r>
                    </a:p>
                  </a:txBody>
                  <a:tcPr marL="0" marR="0" marT="28800" marB="28800" anchor="ctr"/>
                </a:tc>
                <a:extLst>
                  <a:ext uri="{0D108BD9-81ED-4DB2-BD59-A6C34878D82A}">
                    <a16:rowId xmlns:a16="http://schemas.microsoft.com/office/drawing/2014/main" val="3979671605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7938" indent="0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Nausea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100 (20)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209 (42)</a:t>
                      </a:r>
                    </a:p>
                  </a:txBody>
                  <a:tcPr marL="0" marR="0" marT="28800" marB="2880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8 (2)</a:t>
                      </a:r>
                    </a:p>
                  </a:txBody>
                  <a:tcPr marL="0" marR="0" marT="28800" marB="28800" anchor="ctr"/>
                </a:tc>
                <a:extLst>
                  <a:ext uri="{0D108BD9-81ED-4DB2-BD59-A6C34878D82A}">
                    <a16:rowId xmlns:a16="http://schemas.microsoft.com/office/drawing/2014/main" val="2472130721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Abdominal pain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78 (15)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4 (&lt;1)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46 (9)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4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3284864303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Myalgia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73 (14)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29 (6)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435495919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Arthralgia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71 (14)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3 (&lt;1)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70 (14)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1022334862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7938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Peripheral oedema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69 (14)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47 (9)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496965062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Muscle spasms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68 (13)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21 (4)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1708807867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Infusion-related reaction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66 (13)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7 (1)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56 (11)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724856766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182563" indent="-177800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Upper respiratory tract infection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47 (9)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55 (11)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1355168780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Vomiting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34 (7)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2 (&lt;1)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94 (19)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7 (1)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2234276597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Peripheral neuropathy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35 (7)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79 (16)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3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961319607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Tumour flare reaction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30 (6)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7 (1)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1 (&lt;1)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 0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77093541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Leucopenia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21 (4)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8 (2)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48 (10)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30 (6)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4246317931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Febrile neutropenia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11 (2)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11 (2)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34 (7)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33 (7)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1662502268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Tumour lysis syndrome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7 (1)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6 (1)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5 (1)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3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1467349909"/>
                  </a:ext>
                </a:extLst>
              </a:tr>
              <a:tr h="149638">
                <a:tc>
                  <a:txBody>
                    <a:bodyPr/>
                    <a:lstStyle/>
                    <a:p>
                      <a:pPr marL="0" indent="4763">
                        <a:lnSpc>
                          <a:spcPct val="85000"/>
                        </a:lnSpc>
                        <a:tabLst/>
                      </a:pPr>
                      <a:r>
                        <a:rPr lang="en-GB" sz="1000" b="0" noProof="0" dirty="0"/>
                        <a:t>Alopecia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r>
                        <a:rPr lang="en-US" sz="1000" dirty="0"/>
                        <a:t>5 (1)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85000"/>
                        </a:lnSpc>
                        <a:tabLst/>
                      </a:pPr>
                      <a:r>
                        <a:rPr lang="en-US" sz="1000" dirty="0"/>
                        <a:t>0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45 (9)</a:t>
                      </a:r>
                    </a:p>
                  </a:txBody>
                  <a:tcPr marL="0" marR="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US" sz="1000" dirty="0"/>
                        <a:t>3 (&lt;1)</a:t>
                      </a:r>
                    </a:p>
                  </a:txBody>
                  <a:tcPr marL="0" marR="0" marT="28800" marB="28800"/>
                </a:tc>
                <a:extLst>
                  <a:ext uri="{0D108BD9-81ED-4DB2-BD59-A6C34878D82A}">
                    <a16:rowId xmlns:a16="http://schemas.microsoft.com/office/drawing/2014/main" val="2729768978"/>
                  </a:ext>
                </a:extLst>
              </a:tr>
            </a:tbl>
          </a:graphicData>
        </a:graphic>
      </p:graphicFrame>
      <p:sp>
        <p:nvSpPr>
          <p:cNvPr id="29" name="Tijdelijke aanduiding voor inhoud 2">
            <a:extLst>
              <a:ext uri="{FF2B5EF4-FFF2-40B4-BE49-F238E27FC236}">
                <a16:creationId xmlns:a16="http://schemas.microsoft.com/office/drawing/2014/main" id="{C410FADC-6120-6742-92C7-4713423334B0}"/>
              </a:ext>
            </a:extLst>
          </p:cNvPr>
          <p:cNvSpPr txBox="1">
            <a:spLocks/>
          </p:cNvSpPr>
          <p:nvPr/>
        </p:nvSpPr>
        <p:spPr>
          <a:xfrm>
            <a:off x="5654629" y="943228"/>
            <a:ext cx="5256000" cy="191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solidFill>
                  <a:schemeClr val="accent1"/>
                </a:solidFill>
              </a:rPr>
              <a:t>Adverse events (AEs) during the treatment period in the safety population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D998D-ED20-1C4E-B3A9-082950EB363A}"/>
              </a:ext>
            </a:extLst>
          </p:cNvPr>
          <p:cNvSpPr txBox="1"/>
          <p:nvPr/>
        </p:nvSpPr>
        <p:spPr>
          <a:xfrm>
            <a:off x="5710669" y="1884278"/>
            <a:ext cx="5580000" cy="1911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15EBE1-2ACD-9E46-BB17-BCC22D0D01F5}"/>
              </a:ext>
            </a:extLst>
          </p:cNvPr>
          <p:cNvSpPr txBox="1"/>
          <p:nvPr/>
        </p:nvSpPr>
        <p:spPr>
          <a:xfrm>
            <a:off x="5710669" y="2309736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A3CBBF-A62C-B24C-B5B4-1D824FA2AF91}"/>
              </a:ext>
            </a:extLst>
          </p:cNvPr>
          <p:cNvSpPr txBox="1"/>
          <p:nvPr/>
        </p:nvSpPr>
        <p:spPr>
          <a:xfrm>
            <a:off x="5710669" y="2499589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2DB071-46A8-0540-9412-CFAE77430AB7}"/>
              </a:ext>
            </a:extLst>
          </p:cNvPr>
          <p:cNvSpPr txBox="1"/>
          <p:nvPr/>
        </p:nvSpPr>
        <p:spPr>
          <a:xfrm>
            <a:off x="5710669" y="2865949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C156C9-BF4F-8348-B723-A1B50A17280A}"/>
              </a:ext>
            </a:extLst>
          </p:cNvPr>
          <p:cNvSpPr txBox="1"/>
          <p:nvPr/>
        </p:nvSpPr>
        <p:spPr>
          <a:xfrm>
            <a:off x="5710669" y="3067206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FA428D-F686-1345-A32E-072A8EC4E3E7}"/>
              </a:ext>
            </a:extLst>
          </p:cNvPr>
          <p:cNvSpPr txBox="1"/>
          <p:nvPr/>
        </p:nvSpPr>
        <p:spPr>
          <a:xfrm>
            <a:off x="5710669" y="3245006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7273C-9538-7549-BB73-5E67F6BFEC09}"/>
              </a:ext>
            </a:extLst>
          </p:cNvPr>
          <p:cNvSpPr txBox="1"/>
          <p:nvPr/>
        </p:nvSpPr>
        <p:spPr>
          <a:xfrm>
            <a:off x="5710669" y="3419631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D8368F-A401-3B47-A820-9FA291E06903}"/>
              </a:ext>
            </a:extLst>
          </p:cNvPr>
          <p:cNvSpPr txBox="1"/>
          <p:nvPr/>
        </p:nvSpPr>
        <p:spPr>
          <a:xfrm>
            <a:off x="5710669" y="3624065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19E2CF-44AD-BB49-B1B0-F294330B0546}"/>
              </a:ext>
            </a:extLst>
          </p:cNvPr>
          <p:cNvSpPr txBox="1"/>
          <p:nvPr/>
        </p:nvSpPr>
        <p:spPr>
          <a:xfrm>
            <a:off x="5710669" y="4174571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F6158F-632B-9C45-9150-BA63376D1D63}"/>
              </a:ext>
            </a:extLst>
          </p:cNvPr>
          <p:cNvSpPr txBox="1"/>
          <p:nvPr/>
        </p:nvSpPr>
        <p:spPr>
          <a:xfrm>
            <a:off x="5710669" y="4751713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C41252-21B2-BD42-96E1-F58B44B7773B}"/>
              </a:ext>
            </a:extLst>
          </p:cNvPr>
          <p:cNvSpPr txBox="1"/>
          <p:nvPr/>
        </p:nvSpPr>
        <p:spPr>
          <a:xfrm>
            <a:off x="5710669" y="4929513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17F3C2-2C5B-164B-8956-7B23A5A7EF95}"/>
              </a:ext>
            </a:extLst>
          </p:cNvPr>
          <p:cNvSpPr txBox="1"/>
          <p:nvPr/>
        </p:nvSpPr>
        <p:spPr>
          <a:xfrm>
            <a:off x="5710669" y="5305397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8E83E2-2F3F-9947-B740-12F27E79A45F}"/>
              </a:ext>
            </a:extLst>
          </p:cNvPr>
          <p:cNvSpPr txBox="1"/>
          <p:nvPr/>
        </p:nvSpPr>
        <p:spPr>
          <a:xfrm>
            <a:off x="5710669" y="5503480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6A697F-B47C-1B4E-8542-3FFA93DBA716}"/>
              </a:ext>
            </a:extLst>
          </p:cNvPr>
          <p:cNvSpPr txBox="1"/>
          <p:nvPr/>
        </p:nvSpPr>
        <p:spPr>
          <a:xfrm>
            <a:off x="5710669" y="5888888"/>
            <a:ext cx="5580000" cy="127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80F985-8DDB-7E47-B4E4-938B0B96F6B9}"/>
              </a:ext>
            </a:extLst>
          </p:cNvPr>
          <p:cNvSpPr txBox="1"/>
          <p:nvPr/>
        </p:nvSpPr>
        <p:spPr>
          <a:xfrm>
            <a:off x="5710669" y="5121894"/>
            <a:ext cx="5580000" cy="127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8BA7B1-8222-AA4C-9120-B71753A3B259}"/>
              </a:ext>
            </a:extLst>
          </p:cNvPr>
          <p:cNvSpPr txBox="1"/>
          <p:nvPr/>
        </p:nvSpPr>
        <p:spPr>
          <a:xfrm>
            <a:off x="8312518" y="1160714"/>
            <a:ext cx="1473200" cy="39805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4A0D0F-D5B6-E542-ADC7-FC7A6A63A59D}"/>
              </a:ext>
            </a:extLst>
          </p:cNvPr>
          <p:cNvSpPr txBox="1"/>
          <p:nvPr/>
        </p:nvSpPr>
        <p:spPr>
          <a:xfrm>
            <a:off x="9842868" y="1160714"/>
            <a:ext cx="1473200" cy="363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/>
              <a:t> 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2A27798-8EF4-4E46-B1E4-EDF20BA85ED0}"/>
              </a:ext>
            </a:extLst>
          </p:cNvPr>
          <p:cNvGrpSpPr/>
          <p:nvPr/>
        </p:nvGrpSpPr>
        <p:grpSpPr>
          <a:xfrm>
            <a:off x="847805" y="1006631"/>
            <a:ext cx="3810000" cy="5080000"/>
            <a:chOff x="847805" y="1006631"/>
            <a:chExt cx="3810000" cy="50800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5019DDC-6398-314D-A326-DFEC9683E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05" y="1006631"/>
              <a:ext cx="3810000" cy="5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ijdelijke aanduiding voor inhoud 2">
              <a:extLst>
                <a:ext uri="{FF2B5EF4-FFF2-40B4-BE49-F238E27FC236}">
                  <a16:creationId xmlns:a16="http://schemas.microsoft.com/office/drawing/2014/main" id="{2133E832-1587-C547-A91C-F39BA83E2FB0}"/>
                </a:ext>
              </a:extLst>
            </p:cNvPr>
            <p:cNvSpPr txBox="1">
              <a:spLocks/>
            </p:cNvSpPr>
            <p:nvPr/>
          </p:nvSpPr>
          <p:spPr>
            <a:xfrm>
              <a:off x="928427" y="3546631"/>
              <a:ext cx="888052" cy="14093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288000" indent="-288000" algn="l" defTabSz="457200" rtl="0" eaLnBrk="1" latinLnBrk="0" hangingPunct="1">
                <a:spcBef>
                  <a:spcPts val="1200"/>
                </a:spcBef>
                <a:buClr>
                  <a:schemeClr val="accent1"/>
                </a:buClr>
                <a:buFont typeface="Arial"/>
                <a:buChar char="•"/>
                <a:defRPr sz="20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1pPr>
              <a:lvl2pPr marL="576000" indent="-288000" algn="l" defTabSz="4572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Lucida Grande"/>
                <a:buChar char="–"/>
                <a:defRPr sz="18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2pPr>
              <a:lvl3pPr marL="864000" indent="-288000" algn="l" defTabSz="4572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defRPr sz="16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3pPr>
              <a:lvl4pPr marL="1152000" indent="-288000" algn="l" defTabSz="457200" rtl="0" eaLnBrk="1" latinLnBrk="0" hangingPunct="1">
                <a:spcBef>
                  <a:spcPts val="0"/>
                </a:spcBef>
                <a:buClr>
                  <a:schemeClr val="accent1"/>
                </a:buClr>
                <a:buFont typeface="Arial"/>
                <a:buChar char="•"/>
                <a:defRPr sz="16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4pPr>
              <a:lvl5pPr marL="1440000" indent="-288000" algn="l" defTabSz="457200" rtl="0" eaLnBrk="1" latinLnBrk="0" hangingPunct="1">
                <a:spcBef>
                  <a:spcPts val="0"/>
                </a:spcBef>
                <a:buClr>
                  <a:schemeClr val="accent1"/>
                </a:buClr>
                <a:buFont typeface="Arial"/>
                <a:buChar char="•"/>
                <a:defRPr sz="16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GB" sz="1800" b="1" dirty="0">
                  <a:solidFill>
                    <a:schemeClr val="accent1"/>
                  </a:solidFill>
                </a:rPr>
                <a:t>OS</a:t>
              </a:r>
            </a:p>
          </p:txBody>
        </p:sp>
        <p:sp>
          <p:nvSpPr>
            <p:cNvPr id="68" name="Tijdelijke aanduiding voor inhoud 2">
              <a:extLst>
                <a:ext uri="{FF2B5EF4-FFF2-40B4-BE49-F238E27FC236}">
                  <a16:creationId xmlns:a16="http://schemas.microsoft.com/office/drawing/2014/main" id="{6979CFD8-22A2-1D4A-A9B0-1963979573DD}"/>
                </a:ext>
              </a:extLst>
            </p:cNvPr>
            <p:cNvSpPr txBox="1">
              <a:spLocks/>
            </p:cNvSpPr>
            <p:nvPr/>
          </p:nvSpPr>
          <p:spPr>
            <a:xfrm>
              <a:off x="897261" y="1025674"/>
              <a:ext cx="1306356" cy="13504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288000" indent="-288000" algn="l" defTabSz="457200" rtl="0" eaLnBrk="1" latinLnBrk="0" hangingPunct="1">
                <a:spcBef>
                  <a:spcPts val="1200"/>
                </a:spcBef>
                <a:buClr>
                  <a:schemeClr val="accent1"/>
                </a:buClr>
                <a:buFont typeface="Arial"/>
                <a:buChar char="•"/>
                <a:defRPr sz="20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1pPr>
              <a:lvl2pPr marL="576000" indent="-288000" algn="l" defTabSz="4572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Lucida Grande"/>
                <a:buChar char="–"/>
                <a:defRPr sz="18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2pPr>
              <a:lvl3pPr marL="864000" indent="-288000" algn="l" defTabSz="457200" rtl="0" eaLnBrk="1" latinLnBrk="0" hangingPunct="1">
                <a:spcBef>
                  <a:spcPts val="400"/>
                </a:spcBef>
                <a:buClr>
                  <a:schemeClr val="accent1"/>
                </a:buClr>
                <a:buFont typeface="Arial"/>
                <a:buChar char="•"/>
                <a:defRPr sz="16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3pPr>
              <a:lvl4pPr marL="1152000" indent="-288000" algn="l" defTabSz="457200" rtl="0" eaLnBrk="1" latinLnBrk="0" hangingPunct="1">
                <a:spcBef>
                  <a:spcPts val="0"/>
                </a:spcBef>
                <a:buClr>
                  <a:schemeClr val="accent1"/>
                </a:buClr>
                <a:buFont typeface="Arial"/>
                <a:buChar char="•"/>
                <a:defRPr sz="16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4pPr>
              <a:lvl5pPr marL="1440000" indent="-288000" algn="l" defTabSz="457200" rtl="0" eaLnBrk="1" latinLnBrk="0" hangingPunct="1">
                <a:spcBef>
                  <a:spcPts val="0"/>
                </a:spcBef>
                <a:buClr>
                  <a:schemeClr val="accent1"/>
                </a:buClr>
                <a:buFont typeface="Arial"/>
                <a:buChar char="•"/>
                <a:defRPr sz="1600" b="0" i="0" kern="1200">
                  <a:solidFill>
                    <a:srgbClr val="5D8298"/>
                  </a:solidFill>
                  <a:latin typeface="+mj-lt"/>
                  <a:ea typeface="+mn-ea"/>
                  <a:cs typeface="PT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GB" sz="1800" b="1" dirty="0">
                  <a:solidFill>
                    <a:schemeClr val="accent1"/>
                  </a:solidFill>
                </a:rPr>
                <a:t>PFS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5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543C30-5348-594D-912D-FDD72262D4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5" y="1425600"/>
            <a:ext cx="4076102" cy="452520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Observation vs rituximab maintenance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dirty="0"/>
              <a:t>(every 8 weeks × 12)</a:t>
            </a:r>
          </a:p>
          <a:p>
            <a:r>
              <a:rPr lang="en-GB" b="1" dirty="0">
                <a:solidFill>
                  <a:schemeClr val="accent1"/>
                </a:solidFill>
              </a:rPr>
              <a:t>Median duration of follow-up: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dirty="0"/>
              <a:t>9.0 years (range 0.0-11.5) 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Median PFS: </a:t>
            </a:r>
          </a:p>
          <a:p>
            <a:pPr lvl="1"/>
            <a:r>
              <a:rPr lang="en-US" dirty="0"/>
              <a:t>Observation: 4.1 years</a:t>
            </a:r>
          </a:p>
          <a:p>
            <a:pPr lvl="1"/>
            <a:r>
              <a:rPr lang="en-US" dirty="0"/>
              <a:t>Rituximab maintenance 10.5 years </a:t>
            </a:r>
          </a:p>
          <a:p>
            <a:pPr lvl="1"/>
            <a:r>
              <a:rPr lang="en-US" dirty="0"/>
              <a:t>HR 0.61; 95% CI, 0.52-0.73; p&lt;0.001</a:t>
            </a:r>
          </a:p>
          <a:p>
            <a:r>
              <a:rPr lang="en-GB" b="1" dirty="0">
                <a:solidFill>
                  <a:schemeClr val="accent1"/>
                </a:solidFill>
              </a:rPr>
              <a:t>10-year OS rate </a:t>
            </a:r>
            <a:r>
              <a:rPr lang="en-GB" dirty="0"/>
              <a:t>estimates: </a:t>
            </a:r>
          </a:p>
          <a:p>
            <a:pPr lvl="1"/>
            <a:r>
              <a:rPr lang="en-GB" dirty="0"/>
              <a:t>Observation: 79.9%</a:t>
            </a:r>
          </a:p>
          <a:p>
            <a:pPr lvl="1"/>
            <a:r>
              <a:rPr lang="en-GB" dirty="0"/>
              <a:t>Rituximab maintenance: 80.1%</a:t>
            </a:r>
          </a:p>
          <a:p>
            <a:pPr lvl="1"/>
            <a:r>
              <a:rPr lang="en-GB" dirty="0"/>
              <a:t>HR 1.04; 95% CI 0.77-1.40; p=0.7948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43713-F976-664D-A5B7-38EBC19D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 Study – 10 year follow up</a:t>
            </a:r>
            <a:br>
              <a:rPr lang="en-GB" dirty="0"/>
            </a:br>
            <a:r>
              <a:rPr lang="en-GB" dirty="0"/>
              <a:t>N=1,018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DB35E24-7298-E24E-B081-FDC5D5134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180339" cy="365125"/>
          </a:xfrm>
        </p:spPr>
        <p:txBody>
          <a:bodyPr/>
          <a:lstStyle/>
          <a:p>
            <a:r>
              <a:rPr lang="en-GB" dirty="0"/>
              <a:t>CI, confidence interval; CR(u), (unconfirmed) complete response; FCM, fludarabine, cyclophosphamide, mitoxantrone; FLIPI, Follicular Lymphoma International Prognostic Index; HR, hazard ratio; OS, overall survival; PR, partial response</a:t>
            </a:r>
            <a:br>
              <a:rPr lang="en-GB" dirty="0"/>
            </a:br>
            <a:r>
              <a:rPr lang="en-GB" dirty="0"/>
              <a:t>Bachy E, et al. J Clin Oncol. 2019;37:2815-24.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0A34E8E-AA53-0447-B5E8-70415A64F0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8" name="Picture 6" descr="Figure">
            <a:extLst>
              <a:ext uri="{FF2B5EF4-FFF2-40B4-BE49-F238E27FC236}">
                <a16:creationId xmlns:a16="http://schemas.microsoft.com/office/drawing/2014/main" id="{EAA6D206-1A91-404B-B510-378FD270F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7315" y="1661745"/>
            <a:ext cx="6603023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32AD6-7C47-6345-BCF6-A9C287B05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02E579-8318-7C49-947B-8A86638918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74226" y="1425575"/>
            <a:ext cx="4109762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How about MZL? </a:t>
            </a:r>
          </a:p>
          <a:p>
            <a:r>
              <a:rPr lang="en-GB" b="1" dirty="0" err="1"/>
              <a:t>StiL</a:t>
            </a:r>
            <a:r>
              <a:rPr lang="en-GB" b="1" dirty="0"/>
              <a:t> NHL7-2008 MAINTAIN</a:t>
            </a:r>
            <a:r>
              <a:rPr lang="en-GB" b="1" baseline="30000" dirty="0"/>
              <a:t>2</a:t>
            </a:r>
            <a:endParaRPr lang="en-GB" b="1" dirty="0"/>
          </a:p>
          <a:p>
            <a:pPr lvl="1"/>
            <a:r>
              <a:rPr lang="en-GB" dirty="0"/>
              <a:t>2-year PFS superior with rituximab maintenance vs observation </a:t>
            </a:r>
          </a:p>
          <a:p>
            <a:pPr lvl="2"/>
            <a:r>
              <a:rPr lang="en-GB" dirty="0"/>
              <a:t>Median PFS NR vs 92.2 months </a:t>
            </a:r>
            <a:br>
              <a:rPr lang="en-GB" dirty="0"/>
            </a:br>
            <a:r>
              <a:rPr lang="en-GB" dirty="0"/>
              <a:t>(HR 0.35; p=0.008)</a:t>
            </a:r>
          </a:p>
          <a:p>
            <a:pPr lvl="1"/>
            <a:r>
              <a:rPr lang="en-GB" dirty="0"/>
              <a:t>OS rate at 6 years 92% with rituximab maintenance vs 86% with observation</a:t>
            </a:r>
          </a:p>
          <a:p>
            <a:pPr lvl="2"/>
            <a:r>
              <a:rPr lang="en-GB" dirty="0"/>
              <a:t>HR 0.52 (95% CI 0.20-1.39)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Extended maintenance? </a:t>
            </a:r>
          </a:p>
          <a:p>
            <a:r>
              <a:rPr lang="en-GB" dirty="0"/>
              <a:t>PFS numerically superior with 4 vs 2 years of rituximab maintenance</a:t>
            </a:r>
            <a:r>
              <a:rPr lang="en-GB" baseline="30000" dirty="0"/>
              <a:t>3</a:t>
            </a:r>
          </a:p>
          <a:p>
            <a:pPr lvl="1"/>
            <a:r>
              <a:rPr lang="en-GB" dirty="0"/>
              <a:t>HR 0.75 (95% CI 0.45-1.24)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43713-F976-664D-A5B7-38EBC19D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PRIMA Study – 10 year follow up</a:t>
            </a:r>
            <a:r>
              <a:rPr lang="en-GB" baseline="30000" dirty="0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047CD-1F9F-C448-970C-4F1AE04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DB35E24-7298-E24E-B081-FDC5D5134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56350"/>
            <a:ext cx="9894887" cy="365125"/>
          </a:xfrm>
        </p:spPr>
        <p:txBody>
          <a:bodyPr/>
          <a:lstStyle/>
          <a:p>
            <a:r>
              <a:rPr lang="en-GB" dirty="0"/>
              <a:t>CI, confidence interval; HR, hazard ratio; PFS, progression-free survival; MZL, marginal zone lymphoma; NR, not reached; TTNCT, time to next chemotherapy treatment; TTNLT, time to next antilymphoma treatment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Bachy</a:t>
            </a:r>
            <a:r>
              <a:rPr lang="en-GB" dirty="0"/>
              <a:t> E, et al. J Clin Oncol. 2019;37:2815-24; 2. </a:t>
            </a:r>
            <a:r>
              <a:rPr lang="en-US" dirty="0" err="1"/>
              <a:t>Rummel</a:t>
            </a:r>
            <a:r>
              <a:rPr lang="en-US" dirty="0"/>
              <a:t> MJ, et al. J Clin Oncol 2018 36:15_suppl, 7515-7515; 3. </a:t>
            </a:r>
            <a:r>
              <a:rPr lang="en-US" dirty="0" err="1"/>
              <a:t>Rummel</a:t>
            </a:r>
            <a:r>
              <a:rPr lang="en-US" dirty="0"/>
              <a:t> MJ, et al. Clin </a:t>
            </a:r>
            <a:r>
              <a:rPr lang="en-US" dirty="0" err="1"/>
              <a:t>Lym</a:t>
            </a:r>
            <a:r>
              <a:rPr lang="en-US" dirty="0"/>
              <a:t> </a:t>
            </a:r>
            <a:r>
              <a:rPr lang="en-US" dirty="0" err="1"/>
              <a:t>Myel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2018 18 (Sup1):S101-103.</a:t>
            </a:r>
            <a:endParaRPr lang="en-GB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0A34E8E-AA53-0447-B5E8-70415A64F0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6" name="Picture 4" descr="Figure">
            <a:extLst>
              <a:ext uri="{FF2B5EF4-FFF2-40B4-BE49-F238E27FC236}">
                <a16:creationId xmlns:a16="http://schemas.microsoft.com/office/drawing/2014/main" id="{0E889E55-D693-C24E-9B15-EE3B11234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200" y="1216550"/>
            <a:ext cx="6712145" cy="45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CFBD27-0236-DE46-BF8F-B64818794793}"/>
              </a:ext>
            </a:extLst>
          </p:cNvPr>
          <p:cNvSpPr/>
          <p:nvPr/>
        </p:nvSpPr>
        <p:spPr>
          <a:xfrm>
            <a:off x="619200" y="3371353"/>
            <a:ext cx="239541" cy="210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2373B-3ABE-3643-A81F-1A9009A0CEDC}"/>
              </a:ext>
            </a:extLst>
          </p:cNvPr>
          <p:cNvSpPr/>
          <p:nvPr/>
        </p:nvSpPr>
        <p:spPr>
          <a:xfrm>
            <a:off x="3974650" y="3371353"/>
            <a:ext cx="239541" cy="210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8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62652-E2EA-9E41-A065-B5598B12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 guidelines say?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08628-B6E2-D840-B03E-BD045B3B7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NCCN </a:t>
            </a:r>
          </a:p>
          <a:p>
            <a:r>
              <a:rPr lang="en-GB" dirty="0"/>
              <a:t>ESMO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B7E4A-957A-D84F-8681-21A88DAA5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49E4-7B3E-334D-85D0-CD47C8F2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 guidelines for advanced FL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867C8-E13E-1144-B464-778AEDD4E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061555-D337-4F5E-BE83-E07B85E3320C}" type="slidenum">
              <a:rPr lang="en-US" smtClean="0"/>
              <a:t>28</a:t>
            </a:fld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42E050A-8BFD-E54E-A029-4C631730740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A/AP CT, computed tomographic chest abdomen pelvis; </a:t>
            </a:r>
            <a:r>
              <a:rPr lang="en-GB" dirty="0" err="1"/>
              <a:t>mo</a:t>
            </a:r>
            <a:r>
              <a:rPr lang="en-GB" dirty="0"/>
              <a:t>, months; PET/CT, positron emission tomography/computerized tomography; y, years</a:t>
            </a:r>
            <a:br>
              <a:rPr lang="en-GB" dirty="0"/>
            </a:br>
            <a:r>
              <a:rPr lang="en-GB" dirty="0"/>
              <a:t>NCCN Guidelines v2.2021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0C35F-06BB-A74C-9F89-3BEC4B969B2B}"/>
              </a:ext>
            </a:extLst>
          </p:cNvPr>
          <p:cNvSpPr txBox="1"/>
          <p:nvPr/>
        </p:nvSpPr>
        <p:spPr>
          <a:xfrm>
            <a:off x="2771480" y="4387807"/>
            <a:ext cx="609895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Indication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present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9557FA-B5B3-9A41-8691-1FA1614AB883}"/>
              </a:ext>
            </a:extLst>
          </p:cNvPr>
          <p:cNvSpPr txBox="1"/>
          <p:nvPr/>
        </p:nvSpPr>
        <p:spPr>
          <a:xfrm>
            <a:off x="3562055" y="4328452"/>
            <a:ext cx="609895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Consider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PET/CT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scan</a:t>
            </a:r>
            <a:r>
              <a:rPr lang="en-GB" sz="900" b="1" baseline="30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84187-DDA9-DE46-A604-84940143C88E}"/>
              </a:ext>
            </a:extLst>
          </p:cNvPr>
          <p:cNvSpPr txBox="1"/>
          <p:nvPr/>
        </p:nvSpPr>
        <p:spPr>
          <a:xfrm>
            <a:off x="4450674" y="4223836"/>
            <a:ext cx="1715853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See suggested regimens (</a:t>
            </a:r>
            <a:r>
              <a:rPr lang="en-GB" sz="900" b="1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FOLL-B</a:t>
            </a: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)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or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Clinical trial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and/or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Palliative </a:t>
            </a: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ISRT</a:t>
            </a:r>
            <a:r>
              <a:rPr lang="en-GB" sz="900" b="1" baseline="30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723DAC-3C40-4E41-9653-850A6C386CD2}"/>
              </a:ext>
            </a:extLst>
          </p:cNvPr>
          <p:cNvCxnSpPr>
            <a:cxnSpLocks/>
          </p:cNvCxnSpPr>
          <p:nvPr/>
        </p:nvCxnSpPr>
        <p:spPr>
          <a:xfrm flipV="1">
            <a:off x="3508375" y="4333875"/>
            <a:ext cx="0" cy="3302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216B7C-12B7-8542-839C-27D88A1CB2B1}"/>
              </a:ext>
            </a:extLst>
          </p:cNvPr>
          <p:cNvCxnSpPr>
            <a:cxnSpLocks/>
          </p:cNvCxnSpPr>
          <p:nvPr/>
        </p:nvCxnSpPr>
        <p:spPr>
          <a:xfrm flipV="1">
            <a:off x="4025900" y="4333875"/>
            <a:ext cx="0" cy="3302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2EB1DA-F5C6-2D40-9A46-E81E7BC4C9A5}"/>
              </a:ext>
            </a:extLst>
          </p:cNvPr>
          <p:cNvCxnSpPr>
            <a:cxnSpLocks/>
          </p:cNvCxnSpPr>
          <p:nvPr/>
        </p:nvCxnSpPr>
        <p:spPr>
          <a:xfrm flipV="1">
            <a:off x="4394200" y="4216401"/>
            <a:ext cx="0" cy="56197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69EF22-97A3-964D-ABBA-CCDCE2BF5DCC}"/>
              </a:ext>
            </a:extLst>
          </p:cNvPr>
          <p:cNvCxnSpPr>
            <a:cxnSpLocks/>
          </p:cNvCxnSpPr>
          <p:nvPr/>
        </p:nvCxnSpPr>
        <p:spPr>
          <a:xfrm flipV="1">
            <a:off x="6223000" y="4216401"/>
            <a:ext cx="0" cy="56197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258317F-F906-514F-9790-AC85FFC004AD}"/>
              </a:ext>
            </a:extLst>
          </p:cNvPr>
          <p:cNvGraphicFramePr>
            <a:graphicFrameLocks noGrp="1"/>
          </p:cNvGraphicFramePr>
          <p:nvPr/>
        </p:nvGraphicFramePr>
        <p:xfrm>
          <a:off x="8035556" y="1208326"/>
          <a:ext cx="3581400" cy="171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336075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FIRST-LINE THERAPY</a:t>
                      </a:r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0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u="sng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Preferred regimens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(in alphabetical order)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Bendamustine + obinutuzumab or rituximab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CHOP (cyclophosphamide, doxorubicin, vincristine, prednisone) +</a:t>
                      </a:r>
                      <a:b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</a:b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obinutuzumab or rituximab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CVP (cyclophosphamide, vincristine, prednisone) + obinutuzumab</a:t>
                      </a:r>
                      <a:br>
                        <a:rPr lang="en-GB" sz="900" b="1" baseline="30000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</a:b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or rituximab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Lenalidomide + rituximab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en-GB" sz="900" b="1" u="sng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Other recommended regimens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Lenalidomide + </a:t>
                      </a:r>
                      <a:r>
                        <a:rPr lang="en-GB" sz="900" b="1" dirty="0" err="1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obinutuzumab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(category 2B) 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Rituximab (375 mg/m</a:t>
                      </a:r>
                      <a:r>
                        <a:rPr lang="en-GB" sz="900" b="1" baseline="30000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weekly for 4 doses) (consider for low tumour burden)</a:t>
                      </a:r>
                      <a:endParaRPr lang="en-GB" sz="900" b="1" baseline="30000" dirty="0">
                        <a:latin typeface="Calibri" panose="020F0502020204030204" pitchFamily="34" charset="0"/>
                        <a:ea typeface="Aileron" charset="0"/>
                        <a:cs typeface="Calibri" panose="020F0502020204030204" pitchFamily="34" charset="0"/>
                      </a:endParaRPr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723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7FABB5-54D1-8E4D-8581-74650BD08FD8}"/>
              </a:ext>
            </a:extLst>
          </p:cNvPr>
          <p:cNvGraphicFramePr>
            <a:graphicFrameLocks noGrp="1"/>
          </p:cNvGraphicFramePr>
          <p:nvPr/>
        </p:nvGraphicFramePr>
        <p:xfrm>
          <a:off x="8035556" y="2977859"/>
          <a:ext cx="3581400" cy="134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336075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FIRST-LINE THERAPY FOR ELDERLY OR INFIRM</a:t>
                      </a:r>
                      <a:br>
                        <a:rPr lang="en-GB" sz="11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</a:br>
                      <a:r>
                        <a:rPr lang="en-GB" sz="9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(if none of the above are expected to be tolerable</a:t>
                      </a:r>
                      <a:br>
                        <a:rPr lang="en-GB" sz="9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</a:br>
                      <a:r>
                        <a:rPr lang="en-GB" sz="9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in the opinion of the treating physician)</a:t>
                      </a:r>
                      <a:endParaRPr lang="en-GB" sz="9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ileron" charset="0"/>
                        <a:cs typeface="Calibri" panose="020F0502020204030204" pitchFamily="34" charset="0"/>
                      </a:endParaRPr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0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u="sng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Preferred regimens</a:t>
                      </a:r>
                      <a:endParaRPr lang="en-GB" sz="900" b="1" dirty="0">
                        <a:latin typeface="Calibri" panose="020F0502020204030204" pitchFamily="34" charset="0"/>
                        <a:ea typeface="Aileron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Rituximab (375 mg/m</a:t>
                      </a:r>
                      <a:r>
                        <a:rPr lang="en-GB" sz="900" b="1" baseline="30000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weekly for 4 doses) 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en-GB" sz="900" b="1" u="sng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Other recommended regimens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Chlorambucil ± rituximab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Cyclophosphamide ± rituximab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Ibritumomab </a:t>
                      </a:r>
                      <a:r>
                        <a:rPr lang="en-GB" sz="900" b="1" dirty="0" err="1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tiuxetan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(category 2B)</a:t>
                      </a:r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723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CA2DA73-C7FF-5F4D-B08B-DAAF7289B222}"/>
              </a:ext>
            </a:extLst>
          </p:cNvPr>
          <p:cNvGraphicFramePr>
            <a:graphicFrameLocks noGrp="1"/>
          </p:cNvGraphicFramePr>
          <p:nvPr/>
        </p:nvGraphicFramePr>
        <p:xfrm>
          <a:off x="8035556" y="4442593"/>
          <a:ext cx="3581400" cy="1468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336075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FIRST-LINE CONSOLIDATION OR EXTENDED DOSING</a:t>
                      </a:r>
                      <a:r>
                        <a:rPr lang="en-GB" sz="10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(optional)</a:t>
                      </a:r>
                      <a:endParaRPr lang="en-GB" sz="1000" b="1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ileron" charset="0"/>
                        <a:cs typeface="Calibri" panose="020F0502020204030204" pitchFamily="34" charset="0"/>
                      </a:endParaRPr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0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900" b="1" u="sng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Preferred regimens following chemoimmunotherapy</a:t>
                      </a:r>
                      <a:endParaRPr lang="en-GB" sz="900" b="1" dirty="0">
                        <a:latin typeface="Calibri" panose="020F0502020204030204" pitchFamily="34" charset="0"/>
                        <a:ea typeface="Aileron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Rituximab maintenance 375 mg/m</a:t>
                      </a:r>
                      <a:r>
                        <a:rPr lang="en-GB" sz="900" b="1" baseline="30000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one dose every 8-12 weeks for </a:t>
                      </a:r>
                      <a:b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</a:b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2 years for patients initially presenting with high tumour burden (category 1)</a:t>
                      </a:r>
                      <a:endParaRPr lang="en-GB" sz="900" b="1" baseline="30000" dirty="0">
                        <a:latin typeface="Calibri" panose="020F0502020204030204" pitchFamily="34" charset="0"/>
                        <a:ea typeface="Aileron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Obinutuzumab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maintenance (1,000 mg every 8 weeks for 12 doses</a:t>
                      </a:r>
                    </a:p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en-GB" sz="900" b="1" u="sng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Other recommended regimens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If initially treated with single-agent rituximab, consolidation with rituximab 375 mg/m</a:t>
                      </a:r>
                      <a:r>
                        <a:rPr lang="en-GB" sz="900" b="1" baseline="30000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one dose every 8 weeks for 4 doses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Ibritumomab </a:t>
                      </a:r>
                      <a:r>
                        <a:rPr lang="en-GB" sz="900" b="1" dirty="0" err="1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tiuxetan</a:t>
                      </a:r>
                      <a:r>
                        <a:rPr lang="en-GB" sz="900" b="1" dirty="0">
                          <a:latin typeface="Calibri" panose="020F0502020204030204" pitchFamily="34" charset="0"/>
                          <a:ea typeface="Aileron" charset="0"/>
                          <a:cs typeface="Calibri" panose="020F0502020204030204" pitchFamily="34" charset="0"/>
                        </a:rPr>
                        <a:t> (category 2B)</a:t>
                      </a:r>
                    </a:p>
                  </a:txBody>
                  <a:tcPr marL="55440" marR="5544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723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D189B66-4E16-0144-8A6E-0EA010CEB60D}"/>
              </a:ext>
            </a:extLst>
          </p:cNvPr>
          <p:cNvSpPr txBox="1"/>
          <p:nvPr/>
        </p:nvSpPr>
        <p:spPr>
          <a:xfrm>
            <a:off x="2303181" y="1694054"/>
            <a:ext cx="332172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NCCN Guidelines Version 3.2021</a:t>
            </a:r>
            <a:b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Follicular Lymphoma (grade 1-2)</a:t>
            </a:r>
            <a:endParaRPr lang="en-GB" sz="16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6C45BA-C860-F64D-B78B-B9E779D3496A}"/>
              </a:ext>
            </a:extLst>
          </p:cNvPr>
          <p:cNvSpPr txBox="1"/>
          <p:nvPr/>
        </p:nvSpPr>
        <p:spPr>
          <a:xfrm>
            <a:off x="3457576" y="2319909"/>
            <a:ext cx="19481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MANAGEMENT AND FOLLOW-UP</a:t>
            </a:r>
            <a:r>
              <a:rPr lang="en-GB" sz="1000" b="1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84050-C75A-E244-A978-28FB48D17B8F}"/>
              </a:ext>
            </a:extLst>
          </p:cNvPr>
          <p:cNvSpPr txBox="1"/>
          <p:nvPr/>
        </p:nvSpPr>
        <p:spPr>
          <a:xfrm>
            <a:off x="6182402" y="1686122"/>
            <a:ext cx="15179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NCCN Guidelines Index</a:t>
            </a:r>
            <a:br>
              <a:rPr lang="en-GB" sz="1000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Table of Contents</a:t>
            </a:r>
            <a:br>
              <a:rPr lang="en-GB" sz="1000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Discussion</a:t>
            </a:r>
            <a:endParaRPr lang="en-GB" sz="1000" u="sng" baseline="30000" dirty="0">
              <a:solidFill>
                <a:srgbClr val="0070C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58FF1B-26D5-E74C-9F29-75A67C52B47A}"/>
              </a:ext>
            </a:extLst>
          </p:cNvPr>
          <p:cNvCxnSpPr>
            <a:cxnSpLocks/>
          </p:cNvCxnSpPr>
          <p:nvPr/>
        </p:nvCxnSpPr>
        <p:spPr>
          <a:xfrm flipH="1">
            <a:off x="4065276" y="4502150"/>
            <a:ext cx="30352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62BF94-5667-2947-8EB0-159FEF5941BD}"/>
              </a:ext>
            </a:extLst>
          </p:cNvPr>
          <p:cNvCxnSpPr>
            <a:cxnSpLocks/>
          </p:cNvCxnSpPr>
          <p:nvPr/>
        </p:nvCxnSpPr>
        <p:spPr>
          <a:xfrm flipH="1">
            <a:off x="3260725" y="4502150"/>
            <a:ext cx="22225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32CA33-BD89-CE4D-AEB9-BE098FBCDD91}"/>
              </a:ext>
            </a:extLst>
          </p:cNvPr>
          <p:cNvCxnSpPr>
            <a:cxnSpLocks/>
          </p:cNvCxnSpPr>
          <p:nvPr/>
        </p:nvCxnSpPr>
        <p:spPr>
          <a:xfrm flipH="1">
            <a:off x="6256026" y="4502150"/>
            <a:ext cx="370199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683E0A9-9E1F-0E4F-B6C9-711615F59B43}"/>
              </a:ext>
            </a:extLst>
          </p:cNvPr>
          <p:cNvSpPr txBox="1"/>
          <p:nvPr/>
        </p:nvSpPr>
        <p:spPr>
          <a:xfrm>
            <a:off x="6698574" y="4309561"/>
            <a:ext cx="1013501" cy="373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See End-of-</a:t>
            </a:r>
            <a:b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Treatment Response</a:t>
            </a:r>
            <a:b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(FOLL-5)</a:t>
            </a:r>
            <a:endParaRPr lang="en-GB" sz="900" b="1" u="sng" baseline="30000" dirty="0">
              <a:solidFill>
                <a:srgbClr val="0070C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790BBE-2B00-2543-A00F-9108D4FB227E}"/>
              </a:ext>
            </a:extLst>
          </p:cNvPr>
          <p:cNvCxnSpPr>
            <a:cxnSpLocks/>
          </p:cNvCxnSpPr>
          <p:nvPr/>
        </p:nvCxnSpPr>
        <p:spPr>
          <a:xfrm flipV="1">
            <a:off x="6651625" y="4321175"/>
            <a:ext cx="0" cy="36195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C7F13AD-F7CD-904A-815B-1E298B08F62F}"/>
              </a:ext>
            </a:extLst>
          </p:cNvPr>
          <p:cNvSpPr txBox="1"/>
          <p:nvPr/>
        </p:nvSpPr>
        <p:spPr>
          <a:xfrm>
            <a:off x="2771480" y="3200357"/>
            <a:ext cx="609895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indication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32657B-A600-944A-9A48-40D2DC6B54BC}"/>
              </a:ext>
            </a:extLst>
          </p:cNvPr>
          <p:cNvSpPr txBox="1"/>
          <p:nvPr/>
        </p:nvSpPr>
        <p:spPr>
          <a:xfrm>
            <a:off x="3562055" y="3210852"/>
            <a:ext cx="609895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Observe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(category 1)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1D2ADE4-E17D-DD41-ACCC-964812801495}"/>
              </a:ext>
            </a:extLst>
          </p:cNvPr>
          <p:cNvCxnSpPr>
            <a:cxnSpLocks/>
          </p:cNvCxnSpPr>
          <p:nvPr/>
        </p:nvCxnSpPr>
        <p:spPr>
          <a:xfrm flipH="1">
            <a:off x="3260725" y="3314700"/>
            <a:ext cx="22225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DCA459-9ED3-BE49-93C6-875DF526A241}"/>
              </a:ext>
            </a:extLst>
          </p:cNvPr>
          <p:cNvCxnSpPr>
            <a:cxnSpLocks/>
          </p:cNvCxnSpPr>
          <p:nvPr/>
        </p:nvCxnSpPr>
        <p:spPr>
          <a:xfrm flipV="1">
            <a:off x="1253148" y="3371851"/>
            <a:ext cx="0" cy="114934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DDC25E7-1B28-D645-BF5F-834A307A7D0A}"/>
              </a:ext>
            </a:extLst>
          </p:cNvPr>
          <p:cNvSpPr txBox="1"/>
          <p:nvPr/>
        </p:nvSpPr>
        <p:spPr>
          <a:xfrm>
            <a:off x="609061" y="3800432"/>
            <a:ext cx="609895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Stage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III, IV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8B9E1A-D92C-F545-AB74-D523B47B0B43}"/>
              </a:ext>
            </a:extLst>
          </p:cNvPr>
          <p:cNvCxnSpPr>
            <a:cxnSpLocks/>
            <a:stCxn id="47" idx="3"/>
          </p:cNvCxnSpPr>
          <p:nvPr/>
        </p:nvCxnSpPr>
        <p:spPr>
          <a:xfrm flipH="1" flipV="1">
            <a:off x="907806" y="3914776"/>
            <a:ext cx="311150" cy="10306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212D6C-889B-B643-A91F-C88473A76777}"/>
              </a:ext>
            </a:extLst>
          </p:cNvPr>
          <p:cNvCxnSpPr>
            <a:cxnSpLocks/>
          </p:cNvCxnSpPr>
          <p:nvPr/>
        </p:nvCxnSpPr>
        <p:spPr>
          <a:xfrm flipH="1">
            <a:off x="4146550" y="3314700"/>
            <a:ext cx="22225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25C1E59-535A-9244-8C2F-3C957567BDD8}"/>
              </a:ext>
            </a:extLst>
          </p:cNvPr>
          <p:cNvCxnSpPr>
            <a:cxnSpLocks/>
          </p:cNvCxnSpPr>
          <p:nvPr/>
        </p:nvCxnSpPr>
        <p:spPr>
          <a:xfrm flipV="1">
            <a:off x="4397375" y="2930526"/>
            <a:ext cx="0" cy="8381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B7EBCFA-B616-BC40-B568-EEB38159F998}"/>
              </a:ext>
            </a:extLst>
          </p:cNvPr>
          <p:cNvCxnSpPr>
            <a:cxnSpLocks/>
          </p:cNvCxnSpPr>
          <p:nvPr/>
        </p:nvCxnSpPr>
        <p:spPr>
          <a:xfrm flipH="1">
            <a:off x="6473825" y="3314700"/>
            <a:ext cx="15240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0FF0152-6E24-F540-8891-7A00F3662E6E}"/>
              </a:ext>
            </a:extLst>
          </p:cNvPr>
          <p:cNvCxnSpPr>
            <a:cxnSpLocks/>
          </p:cNvCxnSpPr>
          <p:nvPr/>
        </p:nvCxnSpPr>
        <p:spPr>
          <a:xfrm flipV="1">
            <a:off x="6654800" y="3095626"/>
            <a:ext cx="0" cy="50164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67A88E4-EC92-3649-B97D-57303B15FB83}"/>
              </a:ext>
            </a:extLst>
          </p:cNvPr>
          <p:cNvSpPr txBox="1"/>
          <p:nvPr/>
        </p:nvSpPr>
        <p:spPr>
          <a:xfrm>
            <a:off x="4450674" y="2921103"/>
            <a:ext cx="1991401" cy="872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Clinical</a:t>
            </a:r>
          </a:p>
          <a:p>
            <a:pPr marL="88900" indent="-88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H&amp;P and labs every 3-6 </a:t>
            </a: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</a:t>
            </a: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for 5 y and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then annually or as clinically indicated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Surveillance </a:t>
            </a: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imaging</a:t>
            </a:r>
            <a:r>
              <a:rPr lang="en-GB" sz="900" b="1" baseline="30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88900" indent="-88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Up to 2 y: C/A/P CT scan with contrast no more than every 6 </a:t>
            </a: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</a:t>
            </a:r>
            <a:endParaRPr lang="en-GB" sz="900" b="1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88900" indent="-88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≥2 y: CT scan no more than annually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93C8B70-2EF0-0744-AAC4-DB54844529A2}"/>
              </a:ext>
            </a:extLst>
          </p:cNvPr>
          <p:cNvCxnSpPr>
            <a:cxnSpLocks/>
          </p:cNvCxnSpPr>
          <p:nvPr/>
        </p:nvCxnSpPr>
        <p:spPr>
          <a:xfrm flipV="1">
            <a:off x="6445983" y="2930526"/>
            <a:ext cx="0" cy="8381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98FD2AC-0EAD-6043-B981-A55EAD79F194}"/>
              </a:ext>
            </a:extLst>
          </p:cNvPr>
          <p:cNvSpPr txBox="1"/>
          <p:nvPr/>
        </p:nvSpPr>
        <p:spPr>
          <a:xfrm>
            <a:off x="6698574" y="3091338"/>
            <a:ext cx="1089701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8900" indent="-88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Progressive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</a:t>
            </a:r>
            <a:r>
              <a:rPr lang="en-GB" sz="900" b="1" baseline="30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n,p</a:t>
            </a:r>
            <a:endParaRPr lang="en-GB" sz="900" b="1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88900" indent="-88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For transformation,</a:t>
            </a:r>
            <a:b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see (FOLL-6)</a:t>
            </a:r>
            <a:endParaRPr lang="en-GB" sz="900" b="1" u="sng" baseline="30000" dirty="0">
              <a:solidFill>
                <a:srgbClr val="0070C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CF7790-5C27-2B43-B4C9-EF590B3A992B}"/>
              </a:ext>
            </a:extLst>
          </p:cNvPr>
          <p:cNvCxnSpPr>
            <a:cxnSpLocks/>
          </p:cNvCxnSpPr>
          <p:nvPr/>
        </p:nvCxnSpPr>
        <p:spPr>
          <a:xfrm>
            <a:off x="4511675" y="2727325"/>
            <a:ext cx="1647825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6B256AA-4A71-9342-8E29-654B53F1FA7A}"/>
              </a:ext>
            </a:extLst>
          </p:cNvPr>
          <p:cNvCxnSpPr>
            <a:cxnSpLocks/>
          </p:cNvCxnSpPr>
          <p:nvPr/>
        </p:nvCxnSpPr>
        <p:spPr>
          <a:xfrm>
            <a:off x="3067050" y="2727325"/>
            <a:ext cx="151130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47A7C2-87EC-FD49-9FF4-3E03D7B8B2BF}"/>
              </a:ext>
            </a:extLst>
          </p:cNvPr>
          <p:cNvCxnSpPr>
            <a:cxnSpLocks/>
          </p:cNvCxnSpPr>
          <p:nvPr/>
        </p:nvCxnSpPr>
        <p:spPr>
          <a:xfrm>
            <a:off x="6134100" y="2727325"/>
            <a:ext cx="133985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E351CC7-EFC2-804C-B69C-E5149A0F6101}"/>
              </a:ext>
            </a:extLst>
          </p:cNvPr>
          <p:cNvCxnSpPr>
            <a:cxnSpLocks/>
          </p:cNvCxnSpPr>
          <p:nvPr/>
        </p:nvCxnSpPr>
        <p:spPr>
          <a:xfrm>
            <a:off x="7387738" y="3232152"/>
            <a:ext cx="133352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7AA6EE8-63AB-624F-85D5-3CC420B98F13}"/>
              </a:ext>
            </a:extLst>
          </p:cNvPr>
          <p:cNvCxnSpPr>
            <a:cxnSpLocks/>
          </p:cNvCxnSpPr>
          <p:nvPr/>
        </p:nvCxnSpPr>
        <p:spPr>
          <a:xfrm flipV="1">
            <a:off x="7514739" y="2724151"/>
            <a:ext cx="0" cy="5079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AB8057A-C245-3945-AFBF-B28E065F6DC2}"/>
              </a:ext>
            </a:extLst>
          </p:cNvPr>
          <p:cNvCxnSpPr>
            <a:cxnSpLocks/>
          </p:cNvCxnSpPr>
          <p:nvPr/>
        </p:nvCxnSpPr>
        <p:spPr>
          <a:xfrm>
            <a:off x="1901825" y="2727325"/>
            <a:ext cx="12065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8C3EF91-030A-6C43-B0DC-54868127E8D9}"/>
              </a:ext>
            </a:extLst>
          </p:cNvPr>
          <p:cNvCxnSpPr>
            <a:cxnSpLocks/>
          </p:cNvCxnSpPr>
          <p:nvPr/>
        </p:nvCxnSpPr>
        <p:spPr>
          <a:xfrm flipV="1">
            <a:off x="1908175" y="2724150"/>
            <a:ext cx="0" cy="5080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C31347C-3BFA-C449-A3FE-8B51CB25BA17}"/>
              </a:ext>
            </a:extLst>
          </p:cNvPr>
          <p:cNvCxnSpPr>
            <a:cxnSpLocks/>
          </p:cNvCxnSpPr>
          <p:nvPr/>
        </p:nvCxnSpPr>
        <p:spPr>
          <a:xfrm flipH="1">
            <a:off x="2698750" y="3530600"/>
            <a:ext cx="184150" cy="3937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72AF95-52CB-884F-9342-D29566535B3A}"/>
              </a:ext>
            </a:extLst>
          </p:cNvPr>
          <p:cNvCxnSpPr>
            <a:cxnSpLocks/>
          </p:cNvCxnSpPr>
          <p:nvPr/>
        </p:nvCxnSpPr>
        <p:spPr>
          <a:xfrm flipH="1" flipV="1">
            <a:off x="2698750" y="3921125"/>
            <a:ext cx="184150" cy="3937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21BD499-5A3F-3848-B1B8-BDAB11358EF4}"/>
              </a:ext>
            </a:extLst>
          </p:cNvPr>
          <p:cNvSpPr txBox="1"/>
          <p:nvPr/>
        </p:nvSpPr>
        <p:spPr>
          <a:xfrm>
            <a:off x="654051" y="2319909"/>
            <a:ext cx="5048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STAGE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4D12C51-1105-A340-BB98-2CBD571957BF}"/>
              </a:ext>
            </a:extLst>
          </p:cNvPr>
          <p:cNvSpPr/>
          <p:nvPr/>
        </p:nvSpPr>
        <p:spPr>
          <a:xfrm>
            <a:off x="2611316" y="3922687"/>
            <a:ext cx="4255476" cy="144916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E836869-3D03-D04A-B68D-75D994E5CC77}"/>
              </a:ext>
            </a:extLst>
          </p:cNvPr>
          <p:cNvSpPr/>
          <p:nvPr/>
        </p:nvSpPr>
        <p:spPr>
          <a:xfrm>
            <a:off x="536331" y="3006970"/>
            <a:ext cx="2235148" cy="173208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0508E5DD-DC05-9D40-A580-C9138F897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71" y="1604212"/>
            <a:ext cx="1693859" cy="576281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5C14C17-DC91-5346-A472-972C7A7D645A}"/>
              </a:ext>
            </a:extLst>
          </p:cNvPr>
          <p:cNvCxnSpPr>
            <a:cxnSpLocks/>
          </p:cNvCxnSpPr>
          <p:nvPr/>
        </p:nvCxnSpPr>
        <p:spPr>
          <a:xfrm>
            <a:off x="653318" y="2243748"/>
            <a:ext cx="704874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18882F0-2A4D-E147-B1C0-D9ED13FDBD8B}"/>
              </a:ext>
            </a:extLst>
          </p:cNvPr>
          <p:cNvCxnSpPr>
            <a:cxnSpLocks/>
          </p:cNvCxnSpPr>
          <p:nvPr/>
        </p:nvCxnSpPr>
        <p:spPr>
          <a:xfrm flipV="1">
            <a:off x="2676525" y="3371851"/>
            <a:ext cx="0" cy="114934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9DB5B3C-7A14-0242-91EC-276B78FC6A8B}"/>
              </a:ext>
            </a:extLst>
          </p:cNvPr>
          <p:cNvSpPr txBox="1"/>
          <p:nvPr/>
        </p:nvSpPr>
        <p:spPr>
          <a:xfrm>
            <a:off x="6126801" y="2339745"/>
            <a:ext cx="1575749" cy="29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See monoclonal antibody and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viral reactivation (</a:t>
            </a:r>
            <a:r>
              <a:rPr lang="en-GB" sz="900" b="1" u="sng" dirty="0">
                <a:solidFill>
                  <a:srgbClr val="0070C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NHODG-B</a:t>
            </a: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9B02E2C-1C42-3D43-AF6C-B0EB9151EB21}"/>
              </a:ext>
            </a:extLst>
          </p:cNvPr>
          <p:cNvSpPr txBox="1"/>
          <p:nvPr/>
        </p:nvSpPr>
        <p:spPr>
          <a:xfrm>
            <a:off x="1317437" y="3362281"/>
            <a:ext cx="1352443" cy="1178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Indications for treatment: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Candidate for clinical trial</a:t>
            </a: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Symptoms</a:t>
            </a: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Threatened end-organ 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function</a:t>
            </a: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Cytopenia secondary to 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lymphoma</a:t>
            </a: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Bulky </a:t>
            </a: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</a:t>
            </a:r>
            <a:r>
              <a:rPr lang="en-GB" sz="900" b="1" baseline="30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q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88900" indent="-88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Steady or rapid</a:t>
            </a:r>
            <a:b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</a:t>
            </a:r>
            <a:r>
              <a:rPr lang="en-GB" sz="900" b="1" baseline="30000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</a:t>
            </a:r>
            <a:endParaRPr lang="en-GB" sz="9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24D2-461D-2548-BD34-CFEE4879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ESMO Clinical Practice Guidelines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1668F-EC22-B64F-8093-85937269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F45134-F91D-F244-A1FB-A43F759F35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46403"/>
            <a:ext cx="10962216" cy="475073"/>
          </a:xfrm>
        </p:spPr>
        <p:txBody>
          <a:bodyPr/>
          <a:lstStyle/>
          <a:p>
            <a:r>
              <a:rPr lang="en-GB" dirty="0"/>
              <a:t>B, bendamustine; CHOP, cyclophosphamide, doxorubicin, vincristine, prednisone; CIT, chemoimmunotherapy; FLIPI, Follicular Lymphoma International Prognostic Index; G/R, obinutuzumab/rituximab; </a:t>
            </a:r>
            <a:br>
              <a:rPr lang="en-GB" dirty="0"/>
            </a:br>
            <a:r>
              <a:rPr lang="en-GB" dirty="0"/>
              <a:t>INRT, involved node radiotherapy; ISRT, involved-site radiation therapy; QoL, quality of life; LEN+R, rituximab plus lenalidomide; R-CHOP, cyclophosphamide, doxorubicin, vincristine, prednisone plus rituximab; </a:t>
            </a:r>
            <a:br>
              <a:rPr lang="en-GB" dirty="0"/>
            </a:br>
            <a:r>
              <a:rPr lang="en-GB" dirty="0"/>
              <a:t>R-CVP, rituximab plus cyclophosphamide, vincristine, prednisone</a:t>
            </a:r>
            <a:br>
              <a:rPr lang="en-GB" dirty="0"/>
            </a:br>
            <a:r>
              <a:rPr lang="en-GB" dirty="0"/>
              <a:t>Dreyling M, et al. Ann Oncol. 2021;32:298-308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CE8B28-2DE1-1E4E-AD0F-83C3FDE09349}"/>
              </a:ext>
            </a:extLst>
          </p:cNvPr>
          <p:cNvCxnSpPr>
            <a:cxnSpLocks/>
          </p:cNvCxnSpPr>
          <p:nvPr/>
        </p:nvCxnSpPr>
        <p:spPr>
          <a:xfrm flipH="1">
            <a:off x="1340825" y="1914012"/>
            <a:ext cx="371620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702FD9-8C68-AC42-BF2F-A38EC671BFB2}"/>
              </a:ext>
            </a:extLst>
          </p:cNvPr>
          <p:cNvSpPr/>
          <p:nvPr/>
        </p:nvSpPr>
        <p:spPr>
          <a:xfrm>
            <a:off x="2509478" y="3737539"/>
            <a:ext cx="1363735" cy="114390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/>
              <a:t>Mild symptoms:</a:t>
            </a:r>
          </a:p>
          <a:p>
            <a:pPr algn="ctr"/>
            <a:endParaRPr lang="en-GB" sz="1000" b="1" dirty="0"/>
          </a:p>
          <a:p>
            <a:r>
              <a:rPr lang="en-GB" sz="900" dirty="0"/>
              <a:t>Non-chemotherapy treatment (III, C)</a:t>
            </a:r>
          </a:p>
          <a:p>
            <a:r>
              <a:rPr lang="en-GB" sz="900" dirty="0"/>
              <a:t>Rituximab (III, B)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804CCE8-C765-2F43-AA22-47C4EB334C80}"/>
              </a:ext>
            </a:extLst>
          </p:cNvPr>
          <p:cNvSpPr/>
          <p:nvPr/>
        </p:nvSpPr>
        <p:spPr>
          <a:xfrm>
            <a:off x="2509478" y="2116581"/>
            <a:ext cx="1363735" cy="6884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Symptoms:</a:t>
            </a:r>
          </a:p>
          <a:p>
            <a:r>
              <a:rPr lang="en-GB" sz="900" dirty="0">
                <a:solidFill>
                  <a:schemeClr val="tx1"/>
                </a:solidFill>
              </a:rPr>
              <a:t>No symptoms</a:t>
            </a:r>
          </a:p>
          <a:p>
            <a:r>
              <a:rPr lang="en-GB" sz="900" dirty="0">
                <a:solidFill>
                  <a:schemeClr val="tx1"/>
                </a:solidFill>
              </a:rPr>
              <a:t>Mild symptoms</a:t>
            </a:r>
          </a:p>
          <a:p>
            <a:r>
              <a:rPr lang="en-GB" sz="900" dirty="0">
                <a:solidFill>
                  <a:schemeClr val="tx1"/>
                </a:solidFill>
              </a:rPr>
              <a:t>Life-/organ-threatening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71DAA0-6BEB-A141-AE07-AFCA7FA6177B}"/>
              </a:ext>
            </a:extLst>
          </p:cNvPr>
          <p:cNvCxnSpPr>
            <a:cxnSpLocks/>
          </p:cNvCxnSpPr>
          <p:nvPr/>
        </p:nvCxnSpPr>
        <p:spPr>
          <a:xfrm>
            <a:off x="5048873" y="1906686"/>
            <a:ext cx="0" cy="206155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5F4F92-FEB2-2142-8181-4D9B8BA86349}"/>
              </a:ext>
            </a:extLst>
          </p:cNvPr>
          <p:cNvCxnSpPr>
            <a:cxnSpLocks/>
          </p:cNvCxnSpPr>
          <p:nvPr/>
        </p:nvCxnSpPr>
        <p:spPr>
          <a:xfrm>
            <a:off x="3191345" y="1649291"/>
            <a:ext cx="0" cy="46355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24BC7E9-068C-EA4A-B1D5-883FFBC6AACF}"/>
              </a:ext>
            </a:extLst>
          </p:cNvPr>
          <p:cNvSpPr/>
          <p:nvPr/>
        </p:nvSpPr>
        <p:spPr>
          <a:xfrm>
            <a:off x="4366434" y="2116581"/>
            <a:ext cx="1363735" cy="6884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Patient priority:</a:t>
            </a:r>
          </a:p>
          <a:p>
            <a:r>
              <a:rPr lang="en-GB" sz="900" dirty="0">
                <a:solidFill>
                  <a:schemeClr val="tx1"/>
                </a:solidFill>
              </a:rPr>
              <a:t>Long remission</a:t>
            </a:r>
          </a:p>
          <a:p>
            <a:r>
              <a:rPr lang="en-GB" sz="900" dirty="0">
                <a:solidFill>
                  <a:schemeClr val="tx1"/>
                </a:solidFill>
              </a:rPr>
              <a:t>Better QoL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F0B72FC-8F85-4D45-B764-E591F06B8C48}"/>
              </a:ext>
            </a:extLst>
          </p:cNvPr>
          <p:cNvSpPr/>
          <p:nvPr/>
        </p:nvSpPr>
        <p:spPr>
          <a:xfrm>
            <a:off x="661347" y="2116581"/>
            <a:ext cx="1363735" cy="6884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Prognosis:</a:t>
            </a:r>
          </a:p>
          <a:p>
            <a:r>
              <a:rPr lang="en-GB" sz="900" dirty="0">
                <a:solidFill>
                  <a:schemeClr val="tx1"/>
                </a:solidFill>
              </a:rPr>
              <a:t>Stage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FLIPI 1 or 2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Grade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85F70A-C427-0345-A23D-48B0262F6840}"/>
              </a:ext>
            </a:extLst>
          </p:cNvPr>
          <p:cNvCxnSpPr>
            <a:cxnSpLocks/>
          </p:cNvCxnSpPr>
          <p:nvPr/>
        </p:nvCxnSpPr>
        <p:spPr>
          <a:xfrm>
            <a:off x="1340611" y="1906686"/>
            <a:ext cx="0" cy="206155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5F5A1E2-92FF-014C-8DA2-99F1F912410E}"/>
              </a:ext>
            </a:extLst>
          </p:cNvPr>
          <p:cNvSpPr/>
          <p:nvPr/>
        </p:nvSpPr>
        <p:spPr>
          <a:xfrm>
            <a:off x="4061634" y="3737540"/>
            <a:ext cx="1830660" cy="1327567"/>
          </a:xfrm>
          <a:prstGeom prst="roundRect">
            <a:avLst>
              <a:gd name="adj" fmla="val 10688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High tumour burden:</a:t>
            </a:r>
          </a:p>
          <a:p>
            <a:r>
              <a:rPr lang="en-GB" sz="900" dirty="0">
                <a:solidFill>
                  <a:schemeClr val="bg1"/>
                </a:solidFill>
              </a:rPr>
              <a:t>CIT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(G/R-B, G/R-CHOP, G/R-CVP) [I, A]</a:t>
            </a:r>
          </a:p>
          <a:p>
            <a:pPr>
              <a:spcBef>
                <a:spcPts val="300"/>
              </a:spcBef>
            </a:pPr>
            <a:r>
              <a:rPr lang="en-GB" sz="900" b="1" dirty="0">
                <a:solidFill>
                  <a:schemeClr val="bg1"/>
                </a:solidFill>
              </a:rPr>
              <a:t>Consider: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Antibody maintenance (or radioimmunotherapy) [I, B]</a:t>
            </a:r>
          </a:p>
          <a:p>
            <a:pPr>
              <a:spcBef>
                <a:spcPts val="300"/>
              </a:spcBef>
            </a:pPr>
            <a:r>
              <a:rPr lang="en-GB" sz="900" dirty="0">
                <a:solidFill>
                  <a:schemeClr val="bg1"/>
                </a:solidFill>
              </a:rPr>
              <a:t>In selected cases: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LEN+R [I, C]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5B9720D-1103-0043-AE92-46E1C91843B0}"/>
              </a:ext>
            </a:extLst>
          </p:cNvPr>
          <p:cNvSpPr/>
          <p:nvPr/>
        </p:nvSpPr>
        <p:spPr>
          <a:xfrm>
            <a:off x="661347" y="3736300"/>
            <a:ext cx="1363735" cy="5436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Asymptomatic cases:</a:t>
            </a:r>
          </a:p>
          <a:p>
            <a:r>
              <a:rPr lang="en-GB" sz="900" dirty="0">
                <a:solidFill>
                  <a:schemeClr val="tx1"/>
                </a:solidFill>
              </a:rPr>
              <a:t>Watch-and-wait [I, A]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0BD3EF-9A07-BE41-B287-24FE6977807B}"/>
              </a:ext>
            </a:extLst>
          </p:cNvPr>
          <p:cNvCxnSpPr>
            <a:cxnSpLocks/>
          </p:cNvCxnSpPr>
          <p:nvPr/>
        </p:nvCxnSpPr>
        <p:spPr>
          <a:xfrm flipH="1">
            <a:off x="1340825" y="3547671"/>
            <a:ext cx="3708253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BCA5ED-E1A4-E942-A75B-BE37851B245B}"/>
              </a:ext>
            </a:extLst>
          </p:cNvPr>
          <p:cNvCxnSpPr>
            <a:cxnSpLocks/>
          </p:cNvCxnSpPr>
          <p:nvPr/>
        </p:nvCxnSpPr>
        <p:spPr>
          <a:xfrm>
            <a:off x="5048873" y="3540345"/>
            <a:ext cx="0" cy="206155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53FBE2-772C-844F-B0AE-9CD6A44AB283}"/>
              </a:ext>
            </a:extLst>
          </p:cNvPr>
          <p:cNvCxnSpPr>
            <a:cxnSpLocks/>
          </p:cNvCxnSpPr>
          <p:nvPr/>
        </p:nvCxnSpPr>
        <p:spPr>
          <a:xfrm>
            <a:off x="3191345" y="3282950"/>
            <a:ext cx="0" cy="46355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8AFA654-F2B6-744B-8D3F-5923E891E51A}"/>
              </a:ext>
            </a:extLst>
          </p:cNvPr>
          <p:cNvCxnSpPr>
            <a:cxnSpLocks/>
          </p:cNvCxnSpPr>
          <p:nvPr/>
        </p:nvCxnSpPr>
        <p:spPr>
          <a:xfrm>
            <a:off x="1340611" y="3540345"/>
            <a:ext cx="0" cy="206155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53CB1EC-63C6-794F-845D-261622233E16}"/>
              </a:ext>
            </a:extLst>
          </p:cNvPr>
          <p:cNvSpPr/>
          <p:nvPr/>
        </p:nvSpPr>
        <p:spPr>
          <a:xfrm>
            <a:off x="2316134" y="3082607"/>
            <a:ext cx="1750423" cy="3444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Choose among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C7DE4C-24F2-434A-A79A-01F1408B9824}"/>
              </a:ext>
            </a:extLst>
          </p:cNvPr>
          <p:cNvSpPr/>
          <p:nvPr/>
        </p:nvSpPr>
        <p:spPr>
          <a:xfrm>
            <a:off x="2316134" y="1436690"/>
            <a:ext cx="1750423" cy="3444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Evaluate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68A51B2-158B-4E44-8BA6-C9113A07F344}"/>
              </a:ext>
            </a:extLst>
          </p:cNvPr>
          <p:cNvSpPr/>
          <p:nvPr/>
        </p:nvSpPr>
        <p:spPr>
          <a:xfrm>
            <a:off x="9243336" y="4492917"/>
            <a:ext cx="2368549" cy="897960"/>
          </a:xfrm>
          <a:prstGeom prst="roundRect">
            <a:avLst>
              <a:gd name="adj" fmla="val 10688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900" dirty="0">
                <a:solidFill>
                  <a:schemeClr val="bg1"/>
                </a:solidFill>
              </a:rPr>
              <a:t>CIT (G/R-B, G/R-CHOP, G/R-CVP) [I, A]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CR/PR: discuss antibody maintenance [I, B]</a:t>
            </a:r>
          </a:p>
          <a:p>
            <a:pPr>
              <a:spcBef>
                <a:spcPts val="300"/>
              </a:spcBef>
            </a:pPr>
            <a:r>
              <a:rPr lang="en-GB" sz="900" b="1" dirty="0">
                <a:solidFill>
                  <a:schemeClr val="bg1"/>
                </a:solidFill>
              </a:rPr>
              <a:t>In selected cases: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Rituximab monotherapy [III, C]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LEN+R [I, C]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DA8299-0A03-3B4D-BBAB-411CF420211A}"/>
              </a:ext>
            </a:extLst>
          </p:cNvPr>
          <p:cNvCxnSpPr>
            <a:cxnSpLocks/>
          </p:cNvCxnSpPr>
          <p:nvPr/>
        </p:nvCxnSpPr>
        <p:spPr>
          <a:xfrm flipH="1">
            <a:off x="7693919" y="4024752"/>
            <a:ext cx="273819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2CF1864-8C92-8D4A-A5C3-42228DF6BB30}"/>
              </a:ext>
            </a:extLst>
          </p:cNvPr>
          <p:cNvCxnSpPr>
            <a:cxnSpLocks/>
          </p:cNvCxnSpPr>
          <p:nvPr/>
        </p:nvCxnSpPr>
        <p:spPr>
          <a:xfrm>
            <a:off x="10427610" y="4017425"/>
            <a:ext cx="0" cy="46800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63936D3-0B28-394A-8A2A-3399826C318E}"/>
              </a:ext>
            </a:extLst>
          </p:cNvPr>
          <p:cNvCxnSpPr>
            <a:cxnSpLocks/>
          </p:cNvCxnSpPr>
          <p:nvPr/>
        </p:nvCxnSpPr>
        <p:spPr>
          <a:xfrm>
            <a:off x="7700312" y="4017425"/>
            <a:ext cx="0" cy="46800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E6F9366-FDB6-0D4B-BA0B-303ABEC7335E}"/>
              </a:ext>
            </a:extLst>
          </p:cNvPr>
          <p:cNvSpPr/>
          <p:nvPr/>
        </p:nvSpPr>
        <p:spPr>
          <a:xfrm>
            <a:off x="6516038" y="4492917"/>
            <a:ext cx="2368549" cy="897960"/>
          </a:xfrm>
          <a:prstGeom prst="roundRect">
            <a:avLst>
              <a:gd name="adj" fmla="val 10688"/>
            </a:avLst>
          </a:prstGeom>
          <a:solidFill>
            <a:schemeClr val="tx2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900" dirty="0">
                <a:solidFill>
                  <a:schemeClr val="bg1"/>
                </a:solidFill>
              </a:rPr>
              <a:t>CIT (G/R-B, G/R-CHOP, G/R-CVP) [I, A]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CR/PR: discuss antibody maintenance [I, B]</a:t>
            </a:r>
          </a:p>
          <a:p>
            <a:pPr>
              <a:spcBef>
                <a:spcPts val="300"/>
              </a:spcBef>
            </a:pPr>
            <a:r>
              <a:rPr lang="en-GB" sz="900" b="1" dirty="0">
                <a:solidFill>
                  <a:schemeClr val="bg1"/>
                </a:solidFill>
              </a:rPr>
              <a:t>In selected cases: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Rituximab monotherapy [III, C]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LEN+R [I, C]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43A9D5-58A0-8749-A728-96FE05D02DA1}"/>
              </a:ext>
            </a:extLst>
          </p:cNvPr>
          <p:cNvSpPr txBox="1"/>
          <p:nvPr/>
        </p:nvSpPr>
        <p:spPr>
          <a:xfrm>
            <a:off x="7401090" y="4118778"/>
            <a:ext cx="59824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&lt;65 years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82A745-DDAD-B141-A1ED-CFA8A696ADC0}"/>
              </a:ext>
            </a:extLst>
          </p:cNvPr>
          <p:cNvSpPr txBox="1"/>
          <p:nvPr/>
        </p:nvSpPr>
        <p:spPr>
          <a:xfrm>
            <a:off x="10128415" y="4118778"/>
            <a:ext cx="59824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&gt;65 years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5BF0650-15DB-EB4A-AAE7-0DD03BBFB5C9}"/>
              </a:ext>
            </a:extLst>
          </p:cNvPr>
          <p:cNvCxnSpPr>
            <a:cxnSpLocks/>
          </p:cNvCxnSpPr>
          <p:nvPr/>
        </p:nvCxnSpPr>
        <p:spPr>
          <a:xfrm>
            <a:off x="9063961" y="3760970"/>
            <a:ext cx="0" cy="255328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D4245C5-C9B3-AD49-9006-07338D092FB5}"/>
              </a:ext>
            </a:extLst>
          </p:cNvPr>
          <p:cNvSpPr/>
          <p:nvPr/>
        </p:nvSpPr>
        <p:spPr>
          <a:xfrm>
            <a:off x="8038811" y="3559688"/>
            <a:ext cx="2050300" cy="3444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High tumour burden – Stage III/IV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244D637-E1B0-8241-9A4A-ED7050B29599}"/>
              </a:ext>
            </a:extLst>
          </p:cNvPr>
          <p:cNvSpPr/>
          <p:nvPr/>
        </p:nvSpPr>
        <p:spPr>
          <a:xfrm>
            <a:off x="9589275" y="2369919"/>
            <a:ext cx="1285200" cy="897960"/>
          </a:xfrm>
          <a:prstGeom prst="roundRect">
            <a:avLst>
              <a:gd name="adj" fmla="val 106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Watch-and-wait [I, A]</a:t>
            </a:r>
          </a:p>
          <a:p>
            <a:pPr algn="ctr">
              <a:spcBef>
                <a:spcPts val="600"/>
              </a:spcBef>
            </a:pPr>
            <a:r>
              <a:rPr lang="en-GB" sz="900" b="1" dirty="0">
                <a:solidFill>
                  <a:schemeClr val="tx1"/>
                </a:solidFill>
              </a:rPr>
              <a:t>In selected cases: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</a:rPr>
              <a:t>Rituximab monotherapy [III, C]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1374A88-ABFF-294D-B8F7-108002EE18AA}"/>
              </a:ext>
            </a:extLst>
          </p:cNvPr>
          <p:cNvCxnSpPr>
            <a:cxnSpLocks/>
          </p:cNvCxnSpPr>
          <p:nvPr/>
        </p:nvCxnSpPr>
        <p:spPr>
          <a:xfrm flipH="1">
            <a:off x="7693919" y="1901754"/>
            <a:ext cx="2738192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E85DEB-5149-EE4A-AA6E-43F62AA16486}"/>
              </a:ext>
            </a:extLst>
          </p:cNvPr>
          <p:cNvCxnSpPr>
            <a:cxnSpLocks/>
          </p:cNvCxnSpPr>
          <p:nvPr/>
        </p:nvCxnSpPr>
        <p:spPr>
          <a:xfrm>
            <a:off x="10427610" y="1894427"/>
            <a:ext cx="0" cy="46800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58E0AB-63A0-434E-9594-AFEA0CD17891}"/>
              </a:ext>
            </a:extLst>
          </p:cNvPr>
          <p:cNvCxnSpPr>
            <a:cxnSpLocks/>
          </p:cNvCxnSpPr>
          <p:nvPr/>
        </p:nvCxnSpPr>
        <p:spPr>
          <a:xfrm>
            <a:off x="7700312" y="1894427"/>
            <a:ext cx="0" cy="46800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B637703-6EF6-D046-8094-394294A5EBAC}"/>
              </a:ext>
            </a:extLst>
          </p:cNvPr>
          <p:cNvSpPr/>
          <p:nvPr/>
        </p:nvSpPr>
        <p:spPr>
          <a:xfrm>
            <a:off x="7048942" y="2369918"/>
            <a:ext cx="1286321" cy="1006735"/>
          </a:xfrm>
          <a:prstGeom prst="roundRect">
            <a:avLst>
              <a:gd name="adj" fmla="val 1068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ISRT 24-30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+/- rituximab [II, B]</a:t>
            </a:r>
          </a:p>
          <a:p>
            <a:pPr algn="ctr">
              <a:spcBef>
                <a:spcPts val="300"/>
              </a:spcBef>
            </a:pPr>
            <a:r>
              <a:rPr lang="en-GB" sz="900" b="1" dirty="0">
                <a:solidFill>
                  <a:schemeClr val="bg1"/>
                </a:solidFill>
              </a:rPr>
              <a:t>In selected cases:</a:t>
            </a:r>
            <a:br>
              <a:rPr lang="en-GB" sz="900" b="1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Watch-and-wait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Rituximab monotherapy</a:t>
            </a:r>
            <a:br>
              <a:rPr lang="en-GB" sz="900" dirty="0">
                <a:solidFill>
                  <a:schemeClr val="bg1"/>
                </a:solidFill>
              </a:rPr>
            </a:br>
            <a:r>
              <a:rPr lang="en-GB" sz="900" dirty="0">
                <a:solidFill>
                  <a:schemeClr val="bg1"/>
                </a:solidFill>
              </a:rPr>
              <a:t>INRT 2×2 Gy [II, B]</a:t>
            </a:r>
          </a:p>
          <a:p>
            <a:pPr algn="ctr">
              <a:spcBef>
                <a:spcPts val="300"/>
              </a:spcBef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B6623D-8DB7-5F40-8AEB-2C927F304C00}"/>
              </a:ext>
            </a:extLst>
          </p:cNvPr>
          <p:cNvSpPr txBox="1"/>
          <p:nvPr/>
        </p:nvSpPr>
        <p:spPr>
          <a:xfrm>
            <a:off x="7401090" y="1995780"/>
            <a:ext cx="55149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Stage I/II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E3A3DD-EB72-6948-881D-BEA6B54E0A58}"/>
              </a:ext>
            </a:extLst>
          </p:cNvPr>
          <p:cNvSpPr txBox="1"/>
          <p:nvPr/>
        </p:nvSpPr>
        <p:spPr>
          <a:xfrm>
            <a:off x="10128415" y="1995780"/>
            <a:ext cx="67653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Stage III/IV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9EB24D9-E75B-4648-80E3-0A1EEF443721}"/>
              </a:ext>
            </a:extLst>
          </p:cNvPr>
          <p:cNvCxnSpPr>
            <a:cxnSpLocks/>
          </p:cNvCxnSpPr>
          <p:nvPr/>
        </p:nvCxnSpPr>
        <p:spPr>
          <a:xfrm>
            <a:off x="9063961" y="1637972"/>
            <a:ext cx="0" cy="255328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741FF63-9662-0544-86BD-227949EC0720}"/>
              </a:ext>
            </a:extLst>
          </p:cNvPr>
          <p:cNvSpPr/>
          <p:nvPr/>
        </p:nvSpPr>
        <p:spPr>
          <a:xfrm>
            <a:off x="8038811" y="1436690"/>
            <a:ext cx="2050300" cy="34440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Low tumour burden</a:t>
            </a:r>
          </a:p>
        </p:txBody>
      </p:sp>
    </p:spTree>
    <p:extLst>
      <p:ext uri="{BB962C8B-B14F-4D97-AF65-F5344CB8AC3E}">
        <p14:creationId xmlns:p14="http://schemas.microsoft.com/office/powerpoint/2010/main" val="31322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FCDF33-8E24-1B43-853F-5D7CBB198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anchor="t">
            <a:normAutofit/>
          </a:bodyPr>
          <a:lstStyle/>
          <a:p>
            <a:pPr algn="ctr"/>
            <a:r>
              <a:rPr lang="en-GB" dirty="0"/>
              <a:t>THE OBJECTIVE of this meeting is to discuss </a:t>
            </a:r>
            <a:br>
              <a:rPr lang="en-GB" dirty="0"/>
            </a:br>
            <a:r>
              <a:rPr lang="en-GB" dirty="0"/>
              <a:t>Selecting the appropriate treatment for indolent NHL: the now and the next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57E8C65C-6063-4374-B5F8-B04B2987B9B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18800481"/>
              </p:ext>
            </p:extLst>
          </p:nvPr>
        </p:nvGraphicFramePr>
        <p:xfrm>
          <a:off x="620713" y="2133600"/>
          <a:ext cx="10963275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BB7DEF-3DC8-8F41-8E24-2BB62A04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EXPERTS KNOWLEDGE SHARE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CFAAA-ACD2-4E27-9F54-F55F07F76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CA5013-AD52-F548-979F-9F1EA330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choose the right </a:t>
            </a:r>
            <a:br>
              <a:rPr lang="en-GB" dirty="0"/>
            </a:br>
            <a:r>
              <a:rPr lang="en-GB" dirty="0"/>
              <a:t>treatment for your patient?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9E12C-0CFF-D14C-83F7-65CAEB387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5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94CF-0F1D-F143-803A-5EA7D252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Can clinical factors guide us?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DCD360-36C4-3F49-B2B4-AE4771DCDE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36001"/>
            <a:ext cx="9743017" cy="485476"/>
          </a:xfrm>
        </p:spPr>
        <p:txBody>
          <a:bodyPr/>
          <a:lstStyle/>
          <a:p>
            <a:r>
              <a:rPr lang="en-GB" sz="1000" dirty="0"/>
              <a:t>B-R, bendamustine plus rituximab; CI, confidence interval; CR, complete response; FLIPI, Follicular Lymphoma International Prognostic Index; HR, hazard ratio; LDH, lactate dehydrogenase; PFS, progression-free survival; LEN+R, rituximab plus lenalidomide; R-chemo, rituximab plus chemotherapy; R-CHOP, cyclophosphamide, doxorubicin, vincristine, prednisone plus rituximab; </a:t>
            </a:r>
            <a:br>
              <a:rPr lang="en-GB" sz="1000" dirty="0"/>
            </a:br>
            <a:r>
              <a:rPr lang="en-GB" sz="1000" dirty="0"/>
              <a:t>R-CVP, rituximab plus cyclophosphamide, vincristine, prednisone; yr, years</a:t>
            </a:r>
            <a:br>
              <a:rPr lang="en-GB" sz="1000" dirty="0"/>
            </a:br>
            <a:r>
              <a:rPr lang="en-GB" sz="1000" dirty="0"/>
              <a:t>Rummel MJ, et al. Lancet. 2013;381:1203-10; Morschhauser F, et al. N Engl J Med. 2018;379:934-47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7EEA6-A163-3B4C-A09F-9CCCEE29B1B3}"/>
              </a:ext>
            </a:extLst>
          </p:cNvPr>
          <p:cNvSpPr txBox="1"/>
          <p:nvPr/>
        </p:nvSpPr>
        <p:spPr>
          <a:xfrm>
            <a:off x="619200" y="852169"/>
            <a:ext cx="3469011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StiL study: B-R vs R-CHOP/R-CVP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4C992-97B9-774B-8B0C-73E17825CEC8}"/>
              </a:ext>
            </a:extLst>
          </p:cNvPr>
          <p:cNvSpPr txBox="1"/>
          <p:nvPr/>
        </p:nvSpPr>
        <p:spPr>
          <a:xfrm>
            <a:off x="2707529" y="3166508"/>
            <a:ext cx="36183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PFS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AA4D4-C5A8-B44F-9A4A-42BA94814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31</a:t>
            </a:fld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0670B66-FF7B-3D4C-9AF2-4025E5881B16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213635"/>
          <a:ext cx="4770485" cy="172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669">
                  <a:extLst>
                    <a:ext uri="{9D8B030D-6E8A-4147-A177-3AD203B41FA5}">
                      <a16:colId xmlns:a16="http://schemas.microsoft.com/office/drawing/2014/main" val="1267602925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3339173951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1053141871"/>
                    </a:ext>
                  </a:extLst>
                </a:gridCol>
              </a:tblGrid>
              <a:tr h="234206">
                <a:tc>
                  <a:txBody>
                    <a:bodyPr/>
                    <a:lstStyle/>
                    <a:p>
                      <a:endParaRPr lang="en-GB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HR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48721"/>
                  </a:ext>
                </a:extLst>
              </a:tr>
              <a:tr h="1421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100" b="1" noProof="0" dirty="0"/>
                        <a:t>Age (years)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GB" sz="1100" b="0" noProof="0" dirty="0"/>
                        <a:t>≤60 (n=199)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GB" sz="1100" b="0" noProof="0" dirty="0"/>
                        <a:t>&gt;60 (n=315)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  <a:tab pos="444500" algn="dec"/>
                        </a:tabLst>
                      </a:pPr>
                      <a:br>
                        <a:rPr lang="en-GB" sz="1100" noProof="0" dirty="0"/>
                      </a:br>
                      <a:r>
                        <a:rPr lang="en-GB" sz="1100" noProof="0" dirty="0"/>
                        <a:t>0.52 (0.33-0.79)</a:t>
                      </a:r>
                      <a:br>
                        <a:rPr lang="en-GB" sz="1100" noProof="0" dirty="0"/>
                      </a:br>
                      <a:r>
                        <a:rPr lang="en-GB" sz="1100" noProof="0" dirty="0"/>
                        <a:t>0.62 (0.45-0.84)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GB" sz="1100" noProof="0" dirty="0"/>
                      </a:br>
                      <a:r>
                        <a:rPr lang="en-GB" sz="1100" noProof="0" dirty="0"/>
                        <a:t>0.002</a:t>
                      </a:r>
                      <a:br>
                        <a:rPr lang="en-GB" sz="1100" noProof="0" dirty="0"/>
                      </a:br>
                      <a:r>
                        <a:rPr lang="en-GB" sz="1100" noProof="0" dirty="0"/>
                        <a:t>0.002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645155045"/>
                  </a:ext>
                </a:extLst>
              </a:tr>
              <a:tr h="142197">
                <a:tc>
                  <a:txBody>
                    <a:bodyPr/>
                    <a:lstStyle/>
                    <a:p>
                      <a:pPr marL="0" indent="7938">
                        <a:lnSpc>
                          <a:spcPct val="90000"/>
                        </a:lnSpc>
                        <a:tabLst/>
                      </a:pPr>
                      <a:r>
                        <a:rPr lang="en-GB" sz="1100" b="1" noProof="0" dirty="0"/>
                        <a:t>LDH concentration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GB" sz="1100" b="0" noProof="0" dirty="0"/>
                        <a:t>Normal (n=319)</a:t>
                      </a:r>
                    </a:p>
                    <a:p>
                      <a:pPr marL="0" indent="182563">
                        <a:lnSpc>
                          <a:spcPct val="90000"/>
                        </a:lnSpc>
                        <a:tabLst/>
                      </a:pPr>
                      <a:r>
                        <a:rPr lang="en-GB" sz="1100" b="0" noProof="0" dirty="0"/>
                        <a:t>Elevated (n=184)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tabLst>
                          <a:tab pos="133350" algn="r"/>
                          <a:tab pos="355600" algn="r"/>
                        </a:tabLst>
                      </a:pPr>
                      <a:br>
                        <a:rPr lang="en-GB" sz="1100" noProof="0" dirty="0"/>
                      </a:br>
                      <a:r>
                        <a:rPr lang="en-GB" sz="1100" noProof="0" dirty="0"/>
                        <a:t>0.48 (0.34-0.67)</a:t>
                      </a:r>
                      <a:br>
                        <a:rPr lang="en-GB" sz="1100" noProof="0" dirty="0"/>
                      </a:br>
                      <a:r>
                        <a:rPr lang="en-GB" sz="1100" noProof="0" dirty="0"/>
                        <a:t>0.74 (0.50-1.08)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GB" sz="1100" noProof="0" dirty="0"/>
                      </a:br>
                      <a:r>
                        <a:rPr lang="en-GB" sz="1100" noProof="0" dirty="0"/>
                        <a:t>&lt;0.0001</a:t>
                      </a:r>
                      <a:br>
                        <a:rPr lang="en-GB" sz="1100" noProof="0" dirty="0"/>
                      </a:br>
                      <a:r>
                        <a:rPr lang="en-GB" sz="1100" noProof="0" dirty="0"/>
                        <a:t>0.118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905270426"/>
                  </a:ext>
                </a:extLst>
              </a:tr>
              <a:tr h="234206">
                <a:tc>
                  <a:txBody>
                    <a:bodyPr/>
                    <a:lstStyle/>
                    <a:p>
                      <a:pPr marL="7938" indent="0">
                        <a:lnSpc>
                          <a:spcPct val="90000"/>
                        </a:lnSpc>
                        <a:tabLst/>
                      </a:pPr>
                      <a:r>
                        <a:rPr lang="en-GB" sz="1100" b="1" noProof="0" dirty="0"/>
                        <a:t>FLIPI subgroup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GB" sz="1100" b="0" noProof="0" dirty="0"/>
                        <a:t>Favourable (0-2 risk factors; n=143)</a:t>
                      </a:r>
                    </a:p>
                    <a:p>
                      <a:pPr marL="7938" indent="174625">
                        <a:lnSpc>
                          <a:spcPct val="90000"/>
                        </a:lnSpc>
                        <a:tabLst/>
                      </a:pPr>
                      <a:r>
                        <a:rPr lang="en-GB" sz="1100" b="0" noProof="0" dirty="0"/>
                        <a:t>Unfavourable (3-5 risk factors; n=127)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br>
                        <a:rPr lang="en-GB" sz="1100" noProof="0" dirty="0"/>
                      </a:br>
                      <a:r>
                        <a:rPr lang="en-GB" sz="1100" noProof="0" dirty="0"/>
                        <a:t>0.56 (0.31-0.98)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" algn="r"/>
                          <a:tab pos="355600" algn="r"/>
                        </a:tabLst>
                        <a:defRPr/>
                      </a:pPr>
                      <a:r>
                        <a:rPr lang="en-GB" sz="1100" noProof="0" dirty="0"/>
                        <a:t>0.63 (0.38-1.04)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GB" sz="1100" noProof="0" dirty="0"/>
                      </a:br>
                      <a:r>
                        <a:rPr lang="en-GB" sz="1100" noProof="0" dirty="0"/>
                        <a:t>0.043</a:t>
                      </a:r>
                      <a:br>
                        <a:rPr lang="en-GB" sz="1100" noProof="0" dirty="0"/>
                      </a:br>
                      <a:r>
                        <a:rPr lang="en-GB" sz="1100" noProof="0" dirty="0"/>
                        <a:t>0.068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23950981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51624EC-2C0F-094D-939E-DC8D98AD19A7}"/>
              </a:ext>
            </a:extLst>
          </p:cNvPr>
          <p:cNvSpPr txBox="1"/>
          <p:nvPr/>
        </p:nvSpPr>
        <p:spPr>
          <a:xfrm>
            <a:off x="619200" y="3182131"/>
            <a:ext cx="199080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RELEVANCE study: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LEN+R vs R-chemo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C8D65B-3D7B-6445-9D29-E70A1177123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223" y="3367454"/>
            <a:ext cx="4211515" cy="2663440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A93F62-186A-A04F-85DE-8EDA308B601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314" y="3358662"/>
            <a:ext cx="4229100" cy="2672234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F8B8C1-8C13-9244-A950-29FCBAA70637}"/>
              </a:ext>
            </a:extLst>
          </p:cNvPr>
          <p:cNvSpPr txBox="1"/>
          <p:nvPr/>
        </p:nvSpPr>
        <p:spPr>
          <a:xfrm>
            <a:off x="7233804" y="3166508"/>
            <a:ext cx="45433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/>
              <a:t>Confirmed or unconfirmed CR at 120 weeks</a:t>
            </a:r>
          </a:p>
        </p:txBody>
      </p:sp>
    </p:spTree>
    <p:extLst>
      <p:ext uri="{BB962C8B-B14F-4D97-AF65-F5344CB8AC3E}">
        <p14:creationId xmlns:p14="http://schemas.microsoft.com/office/powerpoint/2010/main" val="751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F06D-D4B9-2548-8826-DDEC0C08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to consider when choosing initial treatment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98FAB-91B8-BD4F-8A8B-E69BF2B99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061555-D337-4F5E-BE83-E07B85E3320C}" type="slidenum">
              <a:rPr lang="en-GB" smtClean="0"/>
              <a:t>32</a:t>
            </a:fld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9958DE7-E6F4-7E4D-A35E-3688200937A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MRD, minimal residual disease; PET, positron emission tomography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F228F-0107-6A47-AD12-E6FB59CDBA79}"/>
              </a:ext>
            </a:extLst>
          </p:cNvPr>
          <p:cNvSpPr txBox="1"/>
          <p:nvPr/>
        </p:nvSpPr>
        <p:spPr>
          <a:xfrm>
            <a:off x="922979" y="4752192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/>
                </a:solidFill>
              </a:rPr>
              <a:t>“As </a:t>
            </a:r>
            <a:r>
              <a:rPr lang="en-GB" b="1" i="1" dirty="0">
                <a:solidFill>
                  <a:schemeClr val="tx2"/>
                </a:solidFill>
              </a:rPr>
              <a:t>various therapeutic approaches may achieve durable responses in the vast majority</a:t>
            </a:r>
            <a:r>
              <a:rPr lang="en-GB" i="1" dirty="0">
                <a:solidFill>
                  <a:schemeClr val="tx2"/>
                </a:solidFill>
              </a:rPr>
              <a:t> of patients, the </a:t>
            </a:r>
            <a:r>
              <a:rPr lang="en-GB" b="1" i="1" dirty="0">
                <a:solidFill>
                  <a:schemeClr val="tx2"/>
                </a:solidFill>
              </a:rPr>
              <a:t>selection of optimal treatment is mainly based on clinical risk factors, symptoms and individual patient priorities.</a:t>
            </a:r>
            <a:r>
              <a:rPr lang="en-GB" i="1" dirty="0">
                <a:solidFill>
                  <a:schemeClr val="tx2"/>
                </a:solidFill>
              </a:rPr>
              <a:t> PET- and MRD-based tailored treatments are currently being evaluated in ongoing studies but are not yet routine clinical practice.” </a:t>
            </a:r>
            <a:r>
              <a:rPr lang="en-GB" b="1" i="1" dirty="0">
                <a:solidFill>
                  <a:schemeClr val="tx2"/>
                </a:solidFill>
              </a:rPr>
              <a:t>ESMO Guidelines, </a:t>
            </a:r>
            <a:r>
              <a:rPr lang="en-GB" b="1" spc="-1" dirty="0">
                <a:solidFill>
                  <a:schemeClr val="tx2"/>
                </a:solidFill>
              </a:rPr>
              <a:t>Dreyling M, et al. Ann Oncol. 2021;32:298-308 </a:t>
            </a:r>
            <a:endParaRPr lang="en-GB" b="1" dirty="0">
              <a:solidFill>
                <a:schemeClr val="tx2"/>
              </a:solidFill>
            </a:endParaRPr>
          </a:p>
          <a:p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A4803-426C-0B4C-899D-F81582511AEA}"/>
              </a:ext>
            </a:extLst>
          </p:cNvPr>
          <p:cNvSpPr txBox="1"/>
          <p:nvPr/>
        </p:nvSpPr>
        <p:spPr>
          <a:xfrm>
            <a:off x="922979" y="3970924"/>
            <a:ext cx="945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GB" dirty="0">
                <a:solidFill>
                  <a:schemeClr val="tx2"/>
                </a:solidFill>
              </a:rPr>
              <a:t>In the upfront setting, we have multiple prognostic markers, but unfortunately there is a lack of predictive biomarkers</a:t>
            </a:r>
          </a:p>
        </p:txBody>
      </p:sp>
      <p:graphicFrame>
        <p:nvGraphicFramePr>
          <p:cNvPr id="19" name="Tijdelijke aanduiding voor inhoud 5">
            <a:extLst>
              <a:ext uri="{FF2B5EF4-FFF2-40B4-BE49-F238E27FC236}">
                <a16:creationId xmlns:a16="http://schemas.microsoft.com/office/drawing/2014/main" id="{9351F655-F72F-F74F-9B66-9F04DCEC1B56}"/>
              </a:ext>
            </a:extLst>
          </p:cNvPr>
          <p:cNvGraphicFramePr>
            <a:graphicFrameLocks/>
          </p:cNvGraphicFramePr>
          <p:nvPr/>
        </p:nvGraphicFramePr>
        <p:xfrm>
          <a:off x="619200" y="1425600"/>
          <a:ext cx="10963200" cy="241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6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FF0B8C-567D-BE44-B92E-2EE96A32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selection for relapsed/refractory indolent NHL</a:t>
            </a:r>
            <a:br>
              <a:rPr lang="en-GB" dirty="0"/>
            </a:br>
            <a:br>
              <a:rPr lang="en-GB" dirty="0"/>
            </a:br>
            <a:r>
              <a:rPr lang="en-GB" sz="3200" cap="none" dirty="0"/>
              <a:t>Dr. Jessica Okosun, MD, PhD </a:t>
            </a:r>
            <a:endParaRPr lang="en-GB" sz="32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D9407D1-FDEC-B74E-8E91-A3C2F6AC0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8106C3-3484-5C4C-88A3-61E2C2697ACB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F3DB968-64AC-5D4D-B156-0FF71756A4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Gilead Sciences</a:t>
            </a:r>
          </a:p>
          <a:p>
            <a:r>
              <a:rPr lang="en-GB" dirty="0"/>
              <a:t>BeiGene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635906-F76F-FF49-9587-D4044B4C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 Jessica okosun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8CA3D-6341-401B-9AF1-7BAA393D6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728A-EB98-DC40-AF38-A0AD3FF96BA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F7CDD5B-A6CB-A141-9258-92741DAE21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Despite the favourable outcomes for indolent NHL (FL and MZL)…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patients with indolent NHL will relapse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03678-B5F9-1741-AA95-BADC6F71D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870FEB4-5370-AD4F-8D73-208075EC5E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618617" cy="365125"/>
          </a:xfrm>
        </p:spPr>
        <p:txBody>
          <a:bodyPr/>
          <a:lstStyle/>
          <a:p>
            <a:r>
              <a:rPr lang="en-GB" dirty="0"/>
              <a:t>FL, follicular lymphoma; G-chemo, obinutuzumab plus chemotherapy; HR, hazard ratio; LSS, </a:t>
            </a:r>
            <a:r>
              <a:rPr lang="en-GB" b="0" i="0" u="none" strike="noStrike" baseline="0" dirty="0"/>
              <a:t>lymphoma-specific survival; </a:t>
            </a:r>
            <a:r>
              <a:rPr lang="en-GB" dirty="0"/>
              <a:t>MZL, marginal zone lymphoma; NHL, non-Hodgkin’s lymphoma; OS, overall survival; PFS, progression-free survival; R-chemo, rituximab plus chemotherapy</a:t>
            </a:r>
            <a:br>
              <a:rPr lang="en-GB" b="1" dirty="0"/>
            </a:br>
            <a:r>
              <a:rPr lang="en-GB" dirty="0"/>
              <a:t>1. Marcus R, et al. N Engl J Med. 2017;377:1331-44; 2. Townsend W, et al. ASCO 2020. Abstract #8023; 3. </a:t>
            </a:r>
            <a:r>
              <a:rPr lang="en-GB" dirty="0">
                <a:solidFill>
                  <a:schemeClr val="tx2"/>
                </a:solidFill>
                <a:latin typeface="Calibri" panose="020F0502020204030204"/>
              </a:rPr>
              <a:t>Kalpadakis C, et al. Blood. 2018;132:666-70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7912" y="2326922"/>
            <a:ext cx="4900474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PFS: G-chemo vs R-chemo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7912" y="2615685"/>
            <a:ext cx="477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5-year PFS: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70.5%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63.2%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59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HR 0.76; p=0.0043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934" y="1954317"/>
            <a:ext cx="9000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FL</a:t>
            </a:r>
            <a:r>
              <a:rPr lang="en-GB" b="1" baseline="3000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1,2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6489" y="1954317"/>
            <a:ext cx="252181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Calibri" panose="020F0502020204030204"/>
                <a:cs typeface="Arial" charset="0"/>
              </a:defRPr>
            </a:lvl1pPr>
          </a:lstStyle>
          <a:p>
            <a:r>
              <a:rPr lang="en-GB" dirty="0"/>
              <a:t>Splenic MZL</a:t>
            </a:r>
            <a:r>
              <a:rPr lang="en-GB" baseline="30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3107" y="3236675"/>
            <a:ext cx="334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rPr>
              <a:t>PFS: 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/>
              </a:rPr>
              <a:t>rituximab – 5-year PFS: 71%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1095" y="4171518"/>
            <a:ext cx="191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GALLIUM trial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C4A84-9EB3-6644-B45A-54BD44CE497F}"/>
              </a:ext>
            </a:extLst>
          </p:cNvPr>
          <p:cNvSpPr txBox="1"/>
          <p:nvPr/>
        </p:nvSpPr>
        <p:spPr>
          <a:xfrm>
            <a:off x="1322256" y="290671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4637B7-D1D0-754C-B95B-D007F64D5B31}"/>
              </a:ext>
            </a:extLst>
          </p:cNvPr>
          <p:cNvSpPr txBox="1"/>
          <p:nvPr/>
        </p:nvSpPr>
        <p:spPr>
          <a:xfrm rot="16200000">
            <a:off x="495513" y="3769768"/>
            <a:ext cx="130991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Probability of PFS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C2318C-AEB3-2B4B-81F5-26179F81FEF7}"/>
              </a:ext>
            </a:extLst>
          </p:cNvPr>
          <p:cNvSpPr txBox="1"/>
          <p:nvPr/>
        </p:nvSpPr>
        <p:spPr>
          <a:xfrm>
            <a:off x="1322256" y="325596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5426B8-917C-F645-8F7C-F23D8CF1FD25}"/>
              </a:ext>
            </a:extLst>
          </p:cNvPr>
          <p:cNvSpPr txBox="1"/>
          <p:nvPr/>
        </p:nvSpPr>
        <p:spPr>
          <a:xfrm>
            <a:off x="1322256" y="361791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B0261A-A65A-A843-A400-9E1570DA36A5}"/>
              </a:ext>
            </a:extLst>
          </p:cNvPr>
          <p:cNvSpPr txBox="1"/>
          <p:nvPr/>
        </p:nvSpPr>
        <p:spPr>
          <a:xfrm>
            <a:off x="6292677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DA347F-02C4-2747-AE14-C868A3236D53}"/>
              </a:ext>
            </a:extLst>
          </p:cNvPr>
          <p:cNvSpPr txBox="1"/>
          <p:nvPr/>
        </p:nvSpPr>
        <p:spPr>
          <a:xfrm>
            <a:off x="603550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AEC342-5850-FB40-BC20-81F09EB37A89}"/>
              </a:ext>
            </a:extLst>
          </p:cNvPr>
          <p:cNvSpPr txBox="1"/>
          <p:nvPr/>
        </p:nvSpPr>
        <p:spPr>
          <a:xfrm>
            <a:off x="571165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7FB9D0-52E6-DC4C-9E2D-69A7961B4F48}"/>
              </a:ext>
            </a:extLst>
          </p:cNvPr>
          <p:cNvSpPr txBox="1"/>
          <p:nvPr/>
        </p:nvSpPr>
        <p:spPr>
          <a:xfrm>
            <a:off x="542590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ABEBBE-62BE-054B-B7F4-CB2213BBE84B}"/>
              </a:ext>
            </a:extLst>
          </p:cNvPr>
          <p:cNvSpPr txBox="1"/>
          <p:nvPr/>
        </p:nvSpPr>
        <p:spPr>
          <a:xfrm>
            <a:off x="512745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DC3220-0FC9-884A-89BA-77A2E05B1739}"/>
              </a:ext>
            </a:extLst>
          </p:cNvPr>
          <p:cNvSpPr txBox="1"/>
          <p:nvPr/>
        </p:nvSpPr>
        <p:spPr>
          <a:xfrm>
            <a:off x="482900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7BBAA5-B2C0-334D-952D-A4C9359C358A}"/>
              </a:ext>
            </a:extLst>
          </p:cNvPr>
          <p:cNvSpPr txBox="1"/>
          <p:nvPr/>
        </p:nvSpPr>
        <p:spPr>
          <a:xfrm>
            <a:off x="4533727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46F0D1-3F55-E747-8CB5-AFFB5195B122}"/>
              </a:ext>
            </a:extLst>
          </p:cNvPr>
          <p:cNvSpPr txBox="1"/>
          <p:nvPr/>
        </p:nvSpPr>
        <p:spPr>
          <a:xfrm>
            <a:off x="4241627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DA2FE8-44ED-D947-9908-81C9F89C58EE}"/>
              </a:ext>
            </a:extLst>
          </p:cNvPr>
          <p:cNvSpPr txBox="1"/>
          <p:nvPr/>
        </p:nvSpPr>
        <p:spPr>
          <a:xfrm>
            <a:off x="3444014" y="4978161"/>
            <a:ext cx="108837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4D430F-D881-0042-8158-3D0ABBC24A09}"/>
              </a:ext>
            </a:extLst>
          </p:cNvPr>
          <p:cNvSpPr txBox="1"/>
          <p:nvPr/>
        </p:nvSpPr>
        <p:spPr>
          <a:xfrm>
            <a:off x="153871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9183ED0-EBC7-6A41-91CA-E51F57F2A334}"/>
              </a:ext>
            </a:extLst>
          </p:cNvPr>
          <p:cNvSpPr txBox="1"/>
          <p:nvPr/>
        </p:nvSpPr>
        <p:spPr>
          <a:xfrm>
            <a:off x="1853039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C426CD-51BB-2F44-8266-A72A5CC996F7}"/>
              </a:ext>
            </a:extLst>
          </p:cNvPr>
          <p:cNvSpPr txBox="1"/>
          <p:nvPr/>
        </p:nvSpPr>
        <p:spPr>
          <a:xfrm>
            <a:off x="214831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348A910-2685-5F40-B41A-3C7D872B6FAE}"/>
              </a:ext>
            </a:extLst>
          </p:cNvPr>
          <p:cNvSpPr txBox="1"/>
          <p:nvPr/>
        </p:nvSpPr>
        <p:spPr>
          <a:xfrm>
            <a:off x="2443589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0A9808-6050-3841-9409-73C829F32192}"/>
              </a:ext>
            </a:extLst>
          </p:cNvPr>
          <p:cNvSpPr txBox="1"/>
          <p:nvPr/>
        </p:nvSpPr>
        <p:spPr>
          <a:xfrm>
            <a:off x="2729339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B4A487-B7C8-D043-A076-E9A85B71B5D0}"/>
              </a:ext>
            </a:extLst>
          </p:cNvPr>
          <p:cNvSpPr txBox="1"/>
          <p:nvPr/>
        </p:nvSpPr>
        <p:spPr>
          <a:xfrm>
            <a:off x="303096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862C2C-EEBD-A94B-96DD-B083B85D40C0}"/>
              </a:ext>
            </a:extLst>
          </p:cNvPr>
          <p:cNvSpPr txBox="1"/>
          <p:nvPr/>
        </p:nvSpPr>
        <p:spPr>
          <a:xfrm>
            <a:off x="332941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9A2CE72-475F-EB42-A2FE-155E6E1A3576}"/>
              </a:ext>
            </a:extLst>
          </p:cNvPr>
          <p:cNvSpPr txBox="1"/>
          <p:nvPr/>
        </p:nvSpPr>
        <p:spPr>
          <a:xfrm>
            <a:off x="6081187" y="5199060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E9EAB9-02EC-0D46-9DAA-5F08E939D462}"/>
              </a:ext>
            </a:extLst>
          </p:cNvPr>
          <p:cNvSpPr txBox="1"/>
          <p:nvPr/>
        </p:nvSpPr>
        <p:spPr>
          <a:xfrm>
            <a:off x="5724476" y="5199060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607D99E-2C23-A640-89B5-D3EE34ED2592}"/>
              </a:ext>
            </a:extLst>
          </p:cNvPr>
          <p:cNvSpPr txBox="1"/>
          <p:nvPr/>
        </p:nvSpPr>
        <p:spPr>
          <a:xfrm>
            <a:off x="5438726" y="5199060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463287-6D3D-5245-B1AC-848CCC6937A0}"/>
              </a:ext>
            </a:extLst>
          </p:cNvPr>
          <p:cNvSpPr txBox="1"/>
          <p:nvPr/>
        </p:nvSpPr>
        <p:spPr>
          <a:xfrm>
            <a:off x="510741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176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B474FF-046D-F34E-B09C-2F53B0FE1CD4}"/>
              </a:ext>
            </a:extLst>
          </p:cNvPr>
          <p:cNvSpPr txBox="1"/>
          <p:nvPr/>
        </p:nvSpPr>
        <p:spPr>
          <a:xfrm>
            <a:off x="480896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3E63732-0D9A-4E4E-B9DA-A82320D3433B}"/>
              </a:ext>
            </a:extLst>
          </p:cNvPr>
          <p:cNvSpPr txBox="1"/>
          <p:nvPr/>
        </p:nvSpPr>
        <p:spPr>
          <a:xfrm>
            <a:off x="4513689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CAAF7A-10E4-7D43-9313-D799D370BFBA}"/>
              </a:ext>
            </a:extLst>
          </p:cNvPr>
          <p:cNvSpPr txBox="1"/>
          <p:nvPr/>
        </p:nvSpPr>
        <p:spPr>
          <a:xfrm>
            <a:off x="4221589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179063F-CE50-4C48-88D0-1DF1CB559C21}"/>
              </a:ext>
            </a:extLst>
          </p:cNvPr>
          <p:cNvSpPr txBox="1"/>
          <p:nvPr/>
        </p:nvSpPr>
        <p:spPr>
          <a:xfrm>
            <a:off x="3919964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BFB7302-4600-EA4F-800B-8735851994C0}"/>
              </a:ext>
            </a:extLst>
          </p:cNvPr>
          <p:cNvSpPr txBox="1"/>
          <p:nvPr/>
        </p:nvSpPr>
        <p:spPr>
          <a:xfrm>
            <a:off x="3624689" y="5199060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2E9573C-6B94-3A4A-912A-2C59D1BA4AEE}"/>
              </a:ext>
            </a:extLst>
          </p:cNvPr>
          <p:cNvSpPr txBox="1"/>
          <p:nvPr/>
        </p:nvSpPr>
        <p:spPr>
          <a:xfrm>
            <a:off x="946035" y="5060561"/>
            <a:ext cx="114614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of patients at risk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R-chemo</a:t>
            </a:r>
          </a:p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G-chemo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C370526-74B6-ED4C-8535-5481CAF0636A}"/>
              </a:ext>
            </a:extLst>
          </p:cNvPr>
          <p:cNvCxnSpPr>
            <a:cxnSpLocks/>
          </p:cNvCxnSpPr>
          <p:nvPr/>
        </p:nvCxnSpPr>
        <p:spPr>
          <a:xfrm>
            <a:off x="1562100" y="4737100"/>
            <a:ext cx="482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47A0544-5959-6441-B7E6-ECD3B1BF2ABD}"/>
              </a:ext>
            </a:extLst>
          </p:cNvPr>
          <p:cNvCxnSpPr>
            <a:cxnSpLocks/>
          </p:cNvCxnSpPr>
          <p:nvPr/>
        </p:nvCxnSpPr>
        <p:spPr>
          <a:xfrm>
            <a:off x="1562100" y="368617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F525B36-949B-1443-8E03-56C36EFC576F}"/>
              </a:ext>
            </a:extLst>
          </p:cNvPr>
          <p:cNvCxnSpPr>
            <a:cxnSpLocks/>
          </p:cNvCxnSpPr>
          <p:nvPr/>
        </p:nvCxnSpPr>
        <p:spPr>
          <a:xfrm>
            <a:off x="1562100" y="333375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8BB1AE3-2F36-E64A-93FC-8E31C46DC0E2}"/>
              </a:ext>
            </a:extLst>
          </p:cNvPr>
          <p:cNvCxnSpPr>
            <a:cxnSpLocks/>
          </p:cNvCxnSpPr>
          <p:nvPr/>
        </p:nvCxnSpPr>
        <p:spPr>
          <a:xfrm>
            <a:off x="1562100" y="298132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198E1A2-DD2F-4E43-B703-795A5267779B}"/>
              </a:ext>
            </a:extLst>
          </p:cNvPr>
          <p:cNvCxnSpPr>
            <a:cxnSpLocks/>
          </p:cNvCxnSpPr>
          <p:nvPr/>
        </p:nvCxnSpPr>
        <p:spPr>
          <a:xfrm flipH="1" flipV="1">
            <a:off x="1630364" y="2971800"/>
            <a:ext cx="1" cy="18303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401D9A-4949-6944-8EA7-F6D788965391}"/>
              </a:ext>
            </a:extLst>
          </p:cNvPr>
          <p:cNvCxnSpPr>
            <a:cxnSpLocks/>
          </p:cNvCxnSpPr>
          <p:nvPr/>
        </p:nvCxnSpPr>
        <p:spPr>
          <a:xfrm rot="16200000">
            <a:off x="4283081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D54473-706D-1E45-8E6B-6BF198ED840A}"/>
              </a:ext>
            </a:extLst>
          </p:cNvPr>
          <p:cNvCxnSpPr>
            <a:cxnSpLocks/>
          </p:cNvCxnSpPr>
          <p:nvPr/>
        </p:nvCxnSpPr>
        <p:spPr>
          <a:xfrm rot="16200000">
            <a:off x="4584707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FDC0382-15BF-AF49-A668-2FE9DDF0D2E0}"/>
              </a:ext>
            </a:extLst>
          </p:cNvPr>
          <p:cNvCxnSpPr>
            <a:cxnSpLocks/>
          </p:cNvCxnSpPr>
          <p:nvPr/>
        </p:nvCxnSpPr>
        <p:spPr>
          <a:xfrm rot="16200000">
            <a:off x="4879983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5B5670E-7325-D944-AE0F-1EDF9CF111A6}"/>
              </a:ext>
            </a:extLst>
          </p:cNvPr>
          <p:cNvCxnSpPr>
            <a:cxnSpLocks/>
          </p:cNvCxnSpPr>
          <p:nvPr/>
        </p:nvCxnSpPr>
        <p:spPr>
          <a:xfrm rot="16200000">
            <a:off x="5175258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0C6CE3C-CAC6-8141-A4CC-A344CDC20CAE}"/>
              </a:ext>
            </a:extLst>
          </p:cNvPr>
          <p:cNvCxnSpPr>
            <a:cxnSpLocks/>
          </p:cNvCxnSpPr>
          <p:nvPr/>
        </p:nvCxnSpPr>
        <p:spPr>
          <a:xfrm rot="16200000">
            <a:off x="5473709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0559116-C5F5-4248-8F14-BB7D69B3E664}"/>
              </a:ext>
            </a:extLst>
          </p:cNvPr>
          <p:cNvCxnSpPr>
            <a:cxnSpLocks/>
          </p:cNvCxnSpPr>
          <p:nvPr/>
        </p:nvCxnSpPr>
        <p:spPr>
          <a:xfrm rot="16200000">
            <a:off x="5768984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B3AF53B-BB27-2C49-94E1-A9DB75284250}"/>
              </a:ext>
            </a:extLst>
          </p:cNvPr>
          <p:cNvCxnSpPr>
            <a:cxnSpLocks/>
          </p:cNvCxnSpPr>
          <p:nvPr/>
        </p:nvCxnSpPr>
        <p:spPr>
          <a:xfrm rot="16200000">
            <a:off x="6061085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ACF0AC3-0D0B-7F45-A25C-80CE6BEA4821}"/>
              </a:ext>
            </a:extLst>
          </p:cNvPr>
          <p:cNvCxnSpPr>
            <a:cxnSpLocks/>
          </p:cNvCxnSpPr>
          <p:nvPr/>
        </p:nvCxnSpPr>
        <p:spPr>
          <a:xfrm rot="16200000">
            <a:off x="6343660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8FEE744-3EB3-D341-ABA1-5DEE44EF2528}"/>
              </a:ext>
            </a:extLst>
          </p:cNvPr>
          <p:cNvSpPr txBox="1"/>
          <p:nvPr/>
        </p:nvSpPr>
        <p:spPr>
          <a:xfrm>
            <a:off x="8799341" y="5086802"/>
            <a:ext cx="91595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(years)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C323E7C-E17E-E748-AF61-BF3B6A1BF18E}"/>
              </a:ext>
            </a:extLst>
          </p:cNvPr>
          <p:cNvSpPr txBox="1"/>
          <p:nvPr/>
        </p:nvSpPr>
        <p:spPr>
          <a:xfrm>
            <a:off x="7267234" y="4463747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2F4ADB7-B8C5-F945-8CC0-959E29CAF9AB}"/>
              </a:ext>
            </a:extLst>
          </p:cNvPr>
          <p:cNvSpPr txBox="1"/>
          <p:nvPr/>
        </p:nvSpPr>
        <p:spPr>
          <a:xfrm>
            <a:off x="7333081" y="4701872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6E9F8FF-4A27-1343-BC18-052E9A069805}"/>
              </a:ext>
            </a:extLst>
          </p:cNvPr>
          <p:cNvSpPr txBox="1"/>
          <p:nvPr/>
        </p:nvSpPr>
        <p:spPr>
          <a:xfrm>
            <a:off x="7491831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96A9428-B9C0-F74E-9254-3BA34B2C7F0B}"/>
              </a:ext>
            </a:extLst>
          </p:cNvPr>
          <p:cNvSpPr txBox="1"/>
          <p:nvPr/>
        </p:nvSpPr>
        <p:spPr>
          <a:xfrm>
            <a:off x="7729956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10073D0-6A65-2A43-ABBD-634ECB60B919}"/>
              </a:ext>
            </a:extLst>
          </p:cNvPr>
          <p:cNvSpPr txBox="1"/>
          <p:nvPr/>
        </p:nvSpPr>
        <p:spPr>
          <a:xfrm>
            <a:off x="7955381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CBD78E3-F203-4F4C-A26F-94B3D190A432}"/>
              </a:ext>
            </a:extLst>
          </p:cNvPr>
          <p:cNvSpPr txBox="1"/>
          <p:nvPr/>
        </p:nvSpPr>
        <p:spPr>
          <a:xfrm>
            <a:off x="8174456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9BCF72F-3873-AF4A-B508-40C002C58265}"/>
              </a:ext>
            </a:extLst>
          </p:cNvPr>
          <p:cNvSpPr txBox="1"/>
          <p:nvPr/>
        </p:nvSpPr>
        <p:spPr>
          <a:xfrm>
            <a:off x="8393531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37F0D1E-2B7A-604E-98D1-9353063C6ADC}"/>
              </a:ext>
            </a:extLst>
          </p:cNvPr>
          <p:cNvSpPr txBox="1"/>
          <p:nvPr/>
        </p:nvSpPr>
        <p:spPr>
          <a:xfrm>
            <a:off x="8622131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CF78C23-0AFB-6E47-AAB3-09F672C8CFAF}"/>
              </a:ext>
            </a:extLst>
          </p:cNvPr>
          <p:cNvSpPr txBox="1"/>
          <p:nvPr/>
        </p:nvSpPr>
        <p:spPr>
          <a:xfrm>
            <a:off x="8844381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A90758F-D205-0F43-9C27-5915F6331633}"/>
              </a:ext>
            </a:extLst>
          </p:cNvPr>
          <p:cNvSpPr txBox="1"/>
          <p:nvPr/>
        </p:nvSpPr>
        <p:spPr>
          <a:xfrm>
            <a:off x="10383083" y="485109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4A3F843-9BDF-0244-9E73-31DA6B16F109}"/>
              </a:ext>
            </a:extLst>
          </p:cNvPr>
          <p:cNvSpPr txBox="1"/>
          <p:nvPr/>
        </p:nvSpPr>
        <p:spPr>
          <a:xfrm>
            <a:off x="10154483" y="485109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F3D8E0E-A924-C343-AD43-7C3FC9E3E10B}"/>
              </a:ext>
            </a:extLst>
          </p:cNvPr>
          <p:cNvSpPr txBox="1"/>
          <p:nvPr/>
        </p:nvSpPr>
        <p:spPr>
          <a:xfrm>
            <a:off x="9932233" y="485109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234042B-B683-F746-97D2-EF91A57F2180}"/>
              </a:ext>
            </a:extLst>
          </p:cNvPr>
          <p:cNvSpPr txBox="1"/>
          <p:nvPr/>
        </p:nvSpPr>
        <p:spPr>
          <a:xfrm>
            <a:off x="9703633" y="485109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07AB855-2F8B-DD46-A001-C0C7C4B74CA6}"/>
              </a:ext>
            </a:extLst>
          </p:cNvPr>
          <p:cNvSpPr txBox="1"/>
          <p:nvPr/>
        </p:nvSpPr>
        <p:spPr>
          <a:xfrm>
            <a:off x="9527006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C1ABFC2-BE4B-3240-B385-1A23E9888B53}"/>
              </a:ext>
            </a:extLst>
          </p:cNvPr>
          <p:cNvSpPr txBox="1"/>
          <p:nvPr/>
        </p:nvSpPr>
        <p:spPr>
          <a:xfrm>
            <a:off x="9298406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804B113-E5C9-5945-95CF-A3D3CC9FD55D}"/>
              </a:ext>
            </a:extLst>
          </p:cNvPr>
          <p:cNvSpPr txBox="1"/>
          <p:nvPr/>
        </p:nvSpPr>
        <p:spPr>
          <a:xfrm>
            <a:off x="9072981" y="4851097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94AB0BC-356D-974C-B8F2-5232E7744CDE}"/>
              </a:ext>
            </a:extLst>
          </p:cNvPr>
          <p:cNvCxnSpPr>
            <a:cxnSpLocks/>
          </p:cNvCxnSpPr>
          <p:nvPr/>
        </p:nvCxnSpPr>
        <p:spPr>
          <a:xfrm>
            <a:off x="7468606" y="4773312"/>
            <a:ext cx="35073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4FC281C-3A42-8D4D-829D-720949A59B9C}"/>
              </a:ext>
            </a:extLst>
          </p:cNvPr>
          <p:cNvCxnSpPr>
            <a:cxnSpLocks/>
          </p:cNvCxnSpPr>
          <p:nvPr/>
        </p:nvCxnSpPr>
        <p:spPr>
          <a:xfrm>
            <a:off x="7468606" y="4528837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95040BA-DAAC-8B46-B850-8A042B2C112B}"/>
              </a:ext>
            </a:extLst>
          </p:cNvPr>
          <p:cNvCxnSpPr>
            <a:cxnSpLocks/>
          </p:cNvCxnSpPr>
          <p:nvPr/>
        </p:nvCxnSpPr>
        <p:spPr>
          <a:xfrm rot="16200000">
            <a:off x="7728958" y="4804427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FCAA73B-41B4-584C-B06D-9331782C22C5}"/>
              </a:ext>
            </a:extLst>
          </p:cNvPr>
          <p:cNvCxnSpPr>
            <a:cxnSpLocks/>
          </p:cNvCxnSpPr>
          <p:nvPr/>
        </p:nvCxnSpPr>
        <p:spPr>
          <a:xfrm rot="16200000">
            <a:off x="7954384" y="4804427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C458D4B-FBC8-D941-8631-A9F75BECDABD}"/>
              </a:ext>
            </a:extLst>
          </p:cNvPr>
          <p:cNvCxnSpPr>
            <a:cxnSpLocks/>
          </p:cNvCxnSpPr>
          <p:nvPr/>
        </p:nvCxnSpPr>
        <p:spPr>
          <a:xfrm rot="16200000">
            <a:off x="8179810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6C3FD10-6771-D24C-B900-CF43E55D891A}"/>
              </a:ext>
            </a:extLst>
          </p:cNvPr>
          <p:cNvCxnSpPr>
            <a:cxnSpLocks/>
          </p:cNvCxnSpPr>
          <p:nvPr/>
        </p:nvCxnSpPr>
        <p:spPr>
          <a:xfrm rot="16200000">
            <a:off x="8405235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B1D143F-C864-874A-B647-B24CB4E297FC}"/>
              </a:ext>
            </a:extLst>
          </p:cNvPr>
          <p:cNvCxnSpPr>
            <a:cxnSpLocks/>
          </p:cNvCxnSpPr>
          <p:nvPr/>
        </p:nvCxnSpPr>
        <p:spPr>
          <a:xfrm rot="16200000">
            <a:off x="8630660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DF634A6-E253-7D46-B953-705B35F8612D}"/>
              </a:ext>
            </a:extLst>
          </p:cNvPr>
          <p:cNvCxnSpPr>
            <a:cxnSpLocks/>
          </p:cNvCxnSpPr>
          <p:nvPr/>
        </p:nvCxnSpPr>
        <p:spPr>
          <a:xfrm rot="16200000">
            <a:off x="8852911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2E8B9E4-E2CA-BD42-BBC4-A230FFB7F8B7}"/>
              </a:ext>
            </a:extLst>
          </p:cNvPr>
          <p:cNvCxnSpPr>
            <a:cxnSpLocks/>
          </p:cNvCxnSpPr>
          <p:nvPr/>
        </p:nvCxnSpPr>
        <p:spPr>
          <a:xfrm rot="16200000">
            <a:off x="9081511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18E451B-6DA8-7C4B-BB5C-1AAC2EF289D2}"/>
              </a:ext>
            </a:extLst>
          </p:cNvPr>
          <p:cNvCxnSpPr>
            <a:cxnSpLocks/>
          </p:cNvCxnSpPr>
          <p:nvPr/>
        </p:nvCxnSpPr>
        <p:spPr>
          <a:xfrm rot="16200000">
            <a:off x="9306937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AFF4CDF-56C0-394E-AFCC-6B6C25F4FE0B}"/>
              </a:ext>
            </a:extLst>
          </p:cNvPr>
          <p:cNvCxnSpPr>
            <a:cxnSpLocks/>
          </p:cNvCxnSpPr>
          <p:nvPr/>
        </p:nvCxnSpPr>
        <p:spPr>
          <a:xfrm rot="16200000">
            <a:off x="9529187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A1FD37C-6FCA-5E4F-BC47-544CCBFA5FB9}"/>
              </a:ext>
            </a:extLst>
          </p:cNvPr>
          <p:cNvCxnSpPr>
            <a:cxnSpLocks/>
          </p:cNvCxnSpPr>
          <p:nvPr/>
        </p:nvCxnSpPr>
        <p:spPr>
          <a:xfrm rot="16200000">
            <a:off x="9754613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B33C143-5C7C-C74C-84F5-D0197EF5B385}"/>
              </a:ext>
            </a:extLst>
          </p:cNvPr>
          <p:cNvCxnSpPr>
            <a:cxnSpLocks/>
          </p:cNvCxnSpPr>
          <p:nvPr/>
        </p:nvCxnSpPr>
        <p:spPr>
          <a:xfrm rot="16200000">
            <a:off x="9983214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50347E92-82C4-164E-98D2-C5E3742FA3DE}"/>
              </a:ext>
            </a:extLst>
          </p:cNvPr>
          <p:cNvCxnSpPr>
            <a:cxnSpLocks/>
          </p:cNvCxnSpPr>
          <p:nvPr/>
        </p:nvCxnSpPr>
        <p:spPr>
          <a:xfrm rot="16200000">
            <a:off x="10202289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A6729A9-268E-9648-9B6E-9B4CDBA89B93}"/>
              </a:ext>
            </a:extLst>
          </p:cNvPr>
          <p:cNvCxnSpPr>
            <a:cxnSpLocks/>
          </p:cNvCxnSpPr>
          <p:nvPr/>
        </p:nvCxnSpPr>
        <p:spPr>
          <a:xfrm rot="16200000">
            <a:off x="10430890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0373011-2D44-0244-8F3F-D57BC1355B0F}"/>
              </a:ext>
            </a:extLst>
          </p:cNvPr>
          <p:cNvCxnSpPr>
            <a:cxnSpLocks/>
          </p:cNvCxnSpPr>
          <p:nvPr/>
        </p:nvCxnSpPr>
        <p:spPr>
          <a:xfrm flipV="1">
            <a:off x="7540047" y="2120900"/>
            <a:ext cx="0" cy="27175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455E151A-6777-2F44-B4F8-1C64779DC49A}"/>
              </a:ext>
            </a:extLst>
          </p:cNvPr>
          <p:cNvSpPr txBox="1"/>
          <p:nvPr/>
        </p:nvSpPr>
        <p:spPr>
          <a:xfrm>
            <a:off x="7267234" y="4203397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D6A758BF-0CD1-BD47-86D8-946EDF79612E}"/>
              </a:ext>
            </a:extLst>
          </p:cNvPr>
          <p:cNvCxnSpPr>
            <a:cxnSpLocks/>
          </p:cNvCxnSpPr>
          <p:nvPr/>
        </p:nvCxnSpPr>
        <p:spPr>
          <a:xfrm>
            <a:off x="7468606" y="4268487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6EE63147-014D-3442-86A3-66970AC928CD}"/>
              </a:ext>
            </a:extLst>
          </p:cNvPr>
          <p:cNvSpPr txBox="1"/>
          <p:nvPr/>
        </p:nvSpPr>
        <p:spPr>
          <a:xfrm>
            <a:off x="7267234" y="3946222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358B83C-501A-0C4B-815D-BC6E6B2AC970}"/>
              </a:ext>
            </a:extLst>
          </p:cNvPr>
          <p:cNvCxnSpPr>
            <a:cxnSpLocks/>
          </p:cNvCxnSpPr>
          <p:nvPr/>
        </p:nvCxnSpPr>
        <p:spPr>
          <a:xfrm>
            <a:off x="7468606" y="4011312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33628DC-185B-5D42-8306-9672B841980E}"/>
              </a:ext>
            </a:extLst>
          </p:cNvPr>
          <p:cNvSpPr txBox="1"/>
          <p:nvPr/>
        </p:nvSpPr>
        <p:spPr>
          <a:xfrm>
            <a:off x="7267234" y="3679522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9667B1E9-0B03-E64D-8D2E-A25DE94AA6D5}"/>
              </a:ext>
            </a:extLst>
          </p:cNvPr>
          <p:cNvCxnSpPr>
            <a:cxnSpLocks/>
          </p:cNvCxnSpPr>
          <p:nvPr/>
        </p:nvCxnSpPr>
        <p:spPr>
          <a:xfrm>
            <a:off x="7468606" y="3744612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C6A15991-924F-BD46-A711-76AE44AF9A98}"/>
              </a:ext>
            </a:extLst>
          </p:cNvPr>
          <p:cNvSpPr txBox="1"/>
          <p:nvPr/>
        </p:nvSpPr>
        <p:spPr>
          <a:xfrm>
            <a:off x="7267234" y="3425522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F01E5EE-5264-1D4D-A960-5CCDE7DEAD4D}"/>
              </a:ext>
            </a:extLst>
          </p:cNvPr>
          <p:cNvCxnSpPr>
            <a:cxnSpLocks/>
          </p:cNvCxnSpPr>
          <p:nvPr/>
        </p:nvCxnSpPr>
        <p:spPr>
          <a:xfrm>
            <a:off x="7468606" y="3490612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6AF56F80-6DB5-0043-8394-99949B80154C}"/>
              </a:ext>
            </a:extLst>
          </p:cNvPr>
          <p:cNvSpPr txBox="1"/>
          <p:nvPr/>
        </p:nvSpPr>
        <p:spPr>
          <a:xfrm>
            <a:off x="7267234" y="3161997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4D64D089-B5C7-C945-91CE-35F55AC3C2AD}"/>
              </a:ext>
            </a:extLst>
          </p:cNvPr>
          <p:cNvCxnSpPr>
            <a:cxnSpLocks/>
          </p:cNvCxnSpPr>
          <p:nvPr/>
        </p:nvCxnSpPr>
        <p:spPr>
          <a:xfrm>
            <a:off x="7468606" y="3227087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7A970B59-3629-4A4D-B7A4-3045CCA03D3C}"/>
              </a:ext>
            </a:extLst>
          </p:cNvPr>
          <p:cNvSpPr txBox="1"/>
          <p:nvPr/>
        </p:nvSpPr>
        <p:spPr>
          <a:xfrm>
            <a:off x="7267234" y="2904822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4D83483-8FE3-1C49-8B1D-5FD5C9FA5B50}"/>
              </a:ext>
            </a:extLst>
          </p:cNvPr>
          <p:cNvCxnSpPr>
            <a:cxnSpLocks/>
          </p:cNvCxnSpPr>
          <p:nvPr/>
        </p:nvCxnSpPr>
        <p:spPr>
          <a:xfrm>
            <a:off x="7468606" y="2969912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316DC9DB-D71C-1342-AEAC-C7B5EFDB1FC3}"/>
              </a:ext>
            </a:extLst>
          </p:cNvPr>
          <p:cNvSpPr txBox="1"/>
          <p:nvPr/>
        </p:nvSpPr>
        <p:spPr>
          <a:xfrm>
            <a:off x="7267234" y="2644472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A724D8D-52C5-9D44-AB6C-46859FDE6EF0}"/>
              </a:ext>
            </a:extLst>
          </p:cNvPr>
          <p:cNvCxnSpPr>
            <a:cxnSpLocks/>
          </p:cNvCxnSpPr>
          <p:nvPr/>
        </p:nvCxnSpPr>
        <p:spPr>
          <a:xfrm>
            <a:off x="7468606" y="2709562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8A4625EF-089C-F042-8513-ECF4BD43F505}"/>
              </a:ext>
            </a:extLst>
          </p:cNvPr>
          <p:cNvSpPr txBox="1"/>
          <p:nvPr/>
        </p:nvSpPr>
        <p:spPr>
          <a:xfrm>
            <a:off x="7267234" y="2387297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D2D11914-4D54-5E4A-B5E6-D3295F173C96}"/>
              </a:ext>
            </a:extLst>
          </p:cNvPr>
          <p:cNvCxnSpPr>
            <a:cxnSpLocks/>
          </p:cNvCxnSpPr>
          <p:nvPr/>
        </p:nvCxnSpPr>
        <p:spPr>
          <a:xfrm>
            <a:off x="7468606" y="2452387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50FABBFA-D89B-9B4B-91A1-AA9A6F1F9E4F}"/>
              </a:ext>
            </a:extLst>
          </p:cNvPr>
          <p:cNvSpPr txBox="1"/>
          <p:nvPr/>
        </p:nvSpPr>
        <p:spPr>
          <a:xfrm>
            <a:off x="7188687" y="2130122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DF796F61-D78A-B24D-84AD-ABE90C9148A6}"/>
              </a:ext>
            </a:extLst>
          </p:cNvPr>
          <p:cNvCxnSpPr>
            <a:cxnSpLocks/>
          </p:cNvCxnSpPr>
          <p:nvPr/>
        </p:nvCxnSpPr>
        <p:spPr>
          <a:xfrm>
            <a:off x="7468606" y="2195212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D71E595B-B5D3-114D-A048-68001F0D84DF}"/>
              </a:ext>
            </a:extLst>
          </p:cNvPr>
          <p:cNvSpPr txBox="1"/>
          <p:nvPr/>
        </p:nvSpPr>
        <p:spPr>
          <a:xfrm>
            <a:off x="10605333" y="485109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933AE52-EC22-1A4F-AD8F-CF1A1E978FD3}"/>
              </a:ext>
            </a:extLst>
          </p:cNvPr>
          <p:cNvCxnSpPr>
            <a:cxnSpLocks/>
          </p:cNvCxnSpPr>
          <p:nvPr/>
        </p:nvCxnSpPr>
        <p:spPr>
          <a:xfrm rot="16200000">
            <a:off x="10653140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CA6EBD64-E60B-9843-90D9-738AB3ED7BBD}"/>
              </a:ext>
            </a:extLst>
          </p:cNvPr>
          <p:cNvSpPr txBox="1"/>
          <p:nvPr/>
        </p:nvSpPr>
        <p:spPr>
          <a:xfrm>
            <a:off x="10833933" y="4851097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41D01D7-A3F4-D54A-ACF9-B13AFFB97D7F}"/>
              </a:ext>
            </a:extLst>
          </p:cNvPr>
          <p:cNvCxnSpPr>
            <a:cxnSpLocks/>
          </p:cNvCxnSpPr>
          <p:nvPr/>
        </p:nvCxnSpPr>
        <p:spPr>
          <a:xfrm rot="16200000">
            <a:off x="10881740" y="480442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360BBAAB-4CE8-BC48-B646-53EF9290BCFE}"/>
              </a:ext>
            </a:extLst>
          </p:cNvPr>
          <p:cNvSpPr txBox="1"/>
          <p:nvPr/>
        </p:nvSpPr>
        <p:spPr>
          <a:xfrm rot="16200000">
            <a:off x="6565100" y="3379954"/>
            <a:ext cx="87581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(%)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CA29445E-D4A3-AE4C-935C-6A655496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542" y="2972173"/>
            <a:ext cx="4746630" cy="1737840"/>
          </a:xfrm>
          <a:prstGeom prst="rect">
            <a:avLst/>
          </a:prstGeom>
        </p:spPr>
      </p:pic>
      <p:graphicFrame>
        <p:nvGraphicFramePr>
          <p:cNvPr id="232" name="Table 231">
            <a:extLst>
              <a:ext uri="{FF2B5EF4-FFF2-40B4-BE49-F238E27FC236}">
                <a16:creationId xmlns:a16="http://schemas.microsoft.com/office/drawing/2014/main" id="{0AD95569-09DE-C447-B36C-E9778FEF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87200"/>
              </p:ext>
            </p:extLst>
          </p:nvPr>
        </p:nvGraphicFramePr>
        <p:xfrm>
          <a:off x="7750048" y="3717301"/>
          <a:ext cx="3035052" cy="90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8763">
                  <a:extLst>
                    <a:ext uri="{9D8B030D-6E8A-4147-A177-3AD203B41FA5}">
                      <a16:colId xmlns:a16="http://schemas.microsoft.com/office/drawing/2014/main" val="2446488103"/>
                    </a:ext>
                  </a:extLst>
                </a:gridCol>
                <a:gridCol w="758763">
                  <a:extLst>
                    <a:ext uri="{9D8B030D-6E8A-4147-A177-3AD203B41FA5}">
                      <a16:colId xmlns:a16="http://schemas.microsoft.com/office/drawing/2014/main" val="670705714"/>
                    </a:ext>
                  </a:extLst>
                </a:gridCol>
                <a:gridCol w="758763">
                  <a:extLst>
                    <a:ext uri="{9D8B030D-6E8A-4147-A177-3AD203B41FA5}">
                      <a16:colId xmlns:a16="http://schemas.microsoft.com/office/drawing/2014/main" val="1774582548"/>
                    </a:ext>
                  </a:extLst>
                </a:gridCol>
                <a:gridCol w="758763">
                  <a:extLst>
                    <a:ext uri="{9D8B030D-6E8A-4147-A177-3AD203B41FA5}">
                      <a16:colId xmlns:a16="http://schemas.microsoft.com/office/drawing/2014/main" val="3383936500"/>
                    </a:ext>
                  </a:extLst>
                </a:gridCol>
              </a:tblGrid>
              <a:tr h="1182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Endpoint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Patients/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events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5-year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10-year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6574"/>
                  </a:ext>
                </a:extLst>
              </a:tr>
              <a:tr h="1182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2"/>
                          </a:solidFill>
                        </a:rPr>
                        <a:t>LSS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108/4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99%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2"/>
                          </a:solidFill>
                        </a:rPr>
                        <a:t>90%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13001"/>
                  </a:ext>
                </a:extLst>
              </a:tr>
              <a:tr h="1182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OS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108/9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93%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85%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524343"/>
                  </a:ext>
                </a:extLst>
              </a:tr>
              <a:tr h="1182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PFS</a:t>
                      </a:r>
                    </a:p>
                  </a:txBody>
                  <a:tcPr marT="18000" marB="1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/>
                          </a:solidFill>
                        </a:rPr>
                        <a:t>108/26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/>
                          </a:solidFill>
                        </a:rPr>
                        <a:t>71%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/>
                          </a:solidFill>
                        </a:rPr>
                        <a:t>64%</a:t>
                      </a:r>
                    </a:p>
                  </a:txBody>
                  <a:tcPr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614713"/>
                  </a:ext>
                </a:extLst>
              </a:tr>
            </a:tbl>
          </a:graphicData>
        </a:graphic>
      </p:graphicFrame>
      <p:pic>
        <p:nvPicPr>
          <p:cNvPr id="234" name="Picture 233">
            <a:extLst>
              <a:ext uri="{FF2B5EF4-FFF2-40B4-BE49-F238E27FC236}">
                <a16:creationId xmlns:a16="http://schemas.microsoft.com/office/drawing/2014/main" id="{457ACB99-5300-E54B-A692-900BC6872F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222" y="2169520"/>
            <a:ext cx="3251200" cy="9779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1D2F9B6-A702-494E-9894-1431E24BC2B5}"/>
              </a:ext>
            </a:extLst>
          </p:cNvPr>
          <p:cNvSpPr txBox="1"/>
          <p:nvPr/>
        </p:nvSpPr>
        <p:spPr>
          <a:xfrm>
            <a:off x="1322256" y="3970335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6C191F-14F7-8D47-A7F0-FA3346CCD0BC}"/>
              </a:ext>
            </a:extLst>
          </p:cNvPr>
          <p:cNvSpPr txBox="1"/>
          <p:nvPr/>
        </p:nvSpPr>
        <p:spPr>
          <a:xfrm>
            <a:off x="1322256" y="4319585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C042DE-5AD9-FE4E-BF9C-B158B756F1EF}"/>
              </a:ext>
            </a:extLst>
          </p:cNvPr>
          <p:cNvSpPr txBox="1"/>
          <p:nvPr/>
        </p:nvSpPr>
        <p:spPr>
          <a:xfrm>
            <a:off x="1439275" y="4665660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95310D-B55D-344F-ABF1-C8302D59E967}"/>
              </a:ext>
            </a:extLst>
          </p:cNvPr>
          <p:cNvSpPr txBox="1"/>
          <p:nvPr/>
        </p:nvSpPr>
        <p:spPr>
          <a:xfrm>
            <a:off x="1598025" y="481488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D395C8-1B1C-CD4C-BE21-638E362ECAD2}"/>
              </a:ext>
            </a:extLst>
          </p:cNvPr>
          <p:cNvSpPr txBox="1"/>
          <p:nvPr/>
        </p:nvSpPr>
        <p:spPr>
          <a:xfrm>
            <a:off x="1912350" y="481488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C11AFF-A2D3-9C42-AB61-8E3A41487AB8}"/>
              </a:ext>
            </a:extLst>
          </p:cNvPr>
          <p:cNvSpPr txBox="1"/>
          <p:nvPr/>
        </p:nvSpPr>
        <p:spPr>
          <a:xfrm>
            <a:off x="216835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B1EED3-102A-6643-B20F-2835A332184F}"/>
              </a:ext>
            </a:extLst>
          </p:cNvPr>
          <p:cNvSpPr txBox="1"/>
          <p:nvPr/>
        </p:nvSpPr>
        <p:spPr>
          <a:xfrm>
            <a:off x="2463627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D0D83D-C137-534F-ABE0-F584431375E5}"/>
              </a:ext>
            </a:extLst>
          </p:cNvPr>
          <p:cNvSpPr txBox="1"/>
          <p:nvPr/>
        </p:nvSpPr>
        <p:spPr>
          <a:xfrm>
            <a:off x="2749377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76C9B2-5A32-B64B-8F30-BEDB22C89A1E}"/>
              </a:ext>
            </a:extLst>
          </p:cNvPr>
          <p:cNvSpPr txBox="1"/>
          <p:nvPr/>
        </p:nvSpPr>
        <p:spPr>
          <a:xfrm>
            <a:off x="305100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F9975C-B637-3747-BF9E-F1157FC841C5}"/>
              </a:ext>
            </a:extLst>
          </p:cNvPr>
          <p:cNvSpPr txBox="1"/>
          <p:nvPr/>
        </p:nvSpPr>
        <p:spPr>
          <a:xfrm>
            <a:off x="334945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339171-58D6-934A-AE99-9B0C09F30871}"/>
              </a:ext>
            </a:extLst>
          </p:cNvPr>
          <p:cNvSpPr txBox="1"/>
          <p:nvPr/>
        </p:nvSpPr>
        <p:spPr>
          <a:xfrm>
            <a:off x="2050701" y="4204069"/>
            <a:ext cx="111248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R-chemo (N=601)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G-chemo (N=601)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DAFE02-A5A7-2D44-AC41-9AC6F75AE2F0}"/>
              </a:ext>
            </a:extLst>
          </p:cNvPr>
          <p:cNvSpPr txBox="1"/>
          <p:nvPr/>
        </p:nvSpPr>
        <p:spPr>
          <a:xfrm>
            <a:off x="3940002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98C0D2-8627-9549-9E59-149762B42AF4}"/>
              </a:ext>
            </a:extLst>
          </p:cNvPr>
          <p:cNvSpPr txBox="1"/>
          <p:nvPr/>
        </p:nvSpPr>
        <p:spPr>
          <a:xfrm>
            <a:off x="3644727" y="481488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EECAA33-186A-CB43-A903-C5AB83281E0F}"/>
              </a:ext>
            </a:extLst>
          </p:cNvPr>
          <p:cNvCxnSpPr>
            <a:cxnSpLocks/>
          </p:cNvCxnSpPr>
          <p:nvPr/>
        </p:nvCxnSpPr>
        <p:spPr>
          <a:xfrm>
            <a:off x="1562100" y="438467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5309B05-CA2E-8B45-B834-D1178708958F}"/>
              </a:ext>
            </a:extLst>
          </p:cNvPr>
          <p:cNvCxnSpPr>
            <a:cxnSpLocks/>
          </p:cNvCxnSpPr>
          <p:nvPr/>
        </p:nvCxnSpPr>
        <p:spPr>
          <a:xfrm>
            <a:off x="1562100" y="403225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BD6ED8-65FC-F44B-B062-C774E83B3484}"/>
              </a:ext>
            </a:extLst>
          </p:cNvPr>
          <p:cNvCxnSpPr>
            <a:cxnSpLocks/>
          </p:cNvCxnSpPr>
          <p:nvPr/>
        </p:nvCxnSpPr>
        <p:spPr>
          <a:xfrm rot="16200000">
            <a:off x="1911352" y="476567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909CFEC-4784-BE45-A974-60BDE9D378A6}"/>
              </a:ext>
            </a:extLst>
          </p:cNvPr>
          <p:cNvCxnSpPr>
            <a:cxnSpLocks/>
          </p:cNvCxnSpPr>
          <p:nvPr/>
        </p:nvCxnSpPr>
        <p:spPr>
          <a:xfrm rot="16200000">
            <a:off x="2206628" y="476567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2C535A-688A-E249-BEC0-E29859A5E246}"/>
              </a:ext>
            </a:extLst>
          </p:cNvPr>
          <p:cNvCxnSpPr>
            <a:cxnSpLocks/>
          </p:cNvCxnSpPr>
          <p:nvPr/>
        </p:nvCxnSpPr>
        <p:spPr>
          <a:xfrm rot="16200000">
            <a:off x="2508254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3C6978-0B75-D145-B56D-BE59E93AE878}"/>
              </a:ext>
            </a:extLst>
          </p:cNvPr>
          <p:cNvCxnSpPr>
            <a:cxnSpLocks/>
          </p:cNvCxnSpPr>
          <p:nvPr/>
        </p:nvCxnSpPr>
        <p:spPr>
          <a:xfrm rot="16200000">
            <a:off x="2800354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D8D0449-296C-3F4D-8E1C-EE1F0B34950C}"/>
              </a:ext>
            </a:extLst>
          </p:cNvPr>
          <p:cNvCxnSpPr>
            <a:cxnSpLocks/>
          </p:cNvCxnSpPr>
          <p:nvPr/>
        </p:nvCxnSpPr>
        <p:spPr>
          <a:xfrm rot="16200000">
            <a:off x="3098804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75C3C26-75B0-AB43-9A06-D89BAADEC177}"/>
              </a:ext>
            </a:extLst>
          </p:cNvPr>
          <p:cNvCxnSpPr>
            <a:cxnSpLocks/>
          </p:cNvCxnSpPr>
          <p:nvPr/>
        </p:nvCxnSpPr>
        <p:spPr>
          <a:xfrm rot="16200000">
            <a:off x="3397255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0E012B2-864D-234A-AED9-B695887C18C3}"/>
              </a:ext>
            </a:extLst>
          </p:cNvPr>
          <p:cNvCxnSpPr>
            <a:cxnSpLocks/>
          </p:cNvCxnSpPr>
          <p:nvPr/>
        </p:nvCxnSpPr>
        <p:spPr>
          <a:xfrm rot="16200000">
            <a:off x="3692530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550245F-56BC-8644-B7A6-BB2A2A543382}"/>
              </a:ext>
            </a:extLst>
          </p:cNvPr>
          <p:cNvCxnSpPr>
            <a:cxnSpLocks/>
          </p:cNvCxnSpPr>
          <p:nvPr/>
        </p:nvCxnSpPr>
        <p:spPr>
          <a:xfrm rot="16200000">
            <a:off x="3987806" y="4765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861904E-7D58-1B49-9147-A8EB7E70E57F}"/>
              </a:ext>
            </a:extLst>
          </p:cNvPr>
          <p:cNvCxnSpPr>
            <a:cxnSpLocks/>
          </p:cNvCxnSpPr>
          <p:nvPr/>
        </p:nvCxnSpPr>
        <p:spPr>
          <a:xfrm>
            <a:off x="1847850" y="4305300"/>
            <a:ext cx="149225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7A88E7D-FFF0-0E4C-BE39-E5A6B84AA9FA}"/>
              </a:ext>
            </a:extLst>
          </p:cNvPr>
          <p:cNvCxnSpPr>
            <a:cxnSpLocks/>
          </p:cNvCxnSpPr>
          <p:nvPr/>
        </p:nvCxnSpPr>
        <p:spPr>
          <a:xfrm>
            <a:off x="1847850" y="4445000"/>
            <a:ext cx="149225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D2FDC01-17F6-CC41-BC1E-5125CDE5FE24}"/>
              </a:ext>
            </a:extLst>
          </p:cNvPr>
          <p:cNvGrpSpPr/>
          <p:nvPr/>
        </p:nvGrpSpPr>
        <p:grpSpPr>
          <a:xfrm>
            <a:off x="1885950" y="4534693"/>
            <a:ext cx="85725" cy="85725"/>
            <a:chOff x="1847850" y="4048918"/>
            <a:chExt cx="85725" cy="85725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6AC7B2B-71ED-204D-BBF5-5173CA218336}"/>
                </a:ext>
              </a:extLst>
            </p:cNvPr>
            <p:cNvCxnSpPr>
              <a:cxnSpLocks/>
            </p:cNvCxnSpPr>
            <p:nvPr/>
          </p:nvCxnSpPr>
          <p:spPr>
            <a:xfrm>
              <a:off x="1847850" y="4091781"/>
              <a:ext cx="85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9028E86-E470-3F4D-A377-C793D522155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47850" y="4091781"/>
              <a:ext cx="85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7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86EC-C620-9840-89A9-944146001D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TAKE A BIOPSY! to exclude transformation (especially for FL)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altLang="en-US" b="1" dirty="0">
                <a:solidFill>
                  <a:schemeClr val="accent1"/>
                </a:solidFill>
              </a:rPr>
              <a:t>Depends on:</a:t>
            </a:r>
          </a:p>
          <a:p>
            <a:r>
              <a:rPr lang="en-GB" altLang="en-US" dirty="0"/>
              <a:t>Is treatment actually required?</a:t>
            </a:r>
          </a:p>
          <a:p>
            <a:r>
              <a:rPr lang="en-GB" altLang="en-US" dirty="0"/>
              <a:t>Prior therapies (immunotherapy, chemotherapy)</a:t>
            </a:r>
          </a:p>
          <a:p>
            <a:r>
              <a:rPr lang="en-GB" altLang="en-US" b="1" dirty="0">
                <a:solidFill>
                  <a:schemeClr val="accent1"/>
                </a:solidFill>
              </a:rPr>
              <a:t>Duration and quality of response – how well did they work?</a:t>
            </a:r>
          </a:p>
          <a:p>
            <a:r>
              <a:rPr lang="en-GB" altLang="en-US" dirty="0"/>
              <a:t>Current clinical situation and risk factors at relapse</a:t>
            </a:r>
          </a:p>
          <a:p>
            <a:pPr lvl="1"/>
            <a:r>
              <a:rPr lang="en-GB" altLang="en-US" dirty="0"/>
              <a:t>Patient’s age, performance status, comorbidities</a:t>
            </a:r>
          </a:p>
          <a:p>
            <a:pPr lvl="1"/>
            <a:r>
              <a:rPr lang="en-GB" altLang="en-US" dirty="0"/>
              <a:t>Disease burden</a:t>
            </a:r>
          </a:p>
          <a:p>
            <a:r>
              <a:rPr lang="en-GB" altLang="en-US" dirty="0"/>
              <a:t>Is the patient fit for a transplant? Auto/allo?</a:t>
            </a:r>
          </a:p>
          <a:p>
            <a:r>
              <a:rPr lang="en-GB" altLang="en-US" dirty="0"/>
              <a:t>Patient’s goals</a:t>
            </a:r>
            <a:endParaRPr lang="en-GB" dirty="0"/>
          </a:p>
          <a:p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and approach to </a:t>
            </a:r>
            <a:br>
              <a:rPr lang="en-GB" dirty="0"/>
            </a:br>
            <a:r>
              <a:rPr lang="en-GB" dirty="0"/>
              <a:t>relapsed FL (and INDOLENT NHL)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1FB35-7EC3-8444-A0AA-E56E0CA5C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F2BE69-859A-8F4E-B5C2-CF3C9E01CA7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FL, follicular lymphoma; NHL, non-Hodgkin’s lymphoma</a:t>
            </a:r>
          </a:p>
        </p:txBody>
      </p:sp>
    </p:spTree>
    <p:extLst>
      <p:ext uri="{BB962C8B-B14F-4D97-AF65-F5344CB8AC3E}">
        <p14:creationId xmlns:p14="http://schemas.microsoft.com/office/powerpoint/2010/main" val="29399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Timelines and key FDA drug approvals </a:t>
            </a:r>
            <a:br>
              <a:rPr lang="en-GB" dirty="0"/>
            </a:br>
            <a:r>
              <a:rPr lang="en-GB" dirty="0"/>
              <a:t>in FL/MZL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91B8F-2DCB-A841-B14B-BDFB5E282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EC15064-B178-2C42-9EA4-AF13EC199F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5991"/>
            <a:ext cx="10792454" cy="485486"/>
          </a:xfrm>
        </p:spPr>
        <p:txBody>
          <a:bodyPr/>
          <a:lstStyle/>
          <a:p>
            <a:r>
              <a:rPr lang="en-GB" dirty="0"/>
              <a:t>Axi-Cel, axicabtagene lisoleucel; CAR-T, chimeric antigen receptor T cell; FL, follicular lymphoma; MZL, marginal zone lymphoma; Obi-benda, obinutuzumab + bendamustine; Tisa-Cel, tisagenlecleucel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8448" y="3470587"/>
            <a:ext cx="1332000" cy="435078"/>
            <a:chOff x="988141" y="3628102"/>
            <a:chExt cx="1350917" cy="435078"/>
          </a:xfrm>
          <a:solidFill>
            <a:srgbClr val="002060"/>
          </a:solidFill>
        </p:grpSpPr>
        <p:sp>
          <p:nvSpPr>
            <p:cNvPr id="16" name="Flowchart: Process 15"/>
            <p:cNvSpPr/>
            <p:nvPr/>
          </p:nvSpPr>
          <p:spPr>
            <a:xfrm>
              <a:off x="988141" y="3628102"/>
              <a:ext cx="1350917" cy="435078"/>
            </a:xfrm>
            <a:prstGeom prst="flowChartProcess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3786" y="3650224"/>
              <a:ext cx="671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1997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260" y="1616319"/>
            <a:ext cx="179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840000">
            <a:off x="809708" y="2962403"/>
            <a:ext cx="128302" cy="4974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3704" y="2386403"/>
            <a:ext cx="1584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FDA approval of rituximab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64749" y="1697263"/>
            <a:ext cx="7508453" cy="1765500"/>
            <a:chOff x="4464749" y="1697263"/>
            <a:chExt cx="7508453" cy="17655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017523" y="2238763"/>
              <a:ext cx="2214" cy="1224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18236" y="2951858"/>
              <a:ext cx="2214" cy="49743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464749" y="2379953"/>
              <a:ext cx="2232000" cy="57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 2017: CAR-T (Yescarta: Axi-Cel) for transformed FL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17560" y="1697263"/>
              <a:ext cx="2232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 2018: CAR-T (Kymriah: Tisa-Cel) for transformed FL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55434" y="2371511"/>
              <a:ext cx="2217768" cy="57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Mar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2021: CAR-T (Yescarta: Axi-Cel)</a:t>
              </a:r>
              <a:r>
                <a:rPr kumimoji="0" lang="en-GB" sz="1400" b="1" i="0" u="none" strike="noStrike" kern="1200" cap="none" spc="0" normalizeH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</a:t>
              </a: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 FL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126797" y="2951858"/>
              <a:ext cx="2214" cy="49743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050782" y="1577409"/>
            <a:ext cx="11141218" cy="4385481"/>
            <a:chOff x="1050782" y="1577409"/>
            <a:chExt cx="11141218" cy="438548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2007014" y="3885890"/>
              <a:ext cx="1063894" cy="53140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197192" y="3835013"/>
              <a:ext cx="2214" cy="396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riped Right Arrow 14"/>
            <p:cNvSpPr/>
            <p:nvPr/>
          </p:nvSpPr>
          <p:spPr>
            <a:xfrm>
              <a:off x="3900953" y="3243770"/>
              <a:ext cx="8028000" cy="870155"/>
            </a:xfrm>
            <a:prstGeom prst="stripedRightArrow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24320" y="3490072"/>
              <a:ext cx="84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5454" y="3494715"/>
              <a:ext cx="84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9895" y="3479321"/>
              <a:ext cx="84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73655" y="3494182"/>
              <a:ext cx="84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2017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96764" y="3459836"/>
              <a:ext cx="1925889" cy="435078"/>
              <a:chOff x="2774161" y="2808179"/>
              <a:chExt cx="1925889" cy="43507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774161" y="2808179"/>
                <a:ext cx="1925889" cy="435078"/>
                <a:chOff x="964734" y="3646873"/>
                <a:chExt cx="1496961" cy="435078"/>
              </a:xfrm>
              <a:solidFill>
                <a:srgbClr val="002060"/>
              </a:solidFill>
            </p:grpSpPr>
            <p:sp>
              <p:nvSpPr>
                <p:cNvPr id="20" name="Flowchart: Process 19"/>
                <p:cNvSpPr/>
                <p:nvPr/>
              </p:nvSpPr>
              <p:spPr>
                <a:xfrm>
                  <a:off x="964734" y="3646873"/>
                  <a:ext cx="1496961" cy="435078"/>
                </a:xfrm>
                <a:prstGeom prst="flowChartProcess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083211" y="3683718"/>
                  <a:ext cx="671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2011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835115" y="2845024"/>
                <a:ext cx="86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2014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0400071" y="1577409"/>
              <a:ext cx="1791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50782" y="4428050"/>
              <a:ext cx="1925889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July 2014: idelalisib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noProof="0" dirty="0">
                  <a:solidFill>
                    <a:srgbClr val="505050"/>
                  </a:solidFill>
                  <a:latin typeface="Calibri" panose="020F0502020204030204"/>
                </a:rPr>
                <a:t>relapsed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56001" y="5130683"/>
              <a:ext cx="2100943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Sept 2017: copanlisib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 FL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60422" y="4251262"/>
              <a:ext cx="1987001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Sept 2018: duvelisib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 FL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71710" y="4427214"/>
              <a:ext cx="1667762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 2019: LEN+R for relapsed FL/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MZL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53071" y="5386890"/>
              <a:ext cx="2273726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 2020: tazemetostat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 FL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445797" y="3894902"/>
              <a:ext cx="2214" cy="540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96428" y="3884561"/>
              <a:ext cx="2214" cy="1512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24660" y="3892292"/>
              <a:ext cx="2214" cy="1224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45988" y="3496681"/>
              <a:ext cx="84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17061" y="4427214"/>
              <a:ext cx="2004445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Feb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</a:rPr>
                <a:t> 2016: obi-benda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</a:rPr>
                <a:t>relapsed FL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315778" y="3892292"/>
              <a:ext cx="2214" cy="540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602033" y="5130683"/>
              <a:ext cx="1872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noProof="0" dirty="0">
                  <a:solidFill>
                    <a:srgbClr val="505050"/>
                  </a:solidFill>
                  <a:latin typeface="Calibri" panose="020F0502020204030204"/>
                </a:rPr>
                <a:t>Jan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2017: </a:t>
              </a: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ibrutinib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 </a:t>
              </a:r>
              <a:r>
                <a:rPr lang="en-GB" sz="1400" b="1" dirty="0">
                  <a:solidFill>
                    <a:schemeClr val="accent1"/>
                  </a:solidFill>
                  <a:latin typeface="Calibri" panose="020F0502020204030204"/>
                </a:rPr>
                <a:t>MZL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384121" y="3905665"/>
              <a:ext cx="2214" cy="1224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706544" y="3477601"/>
              <a:ext cx="844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112522" y="4434256"/>
              <a:ext cx="1800000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Feb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</a:t>
              </a: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21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lang="en-GB" sz="1400" b="1" dirty="0">
                  <a:solidFill>
                    <a:srgbClr val="505050"/>
                  </a:solidFill>
                  <a:latin typeface="Calibri" panose="020F0502020204030204"/>
                </a:rPr>
                <a:t>umbra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lisib for</a:t>
              </a:r>
              <a:r>
                <a:rPr kumimoji="0" lang="en-GB" sz="1400" b="1" i="0" u="none" strike="noStrike" kern="1200" cap="none" spc="0" normalizeH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relapsed FL/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MZL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012522" y="3893517"/>
              <a:ext cx="2214" cy="540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22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1CAD979-B252-CE49-9251-82867D2BE4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232903"/>
            <a:ext cx="10963200" cy="799377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A standard approach for relapsed/refractory (R/R) FL remains challenging</a:t>
            </a:r>
          </a:p>
          <a:p>
            <a:r>
              <a:rPr lang="en-GB" b="1" dirty="0">
                <a:solidFill>
                  <a:schemeClr val="tx2"/>
                </a:solidFill>
              </a:rPr>
              <a:t>Sequencing therapies is particularly important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treatment options for R/R FL (standard and novel)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21CB1-BC82-2E46-A91A-B37047799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F25C344-AEEA-3047-BFBD-992F41229D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63525"/>
            <a:ext cx="10683357" cy="457951"/>
          </a:xfrm>
        </p:spPr>
        <p:txBody>
          <a:bodyPr/>
          <a:lstStyle/>
          <a:p>
            <a:r>
              <a:rPr lang="en-GB" dirty="0"/>
              <a:t>CAR-T, chimeric antigen receptor T cell; CIT, chemoimmunotherapy; EZH2i, enhancer of zeste homologue 2 inhibitor; FL, follicular lymphoma; PI3K, phosphoinositide 3-kinase; LEN+R, rituximab plus lenalidomide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BAF9CC-3B13-B547-A19B-1AE45707BA6A}"/>
              </a:ext>
            </a:extLst>
          </p:cNvPr>
          <p:cNvCxnSpPr/>
          <p:nvPr/>
        </p:nvCxnSpPr>
        <p:spPr>
          <a:xfrm>
            <a:off x="1557196" y="2862967"/>
            <a:ext cx="846499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2081D57-C3D8-4F4E-9E51-82000BB4D2BA}"/>
              </a:ext>
            </a:extLst>
          </p:cNvPr>
          <p:cNvCxnSpPr>
            <a:cxnSpLocks/>
          </p:cNvCxnSpPr>
          <p:nvPr/>
        </p:nvCxnSpPr>
        <p:spPr>
          <a:xfrm flipV="1">
            <a:off x="1561723" y="2860895"/>
            <a:ext cx="0" cy="724277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368F223-DB0D-1349-9D9C-05857B191578}"/>
              </a:ext>
            </a:extLst>
          </p:cNvPr>
          <p:cNvSpPr/>
          <p:nvPr/>
        </p:nvSpPr>
        <p:spPr>
          <a:xfrm>
            <a:off x="624689" y="3310767"/>
            <a:ext cx="2018923" cy="6093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505050"/>
                </a:solidFill>
              </a:rPr>
              <a:t>CIT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6E44C1-933C-D74D-8476-83D3BBF6A1D7}"/>
              </a:ext>
            </a:extLst>
          </p:cNvPr>
          <p:cNvCxnSpPr>
            <a:cxnSpLocks/>
          </p:cNvCxnSpPr>
          <p:nvPr/>
        </p:nvCxnSpPr>
        <p:spPr>
          <a:xfrm flipV="1">
            <a:off x="3653073" y="2860896"/>
            <a:ext cx="0" cy="160246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FD849F-9666-2344-A5C0-E328AA187732}"/>
              </a:ext>
            </a:extLst>
          </p:cNvPr>
          <p:cNvCxnSpPr>
            <a:cxnSpLocks/>
          </p:cNvCxnSpPr>
          <p:nvPr/>
        </p:nvCxnSpPr>
        <p:spPr>
          <a:xfrm flipV="1">
            <a:off x="7980629" y="2860896"/>
            <a:ext cx="0" cy="160246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D64E6A-5253-B846-BE9C-7AD5282E3658}"/>
              </a:ext>
            </a:extLst>
          </p:cNvPr>
          <p:cNvCxnSpPr>
            <a:cxnSpLocks/>
          </p:cNvCxnSpPr>
          <p:nvPr/>
        </p:nvCxnSpPr>
        <p:spPr>
          <a:xfrm flipV="1">
            <a:off x="5789690" y="2109459"/>
            <a:ext cx="0" cy="160246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7F37B6D-5D6B-2440-A63A-39B46DE4B09B}"/>
              </a:ext>
            </a:extLst>
          </p:cNvPr>
          <p:cNvSpPr/>
          <p:nvPr/>
        </p:nvSpPr>
        <p:spPr>
          <a:xfrm>
            <a:off x="2643612" y="4244222"/>
            <a:ext cx="2018923" cy="6093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505050"/>
                </a:solidFill>
              </a:rPr>
              <a:t>High-dose therapy +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auto transplant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E21A3E-4167-FA46-9DC9-B53C838109BC}"/>
              </a:ext>
            </a:extLst>
          </p:cNvPr>
          <p:cNvSpPr/>
          <p:nvPr/>
        </p:nvSpPr>
        <p:spPr>
          <a:xfrm>
            <a:off x="3666655" y="1789705"/>
            <a:ext cx="4209860" cy="524435"/>
          </a:xfrm>
          <a:prstGeom prst="rect">
            <a:avLst/>
          </a:prstGeom>
          <a:solidFill>
            <a:srgbClr val="5D8298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Treatment Option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CC9406-A7B7-DB44-8DC3-5380B88ADBA6}"/>
              </a:ext>
            </a:extLst>
          </p:cNvPr>
          <p:cNvSpPr/>
          <p:nvPr/>
        </p:nvSpPr>
        <p:spPr>
          <a:xfrm>
            <a:off x="4508627" y="3284556"/>
            <a:ext cx="2652664" cy="6093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505050"/>
                </a:solidFill>
              </a:rPr>
              <a:t>Allo transplant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(only subset of patients)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6C1D89-13FC-C64F-8A63-A08088EAF79A}"/>
              </a:ext>
            </a:extLst>
          </p:cNvPr>
          <p:cNvSpPr/>
          <p:nvPr/>
        </p:nvSpPr>
        <p:spPr>
          <a:xfrm>
            <a:off x="6480539" y="4244222"/>
            <a:ext cx="3000179" cy="6093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505050"/>
                </a:solidFill>
              </a:rPr>
              <a:t>Targeted therapies, 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e.g. PI3K inhibitors, LEN+R, EZH2i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0FCFD0-B1E4-A34A-B9C2-DF55565B7D51}"/>
              </a:ext>
            </a:extLst>
          </p:cNvPr>
          <p:cNvCxnSpPr>
            <a:cxnSpLocks/>
          </p:cNvCxnSpPr>
          <p:nvPr/>
        </p:nvCxnSpPr>
        <p:spPr>
          <a:xfrm flipV="1">
            <a:off x="10017659" y="2860896"/>
            <a:ext cx="0" cy="86913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3BD42AF-BA12-274A-8411-58505BB9867B}"/>
              </a:ext>
            </a:extLst>
          </p:cNvPr>
          <p:cNvSpPr/>
          <p:nvPr/>
        </p:nvSpPr>
        <p:spPr>
          <a:xfrm>
            <a:off x="8935771" y="3284556"/>
            <a:ext cx="2652664" cy="6093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505050"/>
                </a:solidFill>
              </a:rPr>
              <a:t>Clinical trials, </a:t>
            </a:r>
            <a:br>
              <a:rPr lang="en-GB" sz="1600" b="1" dirty="0">
                <a:solidFill>
                  <a:srgbClr val="505050"/>
                </a:solidFill>
              </a:rPr>
            </a:br>
            <a:r>
              <a:rPr lang="en-GB" sz="1600" b="1" dirty="0">
                <a:solidFill>
                  <a:srgbClr val="505050"/>
                </a:solidFill>
              </a:rPr>
              <a:t>e.g. CAR-T, bispecifics, others</a:t>
            </a:r>
          </a:p>
        </p:txBody>
      </p:sp>
    </p:spTree>
    <p:extLst>
      <p:ext uri="{BB962C8B-B14F-4D97-AF65-F5344CB8AC3E}">
        <p14:creationId xmlns:p14="http://schemas.microsoft.com/office/powerpoint/2010/main" val="26538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6687F82-0E15-E249-8A82-9103A235B4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5238648"/>
            <a:ext cx="10963275" cy="7128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After 2</a:t>
            </a:r>
            <a:r>
              <a:rPr lang="en-GB" baseline="30000" dirty="0"/>
              <a:t>nd</a:t>
            </a:r>
            <a:r>
              <a:rPr lang="en-GB" dirty="0"/>
              <a:t> lines of treatment:</a:t>
            </a:r>
          </a:p>
          <a:p>
            <a:r>
              <a:rPr lang="en-GB" dirty="0"/>
              <a:t>Median disease-free or progression-free period is 1 year or less (excl. transplants)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Outcomes for 2L+ of therapy needs improving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801D0-6A74-404A-B35D-C026BB87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DDC729DC-42C9-468A-8D4C-E1E9306F89E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EBD1906-A418-554B-8AA0-C04CB48F0E7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CI, confidence interval; PFS, progression-free survival; R-chemo, rituximab plus chemotherapy 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>
                <a:solidFill>
                  <a:schemeClr val="tx2"/>
                </a:solidFill>
                <a:latin typeface="Calibri" panose="020F0502020204030204"/>
              </a:rPr>
              <a:t>Link BK, et al. Br J Haematol. 2019;184:660-3; 2. Batlevi CL, et al. Blood Cancer J. 2020;10:74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03" y="1837852"/>
            <a:ext cx="3608074" cy="2661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234" y="2059293"/>
            <a:ext cx="2958534" cy="28152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A9DF7C-2935-1445-B73C-6470888639C1}"/>
              </a:ext>
            </a:extLst>
          </p:cNvPr>
          <p:cNvSpPr txBox="1"/>
          <p:nvPr/>
        </p:nvSpPr>
        <p:spPr>
          <a:xfrm rot="16200000">
            <a:off x="52819" y="2911066"/>
            <a:ext cx="130991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Probability of PFS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1542AD-F1BD-2045-83F5-C609407A2E49}"/>
              </a:ext>
            </a:extLst>
          </p:cNvPr>
          <p:cNvSpPr txBox="1"/>
          <p:nvPr/>
        </p:nvSpPr>
        <p:spPr>
          <a:xfrm>
            <a:off x="908136" y="250520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6C129-4F0E-4645-A889-469844C25680}"/>
              </a:ext>
            </a:extLst>
          </p:cNvPr>
          <p:cNvSpPr txBox="1"/>
          <p:nvPr/>
        </p:nvSpPr>
        <p:spPr>
          <a:xfrm>
            <a:off x="908136" y="203530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9421DF-8E0B-5E49-814A-8FE21FE381DC}"/>
              </a:ext>
            </a:extLst>
          </p:cNvPr>
          <p:cNvSpPr txBox="1"/>
          <p:nvPr/>
        </p:nvSpPr>
        <p:spPr>
          <a:xfrm>
            <a:off x="908136" y="295605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B49816-85E4-134E-8B2D-697AF6C6FC77}"/>
              </a:ext>
            </a:extLst>
          </p:cNvPr>
          <p:cNvSpPr txBox="1"/>
          <p:nvPr/>
        </p:nvSpPr>
        <p:spPr>
          <a:xfrm>
            <a:off x="908136" y="3422783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C24CEE-1F68-684E-A434-E3F1EFA3A0B7}"/>
              </a:ext>
            </a:extLst>
          </p:cNvPr>
          <p:cNvSpPr txBox="1"/>
          <p:nvPr/>
        </p:nvSpPr>
        <p:spPr>
          <a:xfrm>
            <a:off x="908136" y="387045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CCFA25-2FA7-2349-A978-1BDBD771A234}"/>
              </a:ext>
            </a:extLst>
          </p:cNvPr>
          <p:cNvSpPr txBox="1"/>
          <p:nvPr/>
        </p:nvSpPr>
        <p:spPr>
          <a:xfrm>
            <a:off x="1025155" y="4327658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285E60-1973-D845-AACF-40C5623FAAC2}"/>
              </a:ext>
            </a:extLst>
          </p:cNvPr>
          <p:cNvSpPr txBox="1"/>
          <p:nvPr/>
        </p:nvSpPr>
        <p:spPr>
          <a:xfrm>
            <a:off x="11489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1FF1FE-C7AD-EA42-88C1-EE5421A58D28}"/>
              </a:ext>
            </a:extLst>
          </p:cNvPr>
          <p:cNvSpPr txBox="1"/>
          <p:nvPr/>
        </p:nvSpPr>
        <p:spPr>
          <a:xfrm>
            <a:off x="146013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FBEFB9-FA20-6748-ABD1-7E0338D079A9}"/>
              </a:ext>
            </a:extLst>
          </p:cNvPr>
          <p:cNvSpPr txBox="1"/>
          <p:nvPr/>
        </p:nvSpPr>
        <p:spPr>
          <a:xfrm>
            <a:off x="176493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020043-8061-204D-A11C-0AB0CCF345DA}"/>
              </a:ext>
            </a:extLst>
          </p:cNvPr>
          <p:cNvSpPr txBox="1"/>
          <p:nvPr/>
        </p:nvSpPr>
        <p:spPr>
          <a:xfrm>
            <a:off x="2072905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F98FDF-052B-9D48-B198-A8A68D6EFBD4}"/>
              </a:ext>
            </a:extLst>
          </p:cNvPr>
          <p:cNvSpPr txBox="1"/>
          <p:nvPr/>
        </p:nvSpPr>
        <p:spPr>
          <a:xfrm>
            <a:off x="1499404" y="4708261"/>
            <a:ext cx="286937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 from beginning of treatment 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462E27-452A-8D4B-8808-3D0C0DDFAD3A}"/>
              </a:ext>
            </a:extLst>
          </p:cNvPr>
          <p:cNvSpPr txBox="1"/>
          <p:nvPr/>
        </p:nvSpPr>
        <p:spPr>
          <a:xfrm>
            <a:off x="23808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89D4DF-FFDA-5847-8F61-E87ABA607A0E}"/>
              </a:ext>
            </a:extLst>
          </p:cNvPr>
          <p:cNvSpPr txBox="1"/>
          <p:nvPr/>
        </p:nvSpPr>
        <p:spPr>
          <a:xfrm>
            <a:off x="26856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EB4158-AE35-6D4F-8E48-DA2E4B40DA8A}"/>
              </a:ext>
            </a:extLst>
          </p:cNvPr>
          <p:cNvSpPr txBox="1"/>
          <p:nvPr/>
        </p:nvSpPr>
        <p:spPr>
          <a:xfrm>
            <a:off x="30031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60D75E-5C31-2045-9E2F-EBFFB0BBDC4B}"/>
              </a:ext>
            </a:extLst>
          </p:cNvPr>
          <p:cNvSpPr txBox="1"/>
          <p:nvPr/>
        </p:nvSpPr>
        <p:spPr>
          <a:xfrm>
            <a:off x="32952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BAE426-0D06-0945-BAE9-C8F41302A128}"/>
              </a:ext>
            </a:extLst>
          </p:cNvPr>
          <p:cNvSpPr txBox="1"/>
          <p:nvPr/>
        </p:nvSpPr>
        <p:spPr>
          <a:xfrm>
            <a:off x="36127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08DCF5-8EE5-3044-81A0-1E3CD4FDD2F8}"/>
              </a:ext>
            </a:extLst>
          </p:cNvPr>
          <p:cNvSpPr txBox="1"/>
          <p:nvPr/>
        </p:nvSpPr>
        <p:spPr>
          <a:xfrm>
            <a:off x="3917580" y="4511871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2C1F56-A005-544B-813B-49F941CAD69C}"/>
              </a:ext>
            </a:extLst>
          </p:cNvPr>
          <p:cNvSpPr txBox="1"/>
          <p:nvPr/>
        </p:nvSpPr>
        <p:spPr>
          <a:xfrm>
            <a:off x="4192632" y="4511871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D3946B-5D66-3F4B-82F1-9F0FC1283ED3}"/>
              </a:ext>
            </a:extLst>
          </p:cNvPr>
          <p:cNvSpPr txBox="1"/>
          <p:nvPr/>
        </p:nvSpPr>
        <p:spPr>
          <a:xfrm>
            <a:off x="4484732" y="4511871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F73F26-4A0E-1842-B458-0E5D21107C94}"/>
              </a:ext>
            </a:extLst>
          </p:cNvPr>
          <p:cNvSpPr txBox="1"/>
          <p:nvPr/>
        </p:nvSpPr>
        <p:spPr>
          <a:xfrm>
            <a:off x="3909085" y="2049113"/>
            <a:ext cx="665832" cy="91908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r>
              <a:rPr lang="en-GB" sz="11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</a:t>
            </a: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</a:t>
            </a:r>
          </a:p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r>
              <a:rPr lang="en-GB" sz="11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nd</a:t>
            </a: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</a:t>
            </a:r>
          </a:p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r>
              <a:rPr lang="en-GB" sz="11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rd</a:t>
            </a: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</a:t>
            </a:r>
          </a:p>
          <a:p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r>
              <a:rPr lang="en-GB" sz="11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</a:t>
            </a: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</a:t>
            </a:r>
            <a:b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r>
              <a:rPr lang="en-GB" sz="11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</a:t>
            </a: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D774D6A-C87A-274A-A5E1-FC953A248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15707"/>
              </p:ext>
            </p:extLst>
          </p:nvPr>
        </p:nvGraphicFramePr>
        <p:xfrm>
          <a:off x="4629712" y="1945325"/>
          <a:ext cx="25183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803">
                  <a:extLst>
                    <a:ext uri="{9D8B030D-6E8A-4147-A177-3AD203B41FA5}">
                      <a16:colId xmlns:a16="http://schemas.microsoft.com/office/drawing/2014/main" val="3316777646"/>
                    </a:ext>
                  </a:extLst>
                </a:gridCol>
                <a:gridCol w="1473497">
                  <a:extLst>
                    <a:ext uri="{9D8B030D-6E8A-4147-A177-3AD203B41FA5}">
                      <a16:colId xmlns:a16="http://schemas.microsoft.com/office/drawing/2014/main" val="1396111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Treatment line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Median PFS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years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552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6.62 (6.10-7.20)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44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Second</a:t>
                      </a:r>
                    </a:p>
                    <a:p>
                      <a:pPr marL="0" indent="96838">
                        <a:tabLst/>
                      </a:pPr>
                      <a:r>
                        <a:rPr lang="en-US" sz="1400" b="0" dirty="0"/>
                        <a:t>Rituximab</a:t>
                      </a:r>
                    </a:p>
                    <a:p>
                      <a:pPr marL="0" indent="96838">
                        <a:tabLst/>
                      </a:pPr>
                      <a:r>
                        <a:rPr lang="en-US" sz="1400" b="0" dirty="0"/>
                        <a:t>R-chemo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1.50 (1.35-1.70)</a:t>
                      </a:r>
                    </a:p>
                    <a:p>
                      <a:pPr algn="ctr"/>
                      <a:r>
                        <a:rPr lang="en-US" sz="1400" dirty="0"/>
                        <a:t>1.50 (1.26-2.11)</a:t>
                      </a:r>
                    </a:p>
                    <a:p>
                      <a:pPr algn="ctr"/>
                      <a:r>
                        <a:rPr lang="en-US" sz="1400" dirty="0"/>
                        <a:t>1.48 (1.08-1.77)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5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400" b="1" dirty="0"/>
                        <a:t>Third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0.83 (0.68-1.09)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529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400" b="1" dirty="0"/>
                        <a:t>Fourth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0.69 (0.50-0.97)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7938">
                        <a:tabLst/>
                      </a:pPr>
                      <a:r>
                        <a:rPr lang="en-US" sz="1400" b="1" dirty="0"/>
                        <a:t>Fifth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0.68 (0.43-0.88)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8741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F0FF1C61-6FDB-5048-AA4C-7FF1483270F5}"/>
              </a:ext>
            </a:extLst>
          </p:cNvPr>
          <p:cNvSpPr txBox="1"/>
          <p:nvPr/>
        </p:nvSpPr>
        <p:spPr>
          <a:xfrm>
            <a:off x="8583626" y="490470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4B1B31-1708-7B48-BC19-85328DD506D9}"/>
              </a:ext>
            </a:extLst>
          </p:cNvPr>
          <p:cNvSpPr txBox="1"/>
          <p:nvPr/>
        </p:nvSpPr>
        <p:spPr>
          <a:xfrm>
            <a:off x="9054553" y="5101095"/>
            <a:ext cx="158697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 from treatment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6A2E8E-3A85-4344-B530-69831A39C00B}"/>
              </a:ext>
            </a:extLst>
          </p:cNvPr>
          <p:cNvSpPr txBox="1"/>
          <p:nvPr/>
        </p:nvSpPr>
        <p:spPr>
          <a:xfrm>
            <a:off x="9285301" y="490470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347B93-D3CC-7041-B833-B5BE5AA968DB}"/>
              </a:ext>
            </a:extLst>
          </p:cNvPr>
          <p:cNvSpPr txBox="1"/>
          <p:nvPr/>
        </p:nvSpPr>
        <p:spPr>
          <a:xfrm>
            <a:off x="9954053" y="490470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8201BC-8DC7-5949-AE2F-1C47625E9D07}"/>
              </a:ext>
            </a:extLst>
          </p:cNvPr>
          <p:cNvSpPr txBox="1"/>
          <p:nvPr/>
        </p:nvSpPr>
        <p:spPr>
          <a:xfrm>
            <a:off x="10665253" y="490470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69C758-5A59-6048-84A3-18A979F695ED}"/>
              </a:ext>
            </a:extLst>
          </p:cNvPr>
          <p:cNvSpPr txBox="1"/>
          <p:nvPr/>
        </p:nvSpPr>
        <p:spPr>
          <a:xfrm rot="16200000">
            <a:off x="7255877" y="3488051"/>
            <a:ext cx="144911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probability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DF164B-E8D2-DB4E-AF44-B1248B877015}"/>
              </a:ext>
            </a:extLst>
          </p:cNvPr>
          <p:cNvSpPr txBox="1"/>
          <p:nvPr/>
        </p:nvSpPr>
        <p:spPr>
          <a:xfrm>
            <a:off x="8141120" y="4633227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470631-1873-9142-A148-868E0C157DBC}"/>
              </a:ext>
            </a:extLst>
          </p:cNvPr>
          <p:cNvSpPr txBox="1"/>
          <p:nvPr/>
        </p:nvSpPr>
        <p:spPr>
          <a:xfrm>
            <a:off x="8141120" y="4077602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7B4BD7-E9E8-AC44-A465-A0051601517A}"/>
              </a:ext>
            </a:extLst>
          </p:cNvPr>
          <p:cNvSpPr txBox="1"/>
          <p:nvPr/>
        </p:nvSpPr>
        <p:spPr>
          <a:xfrm>
            <a:off x="8141120" y="3531502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0006B1-02FD-3F46-B2FC-B048F6803FAB}"/>
              </a:ext>
            </a:extLst>
          </p:cNvPr>
          <p:cNvSpPr txBox="1"/>
          <p:nvPr/>
        </p:nvSpPr>
        <p:spPr>
          <a:xfrm>
            <a:off x="8141120" y="2975877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A290E-0E3F-464C-B623-7A8C2CF70D1A}"/>
              </a:ext>
            </a:extLst>
          </p:cNvPr>
          <p:cNvSpPr txBox="1"/>
          <p:nvPr/>
        </p:nvSpPr>
        <p:spPr>
          <a:xfrm>
            <a:off x="8141120" y="2423427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43312C-5E5A-7F4E-B3FE-D475F9C37439}"/>
              </a:ext>
            </a:extLst>
          </p:cNvPr>
          <p:cNvSpPr txBox="1"/>
          <p:nvPr/>
        </p:nvSpPr>
        <p:spPr>
          <a:xfrm>
            <a:off x="10249549" y="4564446"/>
            <a:ext cx="1083695" cy="1661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Log-rank p&lt;0.001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414519-53CF-4A4B-9487-3109D60CF929}"/>
              </a:ext>
            </a:extLst>
          </p:cNvPr>
          <p:cNvSpPr txBox="1"/>
          <p:nvPr/>
        </p:nvSpPr>
        <p:spPr>
          <a:xfrm>
            <a:off x="8474617" y="2143524"/>
            <a:ext cx="1572546" cy="1938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by line of therapy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7D5658-696A-5A4E-813D-68A61096DA4C}"/>
              </a:ext>
            </a:extLst>
          </p:cNvPr>
          <p:cNvSpPr txBox="1"/>
          <p:nvPr/>
        </p:nvSpPr>
        <p:spPr>
          <a:xfrm>
            <a:off x="9230500" y="2637142"/>
            <a:ext cx="811119" cy="48474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r>
              <a:rPr lang="en-GB" sz="105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</a:t>
            </a:r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-line, n=922</a:t>
            </a:r>
          </a:p>
          <a:p>
            <a:pPr algn="just"/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r>
              <a:rPr lang="en-GB" sz="105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nd</a:t>
            </a:r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-line, n=457</a:t>
            </a:r>
          </a:p>
          <a:p>
            <a:pPr algn="just"/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r>
              <a:rPr lang="en-GB" sz="105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rd</a:t>
            </a:r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-line, n=299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F03081-142A-7C42-BB72-C920A1824BB2}"/>
              </a:ext>
            </a:extLst>
          </p:cNvPr>
          <p:cNvSpPr txBox="1"/>
          <p:nvPr/>
        </p:nvSpPr>
        <p:spPr>
          <a:xfrm>
            <a:off x="10198012" y="2637142"/>
            <a:ext cx="825547" cy="48474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r>
              <a:rPr lang="en-GB" sz="105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</a:t>
            </a:r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-line, n=198</a:t>
            </a:r>
          </a:p>
          <a:p>
            <a:pPr algn="just"/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r>
              <a:rPr lang="en-GB" sz="105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</a:t>
            </a:r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-line, n=128</a:t>
            </a:r>
          </a:p>
          <a:p>
            <a:pPr algn="just"/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  <a:r>
              <a:rPr lang="en-GB" sz="105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th</a:t>
            </a:r>
            <a:r>
              <a:rPr lang="en-GB" sz="105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-line, n=81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DEFA53-93AB-2743-9DE0-49DE1FC08AB5}"/>
              </a:ext>
            </a:extLst>
          </p:cNvPr>
          <p:cNvSpPr txBox="1"/>
          <p:nvPr/>
        </p:nvSpPr>
        <p:spPr>
          <a:xfrm>
            <a:off x="619200" y="1348472"/>
            <a:ext cx="4022626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Data from National LymphoCare Study</a:t>
            </a:r>
            <a:r>
              <a:rPr lang="en-GB" b="1" baseline="30000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603CC0-9FFA-E44E-8507-2E8ED223D2B3}"/>
              </a:ext>
            </a:extLst>
          </p:cNvPr>
          <p:cNvSpPr txBox="1"/>
          <p:nvPr/>
        </p:nvSpPr>
        <p:spPr>
          <a:xfrm>
            <a:off x="8257557" y="1348472"/>
            <a:ext cx="3500328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Data from Memorial Sloan Kettering Cancer Center</a:t>
            </a:r>
            <a:r>
              <a:rPr lang="en-GB" b="1" baseline="30000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2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06C15001-C6C5-4245-87E2-5F442FF42DB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21447989"/>
              </p:ext>
            </p:extLst>
          </p:nvPr>
        </p:nvGraphicFramePr>
        <p:xfrm>
          <a:off x="620713" y="1927123"/>
          <a:ext cx="10963275" cy="402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A36B8E2-7962-0A46-91E9-B2194D06C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55" y="1445343"/>
            <a:ext cx="10853531" cy="592743"/>
          </a:xfrm>
        </p:spPr>
        <p:txBody>
          <a:bodyPr/>
          <a:lstStyle/>
          <a:p>
            <a:pPr algn="ctr"/>
            <a:r>
              <a:rPr lang="en-GB" dirty="0"/>
              <a:t>You will learn more about and discuss: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D9899-0757-4FB2-82D6-73D25D63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Experts knowledge share</a:t>
            </a:r>
            <a:br>
              <a:rPr lang="en-GB" dirty="0"/>
            </a:br>
            <a:r>
              <a:rPr lang="en-GB" dirty="0"/>
              <a:t>educational objectives </a:t>
            </a:r>
            <a:br>
              <a:rPr lang="en-GB" sz="3600" b="1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3825D-2C0A-4404-BE8A-E81E79FD9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DF332F1-8900-44E0-98E5-004C4EA9E3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61021" y="2858465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 POD24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4824" y="3700547"/>
            <a:ext cx="138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9677" y="3684405"/>
            <a:ext cx="21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5-year OS (95% CI): 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132" y="2866536"/>
            <a:ext cx="20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5-year OS (95% CI): 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0"/>
          <p:cNvSpPr txBox="1"/>
          <p:nvPr/>
        </p:nvSpPr>
        <p:spPr>
          <a:xfrm>
            <a:off x="973836" y="2085538"/>
            <a:ext cx="418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LymphoCare: 530 R-CHOP-treated patients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9200" y="5554266"/>
            <a:ext cx="4846880" cy="369332"/>
          </a:xfrm>
          <a:prstGeom prst="rect">
            <a:avLst/>
          </a:prstGeom>
          <a:solidFill>
            <a:srgbClr val="C9E5F3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Applies to EFS12 and EFS24</a:t>
            </a:r>
            <a:endParaRPr kumimoji="0" lang="en-GB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 FL relapses are the same: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who are high-risk FL patients?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D21E-A723-4042-B644-52667342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EEB117-16BD-7D4C-AD85-AE314B3E7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26343"/>
            <a:ext cx="9502970" cy="495134"/>
          </a:xfrm>
        </p:spPr>
        <p:txBody>
          <a:bodyPr/>
          <a:lstStyle/>
          <a:p>
            <a:r>
              <a:rPr lang="en-GB" dirty="0"/>
              <a:t>CI, confidence interval; EFS 12/24, event-free survival at 12/24 months; FL, follicular lymphoma; HR, hazard ratio; OS, overall survival; POD(24), progression of disease (within 2 years); R-CHOP, cyclophosphamide, doxorubicin, vincristine, prednisone plus rituximab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>
                <a:solidFill>
                  <a:schemeClr val="tx2"/>
                </a:solidFill>
              </a:rPr>
              <a:t>Casulo C, et al. J Clin Oncol. 2015;33:2516-22; 2. Federico M, et al. Lancet Haematol. 2018;5:e359-67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8760" y="5544934"/>
            <a:ext cx="4988813" cy="369332"/>
          </a:xfrm>
          <a:prstGeom prst="rect">
            <a:avLst/>
          </a:prstGeom>
          <a:solidFill>
            <a:srgbClr val="C9E5F3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atin typeface="Calibri"/>
              </a:rPr>
              <a:t>Survival poor after transformation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2629" y="1861233"/>
            <a:ext cx="449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5-year OS post-transformed FL: 43% </a:t>
            </a:r>
            <a:br>
              <a:rPr lang="en-GB" dirty="0"/>
            </a:br>
            <a:r>
              <a:rPr lang="en-GB" dirty="0"/>
              <a:t>(34% with early [≤1 year] transformation)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993CE1-9DD2-FE42-8166-29C7B55BF1BD}"/>
              </a:ext>
            </a:extLst>
          </p:cNvPr>
          <p:cNvSpPr txBox="1"/>
          <p:nvPr/>
        </p:nvSpPr>
        <p:spPr>
          <a:xfrm>
            <a:off x="963311" y="295521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A96C06-03C1-6145-8BC8-71356ECD4D0E}"/>
              </a:ext>
            </a:extLst>
          </p:cNvPr>
          <p:cNvSpPr txBox="1"/>
          <p:nvPr/>
        </p:nvSpPr>
        <p:spPr>
          <a:xfrm rot="16200000">
            <a:off x="10863" y="3884951"/>
            <a:ext cx="156132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(probability)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D0B0A6-57A8-B747-8FDC-73B4E7775E3D}"/>
              </a:ext>
            </a:extLst>
          </p:cNvPr>
          <p:cNvSpPr txBox="1"/>
          <p:nvPr/>
        </p:nvSpPr>
        <p:spPr>
          <a:xfrm>
            <a:off x="963311" y="3326693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C3EC19-E731-8A47-BB3D-F11EE14E18E5}"/>
              </a:ext>
            </a:extLst>
          </p:cNvPr>
          <p:cNvSpPr txBox="1"/>
          <p:nvPr/>
        </p:nvSpPr>
        <p:spPr>
          <a:xfrm>
            <a:off x="963311" y="371086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4AEE78-B1D3-B046-BC10-A84C2170BBD0}"/>
              </a:ext>
            </a:extLst>
          </p:cNvPr>
          <p:cNvSpPr txBox="1"/>
          <p:nvPr/>
        </p:nvSpPr>
        <p:spPr>
          <a:xfrm>
            <a:off x="963311" y="4091868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4F791B-CC01-7747-B0E9-98BA8B317457}"/>
              </a:ext>
            </a:extLst>
          </p:cNvPr>
          <p:cNvSpPr txBox="1"/>
          <p:nvPr/>
        </p:nvSpPr>
        <p:spPr>
          <a:xfrm>
            <a:off x="963311" y="4463343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F90A99-1091-764E-8EF1-9795F8D274A7}"/>
              </a:ext>
            </a:extLst>
          </p:cNvPr>
          <p:cNvSpPr txBox="1"/>
          <p:nvPr/>
        </p:nvSpPr>
        <p:spPr>
          <a:xfrm>
            <a:off x="1080330" y="4834818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D954B1-AFDB-AA49-A3A1-A71697ECD599}"/>
              </a:ext>
            </a:extLst>
          </p:cNvPr>
          <p:cNvSpPr txBox="1"/>
          <p:nvPr/>
        </p:nvSpPr>
        <p:spPr>
          <a:xfrm>
            <a:off x="1239080" y="4984043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55F49E-53E5-9E4A-B657-C9A9327820E8}"/>
              </a:ext>
            </a:extLst>
          </p:cNvPr>
          <p:cNvSpPr txBox="1"/>
          <p:nvPr/>
        </p:nvSpPr>
        <p:spPr>
          <a:xfrm>
            <a:off x="1558582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200101-D9A4-164F-9C9A-9C06A0D0B97C}"/>
              </a:ext>
            </a:extLst>
          </p:cNvPr>
          <p:cNvCxnSpPr>
            <a:cxnSpLocks/>
          </p:cNvCxnSpPr>
          <p:nvPr/>
        </p:nvCxnSpPr>
        <p:spPr>
          <a:xfrm>
            <a:off x="1203155" y="45284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4BFE9C-2EBB-AE41-A3A9-7A7EA3F3DDE8}"/>
              </a:ext>
            </a:extLst>
          </p:cNvPr>
          <p:cNvCxnSpPr>
            <a:cxnSpLocks/>
          </p:cNvCxnSpPr>
          <p:nvPr/>
        </p:nvCxnSpPr>
        <p:spPr>
          <a:xfrm>
            <a:off x="1203155" y="415378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7DDB7-93F9-D748-8119-8E7F3D23A52C}"/>
              </a:ext>
            </a:extLst>
          </p:cNvPr>
          <p:cNvCxnSpPr>
            <a:cxnSpLocks/>
          </p:cNvCxnSpPr>
          <p:nvPr/>
        </p:nvCxnSpPr>
        <p:spPr>
          <a:xfrm>
            <a:off x="1203155" y="37791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0A70AF-D017-D34B-AB26-C8DAD524A78C}"/>
              </a:ext>
            </a:extLst>
          </p:cNvPr>
          <p:cNvCxnSpPr>
            <a:cxnSpLocks/>
          </p:cNvCxnSpPr>
          <p:nvPr/>
        </p:nvCxnSpPr>
        <p:spPr>
          <a:xfrm>
            <a:off x="1203155" y="340448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12766FE-3906-884C-874B-0C7B0088F4B8}"/>
              </a:ext>
            </a:extLst>
          </p:cNvPr>
          <p:cNvCxnSpPr>
            <a:cxnSpLocks/>
          </p:cNvCxnSpPr>
          <p:nvPr/>
        </p:nvCxnSpPr>
        <p:spPr>
          <a:xfrm>
            <a:off x="1203155" y="3029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B1F7954-F9B9-A94B-8EC5-D58167F732BD}"/>
              </a:ext>
            </a:extLst>
          </p:cNvPr>
          <p:cNvCxnSpPr>
            <a:cxnSpLocks/>
          </p:cNvCxnSpPr>
          <p:nvPr/>
        </p:nvCxnSpPr>
        <p:spPr>
          <a:xfrm flipH="1" flipV="1">
            <a:off x="1271420" y="2966163"/>
            <a:ext cx="1" cy="200518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3B260A-A78C-714C-81C9-F82F520FFF12}"/>
              </a:ext>
            </a:extLst>
          </p:cNvPr>
          <p:cNvCxnSpPr>
            <a:cxnSpLocks/>
          </p:cNvCxnSpPr>
          <p:nvPr/>
        </p:nvCxnSpPr>
        <p:spPr>
          <a:xfrm rot="16200000">
            <a:off x="1596857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EDF93A-7C54-204C-8EFF-EAC7C30AEA8F}"/>
              </a:ext>
            </a:extLst>
          </p:cNvPr>
          <p:cNvCxnSpPr>
            <a:cxnSpLocks/>
          </p:cNvCxnSpPr>
          <p:nvPr/>
        </p:nvCxnSpPr>
        <p:spPr>
          <a:xfrm>
            <a:off x="1488905" y="4474458"/>
            <a:ext cx="149225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0183BD1-93EA-8246-BF06-10701D2FDBAB}"/>
              </a:ext>
            </a:extLst>
          </p:cNvPr>
          <p:cNvCxnSpPr>
            <a:cxnSpLocks/>
          </p:cNvCxnSpPr>
          <p:nvPr/>
        </p:nvCxnSpPr>
        <p:spPr>
          <a:xfrm>
            <a:off x="1488905" y="4642733"/>
            <a:ext cx="149225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6E76FC-D5E6-C54F-A0D4-7D5465133B58}"/>
              </a:ext>
            </a:extLst>
          </p:cNvPr>
          <p:cNvCxnSpPr>
            <a:cxnSpLocks/>
          </p:cNvCxnSpPr>
          <p:nvPr/>
        </p:nvCxnSpPr>
        <p:spPr>
          <a:xfrm>
            <a:off x="1203155" y="4903083"/>
            <a:ext cx="30672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3B60696-072E-394F-996B-E474706D4FF8}"/>
              </a:ext>
            </a:extLst>
          </p:cNvPr>
          <p:cNvSpPr txBox="1"/>
          <p:nvPr/>
        </p:nvSpPr>
        <p:spPr>
          <a:xfrm>
            <a:off x="1920532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065F714-BEE3-6542-B5FC-224E7AACB2B3}"/>
              </a:ext>
            </a:extLst>
          </p:cNvPr>
          <p:cNvCxnSpPr>
            <a:cxnSpLocks/>
          </p:cNvCxnSpPr>
          <p:nvPr/>
        </p:nvCxnSpPr>
        <p:spPr>
          <a:xfrm rot="16200000">
            <a:off x="1958807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5E10501-2664-B242-AF29-67BCA1534D03}"/>
              </a:ext>
            </a:extLst>
          </p:cNvPr>
          <p:cNvSpPr txBox="1"/>
          <p:nvPr/>
        </p:nvSpPr>
        <p:spPr>
          <a:xfrm>
            <a:off x="2285657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E131DE-AC4C-E342-BB66-F844FB4CA4F0}"/>
              </a:ext>
            </a:extLst>
          </p:cNvPr>
          <p:cNvCxnSpPr>
            <a:cxnSpLocks/>
          </p:cNvCxnSpPr>
          <p:nvPr/>
        </p:nvCxnSpPr>
        <p:spPr>
          <a:xfrm rot="16200000">
            <a:off x="2323932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2AA78D8-0783-684E-93FE-AECDFB8877EC}"/>
              </a:ext>
            </a:extLst>
          </p:cNvPr>
          <p:cNvSpPr txBox="1"/>
          <p:nvPr/>
        </p:nvSpPr>
        <p:spPr>
          <a:xfrm>
            <a:off x="2647607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F1674D-F5A8-DF42-B55A-C3E2D2EA508F}"/>
              </a:ext>
            </a:extLst>
          </p:cNvPr>
          <p:cNvCxnSpPr>
            <a:cxnSpLocks/>
          </p:cNvCxnSpPr>
          <p:nvPr/>
        </p:nvCxnSpPr>
        <p:spPr>
          <a:xfrm rot="16200000">
            <a:off x="2685882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16B18C6-3A99-B444-A868-B1FFE136A52A}"/>
              </a:ext>
            </a:extLst>
          </p:cNvPr>
          <p:cNvSpPr txBox="1"/>
          <p:nvPr/>
        </p:nvSpPr>
        <p:spPr>
          <a:xfrm>
            <a:off x="3009557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232E4E4-1BA6-A944-8134-FA1B929ADF6A}"/>
              </a:ext>
            </a:extLst>
          </p:cNvPr>
          <p:cNvCxnSpPr>
            <a:cxnSpLocks/>
          </p:cNvCxnSpPr>
          <p:nvPr/>
        </p:nvCxnSpPr>
        <p:spPr>
          <a:xfrm rot="16200000">
            <a:off x="3047832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D1EFDB2-2FBD-4C42-9E6C-874F24F770F1}"/>
              </a:ext>
            </a:extLst>
          </p:cNvPr>
          <p:cNvSpPr txBox="1"/>
          <p:nvPr/>
        </p:nvSpPr>
        <p:spPr>
          <a:xfrm>
            <a:off x="3371507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157058-3465-7149-AC71-71669E4301B9}"/>
              </a:ext>
            </a:extLst>
          </p:cNvPr>
          <p:cNvCxnSpPr>
            <a:cxnSpLocks/>
          </p:cNvCxnSpPr>
          <p:nvPr/>
        </p:nvCxnSpPr>
        <p:spPr>
          <a:xfrm rot="16200000">
            <a:off x="3409782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CD7905B-8ED2-A54A-A71C-1076471215E5}"/>
              </a:ext>
            </a:extLst>
          </p:cNvPr>
          <p:cNvSpPr txBox="1"/>
          <p:nvPr/>
        </p:nvSpPr>
        <p:spPr>
          <a:xfrm>
            <a:off x="3733457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F3F5B5D-C0A1-7B41-9672-9199307D0D0C}"/>
              </a:ext>
            </a:extLst>
          </p:cNvPr>
          <p:cNvCxnSpPr>
            <a:cxnSpLocks/>
          </p:cNvCxnSpPr>
          <p:nvPr/>
        </p:nvCxnSpPr>
        <p:spPr>
          <a:xfrm rot="16200000">
            <a:off x="3771732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1B8BB85-F5E1-7945-9AEB-72DD67A5327B}"/>
              </a:ext>
            </a:extLst>
          </p:cNvPr>
          <p:cNvSpPr txBox="1"/>
          <p:nvPr/>
        </p:nvSpPr>
        <p:spPr>
          <a:xfrm>
            <a:off x="4098582" y="498404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46AF7F5-1C69-654C-AE4A-F2A122995E7E}"/>
              </a:ext>
            </a:extLst>
          </p:cNvPr>
          <p:cNvCxnSpPr>
            <a:cxnSpLocks/>
          </p:cNvCxnSpPr>
          <p:nvPr/>
        </p:nvCxnSpPr>
        <p:spPr>
          <a:xfrm rot="16200000">
            <a:off x="4136857" y="493483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1D51BCF-7AE5-ED4C-A187-A899A2F129C6}"/>
              </a:ext>
            </a:extLst>
          </p:cNvPr>
          <p:cNvSpPr txBox="1"/>
          <p:nvPr/>
        </p:nvSpPr>
        <p:spPr>
          <a:xfrm>
            <a:off x="1271420" y="5182557"/>
            <a:ext cx="298363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risk-defining events (months)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4134DCC-C531-BE41-944D-FE7A47DDAE24}"/>
              </a:ext>
            </a:extLst>
          </p:cNvPr>
          <p:cNvSpPr txBox="1"/>
          <p:nvPr/>
        </p:nvSpPr>
        <p:spPr>
          <a:xfrm>
            <a:off x="1688717" y="4392874"/>
            <a:ext cx="62645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Early POD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Reference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4F972B-D93F-3640-9EC0-C510FE121D60}"/>
              </a:ext>
            </a:extLst>
          </p:cNvPr>
          <p:cNvSpPr txBox="1"/>
          <p:nvPr/>
        </p:nvSpPr>
        <p:spPr>
          <a:xfrm>
            <a:off x="11251911" y="476540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2739E37-939E-0A45-B102-3F455FFCF0CB}"/>
              </a:ext>
            </a:extLst>
          </p:cNvPr>
          <p:cNvSpPr txBox="1"/>
          <p:nvPr/>
        </p:nvSpPr>
        <p:spPr>
          <a:xfrm>
            <a:off x="8323573" y="4981303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1E911E0-AB4B-184E-AF30-FF62ED705772}"/>
              </a:ext>
            </a:extLst>
          </p:cNvPr>
          <p:cNvSpPr txBox="1"/>
          <p:nvPr/>
        </p:nvSpPr>
        <p:spPr>
          <a:xfrm>
            <a:off x="11264735" y="4981303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795642-FBF9-9D43-9CB1-9461E0F8B038}"/>
              </a:ext>
            </a:extLst>
          </p:cNvPr>
          <p:cNvSpPr txBox="1"/>
          <p:nvPr/>
        </p:nvSpPr>
        <p:spPr>
          <a:xfrm>
            <a:off x="6498760" y="4842804"/>
            <a:ext cx="145552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 recurrence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Histological transformation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740BBF-297E-814A-BD1A-BF868B0226B3}"/>
              </a:ext>
            </a:extLst>
          </p:cNvPr>
          <p:cNvCxnSpPr>
            <a:cxnSpLocks/>
          </p:cNvCxnSpPr>
          <p:nvPr/>
        </p:nvCxnSpPr>
        <p:spPr>
          <a:xfrm>
            <a:off x="8086609" y="4687618"/>
            <a:ext cx="341148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59967D-C1DE-1F42-8187-3829B206A0A8}"/>
              </a:ext>
            </a:extLst>
          </p:cNvPr>
          <p:cNvCxnSpPr>
            <a:cxnSpLocks/>
          </p:cNvCxnSpPr>
          <p:nvPr/>
        </p:nvCxnSpPr>
        <p:spPr>
          <a:xfrm rot="16200000">
            <a:off x="1129336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B28BFAC-41BB-ED46-B029-8A29BA52F93C}"/>
              </a:ext>
            </a:extLst>
          </p:cNvPr>
          <p:cNvSpPr txBox="1"/>
          <p:nvPr/>
        </p:nvSpPr>
        <p:spPr>
          <a:xfrm>
            <a:off x="7831262" y="4082778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8A2FB60-5FD4-7949-B105-1E9668B1AAA0}"/>
              </a:ext>
            </a:extLst>
          </p:cNvPr>
          <p:cNvSpPr txBox="1"/>
          <p:nvPr/>
        </p:nvSpPr>
        <p:spPr>
          <a:xfrm>
            <a:off x="8382884" y="4765403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AAD2D6B-F3D3-DD46-AE73-A724B2006813}"/>
              </a:ext>
            </a:extLst>
          </p:cNvPr>
          <p:cNvCxnSpPr>
            <a:cxnSpLocks/>
          </p:cNvCxnSpPr>
          <p:nvPr/>
        </p:nvCxnSpPr>
        <p:spPr>
          <a:xfrm>
            <a:off x="8032634" y="414786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87DBA3F-C14C-F94B-9FA3-1FFFE4848D7B}"/>
              </a:ext>
            </a:extLst>
          </p:cNvPr>
          <p:cNvCxnSpPr>
            <a:cxnSpLocks/>
          </p:cNvCxnSpPr>
          <p:nvPr/>
        </p:nvCxnSpPr>
        <p:spPr>
          <a:xfrm rot="16200000">
            <a:off x="8385646" y="471619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8ED81893-D0B0-AA42-8538-0EA013C138FB}"/>
              </a:ext>
            </a:extLst>
          </p:cNvPr>
          <p:cNvSpPr txBox="1"/>
          <p:nvPr/>
        </p:nvSpPr>
        <p:spPr>
          <a:xfrm>
            <a:off x="10973684" y="4765403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625650F-EF13-9A42-BE89-F730863812D8}"/>
              </a:ext>
            </a:extLst>
          </p:cNvPr>
          <p:cNvSpPr txBox="1"/>
          <p:nvPr/>
        </p:nvSpPr>
        <p:spPr>
          <a:xfrm>
            <a:off x="10947235" y="4981303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4CD9BC1-B4E6-1341-9622-6502239DCE20}"/>
              </a:ext>
            </a:extLst>
          </p:cNvPr>
          <p:cNvCxnSpPr>
            <a:cxnSpLocks/>
          </p:cNvCxnSpPr>
          <p:nvPr/>
        </p:nvCxnSpPr>
        <p:spPr>
          <a:xfrm rot="16200000">
            <a:off x="1097586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513ACC32-55BE-4B4D-874D-EA6C8A4D0AD5}"/>
              </a:ext>
            </a:extLst>
          </p:cNvPr>
          <p:cNvSpPr txBox="1"/>
          <p:nvPr/>
        </p:nvSpPr>
        <p:spPr>
          <a:xfrm>
            <a:off x="10649834" y="4765403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B12E1D8-E96D-F04B-A8EE-C2703FD63F1C}"/>
              </a:ext>
            </a:extLst>
          </p:cNvPr>
          <p:cNvSpPr txBox="1"/>
          <p:nvPr/>
        </p:nvSpPr>
        <p:spPr>
          <a:xfrm>
            <a:off x="10623385" y="4981303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C090DBF-4C14-C946-8DD4-6EBC9AE4F589}"/>
              </a:ext>
            </a:extLst>
          </p:cNvPr>
          <p:cNvCxnSpPr>
            <a:cxnSpLocks/>
          </p:cNvCxnSpPr>
          <p:nvPr/>
        </p:nvCxnSpPr>
        <p:spPr>
          <a:xfrm rot="16200000">
            <a:off x="1065201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63D6E64-072D-8344-814A-D2108958B13A}"/>
              </a:ext>
            </a:extLst>
          </p:cNvPr>
          <p:cNvSpPr txBox="1"/>
          <p:nvPr/>
        </p:nvSpPr>
        <p:spPr>
          <a:xfrm>
            <a:off x="10329159" y="4765403"/>
            <a:ext cx="7854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8CBF0AC-1E81-3744-9DEF-60ABCD628B8E}"/>
              </a:ext>
            </a:extLst>
          </p:cNvPr>
          <p:cNvSpPr txBox="1"/>
          <p:nvPr/>
        </p:nvSpPr>
        <p:spPr>
          <a:xfrm>
            <a:off x="10251909" y="4981303"/>
            <a:ext cx="2227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105</a:t>
            </a:r>
          </a:p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9256680-802E-A440-A6DC-A2646EBB2F89}"/>
              </a:ext>
            </a:extLst>
          </p:cNvPr>
          <p:cNvCxnSpPr>
            <a:cxnSpLocks/>
          </p:cNvCxnSpPr>
          <p:nvPr/>
        </p:nvCxnSpPr>
        <p:spPr>
          <a:xfrm rot="16200000">
            <a:off x="10331340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12DEED0-8E4C-8944-BDB4-BBAEBF11BDC8}"/>
              </a:ext>
            </a:extLst>
          </p:cNvPr>
          <p:cNvSpPr txBox="1"/>
          <p:nvPr/>
        </p:nvSpPr>
        <p:spPr>
          <a:xfrm>
            <a:off x="10002134" y="4765403"/>
            <a:ext cx="7854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0171D8E-D2B9-F641-9870-024DB29D413D}"/>
              </a:ext>
            </a:extLst>
          </p:cNvPr>
          <p:cNvSpPr txBox="1"/>
          <p:nvPr/>
        </p:nvSpPr>
        <p:spPr>
          <a:xfrm>
            <a:off x="9924884" y="4981303"/>
            <a:ext cx="2227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</a:t>
            </a:r>
          </a:p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FE38307-2436-6D42-BEF6-1155D8800FD5}"/>
              </a:ext>
            </a:extLst>
          </p:cNvPr>
          <p:cNvCxnSpPr>
            <a:cxnSpLocks/>
          </p:cNvCxnSpPr>
          <p:nvPr/>
        </p:nvCxnSpPr>
        <p:spPr>
          <a:xfrm rot="16200000">
            <a:off x="1000431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1DA09132-0C5D-2043-A3C8-F60BEDAAC4E4}"/>
              </a:ext>
            </a:extLst>
          </p:cNvPr>
          <p:cNvSpPr txBox="1"/>
          <p:nvPr/>
        </p:nvSpPr>
        <p:spPr>
          <a:xfrm>
            <a:off x="9678284" y="4765403"/>
            <a:ext cx="7854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E765108-D7E9-3F48-BE78-7DFD251568B0}"/>
              </a:ext>
            </a:extLst>
          </p:cNvPr>
          <p:cNvSpPr txBox="1"/>
          <p:nvPr/>
        </p:nvSpPr>
        <p:spPr>
          <a:xfrm>
            <a:off x="9601034" y="4981303"/>
            <a:ext cx="2227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AAA2830-9ED7-9946-A73E-C11EB50AC70C}"/>
              </a:ext>
            </a:extLst>
          </p:cNvPr>
          <p:cNvCxnSpPr>
            <a:cxnSpLocks/>
          </p:cNvCxnSpPr>
          <p:nvPr/>
        </p:nvCxnSpPr>
        <p:spPr>
          <a:xfrm rot="16200000">
            <a:off x="968046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42566F94-F13C-4B4F-97DF-A0CBF6E59D41}"/>
              </a:ext>
            </a:extLst>
          </p:cNvPr>
          <p:cNvSpPr txBox="1"/>
          <p:nvPr/>
        </p:nvSpPr>
        <p:spPr>
          <a:xfrm>
            <a:off x="9354434" y="4765403"/>
            <a:ext cx="7854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777FE2A-8B06-AE4F-888A-F47DCF76CB14}"/>
              </a:ext>
            </a:extLst>
          </p:cNvPr>
          <p:cNvSpPr txBox="1"/>
          <p:nvPr/>
        </p:nvSpPr>
        <p:spPr>
          <a:xfrm>
            <a:off x="9277184" y="4981303"/>
            <a:ext cx="2227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147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5E1E9D8-F0AD-7B40-8E29-9CCFE9B56AC1}"/>
              </a:ext>
            </a:extLst>
          </p:cNvPr>
          <p:cNvCxnSpPr>
            <a:cxnSpLocks/>
          </p:cNvCxnSpPr>
          <p:nvPr/>
        </p:nvCxnSpPr>
        <p:spPr>
          <a:xfrm rot="16200000">
            <a:off x="935661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0467B94B-FAC7-6A4A-9D57-825A754B63EC}"/>
              </a:ext>
            </a:extLst>
          </p:cNvPr>
          <p:cNvSpPr txBox="1"/>
          <p:nvPr/>
        </p:nvSpPr>
        <p:spPr>
          <a:xfrm>
            <a:off x="9030584" y="4765403"/>
            <a:ext cx="7854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2F7D9D5-A381-2749-A275-77B674A03BDC}"/>
              </a:ext>
            </a:extLst>
          </p:cNvPr>
          <p:cNvSpPr txBox="1"/>
          <p:nvPr/>
        </p:nvSpPr>
        <p:spPr>
          <a:xfrm>
            <a:off x="8953334" y="4981303"/>
            <a:ext cx="2227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FB5FE1E-0F11-6147-AA30-FDC964F776B8}"/>
              </a:ext>
            </a:extLst>
          </p:cNvPr>
          <p:cNvCxnSpPr>
            <a:cxnSpLocks/>
          </p:cNvCxnSpPr>
          <p:nvPr/>
        </p:nvCxnSpPr>
        <p:spPr>
          <a:xfrm rot="16200000">
            <a:off x="9032765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16B69D51-29F3-4C4A-BAEF-6D2847176F2C}"/>
              </a:ext>
            </a:extLst>
          </p:cNvPr>
          <p:cNvSpPr txBox="1"/>
          <p:nvPr/>
        </p:nvSpPr>
        <p:spPr>
          <a:xfrm>
            <a:off x="8709909" y="4765403"/>
            <a:ext cx="7854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6AD9B13-94C0-064D-A4B9-401A317A03BE}"/>
              </a:ext>
            </a:extLst>
          </p:cNvPr>
          <p:cNvSpPr txBox="1"/>
          <p:nvPr/>
        </p:nvSpPr>
        <p:spPr>
          <a:xfrm>
            <a:off x="8632659" y="4981303"/>
            <a:ext cx="2227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394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252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D5732A5-851F-504B-B692-6AF7402F3AD6}"/>
              </a:ext>
            </a:extLst>
          </p:cNvPr>
          <p:cNvCxnSpPr>
            <a:cxnSpLocks/>
          </p:cNvCxnSpPr>
          <p:nvPr/>
        </p:nvCxnSpPr>
        <p:spPr>
          <a:xfrm rot="16200000">
            <a:off x="8712090" y="4716194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41B75CD2-0727-1A46-8C54-B0897766AE3B}"/>
              </a:ext>
            </a:extLst>
          </p:cNvPr>
          <p:cNvSpPr txBox="1"/>
          <p:nvPr/>
        </p:nvSpPr>
        <p:spPr>
          <a:xfrm>
            <a:off x="8009248" y="4981303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503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509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4725075-749F-6945-807B-D5A4BA7E7D10}"/>
              </a:ext>
            </a:extLst>
          </p:cNvPr>
          <p:cNvSpPr txBox="1"/>
          <p:nvPr/>
        </p:nvSpPr>
        <p:spPr>
          <a:xfrm>
            <a:off x="8068559" y="4765403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D2D99DD-449D-5840-8A1E-64F1686BE5CD}"/>
              </a:ext>
            </a:extLst>
          </p:cNvPr>
          <p:cNvCxnSpPr>
            <a:cxnSpLocks/>
          </p:cNvCxnSpPr>
          <p:nvPr/>
        </p:nvCxnSpPr>
        <p:spPr>
          <a:xfrm flipV="1">
            <a:off x="8107834" y="2559763"/>
            <a:ext cx="0" cy="219294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65744378-0AB8-4A44-8B46-B416F023F187}"/>
              </a:ext>
            </a:extLst>
          </p:cNvPr>
          <p:cNvSpPr txBox="1"/>
          <p:nvPr/>
        </p:nvSpPr>
        <p:spPr>
          <a:xfrm>
            <a:off x="7752715" y="2495278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8773815-01E1-DA4D-96D1-1B5731CC117F}"/>
              </a:ext>
            </a:extLst>
          </p:cNvPr>
          <p:cNvCxnSpPr>
            <a:cxnSpLocks/>
          </p:cNvCxnSpPr>
          <p:nvPr/>
        </p:nvCxnSpPr>
        <p:spPr>
          <a:xfrm>
            <a:off x="8032634" y="256036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DE16C189-628C-D149-9989-0B5260EB8BCF}"/>
              </a:ext>
            </a:extLst>
          </p:cNvPr>
          <p:cNvSpPr txBox="1"/>
          <p:nvPr/>
        </p:nvSpPr>
        <p:spPr>
          <a:xfrm>
            <a:off x="7831262" y="3031853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4482-EA07-594C-9CB6-A889E0A27221}"/>
              </a:ext>
            </a:extLst>
          </p:cNvPr>
          <p:cNvCxnSpPr>
            <a:cxnSpLocks/>
          </p:cNvCxnSpPr>
          <p:nvPr/>
        </p:nvCxnSpPr>
        <p:spPr>
          <a:xfrm>
            <a:off x="8032634" y="309694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9BD35A47-45E1-7B46-982B-F0B4BA251ADE}"/>
              </a:ext>
            </a:extLst>
          </p:cNvPr>
          <p:cNvSpPr txBox="1"/>
          <p:nvPr/>
        </p:nvSpPr>
        <p:spPr>
          <a:xfrm>
            <a:off x="7831262" y="3555728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20D2E268-573A-704E-8A7F-39D4309B2565}"/>
              </a:ext>
            </a:extLst>
          </p:cNvPr>
          <p:cNvCxnSpPr>
            <a:cxnSpLocks/>
          </p:cNvCxnSpPr>
          <p:nvPr/>
        </p:nvCxnSpPr>
        <p:spPr>
          <a:xfrm>
            <a:off x="8032634" y="362081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F5B0EDE-34C6-0944-A508-BB925CFBFFD2}"/>
              </a:ext>
            </a:extLst>
          </p:cNvPr>
          <p:cNvCxnSpPr>
            <a:cxnSpLocks/>
          </p:cNvCxnSpPr>
          <p:nvPr/>
        </p:nvCxnSpPr>
        <p:spPr>
          <a:xfrm>
            <a:off x="8032634" y="468761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6A12F1C-1C99-6544-84D8-B02680756BEA}"/>
              </a:ext>
            </a:extLst>
          </p:cNvPr>
          <p:cNvSpPr txBox="1"/>
          <p:nvPr/>
        </p:nvSpPr>
        <p:spPr>
          <a:xfrm rot="16200000">
            <a:off x="6751589" y="3408693"/>
            <a:ext cx="1463991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Cumulative survival</a:t>
            </a:r>
          </a:p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after re-biopsy (%)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95E1E97-46F9-8E45-B1FE-CDD4F74FBEF4}"/>
              </a:ext>
            </a:extLst>
          </p:cNvPr>
          <p:cNvCxnSpPr>
            <a:cxnSpLocks/>
          </p:cNvCxnSpPr>
          <p:nvPr/>
        </p:nvCxnSpPr>
        <p:spPr>
          <a:xfrm>
            <a:off x="8231403" y="4371715"/>
            <a:ext cx="149225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CC3D0BC-3D72-E042-9546-DF744C5164B3}"/>
              </a:ext>
            </a:extLst>
          </p:cNvPr>
          <p:cNvCxnSpPr>
            <a:cxnSpLocks/>
          </p:cNvCxnSpPr>
          <p:nvPr/>
        </p:nvCxnSpPr>
        <p:spPr>
          <a:xfrm>
            <a:off x="8231403" y="4539990"/>
            <a:ext cx="149225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FD7B59B2-F8D5-A843-9F36-834C4EBBAFFE}"/>
              </a:ext>
            </a:extLst>
          </p:cNvPr>
          <p:cNvSpPr txBox="1"/>
          <p:nvPr/>
        </p:nvSpPr>
        <p:spPr>
          <a:xfrm>
            <a:off x="8431215" y="4290131"/>
            <a:ext cx="169193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Disease recurrence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Histological transformation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7DF87EAE-483F-5F4D-A41D-953EA482E1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659" y="2557997"/>
            <a:ext cx="3392992" cy="14602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80972" y="2877756"/>
            <a:ext cx="1630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FL (n=503)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96267" y="3962478"/>
            <a:ext cx="163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tx2"/>
                </a:solidFill>
              </a:rPr>
              <a:t>Transformed FL (n=509)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F37B8C5-DCB5-764E-A0D0-3CF94009DBE6}"/>
              </a:ext>
            </a:extLst>
          </p:cNvPr>
          <p:cNvSpPr txBox="1"/>
          <p:nvPr/>
        </p:nvSpPr>
        <p:spPr>
          <a:xfrm>
            <a:off x="9585369" y="2623564"/>
            <a:ext cx="197169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2.82 (95% CI 2.47-3.22); p&lt;0.0001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3CAD457-6561-7C45-99AE-F42A9A90A635}"/>
              </a:ext>
            </a:extLst>
          </p:cNvPr>
          <p:cNvSpPr txBox="1"/>
          <p:nvPr/>
        </p:nvSpPr>
        <p:spPr>
          <a:xfrm>
            <a:off x="7909810" y="4600303"/>
            <a:ext cx="7854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B8CE291-CBA8-5245-B90D-E195AE5E0B71}"/>
              </a:ext>
            </a:extLst>
          </p:cNvPr>
          <p:cNvSpPr txBox="1"/>
          <p:nvPr/>
        </p:nvSpPr>
        <p:spPr>
          <a:xfrm>
            <a:off x="619200" y="1482384"/>
            <a:ext cx="48468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Early progression of disease (POD 24)</a:t>
            </a:r>
            <a:r>
              <a:rPr lang="en-GB" b="1" baseline="3000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1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6D6AD14-33FB-6148-AB6B-839F80969C00}"/>
              </a:ext>
            </a:extLst>
          </p:cNvPr>
          <p:cNvSpPr txBox="1"/>
          <p:nvPr/>
        </p:nvSpPr>
        <p:spPr>
          <a:xfrm>
            <a:off x="6498759" y="1482384"/>
            <a:ext cx="498881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b="1" dirty="0">
                <a:solidFill>
                  <a:schemeClr val="bg1"/>
                </a:solidFill>
              </a:rPr>
              <a:t>Transformation to aggressive lymphoma</a:t>
            </a:r>
            <a:r>
              <a:rPr lang="en-GB" b="1" baseline="30000" dirty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E4DAA551-CBC7-3D4D-9B71-2B8C53A569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985" y="2995273"/>
            <a:ext cx="3022492" cy="12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19200" y="1149797"/>
            <a:ext cx="10940370" cy="2341132"/>
          </a:xfrm>
          <a:prstGeom prst="roundRect">
            <a:avLst>
              <a:gd name="adj" fmla="val 1091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9439E4-C007-DB40-B40A-5429A6DEDBB7}"/>
              </a:ext>
            </a:extLst>
          </p:cNvPr>
          <p:cNvSpPr/>
          <p:nvPr/>
        </p:nvSpPr>
        <p:spPr>
          <a:xfrm>
            <a:off x="619200" y="3603280"/>
            <a:ext cx="10940370" cy="2341132"/>
          </a:xfrm>
          <a:prstGeom prst="roundRect">
            <a:avLst>
              <a:gd name="adj" fmla="val 1091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670D2B7-A634-D04E-962B-FAFF5A0BF7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4627" y="1298858"/>
            <a:ext cx="10963200" cy="2050931"/>
          </a:xfrm>
        </p:spPr>
        <p:txBody>
          <a:bodyPr/>
          <a:lstStyle/>
          <a:p>
            <a:pPr marL="358775" lvl="0" indent="-358775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HOW DO WE IDENTIFY EARLY PROGRESSORS?</a:t>
            </a:r>
          </a:p>
          <a:p>
            <a:pPr marL="711200" lvl="1" indent="-261938">
              <a:spcBef>
                <a:spcPts val="300"/>
              </a:spcBef>
            </a:pPr>
            <a:r>
              <a:rPr lang="en-GB" b="1" dirty="0">
                <a:solidFill>
                  <a:schemeClr val="accent1"/>
                </a:solidFill>
              </a:rPr>
              <a:t>Clinical tools: 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PRIMA-PI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FLEX (FL Evaluation Index)</a:t>
            </a:r>
            <a:r>
              <a:rPr lang="en-GB" baseline="30000" dirty="0"/>
              <a:t>2</a:t>
            </a:r>
          </a:p>
          <a:p>
            <a:pPr marL="711200" lvl="1" indent="-261938">
              <a:spcBef>
                <a:spcPts val="300"/>
              </a:spcBef>
            </a:pPr>
            <a:r>
              <a:rPr lang="en-GB" b="1" dirty="0">
                <a:solidFill>
                  <a:schemeClr val="accent1"/>
                </a:solidFill>
              </a:rPr>
              <a:t>Molecular tools: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M7-FLIPI (mutations)</a:t>
            </a:r>
            <a:r>
              <a:rPr lang="en-GB" baseline="30000" dirty="0"/>
              <a:t>3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Gene expression</a:t>
            </a:r>
            <a:r>
              <a:rPr lang="en-GB" baseline="30000" dirty="0"/>
              <a:t>4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options for early </a:t>
            </a:r>
            <a:br>
              <a:rPr lang="en-GB" dirty="0"/>
            </a:br>
            <a:r>
              <a:rPr lang="en-GB" dirty="0"/>
              <a:t>progressed FL patients?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D5806-55B0-FF4C-8C8A-775F2706A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0276DED-54F2-DF43-B913-6A3881CEC6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53147"/>
            <a:ext cx="9671681" cy="468330"/>
          </a:xfrm>
        </p:spPr>
        <p:txBody>
          <a:bodyPr/>
          <a:lstStyle/>
          <a:p>
            <a:r>
              <a:rPr lang="en-GB" dirty="0"/>
              <a:t>CAR-T, chimeric antigen receptor T cell; CIT, chemoimmunotherapy FL, follicular lymphoma; FLIPI, Follicular Lymphoma International Prognostic Index; PI3K, phosphoinositide 3-kinase</a:t>
            </a:r>
            <a:br>
              <a:rPr lang="en-GB" dirty="0"/>
            </a:br>
            <a:r>
              <a:rPr lang="en-GB" dirty="0"/>
              <a:t>1. Bachy E, et al. Blood. 2018;132:49-58; 2. Mir F, et al. Am J Hematol. 2020;95:1503-10; 3. Pastore A, et al. Lancet Oncol. 2015;16:1111-22; </a:t>
            </a:r>
            <a:br>
              <a:rPr lang="en-GB" dirty="0"/>
            </a:br>
            <a:r>
              <a:rPr lang="en-GB" dirty="0"/>
              <a:t>4. Huet S, et al. Lancet Oncol. 2018;19:549-56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40104" y="1334335"/>
            <a:ext cx="5632449" cy="2100033"/>
            <a:chOff x="5939280" y="1522814"/>
            <a:chExt cx="5632449" cy="21000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6738" y="1522814"/>
              <a:ext cx="1394816" cy="106768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476563" y="2699517"/>
              <a:ext cx="40951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GB" dirty="0">
                  <a:solidFill>
                    <a:prstClr val="black"/>
                  </a:solidFill>
                </a:rPr>
                <a:t>Is it </a:t>
              </a:r>
              <a:r>
                <a:rPr lang="en-GB" b="1" dirty="0">
                  <a:solidFill>
                    <a:schemeClr val="tx2"/>
                  </a:solidFill>
                </a:rPr>
                <a:t>ACTIONABLE</a:t>
              </a:r>
              <a:r>
                <a:rPr lang="en-GB" dirty="0">
                  <a:solidFill>
                    <a:prstClr val="black"/>
                  </a:solidFill>
                </a:rPr>
                <a:t>?</a:t>
              </a:r>
              <a:endParaRPr lang="en-GB" b="1" dirty="0">
                <a:solidFill>
                  <a:prstClr val="black"/>
                </a:solidFill>
              </a:endParaRPr>
            </a:p>
            <a:p>
              <a:pPr algn="ctr" defTabSz="457200"/>
              <a:r>
                <a:rPr lang="en-GB" dirty="0">
                  <a:solidFill>
                    <a:prstClr val="black"/>
                  </a:solidFill>
                </a:rPr>
                <a:t>Low prognostic </a:t>
              </a:r>
              <a:r>
                <a:rPr lang="en-GB" b="1" dirty="0">
                  <a:solidFill>
                    <a:schemeClr val="tx2"/>
                  </a:solidFill>
                </a:rPr>
                <a:t>ACCURACY</a:t>
              </a:r>
              <a:endParaRPr lang="en-GB" dirty="0">
                <a:solidFill>
                  <a:schemeClr val="tx2"/>
                </a:solidFill>
              </a:endParaRPr>
            </a:p>
            <a:p>
              <a:pPr algn="ctr" defTabSz="457200"/>
              <a:r>
                <a:rPr lang="en-GB" dirty="0">
                  <a:solidFill>
                    <a:prstClr val="black"/>
                  </a:solidFill>
                </a:rPr>
                <a:t>Is it widely </a:t>
              </a:r>
              <a:r>
                <a:rPr lang="en-GB" b="1" dirty="0">
                  <a:solidFill>
                    <a:schemeClr val="tx2"/>
                  </a:solidFill>
                </a:rPr>
                <a:t>ACCESSIBLE/AFFORDABLE</a:t>
              </a:r>
              <a:r>
                <a:rPr lang="en-GB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939280" y="2251002"/>
              <a:ext cx="1608184" cy="44851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Content Placeholder 22">
            <a:extLst>
              <a:ext uri="{FF2B5EF4-FFF2-40B4-BE49-F238E27FC236}">
                <a16:creationId xmlns:a16="http://schemas.microsoft.com/office/drawing/2014/main" id="{CC22A8A5-6BC3-ED42-8CEB-88DD5008BD57}"/>
              </a:ext>
            </a:extLst>
          </p:cNvPr>
          <p:cNvSpPr txBox="1">
            <a:spLocks/>
          </p:cNvSpPr>
          <p:nvPr/>
        </p:nvSpPr>
        <p:spPr>
          <a:xfrm>
            <a:off x="864627" y="3752341"/>
            <a:ext cx="10963200" cy="2050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+mj-lt"/>
              <a:buAutoNum type="arabicPeriod" startAt="2"/>
            </a:pPr>
            <a:r>
              <a:rPr lang="en-GB" b="1" dirty="0">
                <a:solidFill>
                  <a:schemeClr val="accent1"/>
                </a:solidFill>
              </a:rPr>
              <a:t>HOW TO TREAT EARLY PROGRESSORS?</a:t>
            </a:r>
          </a:p>
          <a:p>
            <a:pPr marL="711200" lvl="1" indent="-261938"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No treatment shown to be superior to another in this setting</a:t>
            </a:r>
          </a:p>
          <a:p>
            <a:pPr marL="711200" lvl="1" indent="-261938"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Options: 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High-dose therapy/stem cell transplantation for those who are fit 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CIT options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Targeted therapies (lenalidomide, PI3K inhibitors)</a:t>
            </a:r>
          </a:p>
          <a:p>
            <a:pPr marL="981075" lvl="2" indent="-180975">
              <a:spcBef>
                <a:spcPts val="300"/>
              </a:spcBef>
            </a:pPr>
            <a:r>
              <a:rPr lang="en-GB" dirty="0"/>
              <a:t>Clinical trials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5165115-D64C-4747-B7CB-A7E0751F9E97}"/>
              </a:ext>
            </a:extLst>
          </p:cNvPr>
          <p:cNvSpPr/>
          <p:nvPr/>
        </p:nvSpPr>
        <p:spPr>
          <a:xfrm>
            <a:off x="8258787" y="3725869"/>
            <a:ext cx="2202426" cy="2077403"/>
          </a:xfrm>
          <a:prstGeom prst="ellipse">
            <a:avLst/>
          </a:prstGeom>
          <a:solidFill>
            <a:srgbClr val="C9E5F3"/>
          </a:solidFill>
        </p:spPr>
        <p:txBody>
          <a:bodyPr wrap="square">
            <a:spAutoFit/>
          </a:bodyPr>
          <a:lstStyle/>
          <a:p>
            <a:pPr marL="9525" lvl="1" algn="ctr">
              <a:spcBef>
                <a:spcPts val="300"/>
              </a:spcBef>
            </a:pPr>
            <a:r>
              <a:rPr lang="en-GB" b="1" dirty="0"/>
              <a:t>Future approaches: </a:t>
            </a:r>
            <a:br>
              <a:rPr lang="en-GB" b="1" dirty="0"/>
            </a:br>
            <a:r>
              <a:rPr lang="en-GB" b="1" dirty="0"/>
              <a:t>auto vs bispecifics vs CAR-T?</a:t>
            </a:r>
          </a:p>
        </p:txBody>
      </p:sp>
    </p:spTree>
    <p:extLst>
      <p:ext uri="{BB962C8B-B14F-4D97-AF65-F5344CB8AC3E}">
        <p14:creationId xmlns:p14="http://schemas.microsoft.com/office/powerpoint/2010/main" val="20315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28192C8-E6EF-3142-B0E9-7B8FCF31F48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060505507"/>
              </p:ext>
            </p:extLst>
          </p:nvPr>
        </p:nvGraphicFramePr>
        <p:xfrm>
          <a:off x="620713" y="2186066"/>
          <a:ext cx="10963277" cy="254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196">
                  <a:extLst>
                    <a:ext uri="{9D8B030D-6E8A-4147-A177-3AD203B41FA5}">
                      <a16:colId xmlns:a16="http://schemas.microsoft.com/office/drawing/2014/main" val="913355940"/>
                    </a:ext>
                  </a:extLst>
                </a:gridCol>
                <a:gridCol w="2286027">
                  <a:extLst>
                    <a:ext uri="{9D8B030D-6E8A-4147-A177-3AD203B41FA5}">
                      <a16:colId xmlns:a16="http://schemas.microsoft.com/office/drawing/2014/main" val="4183340924"/>
                    </a:ext>
                  </a:extLst>
                </a:gridCol>
                <a:gridCol w="2286027">
                  <a:extLst>
                    <a:ext uri="{9D8B030D-6E8A-4147-A177-3AD203B41FA5}">
                      <a16:colId xmlns:a16="http://schemas.microsoft.com/office/drawing/2014/main" val="2663720328"/>
                    </a:ext>
                  </a:extLst>
                </a:gridCol>
                <a:gridCol w="2286027">
                  <a:extLst>
                    <a:ext uri="{9D8B030D-6E8A-4147-A177-3AD203B41FA5}">
                      <a16:colId xmlns:a16="http://schemas.microsoft.com/office/drawing/2014/main" val="3607654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Agent</a:t>
                      </a:r>
                    </a:p>
                  </a:txBody>
                  <a:tcPr marL="108000" marT="117720" marB="117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ORR, %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PFS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</a:t>
                      </a:r>
                    </a:p>
                  </a:txBody>
                  <a:tcPr marL="45720" marR="45720" marT="117720" marB="117720" anchor="ctr"/>
                </a:tc>
                <a:extLst>
                  <a:ext uri="{0D108BD9-81ED-4DB2-BD59-A6C34878D82A}">
                    <a16:rowId xmlns:a16="http://schemas.microsoft.com/office/drawing/2014/main" val="103854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LEN+R (n=43)</a:t>
                      </a:r>
                    </a:p>
                  </a:txBody>
                  <a:tcPr marL="10800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 at 1 year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marL="45720" marR="45720" marT="117720" marB="117720" anchor="ctr"/>
                </a:tc>
                <a:extLst>
                  <a:ext uri="{0D108BD9-81ED-4DB2-BD59-A6C34878D82A}">
                    <a16:rowId xmlns:a16="http://schemas.microsoft.com/office/drawing/2014/main" val="47806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Lenalidomide-obinutuzumab (n=24)</a:t>
                      </a:r>
                    </a:p>
                  </a:txBody>
                  <a:tcPr marL="10800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 at 1 year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87% at 1 year</a:t>
                      </a:r>
                    </a:p>
                  </a:txBody>
                  <a:tcPr marL="45720" marR="45720" marT="117720" marB="117720" anchor="ctr"/>
                </a:tc>
                <a:extLst>
                  <a:ext uri="{0D108BD9-81ED-4DB2-BD59-A6C34878D82A}">
                    <a16:rowId xmlns:a16="http://schemas.microsoft.com/office/drawing/2014/main" val="293146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Idelalisib (n=37)</a:t>
                      </a:r>
                    </a:p>
                  </a:txBody>
                  <a:tcPr marL="10800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months (median)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marL="45720" marR="45720" marT="117720" marB="117720" anchor="ctr"/>
                </a:tc>
                <a:extLst>
                  <a:ext uri="{0D108BD9-81ED-4DB2-BD59-A6C34878D82A}">
                    <a16:rowId xmlns:a16="http://schemas.microsoft.com/office/drawing/2014/main" val="301184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Copanlisib (n=93)</a:t>
                      </a:r>
                    </a:p>
                  </a:txBody>
                  <a:tcPr marL="10800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 months (median)</a:t>
                      </a:r>
                    </a:p>
                  </a:txBody>
                  <a:tcPr marL="45720" marR="45720" marT="117720" marB="117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 months (median)</a:t>
                      </a:r>
                    </a:p>
                  </a:txBody>
                  <a:tcPr marL="45720" marR="45720" marT="117720" marB="117720" anchor="ctr"/>
                </a:tc>
                <a:extLst>
                  <a:ext uri="{0D108BD9-81ED-4DB2-BD59-A6C34878D82A}">
                    <a16:rowId xmlns:a16="http://schemas.microsoft.com/office/drawing/2014/main" val="274553994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A9D823-A82C-4653-BE51-0C9782EE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031794" cy="807285"/>
          </a:xfrm>
        </p:spPr>
        <p:txBody>
          <a:bodyPr/>
          <a:lstStyle/>
          <a:p>
            <a:r>
              <a:rPr lang="en-GB" dirty="0"/>
              <a:t>Comparison of Efficacy in Patients With POD24 FL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8B492-8071-2640-8B09-3F3A3C9E7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B2551F-0F36-184F-87EE-E0604C929E46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ABDFD-3E8C-7049-B73D-3DF6FFEB01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1075"/>
            <a:ext cx="11140557" cy="420402"/>
          </a:xfrm>
        </p:spPr>
        <p:txBody>
          <a:bodyPr/>
          <a:lstStyle/>
          <a:p>
            <a:r>
              <a:rPr lang="en-GB" dirty="0"/>
              <a:t>FL, follicular lymphoma; NA, not applicable; OS, overall survival; PFS, progression-free survival; POD24, progression of disease within 2 years; LEN+R, rituximab plus lenalidomide</a:t>
            </a:r>
            <a:br>
              <a:rPr lang="en-GB" dirty="0"/>
            </a:br>
            <a:r>
              <a:rPr lang="en-GB" dirty="0"/>
              <a:t>Casulo C, Barr PM. Blood. 2019;133:1540-47</a:t>
            </a:r>
          </a:p>
        </p:txBody>
      </p:sp>
    </p:spTree>
    <p:extLst>
      <p:ext uri="{BB962C8B-B14F-4D97-AF65-F5344CB8AC3E}">
        <p14:creationId xmlns:p14="http://schemas.microsoft.com/office/powerpoint/2010/main" val="26399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9BF74-3EE4-DC42-8313-FE30FA1768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61440"/>
            <a:ext cx="5811550" cy="45252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Retrospective study </a:t>
            </a:r>
            <a:r>
              <a:rPr lang="en-GB" sz="1600" dirty="0"/>
              <a:t>(Center for International Blood and Marrow Transplant Research and National LymphoCare Study)</a:t>
            </a:r>
            <a:r>
              <a:rPr lang="en-GB" baseline="30000" dirty="0"/>
              <a:t>1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Failed to achieve PR or early relapse (≤2 years)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N=349 (175 ASCT and 174 non-ASCT)</a:t>
            </a:r>
          </a:p>
          <a:p>
            <a:pPr>
              <a:spcBef>
                <a:spcPts val="300"/>
              </a:spcBef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high-dose therapy and ASCT for </a:t>
            </a:r>
            <a:br>
              <a:rPr lang="en-GB" dirty="0"/>
            </a:br>
            <a:r>
              <a:rPr lang="en-GB" dirty="0"/>
              <a:t>early progressors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DD691-FA86-5E4B-A5C2-BCDD7E45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F970E7-422A-D743-BE32-FF926ECA34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1797"/>
            <a:ext cx="10962217" cy="399679"/>
          </a:xfrm>
        </p:spPr>
        <p:txBody>
          <a:bodyPr/>
          <a:lstStyle/>
          <a:p>
            <a:r>
              <a:rPr lang="en-GB" dirty="0"/>
              <a:t>ASCT, autologous stem cell transplant; HCT, haematopoietic stem cell transplantation; OS, overall survival; PFS, progression-free survival; PR, partial response; POD(24), progression of disease (within 2 years)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>
                <a:solidFill>
                  <a:schemeClr val="tx2"/>
                </a:solidFill>
                <a:latin typeface="Calibri" panose="020F0502020204030204"/>
              </a:rPr>
              <a:t>Casulo C, et al. Biol Blood Marrow Transplant. 2018;24:1163-71; 2. Jurinovic V, et al. Biol Blood Marrow Transplant. 2018;24:1172-9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4171" y="4491246"/>
            <a:ext cx="307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5-year OS 60% vs 73% (p=0.05)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BE6DA2-9282-5E41-83F3-E644769103C0}"/>
              </a:ext>
            </a:extLst>
          </p:cNvPr>
          <p:cNvSpPr txBox="1"/>
          <p:nvPr/>
        </p:nvSpPr>
        <p:spPr>
          <a:xfrm>
            <a:off x="923236" y="3266511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077529-F513-BE4B-A804-8276EDDF2650}"/>
              </a:ext>
            </a:extLst>
          </p:cNvPr>
          <p:cNvSpPr txBox="1"/>
          <p:nvPr/>
        </p:nvSpPr>
        <p:spPr>
          <a:xfrm rot="16200000">
            <a:off x="241184" y="4295832"/>
            <a:ext cx="110068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Probability (%)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65BD74-5602-024C-8EDA-9CE6AC76AAE2}"/>
              </a:ext>
            </a:extLst>
          </p:cNvPr>
          <p:cNvSpPr txBox="1"/>
          <p:nvPr/>
        </p:nvSpPr>
        <p:spPr>
          <a:xfrm>
            <a:off x="1080330" y="54540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404DB4-EF78-B046-8C84-4B14CBE966EF}"/>
              </a:ext>
            </a:extLst>
          </p:cNvPr>
          <p:cNvSpPr txBox="1"/>
          <p:nvPr/>
        </p:nvSpPr>
        <p:spPr>
          <a:xfrm>
            <a:off x="1267655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38605-DEFD-F047-A9FC-3EF26B5F1B0E}"/>
              </a:ext>
            </a:extLst>
          </p:cNvPr>
          <p:cNvSpPr txBox="1"/>
          <p:nvPr/>
        </p:nvSpPr>
        <p:spPr>
          <a:xfrm>
            <a:off x="2039180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B8A001-2E43-3F49-80C9-C92E0E8B65BF}"/>
              </a:ext>
            </a:extLst>
          </p:cNvPr>
          <p:cNvCxnSpPr>
            <a:cxnSpLocks/>
          </p:cNvCxnSpPr>
          <p:nvPr/>
        </p:nvCxnSpPr>
        <p:spPr>
          <a:xfrm>
            <a:off x="1203155" y="55191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E4B792A-EFA2-914E-AFA0-236553B04251}"/>
              </a:ext>
            </a:extLst>
          </p:cNvPr>
          <p:cNvCxnSpPr>
            <a:cxnSpLocks/>
          </p:cNvCxnSpPr>
          <p:nvPr/>
        </p:nvCxnSpPr>
        <p:spPr>
          <a:xfrm>
            <a:off x="1203155" y="334112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908BE6-F468-C74C-A41D-F72EAC1B330F}"/>
              </a:ext>
            </a:extLst>
          </p:cNvPr>
          <p:cNvCxnSpPr>
            <a:cxnSpLocks/>
          </p:cNvCxnSpPr>
          <p:nvPr/>
        </p:nvCxnSpPr>
        <p:spPr>
          <a:xfrm flipV="1">
            <a:off x="1277770" y="3277457"/>
            <a:ext cx="1" cy="227012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DE3AE5-33A4-984C-A85E-981EC2E16F1C}"/>
              </a:ext>
            </a:extLst>
          </p:cNvPr>
          <p:cNvCxnSpPr>
            <a:cxnSpLocks/>
          </p:cNvCxnSpPr>
          <p:nvPr/>
        </p:nvCxnSpPr>
        <p:spPr>
          <a:xfrm rot="16200000">
            <a:off x="2038182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929CA0C-5E1C-BF49-A5AF-2527B1BC15EC}"/>
              </a:ext>
            </a:extLst>
          </p:cNvPr>
          <p:cNvSpPr txBox="1"/>
          <p:nvPr/>
        </p:nvSpPr>
        <p:spPr>
          <a:xfrm>
            <a:off x="2807530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48245A-198B-5A4E-9648-AA3FB1CBAA6F}"/>
              </a:ext>
            </a:extLst>
          </p:cNvPr>
          <p:cNvCxnSpPr>
            <a:cxnSpLocks/>
          </p:cNvCxnSpPr>
          <p:nvPr/>
        </p:nvCxnSpPr>
        <p:spPr>
          <a:xfrm rot="16200000">
            <a:off x="2806532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5EE2EB0-4CCD-5D41-AF7E-390A2CB7E001}"/>
              </a:ext>
            </a:extLst>
          </p:cNvPr>
          <p:cNvSpPr txBox="1"/>
          <p:nvPr/>
        </p:nvSpPr>
        <p:spPr>
          <a:xfrm>
            <a:off x="3050528" y="5782775"/>
            <a:ext cx="390621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EA003-C6DB-E241-A387-9E7E598461DA}"/>
              </a:ext>
            </a:extLst>
          </p:cNvPr>
          <p:cNvSpPr txBox="1"/>
          <p:nvPr/>
        </p:nvSpPr>
        <p:spPr>
          <a:xfrm>
            <a:off x="3569530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B1ADB2-8E02-CB4E-9D3C-A22C2C151254}"/>
              </a:ext>
            </a:extLst>
          </p:cNvPr>
          <p:cNvCxnSpPr>
            <a:cxnSpLocks/>
          </p:cNvCxnSpPr>
          <p:nvPr/>
        </p:nvCxnSpPr>
        <p:spPr>
          <a:xfrm rot="16200000">
            <a:off x="3568532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B4AF7BB-A112-7949-92C9-664BC0D99AAC}"/>
              </a:ext>
            </a:extLst>
          </p:cNvPr>
          <p:cNvSpPr txBox="1"/>
          <p:nvPr/>
        </p:nvSpPr>
        <p:spPr>
          <a:xfrm>
            <a:off x="1001783" y="5012761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028FF8-EE90-F546-8D18-71BD412E50C3}"/>
              </a:ext>
            </a:extLst>
          </p:cNvPr>
          <p:cNvCxnSpPr>
            <a:cxnSpLocks/>
          </p:cNvCxnSpPr>
          <p:nvPr/>
        </p:nvCxnSpPr>
        <p:spPr>
          <a:xfrm>
            <a:off x="1203155" y="5077851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FDB5B47-2FBF-8C46-962B-CA77C2538122}"/>
              </a:ext>
            </a:extLst>
          </p:cNvPr>
          <p:cNvSpPr txBox="1"/>
          <p:nvPr/>
        </p:nvSpPr>
        <p:spPr>
          <a:xfrm>
            <a:off x="1001783" y="4580961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E42F761-355E-6144-B684-F5C32FFE98A2}"/>
              </a:ext>
            </a:extLst>
          </p:cNvPr>
          <p:cNvCxnSpPr>
            <a:cxnSpLocks/>
          </p:cNvCxnSpPr>
          <p:nvPr/>
        </p:nvCxnSpPr>
        <p:spPr>
          <a:xfrm>
            <a:off x="1203155" y="4646051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4A007F-2B96-4244-8AF3-A0F3E364EB94}"/>
              </a:ext>
            </a:extLst>
          </p:cNvPr>
          <p:cNvCxnSpPr>
            <a:cxnSpLocks/>
          </p:cNvCxnSpPr>
          <p:nvPr/>
        </p:nvCxnSpPr>
        <p:spPr>
          <a:xfrm>
            <a:off x="1266655" y="5547751"/>
            <a:ext cx="390224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860908F-617F-A74F-99EC-59AF0E29679F}"/>
              </a:ext>
            </a:extLst>
          </p:cNvPr>
          <p:cNvSpPr txBox="1"/>
          <p:nvPr/>
        </p:nvSpPr>
        <p:spPr>
          <a:xfrm>
            <a:off x="1001783" y="4149161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66695D-2F9B-484D-A598-7548F4C7767F}"/>
              </a:ext>
            </a:extLst>
          </p:cNvPr>
          <p:cNvCxnSpPr>
            <a:cxnSpLocks/>
          </p:cNvCxnSpPr>
          <p:nvPr/>
        </p:nvCxnSpPr>
        <p:spPr>
          <a:xfrm>
            <a:off x="1203155" y="4214251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01F5089-DED0-6C47-964D-D3168E13A32F}"/>
              </a:ext>
            </a:extLst>
          </p:cNvPr>
          <p:cNvSpPr txBox="1"/>
          <p:nvPr/>
        </p:nvSpPr>
        <p:spPr>
          <a:xfrm>
            <a:off x="1001783" y="3711011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2ACBFF1-E9A3-A440-B3FB-E44DF2E7E8D7}"/>
              </a:ext>
            </a:extLst>
          </p:cNvPr>
          <p:cNvCxnSpPr>
            <a:cxnSpLocks/>
          </p:cNvCxnSpPr>
          <p:nvPr/>
        </p:nvCxnSpPr>
        <p:spPr>
          <a:xfrm>
            <a:off x="1203155" y="3776101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56881A8-D4A1-6A46-9F43-EE16FB7731F4}"/>
              </a:ext>
            </a:extLst>
          </p:cNvPr>
          <p:cNvSpPr txBox="1"/>
          <p:nvPr/>
        </p:nvSpPr>
        <p:spPr>
          <a:xfrm>
            <a:off x="1424515" y="5308036"/>
            <a:ext cx="1436163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 value at 5 years: 0.05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EEDEE6F-8A98-EE49-8338-18D6823692EB}"/>
              </a:ext>
            </a:extLst>
          </p:cNvPr>
          <p:cNvCxnSpPr>
            <a:cxnSpLocks/>
          </p:cNvCxnSpPr>
          <p:nvPr/>
        </p:nvCxnSpPr>
        <p:spPr>
          <a:xfrm>
            <a:off x="1231730" y="4855601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BF62A0-0570-534A-A013-C535DD99781A}"/>
              </a:ext>
            </a:extLst>
          </p:cNvPr>
          <p:cNvCxnSpPr>
            <a:cxnSpLocks/>
          </p:cNvCxnSpPr>
          <p:nvPr/>
        </p:nvCxnSpPr>
        <p:spPr>
          <a:xfrm>
            <a:off x="1231730" y="4433326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B81C8B6-8A2D-E64B-A0E2-505655C2AFC8}"/>
              </a:ext>
            </a:extLst>
          </p:cNvPr>
          <p:cNvCxnSpPr>
            <a:cxnSpLocks/>
          </p:cNvCxnSpPr>
          <p:nvPr/>
        </p:nvCxnSpPr>
        <p:spPr>
          <a:xfrm>
            <a:off x="1231730" y="5293751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DE31A09-EB36-7E43-BEDF-2B155B676036}"/>
              </a:ext>
            </a:extLst>
          </p:cNvPr>
          <p:cNvCxnSpPr>
            <a:cxnSpLocks/>
          </p:cNvCxnSpPr>
          <p:nvPr/>
        </p:nvCxnSpPr>
        <p:spPr>
          <a:xfrm>
            <a:off x="1231730" y="4001526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B8F8E68-C024-5942-8350-A4077CB2D8DF}"/>
              </a:ext>
            </a:extLst>
          </p:cNvPr>
          <p:cNvCxnSpPr>
            <a:cxnSpLocks/>
          </p:cNvCxnSpPr>
          <p:nvPr/>
        </p:nvCxnSpPr>
        <p:spPr>
          <a:xfrm>
            <a:off x="1231730" y="3560201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F5059D-2BA5-614C-B00A-89CEF1E0A289}"/>
              </a:ext>
            </a:extLst>
          </p:cNvPr>
          <p:cNvCxnSpPr>
            <a:cxnSpLocks/>
          </p:cNvCxnSpPr>
          <p:nvPr/>
        </p:nvCxnSpPr>
        <p:spPr>
          <a:xfrm rot="16200000">
            <a:off x="1669345" y="5566263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1FD404A-F98E-7845-BB86-E9CBD6625C22}"/>
              </a:ext>
            </a:extLst>
          </p:cNvPr>
          <p:cNvCxnSpPr>
            <a:cxnSpLocks/>
          </p:cNvCxnSpPr>
          <p:nvPr/>
        </p:nvCxnSpPr>
        <p:spPr>
          <a:xfrm rot="16200000">
            <a:off x="1269833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84DBE84-EE86-C746-996D-0BF14D4D9D70}"/>
              </a:ext>
            </a:extLst>
          </p:cNvPr>
          <p:cNvCxnSpPr>
            <a:cxnSpLocks/>
          </p:cNvCxnSpPr>
          <p:nvPr/>
        </p:nvCxnSpPr>
        <p:spPr>
          <a:xfrm rot="16200000">
            <a:off x="2440870" y="5566263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65FE1B7-5C4D-5540-A81E-5A944E551DCB}"/>
              </a:ext>
            </a:extLst>
          </p:cNvPr>
          <p:cNvCxnSpPr>
            <a:cxnSpLocks/>
          </p:cNvCxnSpPr>
          <p:nvPr/>
        </p:nvCxnSpPr>
        <p:spPr>
          <a:xfrm rot="16200000">
            <a:off x="3199695" y="5566263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1C9D521-5777-E049-B98E-4EF9E28EBB2B}"/>
              </a:ext>
            </a:extLst>
          </p:cNvPr>
          <p:cNvCxnSpPr>
            <a:cxnSpLocks/>
          </p:cNvCxnSpPr>
          <p:nvPr/>
        </p:nvCxnSpPr>
        <p:spPr>
          <a:xfrm rot="16200000">
            <a:off x="3974395" y="5566263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8FE660-0FB4-8D42-B414-6656FA983334}"/>
              </a:ext>
            </a:extLst>
          </p:cNvPr>
          <p:cNvCxnSpPr>
            <a:cxnSpLocks/>
          </p:cNvCxnSpPr>
          <p:nvPr/>
        </p:nvCxnSpPr>
        <p:spPr>
          <a:xfrm rot="16200000">
            <a:off x="4742745" y="5566263"/>
            <a:ext cx="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D394BACF-346B-FC41-A2DB-5A5D3742ED61}"/>
              </a:ext>
            </a:extLst>
          </p:cNvPr>
          <p:cNvSpPr txBox="1"/>
          <p:nvPr/>
        </p:nvSpPr>
        <p:spPr>
          <a:xfrm>
            <a:off x="4344230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35C90C-4AB9-C24E-B564-21192E9867AE}"/>
              </a:ext>
            </a:extLst>
          </p:cNvPr>
          <p:cNvCxnSpPr>
            <a:cxnSpLocks/>
          </p:cNvCxnSpPr>
          <p:nvPr/>
        </p:nvCxnSpPr>
        <p:spPr>
          <a:xfrm rot="16200000">
            <a:off x="4343232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B56B069E-117C-F04E-AF7E-E0DA7DA576CD}"/>
              </a:ext>
            </a:extLst>
          </p:cNvPr>
          <p:cNvSpPr txBox="1"/>
          <p:nvPr/>
        </p:nvSpPr>
        <p:spPr>
          <a:xfrm>
            <a:off x="5109405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53BFB4A-8F07-3E46-B4F7-B6B20C661FB1}"/>
              </a:ext>
            </a:extLst>
          </p:cNvPr>
          <p:cNvCxnSpPr>
            <a:cxnSpLocks/>
          </p:cNvCxnSpPr>
          <p:nvPr/>
        </p:nvCxnSpPr>
        <p:spPr>
          <a:xfrm rot="16200000">
            <a:off x="5108407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1E6117B5-029B-B041-B195-044157930190}"/>
              </a:ext>
            </a:extLst>
          </p:cNvPr>
          <p:cNvSpPr txBox="1"/>
          <p:nvPr/>
        </p:nvSpPr>
        <p:spPr>
          <a:xfrm>
            <a:off x="508117" y="2910890"/>
            <a:ext cx="543360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of patients receiving HCT &lt;1 year of therapy failure vs no HCT</a:t>
            </a:r>
            <a:endParaRPr lang="en-GB" sz="1600" b="1" baseline="300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8D6CE9AD-EA54-014D-803D-289340EB3F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869" y="3334202"/>
            <a:ext cx="3848100" cy="889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6B2E928-93F7-3A48-87BE-91E6C6F04FCB}"/>
              </a:ext>
            </a:extLst>
          </p:cNvPr>
          <p:cNvSpPr txBox="1"/>
          <p:nvPr/>
        </p:nvSpPr>
        <p:spPr>
          <a:xfrm>
            <a:off x="4646134" y="4323782"/>
            <a:ext cx="47686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accent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 HCT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3187ABD-BA9A-E246-9E6C-A5F76DBA54A2}"/>
              </a:ext>
            </a:extLst>
          </p:cNvPr>
          <p:cNvSpPr txBox="1"/>
          <p:nvPr/>
        </p:nvSpPr>
        <p:spPr>
          <a:xfrm>
            <a:off x="4852155" y="3634271"/>
            <a:ext cx="25725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HCT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BA4ED48-D627-D347-A65C-96DC9EE6DDF2}"/>
              </a:ext>
            </a:extLst>
          </p:cNvPr>
          <p:cNvSpPr txBox="1"/>
          <p:nvPr/>
        </p:nvSpPr>
        <p:spPr>
          <a:xfrm>
            <a:off x="6986799" y="2681823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FE67F72-477A-F246-BFFA-E8B6314EC3A9}"/>
              </a:ext>
            </a:extLst>
          </p:cNvPr>
          <p:cNvSpPr txBox="1"/>
          <p:nvPr/>
        </p:nvSpPr>
        <p:spPr>
          <a:xfrm rot="16200000">
            <a:off x="5998601" y="4054043"/>
            <a:ext cx="156132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(probability)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6053003-9F4B-4F41-A8CF-25FA9E25B94D}"/>
              </a:ext>
            </a:extLst>
          </p:cNvPr>
          <p:cNvSpPr txBox="1"/>
          <p:nvPr/>
        </p:nvSpPr>
        <p:spPr>
          <a:xfrm>
            <a:off x="6986799" y="5454086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7C0267F-7360-2842-8AC0-94554504FEB2}"/>
              </a:ext>
            </a:extLst>
          </p:cNvPr>
          <p:cNvSpPr txBox="1"/>
          <p:nvPr/>
        </p:nvSpPr>
        <p:spPr>
          <a:xfrm>
            <a:off x="7347709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9C53C1C-61D6-DB48-BB14-B88A1BBE91D2}"/>
              </a:ext>
            </a:extLst>
          </p:cNvPr>
          <p:cNvCxnSpPr>
            <a:cxnSpLocks/>
          </p:cNvCxnSpPr>
          <p:nvPr/>
        </p:nvCxnSpPr>
        <p:spPr>
          <a:xfrm>
            <a:off x="7305190" y="5547751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15882E-8CB5-D943-A6DA-4C07AC2A3539}"/>
              </a:ext>
            </a:extLst>
          </p:cNvPr>
          <p:cNvCxnSpPr>
            <a:cxnSpLocks/>
          </p:cNvCxnSpPr>
          <p:nvPr/>
        </p:nvCxnSpPr>
        <p:spPr>
          <a:xfrm>
            <a:off x="7305190" y="275643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600A527-36EA-4D43-AB6D-1BEADA31C9E4}"/>
              </a:ext>
            </a:extLst>
          </p:cNvPr>
          <p:cNvCxnSpPr>
            <a:cxnSpLocks/>
          </p:cNvCxnSpPr>
          <p:nvPr/>
        </p:nvCxnSpPr>
        <p:spPr>
          <a:xfrm flipV="1">
            <a:off x="7379805" y="2749771"/>
            <a:ext cx="0" cy="279781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A26493A-FD79-8C44-AA2A-7963891F3F11}"/>
              </a:ext>
            </a:extLst>
          </p:cNvPr>
          <p:cNvSpPr txBox="1"/>
          <p:nvPr/>
        </p:nvSpPr>
        <p:spPr>
          <a:xfrm>
            <a:off x="8249500" y="5782775"/>
            <a:ext cx="2196756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 after 2</a:t>
            </a:r>
            <a:r>
              <a:rPr lang="en-GB" sz="1400" b="1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nd-</a:t>
            </a: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line treatment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6E859C8-B5C2-F045-BA9D-17B04DA353E6}"/>
              </a:ext>
            </a:extLst>
          </p:cNvPr>
          <p:cNvSpPr txBox="1"/>
          <p:nvPr/>
        </p:nvSpPr>
        <p:spPr>
          <a:xfrm>
            <a:off x="6986799" y="4778788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2123180-B699-4545-B60C-DD4096ADFD92}"/>
              </a:ext>
            </a:extLst>
          </p:cNvPr>
          <p:cNvCxnSpPr>
            <a:cxnSpLocks/>
          </p:cNvCxnSpPr>
          <p:nvPr/>
        </p:nvCxnSpPr>
        <p:spPr>
          <a:xfrm>
            <a:off x="7305190" y="484387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99962D8-F3DD-BE4E-A97B-AD3AEFF0C222}"/>
              </a:ext>
            </a:extLst>
          </p:cNvPr>
          <p:cNvCxnSpPr>
            <a:cxnSpLocks/>
          </p:cNvCxnSpPr>
          <p:nvPr/>
        </p:nvCxnSpPr>
        <p:spPr>
          <a:xfrm>
            <a:off x="7368690" y="5547751"/>
            <a:ext cx="390224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BC1F4AE-3CC7-264C-A5E2-8A31B48DDEFF}"/>
              </a:ext>
            </a:extLst>
          </p:cNvPr>
          <p:cNvSpPr txBox="1"/>
          <p:nvPr/>
        </p:nvSpPr>
        <p:spPr>
          <a:xfrm>
            <a:off x="6986799" y="4083219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2EBF874-9789-5F42-B394-220072B502CF}"/>
              </a:ext>
            </a:extLst>
          </p:cNvPr>
          <p:cNvCxnSpPr>
            <a:cxnSpLocks/>
          </p:cNvCxnSpPr>
          <p:nvPr/>
        </p:nvCxnSpPr>
        <p:spPr>
          <a:xfrm>
            <a:off x="7305190" y="4148309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D8A33118-A34D-2840-86F1-DBD5D0452F39}"/>
              </a:ext>
            </a:extLst>
          </p:cNvPr>
          <p:cNvSpPr txBox="1"/>
          <p:nvPr/>
        </p:nvSpPr>
        <p:spPr>
          <a:xfrm>
            <a:off x="6986799" y="3394488"/>
            <a:ext cx="27411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027536B-3190-434D-85AE-EAC2C544587F}"/>
              </a:ext>
            </a:extLst>
          </p:cNvPr>
          <p:cNvCxnSpPr>
            <a:cxnSpLocks/>
          </p:cNvCxnSpPr>
          <p:nvPr/>
        </p:nvCxnSpPr>
        <p:spPr>
          <a:xfrm>
            <a:off x="7305190" y="345957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E40EDF7-11A8-7343-9BBB-EB0D9F1C6FA5}"/>
              </a:ext>
            </a:extLst>
          </p:cNvPr>
          <p:cNvCxnSpPr>
            <a:cxnSpLocks/>
          </p:cNvCxnSpPr>
          <p:nvPr/>
        </p:nvCxnSpPr>
        <p:spPr>
          <a:xfrm rot="16200000">
            <a:off x="7343293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A9FC578-791A-9C42-8A33-F9C070DA3527}"/>
              </a:ext>
            </a:extLst>
          </p:cNvPr>
          <p:cNvSpPr txBox="1"/>
          <p:nvPr/>
        </p:nvSpPr>
        <p:spPr>
          <a:xfrm>
            <a:off x="10969944" y="563188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87812C-0D1D-7145-B66E-3B887658CC45}"/>
              </a:ext>
            </a:extLst>
          </p:cNvPr>
          <p:cNvCxnSpPr>
            <a:cxnSpLocks/>
          </p:cNvCxnSpPr>
          <p:nvPr/>
        </p:nvCxnSpPr>
        <p:spPr>
          <a:xfrm rot="16200000">
            <a:off x="11008219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02ABD83-2813-2243-BF17-E02AF4929C8F}"/>
              </a:ext>
            </a:extLst>
          </p:cNvPr>
          <p:cNvSpPr txBox="1"/>
          <p:nvPr/>
        </p:nvSpPr>
        <p:spPr>
          <a:xfrm>
            <a:off x="10719364" y="563188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43E4FC0-7C7B-DC45-9EC2-5C1ED2B4DDCB}"/>
              </a:ext>
            </a:extLst>
          </p:cNvPr>
          <p:cNvCxnSpPr>
            <a:cxnSpLocks/>
          </p:cNvCxnSpPr>
          <p:nvPr/>
        </p:nvCxnSpPr>
        <p:spPr>
          <a:xfrm rot="16200000">
            <a:off x="10757639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57D1E716-ADBE-DD4B-A079-712365B7A84F}"/>
              </a:ext>
            </a:extLst>
          </p:cNvPr>
          <p:cNvSpPr txBox="1"/>
          <p:nvPr/>
        </p:nvSpPr>
        <p:spPr>
          <a:xfrm>
            <a:off x="10477575" y="563188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10445CE-B5C5-A848-8EA5-372F2D51C342}"/>
              </a:ext>
            </a:extLst>
          </p:cNvPr>
          <p:cNvCxnSpPr>
            <a:cxnSpLocks/>
          </p:cNvCxnSpPr>
          <p:nvPr/>
        </p:nvCxnSpPr>
        <p:spPr>
          <a:xfrm rot="16200000">
            <a:off x="10515850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9587815-F5DB-8043-A91A-909D8F0E35BF}"/>
              </a:ext>
            </a:extLst>
          </p:cNvPr>
          <p:cNvSpPr txBox="1"/>
          <p:nvPr/>
        </p:nvSpPr>
        <p:spPr>
          <a:xfrm>
            <a:off x="10231391" y="563188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23867B7-B11B-9647-993C-B38E9DA2BD5A}"/>
              </a:ext>
            </a:extLst>
          </p:cNvPr>
          <p:cNvCxnSpPr>
            <a:cxnSpLocks/>
          </p:cNvCxnSpPr>
          <p:nvPr/>
        </p:nvCxnSpPr>
        <p:spPr>
          <a:xfrm rot="16200000">
            <a:off x="10269666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EEC8BF4E-2470-0543-8AF1-6EA53E1FA85A}"/>
              </a:ext>
            </a:extLst>
          </p:cNvPr>
          <p:cNvSpPr txBox="1"/>
          <p:nvPr/>
        </p:nvSpPr>
        <p:spPr>
          <a:xfrm>
            <a:off x="9989602" y="563188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5779ED2-CC8F-1C49-AE3A-A1C8222AB6EB}"/>
              </a:ext>
            </a:extLst>
          </p:cNvPr>
          <p:cNvCxnSpPr>
            <a:cxnSpLocks/>
          </p:cNvCxnSpPr>
          <p:nvPr/>
        </p:nvCxnSpPr>
        <p:spPr>
          <a:xfrm rot="16200000">
            <a:off x="10027877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188BE22A-C647-A44B-A9EC-7F9BC8F7E18A}"/>
              </a:ext>
            </a:extLst>
          </p:cNvPr>
          <p:cNvSpPr txBox="1"/>
          <p:nvPr/>
        </p:nvSpPr>
        <p:spPr>
          <a:xfrm>
            <a:off x="9743418" y="5631886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BCB0E7A-894A-AC4F-9A03-41CB53BEDD41}"/>
              </a:ext>
            </a:extLst>
          </p:cNvPr>
          <p:cNvCxnSpPr>
            <a:cxnSpLocks/>
          </p:cNvCxnSpPr>
          <p:nvPr/>
        </p:nvCxnSpPr>
        <p:spPr>
          <a:xfrm rot="16200000">
            <a:off x="9781693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AF970AB5-D936-E142-A7F7-32F1DB1A34E1}"/>
              </a:ext>
            </a:extLst>
          </p:cNvPr>
          <p:cNvSpPr txBox="1"/>
          <p:nvPr/>
        </p:nvSpPr>
        <p:spPr>
          <a:xfrm>
            <a:off x="9536507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8B30CD1-D032-F840-844F-B742C0716A45}"/>
              </a:ext>
            </a:extLst>
          </p:cNvPr>
          <p:cNvCxnSpPr>
            <a:cxnSpLocks/>
          </p:cNvCxnSpPr>
          <p:nvPr/>
        </p:nvCxnSpPr>
        <p:spPr>
          <a:xfrm rot="16200000">
            <a:off x="9535509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380AD30-AC5F-4E4B-8007-71EDE7774A26}"/>
              </a:ext>
            </a:extLst>
          </p:cNvPr>
          <p:cNvSpPr txBox="1"/>
          <p:nvPr/>
        </p:nvSpPr>
        <p:spPr>
          <a:xfrm>
            <a:off x="9294718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A26B54A-3C46-1A4F-BA11-12CF0D08C6A4}"/>
              </a:ext>
            </a:extLst>
          </p:cNvPr>
          <p:cNvCxnSpPr>
            <a:cxnSpLocks/>
          </p:cNvCxnSpPr>
          <p:nvPr/>
        </p:nvCxnSpPr>
        <p:spPr>
          <a:xfrm rot="16200000">
            <a:off x="9293720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A2CF44E-4EC9-7745-9D78-7ECA93F5C14F}"/>
              </a:ext>
            </a:extLst>
          </p:cNvPr>
          <p:cNvSpPr txBox="1"/>
          <p:nvPr/>
        </p:nvSpPr>
        <p:spPr>
          <a:xfrm>
            <a:off x="9044138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B437D0D-A30E-CB47-ADCC-8B91E67B0474}"/>
              </a:ext>
            </a:extLst>
          </p:cNvPr>
          <p:cNvCxnSpPr>
            <a:cxnSpLocks/>
          </p:cNvCxnSpPr>
          <p:nvPr/>
        </p:nvCxnSpPr>
        <p:spPr>
          <a:xfrm rot="16200000">
            <a:off x="9043140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987904D3-2D2C-1B46-B827-4BE2472BA5CE}"/>
              </a:ext>
            </a:extLst>
          </p:cNvPr>
          <p:cNvSpPr txBox="1"/>
          <p:nvPr/>
        </p:nvSpPr>
        <p:spPr>
          <a:xfrm>
            <a:off x="8802350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905C590-F9EA-404D-A5E1-EE1DD4E58CC6}"/>
              </a:ext>
            </a:extLst>
          </p:cNvPr>
          <p:cNvCxnSpPr>
            <a:cxnSpLocks/>
          </p:cNvCxnSpPr>
          <p:nvPr/>
        </p:nvCxnSpPr>
        <p:spPr>
          <a:xfrm rot="16200000">
            <a:off x="8801352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B3185FA-FC0B-5844-880A-3463A3A8069A}"/>
              </a:ext>
            </a:extLst>
          </p:cNvPr>
          <p:cNvSpPr txBox="1"/>
          <p:nvPr/>
        </p:nvSpPr>
        <p:spPr>
          <a:xfrm>
            <a:off x="8560561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0A44F29-1690-AB43-AE91-165348BC2A54}"/>
              </a:ext>
            </a:extLst>
          </p:cNvPr>
          <p:cNvCxnSpPr>
            <a:cxnSpLocks/>
          </p:cNvCxnSpPr>
          <p:nvPr/>
        </p:nvCxnSpPr>
        <p:spPr>
          <a:xfrm rot="16200000">
            <a:off x="8559563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0A7CDC8C-F134-954B-8A0F-51DAEB4B95A8}"/>
              </a:ext>
            </a:extLst>
          </p:cNvPr>
          <p:cNvSpPr txBox="1"/>
          <p:nvPr/>
        </p:nvSpPr>
        <p:spPr>
          <a:xfrm>
            <a:off x="8314377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87B1166-ADE9-7140-892A-D6DB14FD34A5}"/>
              </a:ext>
            </a:extLst>
          </p:cNvPr>
          <p:cNvCxnSpPr>
            <a:cxnSpLocks/>
          </p:cNvCxnSpPr>
          <p:nvPr/>
        </p:nvCxnSpPr>
        <p:spPr>
          <a:xfrm rot="16200000">
            <a:off x="8313379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10D68C05-A101-1345-8F8E-BB8CEE67D47D}"/>
              </a:ext>
            </a:extLst>
          </p:cNvPr>
          <p:cNvSpPr txBox="1"/>
          <p:nvPr/>
        </p:nvSpPr>
        <p:spPr>
          <a:xfrm>
            <a:off x="8072588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B482503-62FD-3243-A2A4-944221279C80}"/>
              </a:ext>
            </a:extLst>
          </p:cNvPr>
          <p:cNvCxnSpPr>
            <a:cxnSpLocks/>
          </p:cNvCxnSpPr>
          <p:nvPr/>
        </p:nvCxnSpPr>
        <p:spPr>
          <a:xfrm rot="16200000">
            <a:off x="8071590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E345BEF9-D35B-194C-995F-CC6575303CF3}"/>
              </a:ext>
            </a:extLst>
          </p:cNvPr>
          <p:cNvSpPr txBox="1"/>
          <p:nvPr/>
        </p:nvSpPr>
        <p:spPr>
          <a:xfrm>
            <a:off x="7822007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1D1B03D-1119-8D44-9D5A-4F16A9E6B4DA}"/>
              </a:ext>
            </a:extLst>
          </p:cNvPr>
          <p:cNvCxnSpPr>
            <a:cxnSpLocks/>
          </p:cNvCxnSpPr>
          <p:nvPr/>
        </p:nvCxnSpPr>
        <p:spPr>
          <a:xfrm rot="16200000">
            <a:off x="7821009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0EDF9B4F-2A70-7A45-B1AC-B0288452C1F2}"/>
              </a:ext>
            </a:extLst>
          </p:cNvPr>
          <p:cNvSpPr txBox="1"/>
          <p:nvPr/>
        </p:nvSpPr>
        <p:spPr>
          <a:xfrm>
            <a:off x="7580218" y="5631886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00F55A8-6DF0-AE4E-BFBD-582A0489D772}"/>
              </a:ext>
            </a:extLst>
          </p:cNvPr>
          <p:cNvCxnSpPr>
            <a:cxnSpLocks/>
          </p:cNvCxnSpPr>
          <p:nvPr/>
        </p:nvCxnSpPr>
        <p:spPr>
          <a:xfrm rot="16200000">
            <a:off x="7579220" y="5582676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F153DDD7-8D83-2440-BB95-49B49019BB2D}"/>
              </a:ext>
            </a:extLst>
          </p:cNvPr>
          <p:cNvSpPr txBox="1"/>
          <p:nvPr/>
        </p:nvSpPr>
        <p:spPr>
          <a:xfrm>
            <a:off x="8410879" y="2733564"/>
            <a:ext cx="3256404" cy="83099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</a:t>
            </a:r>
          </a:p>
          <a:p>
            <a:pPr indent="266700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POD&gt;24: ASCT</a:t>
            </a:r>
          </a:p>
          <a:p>
            <a:pPr indent="266700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POD&gt;24: no transplant/no cytoreduction-failure</a:t>
            </a:r>
          </a:p>
          <a:p>
            <a:pPr indent="266700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POD24: ASCT</a:t>
            </a:r>
          </a:p>
          <a:p>
            <a:pPr indent="266700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POD24: no transplant/no cytoreduction-failure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3FA6C7E-89D4-CF49-AAF4-900B75E76A74}"/>
              </a:ext>
            </a:extLst>
          </p:cNvPr>
          <p:cNvCxnSpPr>
            <a:cxnSpLocks/>
          </p:cNvCxnSpPr>
          <p:nvPr/>
        </p:nvCxnSpPr>
        <p:spPr>
          <a:xfrm>
            <a:off x="8431571" y="2970501"/>
            <a:ext cx="149225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1A62085-2C4C-2C43-854D-94B1DEDA7D4D}"/>
              </a:ext>
            </a:extLst>
          </p:cNvPr>
          <p:cNvCxnSpPr>
            <a:cxnSpLocks/>
          </p:cNvCxnSpPr>
          <p:nvPr/>
        </p:nvCxnSpPr>
        <p:spPr>
          <a:xfrm>
            <a:off x="8431571" y="3138776"/>
            <a:ext cx="149225" cy="0"/>
          </a:xfrm>
          <a:prstGeom prst="line">
            <a:avLst/>
          </a:prstGeom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18AB3FC-4198-1845-A0D7-A0C93A38950A}"/>
              </a:ext>
            </a:extLst>
          </p:cNvPr>
          <p:cNvCxnSpPr>
            <a:cxnSpLocks/>
          </p:cNvCxnSpPr>
          <p:nvPr/>
        </p:nvCxnSpPr>
        <p:spPr>
          <a:xfrm>
            <a:off x="8431571" y="3475326"/>
            <a:ext cx="149225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AF6571E-3735-6845-B289-5766CFD7ACE5}"/>
              </a:ext>
            </a:extLst>
          </p:cNvPr>
          <p:cNvCxnSpPr>
            <a:cxnSpLocks/>
          </p:cNvCxnSpPr>
          <p:nvPr/>
        </p:nvCxnSpPr>
        <p:spPr>
          <a:xfrm>
            <a:off x="8431571" y="3307051"/>
            <a:ext cx="149225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0" name="Picture 169">
            <a:extLst>
              <a:ext uri="{FF2B5EF4-FFF2-40B4-BE49-F238E27FC236}">
                <a16:creationId xmlns:a16="http://schemas.microsoft.com/office/drawing/2014/main" id="{B4FF2CF7-CF07-444F-89CF-B85EC8A91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37" y="2754037"/>
            <a:ext cx="3903487" cy="2507793"/>
          </a:xfrm>
          <a:prstGeom prst="rect">
            <a:avLst/>
          </a:prstGeom>
        </p:spPr>
      </p:pic>
      <p:sp>
        <p:nvSpPr>
          <p:cNvPr id="104" name="Content Placeholder 6">
            <a:extLst>
              <a:ext uri="{FF2B5EF4-FFF2-40B4-BE49-F238E27FC236}">
                <a16:creationId xmlns:a16="http://schemas.microsoft.com/office/drawing/2014/main" id="{C0FF933C-6EB1-2F40-8D26-B55FAA65775C}"/>
              </a:ext>
            </a:extLst>
          </p:cNvPr>
          <p:cNvSpPr txBox="1">
            <a:spLocks/>
          </p:cNvSpPr>
          <p:nvPr/>
        </p:nvSpPr>
        <p:spPr>
          <a:xfrm>
            <a:off x="6682314" y="1153256"/>
            <a:ext cx="5186755" cy="4473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GB" b="1" dirty="0">
                <a:solidFill>
                  <a:schemeClr val="accent1"/>
                </a:solidFill>
              </a:rPr>
              <a:t>Retrospective study </a:t>
            </a:r>
            <a:r>
              <a:rPr lang="en-GB" sz="1600" dirty="0"/>
              <a:t>(GLSG1996 and GLSG2000)</a:t>
            </a:r>
            <a:r>
              <a:rPr lang="en-GB" baseline="30000" dirty="0"/>
              <a:t>2</a:t>
            </a:r>
          </a:p>
          <a:p>
            <a:pPr>
              <a:spcBef>
                <a:spcPts val="300"/>
              </a:spcBef>
            </a:pPr>
            <a:r>
              <a:rPr lang="en-GB" sz="1800" dirty="0"/>
              <a:t>162 patients with progression, in need of treatment 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POD24: n=113; POD&gt;24: n=49</a:t>
            </a:r>
          </a:p>
        </p:txBody>
      </p:sp>
    </p:spTree>
    <p:extLst>
      <p:ext uri="{BB962C8B-B14F-4D97-AF65-F5344CB8AC3E}">
        <p14:creationId xmlns:p14="http://schemas.microsoft.com/office/powerpoint/2010/main" val="3907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69E595A3-AC40-6642-8935-88EFC4783B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52" y="2429118"/>
            <a:ext cx="3670300" cy="1435100"/>
          </a:xfrm>
          <a:prstGeom prst="rect">
            <a:avLst/>
          </a:prstGeom>
        </p:spPr>
      </p:pic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1013AAFD-672F-0348-BCC0-F84F3138A1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466080"/>
            <a:ext cx="10963200" cy="48472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LEN+R is FDA-approved for previously treated FL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AUGMENT: Phase 3 study for R/R FL: </a:t>
            </a:r>
            <a:br>
              <a:rPr lang="en-GB" dirty="0"/>
            </a:br>
            <a:r>
              <a:rPr lang="en-GB" dirty="0"/>
              <a:t>LEN+R vs R-placebo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94652-A515-7A42-A406-CC4BEA677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94" name="Content Placeholder 93">
            <a:extLst>
              <a:ext uri="{FF2B5EF4-FFF2-40B4-BE49-F238E27FC236}">
                <a16:creationId xmlns:a16="http://schemas.microsoft.com/office/drawing/2014/main" id="{40F5112F-BBED-C246-A22C-1B1C223052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719720" cy="365125"/>
          </a:xfrm>
        </p:spPr>
        <p:txBody>
          <a:bodyPr/>
          <a:lstStyle/>
          <a:p>
            <a:r>
              <a:rPr lang="en-GB" sz="1000" dirty="0"/>
              <a:t>CI, confidence interval; CR, complete response; FL, follicular lymphoma; HR, hazard ratio IRC, independent review committee; IWG, International Working Group; MZL, marginal zone lymphoma; </a:t>
            </a:r>
            <a:br>
              <a:rPr lang="en-GB" sz="1000" dirty="0"/>
            </a:br>
            <a:r>
              <a:rPr lang="en-GB" sz="1000" dirty="0"/>
              <a:t>OS, overall survival; ORR, overall response rate; PET, positron emission tomography; PFS, progression-free survival; LEN+R, rituximab plus lenalidomide; R-placebo, rituximab plus placebo; R/R, relapsed/refractory</a:t>
            </a:r>
            <a:br>
              <a:rPr lang="en-GB" sz="1000" dirty="0"/>
            </a:br>
            <a:r>
              <a:rPr lang="en-GB" sz="1000" dirty="0"/>
              <a:t>Leonard JP, et al. J Clin Oncol. 2019;37:1188-99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700" y="1481071"/>
            <a:ext cx="429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PFS in R/R FL </a:t>
            </a:r>
          </a:p>
          <a:p>
            <a:r>
              <a:rPr lang="en-GB" dirty="0"/>
              <a:t>2-year PFS 58% (LEN+R) vs 36% (R-placebo)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F9571-8E44-F64A-88D4-BAD2A6041DC2}"/>
              </a:ext>
            </a:extLst>
          </p:cNvPr>
          <p:cNvSpPr txBox="1"/>
          <p:nvPr/>
        </p:nvSpPr>
        <p:spPr>
          <a:xfrm rot="16200000">
            <a:off x="6816428" y="3278341"/>
            <a:ext cx="111755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probability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47771-8229-964E-B853-E200E230058C}"/>
              </a:ext>
            </a:extLst>
          </p:cNvPr>
          <p:cNvSpPr txBox="1"/>
          <p:nvPr/>
        </p:nvSpPr>
        <p:spPr>
          <a:xfrm>
            <a:off x="7664005" y="4236570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7DB82-9326-F944-A833-8B91B82CEEAB}"/>
              </a:ext>
            </a:extLst>
          </p:cNvPr>
          <p:cNvSpPr txBox="1"/>
          <p:nvPr/>
        </p:nvSpPr>
        <p:spPr>
          <a:xfrm>
            <a:off x="7822755" y="438579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F79D4-0F8A-0B4C-ABD9-6738D3B04ECF}"/>
              </a:ext>
            </a:extLst>
          </p:cNvPr>
          <p:cNvSpPr txBox="1"/>
          <p:nvPr/>
        </p:nvSpPr>
        <p:spPr>
          <a:xfrm>
            <a:off x="8292655" y="4385795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BD1681-711C-D94F-A6FD-FC8253FD2FBF}"/>
              </a:ext>
            </a:extLst>
          </p:cNvPr>
          <p:cNvCxnSpPr>
            <a:cxnSpLocks/>
          </p:cNvCxnSpPr>
          <p:nvPr/>
        </p:nvCxnSpPr>
        <p:spPr>
          <a:xfrm>
            <a:off x="7786830" y="430166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5054C8-D618-A543-9A52-3C3E499BEFE9}"/>
              </a:ext>
            </a:extLst>
          </p:cNvPr>
          <p:cNvCxnSpPr>
            <a:cxnSpLocks/>
          </p:cNvCxnSpPr>
          <p:nvPr/>
        </p:nvCxnSpPr>
        <p:spPr>
          <a:xfrm flipV="1">
            <a:off x="7861445" y="2432050"/>
            <a:ext cx="0" cy="186944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1A873F-D874-204C-BCC9-D252A8097837}"/>
              </a:ext>
            </a:extLst>
          </p:cNvPr>
          <p:cNvCxnSpPr>
            <a:cxnSpLocks/>
          </p:cNvCxnSpPr>
          <p:nvPr/>
        </p:nvCxnSpPr>
        <p:spPr>
          <a:xfrm rot="16200000">
            <a:off x="8291657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AB4590-2608-6447-A548-B7469420657F}"/>
              </a:ext>
            </a:extLst>
          </p:cNvPr>
          <p:cNvSpPr txBox="1"/>
          <p:nvPr/>
        </p:nvSpPr>
        <p:spPr>
          <a:xfrm>
            <a:off x="8319140" y="4536684"/>
            <a:ext cx="302076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since random assignment (months)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78074-3A37-0B4D-9007-63DDF879BC9D}"/>
              </a:ext>
            </a:extLst>
          </p:cNvPr>
          <p:cNvSpPr txBox="1"/>
          <p:nvPr/>
        </p:nvSpPr>
        <p:spPr>
          <a:xfrm>
            <a:off x="7546986" y="405242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F4DB17-AAB2-2849-97A6-37B6DCA89E10}"/>
              </a:ext>
            </a:extLst>
          </p:cNvPr>
          <p:cNvCxnSpPr>
            <a:cxnSpLocks/>
          </p:cNvCxnSpPr>
          <p:nvPr/>
        </p:nvCxnSpPr>
        <p:spPr>
          <a:xfrm>
            <a:off x="7786830" y="411751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2D2275-15C5-074B-A571-4501FFB5B3A9}"/>
              </a:ext>
            </a:extLst>
          </p:cNvPr>
          <p:cNvCxnSpPr>
            <a:cxnSpLocks/>
          </p:cNvCxnSpPr>
          <p:nvPr/>
        </p:nvCxnSpPr>
        <p:spPr>
          <a:xfrm>
            <a:off x="7850330" y="4301660"/>
            <a:ext cx="371174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743841B-8E2D-5149-ACCA-95A97431DEEE}"/>
              </a:ext>
            </a:extLst>
          </p:cNvPr>
          <p:cNvSpPr txBox="1"/>
          <p:nvPr/>
        </p:nvSpPr>
        <p:spPr>
          <a:xfrm>
            <a:off x="7978747" y="3921636"/>
            <a:ext cx="2991203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for progression or death 0.46 (95% CI 0.34-0.62)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p&lt;0.0001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4C11F2-A550-A340-A0DD-E18311F7E9B8}"/>
              </a:ext>
            </a:extLst>
          </p:cNvPr>
          <p:cNvCxnSpPr>
            <a:cxnSpLocks/>
          </p:cNvCxnSpPr>
          <p:nvPr/>
        </p:nvCxnSpPr>
        <p:spPr>
          <a:xfrm rot="16200000">
            <a:off x="7824933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90A5B7-52A9-1147-9136-4DCCE9183DEC}"/>
              </a:ext>
            </a:extLst>
          </p:cNvPr>
          <p:cNvSpPr txBox="1"/>
          <p:nvPr/>
        </p:nvSpPr>
        <p:spPr>
          <a:xfrm>
            <a:off x="7546986" y="386827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E0857E-8925-6145-B335-A272D562D6B0}"/>
              </a:ext>
            </a:extLst>
          </p:cNvPr>
          <p:cNvCxnSpPr>
            <a:cxnSpLocks/>
          </p:cNvCxnSpPr>
          <p:nvPr/>
        </p:nvCxnSpPr>
        <p:spPr>
          <a:xfrm>
            <a:off x="7786830" y="393336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25AA87F-7B07-5A4C-A173-B0398FF46636}"/>
              </a:ext>
            </a:extLst>
          </p:cNvPr>
          <p:cNvSpPr txBox="1"/>
          <p:nvPr/>
        </p:nvSpPr>
        <p:spPr>
          <a:xfrm>
            <a:off x="7546986" y="367777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E524DC0-6200-8648-9C81-E57BE03FC7B5}"/>
              </a:ext>
            </a:extLst>
          </p:cNvPr>
          <p:cNvCxnSpPr>
            <a:cxnSpLocks/>
          </p:cNvCxnSpPr>
          <p:nvPr/>
        </p:nvCxnSpPr>
        <p:spPr>
          <a:xfrm>
            <a:off x="7786830" y="374286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B620A13-DE6C-B142-93FD-E945E76B6F49}"/>
              </a:ext>
            </a:extLst>
          </p:cNvPr>
          <p:cNvSpPr txBox="1"/>
          <p:nvPr/>
        </p:nvSpPr>
        <p:spPr>
          <a:xfrm>
            <a:off x="7546986" y="349362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A9E6BC-9B9B-9E45-AF8D-AB7C8840C000}"/>
              </a:ext>
            </a:extLst>
          </p:cNvPr>
          <p:cNvCxnSpPr>
            <a:cxnSpLocks/>
          </p:cNvCxnSpPr>
          <p:nvPr/>
        </p:nvCxnSpPr>
        <p:spPr>
          <a:xfrm>
            <a:off x="7786830" y="355871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5B78788-8A11-DA47-A735-FBBE8D039565}"/>
              </a:ext>
            </a:extLst>
          </p:cNvPr>
          <p:cNvSpPr txBox="1"/>
          <p:nvPr/>
        </p:nvSpPr>
        <p:spPr>
          <a:xfrm>
            <a:off x="7546986" y="3306295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E43F66-1451-6949-A189-97598B5C1E6B}"/>
              </a:ext>
            </a:extLst>
          </p:cNvPr>
          <p:cNvCxnSpPr>
            <a:cxnSpLocks/>
          </p:cNvCxnSpPr>
          <p:nvPr/>
        </p:nvCxnSpPr>
        <p:spPr>
          <a:xfrm>
            <a:off x="7786830" y="33713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0DFEB4C-3DA9-7744-AB0E-312E5F9FFE56}"/>
              </a:ext>
            </a:extLst>
          </p:cNvPr>
          <p:cNvSpPr txBox="1"/>
          <p:nvPr/>
        </p:nvSpPr>
        <p:spPr>
          <a:xfrm>
            <a:off x="7546986" y="3122145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F0ABB8-0C3B-E542-9C51-2C2F3AE369E4}"/>
              </a:ext>
            </a:extLst>
          </p:cNvPr>
          <p:cNvCxnSpPr>
            <a:cxnSpLocks/>
          </p:cNvCxnSpPr>
          <p:nvPr/>
        </p:nvCxnSpPr>
        <p:spPr>
          <a:xfrm>
            <a:off x="7786830" y="318723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24BE2EE-088D-684E-9317-CC529C0F5446}"/>
              </a:ext>
            </a:extLst>
          </p:cNvPr>
          <p:cNvSpPr txBox="1"/>
          <p:nvPr/>
        </p:nvSpPr>
        <p:spPr>
          <a:xfrm>
            <a:off x="7546986" y="293482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AA9D075-60EC-E146-8DAC-D163F0DE0BEB}"/>
              </a:ext>
            </a:extLst>
          </p:cNvPr>
          <p:cNvCxnSpPr>
            <a:cxnSpLocks/>
          </p:cNvCxnSpPr>
          <p:nvPr/>
        </p:nvCxnSpPr>
        <p:spPr>
          <a:xfrm>
            <a:off x="7786830" y="299991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92376D9-8FA4-B243-B6B5-0DF816C233CE}"/>
              </a:ext>
            </a:extLst>
          </p:cNvPr>
          <p:cNvSpPr txBox="1"/>
          <p:nvPr/>
        </p:nvSpPr>
        <p:spPr>
          <a:xfrm>
            <a:off x="7546986" y="2750670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9652296-12E8-0143-8AEC-08FA7D0B95B5}"/>
              </a:ext>
            </a:extLst>
          </p:cNvPr>
          <p:cNvCxnSpPr>
            <a:cxnSpLocks/>
          </p:cNvCxnSpPr>
          <p:nvPr/>
        </p:nvCxnSpPr>
        <p:spPr>
          <a:xfrm>
            <a:off x="7786830" y="2815760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18B89C1-7D7A-0E42-91A3-1A694AE30A0A}"/>
              </a:ext>
            </a:extLst>
          </p:cNvPr>
          <p:cNvSpPr txBox="1"/>
          <p:nvPr/>
        </p:nvSpPr>
        <p:spPr>
          <a:xfrm>
            <a:off x="7546986" y="2563345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E5FF254-CFF3-0B4A-883D-D35BE93C4064}"/>
              </a:ext>
            </a:extLst>
          </p:cNvPr>
          <p:cNvCxnSpPr>
            <a:cxnSpLocks/>
          </p:cNvCxnSpPr>
          <p:nvPr/>
        </p:nvCxnSpPr>
        <p:spPr>
          <a:xfrm>
            <a:off x="7786830" y="262843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25522E9-BBC7-F943-92DE-8429772CC715}"/>
              </a:ext>
            </a:extLst>
          </p:cNvPr>
          <p:cNvSpPr txBox="1"/>
          <p:nvPr/>
        </p:nvSpPr>
        <p:spPr>
          <a:xfrm>
            <a:off x="7546986" y="2372845"/>
            <a:ext cx="19556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745BF7-D2D8-E54E-AD2B-5FF8D8D7A781}"/>
              </a:ext>
            </a:extLst>
          </p:cNvPr>
          <p:cNvCxnSpPr>
            <a:cxnSpLocks/>
          </p:cNvCxnSpPr>
          <p:nvPr/>
        </p:nvCxnSpPr>
        <p:spPr>
          <a:xfrm>
            <a:off x="7786830" y="243793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B570A4E-C16B-524F-AA6F-2B07D98A0900}"/>
              </a:ext>
            </a:extLst>
          </p:cNvPr>
          <p:cNvSpPr txBox="1"/>
          <p:nvPr/>
        </p:nvSpPr>
        <p:spPr>
          <a:xfrm>
            <a:off x="11485532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B551EE-75F3-B540-942E-4E480F0AD960}"/>
              </a:ext>
            </a:extLst>
          </p:cNvPr>
          <p:cNvCxnSpPr>
            <a:cxnSpLocks/>
          </p:cNvCxnSpPr>
          <p:nvPr/>
        </p:nvCxnSpPr>
        <p:spPr>
          <a:xfrm rot="16200000">
            <a:off x="11523807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62F5E3C-4BEA-E34B-BBEF-624A958D4B36}"/>
              </a:ext>
            </a:extLst>
          </p:cNvPr>
          <p:cNvSpPr txBox="1"/>
          <p:nvPr/>
        </p:nvSpPr>
        <p:spPr>
          <a:xfrm>
            <a:off x="11021982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8084656-8B0C-EC46-8E71-A2032EED3245}"/>
              </a:ext>
            </a:extLst>
          </p:cNvPr>
          <p:cNvCxnSpPr>
            <a:cxnSpLocks/>
          </p:cNvCxnSpPr>
          <p:nvPr/>
        </p:nvCxnSpPr>
        <p:spPr>
          <a:xfrm rot="16200000">
            <a:off x="11060257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559FD70-ABC2-EA48-9222-E9E379CCC610}"/>
              </a:ext>
            </a:extLst>
          </p:cNvPr>
          <p:cNvSpPr txBox="1"/>
          <p:nvPr/>
        </p:nvSpPr>
        <p:spPr>
          <a:xfrm>
            <a:off x="10558432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C87CA9B-4183-D642-86DC-8C5F9FF58F55}"/>
              </a:ext>
            </a:extLst>
          </p:cNvPr>
          <p:cNvCxnSpPr>
            <a:cxnSpLocks/>
          </p:cNvCxnSpPr>
          <p:nvPr/>
        </p:nvCxnSpPr>
        <p:spPr>
          <a:xfrm rot="16200000">
            <a:off x="10596707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A235F25-0FF0-3248-BFB4-0F3E4A5FBCBB}"/>
              </a:ext>
            </a:extLst>
          </p:cNvPr>
          <p:cNvSpPr txBox="1"/>
          <p:nvPr/>
        </p:nvSpPr>
        <p:spPr>
          <a:xfrm>
            <a:off x="10101232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D87A072-3B2F-024B-BE06-48ED878AF8EF}"/>
              </a:ext>
            </a:extLst>
          </p:cNvPr>
          <p:cNvCxnSpPr>
            <a:cxnSpLocks/>
          </p:cNvCxnSpPr>
          <p:nvPr/>
        </p:nvCxnSpPr>
        <p:spPr>
          <a:xfrm rot="16200000">
            <a:off x="10139507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50C220D-E66D-894D-9863-19813492BB2B}"/>
              </a:ext>
            </a:extLst>
          </p:cNvPr>
          <p:cNvSpPr txBox="1"/>
          <p:nvPr/>
        </p:nvSpPr>
        <p:spPr>
          <a:xfrm>
            <a:off x="9637682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C1A100-73E8-BD48-AEFF-5C7CC960A483}"/>
              </a:ext>
            </a:extLst>
          </p:cNvPr>
          <p:cNvCxnSpPr>
            <a:cxnSpLocks/>
          </p:cNvCxnSpPr>
          <p:nvPr/>
        </p:nvCxnSpPr>
        <p:spPr>
          <a:xfrm rot="16200000">
            <a:off x="9675957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C3EF400-4327-FD4F-ADDE-BC78FF6BF4B0}"/>
              </a:ext>
            </a:extLst>
          </p:cNvPr>
          <p:cNvSpPr txBox="1"/>
          <p:nvPr/>
        </p:nvSpPr>
        <p:spPr>
          <a:xfrm>
            <a:off x="9177307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49E0B2E-D678-1146-A209-DDCEC1C277AE}"/>
              </a:ext>
            </a:extLst>
          </p:cNvPr>
          <p:cNvCxnSpPr>
            <a:cxnSpLocks/>
          </p:cNvCxnSpPr>
          <p:nvPr/>
        </p:nvCxnSpPr>
        <p:spPr>
          <a:xfrm rot="16200000">
            <a:off x="9215582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3099B0-2DEC-874C-9B03-752C75FA79DE}"/>
              </a:ext>
            </a:extLst>
          </p:cNvPr>
          <p:cNvSpPr txBox="1"/>
          <p:nvPr/>
        </p:nvSpPr>
        <p:spPr>
          <a:xfrm>
            <a:off x="8713757" y="4385795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A04FAB-288E-DC4E-9605-AB744DBDDC3F}"/>
              </a:ext>
            </a:extLst>
          </p:cNvPr>
          <p:cNvCxnSpPr>
            <a:cxnSpLocks/>
          </p:cNvCxnSpPr>
          <p:nvPr/>
        </p:nvCxnSpPr>
        <p:spPr>
          <a:xfrm rot="16200000">
            <a:off x="8752032" y="4336585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7C20A4A-D8EB-A546-BF50-C9A9B778AE8B}"/>
              </a:ext>
            </a:extLst>
          </p:cNvPr>
          <p:cNvSpPr txBox="1"/>
          <p:nvPr/>
        </p:nvSpPr>
        <p:spPr>
          <a:xfrm>
            <a:off x="10017306" y="3087511"/>
            <a:ext cx="405560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LEN+R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9485326-54A4-8E49-80E5-29221BBF27D0}"/>
              </a:ext>
            </a:extLst>
          </p:cNvPr>
          <p:cNvSpPr txBox="1"/>
          <p:nvPr/>
        </p:nvSpPr>
        <p:spPr>
          <a:xfrm>
            <a:off x="10406352" y="3591255"/>
            <a:ext cx="6379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R-placebo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4C6FAF-96E4-254E-8527-CD6F08B46566}"/>
              </a:ext>
            </a:extLst>
          </p:cNvPr>
          <p:cNvSpPr txBox="1"/>
          <p:nvPr/>
        </p:nvSpPr>
        <p:spPr>
          <a:xfrm>
            <a:off x="6665559" y="4696736"/>
            <a:ext cx="105798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at risk: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LEN+R</a:t>
            </a:r>
          </a:p>
          <a:p>
            <a:pPr algn="r">
              <a:lnSpc>
                <a:spcPct val="90000"/>
              </a:lnSpc>
            </a:pPr>
            <a:r>
              <a:rPr lang="en-GB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+ rituximab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C4FF28-BABE-AF46-B174-C93103357C4A}"/>
              </a:ext>
            </a:extLst>
          </p:cNvPr>
          <p:cNvSpPr txBox="1"/>
          <p:nvPr/>
        </p:nvSpPr>
        <p:spPr>
          <a:xfrm>
            <a:off x="8232527" y="4835235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5BF5B24-4617-294C-B847-5208FBBB9BAD}"/>
              </a:ext>
            </a:extLst>
          </p:cNvPr>
          <p:cNvSpPr txBox="1"/>
          <p:nvPr/>
        </p:nvSpPr>
        <p:spPr>
          <a:xfrm>
            <a:off x="7778502" y="4835235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178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A557C2D-01E0-D546-A29D-58632ADEB7BD}"/>
              </a:ext>
            </a:extLst>
          </p:cNvPr>
          <p:cNvSpPr txBox="1"/>
          <p:nvPr/>
        </p:nvSpPr>
        <p:spPr>
          <a:xfrm>
            <a:off x="8686552" y="4835235"/>
            <a:ext cx="1971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124</a:t>
            </a:r>
          </a:p>
          <a:p>
            <a:pPr algn="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43EFD4-ED1C-FE49-9950-A0CA59CB9FEF}"/>
              </a:ext>
            </a:extLst>
          </p:cNvPr>
          <p:cNvSpPr txBox="1"/>
          <p:nvPr/>
        </p:nvSpPr>
        <p:spPr>
          <a:xfrm>
            <a:off x="9202014" y="4835235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DC91C9-37AE-C349-A100-3B21D81CC06B}"/>
              </a:ext>
            </a:extLst>
          </p:cNvPr>
          <p:cNvSpPr txBox="1"/>
          <p:nvPr/>
        </p:nvSpPr>
        <p:spPr>
          <a:xfrm>
            <a:off x="11530400" y="4835235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D79E7F-6A88-0746-A268-A603B16A47B2}"/>
              </a:ext>
            </a:extLst>
          </p:cNvPr>
          <p:cNvSpPr txBox="1"/>
          <p:nvPr/>
        </p:nvSpPr>
        <p:spPr>
          <a:xfrm>
            <a:off x="11066850" y="4835235"/>
            <a:ext cx="65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23DD34-5D15-C14E-9A8D-7ACF6A74D806}"/>
              </a:ext>
            </a:extLst>
          </p:cNvPr>
          <p:cNvSpPr txBox="1"/>
          <p:nvPr/>
        </p:nvSpPr>
        <p:spPr>
          <a:xfrm>
            <a:off x="10567264" y="4835235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994D6A7-98A6-9C46-9B02-C60D86FF1DB8}"/>
              </a:ext>
            </a:extLst>
          </p:cNvPr>
          <p:cNvSpPr txBox="1"/>
          <p:nvPr/>
        </p:nvSpPr>
        <p:spPr>
          <a:xfrm>
            <a:off x="10100539" y="4835235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4CDC27-8EFA-004A-ACE7-E63EDEAE1A75}"/>
              </a:ext>
            </a:extLst>
          </p:cNvPr>
          <p:cNvSpPr txBox="1"/>
          <p:nvPr/>
        </p:nvSpPr>
        <p:spPr>
          <a:xfrm>
            <a:off x="9643339" y="4835235"/>
            <a:ext cx="1314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59</a:t>
            </a:r>
          </a:p>
          <a:p>
            <a:pPr algn="ctr"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06" name="TextBox 28">
            <a:extLst>
              <a:ext uri="{FF2B5EF4-FFF2-40B4-BE49-F238E27FC236}">
                <a16:creationId xmlns:a16="http://schemas.microsoft.com/office/drawing/2014/main" id="{262600C4-4E29-6942-8ACB-A04132E1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22" y="2526859"/>
            <a:ext cx="1562164" cy="937442"/>
          </a:xfrm>
          <a:prstGeom prst="roundRect">
            <a:avLst>
              <a:gd name="adj" fmla="val 11096"/>
            </a:avLst>
          </a:prstGeom>
          <a:solidFill>
            <a:schemeClr val="accent4"/>
          </a:solidFill>
          <a:ln w="19050">
            <a:solidFill>
              <a:srgbClr val="595959"/>
            </a:solidFill>
          </a:ln>
        </p:spPr>
        <p:txBody>
          <a:bodyPr tIns="121913" bIns="121913" anchor="ctr"/>
          <a:lstStyle>
            <a:lvl1pPr marL="60325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algn="ctr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R/R Grade 1-3a </a:t>
            </a:r>
            <a:b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 or MZL – not rituximab-refractory</a:t>
            </a:r>
            <a:b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(N=358)</a:t>
            </a:r>
          </a:p>
        </p:txBody>
      </p:sp>
      <p:sp>
        <p:nvSpPr>
          <p:cNvPr id="108" name="Shape 612">
            <a:extLst>
              <a:ext uri="{FF2B5EF4-FFF2-40B4-BE49-F238E27FC236}">
                <a16:creationId xmlns:a16="http://schemas.microsoft.com/office/drawing/2014/main" id="{81CB0296-FEDB-4448-865B-0D254F039976}"/>
              </a:ext>
            </a:extLst>
          </p:cNvPr>
          <p:cNvSpPr/>
          <p:nvPr/>
        </p:nvSpPr>
        <p:spPr>
          <a:xfrm>
            <a:off x="5873624" y="2707172"/>
            <a:ext cx="1055327" cy="704897"/>
          </a:xfrm>
          <a:prstGeom prst="roundRect">
            <a:avLst>
              <a:gd name="adj" fmla="val 23897"/>
            </a:avLst>
          </a:prstGeom>
          <a:solidFill>
            <a:srgbClr val="818181"/>
          </a:solidFill>
          <a:ln>
            <a:noFill/>
          </a:ln>
        </p:spPr>
        <p:txBody>
          <a:bodyPr spcFirstLastPara="1" lIns="47997" tIns="0" rIns="47997" bIns="0" anchor="ctr"/>
          <a:lstStyle/>
          <a:p>
            <a:pPr algn="ctr" defTabSz="806435" eaLnBrk="0" fontAlgn="base" hangingPunct="0">
              <a:lnSpc>
                <a:spcPct val="95000"/>
              </a:lnSpc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5-year</a:t>
            </a:r>
            <a:b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</a:b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follow-up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ea typeface="Arial Unicode MS" charset="-128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89B2056-ADF3-9148-9489-3E031CAC7E08}"/>
              </a:ext>
            </a:extLst>
          </p:cNvPr>
          <p:cNvSpPr txBox="1"/>
          <p:nvPr/>
        </p:nvSpPr>
        <p:spPr bwMode="auto">
          <a:xfrm>
            <a:off x="2269510" y="2117321"/>
            <a:ext cx="3519416" cy="827457"/>
          </a:xfrm>
          <a:prstGeom prst="round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35999" tIns="35999" rIns="35999" bIns="35999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defTabSz="806435" eaLnBrk="0" hangingPunct="0">
              <a:lnSpc>
                <a:spcPct val="100000"/>
              </a:lnSpc>
              <a:spcBef>
                <a:spcPts val="1059"/>
              </a:spcBef>
              <a:spcAft>
                <a:spcPts val="801"/>
              </a:spcAft>
              <a:defRPr/>
            </a:pPr>
            <a:r>
              <a:rPr lang="en-GB" altLang="zh-CN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LEN+R</a:t>
            </a:r>
            <a:br>
              <a:rPr lang="en-GB" altLang="zh-CN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 375 mg/m</a:t>
            </a:r>
            <a:r>
              <a:rPr lang="en-GB" altLang="zh-CN" sz="900" b="0" kern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Days 1, 8, 15, 22 of cycle 1; Day 1 of cycles 2-5</a:t>
            </a:r>
            <a:b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Lenalidomide 20 mg/day</a:t>
            </a:r>
            <a:r>
              <a:rPr lang="en-GB" altLang="zh-CN" sz="900" b="0" kern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Days 1-21/28 for 12 cycles</a:t>
            </a:r>
            <a:b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(n=178)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25FAB0A-8410-474D-AAA7-8FED9CD59F79}"/>
              </a:ext>
            </a:extLst>
          </p:cNvPr>
          <p:cNvCxnSpPr>
            <a:cxnSpLocks/>
          </p:cNvCxnSpPr>
          <p:nvPr/>
        </p:nvCxnSpPr>
        <p:spPr>
          <a:xfrm flipV="1">
            <a:off x="1976279" y="2634827"/>
            <a:ext cx="245374" cy="2389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48990" y="2324466"/>
            <a:ext cx="323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Median PFS: 39 vs 14 months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A56ACF7-87AA-904C-9176-8F1A3A696E0C}"/>
              </a:ext>
            </a:extLst>
          </p:cNvPr>
          <p:cNvCxnSpPr>
            <a:cxnSpLocks/>
          </p:cNvCxnSpPr>
          <p:nvPr/>
        </p:nvCxnSpPr>
        <p:spPr>
          <a:xfrm>
            <a:off x="1976279" y="3129280"/>
            <a:ext cx="245374" cy="2389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29A587A-A93F-A94D-841A-404595F46FC8}"/>
              </a:ext>
            </a:extLst>
          </p:cNvPr>
          <p:cNvSpPr txBox="1"/>
          <p:nvPr/>
        </p:nvSpPr>
        <p:spPr bwMode="auto">
          <a:xfrm>
            <a:off x="2268818" y="3160087"/>
            <a:ext cx="3520800" cy="827457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35999" tIns="35999" rIns="35999" bIns="35999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defTabSz="806435" eaLnBrk="0" hangingPunct="0">
              <a:lnSpc>
                <a:spcPct val="100000"/>
              </a:lnSpc>
              <a:spcBef>
                <a:spcPts val="1059"/>
              </a:spcBef>
              <a:spcAft>
                <a:spcPts val="801"/>
              </a:spcAft>
              <a:defRPr/>
            </a:pPr>
            <a:r>
              <a:rPr lang="en-GB" altLang="zh-CN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R-placebo</a:t>
            </a:r>
            <a:br>
              <a:rPr lang="en-GB" altLang="zh-CN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 375 mg/m</a:t>
            </a:r>
            <a:r>
              <a:rPr lang="en-GB" altLang="zh-CN" sz="900" b="0" kern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Days 1, 8, 15, 22 of cycle 1; Day 1 of cycles 2-5</a:t>
            </a:r>
            <a:b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 matched capsules for 12 cycles</a:t>
            </a:r>
            <a:br>
              <a:rPr lang="en-GB" altLang="zh-CN" sz="900" b="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(n=180)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37277F5-03FD-F64A-A5E8-0E0AA412568D}"/>
              </a:ext>
            </a:extLst>
          </p:cNvPr>
          <p:cNvSpPr txBox="1"/>
          <p:nvPr/>
        </p:nvSpPr>
        <p:spPr>
          <a:xfrm>
            <a:off x="2256521" y="1884144"/>
            <a:ext cx="35453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≤12 cycles or until relapse, progression, or intolerability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9A1097D-15C7-8E42-AE22-10C059E36248}"/>
              </a:ext>
            </a:extLst>
          </p:cNvPr>
          <p:cNvSpPr txBox="1"/>
          <p:nvPr/>
        </p:nvSpPr>
        <p:spPr>
          <a:xfrm>
            <a:off x="2288810" y="4153206"/>
            <a:ext cx="3500116" cy="741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Primary endpoint: </a:t>
            </a:r>
          </a:p>
          <a:p>
            <a:pPr marL="171450" indent="-1714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IRC-assessed PFS (2007 IWG criteria without PET)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Secondary endpoint: </a:t>
            </a:r>
          </a:p>
          <a:p>
            <a:pPr marL="171450" indent="-1714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ORR, CR, OS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F409E98-B38E-F641-AF71-802B9E86D7B1}"/>
              </a:ext>
            </a:extLst>
          </p:cNvPr>
          <p:cNvCxnSpPr/>
          <p:nvPr/>
        </p:nvCxnSpPr>
        <p:spPr>
          <a:xfrm>
            <a:off x="5447978" y="3059286"/>
            <a:ext cx="28226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869D-EFEA-FD4B-A691-A05CADDC3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8443"/>
            <a:ext cx="10972800" cy="702470"/>
          </a:xfrm>
        </p:spPr>
        <p:txBody>
          <a:bodyPr/>
          <a:lstStyle/>
          <a:p>
            <a:r>
              <a:rPr lang="en-GB" altLang="en-US" dirty="0"/>
              <a:t>GADOLIN – Randomized, international phase 3 trial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D85DEFBD-861C-BF46-A786-37DF3645D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178764"/>
            <a:ext cx="10963200" cy="770515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dirty="0"/>
              <a:t>Obinutuzumab + bendamustine followed by obinutuzumab: </a:t>
            </a:r>
            <a:br>
              <a:rPr lang="en-GB" dirty="0"/>
            </a:br>
            <a:r>
              <a:rPr lang="en-GB" b="1" dirty="0"/>
              <a:t>FDA-approved for patients with FL who have relapsed after or are refractory to </a:t>
            </a:r>
            <a:br>
              <a:rPr lang="en-GB" b="1" dirty="0"/>
            </a:br>
            <a:r>
              <a:rPr lang="en-GB" b="1" dirty="0"/>
              <a:t>a rituximab-containing regimen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Bendamustine +/- Obinutuzumab in </a:t>
            </a:r>
            <a:br>
              <a:rPr lang="en-GB" dirty="0"/>
            </a:br>
            <a:r>
              <a:rPr lang="en-GB" dirty="0"/>
              <a:t>Rituximab-refractory FL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F399C0-3482-6146-BA38-59AA40F19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3E5F44-2D10-C045-946F-81F5F30137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798139" cy="365125"/>
          </a:xfrm>
        </p:spPr>
        <p:txBody>
          <a:bodyPr/>
          <a:lstStyle/>
          <a:p>
            <a:r>
              <a:rPr lang="en-GB" altLang="en-US" dirty="0"/>
              <a:t>CD20, cluster of differentiation 20; CR, complete response; FL, follicular lymphoma; IV, intravenous; NHL, non-Hodgkin’s lymphoma; PD, progressive disease; PFS, progression-free survival; PR, partial response; SD, stable disease</a:t>
            </a:r>
            <a:br>
              <a:rPr lang="en-GB" altLang="en-US" dirty="0"/>
            </a:br>
            <a:r>
              <a:rPr lang="en-GB" altLang="en-US" dirty="0"/>
              <a:t>Sehn LH, et al. Lancet Oncol. 2016;17:1081-93; Cheson BD, et al. J Clin Oncol. 2018;36:2259-66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4EEFF-2F61-2947-A9F7-C89F59A74626}"/>
              </a:ext>
            </a:extLst>
          </p:cNvPr>
          <p:cNvSpPr txBox="1"/>
          <p:nvPr/>
        </p:nvSpPr>
        <p:spPr>
          <a:xfrm rot="16200000">
            <a:off x="6227204" y="3325754"/>
            <a:ext cx="54425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(%)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6D752-DB33-054D-9067-FE90A74D2765}"/>
              </a:ext>
            </a:extLst>
          </p:cNvPr>
          <p:cNvSpPr txBox="1"/>
          <p:nvPr/>
        </p:nvSpPr>
        <p:spPr>
          <a:xfrm>
            <a:off x="6857978" y="4283983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379B7A-10F8-764C-8639-19B5A6419150}"/>
              </a:ext>
            </a:extLst>
          </p:cNvPr>
          <p:cNvSpPr txBox="1"/>
          <p:nvPr/>
        </p:nvSpPr>
        <p:spPr>
          <a:xfrm>
            <a:off x="7016728" y="4433208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E9296B-DE53-8D43-8193-AEE800D56AD8}"/>
              </a:ext>
            </a:extLst>
          </p:cNvPr>
          <p:cNvSpPr txBox="1"/>
          <p:nvPr/>
        </p:nvSpPr>
        <p:spPr>
          <a:xfrm>
            <a:off x="7521553" y="4433208"/>
            <a:ext cx="7854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9AD7D0-DE20-3D41-8354-1670BA18F8AC}"/>
              </a:ext>
            </a:extLst>
          </p:cNvPr>
          <p:cNvCxnSpPr>
            <a:cxnSpLocks/>
          </p:cNvCxnSpPr>
          <p:nvPr/>
        </p:nvCxnSpPr>
        <p:spPr>
          <a:xfrm>
            <a:off x="6980803" y="434907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B9FB4C-0AC4-004F-B765-C97A098A54A5}"/>
              </a:ext>
            </a:extLst>
          </p:cNvPr>
          <p:cNvCxnSpPr>
            <a:cxnSpLocks/>
          </p:cNvCxnSpPr>
          <p:nvPr/>
        </p:nvCxnSpPr>
        <p:spPr>
          <a:xfrm rot="16200000">
            <a:off x="7520555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C1F2FA2-8573-DB4D-A943-FAEE48C7F9B8}"/>
              </a:ext>
            </a:extLst>
          </p:cNvPr>
          <p:cNvSpPr txBox="1"/>
          <p:nvPr/>
        </p:nvSpPr>
        <p:spPr>
          <a:xfrm>
            <a:off x="9057277" y="4619558"/>
            <a:ext cx="57862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19ED50-F0C1-A748-AB54-170A62D58088}"/>
              </a:ext>
            </a:extLst>
          </p:cNvPr>
          <p:cNvCxnSpPr>
            <a:cxnSpLocks/>
          </p:cNvCxnSpPr>
          <p:nvPr/>
        </p:nvCxnSpPr>
        <p:spPr>
          <a:xfrm>
            <a:off x="7044303" y="4349073"/>
            <a:ext cx="45571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097253-FBEE-B846-BCE9-2794EEDF454B}"/>
              </a:ext>
            </a:extLst>
          </p:cNvPr>
          <p:cNvCxnSpPr>
            <a:cxnSpLocks/>
          </p:cNvCxnSpPr>
          <p:nvPr/>
        </p:nvCxnSpPr>
        <p:spPr>
          <a:xfrm rot="16200000">
            <a:off x="7018906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69340D3-1ABC-FE46-A523-08DC602D8C2E}"/>
              </a:ext>
            </a:extLst>
          </p:cNvPr>
          <p:cNvSpPr txBox="1"/>
          <p:nvPr/>
        </p:nvSpPr>
        <p:spPr>
          <a:xfrm>
            <a:off x="6779431" y="3925208"/>
            <a:ext cx="15709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4DEA9C-05A6-834C-8DDE-D63E945B3861}"/>
              </a:ext>
            </a:extLst>
          </p:cNvPr>
          <p:cNvCxnSpPr>
            <a:cxnSpLocks/>
          </p:cNvCxnSpPr>
          <p:nvPr/>
        </p:nvCxnSpPr>
        <p:spPr>
          <a:xfrm>
            <a:off x="6980803" y="39902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D2AD658-1E5C-5241-B6AF-5AE1156EC269}"/>
              </a:ext>
            </a:extLst>
          </p:cNvPr>
          <p:cNvSpPr txBox="1"/>
          <p:nvPr/>
        </p:nvSpPr>
        <p:spPr>
          <a:xfrm>
            <a:off x="6700884" y="2490108"/>
            <a:ext cx="23564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8F11A1-E7CD-B34F-AE15-8F4E383D83FD}"/>
              </a:ext>
            </a:extLst>
          </p:cNvPr>
          <p:cNvSpPr txBox="1"/>
          <p:nvPr/>
        </p:nvSpPr>
        <p:spPr>
          <a:xfrm>
            <a:off x="11524055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ABAA25-47D8-1D44-96D2-F1B150E5B2E0}"/>
              </a:ext>
            </a:extLst>
          </p:cNvPr>
          <p:cNvCxnSpPr>
            <a:cxnSpLocks/>
          </p:cNvCxnSpPr>
          <p:nvPr/>
        </p:nvCxnSpPr>
        <p:spPr>
          <a:xfrm rot="16200000">
            <a:off x="11562330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2BFB692-9173-164D-825C-78C6F489845E}"/>
              </a:ext>
            </a:extLst>
          </p:cNvPr>
          <p:cNvSpPr txBox="1"/>
          <p:nvPr/>
        </p:nvSpPr>
        <p:spPr>
          <a:xfrm>
            <a:off x="10511230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DEB63C-76AB-BE49-BCA6-F0AB82616FB2}"/>
              </a:ext>
            </a:extLst>
          </p:cNvPr>
          <p:cNvCxnSpPr>
            <a:cxnSpLocks/>
          </p:cNvCxnSpPr>
          <p:nvPr/>
        </p:nvCxnSpPr>
        <p:spPr>
          <a:xfrm rot="16200000">
            <a:off x="10549505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22B05A0-E1AE-1547-A345-5CECF36458CB}"/>
              </a:ext>
            </a:extLst>
          </p:cNvPr>
          <p:cNvSpPr txBox="1"/>
          <p:nvPr/>
        </p:nvSpPr>
        <p:spPr>
          <a:xfrm>
            <a:off x="9501580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FC1C42-444D-4F48-8F89-1F9725E1EB9C}"/>
              </a:ext>
            </a:extLst>
          </p:cNvPr>
          <p:cNvCxnSpPr>
            <a:cxnSpLocks/>
          </p:cNvCxnSpPr>
          <p:nvPr/>
        </p:nvCxnSpPr>
        <p:spPr>
          <a:xfrm rot="16200000">
            <a:off x="9539855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18716FB-8326-0840-A11B-D2CAC735CFD5}"/>
              </a:ext>
            </a:extLst>
          </p:cNvPr>
          <p:cNvSpPr txBox="1"/>
          <p:nvPr/>
        </p:nvSpPr>
        <p:spPr>
          <a:xfrm>
            <a:off x="8993580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2808EDB-801B-F849-B238-BEEE5E4DCA97}"/>
              </a:ext>
            </a:extLst>
          </p:cNvPr>
          <p:cNvCxnSpPr>
            <a:cxnSpLocks/>
          </p:cNvCxnSpPr>
          <p:nvPr/>
        </p:nvCxnSpPr>
        <p:spPr>
          <a:xfrm rot="16200000">
            <a:off x="9031855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95150D4-B506-544C-9645-C78DAEE1A3B4}"/>
              </a:ext>
            </a:extLst>
          </p:cNvPr>
          <p:cNvSpPr txBox="1"/>
          <p:nvPr/>
        </p:nvSpPr>
        <p:spPr>
          <a:xfrm>
            <a:off x="8495105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8695C73-E148-304A-8DA4-D9A45D5CCEDE}"/>
              </a:ext>
            </a:extLst>
          </p:cNvPr>
          <p:cNvCxnSpPr>
            <a:cxnSpLocks/>
          </p:cNvCxnSpPr>
          <p:nvPr/>
        </p:nvCxnSpPr>
        <p:spPr>
          <a:xfrm rot="16200000">
            <a:off x="8533380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BEB1100-202E-E841-BD61-A4C94750BE98}"/>
              </a:ext>
            </a:extLst>
          </p:cNvPr>
          <p:cNvSpPr txBox="1"/>
          <p:nvPr/>
        </p:nvSpPr>
        <p:spPr>
          <a:xfrm>
            <a:off x="7987105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98ED88-F46E-D14C-ABD6-8EF542196305}"/>
              </a:ext>
            </a:extLst>
          </p:cNvPr>
          <p:cNvCxnSpPr>
            <a:cxnSpLocks/>
          </p:cNvCxnSpPr>
          <p:nvPr/>
        </p:nvCxnSpPr>
        <p:spPr>
          <a:xfrm rot="16200000">
            <a:off x="8025380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0CEF551-E4DC-7241-B6B0-1BF574190A50}"/>
              </a:ext>
            </a:extLst>
          </p:cNvPr>
          <p:cNvSpPr txBox="1"/>
          <p:nvPr/>
        </p:nvSpPr>
        <p:spPr>
          <a:xfrm>
            <a:off x="11016055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E9B8348-AD06-0C4A-A4BA-D821B591ADD4}"/>
              </a:ext>
            </a:extLst>
          </p:cNvPr>
          <p:cNvCxnSpPr>
            <a:cxnSpLocks/>
          </p:cNvCxnSpPr>
          <p:nvPr/>
        </p:nvCxnSpPr>
        <p:spPr>
          <a:xfrm rot="16200000">
            <a:off x="11054330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B19BB88-1D63-1C47-A0FA-B7FD76F6D5CD}"/>
              </a:ext>
            </a:extLst>
          </p:cNvPr>
          <p:cNvSpPr txBox="1"/>
          <p:nvPr/>
        </p:nvSpPr>
        <p:spPr>
          <a:xfrm>
            <a:off x="10006405" y="443320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5CE3E66-1234-F941-A16E-09F6818BB9D0}"/>
              </a:ext>
            </a:extLst>
          </p:cNvPr>
          <p:cNvCxnSpPr>
            <a:cxnSpLocks/>
          </p:cNvCxnSpPr>
          <p:nvPr/>
        </p:nvCxnSpPr>
        <p:spPr>
          <a:xfrm rot="16200000">
            <a:off x="10044680" y="43839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B3C91A9-B31F-E546-ABC6-6E942D53DF86}"/>
              </a:ext>
            </a:extLst>
          </p:cNvPr>
          <p:cNvSpPr txBox="1"/>
          <p:nvPr/>
        </p:nvSpPr>
        <p:spPr>
          <a:xfrm>
            <a:off x="6779432" y="2848883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2B88D83-19E2-314E-A297-E84B1830838C}"/>
              </a:ext>
            </a:extLst>
          </p:cNvPr>
          <p:cNvCxnSpPr>
            <a:cxnSpLocks/>
          </p:cNvCxnSpPr>
          <p:nvPr/>
        </p:nvCxnSpPr>
        <p:spPr>
          <a:xfrm>
            <a:off x="6980803" y="2913973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BB3F08A-B716-F94E-9F3F-BAA8CCA1A3C5}"/>
              </a:ext>
            </a:extLst>
          </p:cNvPr>
          <p:cNvSpPr txBox="1"/>
          <p:nvPr/>
        </p:nvSpPr>
        <p:spPr>
          <a:xfrm>
            <a:off x="6779432" y="320765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0B59426-7430-324B-8FE6-E6387D9CEF77}"/>
              </a:ext>
            </a:extLst>
          </p:cNvPr>
          <p:cNvCxnSpPr>
            <a:cxnSpLocks/>
          </p:cNvCxnSpPr>
          <p:nvPr/>
        </p:nvCxnSpPr>
        <p:spPr>
          <a:xfrm>
            <a:off x="6980803" y="327274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C2D1FEE-99AE-FF46-A770-2D49F63258A6}"/>
              </a:ext>
            </a:extLst>
          </p:cNvPr>
          <p:cNvSpPr txBox="1"/>
          <p:nvPr/>
        </p:nvSpPr>
        <p:spPr>
          <a:xfrm>
            <a:off x="6779432" y="3563258"/>
            <a:ext cx="1570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3BA1F16-4729-C048-8B9D-BD3898B2D7D5}"/>
              </a:ext>
            </a:extLst>
          </p:cNvPr>
          <p:cNvCxnSpPr>
            <a:cxnSpLocks/>
          </p:cNvCxnSpPr>
          <p:nvPr/>
        </p:nvCxnSpPr>
        <p:spPr>
          <a:xfrm>
            <a:off x="6980803" y="362834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AF0E93F-757E-7142-9B42-EE742F90D3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484" y="2529387"/>
            <a:ext cx="4127500" cy="14732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B37384-D584-714B-AC7A-DB800C9894AD}"/>
              </a:ext>
            </a:extLst>
          </p:cNvPr>
          <p:cNvCxnSpPr>
            <a:cxnSpLocks/>
          </p:cNvCxnSpPr>
          <p:nvPr/>
        </p:nvCxnSpPr>
        <p:spPr>
          <a:xfrm flipV="1">
            <a:off x="7055418" y="2546350"/>
            <a:ext cx="0" cy="180255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11FE86C-8C3A-1C41-BB78-887D4E8036BD}"/>
              </a:ext>
            </a:extLst>
          </p:cNvPr>
          <p:cNvCxnSpPr>
            <a:cxnSpLocks/>
          </p:cNvCxnSpPr>
          <p:nvPr/>
        </p:nvCxnSpPr>
        <p:spPr>
          <a:xfrm>
            <a:off x="6980803" y="2555198"/>
            <a:ext cx="73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7CA807D-182C-7848-B886-8C14BA48A7C3}"/>
              </a:ext>
            </a:extLst>
          </p:cNvPr>
          <p:cNvSpPr txBox="1"/>
          <p:nvPr/>
        </p:nvSpPr>
        <p:spPr>
          <a:xfrm>
            <a:off x="7416017" y="3856874"/>
            <a:ext cx="1970091" cy="4570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Obinutuzumab plus bendamustine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Bendamustine monotherapy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133262B-D239-BA4E-8C44-E893928C4639}"/>
              </a:ext>
            </a:extLst>
          </p:cNvPr>
          <p:cNvSpPr txBox="1"/>
          <p:nvPr/>
        </p:nvSpPr>
        <p:spPr>
          <a:xfrm>
            <a:off x="8986444" y="2762705"/>
            <a:ext cx="268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Median PFS: 29 vs 14 months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B4EA34C-9C6A-F646-B5C3-9BE71A390C74}"/>
              </a:ext>
            </a:extLst>
          </p:cNvPr>
          <p:cNvCxnSpPr>
            <a:cxnSpLocks/>
          </p:cNvCxnSpPr>
          <p:nvPr/>
        </p:nvCxnSpPr>
        <p:spPr>
          <a:xfrm>
            <a:off x="7189758" y="3932538"/>
            <a:ext cx="149225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2B570B1-F027-554C-8CA8-CA44C92CADD7}"/>
              </a:ext>
            </a:extLst>
          </p:cNvPr>
          <p:cNvCxnSpPr>
            <a:cxnSpLocks/>
          </p:cNvCxnSpPr>
          <p:nvPr/>
        </p:nvCxnSpPr>
        <p:spPr>
          <a:xfrm>
            <a:off x="7189758" y="4078588"/>
            <a:ext cx="149225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9357EBE-20EF-FD40-905B-C0DFB1BF5691}"/>
              </a:ext>
            </a:extLst>
          </p:cNvPr>
          <p:cNvGrpSpPr/>
          <p:nvPr/>
        </p:nvGrpSpPr>
        <p:grpSpPr>
          <a:xfrm>
            <a:off x="7221508" y="4184156"/>
            <a:ext cx="85725" cy="85725"/>
            <a:chOff x="1847850" y="4048918"/>
            <a:chExt cx="85725" cy="8572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40F4590-D83A-5F46-BCF6-B80BEC028826}"/>
                </a:ext>
              </a:extLst>
            </p:cNvPr>
            <p:cNvCxnSpPr>
              <a:cxnSpLocks/>
            </p:cNvCxnSpPr>
            <p:nvPr/>
          </p:nvCxnSpPr>
          <p:spPr>
            <a:xfrm>
              <a:off x="1847850" y="4091781"/>
              <a:ext cx="85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0F9FD99-37F0-FF44-A1F5-2D0991553DB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47850" y="4091781"/>
              <a:ext cx="85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Shape 612">
            <a:extLst>
              <a:ext uri="{FF2B5EF4-FFF2-40B4-BE49-F238E27FC236}">
                <a16:creationId xmlns:a16="http://schemas.microsoft.com/office/drawing/2014/main" id="{70D50EA3-520A-3B4D-905D-C485C2A50FD8}"/>
              </a:ext>
            </a:extLst>
          </p:cNvPr>
          <p:cNvSpPr/>
          <p:nvPr/>
        </p:nvSpPr>
        <p:spPr>
          <a:xfrm>
            <a:off x="2092953" y="2838500"/>
            <a:ext cx="1537912" cy="704897"/>
          </a:xfrm>
          <a:prstGeom prst="roundRect">
            <a:avLst>
              <a:gd name="adj" fmla="val 23897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47997" tIns="0" rIns="47997" bIns="0" anchor="ctr"/>
          <a:lstStyle/>
          <a:p>
            <a:pPr algn="ctr" defTabSz="806435" eaLnBrk="0" fontAlgn="base" hangingPunct="0">
              <a:lnSpc>
                <a:spcPct val="95000"/>
              </a:lnSpc>
              <a:defRPr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Obinutuzumab +</a:t>
            </a:r>
            <a:b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</a:b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bendamustine</a:t>
            </a:r>
            <a:endParaRPr lang="en-GB" sz="1200" b="1" dirty="0">
              <a:solidFill>
                <a:schemeClr val="bg1"/>
              </a:solidFill>
              <a:latin typeface="Calibri" panose="020F0502020204030204" pitchFamily="34" charset="0"/>
              <a:ea typeface="Arial Unicode MS" charset="-128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695A9F7-07F9-9846-9621-BB0A0978BB10}"/>
              </a:ext>
            </a:extLst>
          </p:cNvPr>
          <p:cNvSpPr txBox="1"/>
          <p:nvPr/>
        </p:nvSpPr>
        <p:spPr>
          <a:xfrm>
            <a:off x="3180917" y="2196988"/>
            <a:ext cx="84959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Up to 6</a:t>
            </a:r>
            <a:br>
              <a:rPr lang="en-GB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28-day cycles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C02BB14-42F0-EA4E-896E-56675C0B5574}"/>
              </a:ext>
            </a:extLst>
          </p:cNvPr>
          <p:cNvSpPr txBox="1"/>
          <p:nvPr/>
        </p:nvSpPr>
        <p:spPr>
          <a:xfrm>
            <a:off x="5033520" y="2528881"/>
            <a:ext cx="86972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For 2 years or</a:t>
            </a:r>
          </a:p>
          <a:p>
            <a:pPr algn="ctr">
              <a:lnSpc>
                <a:spcPct val="90000"/>
              </a:lnSpc>
            </a:pPr>
            <a:r>
              <a:rPr lang="en-GB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until PD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603738E-7E3D-8A43-B4FD-8DAF2B7E4872}"/>
              </a:ext>
            </a:extLst>
          </p:cNvPr>
          <p:cNvSpPr txBox="1"/>
          <p:nvPr/>
        </p:nvSpPr>
        <p:spPr>
          <a:xfrm>
            <a:off x="3772375" y="3050428"/>
            <a:ext cx="235642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CR/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PR/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SD</a:t>
            </a:r>
          </a:p>
        </p:txBody>
      </p:sp>
      <p:sp>
        <p:nvSpPr>
          <p:cNvPr id="124" name="Shape 612">
            <a:extLst>
              <a:ext uri="{FF2B5EF4-FFF2-40B4-BE49-F238E27FC236}">
                <a16:creationId xmlns:a16="http://schemas.microsoft.com/office/drawing/2014/main" id="{B62BB639-096C-F84B-9888-42679C0FADCE}"/>
              </a:ext>
            </a:extLst>
          </p:cNvPr>
          <p:cNvSpPr/>
          <p:nvPr/>
        </p:nvSpPr>
        <p:spPr>
          <a:xfrm>
            <a:off x="4159663" y="3218245"/>
            <a:ext cx="1537912" cy="704897"/>
          </a:xfrm>
          <a:prstGeom prst="roundRect">
            <a:avLst>
              <a:gd name="adj" fmla="val 23897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47997" tIns="0" rIns="47997" bIns="0" anchor="ctr"/>
          <a:lstStyle/>
          <a:p>
            <a:pPr algn="ctr" defTabSz="806435" eaLnBrk="0" fontAlgn="base" hangingPunct="0">
              <a:lnSpc>
                <a:spcPct val="95000"/>
              </a:lnSpc>
              <a:defRPr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Obinutuzumab</a:t>
            </a:r>
            <a:b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</a:b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maintenance</a:t>
            </a:r>
            <a:b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</a:b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1,000 mg IV every 2 months</a:t>
            </a:r>
            <a:endParaRPr lang="en-GB" sz="1200" b="1" dirty="0">
              <a:solidFill>
                <a:schemeClr val="bg1"/>
              </a:solidFill>
              <a:latin typeface="Calibri" panose="020F0502020204030204" pitchFamily="34" charset="0"/>
              <a:ea typeface="Arial Unicode MS" charset="-128"/>
              <a:cs typeface="Calibri" panose="020F0502020204030204" pitchFamily="34" charset="0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ABB392A-97E2-254A-A2A4-5F68F4DF20DF}"/>
              </a:ext>
            </a:extLst>
          </p:cNvPr>
          <p:cNvCxnSpPr>
            <a:cxnSpLocks/>
          </p:cNvCxnSpPr>
          <p:nvPr/>
        </p:nvCxnSpPr>
        <p:spPr>
          <a:xfrm>
            <a:off x="3671140" y="3590241"/>
            <a:ext cx="46721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E594CF6-158A-E74C-A159-C009D1E21DB5}"/>
              </a:ext>
            </a:extLst>
          </p:cNvPr>
          <p:cNvCxnSpPr>
            <a:cxnSpLocks/>
          </p:cNvCxnSpPr>
          <p:nvPr/>
        </p:nvCxnSpPr>
        <p:spPr>
          <a:xfrm rot="5400000">
            <a:off x="5522334" y="3048374"/>
            <a:ext cx="28226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A0F2073-BE1F-A241-9BE7-412F1A6BA763}"/>
              </a:ext>
            </a:extLst>
          </p:cNvPr>
          <p:cNvCxnSpPr>
            <a:cxnSpLocks/>
          </p:cNvCxnSpPr>
          <p:nvPr/>
        </p:nvCxnSpPr>
        <p:spPr>
          <a:xfrm rot="5400000">
            <a:off x="3476787" y="2716480"/>
            <a:ext cx="28226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Shape 612">
            <a:extLst>
              <a:ext uri="{FF2B5EF4-FFF2-40B4-BE49-F238E27FC236}">
                <a16:creationId xmlns:a16="http://schemas.microsoft.com/office/drawing/2014/main" id="{DC9C3872-6257-414D-95A1-F1F2AF84F762}"/>
              </a:ext>
            </a:extLst>
          </p:cNvPr>
          <p:cNvSpPr/>
          <p:nvPr/>
        </p:nvSpPr>
        <p:spPr>
          <a:xfrm>
            <a:off x="2092953" y="3671620"/>
            <a:ext cx="1537912" cy="704897"/>
          </a:xfrm>
          <a:prstGeom prst="roundRect">
            <a:avLst>
              <a:gd name="adj" fmla="val 23897"/>
            </a:avLst>
          </a:prstGeom>
          <a:solidFill>
            <a:schemeClr val="tx2"/>
          </a:solidFill>
          <a:ln>
            <a:noFill/>
          </a:ln>
        </p:spPr>
        <p:txBody>
          <a:bodyPr spcFirstLastPara="1" lIns="47997" tIns="0" rIns="47997" bIns="0" anchor="ctr"/>
          <a:lstStyle/>
          <a:p>
            <a:pPr algn="ctr" defTabSz="806435" eaLnBrk="0" fontAlgn="base" hangingPunct="0">
              <a:lnSpc>
                <a:spcPct val="95000"/>
              </a:lnSpc>
              <a:defRPr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charset="-128"/>
                <a:cs typeface="Calibri" panose="020F0502020204030204" pitchFamily="34" charset="0"/>
                <a:sym typeface="Arial"/>
              </a:rPr>
              <a:t>Bendamustine</a:t>
            </a:r>
            <a:endParaRPr lang="en-GB" sz="1200" b="1" dirty="0">
              <a:solidFill>
                <a:schemeClr val="bg1"/>
              </a:solidFill>
              <a:latin typeface="Calibri" panose="020F0502020204030204" pitchFamily="34" charset="0"/>
              <a:ea typeface="Arial Unicode MS" charset="-128"/>
              <a:cs typeface="Calibri" panose="020F0502020204030204" pitchFamily="34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149B1C2-B8FF-504C-BEFF-F9E2454A1BF7}"/>
              </a:ext>
            </a:extLst>
          </p:cNvPr>
          <p:cNvCxnSpPr>
            <a:cxnSpLocks/>
          </p:cNvCxnSpPr>
          <p:nvPr/>
        </p:nvCxnSpPr>
        <p:spPr>
          <a:xfrm flipV="1">
            <a:off x="1804177" y="3243284"/>
            <a:ext cx="245374" cy="2389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9E6E838-EA5D-6C47-B96A-CF1AA188C9EC}"/>
              </a:ext>
            </a:extLst>
          </p:cNvPr>
          <p:cNvCxnSpPr>
            <a:cxnSpLocks/>
          </p:cNvCxnSpPr>
          <p:nvPr/>
        </p:nvCxnSpPr>
        <p:spPr>
          <a:xfrm>
            <a:off x="1804177" y="3737737"/>
            <a:ext cx="245374" cy="2389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4F64293-F47D-4140-85A6-E90A5757924E}"/>
              </a:ext>
            </a:extLst>
          </p:cNvPr>
          <p:cNvSpPr txBox="1"/>
          <p:nvPr/>
        </p:nvSpPr>
        <p:spPr>
          <a:xfrm>
            <a:off x="2137823" y="4547335"/>
            <a:ext cx="1198341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Primary endpoint: </a:t>
            </a:r>
          </a:p>
          <a:p>
            <a:pPr marL="180975" indent="-180975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assessed</a:t>
            </a:r>
          </a:p>
        </p:txBody>
      </p:sp>
      <p:sp>
        <p:nvSpPr>
          <p:cNvPr id="134" name="TextBox 28">
            <a:extLst>
              <a:ext uri="{FF2B5EF4-FFF2-40B4-BE49-F238E27FC236}">
                <a16:creationId xmlns:a16="http://schemas.microsoft.com/office/drawing/2014/main" id="{7F4CE9E3-E8D4-8142-9989-7B8ABC286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52" y="3000525"/>
            <a:ext cx="1192788" cy="1194519"/>
          </a:xfrm>
          <a:prstGeom prst="roundRect">
            <a:avLst>
              <a:gd name="adj" fmla="val 11096"/>
            </a:avLst>
          </a:prstGeom>
          <a:solidFill>
            <a:schemeClr val="accent4"/>
          </a:solidFill>
          <a:ln w="19050">
            <a:solidFill>
              <a:srgbClr val="595959"/>
            </a:solidFill>
          </a:ln>
        </p:spPr>
        <p:txBody>
          <a:bodyPr tIns="121913" bIns="121913" anchor="ctr"/>
          <a:lstStyle>
            <a:lvl1pPr marL="60325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algn="ctr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Rituximab-refractory CD20-positive indolent NHL</a:t>
            </a:r>
            <a:b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ko-KR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(N=413)</a:t>
            </a:r>
          </a:p>
        </p:txBody>
      </p:sp>
    </p:spTree>
    <p:extLst>
      <p:ext uri="{BB962C8B-B14F-4D97-AF65-F5344CB8AC3E}">
        <p14:creationId xmlns:p14="http://schemas.microsoft.com/office/powerpoint/2010/main" val="33131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B-cell receptor signalling and PI3K inhibitors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17C2E-6FC7-7E41-91A3-03728C86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350120C-53C2-B740-B23A-AE0ABDC906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447944" cy="365125"/>
          </a:xfrm>
        </p:spPr>
        <p:txBody>
          <a:bodyPr/>
          <a:lstStyle/>
          <a:p>
            <a:r>
              <a:rPr lang="en-GB" dirty="0"/>
              <a:t>BCR, B-cell receptor; PI3K, phosphoinositide 3-kinase; FL, follicular lymphoma; MZL, marginal zone lymphoma; R/R, relapsed/refractory</a:t>
            </a:r>
            <a:br>
              <a:rPr lang="en-GB" altLang="en-US" dirty="0"/>
            </a:br>
            <a:r>
              <a:rPr lang="en-GB" altLang="en-US" dirty="0"/>
              <a:t>1. Gopal AK, et al. N Engl J Med. 2014;370:1008-18; 2. Dreyling M, et al. J Clin Oncol. 2017;35:3898-905; 3. Flinn IW, et al. J Clin Oncol. 2019;37:984-91; 4. Fowler NH, et al. J Clin Oncol. 2021. DOI: 10.1200/JCO.20.03433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748" y="1698419"/>
            <a:ext cx="2534245" cy="3544633"/>
            <a:chOff x="105195" y="1338227"/>
            <a:chExt cx="3621310" cy="4245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95" y="1338227"/>
              <a:ext cx="3621310" cy="4245674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09482" y="3088540"/>
              <a:ext cx="862909" cy="783013"/>
            </a:xfrm>
            <a:prstGeom prst="ellipse">
              <a:avLst/>
            </a:prstGeom>
            <a:solidFill>
              <a:srgbClr val="C1000B"/>
            </a:solidFill>
            <a:ln>
              <a:solidFill>
                <a:srgbClr val="C1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PI3K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00190" y="2865608"/>
            <a:ext cx="2287810" cy="1323439"/>
            <a:chOff x="3133814" y="2782815"/>
            <a:chExt cx="2804785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3745814" y="2782815"/>
              <a:ext cx="21927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Idelalisib (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Duvelisib (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γδ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Copanlisib (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αδ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  <a:p>
              <a:pPr lvl="0"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Umbralisib (</a:t>
              </a:r>
              <a:r>
                <a:rPr lang="el-GR" sz="1600" dirty="0">
                  <a:solidFill>
                    <a:prstClr val="black"/>
                  </a:solidFill>
                </a:rPr>
                <a:t>δ</a:t>
              </a:r>
              <a:r>
                <a:rPr lang="en-GB" sz="1600" dirty="0">
                  <a:solidFill>
                    <a:prstClr val="black"/>
                  </a:solidFill>
                </a:rPr>
                <a:t>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ME-401 (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133814" y="3195961"/>
              <a:ext cx="612000" cy="497149"/>
              <a:chOff x="4154749" y="3480047"/>
              <a:chExt cx="612000" cy="497149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163627" y="3480047"/>
                <a:ext cx="0" cy="497149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154749" y="3728621"/>
                <a:ext cx="612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64596"/>
              </p:ext>
            </p:extLst>
          </p:nvPr>
        </p:nvGraphicFramePr>
        <p:xfrm>
          <a:off x="4170909" y="2557829"/>
          <a:ext cx="7684877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877">
                  <a:extLst>
                    <a:ext uri="{9D8B030D-6E8A-4147-A177-3AD203B41FA5}">
                      <a16:colId xmlns:a16="http://schemas.microsoft.com/office/drawing/2014/main" val="7764721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98825194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7431735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42187348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243659911"/>
                    </a:ext>
                  </a:extLst>
                </a:gridCol>
              </a:tblGrid>
              <a:tr h="3624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Idelalisib</a:t>
                      </a:r>
                      <a:r>
                        <a:rPr lang="en-GB" sz="16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Copanlisib</a:t>
                      </a:r>
                      <a:r>
                        <a:rPr lang="en-GB" sz="16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Duvelisib</a:t>
                      </a:r>
                      <a:r>
                        <a:rPr lang="en-GB" sz="16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Umbralisib</a:t>
                      </a:r>
                      <a:r>
                        <a:rPr lang="en-GB" sz="1600" baseline="30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09228"/>
                  </a:ext>
                </a:extLst>
              </a:tr>
              <a:tr h="35027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Mechanism of action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Selective PI3K</a:t>
                      </a:r>
                      <a:r>
                        <a:rPr kumimoji="0" lang="el-G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δ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Pan-class I PI3K inhibitor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Dual inhibitor of PI3K</a:t>
                      </a:r>
                      <a:r>
                        <a:rPr kumimoji="0" lang="el-G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γδ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PI3K</a:t>
                      </a:r>
                      <a:r>
                        <a:rPr kumimoji="0" lang="el-G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δ</a:t>
                      </a: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GB" sz="1400" dirty="0"/>
                        <a:t>and CK1-</a:t>
                      </a:r>
                      <a:r>
                        <a:rPr lang="el-GR" sz="1400" dirty="0"/>
                        <a:t>ε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118412"/>
                  </a:ext>
                </a:extLst>
              </a:tr>
              <a:tr h="63425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Indication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Relapsed FL after ≥2 prior systemic therapies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Relapsed FL after ≥2 prior systemic therapies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R/R </a:t>
                      </a:r>
                      <a:r>
                        <a:rPr lang="en-GB" sz="1400" baseline="0" dirty="0"/>
                        <a:t>FL after ≥2 prior therapies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R/R</a:t>
                      </a:r>
                      <a:r>
                        <a:rPr lang="en-GB" sz="1400" baseline="0" dirty="0"/>
                        <a:t> FL after ≥3 prior therapies</a:t>
                      </a:r>
                      <a:endParaRPr lang="en-GB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916967"/>
                  </a:ext>
                </a:extLst>
              </a:tr>
              <a:tr h="45303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Dosing 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/>
                        <a:t>150 mg orally (PO) twice daily (BID)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IV 60 mg on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days 1, 8, and 15 of a 28-day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 mg PO </a:t>
                      </a:r>
                      <a:r>
                        <a:rPr lang="en-GB" sz="1400" baseline="0" dirty="0"/>
                        <a:t>BID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Oral 800 mg once daily (QD)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49394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68702" y="2057266"/>
            <a:ext cx="648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4 FDA-approved PI3K inhibitors in relapsed FL; 1 in relapsed MZL</a:t>
            </a:r>
          </a:p>
        </p:txBody>
      </p:sp>
    </p:spTree>
    <p:extLst>
      <p:ext uri="{BB962C8B-B14F-4D97-AF65-F5344CB8AC3E}">
        <p14:creationId xmlns:p14="http://schemas.microsoft.com/office/powerpoint/2010/main" val="6332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efficacy and safety of PI3K inhibitors in R/R INDOLENT NHL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3BF16-FFF7-B648-AAFB-FCB54E8E2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87AC872-4B29-FF4F-B2C1-9CCFA85259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362344" cy="365125"/>
          </a:xfrm>
        </p:spPr>
        <p:txBody>
          <a:bodyPr/>
          <a:lstStyle/>
          <a:p>
            <a:r>
              <a:rPr lang="en-GB" sz="900" dirty="0"/>
              <a:t>AE, adverse event; CR, complete response; DoR, duration of response; FL, follicular lymphoma; </a:t>
            </a:r>
            <a:r>
              <a:rPr lang="en-US" sz="900" dirty="0"/>
              <a:t>LPL/WM, lymphoplasmacytic lymphoma/Waldenstrom’s macroglobulinemia; </a:t>
            </a:r>
            <a:r>
              <a:rPr lang="en-GB" sz="900" dirty="0"/>
              <a:t>MZL, marginal zone lymphoma; </a:t>
            </a:r>
            <a:br>
              <a:rPr lang="en-GB" sz="900" dirty="0"/>
            </a:br>
            <a:r>
              <a:rPr lang="en-GB" sz="900" dirty="0"/>
              <a:t>NHL, non-Hodgkin’s lymphoma; ORR, objective/overall response rate; PFS, progression-free survival; PR, partial response; R/R, relapsed/refractory; SD, stable disease; SLL, small lymphocytic lymphoma</a:t>
            </a:r>
            <a:br>
              <a:rPr lang="en-GB" altLang="en-US" sz="900" dirty="0"/>
            </a:br>
            <a:r>
              <a:rPr lang="en-GB" altLang="en-US" sz="900" dirty="0"/>
              <a:t>1. Gopal AK, et al. N Engl J Med. 2014;370:1008-18; 2. Dreyling M, et al. J Clin Oncol. 2017;35:3898-905; 3. Flinn IW, et al. J Clin Oncol. 2019;37:984-91; 4. Fowler NH, et al. J Clin Oncol. 2021. DOI: 10.1200/JCO.20.03433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323" y="3661422"/>
            <a:ext cx="2700000" cy="571694"/>
          </a:xfrm>
          <a:prstGeom prst="rect">
            <a:avLst/>
          </a:prstGeom>
          <a:solidFill>
            <a:srgbClr val="C9E5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Transaminitis, colitis, pneumonitis, infections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6791" y="4413170"/>
            <a:ext cx="5099922" cy="16312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TAKE-HOME: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8363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ORR: 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40-60%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8363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DoR: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882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10-14 months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8363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PFS: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9-12 months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8363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3 or 4 AEs: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55-88%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898" y="2008370"/>
            <a:ext cx="3186707" cy="14897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5066" y="1250152"/>
            <a:ext cx="132072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Idelalisib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" y="2016894"/>
            <a:ext cx="2657856" cy="1448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522" y="1924942"/>
            <a:ext cx="3145353" cy="15948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46049" y="1250152"/>
            <a:ext cx="132072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Copan</a:t>
            </a:r>
            <a:r>
              <a:rPr lang="en-GB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lisib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4285" y="1249198"/>
            <a:ext cx="132072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Duvelisib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40160" y="1250152"/>
            <a:ext cx="132072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Umbra</a:t>
            </a:r>
            <a:r>
              <a:rPr lang="en-GB" b="1" noProof="0" dirty="0">
                <a:solidFill>
                  <a:schemeClr val="bg1"/>
                </a:solidFill>
                <a:latin typeface="Calibri" panose="020F0502020204030204"/>
                <a:cs typeface="Arial" charset="0"/>
              </a:rPr>
              <a:t>lisib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82647" y="3658437"/>
            <a:ext cx="2664000" cy="572564"/>
          </a:xfrm>
          <a:prstGeom prst="rect">
            <a:avLst/>
          </a:prstGeom>
          <a:solidFill>
            <a:srgbClr val="C9E5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noProof="0" dirty="0">
                <a:solidFill>
                  <a:prstClr val="black"/>
                </a:solidFill>
                <a:latin typeface="Calibri" panose="020F0502020204030204"/>
              </a:rPr>
              <a:t>Colitis, pneumonitis,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noProof="0" dirty="0">
                <a:solidFill>
                  <a:prstClr val="black"/>
                </a:solidFill>
                <a:latin typeface="Calibri" panose="020F0502020204030204"/>
              </a:rPr>
              <a:t>cutaneous reactions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4445" y="3661422"/>
            <a:ext cx="2754077" cy="572565"/>
          </a:xfrm>
          <a:prstGeom prst="rect">
            <a:avLst/>
          </a:prstGeom>
          <a:solidFill>
            <a:srgbClr val="C9E5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Hyperglycaemia, hypertension, pneumonitis, diarrhoea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01754" y="3660552"/>
            <a:ext cx="2197536" cy="572564"/>
          </a:xfrm>
          <a:prstGeom prst="rect">
            <a:avLst/>
          </a:prstGeom>
          <a:solidFill>
            <a:srgbClr val="C9E5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noProof="0" dirty="0">
                <a:solidFill>
                  <a:prstClr val="black"/>
                </a:solidFill>
                <a:latin typeface="Calibri" panose="020F0502020204030204"/>
              </a:rPr>
              <a:t>Colitis, hepatotoxicity,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noProof="0" dirty="0">
                <a:solidFill>
                  <a:prstClr val="black"/>
                </a:solidFill>
                <a:latin typeface="Calibri" panose="020F0502020204030204"/>
              </a:rPr>
              <a:t>cutaneous reactions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4ACD86-F429-004D-A0AF-3CDAE1788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647" y="1968880"/>
            <a:ext cx="3145353" cy="13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8" y="3433407"/>
            <a:ext cx="4691063" cy="2200275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AB473D4-8A64-8F41-B188-DE412DC547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941737"/>
          </a:xfrm>
        </p:spPr>
        <p:txBody>
          <a:bodyPr/>
          <a:lstStyle/>
          <a:p>
            <a:pPr lvl="0"/>
            <a:r>
              <a:rPr lang="en-GB" dirty="0"/>
              <a:t>EZH2 is a histone methyltransferase, an epigenetic regulator</a:t>
            </a:r>
          </a:p>
          <a:p>
            <a:pPr lvl="0"/>
            <a:r>
              <a:rPr lang="en-GB" dirty="0"/>
              <a:t>Oncogenic gain of function mutations in approx. 20% of FL and GCB-DLBCL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EZH2 mutations in FL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3D3BD-7929-5940-BF9B-F61139C9C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8D5FD29-C2BF-2943-9E20-D19D1961A6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759229" cy="365125"/>
          </a:xfrm>
        </p:spPr>
        <p:txBody>
          <a:bodyPr/>
          <a:lstStyle/>
          <a:p>
            <a:r>
              <a:rPr lang="en-GB" dirty="0"/>
              <a:t>DLBCL, diffuse large B-cell lymphoma; DoR, duration of response; EZH2, enhancer of zeste homologue 2; FL, follicular lymphoma; MT, mutated; ORR, objective response rate; WT, wild type</a:t>
            </a:r>
            <a:br>
              <a:rPr lang="en-GB" dirty="0"/>
            </a:br>
            <a:r>
              <a:rPr lang="en-GB" dirty="0"/>
              <a:t>Morschhauser F, et al. Lancet Oncol. 2020;21:1433-42; </a:t>
            </a:r>
            <a:r>
              <a:rPr lang="en-GB" dirty="0" err="1"/>
              <a:t>Bödör</a:t>
            </a:r>
            <a:r>
              <a:rPr lang="en-GB" dirty="0"/>
              <a:t> C, et al. Blood. 2013;122:3165-8; Morin RD, et al. Nat Genet. 2010;42:181-5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31148" y="2788514"/>
            <a:ext cx="9407909" cy="997096"/>
            <a:chOff x="2531148" y="2788514"/>
            <a:chExt cx="9046519" cy="997096"/>
          </a:xfrm>
        </p:grpSpPr>
        <p:sp>
          <p:nvSpPr>
            <p:cNvPr id="6" name="5-Point Star 5"/>
            <p:cNvSpPr/>
            <p:nvPr/>
          </p:nvSpPr>
          <p:spPr>
            <a:xfrm>
              <a:off x="2531148" y="3421245"/>
              <a:ext cx="415680" cy="36436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85007" y="2788514"/>
              <a:ext cx="8692660" cy="894106"/>
              <a:chOff x="6293969" y="3125698"/>
              <a:chExt cx="8692660" cy="89410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293969" y="3427190"/>
                <a:ext cx="984958" cy="592614"/>
                <a:chOff x="6622742" y="3340784"/>
                <a:chExt cx="1060881" cy="59261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724835" y="3340784"/>
                  <a:ext cx="958788" cy="343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622742" y="3434973"/>
                  <a:ext cx="204186" cy="49842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/>
              <p:cNvSpPr/>
              <p:nvPr/>
            </p:nvSpPr>
            <p:spPr>
              <a:xfrm>
                <a:off x="8842666" y="3125698"/>
                <a:ext cx="6143963" cy="577048"/>
              </a:xfrm>
              <a:prstGeom prst="rect">
                <a:avLst/>
              </a:prstGeom>
              <a:solidFill>
                <a:srgbClr val="C9E5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Tazemetostat, first-in-class, selective, oral inhibitor of EZH2 – </a:t>
                </a:r>
                <a:b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FDA approval 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FA788A-3B92-824F-8600-2E26D27C4901}"/>
              </a:ext>
            </a:extLst>
          </p:cNvPr>
          <p:cNvGrpSpPr/>
          <p:nvPr/>
        </p:nvGrpSpPr>
        <p:grpSpPr>
          <a:xfrm>
            <a:off x="5432214" y="3528905"/>
            <a:ext cx="6506843" cy="2123558"/>
            <a:chOff x="5432214" y="3528905"/>
            <a:chExt cx="6506843" cy="2123558"/>
          </a:xfrm>
        </p:grpSpPr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F1644329-A399-C14A-A373-D11525FCB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786" y="3530046"/>
              <a:ext cx="938803" cy="1118640"/>
            </a:xfrm>
            <a:prstGeom prst="roundRect">
              <a:avLst>
                <a:gd name="adj" fmla="val 11096"/>
              </a:avLst>
            </a:prstGeom>
            <a:solidFill>
              <a:schemeClr val="accent4"/>
            </a:solidFill>
            <a:ln w="19050">
              <a:solidFill>
                <a:srgbClr val="595959"/>
              </a:solidFill>
            </a:ln>
          </p:spPr>
          <p:txBody>
            <a:bodyPr lIns="36000" tIns="121913" rIns="36000" bIns="121913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algn="ctr" defTabSz="916429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None/>
                <a:defRPr/>
              </a:pP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Archival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tissue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analysed for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EZH2</a:t>
              </a: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hot spot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activating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mutations</a:t>
              </a:r>
            </a:p>
          </p:txBody>
        </p: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E5F30B6F-608F-E441-AF45-A2F9ED17C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936" y="3800978"/>
              <a:ext cx="823656" cy="577047"/>
            </a:xfrm>
            <a:prstGeom prst="roundRect">
              <a:avLst>
                <a:gd name="adj" fmla="val 11096"/>
              </a:avLst>
            </a:prstGeom>
            <a:solidFill>
              <a:schemeClr val="accent4"/>
            </a:solidFill>
            <a:ln w="19050">
              <a:solidFill>
                <a:srgbClr val="595959"/>
              </a:solidFill>
            </a:ln>
          </p:spPr>
          <p:txBody>
            <a:bodyPr lIns="36000" tIns="121913" rIns="36000" bIns="121913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algn="ctr" defTabSz="916429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None/>
                <a:defRPr/>
              </a:pP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FL, </a:t>
              </a:r>
              <a:b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2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EZH2</a:t>
              </a: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MT</a:t>
              </a:r>
              <a:b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(N=45)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1AD38EDB-9084-E941-A7A2-6EC4DC959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936" y="4688284"/>
              <a:ext cx="823656" cy="577047"/>
            </a:xfrm>
            <a:prstGeom prst="roundRect">
              <a:avLst>
                <a:gd name="adj" fmla="val 11096"/>
              </a:avLst>
            </a:prstGeom>
            <a:solidFill>
              <a:schemeClr val="accent4"/>
            </a:solidFill>
            <a:ln w="19050">
              <a:solidFill>
                <a:srgbClr val="595959"/>
              </a:solidFill>
            </a:ln>
          </p:spPr>
          <p:txBody>
            <a:bodyPr lIns="36000" tIns="121913" rIns="36000" bIns="121913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algn="ctr" defTabSz="916429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None/>
                <a:defRPr/>
              </a:pP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FL, </a:t>
              </a:r>
              <a:b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200" b="1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EZH2</a:t>
              </a: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WT</a:t>
              </a:r>
              <a:b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(N=54)</a:t>
              </a:r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39255DC6-2FCF-6A48-B453-AC8205252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8865" y="3528906"/>
              <a:ext cx="1300192" cy="750700"/>
            </a:xfrm>
            <a:prstGeom prst="roundRect">
              <a:avLst>
                <a:gd name="adj" fmla="val 11096"/>
              </a:avLst>
            </a:prstGeom>
            <a:solidFill>
              <a:schemeClr val="accent4"/>
            </a:solidFill>
            <a:ln w="19050">
              <a:solidFill>
                <a:srgbClr val="595959"/>
              </a:solidFill>
            </a:ln>
          </p:spPr>
          <p:txBody>
            <a:bodyPr lIns="36000" tIns="121913" rIns="36000" bIns="121913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algn="ctr" defTabSz="916429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None/>
                <a:defRPr/>
              </a:pP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Response assessed every 8 weeks using 2007 IWG-NHL criteria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2D05EF-CA2A-CF4F-BC4D-AB968DEF8CAF}"/>
                </a:ext>
              </a:extLst>
            </p:cNvPr>
            <p:cNvSpPr/>
            <p:nvPr/>
          </p:nvSpPr>
          <p:spPr>
            <a:xfrm rot="16200000">
              <a:off x="4532227" y="4428893"/>
              <a:ext cx="2104774" cy="304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00" b="1" dirty="0"/>
                <a:t>Screening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892CC5-F3C5-AD4A-90C7-BE3A277C46E1}"/>
                </a:ext>
              </a:extLst>
            </p:cNvPr>
            <p:cNvSpPr/>
            <p:nvPr/>
          </p:nvSpPr>
          <p:spPr>
            <a:xfrm rot="16200000">
              <a:off x="5917376" y="4428893"/>
              <a:ext cx="2104774" cy="304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00" b="1" dirty="0"/>
                <a:t>Eligibility, enrollment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5B5BF2-DE69-B547-B931-7F72D58E6625}"/>
                </a:ext>
              </a:extLst>
            </p:cNvPr>
            <p:cNvSpPr/>
            <p:nvPr/>
          </p:nvSpPr>
          <p:spPr>
            <a:xfrm rot="16200000">
              <a:off x="7187377" y="4428894"/>
              <a:ext cx="2104774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00" b="1" dirty="0"/>
                <a:t>Cohort assignment</a:t>
              </a:r>
            </a:p>
          </p:txBody>
        </p:sp>
        <p:sp>
          <p:nvSpPr>
            <p:cNvPr id="40" name="TextBox 28">
              <a:extLst>
                <a:ext uri="{FF2B5EF4-FFF2-40B4-BE49-F238E27FC236}">
                  <a16:creationId xmlns:a16="http://schemas.microsoft.com/office/drawing/2014/main" id="{FE557D52-E9E5-8846-A9E9-C6D62005A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8865" y="4888712"/>
              <a:ext cx="1300192" cy="750700"/>
            </a:xfrm>
            <a:prstGeom prst="roundRect">
              <a:avLst>
                <a:gd name="adj" fmla="val 11096"/>
              </a:avLst>
            </a:prstGeom>
            <a:solidFill>
              <a:schemeClr val="accent4"/>
            </a:solidFill>
            <a:ln w="19050">
              <a:solidFill>
                <a:srgbClr val="595959"/>
              </a:solidFill>
            </a:ln>
          </p:spPr>
          <p:txBody>
            <a:bodyPr lIns="36000" tIns="121913" rIns="36000" bIns="121913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algn="ctr" defTabSz="916429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None/>
                <a:defRPr/>
              </a:pP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Treatment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continues until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progressive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disease or</a:t>
              </a:r>
              <a:b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altLang="ko-KR" sz="11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withdrawal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8E3A7F-E851-C042-B834-8FD2B4298AAE}"/>
                </a:ext>
              </a:extLst>
            </p:cNvPr>
            <p:cNvSpPr/>
            <p:nvPr/>
          </p:nvSpPr>
          <p:spPr>
            <a:xfrm rot="16200000">
              <a:off x="9361617" y="4428894"/>
              <a:ext cx="2104774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00" b="1" dirty="0"/>
                <a:t>End of trial follow-up</a:t>
              </a: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99D47B1D-F2C5-8945-BC6F-388269C6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5576" y="3528905"/>
              <a:ext cx="1721517" cy="365125"/>
            </a:xfrm>
            <a:prstGeom prst="roundRect">
              <a:avLst>
                <a:gd name="adj" fmla="val 18729"/>
              </a:avLst>
            </a:prstGeom>
            <a:solidFill>
              <a:schemeClr val="accent4"/>
            </a:solidFill>
            <a:ln w="19050">
              <a:solidFill>
                <a:srgbClr val="595959"/>
              </a:solidFill>
            </a:ln>
          </p:spPr>
          <p:txBody>
            <a:bodyPr lIns="36000" tIns="121913" rIns="36000" bIns="121913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algn="ctr" defTabSz="916429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None/>
                <a:defRPr/>
              </a:pPr>
              <a:r>
                <a:rPr lang="en-GB" altLang="ko-KR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Tazemetostat 800 mg BID</a:t>
              </a:r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B7120E73-59BD-4242-9AB6-A034C3F739A9}"/>
                </a:ext>
              </a:extLst>
            </p:cNvPr>
            <p:cNvSpPr/>
            <p:nvPr/>
          </p:nvSpPr>
          <p:spPr>
            <a:xfrm>
              <a:off x="6021149" y="4735129"/>
              <a:ext cx="474134" cy="291253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5C89BF84-2467-FA4A-ADAD-8A6C7F78C4B1}"/>
                </a:ext>
              </a:extLst>
            </p:cNvPr>
            <p:cNvSpPr/>
            <p:nvPr/>
          </p:nvSpPr>
          <p:spPr>
            <a:xfrm>
              <a:off x="8994987" y="3901855"/>
              <a:ext cx="474134" cy="291253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203249E6-7CD1-284E-9A79-BBA1F5958B30}"/>
                </a:ext>
              </a:extLst>
            </p:cNvPr>
            <p:cNvSpPr/>
            <p:nvPr/>
          </p:nvSpPr>
          <p:spPr>
            <a:xfrm>
              <a:off x="11051894" y="4455714"/>
              <a:ext cx="474134" cy="291253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3FB868-C56E-614E-9923-993732E066D0}"/>
                </a:ext>
              </a:extLst>
            </p:cNvPr>
            <p:cNvSpPr txBox="1"/>
            <p:nvPr/>
          </p:nvSpPr>
          <p:spPr>
            <a:xfrm>
              <a:off x="8649742" y="4152052"/>
              <a:ext cx="1419876" cy="15004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</a:pPr>
              <a:r>
                <a:rPr 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KEY OBJECTIVES </a:t>
              </a:r>
            </a:p>
            <a:p>
              <a:pPr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</a:pPr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Primary endpoint:</a:t>
              </a:r>
            </a:p>
            <a:p>
              <a:pPr marL="171450" indent="-17145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ORR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</a:pPr>
              <a:r>
                <a:rPr lang="en-US" sz="1200" b="1" dirty="0">
                  <a:solidFill>
                    <a:schemeClr val="accent1"/>
                  </a:solidFill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Secondary endpoint: </a:t>
              </a:r>
            </a:p>
            <a:p>
              <a:pPr marL="171450" indent="-17145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DoR</a:t>
              </a:r>
            </a:p>
            <a:p>
              <a:pPr marL="171450" indent="-17145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PFS</a:t>
              </a:r>
            </a:p>
            <a:p>
              <a:pPr marL="171450" indent="-17145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Safety</a:t>
              </a:r>
            </a:p>
            <a:p>
              <a:pPr marL="171450" indent="-171450">
                <a:lnSpc>
                  <a:spcPct val="9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Pharmacokinetics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5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19200" y="2157571"/>
            <a:ext cx="12125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EZH2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MT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200" y="4591998"/>
            <a:ext cx="12125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EZH2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WT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2701" y="3201584"/>
            <a:ext cx="142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Safety:</a:t>
            </a:r>
          </a:p>
          <a:p>
            <a:pPr algn="ctr"/>
            <a:r>
              <a:rPr lang="en-GB" sz="2000" b="1" dirty="0"/>
              <a:t>Very well tolerated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3B51DC-FCB7-7945-92F2-2694FAAD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Tazemetostat (EZH2</a:t>
            </a:r>
            <a:r>
              <a:rPr lang="en-GB" cap="none" dirty="0"/>
              <a:t>i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First treatment targeting genetic mutations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D7A46-8587-9F44-AFEE-754663765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F389BB5-5874-F34E-84D2-6FA88F8E39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547826" cy="365125"/>
          </a:xfrm>
        </p:spPr>
        <p:txBody>
          <a:bodyPr/>
          <a:lstStyle/>
          <a:p>
            <a:r>
              <a:rPr lang="en-GB" baseline="30000" dirty="0"/>
              <a:t>a</a:t>
            </a:r>
            <a:r>
              <a:rPr lang="en-GB" dirty="0"/>
              <a:t> Objective response rate includes patients with CR or PR; </a:t>
            </a:r>
            <a:r>
              <a:rPr lang="en-GB" baseline="30000" dirty="0"/>
              <a:t>b</a:t>
            </a:r>
            <a:r>
              <a:rPr lang="en-GB" dirty="0"/>
              <a:t> Overall disease control rate includes patients with a CR, PR, or SD</a:t>
            </a:r>
            <a:br>
              <a:rPr lang="en-GB" dirty="0"/>
            </a:br>
            <a:r>
              <a:rPr lang="en-GB" dirty="0"/>
              <a:t>CR, complete response; EZH2i, enhancer of zeste homologue 2 inhibitor; IRC, independent review committee; PD, progressive disease; PR, partial response; SD, stable disease</a:t>
            </a:r>
            <a:br>
              <a:rPr lang="en-GB" dirty="0"/>
            </a:br>
            <a:r>
              <a:rPr lang="en-GB" dirty="0"/>
              <a:t>Morschhauser F, et al. Lancet Oncol. 2020;21:1433-42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1B35776-9834-7742-B9A3-B079C28EA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11095"/>
              </p:ext>
            </p:extLst>
          </p:nvPr>
        </p:nvGraphicFramePr>
        <p:xfrm>
          <a:off x="6700131" y="1136635"/>
          <a:ext cx="4100392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374">
                  <a:extLst>
                    <a:ext uri="{9D8B030D-6E8A-4147-A177-3AD203B41FA5}">
                      <a16:colId xmlns:a16="http://schemas.microsoft.com/office/drawing/2014/main" val="171743345"/>
                    </a:ext>
                  </a:extLst>
                </a:gridCol>
                <a:gridCol w="1170009">
                  <a:extLst>
                    <a:ext uri="{9D8B030D-6E8A-4147-A177-3AD203B41FA5}">
                      <a16:colId xmlns:a16="http://schemas.microsoft.com/office/drawing/2014/main" val="796224213"/>
                    </a:ext>
                  </a:extLst>
                </a:gridCol>
                <a:gridCol w="1170009">
                  <a:extLst>
                    <a:ext uri="{9D8B030D-6E8A-4147-A177-3AD203B41FA5}">
                      <a16:colId xmlns:a16="http://schemas.microsoft.com/office/drawing/2014/main" val="1708686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i="1" dirty="0">
                          <a:solidFill>
                            <a:schemeClr val="bg1"/>
                          </a:solidFill>
                        </a:rPr>
                        <a:t>EZH2</a:t>
                      </a:r>
                      <a:r>
                        <a:rPr lang="en-US" sz="1050" baseline="30000" dirty="0">
                          <a:solidFill>
                            <a:schemeClr val="bg1"/>
                          </a:solidFill>
                        </a:rPr>
                        <a:t>mut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 (N=45)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IRC-assessed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Investigator-</a:t>
                      </a:r>
                      <a:br>
                        <a:rPr lang="en-US" sz="105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assessed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05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/>
                        <a:t>Objective response rate</a:t>
                      </a:r>
                      <a:r>
                        <a:rPr lang="en-US" sz="1050" b="1" baseline="30000" dirty="0"/>
                        <a:t>a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31 (69%; 53-82)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 (78%; 63-89)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319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/>
                        <a:t>Overall disease control rate</a:t>
                      </a:r>
                      <a:r>
                        <a:rPr lang="en-US" sz="1050" b="1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44 (98%)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45 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8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/>
                        <a:t>Best overall response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CR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PR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SD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PD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Not estimable or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133350" algn="r"/>
                        </a:tabLst>
                      </a:pPr>
                      <a:br>
                        <a:rPr lang="en-US" sz="1050" dirty="0"/>
                      </a:br>
                      <a:r>
                        <a:rPr lang="en-US" sz="1050" dirty="0"/>
                        <a:t>6 (13%)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25 (56%)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13 (29%)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1 (2%)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en-US" sz="1050" dirty="0"/>
                      </a:br>
                      <a:r>
                        <a:rPr lang="en-US" sz="1050" dirty="0"/>
                        <a:t>4 (9%)</a:t>
                      </a:r>
                    </a:p>
                    <a:p>
                      <a:r>
                        <a:rPr lang="en-US" sz="1050" dirty="0"/>
                        <a:t>31 (69%)</a:t>
                      </a:r>
                    </a:p>
                    <a:p>
                      <a:r>
                        <a:rPr lang="en-US" sz="1050" dirty="0"/>
                        <a:t>10 (22%)</a:t>
                      </a:r>
                    </a:p>
                    <a:p>
                      <a:r>
                        <a:rPr lang="en-US" sz="1050" dirty="0"/>
                        <a:t>0</a:t>
                      </a:r>
                    </a:p>
                    <a:p>
                      <a:r>
                        <a:rPr lang="en-US" sz="105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2888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19329" y="1746875"/>
            <a:ext cx="2916284" cy="306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8486CFA-274C-E84E-9726-F93A299E5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83417"/>
              </p:ext>
            </p:extLst>
          </p:nvPr>
        </p:nvGraphicFramePr>
        <p:xfrm>
          <a:off x="6700130" y="3864858"/>
          <a:ext cx="4100391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373">
                  <a:extLst>
                    <a:ext uri="{9D8B030D-6E8A-4147-A177-3AD203B41FA5}">
                      <a16:colId xmlns:a16="http://schemas.microsoft.com/office/drawing/2014/main" val="171743345"/>
                    </a:ext>
                  </a:extLst>
                </a:gridCol>
                <a:gridCol w="1170009">
                  <a:extLst>
                    <a:ext uri="{9D8B030D-6E8A-4147-A177-3AD203B41FA5}">
                      <a16:colId xmlns:a16="http://schemas.microsoft.com/office/drawing/2014/main" val="796224213"/>
                    </a:ext>
                  </a:extLst>
                </a:gridCol>
                <a:gridCol w="1170009">
                  <a:extLst>
                    <a:ext uri="{9D8B030D-6E8A-4147-A177-3AD203B41FA5}">
                      <a16:colId xmlns:a16="http://schemas.microsoft.com/office/drawing/2014/main" val="1708686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i="1" dirty="0">
                          <a:solidFill>
                            <a:schemeClr val="bg1"/>
                          </a:solidFill>
                        </a:rPr>
                        <a:t>EZH2</a:t>
                      </a:r>
                      <a:r>
                        <a:rPr lang="en-US" sz="1050" baseline="30000" dirty="0">
                          <a:solidFill>
                            <a:schemeClr val="bg1"/>
                          </a:solidFill>
                        </a:rPr>
                        <a:t>wt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 (N=54)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IRC-assessed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Investigator-</a:t>
                      </a:r>
                      <a:br>
                        <a:rPr lang="en-US" sz="105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assessed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05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/>
                        <a:t>Objective response rate</a:t>
                      </a:r>
                      <a:r>
                        <a:rPr lang="en-US" sz="1050" b="1" baseline="30000" dirty="0"/>
                        <a:t>a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 (35%; 23-49)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 (33%; 21-48)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319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/>
                        <a:t>Overall disease control rate</a:t>
                      </a:r>
                      <a:r>
                        <a:rPr lang="en-US" sz="1050" b="1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37 (69%)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 (63%)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8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baseline="0" dirty="0"/>
                        <a:t>Best overall response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CR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PR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SD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PD</a:t>
                      </a:r>
                    </a:p>
                    <a:p>
                      <a:pPr marL="0" indent="90488">
                        <a:tabLst/>
                      </a:pPr>
                      <a:r>
                        <a:rPr lang="en-US" sz="1050" baseline="0" dirty="0"/>
                        <a:t>Not estimable or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133350" algn="r"/>
                        </a:tabLst>
                      </a:pPr>
                      <a:br>
                        <a:rPr lang="en-US" sz="1050" dirty="0"/>
                      </a:br>
                      <a:r>
                        <a:rPr lang="en-US" sz="1050" dirty="0"/>
                        <a:t>2 (4%)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17 (31%)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18 (33%)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12 (22%)</a:t>
                      </a:r>
                    </a:p>
                    <a:p>
                      <a:pPr marL="0" indent="0" algn="l">
                        <a:tabLst>
                          <a:tab pos="133350" algn="r"/>
                        </a:tabLst>
                      </a:pPr>
                      <a:r>
                        <a:rPr lang="en-US" sz="1050" dirty="0"/>
                        <a:t>5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en-US" sz="1050" dirty="0"/>
                      </a:br>
                      <a:r>
                        <a:rPr lang="en-US" sz="1050" dirty="0"/>
                        <a:t>3 (6%)</a:t>
                      </a:r>
                    </a:p>
                    <a:p>
                      <a:r>
                        <a:rPr lang="en-US" sz="1050" dirty="0"/>
                        <a:t>15 (28%)</a:t>
                      </a:r>
                    </a:p>
                    <a:p>
                      <a:r>
                        <a:rPr lang="en-US" sz="1050" dirty="0"/>
                        <a:t>16 (30%)</a:t>
                      </a:r>
                    </a:p>
                    <a:p>
                      <a:r>
                        <a:rPr lang="en-US" sz="1050" dirty="0"/>
                        <a:t>16 (30%)</a:t>
                      </a:r>
                    </a:p>
                    <a:p>
                      <a:r>
                        <a:rPr lang="en-US" sz="1050" dirty="0"/>
                        <a:t>4 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28886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BF1A2736-BF6C-2F4A-888A-BF5F4605D344}"/>
              </a:ext>
            </a:extLst>
          </p:cNvPr>
          <p:cNvSpPr/>
          <p:nvPr/>
        </p:nvSpPr>
        <p:spPr>
          <a:xfrm>
            <a:off x="6719329" y="4520533"/>
            <a:ext cx="2916284" cy="237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9784D1-3FCD-6E4B-9B93-C57A5A561D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902" y="1218174"/>
            <a:ext cx="3413156" cy="231812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1FE9433-BA7F-E442-BF09-2BE044EEDF6C}"/>
              </a:ext>
            </a:extLst>
          </p:cNvPr>
          <p:cNvSpPr txBox="1"/>
          <p:nvPr/>
        </p:nvSpPr>
        <p:spPr>
          <a:xfrm>
            <a:off x="2588764" y="1206522"/>
            <a:ext cx="1202252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Best response of PR or CR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Treatment ongoing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Best response of PD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AA9E4D-AC22-9142-9FED-69934AB98533}"/>
              </a:ext>
            </a:extLst>
          </p:cNvPr>
          <p:cNvSpPr txBox="1"/>
          <p:nvPr/>
        </p:nvSpPr>
        <p:spPr>
          <a:xfrm>
            <a:off x="2160139" y="1168422"/>
            <a:ext cx="173124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4A3618-2FBB-5043-B3D6-01000CFCC7F6}"/>
              </a:ext>
            </a:extLst>
          </p:cNvPr>
          <p:cNvSpPr txBox="1"/>
          <p:nvPr/>
        </p:nvSpPr>
        <p:spPr>
          <a:xfrm rot="16200000">
            <a:off x="992848" y="2256604"/>
            <a:ext cx="2117567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Change in tumour volume from baseline (%)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CE0641-A0FC-F647-92BC-3243AD683A5B}"/>
              </a:ext>
            </a:extLst>
          </p:cNvPr>
          <p:cNvSpPr txBox="1"/>
          <p:nvPr/>
        </p:nvSpPr>
        <p:spPr>
          <a:xfrm>
            <a:off x="2217847" y="1419247"/>
            <a:ext cx="11541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C6A76F-0C52-8D41-8994-9ADE185D7CD1}"/>
              </a:ext>
            </a:extLst>
          </p:cNvPr>
          <p:cNvSpPr txBox="1"/>
          <p:nvPr/>
        </p:nvSpPr>
        <p:spPr>
          <a:xfrm>
            <a:off x="2217847" y="1660547"/>
            <a:ext cx="11541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A370F2-0551-7F4A-BAB8-2277FEB587DF}"/>
              </a:ext>
            </a:extLst>
          </p:cNvPr>
          <p:cNvSpPr txBox="1"/>
          <p:nvPr/>
        </p:nvSpPr>
        <p:spPr>
          <a:xfrm>
            <a:off x="2217847" y="1908197"/>
            <a:ext cx="115416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37540F-BB69-E74A-9127-B28E8F09645E}"/>
              </a:ext>
            </a:extLst>
          </p:cNvPr>
          <p:cNvSpPr txBox="1"/>
          <p:nvPr/>
        </p:nvSpPr>
        <p:spPr>
          <a:xfrm>
            <a:off x="2275555" y="2162197"/>
            <a:ext cx="5770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E24720-B52B-3B4F-BF0F-1FAB33D600CB}"/>
              </a:ext>
            </a:extLst>
          </p:cNvPr>
          <p:cNvSpPr txBox="1"/>
          <p:nvPr/>
        </p:nvSpPr>
        <p:spPr>
          <a:xfrm>
            <a:off x="2182581" y="2406672"/>
            <a:ext cx="15068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-25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D10E39-3E9E-BC41-95CF-2016307C8D51}"/>
              </a:ext>
            </a:extLst>
          </p:cNvPr>
          <p:cNvSpPr txBox="1"/>
          <p:nvPr/>
        </p:nvSpPr>
        <p:spPr>
          <a:xfrm>
            <a:off x="2182581" y="2663847"/>
            <a:ext cx="15068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-50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999C6A-F52D-494D-A3AB-219BF136B33F}"/>
              </a:ext>
            </a:extLst>
          </p:cNvPr>
          <p:cNvSpPr txBox="1"/>
          <p:nvPr/>
        </p:nvSpPr>
        <p:spPr>
          <a:xfrm>
            <a:off x="2182581" y="2908322"/>
            <a:ext cx="15068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-75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8E9D99-D0B5-8341-A09C-0479F9669D85}"/>
              </a:ext>
            </a:extLst>
          </p:cNvPr>
          <p:cNvSpPr txBox="1"/>
          <p:nvPr/>
        </p:nvSpPr>
        <p:spPr>
          <a:xfrm>
            <a:off x="2124873" y="3159147"/>
            <a:ext cx="20839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3471B2-439E-DF47-8F1F-F08F57CA386E}"/>
              </a:ext>
            </a:extLst>
          </p:cNvPr>
          <p:cNvSpPr txBox="1"/>
          <p:nvPr/>
        </p:nvSpPr>
        <p:spPr>
          <a:xfrm>
            <a:off x="2124873" y="3400447"/>
            <a:ext cx="20839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-110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0753CB-5A3C-8C46-B856-9DE1350BC845}"/>
              </a:ext>
            </a:extLst>
          </p:cNvPr>
          <p:cNvSpPr txBox="1"/>
          <p:nvPr/>
        </p:nvSpPr>
        <p:spPr>
          <a:xfrm>
            <a:off x="5808371" y="1623798"/>
            <a:ext cx="129844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C438E3-D0DE-3049-A3C9-1F26B12DBA67}"/>
              </a:ext>
            </a:extLst>
          </p:cNvPr>
          <p:cNvSpPr txBox="1"/>
          <p:nvPr/>
        </p:nvSpPr>
        <p:spPr>
          <a:xfrm>
            <a:off x="5808371" y="2090523"/>
            <a:ext cx="123432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5F83AD-CBDD-944E-8EA0-5BE469E19715}"/>
              </a:ext>
            </a:extLst>
          </p:cNvPr>
          <p:cNvSpPr txBox="1"/>
          <p:nvPr/>
        </p:nvSpPr>
        <p:spPr>
          <a:xfrm>
            <a:off x="5808371" y="2573123"/>
            <a:ext cx="12182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7CCF035-8778-5043-88A1-7863DF6D3547}"/>
              </a:ext>
            </a:extLst>
          </p:cNvPr>
          <p:cNvGrpSpPr/>
          <p:nvPr/>
        </p:nvGrpSpPr>
        <p:grpSpPr>
          <a:xfrm>
            <a:off x="1989307" y="3600472"/>
            <a:ext cx="3948908" cy="2509708"/>
            <a:chOff x="1826353" y="3531648"/>
            <a:chExt cx="3948908" cy="250970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3878244-E0E5-DD41-B136-81361158C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0948" y="3558012"/>
              <a:ext cx="3413156" cy="230755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F215D0-8366-B84B-950D-FA629D7C6808}"/>
                </a:ext>
              </a:extLst>
            </p:cNvPr>
            <p:cNvSpPr txBox="1"/>
            <p:nvPr/>
          </p:nvSpPr>
          <p:spPr>
            <a:xfrm>
              <a:off x="1997185" y="3531648"/>
              <a:ext cx="173124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2F1390-C69D-0047-BA70-956618DE561E}"/>
                </a:ext>
              </a:extLst>
            </p:cNvPr>
            <p:cNvSpPr txBox="1"/>
            <p:nvPr/>
          </p:nvSpPr>
          <p:spPr>
            <a:xfrm>
              <a:off x="2019627" y="5030248"/>
              <a:ext cx="150682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-50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18DC65-2DBC-214E-A072-FF7B23F7D3EB}"/>
                </a:ext>
              </a:extLst>
            </p:cNvPr>
            <p:cNvSpPr txBox="1"/>
            <p:nvPr/>
          </p:nvSpPr>
          <p:spPr>
            <a:xfrm>
              <a:off x="2019627" y="5274723"/>
              <a:ext cx="150682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-75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9D53EF-0EF0-FF42-AEB0-E83B9235B8BC}"/>
                </a:ext>
              </a:extLst>
            </p:cNvPr>
            <p:cNvSpPr txBox="1"/>
            <p:nvPr/>
          </p:nvSpPr>
          <p:spPr>
            <a:xfrm>
              <a:off x="1961919" y="5525548"/>
              <a:ext cx="208390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-100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1C0413A-03E8-0642-8BD3-D781D448F0CE}"/>
                </a:ext>
              </a:extLst>
            </p:cNvPr>
            <p:cNvSpPr txBox="1"/>
            <p:nvPr/>
          </p:nvSpPr>
          <p:spPr>
            <a:xfrm>
              <a:off x="1961919" y="5766848"/>
              <a:ext cx="208390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-110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090D27-FCD9-104D-9D22-CD20B9BDDB82}"/>
                </a:ext>
              </a:extLst>
            </p:cNvPr>
            <p:cNvSpPr txBox="1"/>
            <p:nvPr/>
          </p:nvSpPr>
          <p:spPr>
            <a:xfrm>
              <a:off x="2112601" y="4528598"/>
              <a:ext cx="57708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69620B7-1806-444D-A89A-E3EA988DCA6D}"/>
                </a:ext>
              </a:extLst>
            </p:cNvPr>
            <p:cNvSpPr txBox="1"/>
            <p:nvPr/>
          </p:nvSpPr>
          <p:spPr>
            <a:xfrm>
              <a:off x="2019627" y="4773073"/>
              <a:ext cx="150682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-25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AF3FB5D-656D-B94B-80FB-4F49D80FAF7C}"/>
                </a:ext>
              </a:extLst>
            </p:cNvPr>
            <p:cNvSpPr txBox="1"/>
            <p:nvPr/>
          </p:nvSpPr>
          <p:spPr>
            <a:xfrm>
              <a:off x="2054893" y="3782473"/>
              <a:ext cx="115416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C7F0019-DF38-574B-85B9-A72798FF1ECD}"/>
                </a:ext>
              </a:extLst>
            </p:cNvPr>
            <p:cNvSpPr txBox="1"/>
            <p:nvPr/>
          </p:nvSpPr>
          <p:spPr>
            <a:xfrm>
              <a:off x="2054893" y="4023773"/>
              <a:ext cx="115416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07D21A-4798-7E4A-B393-A56E52B68C7B}"/>
                </a:ext>
              </a:extLst>
            </p:cNvPr>
            <p:cNvSpPr txBox="1"/>
            <p:nvPr/>
          </p:nvSpPr>
          <p:spPr>
            <a:xfrm>
              <a:off x="2054893" y="4271423"/>
              <a:ext cx="115416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E5665F-5944-C549-8D74-387BE0F68651}"/>
                </a:ext>
              </a:extLst>
            </p:cNvPr>
            <p:cNvSpPr txBox="1"/>
            <p:nvPr/>
          </p:nvSpPr>
          <p:spPr>
            <a:xfrm rot="16200000">
              <a:off x="829894" y="4641273"/>
              <a:ext cx="2117567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9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Change in tumour volume from baseline (%)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FB7A001-E3C4-6E4A-8A91-1739CCFA7DCD}"/>
                </a:ext>
              </a:extLst>
            </p:cNvPr>
            <p:cNvSpPr txBox="1"/>
            <p:nvPr/>
          </p:nvSpPr>
          <p:spPr>
            <a:xfrm>
              <a:off x="3493331" y="5916706"/>
              <a:ext cx="724557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Patients (N=49)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1B6364A-A586-3540-B827-B369F2B9C72F}"/>
                </a:ext>
              </a:extLst>
            </p:cNvPr>
            <p:cNvSpPr txBox="1"/>
            <p:nvPr/>
          </p:nvSpPr>
          <p:spPr>
            <a:xfrm>
              <a:off x="5645417" y="3958449"/>
              <a:ext cx="129844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86AEDE2-A281-2B43-A023-5FA203EA9173}"/>
                </a:ext>
              </a:extLst>
            </p:cNvPr>
            <p:cNvSpPr txBox="1"/>
            <p:nvPr/>
          </p:nvSpPr>
          <p:spPr>
            <a:xfrm>
              <a:off x="5645417" y="4425174"/>
              <a:ext cx="123432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7A68BC-E716-4A4D-A65A-2F0D52DFA196}"/>
                </a:ext>
              </a:extLst>
            </p:cNvPr>
            <p:cNvSpPr txBox="1"/>
            <p:nvPr/>
          </p:nvSpPr>
          <p:spPr>
            <a:xfrm>
              <a:off x="5645417" y="4907774"/>
              <a:ext cx="121828" cy="1246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9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C3B91316-B93D-3446-949F-C89144488714}"/>
              </a:ext>
            </a:extLst>
          </p:cNvPr>
          <p:cNvSpPr/>
          <p:nvPr/>
        </p:nvSpPr>
        <p:spPr>
          <a:xfrm>
            <a:off x="2473326" y="1227225"/>
            <a:ext cx="67776" cy="677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6" name="Triangle 75">
            <a:extLst>
              <a:ext uri="{FF2B5EF4-FFF2-40B4-BE49-F238E27FC236}">
                <a16:creationId xmlns:a16="http://schemas.microsoft.com/office/drawing/2014/main" id="{C46BC69A-2CDA-9940-B49E-09C9B9B00C1B}"/>
              </a:ext>
            </a:extLst>
          </p:cNvPr>
          <p:cNvSpPr/>
          <p:nvPr/>
        </p:nvSpPr>
        <p:spPr>
          <a:xfrm flipV="1">
            <a:off x="2476500" y="1358928"/>
            <a:ext cx="63500" cy="62446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7" name="Diamond 76">
            <a:extLst>
              <a:ext uri="{FF2B5EF4-FFF2-40B4-BE49-F238E27FC236}">
                <a16:creationId xmlns:a16="http://schemas.microsoft.com/office/drawing/2014/main" id="{9263B12B-2438-EB42-AC16-85D0BC1CE02F}"/>
              </a:ext>
            </a:extLst>
          </p:cNvPr>
          <p:cNvSpPr/>
          <p:nvPr/>
        </p:nvSpPr>
        <p:spPr>
          <a:xfrm>
            <a:off x="2470235" y="1469200"/>
            <a:ext cx="76115" cy="7611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B08D15C-1927-4211-A5BD-5428125BE0D1}"/>
              </a:ext>
            </a:extLst>
          </p:cNvPr>
          <p:cNvSpPr txBox="1"/>
          <p:nvPr/>
        </p:nvSpPr>
        <p:spPr>
          <a:xfrm>
            <a:off x="3656285" y="3600472"/>
            <a:ext cx="724557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(N=45)</a:t>
            </a:r>
          </a:p>
        </p:txBody>
      </p:sp>
    </p:spTree>
    <p:extLst>
      <p:ext uri="{BB962C8B-B14F-4D97-AF65-F5344CB8AC3E}">
        <p14:creationId xmlns:p14="http://schemas.microsoft.com/office/powerpoint/2010/main" val="27386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16329E11-5AEC-4446-92B5-1C7D50C5B1C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5321976"/>
              </p:ext>
            </p:extLst>
          </p:nvPr>
        </p:nvGraphicFramePr>
        <p:xfrm>
          <a:off x="620713" y="1425575"/>
          <a:ext cx="109632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3C3783F1-7D22-FF4E-803B-19214C1C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scientific committee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F34C61-E9DC-044D-B111-64A097B44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2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97AE-A75A-C64C-A930-3E308086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PFS, by IRC Assessment, in MT and WT </a:t>
            </a:r>
            <a:r>
              <a:rPr lang="en-GB" i="1" dirty="0"/>
              <a:t>EZH2 </a:t>
            </a:r>
            <a:r>
              <a:rPr lang="en-GB" dirty="0"/>
              <a:t>Cohorts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B7189D3-3E0E-874E-A9A3-E80D2937FC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590616" cy="365125"/>
          </a:xfrm>
        </p:spPr>
        <p:txBody>
          <a:bodyPr/>
          <a:lstStyle/>
          <a:p>
            <a:r>
              <a:rPr lang="en-GB" dirty="0"/>
              <a:t>CI, confidence interval; IRC, independent review committee; INV, investigator-assessed; KM, Kaplan–Meier; MT, mutated; PFS, progression-free survival; WT, wild type</a:t>
            </a:r>
            <a:br>
              <a:rPr lang="en-GB" dirty="0"/>
            </a:br>
            <a:r>
              <a:rPr lang="en-GB" dirty="0"/>
              <a:t>Morschhauser F, et al. Blood. 2019;134(suppl 1):123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4E353-DE90-9943-9AD1-A7770C8F7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586127"/>
            <a:ext cx="5307354" cy="2737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3B0707-A947-4C44-94A6-A41BA919F0FE}"/>
              </a:ext>
            </a:extLst>
          </p:cNvPr>
          <p:cNvSpPr txBox="1"/>
          <p:nvPr/>
        </p:nvSpPr>
        <p:spPr>
          <a:xfrm>
            <a:off x="1445109" y="1568720"/>
            <a:ext cx="363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 MT </a:t>
            </a:r>
            <a:r>
              <a:rPr lang="en-GB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EZH2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79DB08-4F50-284B-82A5-1262953006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49" y="1580750"/>
            <a:ext cx="5239951" cy="27432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00B2A3-8D97-1947-ADDD-EA5DC0B11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22883"/>
              </p:ext>
            </p:extLst>
          </p:nvPr>
        </p:nvGraphicFramePr>
        <p:xfrm>
          <a:off x="604787" y="4376958"/>
          <a:ext cx="1098242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34">
                  <a:extLst>
                    <a:ext uri="{9D8B030D-6E8A-4147-A177-3AD203B41FA5}">
                      <a16:colId xmlns:a16="http://schemas.microsoft.com/office/drawing/2014/main" val="2422758589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1113960101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3853469621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1100816560"/>
                    </a:ext>
                  </a:extLst>
                </a:gridCol>
                <a:gridCol w="1739348">
                  <a:extLst>
                    <a:ext uri="{9D8B030D-6E8A-4147-A177-3AD203B41FA5}">
                      <a16:colId xmlns:a16="http://schemas.microsoft.com/office/drawing/2014/main" val="60546880"/>
                    </a:ext>
                  </a:extLst>
                </a:gridCol>
              </a:tblGrid>
              <a:tr h="249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Endpoint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720" marR="4572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MT </a:t>
                      </a:r>
                      <a:r>
                        <a:rPr lang="en-US" sz="1400" i="1" dirty="0">
                          <a:effectLst/>
                        </a:rPr>
                        <a:t>EZH2</a:t>
                      </a:r>
                      <a:r>
                        <a:rPr lang="en-US" sz="1400" dirty="0">
                          <a:effectLst/>
                        </a:rPr>
                        <a:t> INV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(n=45)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MT </a:t>
                      </a:r>
                      <a:r>
                        <a:rPr lang="en-US" sz="1400" i="1" dirty="0">
                          <a:effectLst/>
                        </a:rPr>
                        <a:t>EZH2</a:t>
                      </a:r>
                      <a:r>
                        <a:rPr lang="en-US" sz="1400" dirty="0">
                          <a:effectLst/>
                        </a:rPr>
                        <a:t> IRC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(n=45)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WT </a:t>
                      </a:r>
                      <a:r>
                        <a:rPr lang="en-US" sz="1400" i="1" dirty="0">
                          <a:effectLst/>
                        </a:rPr>
                        <a:t>EZH2</a:t>
                      </a:r>
                      <a:r>
                        <a:rPr lang="en-US" sz="1400" dirty="0">
                          <a:effectLst/>
                        </a:rPr>
                        <a:t> INV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(n=54)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WT </a:t>
                      </a:r>
                      <a:r>
                        <a:rPr lang="en-US" sz="1400" i="1" dirty="0">
                          <a:effectLst/>
                        </a:rPr>
                        <a:t>EZH2</a:t>
                      </a:r>
                      <a:r>
                        <a:rPr lang="en-US" sz="1400" dirty="0">
                          <a:effectLst/>
                        </a:rPr>
                        <a:t> IRC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 (n=54)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4043948749"/>
                  </a:ext>
                </a:extLst>
              </a:tr>
              <a:tr h="192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effectLst/>
                        </a:rPr>
                        <a:t>Median (95% CI) PFS, months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13.8 (8.4, 16.4)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13.8 (10.7, 22.0)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5.6 (3.3, 11.1)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11.1 (3.7, 14.6)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675716666"/>
                  </a:ext>
                </a:extLst>
              </a:tr>
              <a:tr h="249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effectLst/>
                        </a:rPr>
                        <a:t>KM estimate of PFS (95% CI) at 6 months, %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83.3 (68.0, 91.7)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83.6 (68.6, 91.8)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46.4 (32.2, 59.4)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55.9 (40.7, 68.7)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3356900073"/>
                  </a:ext>
                </a:extLst>
              </a:tr>
              <a:tr h="249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effectLst/>
                        </a:rPr>
                        <a:t>KM estimate of PFS (95% CI) at 12 </a:t>
                      </a:r>
                      <a:r>
                        <a:rPr lang="en-US" sz="1400" b="1" dirty="0">
                          <a:effectLst/>
                        </a:rPr>
                        <a:t>months, %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53.2 (36.2, 67.6)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51.7 (34.4, 66.6)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/>
                        <a:t>35.8 (22.8, 49.0)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47.1 (31.6, 61.1)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401190611"/>
                  </a:ext>
                </a:extLst>
              </a:tr>
              <a:tr h="249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effectLst/>
                        </a:rPr>
                        <a:t>KM estimate of PFS (95% CI) at 18 </a:t>
                      </a:r>
                      <a:r>
                        <a:rPr lang="en-US" sz="1400" b="1" dirty="0">
                          <a:effectLst/>
                        </a:rPr>
                        <a:t>months, %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77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31.0 (16.4, 46.8)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/>
                        <a:t>38.8 (22.7, 54.7)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22.5 (11.8, 35.) 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u="none" strike="noStrike" kern="1200" baseline="0" dirty="0"/>
                        <a:t>28.3 (14.8, 43.4)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24866612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FBE2B1-9B03-C647-BB63-7EBA8C676FAB}"/>
              </a:ext>
            </a:extLst>
          </p:cNvPr>
          <p:cNvSpPr txBox="1"/>
          <p:nvPr/>
        </p:nvSpPr>
        <p:spPr>
          <a:xfrm>
            <a:off x="7144256" y="1694272"/>
            <a:ext cx="363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WT </a:t>
            </a:r>
            <a:r>
              <a:rPr lang="en-GB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EZH2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A82D72-AA1D-914D-AE80-8BE9A69F3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58453" y="1799827"/>
            <a:ext cx="7030720" cy="40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18663" y="1799827"/>
            <a:ext cx="14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&lt;65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7294" y="1799827"/>
            <a:ext cx="14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&gt;65 years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278" y="1274131"/>
            <a:ext cx="1509724" cy="471491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A1B9B20-A226-3A49-9DC4-DE63A7AF74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3" y="1801707"/>
            <a:ext cx="3782483" cy="4081360"/>
          </a:xfrm>
          <a:solidFill>
            <a:schemeClr val="bg1">
              <a:lumMod val="95000"/>
            </a:schemeClr>
          </a:solidFill>
          <a:ln w="1905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anchor="ctr" anchorCtr="0"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accent1"/>
                </a:solidFill>
              </a:rPr>
              <a:t>Second-line and subsequent therapy</a:t>
            </a:r>
          </a:p>
          <a:p>
            <a:pPr marL="180975" indent="-180975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Preferred regimens (alphabetical order)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Bendamustine + obinutuzumab or rituximab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CHOP + obinutuzumab or rituximab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CVP + obinutuzumab or rituximab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LEN+R</a:t>
            </a:r>
          </a:p>
          <a:p>
            <a:pPr marL="180975" indent="-180975">
              <a:lnSpc>
                <a:spcPct val="110000"/>
              </a:lnSpc>
              <a:spcBef>
                <a:spcPts val="300"/>
              </a:spcBef>
            </a:pPr>
            <a:r>
              <a:rPr lang="en-GB" dirty="0"/>
              <a:t>Other recommended regimens (alphabetical order)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Ibritumomab tiuxetan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Lenalidomide (if not a candidate for anti-CD20 </a:t>
            </a:r>
            <a:br>
              <a:rPr lang="en-GB" dirty="0"/>
            </a:br>
            <a:r>
              <a:rPr lang="en-GB" dirty="0"/>
              <a:t>monoclonal antibody therapy)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Lenalidomide + obinutuzumab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Obinutuzumab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PI3K inhibitors (R/R after 2 prior therapies)</a:t>
            </a:r>
          </a:p>
          <a:p>
            <a:pPr marL="715963" lvl="2" indent="-139700">
              <a:lnSpc>
                <a:spcPct val="110000"/>
              </a:lnSpc>
              <a:spcBef>
                <a:spcPts val="100"/>
              </a:spcBef>
            </a:pPr>
            <a:r>
              <a:rPr lang="en-GB" dirty="0"/>
              <a:t>Copanlisib</a:t>
            </a:r>
          </a:p>
          <a:p>
            <a:pPr marL="715963" lvl="2" indent="-139700">
              <a:lnSpc>
                <a:spcPct val="110000"/>
              </a:lnSpc>
              <a:spcBef>
                <a:spcPts val="100"/>
              </a:spcBef>
            </a:pPr>
            <a:r>
              <a:rPr lang="en-GB" dirty="0"/>
              <a:t>Duvelisib</a:t>
            </a:r>
          </a:p>
          <a:p>
            <a:pPr marL="715963" lvl="2" indent="-139700">
              <a:lnSpc>
                <a:spcPct val="110000"/>
              </a:lnSpc>
              <a:spcBef>
                <a:spcPts val="100"/>
              </a:spcBef>
            </a:pPr>
            <a:r>
              <a:rPr lang="en-GB" dirty="0"/>
              <a:t>Idelalisib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Rituximab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GB" dirty="0"/>
              <a:t>Tazemetostat</a:t>
            </a:r>
          </a:p>
          <a:p>
            <a:pPr marL="715963" lvl="2" indent="-139700">
              <a:lnSpc>
                <a:spcPct val="110000"/>
              </a:lnSpc>
              <a:spcBef>
                <a:spcPts val="100"/>
              </a:spcBef>
            </a:pPr>
            <a:r>
              <a:rPr lang="en-GB" i="1" dirty="0"/>
              <a:t>EZH2</a:t>
            </a:r>
            <a:r>
              <a:rPr lang="en-GB" dirty="0"/>
              <a:t> mutation positive R/R disease after 2 prior therapies</a:t>
            </a:r>
          </a:p>
          <a:p>
            <a:pPr marL="715963" lvl="2" indent="-139700">
              <a:lnSpc>
                <a:spcPct val="110000"/>
              </a:lnSpc>
              <a:spcBef>
                <a:spcPts val="100"/>
              </a:spcBef>
            </a:pPr>
            <a:r>
              <a:rPr lang="en-GB" i="1" dirty="0"/>
              <a:t>EZH2</a:t>
            </a:r>
            <a:r>
              <a:rPr lang="en-GB" dirty="0"/>
              <a:t> wild type R/R disease in patients who have no satisfactory alternative treatment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E325B4-2244-824D-808A-846C5804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 guidelines suggest for r/r FL?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F3C94-995E-3748-A58C-A61C7C12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45A773B-FFBB-9E4A-930A-7BD3CA1ADE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84" b="16124"/>
          <a:stretch/>
        </p:blipFill>
        <p:spPr>
          <a:xfrm>
            <a:off x="573245" y="934721"/>
            <a:ext cx="2197047" cy="8128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9A3951-CA22-9946-BFE0-BDE824DB1873}"/>
              </a:ext>
            </a:extLst>
          </p:cNvPr>
          <p:cNvCxnSpPr>
            <a:cxnSpLocks/>
          </p:cNvCxnSpPr>
          <p:nvPr/>
        </p:nvCxnSpPr>
        <p:spPr>
          <a:xfrm>
            <a:off x="6110503" y="2162176"/>
            <a:ext cx="0" cy="43878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6F0A9D-4182-724A-BE42-3BC5D3424511}"/>
              </a:ext>
            </a:extLst>
          </p:cNvPr>
          <p:cNvCxnSpPr>
            <a:cxnSpLocks/>
          </p:cNvCxnSpPr>
          <p:nvPr/>
        </p:nvCxnSpPr>
        <p:spPr>
          <a:xfrm flipH="1">
            <a:off x="6102772" y="2340928"/>
            <a:ext cx="387434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36F001F-1DED-F140-9A21-8604A72A6F19}"/>
              </a:ext>
            </a:extLst>
          </p:cNvPr>
          <p:cNvSpPr txBox="1"/>
          <p:nvPr/>
        </p:nvSpPr>
        <p:spPr>
          <a:xfrm>
            <a:off x="7172917" y="2262901"/>
            <a:ext cx="1734057" cy="166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First relapse/progression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932D38-54E4-744B-B2E9-B6930B32889D}"/>
              </a:ext>
            </a:extLst>
          </p:cNvPr>
          <p:cNvCxnSpPr>
            <a:cxnSpLocks/>
          </p:cNvCxnSpPr>
          <p:nvPr/>
        </p:nvCxnSpPr>
        <p:spPr>
          <a:xfrm>
            <a:off x="9971314" y="2162176"/>
            <a:ext cx="0" cy="43878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A3FA2E-CCA6-AF46-9616-DEBE00388178}"/>
              </a:ext>
            </a:extLst>
          </p:cNvPr>
          <p:cNvCxnSpPr>
            <a:cxnSpLocks/>
          </p:cNvCxnSpPr>
          <p:nvPr/>
        </p:nvCxnSpPr>
        <p:spPr>
          <a:xfrm>
            <a:off x="6110503" y="3394388"/>
            <a:ext cx="0" cy="89313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364DEE-7428-BC42-B168-8C20AA0D0109}"/>
              </a:ext>
            </a:extLst>
          </p:cNvPr>
          <p:cNvCxnSpPr>
            <a:cxnSpLocks/>
          </p:cNvCxnSpPr>
          <p:nvPr/>
        </p:nvCxnSpPr>
        <p:spPr>
          <a:xfrm flipH="1">
            <a:off x="6102772" y="4007169"/>
            <a:ext cx="386080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2A3A2A-298F-F649-BDA5-A1024E3E58B0}"/>
              </a:ext>
            </a:extLst>
          </p:cNvPr>
          <p:cNvSpPr txBox="1"/>
          <p:nvPr/>
        </p:nvSpPr>
        <p:spPr>
          <a:xfrm>
            <a:off x="7166144" y="3929142"/>
            <a:ext cx="1734057" cy="166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Later relapse/progression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ABECF0-3193-2940-A859-2DA12B6F0720}"/>
              </a:ext>
            </a:extLst>
          </p:cNvPr>
          <p:cNvCxnSpPr>
            <a:cxnSpLocks/>
          </p:cNvCxnSpPr>
          <p:nvPr/>
        </p:nvCxnSpPr>
        <p:spPr>
          <a:xfrm>
            <a:off x="9971314" y="3394388"/>
            <a:ext cx="0" cy="89313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8">
            <a:extLst>
              <a:ext uri="{FF2B5EF4-FFF2-40B4-BE49-F238E27FC236}">
                <a16:creationId xmlns:a16="http://schemas.microsoft.com/office/drawing/2014/main" id="{0F45359F-EEE3-BF45-837D-084BDEB8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872" y="4328164"/>
            <a:ext cx="2786210" cy="1429822"/>
          </a:xfrm>
          <a:prstGeom prst="roundRect">
            <a:avLst>
              <a:gd name="adj" fmla="val 11096"/>
            </a:avLst>
          </a:prstGeom>
          <a:solidFill>
            <a:schemeClr val="accent4"/>
          </a:solidFill>
          <a:ln w="19050">
            <a:solidFill>
              <a:srgbClr val="595959"/>
            </a:solidFill>
          </a:ln>
        </p:spPr>
        <p:txBody>
          <a:bodyPr tIns="121913" bIns="121913" anchor="ctr"/>
          <a:lstStyle>
            <a:lvl1pPr marL="60325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 (long prior remissions) [III-C]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 monotherapy [III, 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LEN+R [II,B]</a:t>
            </a:r>
          </a:p>
          <a:p>
            <a:pPr marL="0" defTabSz="916429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selected cases: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ASCT (early relapses, transformation) [II, B]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Radioimmunotherapy [III, 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Idelalisib (double refractory) [III, B]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alloSCT [III, C]</a:t>
            </a:r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AD004D17-D71C-D14A-BBEA-DCC1773D2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872" y="2611979"/>
            <a:ext cx="2786210" cy="1167540"/>
          </a:xfrm>
          <a:prstGeom prst="roundRect">
            <a:avLst>
              <a:gd name="adj" fmla="val 11096"/>
            </a:avLst>
          </a:prstGeom>
          <a:solidFill>
            <a:schemeClr val="accent4"/>
          </a:solidFill>
          <a:ln w="19050">
            <a:solidFill>
              <a:srgbClr val="595959"/>
            </a:solidFill>
          </a:ln>
        </p:spPr>
        <p:txBody>
          <a:bodyPr tIns="121913" bIns="121913" anchor="ctr"/>
          <a:lstStyle>
            <a:lvl1pPr marL="60325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 [II-B]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CR/PR: discuss antibody maintenance [II, B]</a:t>
            </a:r>
          </a:p>
          <a:p>
            <a:pPr marL="0" defTabSz="916429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selected cases: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 monotherapy [III, 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ASCT (early relapses, transformation) [II, B]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LEN+R (early relapses) [II, B]</a:t>
            </a:r>
          </a:p>
        </p:txBody>
      </p:sp>
      <p:sp>
        <p:nvSpPr>
          <p:cNvPr id="50" name="TextBox 28">
            <a:extLst>
              <a:ext uri="{FF2B5EF4-FFF2-40B4-BE49-F238E27FC236}">
                <a16:creationId xmlns:a16="http://schemas.microsoft.com/office/drawing/2014/main" id="{061B7C3E-AE2A-8444-B585-8AAA4D31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870" y="2611979"/>
            <a:ext cx="2786210" cy="1167540"/>
          </a:xfrm>
          <a:prstGeom prst="roundRect">
            <a:avLst>
              <a:gd name="adj" fmla="val 11096"/>
            </a:avLst>
          </a:prstGeom>
          <a:solidFill>
            <a:schemeClr val="accent4"/>
          </a:solidFill>
          <a:ln w="19050">
            <a:solidFill>
              <a:srgbClr val="595959"/>
            </a:solidFill>
          </a:ln>
        </p:spPr>
        <p:txBody>
          <a:bodyPr tIns="121913" bIns="121913" anchor="ctr"/>
          <a:lstStyle>
            <a:lvl1pPr marL="60325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 [II-B]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CR/PR: discuss antibody maintenance [II, B]</a:t>
            </a:r>
          </a:p>
          <a:p>
            <a:pPr marL="0" defTabSz="916429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selected cases: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 monotherapy [III, 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Radioimmunotherapy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LEN+R (early relapses) [II, B]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9149447D-8800-E242-8ADA-8BC39CCA9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870" y="4328164"/>
            <a:ext cx="2786210" cy="1429822"/>
          </a:xfrm>
          <a:prstGeom prst="roundRect">
            <a:avLst>
              <a:gd name="adj" fmla="val 11096"/>
            </a:avLst>
          </a:prstGeom>
          <a:solidFill>
            <a:schemeClr val="accent4"/>
          </a:solidFill>
          <a:ln w="19050">
            <a:solidFill>
              <a:srgbClr val="595959"/>
            </a:solidFill>
          </a:ln>
        </p:spPr>
        <p:txBody>
          <a:bodyPr tIns="121913" bIns="121913" anchor="ctr"/>
          <a:lstStyle>
            <a:lvl1pPr marL="60325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6833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683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68338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68338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683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 (long prior remissions) [III-C]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Rituximab monotherapy [III, 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LEN+R [II,B]</a:t>
            </a:r>
          </a:p>
          <a:p>
            <a:pPr marL="0" defTabSz="916429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selected cases: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Radioimmunotherapy [III, C]</a:t>
            </a:r>
          </a:p>
          <a:p>
            <a:pPr marL="171450" indent="-171450" defTabSz="916429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r>
              <a:rPr lang="en-GB" altLang="ko-K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Idelalisib (double refractory) [III, B]</a:t>
            </a:r>
          </a:p>
        </p:txBody>
      </p:sp>
      <p:sp>
        <p:nvSpPr>
          <p:cNvPr id="22" name="Tijdelijke aanduiding voor inhoud 4">
            <a:extLst>
              <a:ext uri="{FF2B5EF4-FFF2-40B4-BE49-F238E27FC236}">
                <a16:creationId xmlns:a16="http://schemas.microsoft.com/office/drawing/2014/main" id="{75209B66-AC09-414A-98B4-609CAC253F2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055581" cy="365125"/>
          </a:xfrm>
        </p:spPr>
        <p:txBody>
          <a:bodyPr/>
          <a:lstStyle/>
          <a:p>
            <a:r>
              <a:rPr lang="en-GB" dirty="0"/>
              <a:t>ASCT, autologous stem cell transplant; CD20, cluster of differentiation 20; CHOP, cyclophosphamide, doxorubicin, vincristine, prednisone; CIT, chemoimmunotherapy; CR, complete response; CVP, cyclophosphamide, vincristine, prednisone; FL, follicular lymphoma; PI3K, phosphoinositide 3-kinase; PR, partial response; LEN+R, rituximab plus lenalidomide; R/R, relapsed/refractory</a:t>
            </a:r>
            <a:br>
              <a:rPr lang="en-GB" dirty="0"/>
            </a:br>
            <a:r>
              <a:rPr lang="en-GB" dirty="0"/>
              <a:t>Rummel MJ, et al. Lancet. 2013;381:1203-10</a:t>
            </a:r>
          </a:p>
        </p:txBody>
      </p:sp>
    </p:spTree>
    <p:extLst>
      <p:ext uri="{BB962C8B-B14F-4D97-AF65-F5344CB8AC3E}">
        <p14:creationId xmlns:p14="http://schemas.microsoft.com/office/powerpoint/2010/main" val="29509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1D1797DE-A54E-B444-83EF-C16DCA1C5D3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53586537"/>
              </p:ext>
            </p:extLst>
          </p:nvPr>
        </p:nvGraphicFramePr>
        <p:xfrm>
          <a:off x="620184" y="1248697"/>
          <a:ext cx="10963200" cy="470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BABC0F1-51A1-0740-9549-1017BC93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treatment selection for r/r </a:t>
            </a:r>
            <a:r>
              <a:rPr lang="en-GB" cap="none" dirty="0"/>
              <a:t>INDOLENT </a:t>
            </a:r>
            <a:r>
              <a:rPr lang="en-GB" dirty="0"/>
              <a:t>NHL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C7A9B-CDA0-FF41-98C3-B8CD5B416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29DC-42C9-468A-8D4C-E1E9306F89E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A010E99-636A-2E49-B518-F5ED57845D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691135" cy="365125"/>
          </a:xfrm>
        </p:spPr>
        <p:txBody>
          <a:bodyPr/>
          <a:lstStyle/>
          <a:p>
            <a:r>
              <a:rPr lang="en-GB" dirty="0"/>
              <a:t>ASCT, autologous stem cell transplant; CHOP, cyclophosphamide, doxorubicin, vincristine, prednisone; FL, follicular lymphoma; MZL, marginal zone lymphoma; NHL, non-Hodgkin’s lymphoma; POD24, progression of disease within 24 months; PI3K, phosphoinositide 3-kinase; LEN+R, rituximab plus lenalidomide; R/R, relapsed/refractory; QoL,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0393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FF0B8C-567D-BE44-B92E-2EE96A32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 treatment landscape in indolent NHL</a:t>
            </a:r>
            <a:br>
              <a:rPr lang="en-GB" dirty="0"/>
            </a:br>
            <a:br>
              <a:rPr lang="en-GB" dirty="0"/>
            </a:br>
            <a:r>
              <a:rPr lang="en-GB" sz="3200" cap="none" dirty="0"/>
              <a:t>Prof. Alexey Danilov, MD, PhD</a:t>
            </a:r>
            <a:endParaRPr lang="en-GB" sz="32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D9407D1-FDEC-B74E-8E91-A3C2F6AC0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8106C3-3484-5C4C-88A3-61E2C2697ACB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F3DB968-64AC-5D4D-B156-0FF71756A4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AstraZeneca</a:t>
            </a:r>
          </a:p>
          <a:p>
            <a:r>
              <a:rPr lang="en-GB" dirty="0"/>
              <a:t>Gilead Sciences</a:t>
            </a:r>
          </a:p>
          <a:p>
            <a:r>
              <a:rPr lang="en-GB" dirty="0"/>
              <a:t>Takeda Oncology</a:t>
            </a:r>
          </a:p>
          <a:p>
            <a:r>
              <a:rPr lang="en-GB" dirty="0"/>
              <a:t>Genentech</a:t>
            </a:r>
          </a:p>
          <a:p>
            <a:r>
              <a:rPr lang="en-GB" dirty="0"/>
              <a:t>TG Therapeutics</a:t>
            </a:r>
          </a:p>
          <a:p>
            <a:r>
              <a:rPr lang="en-GB" dirty="0"/>
              <a:t>Bayer Oncology</a:t>
            </a:r>
          </a:p>
          <a:p>
            <a:r>
              <a:rPr lang="en-GB" dirty="0"/>
              <a:t>Bristol-Myers Squib</a:t>
            </a:r>
          </a:p>
          <a:p>
            <a:r>
              <a:rPr lang="en-GB" dirty="0"/>
              <a:t>BeiGene</a:t>
            </a:r>
          </a:p>
          <a:p>
            <a:r>
              <a:rPr lang="en-GB" dirty="0"/>
              <a:t>SecuraBio</a:t>
            </a:r>
          </a:p>
          <a:p>
            <a:r>
              <a:rPr lang="en-GB" dirty="0"/>
              <a:t>Pharmacyclics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635906-F76F-FF49-9587-D4044B4C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 Alexey danilov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8CA3D-6341-401B-9AF1-7BAA393D6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A3C3F2-E9E4-6D4E-A239-D0E18EBE9C1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8253-5DDC-4502-B433-009D1A9291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5" y="1425600"/>
            <a:ext cx="5031586" cy="452520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PI3K pathway is aberrantly activated in many cancers</a:t>
            </a:r>
            <a:r>
              <a:rPr lang="en-GB" dirty="0"/>
              <a:t>, including NHL, contributing to proliferation and resistance to therapy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delta isoform </a:t>
            </a:r>
            <a:r>
              <a:rPr lang="en-GB" dirty="0"/>
              <a:t>of the p110 catalytic subunit is of particular interest in lymphoma</a:t>
            </a:r>
          </a:p>
          <a:p>
            <a:r>
              <a:rPr lang="en-GB" b="1" dirty="0">
                <a:solidFill>
                  <a:schemeClr val="accent1"/>
                </a:solidFill>
              </a:rPr>
              <a:t>Several PI3K inhibitors approved </a:t>
            </a:r>
            <a:r>
              <a:rPr lang="en-GB" dirty="0"/>
              <a:t>for </a:t>
            </a:r>
            <a:br>
              <a:rPr lang="en-GB" dirty="0"/>
            </a:br>
            <a:r>
              <a:rPr lang="en-GB" dirty="0"/>
              <a:t>R/R FL and ≥2 prior therapies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6ADC4-994F-494F-A95C-957561EB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PI3K Inhibition: Rationale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DCFAE2F-6FC6-6046-9584-41BEB1E68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B2551F-0F36-184F-87EE-E0604C929E46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33FF8D-A69B-4EFD-8672-9C6C8AE475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610232" cy="365125"/>
          </a:xfrm>
        </p:spPr>
        <p:txBody>
          <a:bodyPr/>
          <a:lstStyle/>
          <a:p>
            <a:r>
              <a:rPr lang="en-GB" dirty="0"/>
              <a:t>FL, follicular lymphoma; NHL, non-Hodgkin’s lymphoma; PI3K, phosphoinositide 3-kinase; R/R, relapsed/refractory</a:t>
            </a:r>
            <a:br>
              <a:rPr lang="en-GB" dirty="0"/>
            </a:br>
            <a:r>
              <a:rPr lang="en-GB" dirty="0"/>
              <a:t>Westin JR. Clin Lymphoma Myeloma Leuk. 2014;14:335-42; von Keudell G, Moskowitz AJ. Curr Hematol Malig Rep. 2019;14:405-13; Patel K, et al. Blood. 2019;134:1573-77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C1DD8-14C8-4C88-BC83-08BC8A72C4D7}"/>
              </a:ext>
            </a:extLst>
          </p:cNvPr>
          <p:cNvSpPr/>
          <p:nvPr/>
        </p:nvSpPr>
        <p:spPr>
          <a:xfrm>
            <a:off x="9234184" y="2105025"/>
            <a:ext cx="1665901" cy="264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F9A970-97B9-4B55-8038-9D43E917F54D}"/>
              </a:ext>
            </a:extLst>
          </p:cNvPr>
          <p:cNvSpPr/>
          <p:nvPr/>
        </p:nvSpPr>
        <p:spPr>
          <a:xfrm>
            <a:off x="8264948" y="3572272"/>
            <a:ext cx="134620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EB2C8-35C1-4789-83BE-252A1B0E449C}"/>
              </a:ext>
            </a:extLst>
          </p:cNvPr>
          <p:cNvSpPr/>
          <p:nvPr/>
        </p:nvSpPr>
        <p:spPr>
          <a:xfrm>
            <a:off x="8264948" y="4412833"/>
            <a:ext cx="134620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9B9BFE-AD4B-764A-BBDA-2A344FD1D1EC}"/>
              </a:ext>
            </a:extLst>
          </p:cNvPr>
          <p:cNvGrpSpPr/>
          <p:nvPr/>
        </p:nvGrpSpPr>
        <p:grpSpPr>
          <a:xfrm>
            <a:off x="5772467" y="1552498"/>
            <a:ext cx="5886133" cy="4456012"/>
            <a:chOff x="5772467" y="1552498"/>
            <a:chExt cx="5886133" cy="44560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60DCD8A-1AAE-B044-B590-F8A3A51B7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2467" y="1947209"/>
              <a:ext cx="5886133" cy="40613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D65A12-5069-1B43-BA67-D91ADA21C2C0}"/>
                </a:ext>
              </a:extLst>
            </p:cNvPr>
            <p:cNvSpPr/>
            <p:nvPr/>
          </p:nvSpPr>
          <p:spPr>
            <a:xfrm>
              <a:off x="5772467" y="1842052"/>
              <a:ext cx="3225759" cy="262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1EFAF1-DD64-124F-BC2D-719C6FF6ADC9}"/>
                </a:ext>
              </a:extLst>
            </p:cNvPr>
            <p:cNvSpPr txBox="1"/>
            <p:nvPr/>
          </p:nvSpPr>
          <p:spPr>
            <a:xfrm>
              <a:off x="7476475" y="1552498"/>
              <a:ext cx="2478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Targeting PI3K isoforms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8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FB3F-5043-4C45-964A-C05611FE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UNITY-NHL Study Design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9DB218C0-3971-4D79-8C99-BA477560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F856E-C579-164A-B8E7-33C19BD1773E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A4E88C7-764E-DA43-8F23-F7371C5B14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38245"/>
            <a:ext cx="10605536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CD20, cluster of differentiation 20; DoR, duration of response; ECOG PS, Eastern Cooperative Oncology Group Performance Status; FL, follicular lymphoma; IRC, independent review committee;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MZL, marginal zone lymphoma; ORR, overall response rate; PFS, progression-free survival; PO, orally; POD, progression of disease; QD, once daily; SLL, small lymphocytic lymphoma; R/R, relapsed/refractory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Zinzani PL, et al. ASH 2020. Abstract #2934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C1109-9721-4430-833C-498CC8EF5ABD}"/>
              </a:ext>
            </a:extLst>
          </p:cNvPr>
          <p:cNvSpPr/>
          <p:nvPr/>
        </p:nvSpPr>
        <p:spPr>
          <a:xfrm>
            <a:off x="4436836" y="3799538"/>
            <a:ext cx="3522561" cy="2339107"/>
          </a:xfrm>
          <a:prstGeom prst="rect">
            <a:avLst/>
          </a:prstGeom>
        </p:spPr>
        <p:txBody>
          <a:bodyPr vert="horz" lIns="0" tIns="0" rIns="0" bIns="91440" rtlCol="0" anchor="t">
            <a:normAutofit/>
          </a:bodyPr>
          <a:lstStyle/>
          <a:p>
            <a:pPr algn="ctr" defTabSz="91435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GB" sz="22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453276-3145-4CC9-8CD1-CE9D95C0AB57}"/>
              </a:ext>
            </a:extLst>
          </p:cNvPr>
          <p:cNvGrpSpPr/>
          <p:nvPr/>
        </p:nvGrpSpPr>
        <p:grpSpPr>
          <a:xfrm>
            <a:off x="457200" y="1276306"/>
            <a:ext cx="11519348" cy="4305388"/>
            <a:chOff x="590570" y="1276306"/>
            <a:chExt cx="11519348" cy="4305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436660-882E-412B-B7DA-3190C207D47E}"/>
                </a:ext>
              </a:extLst>
            </p:cNvPr>
            <p:cNvSpPr/>
            <p:nvPr/>
          </p:nvSpPr>
          <p:spPr>
            <a:xfrm>
              <a:off x="8359392" y="1618846"/>
              <a:ext cx="3750526" cy="2669006"/>
            </a:xfrm>
            <a:prstGeom prst="rect">
              <a:avLst/>
            </a:prstGeom>
          </p:spPr>
          <p:txBody>
            <a:bodyPr vert="horz" lIns="0" tIns="0" rIns="0" bIns="91440" rtlCol="0" anchor="t">
              <a:normAutofit/>
            </a:bodyPr>
            <a:lstStyle/>
            <a:p>
              <a:pPr marL="342900" indent="-342900" algn="ctr" defTabSz="914354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20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2D2802-A7A9-40CA-8E65-E56DDB80D6F1}"/>
                </a:ext>
              </a:extLst>
            </p:cNvPr>
            <p:cNvSpPr/>
            <p:nvPr/>
          </p:nvSpPr>
          <p:spPr>
            <a:xfrm>
              <a:off x="9315429" y="1828800"/>
              <a:ext cx="2743200" cy="3200400"/>
            </a:xfrm>
            <a:prstGeom prst="roundRect">
              <a:avLst>
                <a:gd name="adj" fmla="val 6693"/>
              </a:avLst>
            </a:prstGeom>
            <a:solidFill>
              <a:srgbClr val="909FA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4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</a:pPr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Primary endpoint:​</a:t>
              </a:r>
            </a:p>
            <a:p>
              <a:pPr marL="179388" indent="-179388" defTabSz="914354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IRC-assessed ORR​</a:t>
              </a:r>
            </a:p>
            <a:p>
              <a:pPr defTabSz="914354">
                <a:lnSpc>
                  <a:spcPct val="90000"/>
                </a:lnSpc>
                <a:spcBef>
                  <a:spcPts val="1600"/>
                </a:spcBef>
                <a:buClr>
                  <a:schemeClr val="accent1"/>
                </a:buClr>
              </a:pPr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Secondary endpoints:​</a:t>
              </a:r>
            </a:p>
            <a:p>
              <a:pPr marL="179388" indent="-179388" defTabSz="914354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IRC-assessed</a:t>
              </a:r>
            </a:p>
            <a:p>
              <a:pPr marL="630238" lvl="1" indent="-271463" defTabSz="914354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System Font Regular"/>
                <a:buChar char="–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DoR</a:t>
              </a:r>
            </a:p>
            <a:p>
              <a:pPr marL="630238" lvl="1" indent="-271463" defTabSz="914354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System Font Regular"/>
                <a:buChar char="–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PFS</a:t>
              </a:r>
            </a:p>
            <a:p>
              <a:pPr marL="630238" lvl="1" indent="-271463" defTabSz="914354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System Font Regular"/>
                <a:buChar char="–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 to response (TTR)</a:t>
              </a:r>
            </a:p>
            <a:p>
              <a:pPr marL="179388" indent="-179388" defTabSz="914354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Safety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B3447D-CA9E-4172-8B15-5489D950F60A}"/>
                </a:ext>
              </a:extLst>
            </p:cNvPr>
            <p:cNvGrpSpPr/>
            <p:nvPr/>
          </p:nvGrpSpPr>
          <p:grpSpPr>
            <a:xfrm>
              <a:off x="2515537" y="1276306"/>
              <a:ext cx="2788693" cy="4305388"/>
              <a:chOff x="927438" y="967165"/>
              <a:chExt cx="2788693" cy="4305388"/>
            </a:xfrm>
          </p:grpSpPr>
          <p:sp>
            <p:nvSpPr>
              <p:cNvPr id="19" name="Line 52">
                <a:extLst>
                  <a:ext uri="{FF2B5EF4-FFF2-40B4-BE49-F238E27FC236}">
                    <a16:creationId xmlns:a16="http://schemas.microsoft.com/office/drawing/2014/main" id="{2734C8DB-110E-408D-BEA6-33D6CDBFE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8928" y="3827185"/>
                <a:ext cx="955278" cy="825211"/>
              </a:xfrm>
              <a:prstGeom prst="line">
                <a:avLst/>
              </a:prstGeom>
              <a:noFill/>
              <a:ln w="44450" cap="rnd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52">
                <a:extLst>
                  <a:ext uri="{FF2B5EF4-FFF2-40B4-BE49-F238E27FC236}">
                    <a16:creationId xmlns:a16="http://schemas.microsoft.com/office/drawing/2014/main" id="{11079301-FFAE-4BD5-B7B3-5FB50D35B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0852" y="1656720"/>
                <a:ext cx="955279" cy="725585"/>
              </a:xfrm>
              <a:prstGeom prst="line">
                <a:avLst/>
              </a:prstGeom>
              <a:noFill/>
              <a:ln w="44450" cap="rnd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52">
                <a:extLst>
                  <a:ext uri="{FF2B5EF4-FFF2-40B4-BE49-F238E27FC236}">
                    <a16:creationId xmlns:a16="http://schemas.microsoft.com/office/drawing/2014/main" id="{F5EE007E-20B9-412A-80EA-5ADF2EBE4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4274" y="3119858"/>
                <a:ext cx="539932" cy="0"/>
              </a:xfrm>
              <a:prstGeom prst="line">
                <a:avLst/>
              </a:prstGeom>
              <a:noFill/>
              <a:ln w="444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E781A82-686B-4E6B-98E6-671DC4834142}"/>
                  </a:ext>
                </a:extLst>
              </p:cNvPr>
              <p:cNvSpPr/>
              <p:nvPr/>
            </p:nvSpPr>
            <p:spPr>
              <a:xfrm>
                <a:off x="927438" y="3900953"/>
                <a:ext cx="2286000" cy="1371600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800" b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SLL</a:t>
                </a:r>
                <a:endParaRPr lang="en-US" sz="16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defRPr/>
                </a:pPr>
                <a:r>
                  <a:rPr lang="en-US" sz="1600" i="1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R/R 2+ prior Lines, including an anti-CD20 and an alkylating agent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FC88420-B4EC-4FDE-A2B5-840AFA6D674C}"/>
                  </a:ext>
                </a:extLst>
              </p:cNvPr>
              <p:cNvSpPr/>
              <p:nvPr/>
            </p:nvSpPr>
            <p:spPr>
              <a:xfrm>
                <a:off x="927438" y="2434059"/>
                <a:ext cx="2286000" cy="137160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800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</a:t>
                </a:r>
                <a:endParaRPr lang="en-US" sz="16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defRPr/>
                </a:pPr>
                <a:r>
                  <a:rPr lang="en-US" sz="1600" i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R/R 2+ prior Lines, including an anti-CD20 and an alkylating agent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FB6F3ED-7EBA-4075-9354-5D83517DEB0A}"/>
                  </a:ext>
                </a:extLst>
              </p:cNvPr>
              <p:cNvSpPr/>
              <p:nvPr/>
            </p:nvSpPr>
            <p:spPr>
              <a:xfrm>
                <a:off x="927438" y="967165"/>
                <a:ext cx="2286000" cy="1371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pt-BR" sz="2800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MZL</a:t>
                </a:r>
              </a:p>
              <a:p>
                <a:pPr lvl="0" algn="ctr">
                  <a:defRPr/>
                </a:pPr>
                <a:endParaRPr lang="pt-BR" sz="1600" i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lnSpc>
                    <a:spcPct val="90000"/>
                  </a:lnSpc>
                  <a:defRPr/>
                </a:pPr>
                <a:r>
                  <a:rPr lang="pt-BR" sz="1600" i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R/R 1+ prior anti-CD20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ACA9AC-3236-44DC-B977-B5D956E4959F}"/>
                </a:ext>
              </a:extLst>
            </p:cNvPr>
            <p:cNvGrpSpPr/>
            <p:nvPr/>
          </p:nvGrpSpPr>
          <p:grpSpPr>
            <a:xfrm>
              <a:off x="5369777" y="2743200"/>
              <a:ext cx="3860094" cy="1371600"/>
              <a:chOff x="3781678" y="2434059"/>
              <a:chExt cx="3860094" cy="1371600"/>
            </a:xfrm>
          </p:grpSpPr>
          <p:sp>
            <p:nvSpPr>
              <p:cNvPr id="25" name="Line 52">
                <a:extLst>
                  <a:ext uri="{FF2B5EF4-FFF2-40B4-BE49-F238E27FC236}">
                    <a16:creationId xmlns:a16="http://schemas.microsoft.com/office/drawing/2014/main" id="{4DD1A603-0F79-40D0-AC56-61C8231E1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6731" y="3119858"/>
                <a:ext cx="455041" cy="1"/>
              </a:xfrm>
              <a:prstGeom prst="line">
                <a:avLst/>
              </a:prstGeom>
              <a:noFill/>
              <a:ln w="444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6D107E9-C736-472C-AA7A-920192907797}"/>
                  </a:ext>
                </a:extLst>
              </p:cNvPr>
              <p:cNvSpPr/>
              <p:nvPr/>
            </p:nvSpPr>
            <p:spPr>
              <a:xfrm>
                <a:off x="3781678" y="2434059"/>
                <a:ext cx="3566160" cy="13716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8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Umbralisib </a:t>
                </a:r>
              </a:p>
              <a:p>
                <a:pPr lvl="0" algn="ctr">
                  <a:defRPr/>
                </a:pPr>
                <a:r>
                  <a:rPr lang="en-US" sz="2000" b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800mg PO QD</a:t>
                </a:r>
                <a:endParaRPr lang="en-US" sz="2000" i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lnSpc>
                    <a:spcPct val="90000"/>
                  </a:lnSpc>
                  <a:defRPr/>
                </a:pPr>
                <a:r>
                  <a:rPr lang="en-US" sz="1600" i="1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Until POD, unacceptable toxicity, or study withdrawal</a:t>
                </a:r>
              </a:p>
            </p:txBody>
          </p: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7D12E18-6BB7-4C18-89F4-F2152E827BDE}"/>
                </a:ext>
              </a:extLst>
            </p:cNvPr>
            <p:cNvSpPr/>
            <p:nvPr/>
          </p:nvSpPr>
          <p:spPr>
            <a:xfrm>
              <a:off x="590570" y="1828800"/>
              <a:ext cx="1828800" cy="3200400"/>
            </a:xfrm>
            <a:prstGeom prst="roundRect">
              <a:avLst>
                <a:gd name="adj" fmla="val 6693"/>
              </a:avLst>
            </a:prstGeom>
            <a:solidFill>
              <a:srgbClr val="909FA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</a:pPr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eligibility criteria</a:t>
              </a:r>
            </a:p>
            <a:p>
              <a:pPr marL="179388" indent="-179388" defTabSz="914354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Patients ≥18 years of age</a:t>
              </a:r>
            </a:p>
            <a:p>
              <a:pPr marL="179388" indent="-179388" defTabSz="914354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Histologically confirmed R/R MZL, FL, or SLL requiring treatment </a:t>
              </a:r>
            </a:p>
            <a:p>
              <a:pPr marL="179388" indent="-179388" defTabSz="914354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ECOG PS ≤2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E716F8-E90F-4FDB-830E-E78895215AFF}"/>
                </a:ext>
              </a:extLst>
            </p:cNvPr>
            <p:cNvSpPr txBox="1"/>
            <p:nvPr/>
          </p:nvSpPr>
          <p:spPr>
            <a:xfrm>
              <a:off x="5369777" y="4605908"/>
              <a:ext cx="3566161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9388" indent="-179388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/>
                  </a:solidFill>
                </a:rPr>
                <a:t>First response assessment was at the end of </a:t>
              </a:r>
              <a:r>
                <a:rPr lang="en-US" sz="1600" b="1" dirty="0">
                  <a:solidFill>
                    <a:schemeClr val="tx2"/>
                  </a:solidFill>
                </a:rPr>
                <a:t>Cycle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2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2F97-B47A-4A33-8A37-63D00297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Causality adverse events (&gt;15%)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B1D40-4481-4230-8956-AAB6A676A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F856E-C579-164A-B8E7-33C19BD1773E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2DB1B-ADC4-814F-83A8-52DFCA1DB8A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AE, adverse event; ALT, alanine aminotransferase; AST, aspartate aminotransferase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Zinzani PL, et al. ASH 2020. Abstract #2934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4EA17B5-CB34-4FD9-A35A-32DF074538BB}"/>
              </a:ext>
            </a:extLst>
          </p:cNvPr>
          <p:cNvGraphicFramePr>
            <a:graphicFrameLocks noGrp="1"/>
          </p:cNvGraphicFramePr>
          <p:nvPr/>
        </p:nvGraphicFramePr>
        <p:xfrm>
          <a:off x="619200" y="1425600"/>
          <a:ext cx="10963201" cy="448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03">
                  <a:extLst>
                    <a:ext uri="{9D8B030D-6E8A-4147-A177-3AD203B41FA5}">
                      <a16:colId xmlns:a16="http://schemas.microsoft.com/office/drawing/2014/main" val="3876049177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745029662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1374210747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2561647204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486845147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1341624259"/>
                    </a:ext>
                  </a:extLst>
                </a:gridCol>
                <a:gridCol w="1429983">
                  <a:extLst>
                    <a:ext uri="{9D8B030D-6E8A-4147-A177-3AD203B41FA5}">
                      <a16:colId xmlns:a16="http://schemas.microsoft.com/office/drawing/2014/main" val="1909156865"/>
                    </a:ext>
                  </a:extLst>
                </a:gridCol>
              </a:tblGrid>
              <a:tr h="6154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en-GB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AE, n (%) (N=208)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Any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Grade</a:t>
                      </a:r>
                      <a:endParaRPr lang="en-GB" sz="18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Grade 1</a:t>
                      </a:r>
                      <a:endParaRPr lang="en-GB" sz="18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Grade 2</a:t>
                      </a:r>
                      <a:endParaRPr lang="en-GB" sz="18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Grade 3</a:t>
                      </a:r>
                      <a:endParaRPr lang="en-GB" sz="18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Grade 4</a:t>
                      </a:r>
                      <a:endParaRPr lang="en-GB" sz="18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 dirty="0">
                          <a:effectLst/>
                        </a:rPr>
                        <a:t>Grade 5</a:t>
                      </a:r>
                      <a:endParaRPr lang="en-GB" sz="18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9624344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solidFill>
                            <a:srgbClr val="FF0000"/>
                          </a:solidFill>
                          <a:effectLst/>
                        </a:rPr>
                        <a:t>Diarrhoea</a:t>
                      </a:r>
                      <a:endParaRPr lang="en-GB" sz="1600" b="0" noProof="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solidFill>
                            <a:srgbClr val="FF0000"/>
                          </a:solidFill>
                          <a:effectLst/>
                        </a:rPr>
                        <a:t>123 (59.1)</a:t>
                      </a:r>
                      <a:endParaRPr lang="en-GB" sz="1600" b="1" noProof="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solidFill>
                            <a:srgbClr val="FF0000"/>
                          </a:solidFill>
                          <a:effectLst/>
                        </a:rPr>
                        <a:t>64 (30.8)</a:t>
                      </a:r>
                      <a:endParaRPr lang="en-GB" sz="1600" noProof="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solidFill>
                            <a:srgbClr val="FF0000"/>
                          </a:solidFill>
                          <a:effectLst/>
                        </a:rPr>
                        <a:t>38 (18.3)</a:t>
                      </a:r>
                      <a:endParaRPr lang="en-GB" sz="1600" noProof="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solidFill>
                            <a:srgbClr val="FF0000"/>
                          </a:solidFill>
                          <a:effectLst/>
                        </a:rPr>
                        <a:t>21 (10.1)</a:t>
                      </a:r>
                      <a:endParaRPr lang="en-GB" sz="1600" noProof="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495942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Nausea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82 (39.4)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52 (25.0)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29 (13.9)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 (0.5)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6589170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Fatigue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64 (30.8)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38 (18.3)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19 (9.1)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7 (3.4)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7744746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Vomiting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49 (23.6)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29 (13.9)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19 (9.1)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 (0.5)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6157240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Cough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43 (20.7)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35 (16.8)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8 (3.8)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4546011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ALT increased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42 (20.2)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13 (6.3)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15 (7.2)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11 (5.3)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3 (1.4)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1557562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AST increased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39 (18.8)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19 (9.1)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5 (2.4)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15 (7.2)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0171212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Decreased appetite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39 (18.8)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23 (11.1)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12 (5.8)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4 (1.9)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8757279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Dizziness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38 (18.3)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29 (13.9)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8 (3.8)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 (0.5)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1955556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Neutropenia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33 (15.9)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5 (2.4)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4 (1.9)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10 (4.8)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14 (6.7)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9891163"/>
                  </a:ext>
                </a:extLst>
              </a:tr>
              <a:tr h="3516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noProof="0" dirty="0">
                          <a:effectLst/>
                        </a:rPr>
                        <a:t>Headache</a:t>
                      </a:r>
                      <a:endParaRPr lang="en-GB" sz="1600" b="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noProof="0" dirty="0">
                          <a:effectLst/>
                        </a:rPr>
                        <a:t>33 ( 15.9)</a:t>
                      </a:r>
                      <a:endParaRPr lang="en-GB" sz="1600" b="1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22 (10.6)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9 (4.3)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 (1.0)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0</a:t>
                      </a:r>
                      <a:endParaRPr lang="en-GB" sz="1600" noProof="0" dirty="0"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6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0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A511-2509-4BAA-8A49-E4CFCAA9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IRC-Assessed Overall Response</a:t>
            </a:r>
            <a:br>
              <a:rPr lang="en-GB" dirty="0"/>
            </a:br>
            <a:r>
              <a:rPr lang="en-GB" dirty="0"/>
              <a:t>Primary Endpoint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91103-2454-4B40-B314-73C5AB270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F856E-C579-164A-B8E7-33C19BD1773E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1B360EA-C1B1-AF4F-8980-4021BBDE17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759230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CR, complete response; DCR, disease control rate (CR + PR + SD); FL, follicular lymphoma; IRC, independent review committee; MZL, marginal zone lymphoma; ORR, overall response rate; PR, partial response; SD, stable disease; SLL, small lymphocytic lymphoma; TRR, time to response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Zinzani PL, et al. ASH 2020. Abstract #2934</a:t>
            </a:r>
          </a:p>
        </p:txBody>
      </p:sp>
      <p:graphicFrame>
        <p:nvGraphicFramePr>
          <p:cNvPr id="85" name="Table 10">
            <a:extLst>
              <a:ext uri="{FF2B5EF4-FFF2-40B4-BE49-F238E27FC236}">
                <a16:creationId xmlns:a16="http://schemas.microsoft.com/office/drawing/2014/main" id="{F3C188F1-A03B-4718-8EC6-72D3C4CAF3DB}"/>
              </a:ext>
            </a:extLst>
          </p:cNvPr>
          <p:cNvGraphicFramePr>
            <a:graphicFrameLocks noGrp="1"/>
          </p:cNvGraphicFramePr>
          <p:nvPr/>
        </p:nvGraphicFramePr>
        <p:xfrm>
          <a:off x="7734070" y="2530110"/>
          <a:ext cx="43185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4302">
                  <a:extLst>
                    <a:ext uri="{9D8B030D-6E8A-4147-A177-3AD203B41FA5}">
                      <a16:colId xmlns:a16="http://schemas.microsoft.com/office/drawing/2014/main" val="908895520"/>
                    </a:ext>
                  </a:extLst>
                </a:gridCol>
                <a:gridCol w="868657">
                  <a:extLst>
                    <a:ext uri="{9D8B030D-6E8A-4147-A177-3AD203B41FA5}">
                      <a16:colId xmlns:a16="http://schemas.microsoft.com/office/drawing/2014/main" val="1531990688"/>
                    </a:ext>
                  </a:extLst>
                </a:gridCol>
                <a:gridCol w="1258767">
                  <a:extLst>
                    <a:ext uri="{9D8B030D-6E8A-4147-A177-3AD203B41FA5}">
                      <a16:colId xmlns:a16="http://schemas.microsoft.com/office/drawing/2014/main" val="2469265277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val="3009115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Cohort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DCR, %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TTR, months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Median follow-up, months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5169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MZL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82.6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2.8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27.8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3973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79.5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27.5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529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SLL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86.4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2.7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29.3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717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C10B068-C20E-45BE-A4E7-D36F9DBD5E6E}"/>
              </a:ext>
            </a:extLst>
          </p:cNvPr>
          <p:cNvGrpSpPr/>
          <p:nvPr/>
        </p:nvGrpSpPr>
        <p:grpSpPr>
          <a:xfrm>
            <a:off x="681726" y="1306988"/>
            <a:ext cx="6928262" cy="4049560"/>
            <a:chOff x="681726" y="1723426"/>
            <a:chExt cx="6928262" cy="40495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FF4889-1DFA-4D2B-AEDA-C64EF34F67E9}"/>
                </a:ext>
              </a:extLst>
            </p:cNvPr>
            <p:cNvGrpSpPr/>
            <p:nvPr/>
          </p:nvGrpSpPr>
          <p:grpSpPr>
            <a:xfrm>
              <a:off x="681726" y="1723426"/>
              <a:ext cx="6928262" cy="4049560"/>
              <a:chOff x="681726" y="1353312"/>
              <a:chExt cx="6928262" cy="404956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EF6350-9145-40B0-AB07-96984FC94C7C}"/>
                  </a:ext>
                </a:extLst>
              </p:cNvPr>
              <p:cNvGrpSpPr/>
              <p:nvPr/>
            </p:nvGrpSpPr>
            <p:grpSpPr>
              <a:xfrm>
                <a:off x="681726" y="1353312"/>
                <a:ext cx="6928262" cy="4049560"/>
                <a:chOff x="2462626" y="1353312"/>
                <a:chExt cx="6928262" cy="404956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E3E46B3F-7F78-4D2F-9B0E-798DBCC2BF9E}"/>
                    </a:ext>
                  </a:extLst>
                </p:cNvPr>
                <p:cNvGrpSpPr/>
                <p:nvPr/>
              </p:nvGrpSpPr>
              <p:grpSpPr>
                <a:xfrm>
                  <a:off x="2807208" y="1353312"/>
                  <a:ext cx="2286000" cy="4049560"/>
                  <a:chOff x="7104888" y="1353312"/>
                  <a:chExt cx="2286000" cy="404956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C4827B3F-3A02-4234-A967-D3F1B64C379F}"/>
                      </a:ext>
                    </a:extLst>
                  </p:cNvPr>
                  <p:cNvGrpSpPr/>
                  <p:nvPr/>
                </p:nvGrpSpPr>
                <p:grpSpPr>
                  <a:xfrm>
                    <a:off x="7104888" y="1353312"/>
                    <a:ext cx="2286000" cy="3657600"/>
                    <a:chOff x="7906463" y="1238351"/>
                    <a:chExt cx="2286000" cy="3657600"/>
                  </a:xfrm>
                </p:grpSpPr>
                <p:graphicFrame>
                  <p:nvGraphicFramePr>
                    <p:cNvPr id="47" name="Chart 46">
                      <a:extLst>
                        <a:ext uri="{FF2B5EF4-FFF2-40B4-BE49-F238E27FC236}">
                          <a16:creationId xmlns:a16="http://schemas.microsoft.com/office/drawing/2014/main" id="{BCDDCAFF-F4F4-41BC-9BFE-47CFDD86AF38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7906463" y="1238351"/>
                    <a:ext cx="2286000" cy="36576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graphicFrame>
                  <p:nvGraphicFramePr>
                    <p:cNvPr id="48" name="Chart 47">
                      <a:extLst>
                        <a:ext uri="{FF2B5EF4-FFF2-40B4-BE49-F238E27FC236}">
                          <a16:creationId xmlns:a16="http://schemas.microsoft.com/office/drawing/2014/main" id="{00B25A13-F042-4B84-8E69-7EFAB7E7F8E3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7906463" y="1238351"/>
                    <a:ext cx="2286000" cy="36576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"/>
                    </a:graphicData>
                  </a:graphic>
                </p:graphicFrame>
              </p:grp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7300184-F4A2-4AD9-91A2-19ACC6B17C64}"/>
                      </a:ext>
                    </a:extLst>
                  </p:cNvPr>
                  <p:cNvSpPr txBox="1"/>
                  <p:nvPr/>
                </p:nvSpPr>
                <p:spPr>
                  <a:xfrm>
                    <a:off x="8141958" y="4879652"/>
                    <a:ext cx="444031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MZL</a:t>
                    </a:r>
                  </a:p>
                  <a:p>
                    <a:pPr algn="ctr"/>
                    <a:r>
                      <a:rPr lang="en-US" sz="1600" dirty="0"/>
                      <a:t>N=69</a:t>
                    </a:r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AB760B2-5364-45AD-9354-D853FBB40C09}"/>
                      </a:ext>
                    </a:extLst>
                  </p:cNvPr>
                  <p:cNvSpPr txBox="1"/>
                  <p:nvPr/>
                </p:nvSpPr>
                <p:spPr>
                  <a:xfrm>
                    <a:off x="8631896" y="3448292"/>
                    <a:ext cx="355867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33%</a:t>
                    </a:r>
                  </a:p>
                  <a:p>
                    <a:pPr algn="ctr"/>
                    <a:r>
                      <a:rPr lang="en-US" sz="1600" dirty="0"/>
                      <a:t>SD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720B445-EFF6-47D2-9027-2B7DE7E61483}"/>
                      </a:ext>
                    </a:extLst>
                  </p:cNvPr>
                  <p:cNvSpPr txBox="1"/>
                  <p:nvPr/>
                </p:nvSpPr>
                <p:spPr>
                  <a:xfrm>
                    <a:off x="7755900" y="3448292"/>
                    <a:ext cx="35105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33%</a:t>
                    </a:r>
                  </a:p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PR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33E708-9B82-45A6-B088-1FE112B22A9F}"/>
                      </a:ext>
                    </a:extLst>
                  </p:cNvPr>
                  <p:cNvSpPr txBox="1"/>
                  <p:nvPr/>
                </p:nvSpPr>
                <p:spPr>
                  <a:xfrm>
                    <a:off x="7749489" y="2337326"/>
                    <a:ext cx="36388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16%</a:t>
                    </a:r>
                  </a:p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CR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604FDA2-DC07-45D8-A318-0E248783FF9A}"/>
                      </a:ext>
                    </a:extLst>
                  </p:cNvPr>
                  <p:cNvSpPr txBox="1"/>
                  <p:nvPr/>
                </p:nvSpPr>
                <p:spPr>
                  <a:xfrm>
                    <a:off x="7641286" y="1511455"/>
                    <a:ext cx="58028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49.3%</a:t>
                    </a:r>
                  </a:p>
                  <a:p>
                    <a:pPr algn="ctr"/>
                    <a:r>
                      <a:rPr lang="en-US" b="1" dirty="0"/>
                      <a:t>ORR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3C47E83-52A6-47A1-B3DB-56985D8841E6}"/>
                    </a:ext>
                  </a:extLst>
                </p:cNvPr>
                <p:cNvGrpSpPr/>
                <p:nvPr/>
              </p:nvGrpSpPr>
              <p:grpSpPr>
                <a:xfrm>
                  <a:off x="7104888" y="1353312"/>
                  <a:ext cx="2286000" cy="4049560"/>
                  <a:chOff x="4953000" y="1353312"/>
                  <a:chExt cx="2286000" cy="404956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32DFD28F-6AAE-4F3D-803F-07C0EABA49AC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00" y="1353312"/>
                    <a:ext cx="2286000" cy="3657600"/>
                    <a:chOff x="4953000" y="1600200"/>
                    <a:chExt cx="2286000" cy="3657600"/>
                  </a:xfrm>
                </p:grpSpPr>
                <p:graphicFrame>
                  <p:nvGraphicFramePr>
                    <p:cNvPr id="57" name="Chart 56">
                      <a:extLst>
                        <a:ext uri="{FF2B5EF4-FFF2-40B4-BE49-F238E27FC236}">
                          <a16:creationId xmlns:a16="http://schemas.microsoft.com/office/drawing/2014/main" id="{9EE221B3-784C-4040-9E96-D0D742D9BA49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4953000" y="1600200"/>
                    <a:ext cx="2286000" cy="36576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5"/>
                    </a:graphicData>
                  </a:graphic>
                </p:graphicFrame>
                <p:graphicFrame>
                  <p:nvGraphicFramePr>
                    <p:cNvPr id="58" name="Chart 57">
                      <a:extLst>
                        <a:ext uri="{FF2B5EF4-FFF2-40B4-BE49-F238E27FC236}">
                          <a16:creationId xmlns:a16="http://schemas.microsoft.com/office/drawing/2014/main" id="{A1B40D3E-15BC-4A6E-985D-E45D6F225D51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4953000" y="1600200"/>
                    <a:ext cx="2286000" cy="36576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6"/>
                    </a:graphicData>
                  </a:graphic>
                </p:graphicFrame>
              </p:grp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A5896C-1B3F-4673-B39E-8D25C3DBCB34}"/>
                      </a:ext>
                    </a:extLst>
                  </p:cNvPr>
                  <p:cNvSpPr txBox="1"/>
                  <p:nvPr/>
                </p:nvSpPr>
                <p:spPr>
                  <a:xfrm>
                    <a:off x="5993432" y="4879652"/>
                    <a:ext cx="444031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SLL</a:t>
                    </a:r>
                  </a:p>
                  <a:p>
                    <a:pPr algn="ctr"/>
                    <a:r>
                      <a:rPr lang="en-US" sz="1600" dirty="0"/>
                      <a:t>N=22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9A86FFAE-1897-4C3D-90B4-76DC852F6DF7}"/>
                      </a:ext>
                    </a:extLst>
                  </p:cNvPr>
                  <p:cNvSpPr txBox="1"/>
                  <p:nvPr/>
                </p:nvSpPr>
                <p:spPr>
                  <a:xfrm>
                    <a:off x="6479086" y="3448292"/>
                    <a:ext cx="36548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36%</a:t>
                    </a:r>
                  </a:p>
                  <a:p>
                    <a:pPr algn="ctr"/>
                    <a:r>
                      <a:rPr lang="en-US" sz="1600" dirty="0"/>
                      <a:t>SD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84616E9-DCDC-45C3-88D1-89CDFC11E0A6}"/>
                      </a:ext>
                    </a:extLst>
                  </p:cNvPr>
                  <p:cNvSpPr txBox="1"/>
                  <p:nvPr/>
                </p:nvSpPr>
                <p:spPr>
                  <a:xfrm>
                    <a:off x="5591884" y="3448292"/>
                    <a:ext cx="36869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45%</a:t>
                    </a:r>
                  </a:p>
                  <a:p>
                    <a:pPr algn="ctr"/>
                    <a:r>
                      <a:rPr lang="en-US" sz="1600" dirty="0"/>
                      <a:t>PR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D966C5B-8F8E-4A1B-B4A2-F9BAE8AA7B92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705" y="1471846"/>
                    <a:ext cx="603050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50.0%</a:t>
                    </a:r>
                  </a:p>
                  <a:p>
                    <a:pPr algn="ctr"/>
                    <a:r>
                      <a:rPr lang="en-US" b="1" dirty="0"/>
                      <a:t>ORR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31D3941-8018-4B39-B8E7-3B5DE5A0AA07}"/>
                      </a:ext>
                    </a:extLst>
                  </p:cNvPr>
                  <p:cNvSpPr txBox="1"/>
                  <p:nvPr/>
                </p:nvSpPr>
                <p:spPr>
                  <a:xfrm>
                    <a:off x="5506925" y="2063693"/>
                    <a:ext cx="53860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5% CR</a:t>
                    </a: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196DA70-A426-481F-98D2-82341200AD66}"/>
                    </a:ext>
                  </a:extLst>
                </p:cNvPr>
                <p:cNvGrpSpPr/>
                <p:nvPr/>
              </p:nvGrpSpPr>
              <p:grpSpPr>
                <a:xfrm>
                  <a:off x="4953000" y="1353312"/>
                  <a:ext cx="2286000" cy="4049560"/>
                  <a:chOff x="2807208" y="1353312"/>
                  <a:chExt cx="2286000" cy="4049560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5768A98F-0712-43C6-AA04-53F51D25996B}"/>
                      </a:ext>
                    </a:extLst>
                  </p:cNvPr>
                  <p:cNvGrpSpPr/>
                  <p:nvPr/>
                </p:nvGrpSpPr>
                <p:grpSpPr>
                  <a:xfrm>
                    <a:off x="2807208" y="1353312"/>
                    <a:ext cx="2286000" cy="3657600"/>
                    <a:chOff x="1713412" y="1491343"/>
                    <a:chExt cx="2286000" cy="3657600"/>
                  </a:xfrm>
                </p:grpSpPr>
                <p:graphicFrame>
                  <p:nvGraphicFramePr>
                    <p:cNvPr id="83" name="Chart 82">
                      <a:extLst>
                        <a:ext uri="{FF2B5EF4-FFF2-40B4-BE49-F238E27FC236}">
                          <a16:creationId xmlns:a16="http://schemas.microsoft.com/office/drawing/2014/main" id="{1F73F5A5-EEC3-434C-8AC6-5EC6CE4BF3D4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1713412" y="1491343"/>
                    <a:ext cx="2286000" cy="36576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7"/>
                    </a:graphicData>
                  </a:graphic>
                </p:graphicFrame>
                <p:graphicFrame>
                  <p:nvGraphicFramePr>
                    <p:cNvPr id="84" name="Chart 83">
                      <a:extLst>
                        <a:ext uri="{FF2B5EF4-FFF2-40B4-BE49-F238E27FC236}">
                          <a16:creationId xmlns:a16="http://schemas.microsoft.com/office/drawing/2014/main" id="{BE8AB679-7128-497F-9C5A-78F6576EB860}"/>
                        </a:ext>
                      </a:extLst>
                    </p:cNvPr>
                    <p:cNvGraphicFramePr>
                      <a:graphicFrameLocks/>
                    </p:cNvGraphicFramePr>
                    <p:nvPr/>
                  </p:nvGraphicFramePr>
                  <p:xfrm>
                    <a:off x="1713412" y="1491343"/>
                    <a:ext cx="2286000" cy="36576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8"/>
                    </a:graphicData>
                  </a:graphic>
                </p:graphicFrame>
              </p:grp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77B7EEC-72E3-489F-B8F7-8C3EFA70882E}"/>
                      </a:ext>
                    </a:extLst>
                  </p:cNvPr>
                  <p:cNvSpPr txBox="1"/>
                  <p:nvPr/>
                </p:nvSpPr>
                <p:spPr>
                  <a:xfrm>
                    <a:off x="3791041" y="4879652"/>
                    <a:ext cx="548227" cy="5232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FL</a:t>
                    </a:r>
                  </a:p>
                  <a:p>
                    <a:pPr algn="ctr"/>
                    <a:r>
                      <a:rPr lang="en-US" sz="1600" dirty="0"/>
                      <a:t>N=117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50D01A9-C2A6-407E-934E-FC6ECB9F5CEF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588" y="3448292"/>
                    <a:ext cx="36388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34%</a:t>
                    </a:r>
                  </a:p>
                  <a:p>
                    <a:pPr algn="ctr"/>
                    <a:r>
                      <a:rPr lang="en-US" sz="1600" dirty="0"/>
                      <a:t>SD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793CFB5C-E330-4917-A323-0C22BDF10DFF}"/>
                      </a:ext>
                    </a:extLst>
                  </p:cNvPr>
                  <p:cNvSpPr txBox="1"/>
                  <p:nvPr/>
                </p:nvSpPr>
                <p:spPr>
                  <a:xfrm>
                    <a:off x="3440377" y="3448292"/>
                    <a:ext cx="376706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40%</a:t>
                    </a:r>
                  </a:p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PR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9BD36094-4E30-4074-92D6-3F088862785F}"/>
                      </a:ext>
                    </a:extLst>
                  </p:cNvPr>
                  <p:cNvSpPr txBox="1"/>
                  <p:nvPr/>
                </p:nvSpPr>
                <p:spPr>
                  <a:xfrm>
                    <a:off x="3359425" y="2347744"/>
                    <a:ext cx="53860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5% CR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6A04AF9-DA47-46B1-893F-86018E9F3C93}"/>
                      </a:ext>
                    </a:extLst>
                  </p:cNvPr>
                  <p:cNvSpPr txBox="1"/>
                  <p:nvPr/>
                </p:nvSpPr>
                <p:spPr>
                  <a:xfrm>
                    <a:off x="3338586" y="1731900"/>
                    <a:ext cx="580287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45.3%</a:t>
                    </a:r>
                  </a:p>
                  <a:p>
                    <a:pPr algn="ctr"/>
                    <a:r>
                      <a:rPr lang="en-US" b="1" dirty="0"/>
                      <a:t>ORR</a:t>
                    </a:r>
                  </a:p>
                </p:txBody>
              </p: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10EDABD-D68C-4769-9EEA-A8C2781C2DB8}"/>
                    </a:ext>
                  </a:extLst>
                </p:cNvPr>
                <p:cNvSpPr txBox="1"/>
                <p:nvPr/>
              </p:nvSpPr>
              <p:spPr>
                <a:xfrm rot="16200000">
                  <a:off x="1917060" y="2983419"/>
                  <a:ext cx="146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Response (%)</a:t>
                  </a:r>
                </a:p>
              </p:txBody>
            </p: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501BEC4-1466-436D-9444-F1749B5D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59842" y="4855464"/>
                <a:ext cx="6117336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4824BED-3BD3-437C-8A68-0FB0756EF842}"/>
                </a:ext>
              </a:extLst>
            </p:cNvPr>
            <p:cNvGrpSpPr/>
            <p:nvPr/>
          </p:nvGrpSpPr>
          <p:grpSpPr>
            <a:xfrm>
              <a:off x="1101406" y="1745393"/>
              <a:ext cx="216405" cy="3576494"/>
              <a:chOff x="1101406" y="1745393"/>
              <a:chExt cx="216405" cy="357649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7DEBC3-25BA-40A2-9F3A-86ED55C8CF36}"/>
                  </a:ext>
                </a:extLst>
              </p:cNvPr>
              <p:cNvSpPr txBox="1"/>
              <p:nvPr/>
            </p:nvSpPr>
            <p:spPr>
              <a:xfrm>
                <a:off x="1101406" y="1745393"/>
                <a:ext cx="2132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60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BEC16D-948B-43A0-B2CB-50B1E86F11B1}"/>
                  </a:ext>
                </a:extLst>
              </p:cNvPr>
              <p:cNvSpPr txBox="1"/>
              <p:nvPr/>
            </p:nvSpPr>
            <p:spPr>
              <a:xfrm>
                <a:off x="1108235" y="2302616"/>
                <a:ext cx="20839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50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3B0A26-BC5B-425A-BEF4-29C2C4493FCF}"/>
                  </a:ext>
                </a:extLst>
              </p:cNvPr>
              <p:cNvSpPr txBox="1"/>
              <p:nvPr/>
            </p:nvSpPr>
            <p:spPr>
              <a:xfrm>
                <a:off x="1102208" y="2859839"/>
                <a:ext cx="21159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40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D52FEE-1D56-48E0-9514-35281ADAD669}"/>
                  </a:ext>
                </a:extLst>
              </p:cNvPr>
              <p:cNvSpPr txBox="1"/>
              <p:nvPr/>
            </p:nvSpPr>
            <p:spPr>
              <a:xfrm>
                <a:off x="1108620" y="3417062"/>
                <a:ext cx="20839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30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8A709D4-203D-48E7-88F0-E2411F5D54AF}"/>
                  </a:ext>
                </a:extLst>
              </p:cNvPr>
              <p:cNvSpPr txBox="1"/>
              <p:nvPr/>
            </p:nvSpPr>
            <p:spPr>
              <a:xfrm>
                <a:off x="1105029" y="3974285"/>
                <a:ext cx="20839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20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6D38EFA-B072-4A57-ACBF-B97E3DBE721E}"/>
                  </a:ext>
                </a:extLst>
              </p:cNvPr>
              <p:cNvSpPr txBox="1"/>
              <p:nvPr/>
            </p:nvSpPr>
            <p:spPr>
              <a:xfrm>
                <a:off x="1109421" y="4531508"/>
                <a:ext cx="20839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10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C635A9-4A9D-4D7C-B23D-F69478366770}"/>
                  </a:ext>
                </a:extLst>
              </p:cNvPr>
              <p:cNvSpPr txBox="1"/>
              <p:nvPr/>
            </p:nvSpPr>
            <p:spPr>
              <a:xfrm>
                <a:off x="1156456" y="5075666"/>
                <a:ext cx="15013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1600" dirty="0"/>
                  <a:t>0</a:t>
                </a:r>
              </a:p>
            </p:txBody>
          </p:sp>
        </p:grp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E2873C6-2460-480C-93BB-AA1ADD6A353E}"/>
              </a:ext>
            </a:extLst>
          </p:cNvPr>
          <p:cNvSpPr/>
          <p:nvPr/>
        </p:nvSpPr>
        <p:spPr>
          <a:xfrm>
            <a:off x="619200" y="5454134"/>
            <a:ext cx="10963200" cy="5486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buClr>
                <a:schemeClr val="accent1"/>
              </a:buClr>
            </a:pPr>
            <a:r>
              <a:rPr lang="en-GB" sz="2000" dirty="0">
                <a:solidFill>
                  <a:schemeClr val="bg1"/>
                </a:solidFill>
              </a:rPr>
              <a:t>Across entire indolent NHL population (n=208) umbralisib produced a </a:t>
            </a:r>
            <a:r>
              <a:rPr lang="en-GB" sz="2400" b="1" dirty="0">
                <a:solidFill>
                  <a:schemeClr val="bg1"/>
                </a:solidFill>
              </a:rPr>
              <a:t>47.1% </a:t>
            </a:r>
            <a:r>
              <a:rPr lang="en-GB" sz="2000" dirty="0">
                <a:solidFill>
                  <a:schemeClr val="bg1"/>
                </a:solidFill>
              </a:rPr>
              <a:t>ORR and </a:t>
            </a:r>
            <a:r>
              <a:rPr lang="en-GB" sz="2400" b="1" dirty="0">
                <a:solidFill>
                  <a:schemeClr val="bg1"/>
                </a:solidFill>
              </a:rPr>
              <a:t>81.3% </a:t>
            </a:r>
            <a:r>
              <a:rPr lang="en-GB" sz="2000" dirty="0">
                <a:solidFill>
                  <a:schemeClr val="bg1"/>
                </a:solidFill>
              </a:rPr>
              <a:t>DCR</a:t>
            </a:r>
          </a:p>
        </p:txBody>
      </p:sp>
    </p:spTree>
    <p:extLst>
      <p:ext uri="{BB962C8B-B14F-4D97-AF65-F5344CB8AC3E}">
        <p14:creationId xmlns:p14="http://schemas.microsoft.com/office/powerpoint/2010/main" val="3631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D9D266-6DDA-4F21-B8AD-D3E9BEED5E28}"/>
              </a:ext>
            </a:extLst>
          </p:cNvPr>
          <p:cNvGraphicFramePr>
            <a:graphicFrameLocks/>
          </p:cNvGraphicFramePr>
          <p:nvPr/>
        </p:nvGraphicFramePr>
        <p:xfrm>
          <a:off x="1181503" y="1414167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40B8CFC-544B-4ED6-AF69-6BCC7ADF3ABC}"/>
              </a:ext>
            </a:extLst>
          </p:cNvPr>
          <p:cNvGrpSpPr/>
          <p:nvPr/>
        </p:nvGrpSpPr>
        <p:grpSpPr>
          <a:xfrm>
            <a:off x="1959195" y="4868546"/>
            <a:ext cx="578895" cy="699786"/>
            <a:chOff x="1959195" y="4868546"/>
            <a:chExt cx="578895" cy="6997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6408000-0D04-461E-A700-6D578498D7D3}"/>
                </a:ext>
              </a:extLst>
            </p:cNvPr>
            <p:cNvGrpSpPr/>
            <p:nvPr/>
          </p:nvGrpSpPr>
          <p:grpSpPr>
            <a:xfrm>
              <a:off x="1959195" y="4868546"/>
              <a:ext cx="578895" cy="246221"/>
              <a:chOff x="2873039" y="4707044"/>
              <a:chExt cx="578895" cy="24622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6BCACD-7E3F-41A0-848E-EDEA0D9BD158}"/>
                  </a:ext>
                </a:extLst>
              </p:cNvPr>
              <p:cNvSpPr/>
              <p:nvPr/>
            </p:nvSpPr>
            <p:spPr>
              <a:xfrm>
                <a:off x="2873039" y="4761574"/>
                <a:ext cx="137160" cy="1371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8FFDB2-02E6-4A6A-AFDF-E2F9BBDF3DFE}"/>
                  </a:ext>
                </a:extLst>
              </p:cNvPr>
              <p:cNvSpPr txBox="1"/>
              <p:nvPr/>
            </p:nvSpPr>
            <p:spPr>
              <a:xfrm>
                <a:off x="3094464" y="4707044"/>
                <a:ext cx="3574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MZL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007D700-2ECB-4009-8D54-AF459FAD0B73}"/>
                </a:ext>
              </a:extLst>
            </p:cNvPr>
            <p:cNvGrpSpPr/>
            <p:nvPr/>
          </p:nvGrpSpPr>
          <p:grpSpPr>
            <a:xfrm>
              <a:off x="1959195" y="5095328"/>
              <a:ext cx="402565" cy="246221"/>
              <a:chOff x="2873039" y="4544967"/>
              <a:chExt cx="402565" cy="24622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4C337A-561F-4D7B-A1A2-D24A05481254}"/>
                  </a:ext>
                </a:extLst>
              </p:cNvPr>
              <p:cNvSpPr/>
              <p:nvPr/>
            </p:nvSpPr>
            <p:spPr>
              <a:xfrm>
                <a:off x="2873039" y="4599497"/>
                <a:ext cx="137160" cy="137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EF08AF-FB5A-4E2B-ADF0-3D9A134223DD}"/>
                  </a:ext>
                </a:extLst>
              </p:cNvPr>
              <p:cNvSpPr txBox="1"/>
              <p:nvPr/>
            </p:nvSpPr>
            <p:spPr>
              <a:xfrm>
                <a:off x="3094464" y="4544967"/>
                <a:ext cx="1811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FL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569FAB-8F1F-4296-8D83-ACE1313246F5}"/>
                </a:ext>
              </a:extLst>
            </p:cNvPr>
            <p:cNvGrpSpPr/>
            <p:nvPr/>
          </p:nvGrpSpPr>
          <p:grpSpPr>
            <a:xfrm>
              <a:off x="1959195" y="5322111"/>
              <a:ext cx="489127" cy="246221"/>
              <a:chOff x="2873039" y="4808882"/>
              <a:chExt cx="489127" cy="24622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7E4F709-6680-4725-B895-2977581D2C13}"/>
                  </a:ext>
                </a:extLst>
              </p:cNvPr>
              <p:cNvSpPr/>
              <p:nvPr/>
            </p:nvSpPr>
            <p:spPr>
              <a:xfrm>
                <a:off x="2873039" y="4863412"/>
                <a:ext cx="137160" cy="13716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F14EC0-264D-461E-A8B5-E74CBCD23F44}"/>
                  </a:ext>
                </a:extLst>
              </p:cNvPr>
              <p:cNvSpPr txBox="1"/>
              <p:nvPr/>
            </p:nvSpPr>
            <p:spPr>
              <a:xfrm>
                <a:off x="3094464" y="4808882"/>
                <a:ext cx="2677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SLL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359708-FBC1-481D-93E6-219FEE4A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IRC-Assessed Response in Index Lesion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0A9A-BCEF-4D38-BFFA-96FF71EA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EF856E-C579-164A-B8E7-33C19BD1773E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02F91F-9576-4B40-9A09-EFAC832702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461258" cy="365125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Note: Waterfall plot includes all patients with an evaluable post-baseline scan (N=198)</a:t>
            </a:r>
            <a:br>
              <a:rPr lang="en-GB" dirty="0"/>
            </a:br>
            <a:r>
              <a:rPr lang="en-US" dirty="0"/>
              <a:t>FL, follicular lymphoma; IRC, independent review committee; MZL, marginal zone lymphoma; SLL, small lymphocytic lymphoma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Zinzani PL, et al. ASH 2020. Abstract #2934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1F2E2-F799-4EFC-B78B-D30EDC71A4F3}"/>
              </a:ext>
            </a:extLst>
          </p:cNvPr>
          <p:cNvSpPr/>
          <p:nvPr/>
        </p:nvSpPr>
        <p:spPr>
          <a:xfrm>
            <a:off x="5456726" y="1809731"/>
            <a:ext cx="5783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chemeClr val="tx2"/>
                </a:solidFill>
              </a:rPr>
              <a:t>90.6%</a:t>
            </a:r>
            <a:r>
              <a:rPr lang="en-GB" dirty="0">
                <a:solidFill>
                  <a:schemeClr val="tx2"/>
                </a:solidFill>
              </a:rPr>
              <a:t>,</a:t>
            </a:r>
            <a:r>
              <a:rPr lang="en-GB" b="1" dirty="0">
                <a:solidFill>
                  <a:schemeClr val="tx2"/>
                </a:solidFill>
              </a:rPr>
              <a:t> 83.5%</a:t>
            </a:r>
            <a:r>
              <a:rPr lang="en-GB" dirty="0">
                <a:solidFill>
                  <a:schemeClr val="tx2"/>
                </a:solidFill>
              </a:rPr>
              <a:t>, and </a:t>
            </a:r>
            <a:r>
              <a:rPr lang="en-GB" b="1" dirty="0">
                <a:solidFill>
                  <a:schemeClr val="tx2"/>
                </a:solidFill>
              </a:rPr>
              <a:t>89.5% </a:t>
            </a:r>
            <a:r>
              <a:rPr lang="en-GB" dirty="0">
                <a:solidFill>
                  <a:schemeClr val="tx2"/>
                </a:solidFill>
              </a:rPr>
              <a:t>of patients with MZL, FL, and SLL, respectively, experienced reduction of their disease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B091F-39BA-4473-A857-8723C0530643}"/>
              </a:ext>
            </a:extLst>
          </p:cNvPr>
          <p:cNvSpPr txBox="1"/>
          <p:nvPr/>
        </p:nvSpPr>
        <p:spPr>
          <a:xfrm rot="16200000">
            <a:off x="-1004379" y="3346225"/>
            <a:ext cx="3700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Best % change in sum of product </a:t>
            </a:r>
            <a:br>
              <a:rPr lang="en-GB" sz="2000" b="1" dirty="0"/>
            </a:br>
            <a:r>
              <a:rPr lang="en-GB" sz="2000" b="1" dirty="0"/>
              <a:t>diameters from baseline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75E67A-827C-410B-8D25-7BA6343C5AE7}"/>
              </a:ext>
            </a:extLst>
          </p:cNvPr>
          <p:cNvCxnSpPr/>
          <p:nvPr/>
        </p:nvCxnSpPr>
        <p:spPr>
          <a:xfrm>
            <a:off x="1808389" y="4412796"/>
            <a:ext cx="93766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altLang="en-US" dirty="0">
                <a:cs typeface="PT Sans" panose="020B0503020203020204" pitchFamily="34" charset="0"/>
              </a:rPr>
              <a:t>The </a:t>
            </a:r>
            <a:r>
              <a:rPr lang="en-GB" altLang="en-US" b="1" dirty="0">
                <a:solidFill>
                  <a:schemeClr val="accent1"/>
                </a:solidFill>
                <a:cs typeface="PT Sans" panose="020B0503020203020204" pitchFamily="34" charset="0"/>
              </a:rPr>
              <a:t>LYMPHOMA &amp; MYELOMA CONNECT </a:t>
            </a:r>
            <a:r>
              <a:rPr lang="en-GB" altLang="en-US" dirty="0">
                <a:cs typeface="PT Sans" panose="020B0503020203020204" pitchFamily="34" charset="0"/>
              </a:rPr>
              <a:t>programme is supported through independent educational grants from Bayer and Karyopharm Therapeutics</a:t>
            </a:r>
          </a:p>
          <a:p>
            <a:pPr>
              <a:lnSpc>
                <a:spcPct val="120000"/>
              </a:lnSpc>
            </a:pPr>
            <a:endParaRPr lang="en-GB" altLang="en-US" dirty="0">
              <a:cs typeface="PT Sans" panose="020B05030202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dirty="0">
                <a:cs typeface="PT Sans" panose="020B0503020203020204" pitchFamily="34" charset="0"/>
              </a:rPr>
              <a:t>The programme is therefore independent, the content is not influenced by the supporters and is under the sole responsibility of the experts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53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B2D4DD3-B6E7-2F45-8570-2628BA0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Chronos-3 study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627B4-686E-4609-8DFF-B88DAB2E0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EF856E-C579-164A-B8E7-33C19BD1773E}" type="slidenum">
              <a:rPr lang="en-GB" noProof="0" smtClean="0"/>
              <a:pPr lvl="0"/>
              <a:t>60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D81B28-0C9A-9F4F-99DA-196BA7CA12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18034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900" baseline="30000" dirty="0"/>
              <a:t>a </a:t>
            </a:r>
            <a:r>
              <a:rPr lang="en-GB" sz="900" dirty="0"/>
              <a:t>Patients who discontinued treatment for any reason other than progressive disease entered active follow-up</a:t>
            </a:r>
            <a:br>
              <a:rPr lang="en-US" sz="900" dirty="0"/>
            </a:br>
            <a:r>
              <a:rPr lang="en-US" sz="900" dirty="0"/>
              <a:t>CRR, complete response rate; DCR, disease control rate; DoR, duration of response; LPL/WM, lymphoplasmacytic lymphoma/Waldenstrom’s macroglobulinemia; MZL, marginal zone lymphoma; </a:t>
            </a:r>
            <a:br>
              <a:rPr lang="en-US" sz="900" dirty="0"/>
            </a:br>
            <a:r>
              <a:rPr lang="en-US" sz="900" dirty="0"/>
              <a:t>ORR, objective response rate; OS, overall survival; PFS, progression-free survival; PRO, patient-reported outcome; SLL, small lymphoplasmacytic lymphoma; TTP, time to progression </a:t>
            </a:r>
            <a:br>
              <a:rPr lang="en-US" sz="900" dirty="0"/>
            </a:br>
            <a:r>
              <a:rPr lang="en-GB" sz="900" dirty="0"/>
              <a:t>1. Cheson BD, et al. J Clin Oncol. 2007;25:579-86; 2. Owen RG, et al. Br J Haematol; 2013;160:171-6; 3. Matasar MJ, et al. Lancet Oncol. 2021:S1470-2045(21)00145-5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4A7C2-B10C-4FC9-9749-A319F5C38A7E}"/>
              </a:ext>
            </a:extLst>
          </p:cNvPr>
          <p:cNvSpPr txBox="1"/>
          <p:nvPr/>
        </p:nvSpPr>
        <p:spPr>
          <a:xfrm>
            <a:off x="7589570" y="5365370"/>
            <a:ext cx="399283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no. of prior treatments:</a:t>
            </a:r>
            <a:r>
              <a:rPr lang="en-GB" sz="2000" b="1" baseline="300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1: ~50% | 2: ~25% | ≥3: ~25%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61E1A-91FF-5A45-9900-F2612ADA6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53" y="1336946"/>
            <a:ext cx="10472293" cy="38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F6528F97-1282-4A4B-BFFF-3DB8783582B8}"/>
              </a:ext>
            </a:extLst>
          </p:cNvPr>
          <p:cNvSpPr txBox="1"/>
          <p:nvPr/>
        </p:nvSpPr>
        <p:spPr>
          <a:xfrm>
            <a:off x="1152484" y="5203236"/>
            <a:ext cx="2711704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/>
              <a:t>No. of patients at risk (no. censored)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Copanlisib + rituximab</a:t>
            </a:r>
          </a:p>
          <a:p>
            <a:r>
              <a:rPr lang="en-GB" sz="1400" b="1" dirty="0">
                <a:solidFill>
                  <a:schemeClr val="accent6"/>
                </a:solidFill>
              </a:rPr>
              <a:t>Placebo + rituximab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E9703B-9DA9-444E-94D1-7D065B23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Chronos-3 Primary endpoint:</a:t>
            </a:r>
            <a:br>
              <a:rPr lang="en-GB" dirty="0"/>
            </a:br>
            <a:r>
              <a:rPr lang="en-GB" dirty="0"/>
              <a:t>PFS in all patients with indolent NHL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783720-F70D-41F5-8816-167DA5057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EF856E-C579-164A-B8E7-33C19BD1773E}" type="slidenum">
              <a:rPr lang="en-GB" noProof="0" smtClean="0"/>
              <a:pPr lvl="0"/>
              <a:t>61</a:t>
            </a:fld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23642EC-6169-EF4E-BF42-A651BD215F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CI, confidence interval; HR, hazard ratio; NHL, non-Hodgkin’s lymphoma; PFS, progression-free survival</a:t>
            </a:r>
          </a:p>
          <a:p>
            <a:pPr>
              <a:spcBef>
                <a:spcPts val="0"/>
              </a:spcBef>
            </a:pPr>
            <a:r>
              <a:rPr lang="en-GB" dirty="0"/>
              <a:t>Matasar MJ, et al. Lancet Oncol. 2021:S1470-2045(21)00145-5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78562-2C50-994F-AA4B-44CB60ABED00}"/>
              </a:ext>
            </a:extLst>
          </p:cNvPr>
          <p:cNvSpPr txBox="1"/>
          <p:nvPr/>
        </p:nvSpPr>
        <p:spPr>
          <a:xfrm>
            <a:off x="2890359" y="1397095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1.0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FE1D73-0228-E04A-8BC4-C1161F189F47}"/>
              </a:ext>
            </a:extLst>
          </p:cNvPr>
          <p:cNvSpPr txBox="1"/>
          <p:nvPr/>
        </p:nvSpPr>
        <p:spPr>
          <a:xfrm rot="16200000">
            <a:off x="1814987" y="2959242"/>
            <a:ext cx="161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PFS probability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D189EB-CDDA-AA44-9289-F22EB1815474}"/>
              </a:ext>
            </a:extLst>
          </p:cNvPr>
          <p:cNvSpPr txBox="1"/>
          <p:nvPr/>
        </p:nvSpPr>
        <p:spPr>
          <a:xfrm>
            <a:off x="2890359" y="1720945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FA57D0-2634-EC42-B797-6120A8897D7A}"/>
              </a:ext>
            </a:extLst>
          </p:cNvPr>
          <p:cNvCxnSpPr>
            <a:cxnSpLocks/>
          </p:cNvCxnSpPr>
          <p:nvPr/>
        </p:nvCxnSpPr>
        <p:spPr>
          <a:xfrm flipV="1">
            <a:off x="3245118" y="1502683"/>
            <a:ext cx="0" cy="325845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BBFC8D-B2B0-4B4A-AD77-CAD8DCE05B17}"/>
              </a:ext>
            </a:extLst>
          </p:cNvPr>
          <p:cNvCxnSpPr/>
          <p:nvPr/>
        </p:nvCxnSpPr>
        <p:spPr>
          <a:xfrm>
            <a:off x="3168918" y="18318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0DF9DA-0D3E-2B42-A08D-FC23EA76D0D3}"/>
              </a:ext>
            </a:extLst>
          </p:cNvPr>
          <p:cNvCxnSpPr/>
          <p:nvPr/>
        </p:nvCxnSpPr>
        <p:spPr>
          <a:xfrm>
            <a:off x="3168918" y="150799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3C9046-9EA2-E549-912A-CB92C6959CC5}"/>
              </a:ext>
            </a:extLst>
          </p:cNvPr>
          <p:cNvSpPr txBox="1"/>
          <p:nvPr/>
        </p:nvSpPr>
        <p:spPr>
          <a:xfrm>
            <a:off x="2890359" y="2047970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BACF72-E30D-9648-8B59-5C5DD8B874B7}"/>
              </a:ext>
            </a:extLst>
          </p:cNvPr>
          <p:cNvCxnSpPr/>
          <p:nvPr/>
        </p:nvCxnSpPr>
        <p:spPr>
          <a:xfrm>
            <a:off x="3168918" y="2158867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21BC701-3455-4345-A8EF-5F91551466FC}"/>
              </a:ext>
            </a:extLst>
          </p:cNvPr>
          <p:cNvSpPr txBox="1"/>
          <p:nvPr/>
        </p:nvSpPr>
        <p:spPr>
          <a:xfrm>
            <a:off x="2890359" y="2378170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FA5CCC-9A18-7040-B423-6F145931FE85}"/>
              </a:ext>
            </a:extLst>
          </p:cNvPr>
          <p:cNvCxnSpPr/>
          <p:nvPr/>
        </p:nvCxnSpPr>
        <p:spPr>
          <a:xfrm>
            <a:off x="3168918" y="2489067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D242CA7-7520-4040-A0CD-5E60DBD580A7}"/>
              </a:ext>
            </a:extLst>
          </p:cNvPr>
          <p:cNvSpPr txBox="1"/>
          <p:nvPr/>
        </p:nvSpPr>
        <p:spPr>
          <a:xfrm>
            <a:off x="2890359" y="2698845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80C58D-47F0-2D4E-9521-B85C28275587}"/>
              </a:ext>
            </a:extLst>
          </p:cNvPr>
          <p:cNvCxnSpPr/>
          <p:nvPr/>
        </p:nvCxnSpPr>
        <p:spPr>
          <a:xfrm>
            <a:off x="3168918" y="28097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667EB3F-D963-4F4E-A05A-F39AB5AD9635}"/>
              </a:ext>
            </a:extLst>
          </p:cNvPr>
          <p:cNvSpPr txBox="1"/>
          <p:nvPr/>
        </p:nvSpPr>
        <p:spPr>
          <a:xfrm>
            <a:off x="2890359" y="3025870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546C32-FB3D-CB41-8D74-D5E775DFB7C8}"/>
              </a:ext>
            </a:extLst>
          </p:cNvPr>
          <p:cNvCxnSpPr/>
          <p:nvPr/>
        </p:nvCxnSpPr>
        <p:spPr>
          <a:xfrm>
            <a:off x="3168918" y="3136767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FC1D2C4-F5D4-E14E-AB3A-CA6F69FDE791}"/>
              </a:ext>
            </a:extLst>
          </p:cNvPr>
          <p:cNvSpPr txBox="1"/>
          <p:nvPr/>
        </p:nvSpPr>
        <p:spPr>
          <a:xfrm>
            <a:off x="2890359" y="3346545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A92E05-007A-7B41-B691-8A36DA684B4F}"/>
              </a:ext>
            </a:extLst>
          </p:cNvPr>
          <p:cNvCxnSpPr/>
          <p:nvPr/>
        </p:nvCxnSpPr>
        <p:spPr>
          <a:xfrm>
            <a:off x="3168918" y="34574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7F8E98B-9719-4D49-BF60-CF1A1CB41EBB}"/>
              </a:ext>
            </a:extLst>
          </p:cNvPr>
          <p:cNvSpPr txBox="1"/>
          <p:nvPr/>
        </p:nvSpPr>
        <p:spPr>
          <a:xfrm>
            <a:off x="2890359" y="3676745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B7FA0D-56A7-F848-A911-864538DC4FE5}"/>
              </a:ext>
            </a:extLst>
          </p:cNvPr>
          <p:cNvCxnSpPr/>
          <p:nvPr/>
        </p:nvCxnSpPr>
        <p:spPr>
          <a:xfrm>
            <a:off x="3168918" y="37876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57F592-2EEB-D943-9800-90053973F893}"/>
              </a:ext>
            </a:extLst>
          </p:cNvPr>
          <p:cNvSpPr txBox="1"/>
          <p:nvPr/>
        </p:nvSpPr>
        <p:spPr>
          <a:xfrm>
            <a:off x="2890359" y="4321270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1.0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E549CF-A136-4A4B-BA0D-C70B84BADE12}"/>
              </a:ext>
            </a:extLst>
          </p:cNvPr>
          <p:cNvSpPr txBox="1"/>
          <p:nvPr/>
        </p:nvSpPr>
        <p:spPr>
          <a:xfrm>
            <a:off x="2890359" y="4003770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BF85A21-1AB7-C549-9059-CAEE26D7D847}"/>
              </a:ext>
            </a:extLst>
          </p:cNvPr>
          <p:cNvCxnSpPr/>
          <p:nvPr/>
        </p:nvCxnSpPr>
        <p:spPr>
          <a:xfrm>
            <a:off x="3168918" y="4114667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82A9BC-C2D6-674C-9C7B-1B4E0DECF202}"/>
              </a:ext>
            </a:extLst>
          </p:cNvPr>
          <p:cNvCxnSpPr>
            <a:cxnSpLocks/>
          </p:cNvCxnSpPr>
          <p:nvPr/>
        </p:nvCxnSpPr>
        <p:spPr>
          <a:xfrm>
            <a:off x="3168918" y="4759192"/>
            <a:ext cx="744492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F7FC7-B098-A04B-881B-1ED7AAB2BE8C}"/>
              </a:ext>
            </a:extLst>
          </p:cNvPr>
          <p:cNvCxnSpPr>
            <a:cxnSpLocks/>
          </p:cNvCxnSpPr>
          <p:nvPr/>
        </p:nvCxnSpPr>
        <p:spPr>
          <a:xfrm rot="16200000">
            <a:off x="5416818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74EB31D-C968-BC44-8992-67130A59A4DD}"/>
              </a:ext>
            </a:extLst>
          </p:cNvPr>
          <p:cNvSpPr txBox="1"/>
          <p:nvPr/>
        </p:nvSpPr>
        <p:spPr>
          <a:xfrm>
            <a:off x="5364119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18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1F001B-4D52-8642-AF5B-220DB842CAAD}"/>
              </a:ext>
            </a:extLst>
          </p:cNvPr>
          <p:cNvCxnSpPr>
            <a:cxnSpLocks/>
          </p:cNvCxnSpPr>
          <p:nvPr/>
        </p:nvCxnSpPr>
        <p:spPr>
          <a:xfrm rot="16200000">
            <a:off x="615659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3B1557E-EC79-F64B-B36A-6BD28845DC31}"/>
              </a:ext>
            </a:extLst>
          </p:cNvPr>
          <p:cNvSpPr txBox="1"/>
          <p:nvPr/>
        </p:nvSpPr>
        <p:spPr>
          <a:xfrm>
            <a:off x="6103894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24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A204CCF-8C66-FE46-9C6C-4FC0C0F0FC75}"/>
              </a:ext>
            </a:extLst>
          </p:cNvPr>
          <p:cNvCxnSpPr>
            <a:cxnSpLocks/>
          </p:cNvCxnSpPr>
          <p:nvPr/>
        </p:nvCxnSpPr>
        <p:spPr>
          <a:xfrm rot="16200000">
            <a:off x="688684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CF8D7D3-AEE4-F544-AF6B-BD2EFDA13C05}"/>
              </a:ext>
            </a:extLst>
          </p:cNvPr>
          <p:cNvSpPr txBox="1"/>
          <p:nvPr/>
        </p:nvSpPr>
        <p:spPr>
          <a:xfrm>
            <a:off x="6834144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9833B7D-89F3-0B41-96D4-8C79AD6027E4}"/>
              </a:ext>
            </a:extLst>
          </p:cNvPr>
          <p:cNvCxnSpPr>
            <a:cxnSpLocks/>
          </p:cNvCxnSpPr>
          <p:nvPr/>
        </p:nvCxnSpPr>
        <p:spPr>
          <a:xfrm rot="16200000">
            <a:off x="762344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8710F3-2A6A-FC43-9094-552244CA5C12}"/>
              </a:ext>
            </a:extLst>
          </p:cNvPr>
          <p:cNvSpPr txBox="1"/>
          <p:nvPr/>
        </p:nvSpPr>
        <p:spPr>
          <a:xfrm>
            <a:off x="7570744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421D4F7-67E8-1543-B81E-E8CA8B165304}"/>
              </a:ext>
            </a:extLst>
          </p:cNvPr>
          <p:cNvCxnSpPr>
            <a:cxnSpLocks/>
          </p:cNvCxnSpPr>
          <p:nvPr/>
        </p:nvCxnSpPr>
        <p:spPr>
          <a:xfrm rot="16200000">
            <a:off x="8356868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B8A1CD5-FE08-BF4B-A191-05D39024129A}"/>
              </a:ext>
            </a:extLst>
          </p:cNvPr>
          <p:cNvSpPr txBox="1"/>
          <p:nvPr/>
        </p:nvSpPr>
        <p:spPr>
          <a:xfrm>
            <a:off x="8304169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B03B81-71FE-9548-BEF5-811CC02AC20A}"/>
              </a:ext>
            </a:extLst>
          </p:cNvPr>
          <p:cNvCxnSpPr>
            <a:cxnSpLocks/>
          </p:cNvCxnSpPr>
          <p:nvPr/>
        </p:nvCxnSpPr>
        <p:spPr>
          <a:xfrm rot="16200000">
            <a:off x="909664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A27FB26-127A-1C44-A14A-604F72F762CD}"/>
              </a:ext>
            </a:extLst>
          </p:cNvPr>
          <p:cNvSpPr txBox="1"/>
          <p:nvPr/>
        </p:nvSpPr>
        <p:spPr>
          <a:xfrm>
            <a:off x="9043944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149C75-55ED-0A41-961A-AD2C64B267AC}"/>
              </a:ext>
            </a:extLst>
          </p:cNvPr>
          <p:cNvCxnSpPr>
            <a:cxnSpLocks/>
          </p:cNvCxnSpPr>
          <p:nvPr/>
        </p:nvCxnSpPr>
        <p:spPr>
          <a:xfrm rot="16200000">
            <a:off x="982689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11CAB3-90A3-0649-AA7D-E31926CCCAF7}"/>
              </a:ext>
            </a:extLst>
          </p:cNvPr>
          <p:cNvSpPr txBox="1"/>
          <p:nvPr/>
        </p:nvSpPr>
        <p:spPr>
          <a:xfrm>
            <a:off x="9774194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54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99BC44-72C5-284B-908D-6F4C1742FD31}"/>
              </a:ext>
            </a:extLst>
          </p:cNvPr>
          <p:cNvCxnSpPr>
            <a:cxnSpLocks/>
          </p:cNvCxnSpPr>
          <p:nvPr/>
        </p:nvCxnSpPr>
        <p:spPr>
          <a:xfrm rot="16200000">
            <a:off x="1056349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E0CE7E9-D99C-5541-A0B3-BA78E31C67C9}"/>
              </a:ext>
            </a:extLst>
          </p:cNvPr>
          <p:cNvSpPr txBox="1"/>
          <p:nvPr/>
        </p:nvSpPr>
        <p:spPr>
          <a:xfrm>
            <a:off x="10510794" y="4841970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07B6BC-3B63-0D47-94AB-FF8FD8248331}"/>
              </a:ext>
            </a:extLst>
          </p:cNvPr>
          <p:cNvSpPr txBox="1"/>
          <p:nvPr/>
        </p:nvSpPr>
        <p:spPr>
          <a:xfrm>
            <a:off x="6528503" y="4940443"/>
            <a:ext cx="92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Months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BD99A8-F8F7-FE4C-8EE3-F52ED5351821}"/>
              </a:ext>
            </a:extLst>
          </p:cNvPr>
          <p:cNvSpPr txBox="1"/>
          <p:nvPr/>
        </p:nvSpPr>
        <p:spPr>
          <a:xfrm>
            <a:off x="2971690" y="5397136"/>
            <a:ext cx="5145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307 (0)</a:t>
            </a:r>
            <a:br>
              <a:rPr lang="en-GB" sz="1400" dirty="0"/>
            </a:br>
            <a:r>
              <a:rPr lang="en-GB" sz="1400" dirty="0"/>
              <a:t>151 (0)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AA1CB1-558B-E949-9BFB-1E8FECCAD31E}"/>
              </a:ext>
            </a:extLst>
          </p:cNvPr>
          <p:cNvSpPr txBox="1"/>
          <p:nvPr/>
        </p:nvSpPr>
        <p:spPr>
          <a:xfrm>
            <a:off x="3686907" y="5397136"/>
            <a:ext cx="6059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204 (67)</a:t>
            </a:r>
            <a:br>
              <a:rPr lang="en-GB" sz="1400" dirty="0"/>
            </a:br>
            <a:r>
              <a:rPr lang="en-GB" sz="1400" dirty="0"/>
              <a:t>85 (25)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D05F1-754E-444C-859A-959E988C3E90}"/>
              </a:ext>
            </a:extLst>
          </p:cNvPr>
          <p:cNvSpPr txBox="1"/>
          <p:nvPr/>
        </p:nvSpPr>
        <p:spPr>
          <a:xfrm>
            <a:off x="4419097" y="5397136"/>
            <a:ext cx="6059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146 (97)</a:t>
            </a:r>
            <a:br>
              <a:rPr lang="en-GB" sz="1400" dirty="0"/>
            </a:br>
            <a:r>
              <a:rPr lang="en-GB" sz="1400" dirty="0"/>
              <a:t>53 (41)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48ED1C-6D78-0A46-9564-58493A6C555A}"/>
              </a:ext>
            </a:extLst>
          </p:cNvPr>
          <p:cNvSpPr txBox="1"/>
          <p:nvPr/>
        </p:nvSpPr>
        <p:spPr>
          <a:xfrm>
            <a:off x="5152523" y="5397136"/>
            <a:ext cx="6059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88 (125)</a:t>
            </a:r>
            <a:br>
              <a:rPr lang="en-GB" sz="1400" dirty="0"/>
            </a:br>
            <a:r>
              <a:rPr lang="en-GB" sz="1400" dirty="0"/>
              <a:t>33 (49)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C408B2-94BF-B64F-A528-61E8326F5D81}"/>
              </a:ext>
            </a:extLst>
          </p:cNvPr>
          <p:cNvSpPr txBox="1"/>
          <p:nvPr/>
        </p:nvSpPr>
        <p:spPr>
          <a:xfrm>
            <a:off x="5892299" y="5397136"/>
            <a:ext cx="60593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49 (149)</a:t>
            </a:r>
            <a:br>
              <a:rPr lang="en-GB" sz="1400" dirty="0"/>
            </a:br>
            <a:r>
              <a:rPr lang="en-GB" sz="1400" dirty="0"/>
              <a:t>16 (56)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1655D42-8168-0649-A1E1-257178A4A6A1}"/>
              </a:ext>
            </a:extLst>
          </p:cNvPr>
          <p:cNvSpPr txBox="1"/>
          <p:nvPr/>
        </p:nvSpPr>
        <p:spPr>
          <a:xfrm>
            <a:off x="6622548" y="5397136"/>
            <a:ext cx="6059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31 (164)</a:t>
            </a:r>
            <a:br>
              <a:rPr lang="en-GB" sz="1400" dirty="0"/>
            </a:br>
            <a:r>
              <a:rPr lang="en-GB" sz="1400" dirty="0"/>
              <a:t>8 (60)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EFDA84-33D4-BC4F-9C86-B79C07D0B556}"/>
              </a:ext>
            </a:extLst>
          </p:cNvPr>
          <p:cNvSpPr txBox="1"/>
          <p:nvPr/>
        </p:nvSpPr>
        <p:spPr>
          <a:xfrm>
            <a:off x="7359149" y="5397136"/>
            <a:ext cx="6059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15 (175)</a:t>
            </a:r>
            <a:br>
              <a:rPr lang="en-GB" sz="1400" dirty="0"/>
            </a:br>
            <a:r>
              <a:rPr lang="en-GB" sz="1400" dirty="0"/>
              <a:t>3 (61)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7A5883C-3A03-D048-B52C-5A36405B4480}"/>
              </a:ext>
            </a:extLst>
          </p:cNvPr>
          <p:cNvSpPr txBox="1"/>
          <p:nvPr/>
        </p:nvSpPr>
        <p:spPr>
          <a:xfrm>
            <a:off x="8138260" y="5397136"/>
            <a:ext cx="5145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 (183)</a:t>
            </a:r>
          </a:p>
          <a:p>
            <a:pPr algn="ctr"/>
            <a:r>
              <a:rPr lang="en-GB" sz="1400" dirty="0"/>
              <a:t>1 (63)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F76EA5-0F52-FD4D-B429-E492BA1C40AA}"/>
              </a:ext>
            </a:extLst>
          </p:cNvPr>
          <p:cNvSpPr txBox="1"/>
          <p:nvPr/>
        </p:nvSpPr>
        <p:spPr>
          <a:xfrm>
            <a:off x="8878035" y="5397136"/>
            <a:ext cx="5145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 (187)</a:t>
            </a:r>
          </a:p>
          <a:p>
            <a:pPr algn="ctr"/>
            <a:r>
              <a:rPr lang="en-GB" sz="1400" dirty="0"/>
              <a:t>0 (64)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C4885F-C7E4-DD44-8E60-9C3A20560ABE}"/>
              </a:ext>
            </a:extLst>
          </p:cNvPr>
          <p:cNvSpPr txBox="1"/>
          <p:nvPr/>
        </p:nvSpPr>
        <p:spPr>
          <a:xfrm>
            <a:off x="9608285" y="5397136"/>
            <a:ext cx="5145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0 (189)</a:t>
            </a:r>
            <a:br>
              <a:rPr lang="en-GB" sz="1400" dirty="0"/>
            </a:br>
            <a:r>
              <a:rPr lang="en-GB" sz="1400" dirty="0"/>
              <a:t>0 (64)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936989-6F94-BD46-8165-544EC8F1BE70}"/>
              </a:ext>
            </a:extLst>
          </p:cNvPr>
          <p:cNvSpPr txBox="1"/>
          <p:nvPr/>
        </p:nvSpPr>
        <p:spPr>
          <a:xfrm>
            <a:off x="10344885" y="5397136"/>
            <a:ext cx="5145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0 (189)</a:t>
            </a:r>
            <a:br>
              <a:rPr lang="en-GB" sz="1400" dirty="0"/>
            </a:br>
            <a:r>
              <a:rPr lang="en-GB" sz="1400" dirty="0"/>
              <a:t>0 (64)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E4E3D6-42E3-DB48-B368-3486AF3E88B9}"/>
              </a:ext>
            </a:extLst>
          </p:cNvPr>
          <p:cNvSpPr txBox="1"/>
          <p:nvPr/>
        </p:nvSpPr>
        <p:spPr>
          <a:xfrm>
            <a:off x="2890359" y="4654645"/>
            <a:ext cx="227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0.0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8CC9897-4B93-0F4A-8C2B-5AEF2C5F58D9}"/>
              </a:ext>
            </a:extLst>
          </p:cNvPr>
          <p:cNvCxnSpPr/>
          <p:nvPr/>
        </p:nvCxnSpPr>
        <p:spPr>
          <a:xfrm>
            <a:off x="3168918" y="4432167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118C455-8244-A840-8172-EE70D2DEDD33}"/>
              </a:ext>
            </a:extLst>
          </p:cNvPr>
          <p:cNvCxnSpPr>
            <a:cxnSpLocks/>
          </p:cNvCxnSpPr>
          <p:nvPr/>
        </p:nvCxnSpPr>
        <p:spPr>
          <a:xfrm rot="16200000">
            <a:off x="3207018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30261C5-711F-1744-8041-09F4F6D8FCE0}"/>
              </a:ext>
            </a:extLst>
          </p:cNvPr>
          <p:cNvSpPr txBox="1"/>
          <p:nvPr/>
        </p:nvSpPr>
        <p:spPr>
          <a:xfrm>
            <a:off x="3204414" y="484197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071A98-51C1-A345-BADC-D6AD5FD40933}"/>
              </a:ext>
            </a:extLst>
          </p:cNvPr>
          <p:cNvCxnSpPr>
            <a:cxnSpLocks/>
          </p:cNvCxnSpPr>
          <p:nvPr/>
        </p:nvCxnSpPr>
        <p:spPr>
          <a:xfrm rot="16200000">
            <a:off x="394679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C3B14B5-510C-1F4F-8A81-914BAB8F02AB}"/>
              </a:ext>
            </a:extLst>
          </p:cNvPr>
          <p:cNvSpPr txBox="1"/>
          <p:nvPr/>
        </p:nvSpPr>
        <p:spPr>
          <a:xfrm>
            <a:off x="3944189" y="4841970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6590DAA-5AF2-6A48-B619-ADA4CAD80DE1}"/>
              </a:ext>
            </a:extLst>
          </p:cNvPr>
          <p:cNvCxnSpPr>
            <a:cxnSpLocks/>
          </p:cNvCxnSpPr>
          <p:nvPr/>
        </p:nvCxnSpPr>
        <p:spPr>
          <a:xfrm rot="16200000">
            <a:off x="4683393" y="4790942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A44DCDC-D020-0A4F-809C-866A86D7E414}"/>
              </a:ext>
            </a:extLst>
          </p:cNvPr>
          <p:cNvSpPr txBox="1"/>
          <p:nvPr/>
        </p:nvSpPr>
        <p:spPr>
          <a:xfrm>
            <a:off x="4630693" y="4841970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F07F6A-E448-8548-B741-864F63F4494A}"/>
              </a:ext>
            </a:extLst>
          </p:cNvPr>
          <p:cNvSpPr txBox="1"/>
          <p:nvPr/>
        </p:nvSpPr>
        <p:spPr>
          <a:xfrm>
            <a:off x="3541830" y="4366210"/>
            <a:ext cx="874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Censored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FCF1A30-3A4A-034F-8BE8-266BD23E21AF}"/>
              </a:ext>
            </a:extLst>
          </p:cNvPr>
          <p:cNvSpPr/>
          <p:nvPr/>
        </p:nvSpPr>
        <p:spPr>
          <a:xfrm>
            <a:off x="3417875" y="4465373"/>
            <a:ext cx="119529" cy="11952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5BC564D-D53C-7F4F-87EA-69C91B8724BC}"/>
              </a:ext>
            </a:extLst>
          </p:cNvPr>
          <p:cNvGraphicFramePr>
            <a:graphicFrameLocks noGrp="1"/>
          </p:cNvGraphicFramePr>
          <p:nvPr/>
        </p:nvGraphicFramePr>
        <p:xfrm>
          <a:off x="6093008" y="1381330"/>
          <a:ext cx="469735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51">
                  <a:extLst>
                    <a:ext uri="{9D8B030D-6E8A-4147-A177-3AD203B41FA5}">
                      <a16:colId xmlns:a16="http://schemas.microsoft.com/office/drawing/2014/main" val="1953085330"/>
                    </a:ext>
                  </a:extLst>
                </a:gridCol>
                <a:gridCol w="1234539">
                  <a:extLst>
                    <a:ext uri="{9D8B030D-6E8A-4147-A177-3AD203B41FA5}">
                      <a16:colId xmlns:a16="http://schemas.microsoft.com/office/drawing/2014/main" val="3890789379"/>
                    </a:ext>
                  </a:extLst>
                </a:gridCol>
                <a:gridCol w="909947">
                  <a:extLst>
                    <a:ext uri="{9D8B030D-6E8A-4147-A177-3AD203B41FA5}">
                      <a16:colId xmlns:a16="http://schemas.microsoft.com/office/drawing/2014/main" val="3595061275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val="3055058937"/>
                    </a:ext>
                  </a:extLst>
                </a:gridCol>
              </a:tblGrid>
              <a:tr h="31255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Median PFS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HR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1-sided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 value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8934"/>
                  </a:ext>
                </a:extLst>
              </a:tr>
              <a:tr h="31255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Copanlisib + rituximab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21.5 months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(17.8-33.0)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0.520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(0.393-0.688)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&lt;0.0001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31622"/>
                  </a:ext>
                </a:extLst>
              </a:tr>
              <a:tr h="31255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Placebo + rituximab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13.8 months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(10.2-17.5)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69497"/>
                  </a:ext>
                </a:extLst>
              </a:tr>
            </a:tbl>
          </a:graphicData>
        </a:graphic>
      </p:graphicFrame>
      <p:pic>
        <p:nvPicPr>
          <p:cNvPr id="88" name="Picture 87">
            <a:extLst>
              <a:ext uri="{FF2B5EF4-FFF2-40B4-BE49-F238E27FC236}">
                <a16:creationId xmlns:a16="http://schemas.microsoft.com/office/drawing/2014/main" id="{0248C1D1-437F-1F4B-96EF-DEA7A5C15F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25" y="1479725"/>
            <a:ext cx="6489700" cy="304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82E7E34-FDE0-5245-9A53-A7883E8D9158}"/>
              </a:ext>
            </a:extLst>
          </p:cNvPr>
          <p:cNvSpPr txBox="1"/>
          <p:nvPr/>
        </p:nvSpPr>
        <p:spPr>
          <a:xfrm>
            <a:off x="9418439" y="2935933"/>
            <a:ext cx="15182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600" dirty="0"/>
              <a:t>Median follow-up </a:t>
            </a:r>
            <a:br>
              <a:rPr lang="en-GB" sz="1600" dirty="0"/>
            </a:br>
            <a:r>
              <a:rPr lang="en-GB" sz="1600" dirty="0"/>
              <a:t>of 19.2 months</a:t>
            </a:r>
          </a:p>
        </p:txBody>
      </p:sp>
    </p:spTree>
    <p:extLst>
      <p:ext uri="{BB962C8B-B14F-4D97-AF65-F5344CB8AC3E}">
        <p14:creationId xmlns:p14="http://schemas.microsoft.com/office/powerpoint/2010/main" val="8701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F481E4B-53EF-9646-AA16-91492BEA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Chronos-3</a:t>
            </a:r>
            <a:br>
              <a:rPr lang="en-GB" dirty="0"/>
            </a:br>
            <a:r>
              <a:rPr lang="en-GB" dirty="0"/>
              <a:t>PFS in subgroups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E84B8E1-8616-2141-BEF3-1633269BC7C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CI, confidence interval; FL, follicular lymphoma; HR, hazard ratio; PFS, progression-free survival</a:t>
            </a:r>
          </a:p>
          <a:p>
            <a:pPr>
              <a:spcBef>
                <a:spcPts val="0"/>
              </a:spcBef>
            </a:pPr>
            <a:r>
              <a:rPr lang="en-GB" dirty="0"/>
              <a:t>Matasar MJ, et al. Lancet Oncol. 2021:S1470-2045(21)00145-5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957E6-3DB6-E34F-AFBA-EE7DFD98AC77}"/>
              </a:ext>
            </a:extLst>
          </p:cNvPr>
          <p:cNvSpPr txBox="1"/>
          <p:nvPr/>
        </p:nvSpPr>
        <p:spPr>
          <a:xfrm>
            <a:off x="1352300" y="164646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1.0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B6651-0F07-1649-AC28-0C7FF6F23D5D}"/>
              </a:ext>
            </a:extLst>
          </p:cNvPr>
          <p:cNvSpPr txBox="1"/>
          <p:nvPr/>
        </p:nvSpPr>
        <p:spPr>
          <a:xfrm rot="16200000">
            <a:off x="494486" y="3239391"/>
            <a:ext cx="130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PFS probability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B989A-418E-CE40-9EE8-0B3CA0AB4B06}"/>
              </a:ext>
            </a:extLst>
          </p:cNvPr>
          <p:cNvSpPr txBox="1"/>
          <p:nvPr/>
        </p:nvSpPr>
        <p:spPr>
          <a:xfrm>
            <a:off x="1352300" y="19703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80CB3-A6A2-0C49-AFD6-48BA0C37F8C1}"/>
              </a:ext>
            </a:extLst>
          </p:cNvPr>
          <p:cNvSpPr txBox="1"/>
          <p:nvPr/>
        </p:nvSpPr>
        <p:spPr>
          <a:xfrm>
            <a:off x="1352300" y="22973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1F779-DB6E-1F47-B36F-5E94E4A77DC0}"/>
              </a:ext>
            </a:extLst>
          </p:cNvPr>
          <p:cNvSpPr txBox="1"/>
          <p:nvPr/>
        </p:nvSpPr>
        <p:spPr>
          <a:xfrm>
            <a:off x="1352300" y="26275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6FBDDD-6C35-1849-9514-D76E2C6D2086}"/>
              </a:ext>
            </a:extLst>
          </p:cNvPr>
          <p:cNvSpPr txBox="1"/>
          <p:nvPr/>
        </p:nvSpPr>
        <p:spPr>
          <a:xfrm>
            <a:off x="1352300" y="29482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6852A-2E78-1F4C-A2AE-48CD7498DAD8}"/>
              </a:ext>
            </a:extLst>
          </p:cNvPr>
          <p:cNvSpPr txBox="1"/>
          <p:nvPr/>
        </p:nvSpPr>
        <p:spPr>
          <a:xfrm>
            <a:off x="1352300" y="32752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906147-2591-D646-ABD8-572A6B94AFFD}"/>
              </a:ext>
            </a:extLst>
          </p:cNvPr>
          <p:cNvSpPr txBox="1"/>
          <p:nvPr/>
        </p:nvSpPr>
        <p:spPr>
          <a:xfrm>
            <a:off x="1352300" y="35959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AC3C61-09DA-0941-A96F-3B4E43B1931C}"/>
              </a:ext>
            </a:extLst>
          </p:cNvPr>
          <p:cNvSpPr txBox="1"/>
          <p:nvPr/>
        </p:nvSpPr>
        <p:spPr>
          <a:xfrm>
            <a:off x="1352300" y="39261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58171-C192-514A-96EF-C9214640E2A4}"/>
              </a:ext>
            </a:extLst>
          </p:cNvPr>
          <p:cNvSpPr txBox="1"/>
          <p:nvPr/>
        </p:nvSpPr>
        <p:spPr>
          <a:xfrm>
            <a:off x="1352300" y="45706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1.0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97584D-8C0D-C341-90A6-DCCE0F5BB4D8}"/>
              </a:ext>
            </a:extLst>
          </p:cNvPr>
          <p:cNvSpPr txBox="1"/>
          <p:nvPr/>
        </p:nvSpPr>
        <p:spPr>
          <a:xfrm>
            <a:off x="1352300" y="42531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554FB0-D8A4-FC42-B458-4A3D9247E17C}"/>
              </a:ext>
            </a:extLst>
          </p:cNvPr>
          <p:cNvSpPr txBox="1"/>
          <p:nvPr/>
        </p:nvSpPr>
        <p:spPr>
          <a:xfrm>
            <a:off x="3416174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AD0449-F385-1C46-B3CD-FADC8989A05B}"/>
              </a:ext>
            </a:extLst>
          </p:cNvPr>
          <p:cNvSpPr txBox="1"/>
          <p:nvPr/>
        </p:nvSpPr>
        <p:spPr>
          <a:xfrm>
            <a:off x="3869333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806152-A649-EB45-ACA6-CED948B9EB76}"/>
              </a:ext>
            </a:extLst>
          </p:cNvPr>
          <p:cNvSpPr txBox="1"/>
          <p:nvPr/>
        </p:nvSpPr>
        <p:spPr>
          <a:xfrm>
            <a:off x="4338079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38CA32-8995-B346-AE6A-FDBB14AFEF46}"/>
              </a:ext>
            </a:extLst>
          </p:cNvPr>
          <p:cNvSpPr txBox="1"/>
          <p:nvPr/>
        </p:nvSpPr>
        <p:spPr>
          <a:xfrm>
            <a:off x="4794412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5A1D75-7C7A-1E4D-8B31-660EC012232B}"/>
              </a:ext>
            </a:extLst>
          </p:cNvPr>
          <p:cNvSpPr txBox="1"/>
          <p:nvPr/>
        </p:nvSpPr>
        <p:spPr>
          <a:xfrm>
            <a:off x="5257097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168754-46D8-2443-8457-22A3315A1DD2}"/>
              </a:ext>
            </a:extLst>
          </p:cNvPr>
          <p:cNvSpPr txBox="1"/>
          <p:nvPr/>
        </p:nvSpPr>
        <p:spPr>
          <a:xfrm>
            <a:off x="5701019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54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4D34EB-4052-5F4B-AB1B-99F564B1CE71}"/>
              </a:ext>
            </a:extLst>
          </p:cNvPr>
          <p:cNvSpPr txBox="1"/>
          <p:nvPr/>
        </p:nvSpPr>
        <p:spPr>
          <a:xfrm>
            <a:off x="6188238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B6A68B-1851-564A-B7C1-CB2B6FE7E14E}"/>
              </a:ext>
            </a:extLst>
          </p:cNvPr>
          <p:cNvSpPr txBox="1"/>
          <p:nvPr/>
        </p:nvSpPr>
        <p:spPr>
          <a:xfrm>
            <a:off x="3582164" y="5245233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Months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4E3AC8-21CB-114E-A762-D6BEDEED8B86}"/>
              </a:ext>
            </a:extLst>
          </p:cNvPr>
          <p:cNvSpPr txBox="1"/>
          <p:nvPr/>
        </p:nvSpPr>
        <p:spPr>
          <a:xfrm>
            <a:off x="1474506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184 (0)</a:t>
            </a:r>
            <a:br>
              <a:rPr lang="en-GB" sz="1000" dirty="0"/>
            </a:br>
            <a:r>
              <a:rPr lang="en-GB" sz="1000" dirty="0"/>
              <a:t>91 (0)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DA37EB-44C9-1843-812B-AD34055D94A1}"/>
              </a:ext>
            </a:extLst>
          </p:cNvPr>
          <p:cNvSpPr txBox="1"/>
          <p:nvPr/>
        </p:nvSpPr>
        <p:spPr>
          <a:xfrm>
            <a:off x="1870040" y="5646508"/>
            <a:ext cx="43441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121 (40)</a:t>
            </a:r>
            <a:br>
              <a:rPr lang="en-GB" sz="1000" dirty="0"/>
            </a:br>
            <a:r>
              <a:rPr lang="en-GB" sz="1000" dirty="0"/>
              <a:t>56 (12)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226957-E866-4A4D-A91A-8335DA315E9F}"/>
              </a:ext>
            </a:extLst>
          </p:cNvPr>
          <p:cNvSpPr txBox="1"/>
          <p:nvPr/>
        </p:nvSpPr>
        <p:spPr>
          <a:xfrm>
            <a:off x="2404181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87 (59)</a:t>
            </a:r>
            <a:br>
              <a:rPr lang="en-GB" sz="1000" dirty="0"/>
            </a:br>
            <a:r>
              <a:rPr lang="en-GB" sz="1000" dirty="0"/>
              <a:t>37 (22)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2DB4C-4587-AB4B-9D92-3BF85E6EDC51}"/>
              </a:ext>
            </a:extLst>
          </p:cNvPr>
          <p:cNvSpPr txBox="1"/>
          <p:nvPr/>
        </p:nvSpPr>
        <p:spPr>
          <a:xfrm>
            <a:off x="2860516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53 (77)</a:t>
            </a:r>
            <a:br>
              <a:rPr lang="en-GB" sz="1000" dirty="0"/>
            </a:br>
            <a:r>
              <a:rPr lang="en-GB" sz="1000" dirty="0"/>
              <a:t>25 (29)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3A5F52-FAA3-6042-B4EB-FFE0C9AB90D7}"/>
              </a:ext>
            </a:extLst>
          </p:cNvPr>
          <p:cNvSpPr txBox="1"/>
          <p:nvPr/>
        </p:nvSpPr>
        <p:spPr>
          <a:xfrm>
            <a:off x="3323200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30 (91)</a:t>
            </a:r>
            <a:br>
              <a:rPr lang="en-GB" sz="1000" dirty="0"/>
            </a:br>
            <a:r>
              <a:rPr lang="en-GB" sz="1000" dirty="0"/>
              <a:t>12 (33)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546B87-7819-8243-AB70-07342AB2B178}"/>
              </a:ext>
            </a:extLst>
          </p:cNvPr>
          <p:cNvSpPr txBox="1"/>
          <p:nvPr/>
        </p:nvSpPr>
        <p:spPr>
          <a:xfrm>
            <a:off x="3785596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20 (98)</a:t>
            </a:r>
            <a:br>
              <a:rPr lang="en-GB" sz="1000" dirty="0"/>
            </a:br>
            <a:r>
              <a:rPr lang="en-GB" sz="1000" dirty="0"/>
              <a:t>5 (37)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ECDB65-BBF9-4044-85FA-EE3CE4C3BD3A}"/>
              </a:ext>
            </a:extLst>
          </p:cNvPr>
          <p:cNvSpPr txBox="1"/>
          <p:nvPr/>
        </p:nvSpPr>
        <p:spPr>
          <a:xfrm>
            <a:off x="4235869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9 (106)</a:t>
            </a:r>
            <a:br>
              <a:rPr lang="en-GB" sz="1000" dirty="0"/>
            </a:br>
            <a:r>
              <a:rPr lang="en-GB" sz="1000" dirty="0"/>
              <a:t>1 (38)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67F776-8B63-5B40-BE4F-68D790C1598F}"/>
              </a:ext>
            </a:extLst>
          </p:cNvPr>
          <p:cNvSpPr txBox="1"/>
          <p:nvPr/>
        </p:nvSpPr>
        <p:spPr>
          <a:xfrm>
            <a:off x="4692202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4 (111)</a:t>
            </a:r>
          </a:p>
          <a:p>
            <a:pPr algn="ctr"/>
            <a:r>
              <a:rPr lang="en-GB" sz="1000" dirty="0"/>
              <a:t>0 (39)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155E31-409C-B84A-AA1F-C02700169F9A}"/>
              </a:ext>
            </a:extLst>
          </p:cNvPr>
          <p:cNvSpPr txBox="1"/>
          <p:nvPr/>
        </p:nvSpPr>
        <p:spPr>
          <a:xfrm>
            <a:off x="5164124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1 (114)</a:t>
            </a:r>
          </a:p>
          <a:p>
            <a:pPr algn="ctr"/>
            <a:r>
              <a:rPr lang="en-GB" sz="1000" dirty="0"/>
              <a:t>0 (39)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6A0B9BA-5960-144D-BA4F-DBEEACB521F7}"/>
              </a:ext>
            </a:extLst>
          </p:cNvPr>
          <p:cNvSpPr txBox="1"/>
          <p:nvPr/>
        </p:nvSpPr>
        <p:spPr>
          <a:xfrm>
            <a:off x="5617283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0 (115)</a:t>
            </a:r>
            <a:br>
              <a:rPr lang="en-GB" sz="1000" dirty="0"/>
            </a:br>
            <a:r>
              <a:rPr lang="en-GB" sz="1000" dirty="0"/>
              <a:t>0 (39)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03433F-635D-6A4C-92BA-47BA357DBE22}"/>
              </a:ext>
            </a:extLst>
          </p:cNvPr>
          <p:cNvSpPr txBox="1"/>
          <p:nvPr/>
        </p:nvSpPr>
        <p:spPr>
          <a:xfrm>
            <a:off x="6086028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0 (115)</a:t>
            </a:r>
            <a:br>
              <a:rPr lang="en-GB" sz="1000" dirty="0"/>
            </a:br>
            <a:r>
              <a:rPr lang="en-GB" sz="1000" dirty="0"/>
              <a:t>0 (39)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3F8539-5894-9348-BC9A-70584A74F99F}"/>
              </a:ext>
            </a:extLst>
          </p:cNvPr>
          <p:cNvSpPr txBox="1"/>
          <p:nvPr/>
        </p:nvSpPr>
        <p:spPr>
          <a:xfrm>
            <a:off x="228912" y="5492620"/>
            <a:ext cx="193963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/>
              <a:t>No. of patients at risk (no. censored)</a:t>
            </a:r>
          </a:p>
          <a:p>
            <a:r>
              <a:rPr lang="en-GB" sz="1000" b="1" dirty="0">
                <a:solidFill>
                  <a:schemeClr val="accent1"/>
                </a:solidFill>
              </a:rPr>
              <a:t>Copanlisib + rituximab</a:t>
            </a:r>
          </a:p>
          <a:p>
            <a:r>
              <a:rPr lang="en-GB" sz="1000" b="1" dirty="0">
                <a:solidFill>
                  <a:schemeClr val="accent6"/>
                </a:solidFill>
              </a:rPr>
              <a:t>Placebo + rituximab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600482-14FC-E049-AD0B-D1EBC144937F}"/>
              </a:ext>
            </a:extLst>
          </p:cNvPr>
          <p:cNvSpPr txBox="1"/>
          <p:nvPr/>
        </p:nvSpPr>
        <p:spPr>
          <a:xfrm>
            <a:off x="1352300" y="49040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AB504F-A84A-1046-87D7-A9D7CD839ACC}"/>
              </a:ext>
            </a:extLst>
          </p:cNvPr>
          <p:cNvSpPr txBox="1"/>
          <p:nvPr/>
        </p:nvSpPr>
        <p:spPr>
          <a:xfrm>
            <a:off x="1634294" y="5091342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88CC6B-6043-A34D-8DFB-E91A7D6D4AFE}"/>
              </a:ext>
            </a:extLst>
          </p:cNvPr>
          <p:cNvCxnSpPr>
            <a:cxnSpLocks/>
          </p:cNvCxnSpPr>
          <p:nvPr/>
        </p:nvCxnSpPr>
        <p:spPr>
          <a:xfrm flipV="1">
            <a:off x="1646673" y="1752055"/>
            <a:ext cx="0" cy="325845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0BD782-D9B9-6D4D-945C-61C3DA1E380C}"/>
              </a:ext>
            </a:extLst>
          </p:cNvPr>
          <p:cNvCxnSpPr>
            <a:cxnSpLocks/>
          </p:cNvCxnSpPr>
          <p:nvPr/>
        </p:nvCxnSpPr>
        <p:spPr>
          <a:xfrm>
            <a:off x="1598798" y="20812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86EBB6-E4CF-8B43-9554-2D35FE10970B}"/>
              </a:ext>
            </a:extLst>
          </p:cNvPr>
          <p:cNvCxnSpPr>
            <a:cxnSpLocks/>
          </p:cNvCxnSpPr>
          <p:nvPr/>
        </p:nvCxnSpPr>
        <p:spPr>
          <a:xfrm>
            <a:off x="1598798" y="175736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4FA2B0-AFFE-5C4E-8136-42006698A4FA}"/>
              </a:ext>
            </a:extLst>
          </p:cNvPr>
          <p:cNvCxnSpPr>
            <a:cxnSpLocks/>
          </p:cNvCxnSpPr>
          <p:nvPr/>
        </p:nvCxnSpPr>
        <p:spPr>
          <a:xfrm>
            <a:off x="1598798" y="24082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4666EC-75EE-B945-AD57-11F63E3DF366}"/>
              </a:ext>
            </a:extLst>
          </p:cNvPr>
          <p:cNvCxnSpPr>
            <a:cxnSpLocks/>
          </p:cNvCxnSpPr>
          <p:nvPr/>
        </p:nvCxnSpPr>
        <p:spPr>
          <a:xfrm>
            <a:off x="1598798" y="27384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248DC3-69D1-3B40-ADD4-A438F86D3CBA}"/>
              </a:ext>
            </a:extLst>
          </p:cNvPr>
          <p:cNvCxnSpPr>
            <a:cxnSpLocks/>
          </p:cNvCxnSpPr>
          <p:nvPr/>
        </p:nvCxnSpPr>
        <p:spPr>
          <a:xfrm>
            <a:off x="1598798" y="30591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224FEF-FC00-F54B-BBE2-DCC13B3CECE5}"/>
              </a:ext>
            </a:extLst>
          </p:cNvPr>
          <p:cNvCxnSpPr>
            <a:cxnSpLocks/>
          </p:cNvCxnSpPr>
          <p:nvPr/>
        </p:nvCxnSpPr>
        <p:spPr>
          <a:xfrm>
            <a:off x="1598798" y="33861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58097B-EAFF-AE4E-917D-2BF6864D476A}"/>
              </a:ext>
            </a:extLst>
          </p:cNvPr>
          <p:cNvCxnSpPr>
            <a:cxnSpLocks/>
          </p:cNvCxnSpPr>
          <p:nvPr/>
        </p:nvCxnSpPr>
        <p:spPr>
          <a:xfrm>
            <a:off x="1598798" y="37068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D1701D-661E-7241-8DF0-92A363B7177D}"/>
              </a:ext>
            </a:extLst>
          </p:cNvPr>
          <p:cNvCxnSpPr>
            <a:cxnSpLocks/>
          </p:cNvCxnSpPr>
          <p:nvPr/>
        </p:nvCxnSpPr>
        <p:spPr>
          <a:xfrm>
            <a:off x="1598798" y="40370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72D1CC-6651-D142-A734-B5C267C472BD}"/>
              </a:ext>
            </a:extLst>
          </p:cNvPr>
          <p:cNvCxnSpPr>
            <a:cxnSpLocks/>
          </p:cNvCxnSpPr>
          <p:nvPr/>
        </p:nvCxnSpPr>
        <p:spPr>
          <a:xfrm>
            <a:off x="1598798" y="43640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61B544-9D17-C548-90B6-B048AB824452}"/>
              </a:ext>
            </a:extLst>
          </p:cNvPr>
          <p:cNvCxnSpPr>
            <a:cxnSpLocks/>
          </p:cNvCxnSpPr>
          <p:nvPr/>
        </p:nvCxnSpPr>
        <p:spPr>
          <a:xfrm>
            <a:off x="1598798" y="5008564"/>
            <a:ext cx="467754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65D925-FB70-8441-BB38-5A10FA69C45D}"/>
              </a:ext>
            </a:extLst>
          </p:cNvPr>
          <p:cNvCxnSpPr>
            <a:cxnSpLocks/>
          </p:cNvCxnSpPr>
          <p:nvPr/>
        </p:nvCxnSpPr>
        <p:spPr>
          <a:xfrm rot="16200000">
            <a:off x="3461751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425C67-30D8-1546-8FF9-B490B7384835}"/>
              </a:ext>
            </a:extLst>
          </p:cNvPr>
          <p:cNvCxnSpPr>
            <a:cxnSpLocks/>
          </p:cNvCxnSpPr>
          <p:nvPr/>
        </p:nvCxnSpPr>
        <p:spPr>
          <a:xfrm rot="16200000">
            <a:off x="3920557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520119-D41C-EB49-A5D5-C3976E9266AD}"/>
              </a:ext>
            </a:extLst>
          </p:cNvPr>
          <p:cNvCxnSpPr>
            <a:cxnSpLocks/>
          </p:cNvCxnSpPr>
          <p:nvPr/>
        </p:nvCxnSpPr>
        <p:spPr>
          <a:xfrm rot="16200000">
            <a:off x="4383352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611E9E-55A8-E948-93FF-F0C2F6E3BDAA}"/>
              </a:ext>
            </a:extLst>
          </p:cNvPr>
          <p:cNvCxnSpPr>
            <a:cxnSpLocks/>
          </p:cNvCxnSpPr>
          <p:nvPr/>
        </p:nvCxnSpPr>
        <p:spPr>
          <a:xfrm rot="16200000">
            <a:off x="4844153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E0C538-2D96-FB45-AACB-00CFCCD009B1}"/>
              </a:ext>
            </a:extLst>
          </p:cNvPr>
          <p:cNvCxnSpPr>
            <a:cxnSpLocks/>
          </p:cNvCxnSpPr>
          <p:nvPr/>
        </p:nvCxnSpPr>
        <p:spPr>
          <a:xfrm rot="16200000">
            <a:off x="5308943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201BA09-01E7-AC4C-AF32-B7CA73A53236}"/>
              </a:ext>
            </a:extLst>
          </p:cNvPr>
          <p:cNvCxnSpPr>
            <a:cxnSpLocks/>
          </p:cNvCxnSpPr>
          <p:nvPr/>
        </p:nvCxnSpPr>
        <p:spPr>
          <a:xfrm rot="16200000">
            <a:off x="5767749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61F37F5-98EE-CE49-8D37-E608440B7952}"/>
              </a:ext>
            </a:extLst>
          </p:cNvPr>
          <p:cNvCxnSpPr>
            <a:cxnSpLocks/>
          </p:cNvCxnSpPr>
          <p:nvPr/>
        </p:nvCxnSpPr>
        <p:spPr>
          <a:xfrm rot="16200000">
            <a:off x="6230545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FE7139-4973-2340-BD63-2F75A3CD3E6F}"/>
              </a:ext>
            </a:extLst>
          </p:cNvPr>
          <p:cNvCxnSpPr>
            <a:cxnSpLocks/>
          </p:cNvCxnSpPr>
          <p:nvPr/>
        </p:nvCxnSpPr>
        <p:spPr>
          <a:xfrm>
            <a:off x="1598798" y="46815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38739C-8947-A34C-A3CC-501F20A4E5D1}"/>
              </a:ext>
            </a:extLst>
          </p:cNvPr>
          <p:cNvCxnSpPr>
            <a:cxnSpLocks/>
          </p:cNvCxnSpPr>
          <p:nvPr/>
        </p:nvCxnSpPr>
        <p:spPr>
          <a:xfrm rot="16200000">
            <a:off x="1608573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522F55F-69A3-B548-82FB-0822E7923FF3}"/>
              </a:ext>
            </a:extLst>
          </p:cNvPr>
          <p:cNvSpPr txBox="1"/>
          <p:nvPr/>
        </p:nvSpPr>
        <p:spPr>
          <a:xfrm>
            <a:off x="1674998" y="1322901"/>
            <a:ext cx="385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in patients with FL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C2175F-E290-B34D-8607-D957BC81A2CF}"/>
              </a:ext>
            </a:extLst>
          </p:cNvPr>
          <p:cNvSpPr txBox="1"/>
          <p:nvPr/>
        </p:nvSpPr>
        <p:spPr>
          <a:xfrm>
            <a:off x="6931064" y="164646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1.0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BB9D5B-EC29-3A48-92BB-0C9D7B5D6338}"/>
              </a:ext>
            </a:extLst>
          </p:cNvPr>
          <p:cNvSpPr txBox="1"/>
          <p:nvPr/>
        </p:nvSpPr>
        <p:spPr>
          <a:xfrm rot="16200000">
            <a:off x="6073250" y="3239391"/>
            <a:ext cx="130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PFS probability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299070E-0738-184D-BCEA-7AB2F00FC298}"/>
              </a:ext>
            </a:extLst>
          </p:cNvPr>
          <p:cNvSpPr txBox="1"/>
          <p:nvPr/>
        </p:nvSpPr>
        <p:spPr>
          <a:xfrm>
            <a:off x="6931064" y="19703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46B6287-F76B-C443-BB1A-C3AE6C747483}"/>
              </a:ext>
            </a:extLst>
          </p:cNvPr>
          <p:cNvSpPr txBox="1"/>
          <p:nvPr/>
        </p:nvSpPr>
        <p:spPr>
          <a:xfrm>
            <a:off x="6931064" y="22973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107EB3C-9EF2-D149-878C-0D457F275CA2}"/>
              </a:ext>
            </a:extLst>
          </p:cNvPr>
          <p:cNvSpPr txBox="1"/>
          <p:nvPr/>
        </p:nvSpPr>
        <p:spPr>
          <a:xfrm>
            <a:off x="6931064" y="26275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996278-F711-E84B-896F-7EE2948D282A}"/>
              </a:ext>
            </a:extLst>
          </p:cNvPr>
          <p:cNvSpPr txBox="1"/>
          <p:nvPr/>
        </p:nvSpPr>
        <p:spPr>
          <a:xfrm>
            <a:off x="6931064" y="29482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B6A4F6E-620A-B742-B109-4FFA7C82A5CF}"/>
              </a:ext>
            </a:extLst>
          </p:cNvPr>
          <p:cNvSpPr txBox="1"/>
          <p:nvPr/>
        </p:nvSpPr>
        <p:spPr>
          <a:xfrm>
            <a:off x="6931064" y="32752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1924BC5-56AB-5043-8A1B-2152A3DFC501}"/>
              </a:ext>
            </a:extLst>
          </p:cNvPr>
          <p:cNvSpPr txBox="1"/>
          <p:nvPr/>
        </p:nvSpPr>
        <p:spPr>
          <a:xfrm>
            <a:off x="6931064" y="35959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B8DC12-B65D-3644-A07E-712939A5F48A}"/>
              </a:ext>
            </a:extLst>
          </p:cNvPr>
          <p:cNvSpPr txBox="1"/>
          <p:nvPr/>
        </p:nvSpPr>
        <p:spPr>
          <a:xfrm>
            <a:off x="6931064" y="39261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93D7347-F9AC-8445-B99A-0355EAEE2852}"/>
              </a:ext>
            </a:extLst>
          </p:cNvPr>
          <p:cNvSpPr txBox="1"/>
          <p:nvPr/>
        </p:nvSpPr>
        <p:spPr>
          <a:xfrm>
            <a:off x="6931064" y="42531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0.2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0C3C0EB-2053-E047-BE5C-EBCD366BC9E8}"/>
              </a:ext>
            </a:extLst>
          </p:cNvPr>
          <p:cNvCxnSpPr>
            <a:cxnSpLocks/>
          </p:cNvCxnSpPr>
          <p:nvPr/>
        </p:nvCxnSpPr>
        <p:spPr>
          <a:xfrm flipV="1">
            <a:off x="7225437" y="1752055"/>
            <a:ext cx="0" cy="325845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A0B4EEE-8EFA-8947-BC1E-237236881A54}"/>
              </a:ext>
            </a:extLst>
          </p:cNvPr>
          <p:cNvCxnSpPr/>
          <p:nvPr/>
        </p:nvCxnSpPr>
        <p:spPr>
          <a:xfrm>
            <a:off x="7177562" y="20812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CBA9D1D-0F90-6541-AC4A-A2CF1B8D2959}"/>
              </a:ext>
            </a:extLst>
          </p:cNvPr>
          <p:cNvCxnSpPr/>
          <p:nvPr/>
        </p:nvCxnSpPr>
        <p:spPr>
          <a:xfrm>
            <a:off x="7177562" y="175736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6B3518C-B3FD-8844-988B-6E12EA8D27A2}"/>
              </a:ext>
            </a:extLst>
          </p:cNvPr>
          <p:cNvCxnSpPr/>
          <p:nvPr/>
        </p:nvCxnSpPr>
        <p:spPr>
          <a:xfrm>
            <a:off x="7177562" y="24082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0CD094E-2784-9443-9844-75EC00B8EE76}"/>
              </a:ext>
            </a:extLst>
          </p:cNvPr>
          <p:cNvCxnSpPr/>
          <p:nvPr/>
        </p:nvCxnSpPr>
        <p:spPr>
          <a:xfrm>
            <a:off x="7177562" y="27384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D77BA7D-8AD8-F940-91DF-E76AB9E55F61}"/>
              </a:ext>
            </a:extLst>
          </p:cNvPr>
          <p:cNvCxnSpPr/>
          <p:nvPr/>
        </p:nvCxnSpPr>
        <p:spPr>
          <a:xfrm>
            <a:off x="7177562" y="30591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EF40B34-00BE-9F49-8DBF-C064A3DC0C27}"/>
              </a:ext>
            </a:extLst>
          </p:cNvPr>
          <p:cNvCxnSpPr/>
          <p:nvPr/>
        </p:nvCxnSpPr>
        <p:spPr>
          <a:xfrm>
            <a:off x="7177562" y="33861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F0CF0BE-FC1D-0B44-B67A-1E5C644D70D6}"/>
              </a:ext>
            </a:extLst>
          </p:cNvPr>
          <p:cNvCxnSpPr/>
          <p:nvPr/>
        </p:nvCxnSpPr>
        <p:spPr>
          <a:xfrm>
            <a:off x="7177562" y="37068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C0CE2F8-3E69-DD49-9108-5026090C762D}"/>
              </a:ext>
            </a:extLst>
          </p:cNvPr>
          <p:cNvCxnSpPr/>
          <p:nvPr/>
        </p:nvCxnSpPr>
        <p:spPr>
          <a:xfrm>
            <a:off x="7177562" y="4037014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3D07556-360E-FA4F-9B89-ECD209C88EA7}"/>
              </a:ext>
            </a:extLst>
          </p:cNvPr>
          <p:cNvCxnSpPr/>
          <p:nvPr/>
        </p:nvCxnSpPr>
        <p:spPr>
          <a:xfrm>
            <a:off x="7177562" y="43640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94">
            <a:extLst>
              <a:ext uri="{FF2B5EF4-FFF2-40B4-BE49-F238E27FC236}">
                <a16:creationId xmlns:a16="http://schemas.microsoft.com/office/drawing/2014/main" id="{E103D74F-ED8C-924F-BFDF-83958A44D61A}"/>
              </a:ext>
            </a:extLst>
          </p:cNvPr>
          <p:cNvSpPr txBox="1"/>
          <p:nvPr/>
        </p:nvSpPr>
        <p:spPr>
          <a:xfrm>
            <a:off x="10679051" y="4619954"/>
            <a:ext cx="1139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dirty="0"/>
              <a:t>Median follow-up </a:t>
            </a:r>
            <a:br>
              <a:rPr lang="en-GB" sz="1200" dirty="0"/>
            </a:br>
            <a:r>
              <a:rPr lang="en-GB" sz="1200" dirty="0"/>
              <a:t>of 19.2 months</a:t>
            </a:r>
          </a:p>
        </p:txBody>
      </p:sp>
      <p:sp>
        <p:nvSpPr>
          <p:cNvPr id="141" name="Tekstvak 4">
            <a:extLst>
              <a:ext uri="{FF2B5EF4-FFF2-40B4-BE49-F238E27FC236}">
                <a16:creationId xmlns:a16="http://schemas.microsoft.com/office/drawing/2014/main" id="{F99D1111-9F8A-6E45-A4E8-7F9944A305D4}"/>
              </a:ext>
            </a:extLst>
          </p:cNvPr>
          <p:cNvSpPr txBox="1"/>
          <p:nvPr/>
        </p:nvSpPr>
        <p:spPr>
          <a:xfrm>
            <a:off x="7253762" y="1322901"/>
            <a:ext cx="385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PFS in patients with MZL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B2B5AB-9C50-3A4B-A82A-17E4329B8FAC}"/>
              </a:ext>
            </a:extLst>
          </p:cNvPr>
          <p:cNvSpPr txBox="1"/>
          <p:nvPr/>
        </p:nvSpPr>
        <p:spPr>
          <a:xfrm>
            <a:off x="2935017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F30D2A-5FA2-3F41-97A1-DFB5BE9F212A}"/>
              </a:ext>
            </a:extLst>
          </p:cNvPr>
          <p:cNvSpPr txBox="1"/>
          <p:nvPr/>
        </p:nvSpPr>
        <p:spPr>
          <a:xfrm>
            <a:off x="2078505" y="5091342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46F59C-A486-A048-9CEF-28BCD2F8E960}"/>
              </a:ext>
            </a:extLst>
          </p:cNvPr>
          <p:cNvSpPr txBox="1"/>
          <p:nvPr/>
        </p:nvSpPr>
        <p:spPr>
          <a:xfrm>
            <a:off x="2506391" y="5091342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1CB700-84E6-514E-A91F-5E3305C686C3}"/>
              </a:ext>
            </a:extLst>
          </p:cNvPr>
          <p:cNvSpPr txBox="1"/>
          <p:nvPr/>
        </p:nvSpPr>
        <p:spPr>
          <a:xfrm>
            <a:off x="1839051" y="4655338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Censored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27F396-6520-C54B-A5FC-574BED3320A3}"/>
              </a:ext>
            </a:extLst>
          </p:cNvPr>
          <p:cNvCxnSpPr>
            <a:cxnSpLocks/>
          </p:cNvCxnSpPr>
          <p:nvPr/>
        </p:nvCxnSpPr>
        <p:spPr>
          <a:xfrm rot="16200000">
            <a:off x="2996960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596142-1C13-0C41-8A2E-354934726607}"/>
              </a:ext>
            </a:extLst>
          </p:cNvPr>
          <p:cNvCxnSpPr>
            <a:cxnSpLocks/>
          </p:cNvCxnSpPr>
          <p:nvPr/>
        </p:nvCxnSpPr>
        <p:spPr>
          <a:xfrm rot="16200000">
            <a:off x="2073364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4C60B4-EEA5-2742-8D3E-9CAD679F3378}"/>
              </a:ext>
            </a:extLst>
          </p:cNvPr>
          <p:cNvCxnSpPr>
            <a:cxnSpLocks/>
          </p:cNvCxnSpPr>
          <p:nvPr/>
        </p:nvCxnSpPr>
        <p:spPr>
          <a:xfrm rot="16200000">
            <a:off x="2536159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FBCD6176-5A2A-FD41-96E2-54AA54C0CADD}"/>
              </a:ext>
            </a:extLst>
          </p:cNvPr>
          <p:cNvSpPr/>
          <p:nvPr/>
        </p:nvSpPr>
        <p:spPr>
          <a:xfrm>
            <a:off x="1755214" y="472744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D3E07-4B02-4AB9-8591-B19EBC29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BEEF856E-C579-164A-B8E7-33C19BD1773E}" type="slidenum">
              <a:rPr lang="en-GB" noProof="0" smtClean="0"/>
              <a:pPr lvl="0"/>
              <a:t>62</a:t>
            </a:fld>
            <a:endParaRPr lang="en-GB" noProof="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2BC504-BACA-AB49-B3C5-D846B58C98CE}"/>
              </a:ext>
            </a:extLst>
          </p:cNvPr>
          <p:cNvSpPr txBox="1"/>
          <p:nvPr/>
        </p:nvSpPr>
        <p:spPr>
          <a:xfrm>
            <a:off x="6931064" y="457064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1.0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748A0FC-73D2-564E-9ADA-488B0BDAB2DA}"/>
              </a:ext>
            </a:extLst>
          </p:cNvPr>
          <p:cNvSpPr txBox="1"/>
          <p:nvPr/>
        </p:nvSpPr>
        <p:spPr>
          <a:xfrm>
            <a:off x="8513781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DCBBC5-10C4-CA4F-86C9-53B972D8E348}"/>
              </a:ext>
            </a:extLst>
          </p:cNvPr>
          <p:cNvSpPr txBox="1"/>
          <p:nvPr/>
        </p:nvSpPr>
        <p:spPr>
          <a:xfrm>
            <a:off x="8994938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24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849F4F-CFFA-C64F-AF12-CDFDA1D21CCF}"/>
              </a:ext>
            </a:extLst>
          </p:cNvPr>
          <p:cNvSpPr txBox="1"/>
          <p:nvPr/>
        </p:nvSpPr>
        <p:spPr>
          <a:xfrm>
            <a:off x="9448097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D2C31B3-756A-3549-B7A6-83A772CC9492}"/>
              </a:ext>
            </a:extLst>
          </p:cNvPr>
          <p:cNvSpPr txBox="1"/>
          <p:nvPr/>
        </p:nvSpPr>
        <p:spPr>
          <a:xfrm>
            <a:off x="9916843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6273CE0-C217-334F-BC52-AC4147A4C26C}"/>
              </a:ext>
            </a:extLst>
          </p:cNvPr>
          <p:cNvSpPr txBox="1"/>
          <p:nvPr/>
        </p:nvSpPr>
        <p:spPr>
          <a:xfrm>
            <a:off x="10373176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09D468-A826-0845-89FA-39689E4D2DC1}"/>
              </a:ext>
            </a:extLst>
          </p:cNvPr>
          <p:cNvSpPr txBox="1"/>
          <p:nvPr/>
        </p:nvSpPr>
        <p:spPr>
          <a:xfrm>
            <a:off x="10835861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48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65A5A1-DF32-3549-BC83-7E23E655EF39}"/>
              </a:ext>
            </a:extLst>
          </p:cNvPr>
          <p:cNvSpPr txBox="1"/>
          <p:nvPr/>
        </p:nvSpPr>
        <p:spPr>
          <a:xfrm>
            <a:off x="11279783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54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234272-4EBF-4F48-A76E-92C164A9A43D}"/>
              </a:ext>
            </a:extLst>
          </p:cNvPr>
          <p:cNvSpPr txBox="1"/>
          <p:nvPr/>
        </p:nvSpPr>
        <p:spPr>
          <a:xfrm>
            <a:off x="11767002" y="509134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B07B31-F38A-E84D-96E6-4EF5294AF55B}"/>
              </a:ext>
            </a:extLst>
          </p:cNvPr>
          <p:cNvSpPr txBox="1"/>
          <p:nvPr/>
        </p:nvSpPr>
        <p:spPr>
          <a:xfrm>
            <a:off x="9160928" y="5245233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Months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577921B-70CB-484F-8E1F-B58B4F25EBF4}"/>
              </a:ext>
            </a:extLst>
          </p:cNvPr>
          <p:cNvSpPr txBox="1"/>
          <p:nvPr/>
        </p:nvSpPr>
        <p:spPr>
          <a:xfrm>
            <a:off x="7086132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66 (0)</a:t>
            </a:r>
            <a:br>
              <a:rPr lang="en-GB" sz="1000" dirty="0"/>
            </a:br>
            <a:r>
              <a:rPr lang="en-GB" sz="1000" dirty="0"/>
              <a:t>29 (0)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68830AA-D433-9A47-86BD-9EFFA4A9148E}"/>
              </a:ext>
            </a:extLst>
          </p:cNvPr>
          <p:cNvSpPr txBox="1"/>
          <p:nvPr/>
        </p:nvSpPr>
        <p:spPr>
          <a:xfrm>
            <a:off x="7481665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44 (15)</a:t>
            </a:r>
            <a:br>
              <a:rPr lang="en-GB" sz="1000" dirty="0"/>
            </a:br>
            <a:r>
              <a:rPr lang="en-GB" sz="1000" dirty="0"/>
              <a:t>15 (7)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259C979-D869-C541-AAA0-923D2F5CA9EC}"/>
              </a:ext>
            </a:extLst>
          </p:cNvPr>
          <p:cNvSpPr txBox="1"/>
          <p:nvPr/>
        </p:nvSpPr>
        <p:spPr>
          <a:xfrm>
            <a:off x="7982945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29 (24)</a:t>
            </a:r>
            <a:br>
              <a:rPr lang="en-GB" sz="1000" dirty="0"/>
            </a:br>
            <a:r>
              <a:rPr lang="en-GB" sz="1000" dirty="0"/>
              <a:t>7 (11)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936CEB5-E5B2-C542-B896-847FDA615492}"/>
              </a:ext>
            </a:extLst>
          </p:cNvPr>
          <p:cNvSpPr txBox="1"/>
          <p:nvPr/>
        </p:nvSpPr>
        <p:spPr>
          <a:xfrm>
            <a:off x="8439280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20 (28)</a:t>
            </a:r>
            <a:br>
              <a:rPr lang="en-GB" sz="1000" dirty="0"/>
            </a:br>
            <a:r>
              <a:rPr lang="en-GB" sz="1000" dirty="0"/>
              <a:t>4 (11)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4DA57ED-15CA-BF42-9637-B80264216CBE}"/>
              </a:ext>
            </a:extLst>
          </p:cNvPr>
          <p:cNvSpPr txBox="1"/>
          <p:nvPr/>
        </p:nvSpPr>
        <p:spPr>
          <a:xfrm>
            <a:off x="8901964" y="5646508"/>
            <a:ext cx="3686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10 (35)</a:t>
            </a:r>
            <a:br>
              <a:rPr lang="en-GB" sz="1000" dirty="0"/>
            </a:br>
            <a:r>
              <a:rPr lang="en-GB" sz="1000" dirty="0"/>
              <a:t>2 (13)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5857BA-3E48-4A47-A59F-828B4A568923}"/>
              </a:ext>
            </a:extLst>
          </p:cNvPr>
          <p:cNvSpPr txBox="1"/>
          <p:nvPr/>
        </p:nvSpPr>
        <p:spPr>
          <a:xfrm>
            <a:off x="9397222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5 (40)</a:t>
            </a:r>
            <a:br>
              <a:rPr lang="en-GB" sz="1000" dirty="0"/>
            </a:br>
            <a:r>
              <a:rPr lang="en-GB" sz="1000" dirty="0"/>
              <a:t>2 (13)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D4F19BF-4414-BD45-B055-A05793B2300E}"/>
              </a:ext>
            </a:extLst>
          </p:cNvPr>
          <p:cNvSpPr txBox="1"/>
          <p:nvPr/>
        </p:nvSpPr>
        <p:spPr>
          <a:xfrm>
            <a:off x="9847495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2 (42)</a:t>
            </a:r>
            <a:br>
              <a:rPr lang="en-GB" sz="1000" dirty="0"/>
            </a:br>
            <a:r>
              <a:rPr lang="en-GB" sz="1000" dirty="0"/>
              <a:t>1 (13)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33A100A-946C-594F-BB3F-C2E8CDCCB2D2}"/>
              </a:ext>
            </a:extLst>
          </p:cNvPr>
          <p:cNvSpPr txBox="1"/>
          <p:nvPr/>
        </p:nvSpPr>
        <p:spPr>
          <a:xfrm>
            <a:off x="10303828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1 (43)</a:t>
            </a:r>
          </a:p>
          <a:p>
            <a:pPr algn="ctr"/>
            <a:r>
              <a:rPr lang="en-GB" sz="1000" dirty="0"/>
              <a:t>0 (14)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1B039C-E91E-744D-A644-26E5D8002B22}"/>
              </a:ext>
            </a:extLst>
          </p:cNvPr>
          <p:cNvSpPr txBox="1"/>
          <p:nvPr/>
        </p:nvSpPr>
        <p:spPr>
          <a:xfrm>
            <a:off x="10775750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1 (43)</a:t>
            </a:r>
          </a:p>
          <a:p>
            <a:pPr algn="ctr"/>
            <a:r>
              <a:rPr lang="en-GB" sz="1000" dirty="0"/>
              <a:t>0 (14)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B89516-428C-FD45-852F-44F9B5F78865}"/>
              </a:ext>
            </a:extLst>
          </p:cNvPr>
          <p:cNvSpPr txBox="1"/>
          <p:nvPr/>
        </p:nvSpPr>
        <p:spPr>
          <a:xfrm>
            <a:off x="11228909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0 (44)</a:t>
            </a:r>
            <a:br>
              <a:rPr lang="en-GB" sz="1000" dirty="0"/>
            </a:br>
            <a:r>
              <a:rPr lang="en-GB" sz="1000" dirty="0"/>
              <a:t>0 (14)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C827A44-F241-044A-BFD5-B7A49E6850DC}"/>
              </a:ext>
            </a:extLst>
          </p:cNvPr>
          <p:cNvSpPr txBox="1"/>
          <p:nvPr/>
        </p:nvSpPr>
        <p:spPr>
          <a:xfrm>
            <a:off x="11697654" y="5646508"/>
            <a:ext cx="3029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/>
              <a:t>0 (44)</a:t>
            </a:r>
            <a:br>
              <a:rPr lang="en-GB" sz="1000" dirty="0"/>
            </a:br>
            <a:r>
              <a:rPr lang="en-GB" sz="1000" dirty="0"/>
              <a:t>0 (14)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65B8224-3E47-9747-9B30-053A220F1A63}"/>
              </a:ext>
            </a:extLst>
          </p:cNvPr>
          <p:cNvSpPr txBox="1"/>
          <p:nvPr/>
        </p:nvSpPr>
        <p:spPr>
          <a:xfrm>
            <a:off x="6931064" y="4904017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/>
              <a:t>0.0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60A061A-C97D-3C48-B79A-941B8A266205}"/>
              </a:ext>
            </a:extLst>
          </p:cNvPr>
          <p:cNvSpPr txBox="1"/>
          <p:nvPr/>
        </p:nvSpPr>
        <p:spPr>
          <a:xfrm>
            <a:off x="7213058" y="5091342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D71CA82-6FBF-8F4F-885A-D681C2CB7F5F}"/>
              </a:ext>
            </a:extLst>
          </p:cNvPr>
          <p:cNvSpPr txBox="1"/>
          <p:nvPr/>
        </p:nvSpPr>
        <p:spPr>
          <a:xfrm>
            <a:off x="7657269" y="5091342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C6A0815-22AF-4843-892C-6F73E1BFC432}"/>
              </a:ext>
            </a:extLst>
          </p:cNvPr>
          <p:cNvSpPr txBox="1"/>
          <p:nvPr/>
        </p:nvSpPr>
        <p:spPr>
          <a:xfrm>
            <a:off x="8085155" y="5091342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12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CB45016-78B4-794B-B06C-74A9F4CA9DEF}"/>
              </a:ext>
            </a:extLst>
          </p:cNvPr>
          <p:cNvCxnSpPr>
            <a:cxnSpLocks/>
          </p:cNvCxnSpPr>
          <p:nvPr/>
        </p:nvCxnSpPr>
        <p:spPr>
          <a:xfrm>
            <a:off x="7177562" y="5008564"/>
            <a:ext cx="467754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701C82A-E203-B947-A968-9024FF016D42}"/>
              </a:ext>
            </a:extLst>
          </p:cNvPr>
          <p:cNvCxnSpPr>
            <a:cxnSpLocks/>
          </p:cNvCxnSpPr>
          <p:nvPr/>
        </p:nvCxnSpPr>
        <p:spPr>
          <a:xfrm rot="16200000">
            <a:off x="8575724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F6CF43C-F9FE-764E-9677-65597492AEC7}"/>
              </a:ext>
            </a:extLst>
          </p:cNvPr>
          <p:cNvCxnSpPr>
            <a:cxnSpLocks/>
          </p:cNvCxnSpPr>
          <p:nvPr/>
        </p:nvCxnSpPr>
        <p:spPr>
          <a:xfrm rot="16200000">
            <a:off x="9040515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DBF87D4-E0BD-9749-87D3-4C7A1131124F}"/>
              </a:ext>
            </a:extLst>
          </p:cNvPr>
          <p:cNvCxnSpPr>
            <a:cxnSpLocks/>
          </p:cNvCxnSpPr>
          <p:nvPr/>
        </p:nvCxnSpPr>
        <p:spPr>
          <a:xfrm rot="16200000">
            <a:off x="9499321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6831FA8-2D18-9149-879A-A3321E108BF0}"/>
              </a:ext>
            </a:extLst>
          </p:cNvPr>
          <p:cNvCxnSpPr>
            <a:cxnSpLocks/>
          </p:cNvCxnSpPr>
          <p:nvPr/>
        </p:nvCxnSpPr>
        <p:spPr>
          <a:xfrm rot="16200000">
            <a:off x="9962116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1AFC24B-1B6B-A14A-9B5D-C432BA411EEA}"/>
              </a:ext>
            </a:extLst>
          </p:cNvPr>
          <p:cNvCxnSpPr>
            <a:cxnSpLocks/>
          </p:cNvCxnSpPr>
          <p:nvPr/>
        </p:nvCxnSpPr>
        <p:spPr>
          <a:xfrm rot="16200000">
            <a:off x="10422917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30A6720-2A95-C842-9B9E-4C1155CEB57C}"/>
              </a:ext>
            </a:extLst>
          </p:cNvPr>
          <p:cNvCxnSpPr>
            <a:cxnSpLocks/>
          </p:cNvCxnSpPr>
          <p:nvPr/>
        </p:nvCxnSpPr>
        <p:spPr>
          <a:xfrm rot="16200000">
            <a:off x="10887707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A491A26-9EC9-6E47-AA02-2CA2557BD68D}"/>
              </a:ext>
            </a:extLst>
          </p:cNvPr>
          <p:cNvCxnSpPr>
            <a:cxnSpLocks/>
          </p:cNvCxnSpPr>
          <p:nvPr/>
        </p:nvCxnSpPr>
        <p:spPr>
          <a:xfrm rot="16200000">
            <a:off x="11346513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143B0E3-7188-324C-93CA-8DB85DFF0195}"/>
              </a:ext>
            </a:extLst>
          </p:cNvPr>
          <p:cNvCxnSpPr>
            <a:cxnSpLocks/>
          </p:cNvCxnSpPr>
          <p:nvPr/>
        </p:nvCxnSpPr>
        <p:spPr>
          <a:xfrm rot="16200000">
            <a:off x="11809309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A88A9E8-9582-6142-8316-AFC04602B6CC}"/>
              </a:ext>
            </a:extLst>
          </p:cNvPr>
          <p:cNvCxnSpPr/>
          <p:nvPr/>
        </p:nvCxnSpPr>
        <p:spPr>
          <a:xfrm>
            <a:off x="7177562" y="4681539"/>
            <a:ext cx="478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278D434-05DF-4744-A56B-895C48AEE887}"/>
              </a:ext>
            </a:extLst>
          </p:cNvPr>
          <p:cNvCxnSpPr>
            <a:cxnSpLocks/>
          </p:cNvCxnSpPr>
          <p:nvPr/>
        </p:nvCxnSpPr>
        <p:spPr>
          <a:xfrm rot="16200000">
            <a:off x="7187337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35D2172-792E-B74E-90A6-D3D1D1C95D09}"/>
              </a:ext>
            </a:extLst>
          </p:cNvPr>
          <p:cNvCxnSpPr>
            <a:cxnSpLocks/>
          </p:cNvCxnSpPr>
          <p:nvPr/>
        </p:nvCxnSpPr>
        <p:spPr>
          <a:xfrm rot="16200000">
            <a:off x="7652128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AFC3557-5FAE-6E49-B6AF-37EFCBAA1FA6}"/>
              </a:ext>
            </a:extLst>
          </p:cNvPr>
          <p:cNvCxnSpPr>
            <a:cxnSpLocks/>
          </p:cNvCxnSpPr>
          <p:nvPr/>
        </p:nvCxnSpPr>
        <p:spPr>
          <a:xfrm rot="16200000">
            <a:off x="8114923" y="504031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ABA5BBB6-F8D6-1249-A47A-0C7E12A62DDE}"/>
              </a:ext>
            </a:extLst>
          </p:cNvPr>
          <p:cNvSpPr txBox="1"/>
          <p:nvPr/>
        </p:nvSpPr>
        <p:spPr>
          <a:xfrm>
            <a:off x="7427051" y="4655338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Censored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2653EEC6-F363-914A-9504-E56F6C89BA75}"/>
              </a:ext>
            </a:extLst>
          </p:cNvPr>
          <p:cNvSpPr/>
          <p:nvPr/>
        </p:nvSpPr>
        <p:spPr>
          <a:xfrm>
            <a:off x="7343214" y="472744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3FDEEA1-DA5C-DC4B-827A-E1B62A824861}"/>
              </a:ext>
            </a:extLst>
          </p:cNvPr>
          <p:cNvGraphicFramePr>
            <a:graphicFrameLocks noGrp="1"/>
          </p:cNvGraphicFramePr>
          <p:nvPr/>
        </p:nvGraphicFramePr>
        <p:xfrm>
          <a:off x="2921474" y="1777032"/>
          <a:ext cx="32126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76">
                  <a:extLst>
                    <a:ext uri="{9D8B030D-6E8A-4147-A177-3AD203B41FA5}">
                      <a16:colId xmlns:a16="http://schemas.microsoft.com/office/drawing/2014/main" val="195308533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89078937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59506127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3055058937"/>
                    </a:ext>
                  </a:extLst>
                </a:gridCol>
              </a:tblGrid>
              <a:tr h="31255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Median PFS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HR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1-sided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 value</a:t>
                      </a: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8934"/>
                  </a:ext>
                </a:extLst>
              </a:tr>
              <a:tr h="31255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Copanlisib + rituximab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22.2 months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(17.8-33.1)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0.58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(0.40-0.83)</a:t>
                      </a: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0.001</a:t>
                      </a: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31622"/>
                  </a:ext>
                </a:extLst>
              </a:tr>
              <a:tr h="31255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6"/>
                          </a:solidFill>
                        </a:rPr>
                        <a:t>Placebo + rituximab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18.7 months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(10.2-21.1)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69497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1B0C1D0E-06BD-024F-A945-6144C098A1AD}"/>
              </a:ext>
            </a:extLst>
          </p:cNvPr>
          <p:cNvGraphicFramePr>
            <a:graphicFrameLocks noGrp="1"/>
          </p:cNvGraphicFramePr>
          <p:nvPr/>
        </p:nvGraphicFramePr>
        <p:xfrm>
          <a:off x="8584223" y="1777032"/>
          <a:ext cx="32126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76">
                  <a:extLst>
                    <a:ext uri="{9D8B030D-6E8A-4147-A177-3AD203B41FA5}">
                      <a16:colId xmlns:a16="http://schemas.microsoft.com/office/drawing/2014/main" val="195308533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89078937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59506127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3055058937"/>
                    </a:ext>
                  </a:extLst>
                </a:gridCol>
              </a:tblGrid>
              <a:tr h="31255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Median PFS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HR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(95% CI)</a:t>
                      </a: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1-sided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 value</a:t>
                      </a:r>
                    </a:p>
                  </a:txBody>
                  <a:tcPr marL="19440" marR="1944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8934"/>
                  </a:ext>
                </a:extLst>
              </a:tr>
              <a:tr h="31255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Copanlisib + rituximab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22.1 months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(13.8-NE)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0.48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(0.25-0.92)</a:t>
                      </a: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0.012</a:t>
                      </a: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31622"/>
                  </a:ext>
                </a:extLst>
              </a:tr>
              <a:tr h="31255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6"/>
                          </a:solidFill>
                        </a:rPr>
                        <a:t>Placebo + rituximab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11.5 months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(5.6-16.3)</a:t>
                      </a:r>
                    </a:p>
                  </a:txBody>
                  <a:tcPr marL="19440" marR="19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69497"/>
                  </a:ext>
                </a:extLst>
              </a:tr>
            </a:tbl>
          </a:graphicData>
        </a:graphic>
      </p:graphicFrame>
      <p:pic>
        <p:nvPicPr>
          <p:cNvPr id="167" name="Picture 166">
            <a:extLst>
              <a:ext uri="{FF2B5EF4-FFF2-40B4-BE49-F238E27FC236}">
                <a16:creationId xmlns:a16="http://schemas.microsoft.com/office/drawing/2014/main" id="{7136C14C-DC07-3646-8B04-2D44FDE0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683" y="1708952"/>
            <a:ext cx="4115792" cy="2932897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BE9EEF72-F820-3D4A-B590-C99BE870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7" y="1711902"/>
            <a:ext cx="3886200" cy="3175000"/>
          </a:xfrm>
          <a:prstGeom prst="rect">
            <a:avLst/>
          </a:prstGeom>
        </p:spPr>
      </p:pic>
      <p:sp>
        <p:nvSpPr>
          <p:cNvPr id="138" name="TextBox 94">
            <a:extLst>
              <a:ext uri="{FF2B5EF4-FFF2-40B4-BE49-F238E27FC236}">
                <a16:creationId xmlns:a16="http://schemas.microsoft.com/office/drawing/2014/main" id="{FCDB3092-392F-8945-9669-91F28626A1C7}"/>
              </a:ext>
            </a:extLst>
          </p:cNvPr>
          <p:cNvSpPr txBox="1"/>
          <p:nvPr/>
        </p:nvSpPr>
        <p:spPr>
          <a:xfrm>
            <a:off x="5254830" y="4615582"/>
            <a:ext cx="1139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200" dirty="0"/>
              <a:t>Median follow-up </a:t>
            </a:r>
            <a:br>
              <a:rPr lang="en-GB" sz="1200" dirty="0"/>
            </a:br>
            <a:r>
              <a:rPr lang="en-GB" sz="1200" dirty="0"/>
              <a:t>of 19.2 months</a:t>
            </a:r>
          </a:p>
        </p:txBody>
      </p:sp>
    </p:spTree>
    <p:extLst>
      <p:ext uri="{BB962C8B-B14F-4D97-AF65-F5344CB8AC3E}">
        <p14:creationId xmlns:p14="http://schemas.microsoft.com/office/powerpoint/2010/main" val="39461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CF96077-E81E-2646-B57F-DE6C7F74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Chronos-3</a:t>
            </a:r>
            <a:br>
              <a:rPr lang="en-GB" dirty="0"/>
            </a:br>
            <a:r>
              <a:rPr lang="en-GB" dirty="0"/>
              <a:t>Objective response rate (independent review)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8303F-92F0-4398-8054-88776E679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EF856E-C579-164A-B8E7-33C19BD1773E}" type="slidenum">
              <a:rPr lang="en-GB" noProof="0" smtClean="0"/>
              <a:pPr lvl="0"/>
              <a:t>63</a:t>
            </a:fld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583C8-6456-2B4E-8C3E-A89BE6819A41}"/>
              </a:ext>
            </a:extLst>
          </p:cNvPr>
          <p:cNvSpPr txBox="1"/>
          <p:nvPr/>
        </p:nvSpPr>
        <p:spPr>
          <a:xfrm>
            <a:off x="1668850" y="1719137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30492-1BEF-2346-B871-2784D17B14EE}"/>
              </a:ext>
            </a:extLst>
          </p:cNvPr>
          <p:cNvSpPr txBox="1"/>
          <p:nvPr/>
        </p:nvSpPr>
        <p:spPr>
          <a:xfrm rot="16200000">
            <a:off x="150918" y="3335259"/>
            <a:ext cx="259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Percentage response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8D0FD-80DB-2A45-B8D9-F00EDDB8B13E}"/>
              </a:ext>
            </a:extLst>
          </p:cNvPr>
          <p:cNvSpPr txBox="1"/>
          <p:nvPr/>
        </p:nvSpPr>
        <p:spPr>
          <a:xfrm>
            <a:off x="1760222" y="205886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CEA2A-3562-4B43-85ED-34FCD726F90B}"/>
              </a:ext>
            </a:extLst>
          </p:cNvPr>
          <p:cNvSpPr txBox="1"/>
          <p:nvPr/>
        </p:nvSpPr>
        <p:spPr>
          <a:xfrm>
            <a:off x="2367200" y="5261959"/>
            <a:ext cx="47929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C + R</a:t>
            </a:r>
            <a:br>
              <a:rPr lang="en-GB" sz="1400" dirty="0"/>
            </a:br>
            <a:r>
              <a:rPr lang="en-GB" sz="1400" dirty="0"/>
              <a:t>N=307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8B9B3-2D4D-884E-AEE5-99FE4196551A}"/>
              </a:ext>
            </a:extLst>
          </p:cNvPr>
          <p:cNvCxnSpPr>
            <a:cxnSpLocks/>
          </p:cNvCxnSpPr>
          <p:nvPr/>
        </p:nvCxnSpPr>
        <p:spPr>
          <a:xfrm flipV="1">
            <a:off x="2070096" y="1819281"/>
            <a:ext cx="0" cy="340995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C9456-7432-3245-A232-17CC2E176E59}"/>
              </a:ext>
            </a:extLst>
          </p:cNvPr>
          <p:cNvCxnSpPr/>
          <p:nvPr/>
        </p:nvCxnSpPr>
        <p:spPr>
          <a:xfrm>
            <a:off x="1993896" y="216975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6810C4-1056-744A-AFFD-6CE505C295E2}"/>
              </a:ext>
            </a:extLst>
          </p:cNvPr>
          <p:cNvCxnSpPr/>
          <p:nvPr/>
        </p:nvCxnSpPr>
        <p:spPr>
          <a:xfrm>
            <a:off x="1993896" y="183003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16742B-956C-6843-B4D5-05D605658A0A}"/>
              </a:ext>
            </a:extLst>
          </p:cNvPr>
          <p:cNvSpPr txBox="1"/>
          <p:nvPr/>
        </p:nvSpPr>
        <p:spPr>
          <a:xfrm>
            <a:off x="1760222" y="2398587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80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F1E1AC-E9D5-FE4B-A782-59B3105BF623}"/>
              </a:ext>
            </a:extLst>
          </p:cNvPr>
          <p:cNvCxnSpPr/>
          <p:nvPr/>
        </p:nvCxnSpPr>
        <p:spPr>
          <a:xfrm>
            <a:off x="1993896" y="250948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4D64BC-E591-4D4D-A2DC-A4D8176BD1A4}"/>
              </a:ext>
            </a:extLst>
          </p:cNvPr>
          <p:cNvSpPr txBox="1"/>
          <p:nvPr/>
        </p:nvSpPr>
        <p:spPr>
          <a:xfrm>
            <a:off x="1760222" y="273831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70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D26B8E-6B57-ED40-8319-E28218B2A17B}"/>
              </a:ext>
            </a:extLst>
          </p:cNvPr>
          <p:cNvCxnSpPr/>
          <p:nvPr/>
        </p:nvCxnSpPr>
        <p:spPr>
          <a:xfrm>
            <a:off x="1993896" y="284920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6B385D-593E-6D41-8670-10B2C2D4C76A}"/>
              </a:ext>
            </a:extLst>
          </p:cNvPr>
          <p:cNvSpPr txBox="1"/>
          <p:nvPr/>
        </p:nvSpPr>
        <p:spPr>
          <a:xfrm>
            <a:off x="1760222" y="308121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60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8378B0-6CA3-264F-9D88-8C3D8BAC9528}"/>
              </a:ext>
            </a:extLst>
          </p:cNvPr>
          <p:cNvCxnSpPr/>
          <p:nvPr/>
        </p:nvCxnSpPr>
        <p:spPr>
          <a:xfrm>
            <a:off x="1993896" y="319210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AB079EB-F5B0-A245-A46C-3A3C9D345D98}"/>
              </a:ext>
            </a:extLst>
          </p:cNvPr>
          <p:cNvSpPr txBox="1"/>
          <p:nvPr/>
        </p:nvSpPr>
        <p:spPr>
          <a:xfrm>
            <a:off x="1760222" y="341776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50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9142F4-F74F-7647-8C94-1C80656C3B7B}"/>
              </a:ext>
            </a:extLst>
          </p:cNvPr>
          <p:cNvCxnSpPr/>
          <p:nvPr/>
        </p:nvCxnSpPr>
        <p:spPr>
          <a:xfrm>
            <a:off x="1993896" y="352865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9F6509-314A-5D46-8C68-66F2AA66043D}"/>
              </a:ext>
            </a:extLst>
          </p:cNvPr>
          <p:cNvSpPr txBox="1"/>
          <p:nvPr/>
        </p:nvSpPr>
        <p:spPr>
          <a:xfrm>
            <a:off x="1760222" y="376066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40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2EC672-EB24-5E44-87E1-9831773C7DB5}"/>
              </a:ext>
            </a:extLst>
          </p:cNvPr>
          <p:cNvCxnSpPr/>
          <p:nvPr/>
        </p:nvCxnSpPr>
        <p:spPr>
          <a:xfrm>
            <a:off x="1993896" y="387155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6CB6794-6B78-634F-9F55-203C3F5C9B5D}"/>
              </a:ext>
            </a:extLst>
          </p:cNvPr>
          <p:cNvSpPr txBox="1"/>
          <p:nvPr/>
        </p:nvSpPr>
        <p:spPr>
          <a:xfrm>
            <a:off x="1760222" y="4100387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30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2BA72B-BF94-5240-A6C7-D347C7253CB4}"/>
              </a:ext>
            </a:extLst>
          </p:cNvPr>
          <p:cNvCxnSpPr/>
          <p:nvPr/>
        </p:nvCxnSpPr>
        <p:spPr>
          <a:xfrm>
            <a:off x="1993896" y="421128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366AA6-2109-7140-9D2B-BF87DADB2279}"/>
              </a:ext>
            </a:extLst>
          </p:cNvPr>
          <p:cNvSpPr txBox="1"/>
          <p:nvPr/>
        </p:nvSpPr>
        <p:spPr>
          <a:xfrm>
            <a:off x="1760222" y="4779837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AECAF6-9B05-9A48-AFB8-F7380B5127EB}"/>
              </a:ext>
            </a:extLst>
          </p:cNvPr>
          <p:cNvSpPr txBox="1"/>
          <p:nvPr/>
        </p:nvSpPr>
        <p:spPr>
          <a:xfrm>
            <a:off x="1851592" y="512273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5751DA-078D-EE44-B53A-222F8D796092}"/>
              </a:ext>
            </a:extLst>
          </p:cNvPr>
          <p:cNvSpPr txBox="1"/>
          <p:nvPr/>
        </p:nvSpPr>
        <p:spPr>
          <a:xfrm>
            <a:off x="2742808" y="5671534"/>
            <a:ext cx="53296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/>
              <a:t>Overall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524341-89D3-C34F-9835-A83C0E69A481}"/>
              </a:ext>
            </a:extLst>
          </p:cNvPr>
          <p:cNvSpPr txBox="1"/>
          <p:nvPr/>
        </p:nvSpPr>
        <p:spPr>
          <a:xfrm>
            <a:off x="3164124" y="5261959"/>
            <a:ext cx="479298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P + R</a:t>
            </a:r>
            <a:br>
              <a:rPr lang="en-GB" sz="1400" dirty="0"/>
            </a:br>
            <a:r>
              <a:rPr lang="en-GB" sz="1400" dirty="0"/>
              <a:t>N=151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495DF3-E85B-1840-89CB-E6438C7B3A89}"/>
              </a:ext>
            </a:extLst>
          </p:cNvPr>
          <p:cNvSpPr/>
          <p:nvPr/>
        </p:nvSpPr>
        <p:spPr>
          <a:xfrm>
            <a:off x="2266340" y="2460631"/>
            <a:ext cx="681016" cy="2765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2ECA58-69E0-6644-98DF-06C3918D825D}"/>
              </a:ext>
            </a:extLst>
          </p:cNvPr>
          <p:cNvSpPr/>
          <p:nvPr/>
        </p:nvSpPr>
        <p:spPr>
          <a:xfrm>
            <a:off x="2266340" y="4076706"/>
            <a:ext cx="681016" cy="1149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6EF989-C872-8748-BD04-1DCAEB3F2268}"/>
              </a:ext>
            </a:extLst>
          </p:cNvPr>
          <p:cNvSpPr txBox="1"/>
          <p:nvPr/>
        </p:nvSpPr>
        <p:spPr>
          <a:xfrm>
            <a:off x="1760222" y="4440112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/>
              <a:t>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4BEF79-1625-D448-9CFF-51DD0441A96E}"/>
              </a:ext>
            </a:extLst>
          </p:cNvPr>
          <p:cNvCxnSpPr/>
          <p:nvPr/>
        </p:nvCxnSpPr>
        <p:spPr>
          <a:xfrm>
            <a:off x="1993896" y="4551009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FD1B45-DD21-D147-893F-BC850113FD8A}"/>
              </a:ext>
            </a:extLst>
          </p:cNvPr>
          <p:cNvCxnSpPr/>
          <p:nvPr/>
        </p:nvCxnSpPr>
        <p:spPr>
          <a:xfrm>
            <a:off x="1993896" y="4890734"/>
            <a:ext cx="762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7E72764-3534-7545-AAEB-B3F0FB989B35}"/>
              </a:ext>
            </a:extLst>
          </p:cNvPr>
          <p:cNvSpPr txBox="1"/>
          <p:nvPr/>
        </p:nvSpPr>
        <p:spPr>
          <a:xfrm>
            <a:off x="2449753" y="454123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34%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7C4093-DC96-894D-993A-4E970B6B8FC1}"/>
              </a:ext>
            </a:extLst>
          </p:cNvPr>
          <p:cNvSpPr txBox="1"/>
          <p:nvPr/>
        </p:nvSpPr>
        <p:spPr>
          <a:xfrm>
            <a:off x="2674151" y="1842484"/>
            <a:ext cx="6908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p&lt;0.0001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D18AD9-A8AB-C746-9AD1-08603E604F53}"/>
              </a:ext>
            </a:extLst>
          </p:cNvPr>
          <p:cNvSpPr/>
          <p:nvPr/>
        </p:nvSpPr>
        <p:spPr>
          <a:xfrm>
            <a:off x="3063265" y="3597281"/>
            <a:ext cx="681016" cy="162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3E4E3C-1A69-DA4A-B2D3-1E231D6799F4}"/>
              </a:ext>
            </a:extLst>
          </p:cNvPr>
          <p:cNvSpPr/>
          <p:nvPr/>
        </p:nvSpPr>
        <p:spPr>
          <a:xfrm>
            <a:off x="3063265" y="4718056"/>
            <a:ext cx="681016" cy="5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B428F6-6D66-7E4B-9C8F-52AF7F5DD8BD}"/>
              </a:ext>
            </a:extLst>
          </p:cNvPr>
          <p:cNvSpPr txBox="1"/>
          <p:nvPr/>
        </p:nvSpPr>
        <p:spPr>
          <a:xfrm>
            <a:off x="3246679" y="4887309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15%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609737-7BEE-7A41-8A17-B0D0488B56D5}"/>
              </a:ext>
            </a:extLst>
          </p:cNvPr>
          <p:cNvSpPr txBox="1"/>
          <p:nvPr/>
        </p:nvSpPr>
        <p:spPr>
          <a:xfrm>
            <a:off x="4151034" y="5261959"/>
            <a:ext cx="479298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C + R</a:t>
            </a:r>
            <a:br>
              <a:rPr lang="en-GB" sz="1400" dirty="0"/>
            </a:br>
            <a:r>
              <a:rPr lang="en-GB" sz="1400" dirty="0"/>
              <a:t>N=184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200EC8-4655-7645-8A62-0292672F5C35}"/>
              </a:ext>
            </a:extLst>
          </p:cNvPr>
          <p:cNvSpPr txBox="1"/>
          <p:nvPr/>
        </p:nvSpPr>
        <p:spPr>
          <a:xfrm>
            <a:off x="4714578" y="5671534"/>
            <a:ext cx="157095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/>
              <a:t>FL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1AAFD1-6C1D-6947-800E-D3113A76F459}"/>
              </a:ext>
            </a:extLst>
          </p:cNvPr>
          <p:cNvSpPr txBox="1"/>
          <p:nvPr/>
        </p:nvSpPr>
        <p:spPr>
          <a:xfrm>
            <a:off x="4993643" y="5261959"/>
            <a:ext cx="38792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P + R</a:t>
            </a:r>
            <a:br>
              <a:rPr lang="en-GB" sz="1400" dirty="0"/>
            </a:br>
            <a:r>
              <a:rPr lang="en-GB" sz="1400" dirty="0"/>
              <a:t>N=91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3BD751-56A5-F04F-B4F3-599C671DA4C2}"/>
              </a:ext>
            </a:extLst>
          </p:cNvPr>
          <p:cNvSpPr/>
          <p:nvPr/>
        </p:nvSpPr>
        <p:spPr>
          <a:xfrm>
            <a:off x="4050174" y="2327281"/>
            <a:ext cx="681016" cy="2898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326DABE-9530-B14A-A1FD-2C4F49B9F995}"/>
              </a:ext>
            </a:extLst>
          </p:cNvPr>
          <p:cNvSpPr/>
          <p:nvPr/>
        </p:nvSpPr>
        <p:spPr>
          <a:xfrm>
            <a:off x="4050174" y="3956056"/>
            <a:ext cx="681016" cy="127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236D75-610B-8B49-B03E-726287925C94}"/>
              </a:ext>
            </a:extLst>
          </p:cNvPr>
          <p:cNvSpPr txBox="1"/>
          <p:nvPr/>
        </p:nvSpPr>
        <p:spPr>
          <a:xfrm>
            <a:off x="4233587" y="449678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37%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F24F97-E4D5-B74D-B55E-C0660AEA7ECE}"/>
              </a:ext>
            </a:extLst>
          </p:cNvPr>
          <p:cNvSpPr txBox="1"/>
          <p:nvPr/>
        </p:nvSpPr>
        <p:spPr>
          <a:xfrm>
            <a:off x="4457985" y="1700079"/>
            <a:ext cx="6908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p&lt;0.0001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7CAFA6-B7D3-A74A-9F66-23A89B25820D}"/>
              </a:ext>
            </a:extLst>
          </p:cNvPr>
          <p:cNvSpPr/>
          <p:nvPr/>
        </p:nvSpPr>
        <p:spPr>
          <a:xfrm>
            <a:off x="4847099" y="3387731"/>
            <a:ext cx="681016" cy="1838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69436B-2723-E242-B225-A7100E758DF5}"/>
              </a:ext>
            </a:extLst>
          </p:cNvPr>
          <p:cNvSpPr/>
          <p:nvPr/>
        </p:nvSpPr>
        <p:spPr>
          <a:xfrm>
            <a:off x="4847099" y="4505331"/>
            <a:ext cx="681016" cy="720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528C64-8E2A-C04C-ACC7-56AEB3C37B8F}"/>
              </a:ext>
            </a:extLst>
          </p:cNvPr>
          <p:cNvSpPr txBox="1"/>
          <p:nvPr/>
        </p:nvSpPr>
        <p:spPr>
          <a:xfrm>
            <a:off x="5030513" y="4753959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21%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D572FB-1911-2A43-B424-66353692C275}"/>
              </a:ext>
            </a:extLst>
          </p:cNvPr>
          <p:cNvSpPr txBox="1"/>
          <p:nvPr/>
        </p:nvSpPr>
        <p:spPr>
          <a:xfrm>
            <a:off x="5973049" y="5261959"/>
            <a:ext cx="38792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C + R</a:t>
            </a:r>
            <a:br>
              <a:rPr lang="en-GB" sz="1400" dirty="0"/>
            </a:br>
            <a:r>
              <a:rPr lang="en-GB" sz="1400" dirty="0"/>
              <a:t>N=66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6F0C7F-31B7-0643-BA2C-474E591A4FA9}"/>
              </a:ext>
            </a:extLst>
          </p:cNvPr>
          <p:cNvSpPr txBox="1"/>
          <p:nvPr/>
        </p:nvSpPr>
        <p:spPr>
          <a:xfrm>
            <a:off x="6424947" y="5671534"/>
            <a:ext cx="31899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/>
              <a:t>MZL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E2FA87-C408-0740-9DE4-DDE751622DBC}"/>
              </a:ext>
            </a:extLst>
          </p:cNvPr>
          <p:cNvSpPr txBox="1"/>
          <p:nvPr/>
        </p:nvSpPr>
        <p:spPr>
          <a:xfrm>
            <a:off x="6777468" y="5261959"/>
            <a:ext cx="387928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P + R</a:t>
            </a:r>
            <a:br>
              <a:rPr lang="en-GB" sz="1400" dirty="0"/>
            </a:br>
            <a:r>
              <a:rPr lang="en-GB" sz="1400" dirty="0"/>
              <a:t>N=29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64002E2-1C6F-6949-A7A6-9FD67C1CD472}"/>
              </a:ext>
            </a:extLst>
          </p:cNvPr>
          <p:cNvSpPr/>
          <p:nvPr/>
        </p:nvSpPr>
        <p:spPr>
          <a:xfrm>
            <a:off x="5826504" y="2641606"/>
            <a:ext cx="681016" cy="258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C781D97-58AF-1340-8B71-FB1932F98124}"/>
              </a:ext>
            </a:extLst>
          </p:cNvPr>
          <p:cNvSpPr/>
          <p:nvPr/>
        </p:nvSpPr>
        <p:spPr>
          <a:xfrm>
            <a:off x="5826504" y="3870331"/>
            <a:ext cx="681016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615345-EE14-5A40-8A06-94F79C685679}"/>
              </a:ext>
            </a:extLst>
          </p:cNvPr>
          <p:cNvSpPr txBox="1"/>
          <p:nvPr/>
        </p:nvSpPr>
        <p:spPr>
          <a:xfrm>
            <a:off x="6009917" y="449043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39%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14D66C5-625E-B24E-BDC2-048ADDE73467}"/>
              </a:ext>
            </a:extLst>
          </p:cNvPr>
          <p:cNvSpPr txBox="1"/>
          <p:nvPr/>
        </p:nvSpPr>
        <p:spPr>
          <a:xfrm>
            <a:off x="6206025" y="2022366"/>
            <a:ext cx="7774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p=0.00060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0C82BFD-7813-934E-8348-82D7A04045DD}"/>
              </a:ext>
            </a:extLst>
          </p:cNvPr>
          <p:cNvSpPr/>
          <p:nvPr/>
        </p:nvSpPr>
        <p:spPr>
          <a:xfrm>
            <a:off x="6623429" y="3813181"/>
            <a:ext cx="681016" cy="1412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DCB668-DDEC-2341-909F-4ECAA7488A88}"/>
              </a:ext>
            </a:extLst>
          </p:cNvPr>
          <p:cNvSpPr/>
          <p:nvPr/>
        </p:nvSpPr>
        <p:spPr>
          <a:xfrm>
            <a:off x="6623429" y="4873630"/>
            <a:ext cx="681016" cy="352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1ECEF5-566A-1A44-9E17-79305E333831}"/>
              </a:ext>
            </a:extLst>
          </p:cNvPr>
          <p:cNvSpPr txBox="1"/>
          <p:nvPr/>
        </p:nvSpPr>
        <p:spPr>
          <a:xfrm>
            <a:off x="6806843" y="4954765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10%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40305A6-D3CF-0F4F-8E4D-67437B69AAE2}"/>
              </a:ext>
            </a:extLst>
          </p:cNvPr>
          <p:cNvSpPr txBox="1"/>
          <p:nvPr/>
        </p:nvSpPr>
        <p:spPr>
          <a:xfrm>
            <a:off x="7749382" y="5261959"/>
            <a:ext cx="38792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C + R</a:t>
            </a:r>
            <a:br>
              <a:rPr lang="en-GB" sz="1400" dirty="0"/>
            </a:br>
            <a:r>
              <a:rPr lang="en-GB" sz="1400" dirty="0"/>
              <a:t>N=35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33481B-5D1A-3543-A6C8-97D9EE9F0C7C}"/>
              </a:ext>
            </a:extLst>
          </p:cNvPr>
          <p:cNvSpPr txBox="1"/>
          <p:nvPr/>
        </p:nvSpPr>
        <p:spPr>
          <a:xfrm>
            <a:off x="8227968" y="5671534"/>
            <a:ext cx="235642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/>
              <a:t>SLL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47793E1-6F47-984E-A8A7-38ED8D76B17F}"/>
              </a:ext>
            </a:extLst>
          </p:cNvPr>
          <p:cNvSpPr txBox="1"/>
          <p:nvPr/>
        </p:nvSpPr>
        <p:spPr>
          <a:xfrm>
            <a:off x="8546306" y="5261959"/>
            <a:ext cx="38792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P + R</a:t>
            </a:r>
            <a:br>
              <a:rPr lang="en-GB" sz="1400" dirty="0"/>
            </a:br>
            <a:r>
              <a:rPr lang="en-GB" sz="1400" dirty="0"/>
              <a:t>N=15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F1E97A2-7CE3-7048-B669-16762A96D18B}"/>
              </a:ext>
            </a:extLst>
          </p:cNvPr>
          <p:cNvSpPr/>
          <p:nvPr/>
        </p:nvSpPr>
        <p:spPr>
          <a:xfrm>
            <a:off x="7602837" y="2589557"/>
            <a:ext cx="681016" cy="2636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86CB35-DB2F-724C-BBE4-DA2AE7DFB185}"/>
              </a:ext>
            </a:extLst>
          </p:cNvPr>
          <p:cNvSpPr/>
          <p:nvPr/>
        </p:nvSpPr>
        <p:spPr>
          <a:xfrm>
            <a:off x="7602837" y="4635714"/>
            <a:ext cx="681016" cy="5903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1E1E60-3A9F-3A44-8EBE-6B99A303BCAE}"/>
              </a:ext>
            </a:extLst>
          </p:cNvPr>
          <p:cNvSpPr txBox="1"/>
          <p:nvPr/>
        </p:nvSpPr>
        <p:spPr>
          <a:xfrm>
            <a:off x="7786250" y="4848532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17%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6CE66ED-B19E-1443-9333-E7DF2D7371E8}"/>
              </a:ext>
            </a:extLst>
          </p:cNvPr>
          <p:cNvSpPr txBox="1"/>
          <p:nvPr/>
        </p:nvSpPr>
        <p:spPr>
          <a:xfrm>
            <a:off x="8010648" y="1984891"/>
            <a:ext cx="6908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p&lt;0.0001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7BD7A1-545B-F844-86AA-679E1E25DEF6}"/>
              </a:ext>
            </a:extLst>
          </p:cNvPr>
          <p:cNvSpPr/>
          <p:nvPr/>
        </p:nvSpPr>
        <p:spPr>
          <a:xfrm>
            <a:off x="8399762" y="4756678"/>
            <a:ext cx="681016" cy="4693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FD821F-A867-0944-98D6-B563D3A1CE34}"/>
              </a:ext>
            </a:extLst>
          </p:cNvPr>
          <p:cNvSpPr txBox="1"/>
          <p:nvPr/>
        </p:nvSpPr>
        <p:spPr>
          <a:xfrm>
            <a:off x="9578183" y="5261959"/>
            <a:ext cx="387927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C + R</a:t>
            </a:r>
            <a:br>
              <a:rPr lang="en-GB" sz="1400" dirty="0"/>
            </a:br>
            <a:r>
              <a:rPr lang="en-GB" sz="1400" dirty="0"/>
              <a:t>N=22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DE7472F-D4FB-AF4D-A84C-138E4A6D394A}"/>
              </a:ext>
            </a:extLst>
          </p:cNvPr>
          <p:cNvSpPr txBox="1"/>
          <p:nvPr/>
        </p:nvSpPr>
        <p:spPr>
          <a:xfrm>
            <a:off x="9852387" y="5671534"/>
            <a:ext cx="644407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/>
              <a:t>LPL/WM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49E730E-6F48-1D4D-BB43-6CFF8B8AAE99}"/>
              </a:ext>
            </a:extLst>
          </p:cNvPr>
          <p:cNvSpPr txBox="1"/>
          <p:nvPr/>
        </p:nvSpPr>
        <p:spPr>
          <a:xfrm>
            <a:off x="10375107" y="5261959"/>
            <a:ext cx="387928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P + R</a:t>
            </a:r>
            <a:br>
              <a:rPr lang="en-GB" sz="1400" dirty="0"/>
            </a:br>
            <a:r>
              <a:rPr lang="en-GB" sz="1400" dirty="0"/>
              <a:t>N=16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1F95BF6-C6DC-314F-A9BA-8650C45DA968}"/>
              </a:ext>
            </a:extLst>
          </p:cNvPr>
          <p:cNvSpPr/>
          <p:nvPr/>
        </p:nvSpPr>
        <p:spPr>
          <a:xfrm>
            <a:off x="9431638" y="2896855"/>
            <a:ext cx="681016" cy="2329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84E1457-4CA3-7346-9267-C93886C4C2B5}"/>
              </a:ext>
            </a:extLst>
          </p:cNvPr>
          <p:cNvSpPr/>
          <p:nvPr/>
        </p:nvSpPr>
        <p:spPr>
          <a:xfrm>
            <a:off x="9431638" y="4598238"/>
            <a:ext cx="681016" cy="6278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11071D6-791A-7E43-89DE-318EF03A6840}"/>
              </a:ext>
            </a:extLst>
          </p:cNvPr>
          <p:cNvSpPr txBox="1"/>
          <p:nvPr/>
        </p:nvSpPr>
        <p:spPr>
          <a:xfrm>
            <a:off x="9615051" y="4833542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18%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4114887-CA7E-5F45-BEFD-E6FCC536B7F6}"/>
              </a:ext>
            </a:extLst>
          </p:cNvPr>
          <p:cNvSpPr txBox="1"/>
          <p:nvPr/>
        </p:nvSpPr>
        <p:spPr>
          <a:xfrm>
            <a:off x="9933224" y="2281995"/>
            <a:ext cx="5033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/>
              <a:t>p=0.23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6AFA85D-EF37-3341-88B4-321E474AB81F}"/>
              </a:ext>
            </a:extLst>
          </p:cNvPr>
          <p:cNvSpPr/>
          <p:nvPr/>
        </p:nvSpPr>
        <p:spPr>
          <a:xfrm>
            <a:off x="10228563" y="3309085"/>
            <a:ext cx="681016" cy="1916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84006E6-AC1B-5D45-BE37-5D33E380580A}"/>
              </a:ext>
            </a:extLst>
          </p:cNvPr>
          <p:cNvGrpSpPr/>
          <p:nvPr/>
        </p:nvGrpSpPr>
        <p:grpSpPr>
          <a:xfrm>
            <a:off x="2609846" y="2093559"/>
            <a:ext cx="800100" cy="1411647"/>
            <a:chOff x="2762250" y="1864953"/>
            <a:chExt cx="800100" cy="141164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8118164-603D-5843-B751-80855EDD6B8D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50" y="1868128"/>
              <a:ext cx="800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939B542-125B-4341-8348-9353FAAC5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1864953"/>
              <a:ext cx="0" cy="141164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1610C00-4845-7046-B925-11061BE38D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775" y="1864953"/>
              <a:ext cx="0" cy="2781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0F476B4-5E18-1441-BA30-89FD48DF27FB}"/>
              </a:ext>
            </a:extLst>
          </p:cNvPr>
          <p:cNvGrpSpPr/>
          <p:nvPr/>
        </p:nvGrpSpPr>
        <p:grpSpPr>
          <a:xfrm>
            <a:off x="4391021" y="1953859"/>
            <a:ext cx="800100" cy="1325922"/>
            <a:chOff x="2762250" y="1864953"/>
            <a:chExt cx="800100" cy="132592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DB150B4-9B3C-6B4B-B46E-A0CDE8ACFA56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50" y="1868128"/>
              <a:ext cx="800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0A94505-453B-3949-8347-AD92E38510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1864954"/>
              <a:ext cx="0" cy="132592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30871B8-472D-214F-BE76-81388D433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775" y="1864953"/>
              <a:ext cx="0" cy="2781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92FB208-4A31-5049-BABC-CC06CB610436}"/>
              </a:ext>
            </a:extLst>
          </p:cNvPr>
          <p:cNvGrpSpPr/>
          <p:nvPr/>
        </p:nvGrpSpPr>
        <p:grpSpPr>
          <a:xfrm>
            <a:off x="7958679" y="2231179"/>
            <a:ext cx="800100" cy="2420202"/>
            <a:chOff x="2762250" y="1864954"/>
            <a:chExt cx="800100" cy="2420202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B999661-74EB-0441-B380-AAF695E356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50" y="1868128"/>
              <a:ext cx="800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1CA8BFF-290D-6E40-B081-C7D06A3C8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1864955"/>
              <a:ext cx="0" cy="242020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399E745-C771-4C44-884F-506535799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775" y="1864954"/>
              <a:ext cx="0" cy="22346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B16A86-93A9-5648-BEA8-04D5977EEEE6}"/>
              </a:ext>
            </a:extLst>
          </p:cNvPr>
          <p:cNvGrpSpPr/>
          <p:nvPr/>
        </p:nvGrpSpPr>
        <p:grpSpPr>
          <a:xfrm>
            <a:off x="6174850" y="2291138"/>
            <a:ext cx="800100" cy="1439493"/>
            <a:chOff x="2762250" y="1864953"/>
            <a:chExt cx="800100" cy="1439493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5680C3E-5C50-BC40-B49E-A581B0D9C75F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50" y="1868128"/>
              <a:ext cx="800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E52CF4-3110-1344-8881-E69DA14A9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1864955"/>
              <a:ext cx="0" cy="14394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D82A1AD-6E87-694D-9E88-0B3E3AD243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5425" y="1864953"/>
              <a:ext cx="0" cy="24886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D452BA1-678D-6B4D-9BDF-62D15C5C2636}"/>
              </a:ext>
            </a:extLst>
          </p:cNvPr>
          <p:cNvGrpSpPr/>
          <p:nvPr/>
        </p:nvGrpSpPr>
        <p:grpSpPr>
          <a:xfrm>
            <a:off x="9752554" y="2539154"/>
            <a:ext cx="800100" cy="680302"/>
            <a:chOff x="2762250" y="1864954"/>
            <a:chExt cx="800100" cy="680302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E94327-EF71-2F4D-84E5-2905C37F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762250" y="1868128"/>
              <a:ext cx="800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AFEE7BC-F114-B04C-BB1D-06F1915D6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1864955"/>
              <a:ext cx="0" cy="68030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F47E305-A606-CA48-A1DB-F1A102CE0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5425" y="1864954"/>
              <a:ext cx="0" cy="22346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218840-7D09-774E-88E6-7861A6EC0E3D}"/>
              </a:ext>
            </a:extLst>
          </p:cNvPr>
          <p:cNvCxnSpPr>
            <a:cxnSpLocks/>
          </p:cNvCxnSpPr>
          <p:nvPr/>
        </p:nvCxnSpPr>
        <p:spPr>
          <a:xfrm>
            <a:off x="1993896" y="5227284"/>
            <a:ext cx="90487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465642-02AA-1540-B429-23E8D8C1F7F9}"/>
              </a:ext>
            </a:extLst>
          </p:cNvPr>
          <p:cNvSpPr/>
          <p:nvPr/>
        </p:nvSpPr>
        <p:spPr>
          <a:xfrm>
            <a:off x="9206442" y="1433151"/>
            <a:ext cx="237371" cy="1226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8A4CBBD-65BF-1F40-A87B-AC9A16A4C44E}"/>
              </a:ext>
            </a:extLst>
          </p:cNvPr>
          <p:cNvSpPr txBox="1"/>
          <p:nvPr/>
        </p:nvSpPr>
        <p:spPr>
          <a:xfrm>
            <a:off x="9718181" y="1389369"/>
            <a:ext cx="173111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Objective response rate</a:t>
            </a:r>
          </a:p>
          <a:p>
            <a:r>
              <a:rPr lang="en-GB" sz="1400" dirty="0"/>
              <a:t>Complete response rate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A810F09-9BB9-4446-8CED-E571F912AE48}"/>
              </a:ext>
            </a:extLst>
          </p:cNvPr>
          <p:cNvSpPr/>
          <p:nvPr/>
        </p:nvSpPr>
        <p:spPr>
          <a:xfrm>
            <a:off x="9206442" y="1649051"/>
            <a:ext cx="237371" cy="1226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2DAB70D-D66C-3740-9BA3-87DB0AF91B9D}"/>
              </a:ext>
            </a:extLst>
          </p:cNvPr>
          <p:cNvSpPr/>
          <p:nvPr/>
        </p:nvSpPr>
        <p:spPr>
          <a:xfrm>
            <a:off x="8273278" y="1433151"/>
            <a:ext cx="237371" cy="1226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8472C09-EDE1-B64B-87BC-4D72C8257ADA}"/>
              </a:ext>
            </a:extLst>
          </p:cNvPr>
          <p:cNvSpPr/>
          <p:nvPr/>
        </p:nvSpPr>
        <p:spPr>
          <a:xfrm>
            <a:off x="8273278" y="1649051"/>
            <a:ext cx="237371" cy="12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9E8DAAA5-4074-5D42-911D-662D425DFB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748855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C, copanlisib; FL, follicular lymphoma; </a:t>
            </a:r>
            <a:r>
              <a:rPr lang="en-US" dirty="0"/>
              <a:t>LPL/WM, lymphoplasmacytic lymphoma/Waldenstrom’s macroglobulinemia; </a:t>
            </a:r>
            <a:r>
              <a:rPr lang="en-GB" dirty="0"/>
              <a:t>MZL, marginal zone lymphoma; P, placebo; R, rituximab; SLL, small lymphocytic lymphoma</a:t>
            </a:r>
            <a:br>
              <a:rPr lang="en-GB" dirty="0"/>
            </a:br>
            <a:r>
              <a:rPr lang="en-GB" dirty="0"/>
              <a:t>Matasar MJ, et al. Lancet Oncol. 2021:S1470-2045(21)00145-5</a:t>
            </a:r>
          </a:p>
        </p:txBody>
      </p:sp>
      <p:graphicFrame>
        <p:nvGraphicFramePr>
          <p:cNvPr id="121" name="Tijdelijke aanduiding voor inhoud 6">
            <a:extLst>
              <a:ext uri="{FF2B5EF4-FFF2-40B4-BE49-F238E27FC236}">
                <a16:creationId xmlns:a16="http://schemas.microsoft.com/office/drawing/2014/main" id="{6080FA99-A4CA-5B4A-982A-E6A4FFFB3892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7883551" y="939642"/>
          <a:ext cx="19030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529">
                  <a:extLst>
                    <a:ext uri="{9D8B030D-6E8A-4147-A177-3AD203B41FA5}">
                      <a16:colId xmlns:a16="http://schemas.microsoft.com/office/drawing/2014/main" val="2434822769"/>
                    </a:ext>
                  </a:extLst>
                </a:gridCol>
                <a:gridCol w="951529">
                  <a:extLst>
                    <a:ext uri="{9D8B030D-6E8A-4147-A177-3AD203B41FA5}">
                      <a16:colId xmlns:a16="http://schemas.microsoft.com/office/drawing/2014/main" val="2564669569"/>
                    </a:ext>
                  </a:extLst>
                </a:gridCol>
              </a:tblGrid>
              <a:tr h="3125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Copanlisib + rituximab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Placebo + rituximab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133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E72234-DE7B-7545-B0B2-99EB0DFA94AD}"/>
              </a:ext>
            </a:extLst>
          </p:cNvPr>
          <p:cNvSpPr txBox="1"/>
          <p:nvPr/>
        </p:nvSpPr>
        <p:spPr>
          <a:xfrm>
            <a:off x="2449753" y="2233504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81%</a:t>
            </a:r>
            <a:endParaRPr lang="en-GB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FB1104-3D49-8249-84CA-EC2E2AA21C75}"/>
              </a:ext>
            </a:extLst>
          </p:cNvPr>
          <p:cNvSpPr txBox="1"/>
          <p:nvPr/>
        </p:nvSpPr>
        <p:spPr>
          <a:xfrm>
            <a:off x="3246679" y="3353164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48%</a:t>
            </a:r>
            <a:endParaRPr lang="en-GB" sz="1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0F9372-C9AE-F847-9B91-87BCD8680A44}"/>
              </a:ext>
            </a:extLst>
          </p:cNvPr>
          <p:cNvSpPr txBox="1"/>
          <p:nvPr/>
        </p:nvSpPr>
        <p:spPr>
          <a:xfrm>
            <a:off x="4233587" y="2101272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85%</a:t>
            </a:r>
            <a:endParaRPr lang="en-GB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16E932-BAB4-234A-88E2-216C0999E2B4}"/>
              </a:ext>
            </a:extLst>
          </p:cNvPr>
          <p:cNvSpPr txBox="1"/>
          <p:nvPr/>
        </p:nvSpPr>
        <p:spPr>
          <a:xfrm>
            <a:off x="5030513" y="3155754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54%</a:t>
            </a:r>
            <a:endParaRPr lang="en-GB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514328-CA26-0245-A8FC-766A0C551F0E}"/>
              </a:ext>
            </a:extLst>
          </p:cNvPr>
          <p:cNvSpPr txBox="1"/>
          <p:nvPr/>
        </p:nvSpPr>
        <p:spPr>
          <a:xfrm>
            <a:off x="6009917" y="2411235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76%</a:t>
            </a:r>
            <a:endParaRPr lang="en-GB" sz="1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7CD462B-A9D3-6B4D-8F73-A29FA520A491}"/>
              </a:ext>
            </a:extLst>
          </p:cNvPr>
          <p:cNvSpPr txBox="1"/>
          <p:nvPr/>
        </p:nvSpPr>
        <p:spPr>
          <a:xfrm>
            <a:off x="6806843" y="3579598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41%</a:t>
            </a:r>
            <a:endParaRPr lang="en-GB" sz="1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069599C-AD64-2045-BBBF-F4F04A2D3B2A}"/>
              </a:ext>
            </a:extLst>
          </p:cNvPr>
          <p:cNvSpPr txBox="1"/>
          <p:nvPr/>
        </p:nvSpPr>
        <p:spPr>
          <a:xfrm>
            <a:off x="7786250" y="2366442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77%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504DEA-3DE7-4445-9CCD-DD211BB8F3BF}"/>
              </a:ext>
            </a:extLst>
          </p:cNvPr>
          <p:cNvSpPr txBox="1"/>
          <p:nvPr/>
        </p:nvSpPr>
        <p:spPr>
          <a:xfrm>
            <a:off x="8583176" y="4551959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13%</a:t>
            </a:r>
            <a:endParaRPr lang="en-GB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86E161-63DC-904A-A39A-A82ECA3F8A90}"/>
              </a:ext>
            </a:extLst>
          </p:cNvPr>
          <p:cNvSpPr txBox="1"/>
          <p:nvPr/>
        </p:nvSpPr>
        <p:spPr>
          <a:xfrm>
            <a:off x="9615051" y="2669456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68%</a:t>
            </a:r>
            <a:endParaRPr lang="en-GB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894563-6024-7F4A-AA15-57AD9BEBDAD8}"/>
              </a:ext>
            </a:extLst>
          </p:cNvPr>
          <p:cNvSpPr txBox="1"/>
          <p:nvPr/>
        </p:nvSpPr>
        <p:spPr>
          <a:xfrm>
            <a:off x="10411977" y="3071151"/>
            <a:ext cx="31418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/>
              <a:t>56%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64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6A033DB-30CF-3D4F-89EC-D84A079B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6950977" cy="807285"/>
          </a:xfrm>
        </p:spPr>
        <p:txBody>
          <a:bodyPr/>
          <a:lstStyle/>
          <a:p>
            <a:r>
              <a:rPr lang="en-GB" dirty="0"/>
              <a:t>Chronos-3 - Treatment-emergent AE</a:t>
            </a:r>
            <a:r>
              <a:rPr lang="en-GB" cap="none" dirty="0"/>
              <a:t>s</a:t>
            </a:r>
            <a:r>
              <a:rPr lang="en-GB" dirty="0"/>
              <a:t> leading to discontinuation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7E3B7-0E79-4B46-8266-F2159377F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EEF856E-C579-164A-B8E7-33C19BD1773E}" type="slidenum">
              <a:rPr lang="en-GB" noProof="0" smtClean="0"/>
              <a:pPr lvl="0"/>
              <a:t>64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2FA31B-4C52-BE4F-9882-7422FC42765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baseline="30000"/>
              <a:t>a</a:t>
            </a:r>
            <a:r>
              <a:rPr lang="en-GB"/>
              <a:t> Includes events occurring in ≥2 patients in either treatment arm</a:t>
            </a:r>
            <a:br>
              <a:rPr lang="en-GB"/>
            </a:br>
            <a:r>
              <a:rPr lang="en-GB"/>
              <a:t>ALT, alanine aminotransferase; AST, aspartate aminotransferase; MedDRA, Medical Dictionary for Regulatory Activities</a:t>
            </a:r>
          </a:p>
          <a:p>
            <a:pPr>
              <a:spcBef>
                <a:spcPts val="0"/>
              </a:spcBef>
            </a:pPr>
            <a:r>
              <a:rPr lang="en-GB"/>
              <a:t>Matasar MJ, et al. Lancet Oncol. 2021:S1470-2045(21)00145-5</a:t>
            </a:r>
            <a:endParaRPr lang="en-GB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B82FBC3-A2E0-4D43-9FAF-B454C5D31A8D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126826"/>
          <a:ext cx="10963276" cy="491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758">
                  <a:extLst>
                    <a:ext uri="{9D8B030D-6E8A-4147-A177-3AD203B41FA5}">
                      <a16:colId xmlns:a16="http://schemas.microsoft.com/office/drawing/2014/main" val="2579494837"/>
                    </a:ext>
                  </a:extLst>
                </a:gridCol>
                <a:gridCol w="1268253">
                  <a:extLst>
                    <a:ext uri="{9D8B030D-6E8A-4147-A177-3AD203B41FA5}">
                      <a16:colId xmlns:a16="http://schemas.microsoft.com/office/drawing/2014/main" val="2853810624"/>
                    </a:ext>
                  </a:extLst>
                </a:gridCol>
                <a:gridCol w="1268253">
                  <a:extLst>
                    <a:ext uri="{9D8B030D-6E8A-4147-A177-3AD203B41FA5}">
                      <a16:colId xmlns:a16="http://schemas.microsoft.com/office/drawing/2014/main" val="1825908060"/>
                    </a:ext>
                  </a:extLst>
                </a:gridCol>
                <a:gridCol w="1268253">
                  <a:extLst>
                    <a:ext uri="{9D8B030D-6E8A-4147-A177-3AD203B41FA5}">
                      <a16:colId xmlns:a16="http://schemas.microsoft.com/office/drawing/2014/main" val="3155273316"/>
                    </a:ext>
                  </a:extLst>
                </a:gridCol>
                <a:gridCol w="1268253">
                  <a:extLst>
                    <a:ext uri="{9D8B030D-6E8A-4147-A177-3AD203B41FA5}">
                      <a16:colId xmlns:a16="http://schemas.microsoft.com/office/drawing/2014/main" val="1068793246"/>
                    </a:ext>
                  </a:extLst>
                </a:gridCol>
                <a:gridCol w="1268253">
                  <a:extLst>
                    <a:ext uri="{9D8B030D-6E8A-4147-A177-3AD203B41FA5}">
                      <a16:colId xmlns:a16="http://schemas.microsoft.com/office/drawing/2014/main" val="3904248062"/>
                    </a:ext>
                  </a:extLst>
                </a:gridCol>
                <a:gridCol w="1268253">
                  <a:extLst>
                    <a:ext uri="{9D8B030D-6E8A-4147-A177-3AD203B41FA5}">
                      <a16:colId xmlns:a16="http://schemas.microsoft.com/office/drawing/2014/main" val="709802488"/>
                    </a:ext>
                  </a:extLst>
                </a:gridCol>
              </a:tblGrid>
              <a:tr h="188033">
                <a:tc rowSpan="2">
                  <a:txBody>
                    <a:bodyPr/>
                    <a:lstStyle/>
                    <a:p>
                      <a:r>
                        <a:rPr lang="en-GB" sz="1200" noProof="0" dirty="0"/>
                        <a:t>Treatment-emergent adverse event (TEAEs) leading to discontinuation, n (%)</a:t>
                      </a:r>
                      <a:r>
                        <a:rPr lang="en-GB" sz="1200" baseline="30000" noProof="0" dirty="0"/>
                        <a:t> a</a:t>
                      </a:r>
                      <a:endParaRPr lang="en-GB" sz="1200" noProof="0" dirty="0"/>
                    </a:p>
                  </a:txBody>
                  <a:tcPr marT="9720" marB="97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Copanlisib + rituximab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(N=307)</a:t>
                      </a:r>
                    </a:p>
                  </a:txBody>
                  <a:tcPr marT="9720" marB="97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Placebo + rituximab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(N=146)</a:t>
                      </a:r>
                    </a:p>
                  </a:txBody>
                  <a:tcPr marT="9720" marB="97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402513"/>
                  </a:ext>
                </a:extLst>
              </a:tr>
              <a:tr h="18803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9720" marB="972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T="9720" marB="9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Grades 1 or 2</a:t>
                      </a:r>
                    </a:p>
                  </a:txBody>
                  <a:tcPr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Grades 3 or 4</a:t>
                      </a:r>
                    </a:p>
                  </a:txBody>
                  <a:tcPr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Grades 1 or 2</a:t>
                      </a:r>
                    </a:p>
                  </a:txBody>
                  <a:tcPr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Grades 3 or 4</a:t>
                      </a:r>
                    </a:p>
                  </a:txBody>
                  <a:tcPr marT="9720" marB="97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09555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 noProof="0" dirty="0">
                          <a:solidFill>
                            <a:srgbClr val="FF0000"/>
                          </a:solidFill>
                        </a:rPr>
                        <a:t>Any TEAE leading to discontinuation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96 (31.3)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37 (12.1)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56 (18.2)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12 (8.2)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3 (2.1)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8 (5.5)</a:t>
                      </a:r>
                    </a:p>
                  </a:txBody>
                  <a:tcPr marT="9720" marB="972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203033"/>
                  </a:ext>
                </a:extLst>
              </a:tr>
              <a:tr h="188033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 noProof="0" dirty="0"/>
                        <a:t>MedDRA preferred term</a:t>
                      </a:r>
                    </a:p>
                  </a:txBody>
                  <a:tcPr marT="9720" marB="9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9720" marB="9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9720" marB="9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9720" marB="9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9720" marB="9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9720" marB="9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739725926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Pneumonitis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19 (6.2)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11. (3.6)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>
                          <a:solidFill>
                            <a:srgbClr val="FF0000"/>
                          </a:solidFill>
                        </a:rPr>
                        <a:t>8 (2.6)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614864599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Hyperglycaemia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8 (2.6)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7 (2.3)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2131232050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Interstitial lung disease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4 (1.3)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3502302267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i="1" noProof="0" dirty="0"/>
                        <a:t>Pneumocystis jirovecii </a:t>
                      </a:r>
                      <a:r>
                        <a:rPr lang="en-GB" sz="1200" noProof="0" dirty="0"/>
                        <a:t>pneumonia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4 (1.3)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200674913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Pneumonia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4 (1.3)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(0.7)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817591316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Bronchitis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3004484372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Cough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513335495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Hypertension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 (0.7)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4006284239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Mucosal inflammation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201702716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Pruritus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276068953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Respiratory failure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2259680409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Dyspnoea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(1.4)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 (0.7)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4261800503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7938">
                        <a:lnSpc>
                          <a:spcPct val="90000"/>
                        </a:lnSpc>
                        <a:tabLst/>
                      </a:pPr>
                      <a:r>
                        <a:rPr lang="en-GB" sz="1200" b="1" noProof="0" dirty="0"/>
                        <a:t>Investigations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13 (4.2)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8 (2.6)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5 (1.6)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(1.4)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(1.4)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2291980154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Hyponatraemia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 1 (0.3)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109764358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Increased amylase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 (0.3)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4212908513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Increased lipase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 (1.0)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701084048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Increased hepatitis B DNA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3350885255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Increased ALT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108842502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Increased AST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2823163995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Decreased weight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(0.7)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2129061207"/>
                  </a:ext>
                </a:extLst>
              </a:tr>
              <a:tr h="188033">
                <a:tc>
                  <a:txBody>
                    <a:bodyPr/>
                    <a:lstStyle/>
                    <a:p>
                      <a:pPr marL="0" indent="179388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Increased blood creatinine phosphokinase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(1.4)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</a:t>
                      </a:r>
                    </a:p>
                  </a:txBody>
                  <a:tcPr marT="9720" marB="97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(1.4)</a:t>
                      </a:r>
                    </a:p>
                  </a:txBody>
                  <a:tcPr marT="9720" marB="9720"/>
                </a:tc>
                <a:extLst>
                  <a:ext uri="{0D108BD9-81ED-4DB2-BD59-A6C34878D82A}">
                    <a16:rowId xmlns:a16="http://schemas.microsoft.com/office/drawing/2014/main" val="178655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B72FE6A9-CE13-47E4-9218-F4D16E4CBFFE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620184" y="1298924"/>
            <a:ext cx="10963200" cy="171625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 dirty="0">
                <a:solidFill>
                  <a:schemeClr val="accent1"/>
                </a:solidFill>
              </a:rPr>
              <a:t>Multicentre, single-arm phase 2 trial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altLang="en-US" dirty="0"/>
              <a:t>ZUMA-5</a:t>
            </a:r>
            <a:br>
              <a:rPr lang="en-GB" altLang="en-US" dirty="0"/>
            </a:br>
            <a:r>
              <a:rPr lang="en-GB" alt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0557-A15C-7F4E-9185-C2074EA59E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5" y="6320137"/>
            <a:ext cx="873981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AE, adverse event; Axi-Cel, axicabtagene ciloleucel; </a:t>
            </a:r>
            <a:r>
              <a:rPr lang="en-GB" dirty="0"/>
              <a:t>CAR-T, chimeric antigen receptor T cell; </a:t>
            </a:r>
            <a:r>
              <a:rPr lang="en-GB" dirty="0">
                <a:solidFill>
                  <a:schemeClr val="tx2"/>
                </a:solidFill>
              </a:rPr>
              <a:t>CR, complete response; DoR, duration of response; FL, follicular lymphoma; IRRC, Independent Radiology Review Committee; MZL, marginal zone lymphoma; OS, overall survival; R/R, relapsed/refractory; SD, stable disease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altLang="en-US" dirty="0">
                <a:solidFill>
                  <a:schemeClr val="tx2"/>
                </a:solidFill>
              </a:rPr>
              <a:t>Jacobson C. ASH 2020. Abstract #700. NCT03105336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6C651389-051C-453D-92F3-BD98FAF15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42" y="1806764"/>
            <a:ext cx="3655803" cy="19409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R/R FL (Grade 1-3a)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 MZL (nodal or extranodal),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≥2 prior </a:t>
            </a: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lines of therapy including anti-CD20 </a:t>
            </a:r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monoclonal antibody (</a:t>
            </a: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mAb) + alkylating agent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(N=146)</a:t>
            </a: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52E33045-318C-418D-AA5D-A3E4131FA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263" y="2817184"/>
            <a:ext cx="27431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918FF-58FD-4C6F-AE49-2F8F125EC7C8}"/>
              </a:ext>
            </a:extLst>
          </p:cNvPr>
          <p:cNvSpPr txBox="1"/>
          <p:nvPr/>
        </p:nvSpPr>
        <p:spPr bwMode="auto">
          <a:xfrm>
            <a:off x="4696694" y="1864860"/>
            <a:ext cx="3151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Conditioning chemotherapy</a:t>
            </a:r>
            <a:endParaRPr kumimoji="0" lang="en-GB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Line 33">
            <a:extLst>
              <a:ext uri="{FF2B5EF4-FFF2-40B4-BE49-F238E27FC236}">
                <a16:creationId xmlns:a16="http://schemas.microsoft.com/office/drawing/2014/main" id="{3B0E72E9-2BCA-48A6-B105-7E4E5B8C8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85" y="2817184"/>
            <a:ext cx="27431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F78B0-4B61-4888-9CA5-EB753E0F8B67}"/>
              </a:ext>
            </a:extLst>
          </p:cNvPr>
          <p:cNvSpPr txBox="1"/>
          <p:nvPr/>
        </p:nvSpPr>
        <p:spPr bwMode="auto">
          <a:xfrm>
            <a:off x="8319944" y="1864860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CAR-T Cells</a:t>
            </a:r>
            <a:endParaRPr kumimoji="0" lang="en-GB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6630" y="3814273"/>
            <a:ext cx="941389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Patients with SD but no relapse &gt;1 year from completion of last therapy ineligible. Single-agent anti-CD20 mAb not counted as line of therapy for eligibility. Median time to delivery of axi-cel: 17 days following leukapheresis.</a:t>
            </a:r>
          </a:p>
        </p:txBody>
      </p:sp>
      <p:sp>
        <p:nvSpPr>
          <p:cNvPr id="9216" name="Rectangle 9215"/>
          <p:cNvSpPr/>
          <p:nvPr/>
        </p:nvSpPr>
        <p:spPr>
          <a:xfrm>
            <a:off x="10233720" y="2355519"/>
            <a:ext cx="1306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Followed for safety up to 15 years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3B0E72E9-2BCA-48A6-B105-7E4E5B8C8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94706" y="2817184"/>
            <a:ext cx="27431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1F92A012-A9DE-F747-A998-7AECE30A4022}"/>
              </a:ext>
            </a:extLst>
          </p:cNvPr>
          <p:cNvSpPr txBox="1">
            <a:spLocks noChangeArrowheads="1"/>
          </p:cNvSpPr>
          <p:nvPr/>
        </p:nvSpPr>
        <p:spPr>
          <a:xfrm>
            <a:off x="620184" y="4775381"/>
            <a:ext cx="10963200" cy="1021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solidFill>
                  <a:schemeClr val="accent1"/>
                </a:solidFill>
              </a:rPr>
              <a:t>Primary endpoint: </a:t>
            </a:r>
            <a:r>
              <a:rPr lang="en-GB" altLang="en-US" dirty="0"/>
              <a:t>Objective response rate (IRRC-assessed per Lugano classification)</a:t>
            </a:r>
          </a:p>
          <a:p>
            <a:r>
              <a:rPr lang="en-GB" altLang="en-US" b="1" dirty="0">
                <a:solidFill>
                  <a:schemeClr val="accent1"/>
                </a:solidFill>
              </a:rPr>
              <a:t>Key secondary endpoints: </a:t>
            </a:r>
            <a:r>
              <a:rPr lang="en-GB" altLang="en-US" dirty="0"/>
              <a:t>CR rate (IRRC-assessed), DoR, PFS, OS, AEs, CAR T cell, and cytokine levels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76EED53-D6D1-4F43-B582-08BAD3790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1AFE1B-C1DB-AB44-B66D-C553F108AB01}"/>
              </a:ext>
            </a:extLst>
          </p:cNvPr>
          <p:cNvSpPr/>
          <p:nvPr/>
        </p:nvSpPr>
        <p:spPr>
          <a:xfrm>
            <a:off x="4695277" y="2314213"/>
            <a:ext cx="3154077" cy="105161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Fludarabine 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30 mg/m</a:t>
            </a:r>
            <a:r>
              <a:rPr lang="en-GB" baseline="300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2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+ </a:t>
            </a:r>
            <a:b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Cyclophosphamide 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500 mg/m</a:t>
            </a:r>
            <a:r>
              <a:rPr lang="en-GB" baseline="300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2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Days -5, -4, -3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5F230B5-883C-CE47-91A2-9CD958DA5A58}"/>
              </a:ext>
            </a:extLst>
          </p:cNvPr>
          <p:cNvSpPr/>
          <p:nvPr/>
        </p:nvSpPr>
        <p:spPr>
          <a:xfrm>
            <a:off x="8208021" y="2314213"/>
            <a:ext cx="1621987" cy="105161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Axi-Cel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2 × 10</a:t>
            </a:r>
            <a:r>
              <a:rPr lang="en-GB" baseline="300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6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 cells/kg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Day 0</a:t>
            </a:r>
            <a:endParaRPr lang="en-GB" altLang="en-US" dirty="0">
              <a:solidFill>
                <a:srgbClr val="FFFFFF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2432-205E-4431-95AE-31E8B471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ZUMA-5</a:t>
            </a:r>
            <a:br>
              <a:rPr lang="en-GB" dirty="0"/>
            </a:br>
            <a:r>
              <a:rPr lang="en-GB" dirty="0"/>
              <a:t>Baseline Patient Characteristics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7E2049-B659-7147-A0AA-C7965095FD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9192"/>
            <a:ext cx="10644447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en-GB" altLang="en-US" sz="9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900" dirty="0">
                <a:solidFill>
                  <a:schemeClr val="tx2"/>
                </a:solidFill>
              </a:rPr>
              <a:t>ASCT, autologous stem cell transplantation; Axi-Cel, axicabtagene ciloleucel; CD20, cluster of differentiation 20; ECOG PS, Eastern Cooperative Oncology Group Performance Status; FL, follicular lymphoma; </a:t>
            </a:r>
            <a:br>
              <a:rPr lang="en-GB" sz="900" dirty="0">
                <a:solidFill>
                  <a:schemeClr val="tx2"/>
                </a:solidFill>
              </a:rPr>
            </a:br>
            <a:r>
              <a:rPr lang="en-GB" sz="900" dirty="0">
                <a:solidFill>
                  <a:schemeClr val="tx2"/>
                </a:solidFill>
              </a:rPr>
              <a:t>FLIPI, Follicular Lymphoma International Prognostic Index; GELF, </a:t>
            </a:r>
            <a:r>
              <a:rPr lang="en-GB" sz="900" i="1" dirty="0">
                <a:solidFill>
                  <a:schemeClr val="tx2"/>
                </a:solidFill>
              </a:rPr>
              <a:t>Groupe d’Etude des Lymphomes Folliculaires</a:t>
            </a:r>
            <a:r>
              <a:rPr lang="en-GB" sz="900" dirty="0">
                <a:solidFill>
                  <a:schemeClr val="tx2"/>
                </a:solidFill>
              </a:rPr>
              <a:t>; mAb, monoclonal antibody; MZL; marginal zone lymphoma; PD, progressive disease; </a:t>
            </a:r>
            <a:r>
              <a:rPr lang="en-GB" sz="900" dirty="0"/>
              <a:t>PI3K, phosphoinositide 3-kinase; </a:t>
            </a:r>
            <a:r>
              <a:rPr lang="en-GB" sz="900" dirty="0">
                <a:solidFill>
                  <a:schemeClr val="tx2"/>
                </a:solidFill>
              </a:rPr>
              <a:t>POD24, progression of disease within 24 months; tx, treatment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altLang="en-US" sz="900" dirty="0">
                <a:solidFill>
                  <a:schemeClr val="tx2"/>
                </a:solidFill>
              </a:rPr>
              <a:t>Jacobson C. ASH 2020. Abstract #700</a:t>
            </a:r>
          </a:p>
        </p:txBody>
      </p:sp>
      <p:graphicFrame>
        <p:nvGraphicFramePr>
          <p:cNvPr id="15" name="Group 3">
            <a:extLst>
              <a:ext uri="{FF2B5EF4-FFF2-40B4-BE49-F238E27FC236}">
                <a16:creationId xmlns:a16="http://schemas.microsoft.com/office/drawing/2014/main" id="{FC7B7467-1F25-4FE6-B342-7D8D2B7CD4F0}"/>
              </a:ext>
            </a:extLst>
          </p:cNvPr>
          <p:cNvGraphicFramePr>
            <a:graphicFrameLocks/>
          </p:cNvGraphicFramePr>
          <p:nvPr/>
        </p:nvGraphicFramePr>
        <p:xfrm>
          <a:off x="243191" y="1425600"/>
          <a:ext cx="5935343" cy="44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Characteristic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Axi-Cel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(n=124)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MZL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(n=22)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Overall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(N=146)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Median age, years (range)</a:t>
                      </a:r>
                    </a:p>
                    <a:p>
                      <a:pPr marL="269875" marR="0" lvl="0" indent="-157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≥ 65 years, n (%)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60 (34-79)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38 (31)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66 (48-77)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13 (59)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61 (34-79)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51 (35)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Male, n (%)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73 (59)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 (45)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83 (57)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ECOG PS 1, n (%)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46 (37)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9 (41)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55 (38)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Stage III/IV disease, n (%)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106 (85)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20 (91)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126 (86)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≥3 FLIPI, n (%)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54 (44)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14 (64)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68 (47)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High tumour bulk by GELF, n (%)</a:t>
                      </a:r>
                      <a:r>
                        <a:rPr kumimoji="0" lang="en-GB" sz="1600" b="1" u="none" strike="noStrike" cap="none" normalizeH="0" baseline="30000" noProof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64 (52)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8 (36)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72 (49)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* Involvement of ≥3 nodal sites (≥3 cm each); any nodal or extranodal tumour mass ≥7 cm; B symptoms; splenomegaly; pleural effusions or peritoneal ascites; cytopenias; or leukaemia</a:t>
                      </a:r>
                    </a:p>
                  </a:txBody>
                  <a:tcPr marL="121699" marR="121699" marT="45728" marB="4572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2935020239"/>
                  </a:ext>
                </a:extLst>
              </a:tr>
            </a:tbl>
          </a:graphicData>
        </a:graphic>
      </p:graphicFrame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FC7B7467-1F25-4FE6-B342-7D8D2B7CD4F0}"/>
              </a:ext>
            </a:extLst>
          </p:cNvPr>
          <p:cNvGraphicFramePr>
            <a:graphicFrameLocks/>
          </p:cNvGraphicFramePr>
          <p:nvPr/>
        </p:nvGraphicFramePr>
        <p:xfrm>
          <a:off x="6203857" y="1425600"/>
          <a:ext cx="5373688" cy="449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2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Characteristic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Axi-Cel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(n=124)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MZL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(n=22)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Overall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(N=146)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Median prior tx, n (range)</a:t>
                      </a:r>
                    </a:p>
                    <a:p>
                      <a:pPr marL="269875" marR="0" lvl="0" indent="-157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≥3</a:t>
                      </a:r>
                    </a:p>
                    <a:p>
                      <a:pPr marL="269875" marR="0" lvl="0" indent="-157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PI3K inhibitor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 (1-10)</a:t>
                      </a:r>
                      <a:r>
                        <a:rPr kumimoji="0" lang="en-GB" sz="1600" u="none" strike="noStrike" cap="none" normalizeH="0" baseline="30000" noProof="0" dirty="0">
                          <a:ln>
                            <a:noFill/>
                          </a:ln>
                          <a:effectLst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78 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34 (27)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 (2-8)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15 (68)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9 (41)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 (1-10)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93 (64)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43 (29)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Refractory disease, n (%)</a:t>
                      </a:r>
                      <a:r>
                        <a:rPr kumimoji="0" lang="en-GB" sz="1600" b="1" u="none" strike="noStrike" cap="none" normalizeH="0" baseline="30000" noProof="0" dirty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84 (68)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16 (73)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100 (68)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POD24 from first anti-CD20 mAb tx, n (%)</a:t>
                      </a:r>
                      <a:r>
                        <a:rPr lang="en-GB" sz="1600" b="1" baseline="30000" noProof="0" dirty="0"/>
                        <a:t>c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68 (55)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11 (52)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79 (55)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Prior ASCT, n (%)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30 (24)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 (14)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33 (23)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76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a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=3 with 1 prior line of therapy before protocol amendment requiring ≥2. 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PD within 6 months of most recent prior tx. 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24 months from start of first anti-CD20–containing immunochemotherapy to progression; % based on patients ever receiving this therapy. </a:t>
                      </a:r>
                    </a:p>
                  </a:txBody>
                  <a:tcPr marL="121699" marR="121699" marT="45728" marB="4572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26429112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FC1BEF-8315-4430-90CD-EFD1877AB5C2}"/>
              </a:ext>
            </a:extLst>
          </p:cNvPr>
          <p:cNvSpPr/>
          <p:nvPr/>
        </p:nvSpPr>
        <p:spPr bwMode="auto">
          <a:xfrm>
            <a:off x="243192" y="4734963"/>
            <a:ext cx="5935342" cy="579421"/>
          </a:xfrm>
          <a:prstGeom prst="rect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E9ED77-189A-1A4E-AA93-47A3E15B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9EF0C-CC15-C348-8400-46688DEA58A5}"/>
              </a:ext>
            </a:extLst>
          </p:cNvPr>
          <p:cNvSpPr/>
          <p:nvPr/>
        </p:nvSpPr>
        <p:spPr bwMode="auto">
          <a:xfrm>
            <a:off x="6219731" y="2336800"/>
            <a:ext cx="5332491" cy="1637670"/>
          </a:xfrm>
          <a:prstGeom prst="rect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tlCol="0" anchor="ctr"/>
          <a:lstStyle/>
          <a:p>
            <a:pPr algn="l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1869" y="1425600"/>
            <a:ext cx="5001514" cy="4525200"/>
          </a:xfrm>
        </p:spPr>
        <p:txBody>
          <a:bodyPr/>
          <a:lstStyle/>
          <a:p>
            <a:r>
              <a:rPr lang="en-GB" dirty="0"/>
              <a:t>Median </a:t>
            </a:r>
            <a:r>
              <a:rPr lang="en-GB" b="1" dirty="0">
                <a:solidFill>
                  <a:schemeClr val="accent1"/>
                </a:solidFill>
              </a:rPr>
              <a:t>time to first response: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dirty="0"/>
              <a:t>1.0 months (range: 0.8-3.1)</a:t>
            </a:r>
          </a:p>
          <a:p>
            <a:r>
              <a:rPr lang="en-GB" dirty="0"/>
              <a:t>13/25 (52%) FL patients with </a:t>
            </a:r>
            <a:r>
              <a:rPr lang="en-GB" b="1" dirty="0">
                <a:solidFill>
                  <a:schemeClr val="accent1"/>
                </a:solidFill>
              </a:rPr>
              <a:t>initial PR converted to CR </a:t>
            </a:r>
            <a:r>
              <a:rPr lang="en-GB" dirty="0"/>
              <a:t>after median 2.2 months </a:t>
            </a:r>
            <a:br>
              <a:rPr lang="en-GB" dirty="0"/>
            </a:br>
            <a:r>
              <a:rPr lang="en-GB" dirty="0"/>
              <a:t>(range: 1.9-11.2)</a:t>
            </a:r>
          </a:p>
          <a:p>
            <a:r>
              <a:rPr lang="en-GB" b="1" dirty="0">
                <a:solidFill>
                  <a:schemeClr val="accent1"/>
                </a:solidFill>
              </a:rPr>
              <a:t>ORR was consistent across all subgroups </a:t>
            </a:r>
            <a:r>
              <a:rPr lang="en-GB" dirty="0"/>
              <a:t>analysed including by FLIPI score, high tumour burden, and previous treatment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E2432-205E-4431-95AE-31E8B471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ZUMA-5</a:t>
            </a:r>
            <a:br>
              <a:rPr lang="en-GB" dirty="0"/>
            </a:br>
            <a:r>
              <a:rPr lang="en-GB" dirty="0"/>
              <a:t>IRRC-Assessed objective response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3BB4-8E21-D945-8701-E3BAA2D824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0000"/>
            <a:ext cx="10361669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Axi-Cel, axicabtagene ciloleucel; BL, baseline; CR, complete response; FL, follicular lymphoma; IRRC, Independent Radiology Review Committee; MZL, marginal zone lymphoma; ND, undefined/not done; ORR, objective response rate; PR, partial response; SD, stable disease</a:t>
            </a:r>
          </a:p>
          <a:p>
            <a:pPr>
              <a:spcBef>
                <a:spcPts val="0"/>
              </a:spcBef>
            </a:pPr>
            <a:r>
              <a:rPr lang="en-GB" altLang="en-US" dirty="0">
                <a:solidFill>
                  <a:schemeClr val="tx2"/>
                </a:solidFill>
              </a:rPr>
              <a:t>Jacobson C. ASH 2020. Abstract #700</a:t>
            </a:r>
          </a:p>
        </p:txBody>
      </p:sp>
      <p:graphicFrame>
        <p:nvGraphicFramePr>
          <p:cNvPr id="10" name="Group 3">
            <a:extLst>
              <a:ext uri="{FF2B5EF4-FFF2-40B4-BE49-F238E27FC236}">
                <a16:creationId xmlns:a16="http://schemas.microsoft.com/office/drawing/2014/main" id="{FC7B7467-1F25-4FE6-B342-7D8D2B7CD4F0}"/>
              </a:ext>
            </a:extLst>
          </p:cNvPr>
          <p:cNvGraphicFramePr>
            <a:graphicFrameLocks/>
          </p:cNvGraphicFramePr>
          <p:nvPr/>
        </p:nvGraphicFramePr>
        <p:xfrm>
          <a:off x="330740" y="1403051"/>
          <a:ext cx="5981642" cy="377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6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IRRC-assessed response, n (%)</a:t>
                      </a:r>
                      <a:r>
                        <a:rPr kumimoji="0" lang="en-GB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 a,b</a:t>
                      </a: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Axi-Cel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2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(n=84)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MZL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(n=20)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Overall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(N=104)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79 (94)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 (85)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 (92)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 (80)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(60)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79 (76)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(14)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(25)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 (16)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(4)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(3)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(2)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(15)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(5)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6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For investigator-assessed response (N=104): ORR, 95%; CR rate, 77%.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n=4 (1 FL, 3 MZL) had no disease at or post baseline per IRRC but were considered to have disease by investigator; n=1 FL patient died before initial disease assessment </a:t>
                      </a:r>
                    </a:p>
                  </a:txBody>
                  <a:tcPr marL="121699" marR="121699" marT="45728" marB="4572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570147935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47EF23F-EDB2-D24E-9EB8-0039C05BE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9082A4-EB6C-4542-98A6-2E53907B82DB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425575"/>
          <a:ext cx="10963276" cy="235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832">
                  <a:extLst>
                    <a:ext uri="{9D8B030D-6E8A-4147-A177-3AD203B41FA5}">
                      <a16:colId xmlns:a16="http://schemas.microsoft.com/office/drawing/2014/main" val="3023904397"/>
                    </a:ext>
                  </a:extLst>
                </a:gridCol>
                <a:gridCol w="2230036">
                  <a:extLst>
                    <a:ext uri="{9D8B030D-6E8A-4147-A177-3AD203B41FA5}">
                      <a16:colId xmlns:a16="http://schemas.microsoft.com/office/drawing/2014/main" val="1176818907"/>
                    </a:ext>
                  </a:extLst>
                </a:gridCol>
                <a:gridCol w="2400704">
                  <a:extLst>
                    <a:ext uri="{9D8B030D-6E8A-4147-A177-3AD203B41FA5}">
                      <a16:colId xmlns:a16="http://schemas.microsoft.com/office/drawing/2014/main" val="3442391972"/>
                    </a:ext>
                  </a:extLst>
                </a:gridCol>
                <a:gridCol w="2400704">
                  <a:extLst>
                    <a:ext uri="{9D8B030D-6E8A-4147-A177-3AD203B41FA5}">
                      <a16:colId xmlns:a16="http://schemas.microsoft.com/office/drawing/2014/main" val="2133162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 (n=84)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MZL (n=20)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Overall (N=104)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6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follow-up, months (range)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18.5 (12.2-31.6)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12.1 (1.4-26.8)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17.5 (1.4-31.6)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83261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DoR, months (95% CI)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(20.8-NE)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10.6 (8.1-NE)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(20.8-NE)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50845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12-month DoR rate, % (95% CI)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77.0 (65.6-85.1)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(NE-NE)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71.7 (60.7-80.1)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425187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Ongoing response at cut-off, %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89130776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78% in subset with CR; 17% in subset with PR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699" marR="121699" marT="45728" marB="4572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76785115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FE2432-205E-4431-95AE-31E8B471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ZUMA-5</a:t>
            </a:r>
            <a:br>
              <a:rPr lang="en-GB" dirty="0"/>
            </a:br>
            <a:r>
              <a:rPr lang="en-GB" dirty="0"/>
              <a:t>Duration of Response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A56DB2-642F-9949-A1FA-4D3E00A0B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7695B7-81EB-F54E-ADFE-54849FC03E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9191"/>
            <a:ext cx="1042071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CI, confidence interval; </a:t>
            </a:r>
            <a:r>
              <a:rPr lang="en-GB" dirty="0"/>
              <a:t>CR, complete response; DoR, duration of response; FL, follicular lymphoma; </a:t>
            </a:r>
            <a:r>
              <a:rPr lang="en-US" dirty="0"/>
              <a:t>MZL, marginal zone lymphoma; </a:t>
            </a:r>
            <a:r>
              <a:rPr lang="en-GB" dirty="0"/>
              <a:t>NE, not estimable; NR, not reached; PR, partial response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altLang="en-US" dirty="0">
                <a:solidFill>
                  <a:schemeClr val="tx2"/>
                </a:solidFill>
              </a:rPr>
              <a:t>Jacobson C. ASH 2020. Abstract #700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BE511537-A177-9B40-BBA7-6896B0BBCACB}"/>
              </a:ext>
            </a:extLst>
          </p:cNvPr>
          <p:cNvGraphicFramePr>
            <a:graphicFrameLocks/>
          </p:cNvGraphicFramePr>
          <p:nvPr/>
        </p:nvGraphicFramePr>
        <p:xfrm>
          <a:off x="620713" y="4150668"/>
          <a:ext cx="10963277" cy="15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509">
                  <a:extLst>
                    <a:ext uri="{9D8B030D-6E8A-4147-A177-3AD203B41FA5}">
                      <a16:colId xmlns:a16="http://schemas.microsoft.com/office/drawing/2014/main" val="3023904397"/>
                    </a:ext>
                  </a:extLst>
                </a:gridCol>
                <a:gridCol w="1969442">
                  <a:extLst>
                    <a:ext uri="{9D8B030D-6E8A-4147-A177-3AD203B41FA5}">
                      <a16:colId xmlns:a16="http://schemas.microsoft.com/office/drawing/2014/main" val="1176818907"/>
                    </a:ext>
                  </a:extLst>
                </a:gridCol>
                <a:gridCol w="1969442">
                  <a:extLst>
                    <a:ext uri="{9D8B030D-6E8A-4147-A177-3AD203B41FA5}">
                      <a16:colId xmlns:a16="http://schemas.microsoft.com/office/drawing/2014/main" val="3203133230"/>
                    </a:ext>
                  </a:extLst>
                </a:gridCol>
                <a:gridCol w="1969442">
                  <a:extLst>
                    <a:ext uri="{9D8B030D-6E8A-4147-A177-3AD203B41FA5}">
                      <a16:colId xmlns:a16="http://schemas.microsoft.com/office/drawing/2014/main" val="3442391972"/>
                    </a:ext>
                  </a:extLst>
                </a:gridCol>
                <a:gridCol w="1969442">
                  <a:extLst>
                    <a:ext uri="{9D8B030D-6E8A-4147-A177-3AD203B41FA5}">
                      <a16:colId xmlns:a16="http://schemas.microsoft.com/office/drawing/2014/main" val="213316248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DoR by best response </a:t>
                      </a:r>
                      <a:b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MZL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2678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 (n=67)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 (n=12)</a:t>
                      </a: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 (n=12)</a:t>
                      </a: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 (n=5)</a:t>
                      </a:r>
                    </a:p>
                  </a:txBody>
                  <a:tcPr marL="121699" marR="121699" marT="45728" marB="45728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1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DoR, months</a:t>
                      </a: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(20.8-NE)</a:t>
                      </a: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 (2.1-8.2)</a:t>
                      </a: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10.6 (3.1-NE)</a:t>
                      </a: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8.1 (NE-NE)</a:t>
                      </a:r>
                    </a:p>
                  </a:txBody>
                  <a:tcPr marL="121699" marR="121699" marT="45728" marB="45728" anchor="ctr" horzOverflow="overflow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845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12-month DoR rate, %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87.0 (75.6-93.3)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13.6 (1.0-42.6)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(NE-NE)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 (NE-NE)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425187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8483448-B81F-8B48-81DD-9639EABCA530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425575"/>
          <a:ext cx="10963276" cy="257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9">
                  <a:extLst>
                    <a:ext uri="{9D8B030D-6E8A-4147-A177-3AD203B41FA5}">
                      <a16:colId xmlns:a16="http://schemas.microsoft.com/office/drawing/2014/main" val="2723604000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3401372408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1060613219"/>
                    </a:ext>
                  </a:extLst>
                </a:gridCol>
                <a:gridCol w="2740819">
                  <a:extLst>
                    <a:ext uri="{9D8B030D-6E8A-4147-A177-3AD203B41FA5}">
                      <a16:colId xmlns:a16="http://schemas.microsoft.com/office/drawing/2014/main" val="764552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Outcome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(n=84)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MZL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(n=20)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Overall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(N=104)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75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PFS, months 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(23.5-NE)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11.8 (9.1-NE)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(23.5-NE)</a:t>
                      </a:r>
                    </a:p>
                  </a:txBody>
                  <a:tcPr marL="121699" marR="121699" marT="81728" marB="81728" anchor="ctr" horzOverflow="overflow"/>
                </a:tc>
                <a:extLst>
                  <a:ext uri="{0D108BD9-81ED-4DB2-BD59-A6C34878D82A}">
                    <a16:rowId xmlns:a16="http://schemas.microsoft.com/office/drawing/2014/main" val="57709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12-month PFS rate, % 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77.5 (66.6-85.2)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45.1 (15.2-71.4)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73.7 (63.3-81.6)</a:t>
                      </a:r>
                    </a:p>
                  </a:txBody>
                  <a:tcPr marL="121699" marR="121699" marT="81728" marB="81728" anchor="ctr" horzOverflow="overflow"/>
                </a:tc>
                <a:extLst>
                  <a:ext uri="{0D108BD9-81ED-4DB2-BD59-A6C34878D82A}">
                    <a16:rowId xmlns:a16="http://schemas.microsoft.com/office/drawing/2014/main" val="171403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OS, months 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(NE-NE)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(NE-NE)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 (NE-NE)</a:t>
                      </a:r>
                    </a:p>
                  </a:txBody>
                  <a:tcPr marL="121699" marR="121699" marT="81728" marB="81728" anchor="ctr" horzOverflow="overflow"/>
                </a:tc>
                <a:extLst>
                  <a:ext uri="{0D108BD9-81ED-4DB2-BD59-A6C34878D82A}">
                    <a16:rowId xmlns:a16="http://schemas.microsoft.com/office/drawing/2014/main" val="284149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12-month OS rate, % 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92.8 (84.7-96.7)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92.9 (59.1-99.0)</a:t>
                      </a:r>
                    </a:p>
                  </a:txBody>
                  <a:tcPr marL="121699" marR="121699" marT="81728" marB="81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92.9 (85.6-96.5)</a:t>
                      </a:r>
                    </a:p>
                  </a:txBody>
                  <a:tcPr marL="121699" marR="121699" marT="81728" marB="81728" anchor="ctr" horzOverflow="overflow"/>
                </a:tc>
                <a:extLst>
                  <a:ext uri="{0D108BD9-81ED-4DB2-BD59-A6C34878D82A}">
                    <a16:rowId xmlns:a16="http://schemas.microsoft.com/office/drawing/2014/main" val="226980818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FE2432-205E-4431-95AE-31E8B471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ZUMA-5</a:t>
            </a:r>
            <a:br>
              <a:rPr lang="en-GB" dirty="0"/>
            </a:br>
            <a:r>
              <a:rPr lang="en-GB" dirty="0"/>
              <a:t>Survival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01D2A3-E64F-A04E-B041-D9B282BFB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C2B89-AF0E-3B4B-A367-EB56DA0C6C7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81168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CI, confidence interval; FL, follicular lymphoma; MZL, marginal zone lymphoma; NE, not estimable; OS, overall survival; PFS, progression-free survival</a:t>
            </a:r>
            <a:br>
              <a:rPr lang="en-US" dirty="0"/>
            </a:br>
            <a:r>
              <a:rPr lang="en-GB" altLang="en-US" dirty="0">
                <a:solidFill>
                  <a:schemeClr val="tx2"/>
                </a:solidFill>
              </a:rPr>
              <a:t>Jacobson C. ASH 2020. Abstract #700</a:t>
            </a:r>
          </a:p>
        </p:txBody>
      </p:sp>
    </p:spTree>
    <p:extLst>
      <p:ext uri="{BB962C8B-B14F-4D97-AF65-F5344CB8AC3E}">
        <p14:creationId xmlns:p14="http://schemas.microsoft.com/office/powerpoint/2010/main" val="38760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E7ABF9E1-A701-1D47-B428-8241A8FF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32065"/>
            <a:ext cx="10972800" cy="702470"/>
          </a:xfrm>
        </p:spPr>
        <p:txBody>
          <a:bodyPr/>
          <a:lstStyle/>
          <a:p>
            <a:r>
              <a:rPr lang="en-GB" dirty="0"/>
              <a:t>Selecting the appropriate treatment for indolent NHL: the now and the next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949BBA57-18E3-6D46-B756-157B3C1D70A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53434692"/>
              </p:ext>
            </p:extLst>
          </p:nvPr>
        </p:nvGraphicFramePr>
        <p:xfrm>
          <a:off x="620713" y="1897629"/>
          <a:ext cx="10963274" cy="394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8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  <a:ea typeface="PT Sans" panose="020B050302020302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  <a:ea typeface="PT Sans" panose="020B0503020203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+mj-lt"/>
                          <a:ea typeface="PT Sans" panose="020B0503020203020204" pitchFamily="34" charset="0"/>
                        </a:rPr>
                        <a:t>Facilitator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Welcome and introductions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COR2ED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Overview and scene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Alexey Danilov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470172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15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j-lt"/>
                          <a:ea typeface="PT Sans" panose="020B0503020203020204" pitchFamily="34" charset="0"/>
                          <a:cs typeface="+mn-cs"/>
                        </a:rPr>
                        <a:t>First-line treatment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j-lt"/>
                          <a:ea typeface="PT Sans" panose="020B0503020203020204" pitchFamily="34" charset="0"/>
                          <a:cs typeface="+mn-cs"/>
                        </a:rPr>
                        <a:t>selection for indolent NHL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Stefan Barta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15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Treatment selection for 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relapsed/refractory indolent NHL</a:t>
                      </a:r>
                    </a:p>
                  </a:txBody>
                  <a:tcPr marL="67710" marR="6771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Jessica Okosun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Lead-in to breakout 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COR2ED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25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Three breakout groups</a:t>
                      </a:r>
                      <a:b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</a:br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Groups discussing questions</a:t>
                      </a:r>
                      <a:r>
                        <a:rPr lang="en-GB" sz="1600" baseline="0" dirty="0">
                          <a:latin typeface="+mj-lt"/>
                          <a:ea typeface="PT Sans" panose="020B0503020203020204" pitchFamily="34" charset="0"/>
                        </a:rPr>
                        <a:t> and case studies and sharing experience </a:t>
                      </a:r>
                      <a:endParaRPr lang="en-GB" sz="1600" dirty="0">
                        <a:latin typeface="+mj-lt"/>
                        <a:ea typeface="PT Sans" panose="020B0503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All (moderated by Faculty)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15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The 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future treatment landscape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in indolent NHL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Alexey Danilov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992724"/>
                  </a:ext>
                </a:extLst>
              </a:tr>
              <a:tr h="422500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PT Sans" panose="020B0503020203020204" pitchFamily="34" charset="0"/>
                          <a:cs typeface="+mn-cs"/>
                        </a:rPr>
                        <a:t>5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Closing remarks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  <a:ea typeface="PT Sans" panose="020B0503020203020204" pitchFamily="34" charset="0"/>
                        </a:rPr>
                        <a:t>COR2ED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AEE21C7-0FD5-4171-B176-C7CC8A78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EXPERTS KNOWLEDGE SHARE</a:t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7FFDA-D715-43D8-A475-7F058ACEE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69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EE6A7C-BF1C-6B4A-8666-00284EDBA2AF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053851"/>
          <a:ext cx="10963275" cy="489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441">
                  <a:extLst>
                    <a:ext uri="{9D8B030D-6E8A-4147-A177-3AD203B41FA5}">
                      <a16:colId xmlns:a16="http://schemas.microsoft.com/office/drawing/2014/main" val="3253045233"/>
                    </a:ext>
                  </a:extLst>
                </a:gridCol>
                <a:gridCol w="2159278">
                  <a:extLst>
                    <a:ext uri="{9D8B030D-6E8A-4147-A177-3AD203B41FA5}">
                      <a16:colId xmlns:a16="http://schemas.microsoft.com/office/drawing/2014/main" val="512302577"/>
                    </a:ext>
                  </a:extLst>
                </a:gridCol>
                <a:gridCol w="2159278">
                  <a:extLst>
                    <a:ext uri="{9D8B030D-6E8A-4147-A177-3AD203B41FA5}">
                      <a16:colId xmlns:a16="http://schemas.microsoft.com/office/drawing/2014/main" val="2090431972"/>
                    </a:ext>
                  </a:extLst>
                </a:gridCol>
                <a:gridCol w="2159278">
                  <a:extLst>
                    <a:ext uri="{9D8B030D-6E8A-4147-A177-3AD203B41FA5}">
                      <a16:colId xmlns:a16="http://schemas.microsoft.com/office/drawing/2014/main" val="3102474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FL (n=124)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MZL (n=22)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Overall (N=146)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00100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b="1" dirty="0"/>
                        <a:t>Cytokine-release syndrome (CRS)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n (%) 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grade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Grade ≥3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97 (78)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(6)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(9)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 (82)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(7)a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86519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 any-grade symptoms,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n/N (%)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Pyrexia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Hypotension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94/97 (97)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39/97 (40)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20/22 (91)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10/22 (45)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114/119 (96)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49/119 (41)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58916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AE management, n (%)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Tocilizumab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Corticosteroids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 (45)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(15)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(68)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(27)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 (49)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(17)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82559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time to onset, days (range)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(1-15)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(1-9)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(1-15)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2446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duration of events, days (range)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(1-27)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(2-14)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(1-27)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79354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Patients with resolved events, n/N (%)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96/97 (99)</a:t>
                      </a:r>
                      <a:r>
                        <a:rPr lang="en-US" sz="1800" b="0" baseline="300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22/22 (100)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118/119 (99)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72350256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No ongoing events at data cut-off.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kumimoji="0" lang="en-US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a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Grade 4/5, n=1 each. </a:t>
                      </a:r>
                      <a:r>
                        <a:rPr kumimoji="0" lang="en-US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n=1 death on Day 7 due to multisystem organ failure with CRS before CRS resolution</a:t>
                      </a:r>
                    </a:p>
                  </a:txBody>
                  <a:tcPr marL="121699" marR="121699" marT="45728" marB="4572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339779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FE2432-205E-4431-95AE-31E8B471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ZUMA-5</a:t>
            </a:r>
            <a:br>
              <a:rPr lang="en-GB"/>
            </a:br>
            <a:r>
              <a:rPr lang="en-GB"/>
              <a:t>Cytokine-Release Syndrome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0F509-5083-674E-82E3-B9615F74A4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81168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/>
              <a:t>AE, adverse event; FL, follicular lymphoma; MZL, marginal zone lymphoma</a:t>
            </a:r>
            <a:br>
              <a:rPr lang="en-GB" altLang="en-US">
                <a:solidFill>
                  <a:schemeClr val="tx2"/>
                </a:solidFill>
              </a:rPr>
            </a:br>
            <a:r>
              <a:rPr lang="en-GB" altLang="en-US">
                <a:solidFill>
                  <a:schemeClr val="tx2"/>
                </a:solidFill>
              </a:rPr>
              <a:t>Jacobson C. ASH 2020. Abstract #700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6F25B7-73AE-974E-90F0-38FA4AA9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0ACA4ED9-4942-7740-BBD0-1FB069034FDA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713" y="1208292"/>
          <a:ext cx="10963275" cy="489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441">
                  <a:extLst>
                    <a:ext uri="{9D8B030D-6E8A-4147-A177-3AD203B41FA5}">
                      <a16:colId xmlns:a16="http://schemas.microsoft.com/office/drawing/2014/main" val="3253045233"/>
                    </a:ext>
                  </a:extLst>
                </a:gridCol>
                <a:gridCol w="2159278">
                  <a:extLst>
                    <a:ext uri="{9D8B030D-6E8A-4147-A177-3AD203B41FA5}">
                      <a16:colId xmlns:a16="http://schemas.microsoft.com/office/drawing/2014/main" val="512302577"/>
                    </a:ext>
                  </a:extLst>
                </a:gridCol>
                <a:gridCol w="2159278">
                  <a:extLst>
                    <a:ext uri="{9D8B030D-6E8A-4147-A177-3AD203B41FA5}">
                      <a16:colId xmlns:a16="http://schemas.microsoft.com/office/drawing/2014/main" val="2090431972"/>
                    </a:ext>
                  </a:extLst>
                </a:gridCol>
                <a:gridCol w="2159278">
                  <a:extLst>
                    <a:ext uri="{9D8B030D-6E8A-4147-A177-3AD203B41FA5}">
                      <a16:colId xmlns:a16="http://schemas.microsoft.com/office/drawing/2014/main" val="3102474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FL (n=124)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MZL (n=22)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Overall (N=146)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00100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Neurologic events, n (%) 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grade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Grade ≥3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 (56)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(15)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(77)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(41)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 (60)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 (19)</a:t>
                      </a:r>
                      <a:r>
                        <a:rPr kumimoji="0" lang="en-GB" sz="18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86519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 any-grade symptoms, </a:t>
                      </a:r>
                      <a:b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n/N (%)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Tremor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Confusional state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36/70 (51)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28/70 (40)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9/17 (53)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7/17 (41)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45/87 (52)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35/87 (40)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58916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AE management, n (%)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Corticosteroids</a:t>
                      </a:r>
                    </a:p>
                    <a:p>
                      <a:pPr marL="398463" marR="0" lvl="0" indent="-219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Tocilizumab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 (31)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(6)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(64)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(9)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 (36)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(6)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82559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time to onset, days (range)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(1-177)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(3-19)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(1-177)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2446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duration of events, days (range)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(1-452)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(2-81)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(1-452)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79354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Patients with resolved events, n/N (%)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67/70 (96)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14/17 (82)</a:t>
                      </a:r>
                    </a:p>
                  </a:txBody>
                  <a:tcPr marL="121699" marR="121699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81/87 (93)</a:t>
                      </a: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72350256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Ongoing events at data cut-off: Grade 1 memory impairment (n=2) and attention disturbance, intermittent paresthesia, and tremor (n=1 each); Grade 2 facial paresthesia (n=1).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kumimoji="0" lang="en-US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a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Grade 4, n=3; no Grade 5 events</a:t>
                      </a:r>
                    </a:p>
                  </a:txBody>
                  <a:tcPr marL="121699" marR="121699" marT="45728" marB="45728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3397790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FE2432-205E-4431-95AE-31E8B471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ZUMA-5</a:t>
            </a:r>
            <a:br>
              <a:rPr lang="en-GB" dirty="0"/>
            </a:br>
            <a:r>
              <a:rPr lang="en-GB" dirty="0"/>
              <a:t>Neurologic Events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EFB599-B086-034A-BFB8-4BAD50CE08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8800"/>
            <a:ext cx="81168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FL, follicular lymphoma; MZL, marginal zone lymphoma</a:t>
            </a:r>
            <a:br>
              <a:rPr lang="en-GB" altLang="en-US" dirty="0">
                <a:solidFill>
                  <a:schemeClr val="tx2"/>
                </a:solidFill>
              </a:rPr>
            </a:br>
            <a:r>
              <a:rPr lang="en-GB" altLang="en-US" dirty="0">
                <a:solidFill>
                  <a:schemeClr val="tx2"/>
                </a:solidFill>
              </a:rPr>
              <a:t>Jacobson C. ASH 2020. Abstract #700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93CFB8F-CEEA-2346-B429-E06EEF90F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7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3941B-4774-451A-A042-0C8D7EC6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Bispecific antibodies in B-NHL under Development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54336" y="2330306"/>
            <a:ext cx="1554365" cy="1521252"/>
            <a:chOff x="4728965" y="2510111"/>
            <a:chExt cx="1554365" cy="1521252"/>
          </a:xfrm>
        </p:grpSpPr>
        <p:sp>
          <p:nvSpPr>
            <p:cNvPr id="8" name="object 13"/>
            <p:cNvSpPr/>
            <p:nvPr/>
          </p:nvSpPr>
          <p:spPr>
            <a:xfrm>
              <a:off x="4739661" y="2510111"/>
              <a:ext cx="1532973" cy="1521252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72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8965" y="3568589"/>
              <a:ext cx="417570" cy="137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63928" y="3849920"/>
              <a:ext cx="294706" cy="123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8634" y="3285366"/>
              <a:ext cx="424696" cy="17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39661" y="2709482"/>
              <a:ext cx="424696" cy="17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394" y="2706420"/>
            <a:ext cx="1057013" cy="13212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97434" y="2586646"/>
            <a:ext cx="1841500" cy="1604276"/>
            <a:chOff x="4008300" y="2428298"/>
            <a:chExt cx="1841500" cy="1604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2EC222-5E19-CC4B-8C18-412BD266A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8300" y="2428298"/>
              <a:ext cx="1841500" cy="160427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008300" y="2428298"/>
              <a:ext cx="346530" cy="28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5785" y="3851907"/>
              <a:ext cx="330565" cy="13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6100" y="2439178"/>
              <a:ext cx="346530" cy="28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58394" y="4425724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BITE® (1:1)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4758" y="4424634"/>
            <a:ext cx="227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Full-length IgG (1:1)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8573" y="4400018"/>
            <a:ext cx="2258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Full-length IgG (2:1)</a:t>
            </a:r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CC2AC961-F16B-0F4D-A81B-8EF6ACCEE285}"/>
              </a:ext>
            </a:extLst>
          </p:cNvPr>
          <p:cNvSpPr txBox="1"/>
          <p:nvPr/>
        </p:nvSpPr>
        <p:spPr>
          <a:xfrm>
            <a:off x="8665763" y="4311860"/>
            <a:ext cx="2478189" cy="42126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n-GB" sz="2000" b="1" dirty="0">
                <a:solidFill>
                  <a:schemeClr val="tx2"/>
                </a:solidFill>
                <a:cs typeface="Arial"/>
              </a:rPr>
              <a:t>IgM (10:1)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EA7957-798B-BC47-973F-6F58CBCB9F38}"/>
              </a:ext>
            </a:extLst>
          </p:cNvPr>
          <p:cNvGrpSpPr/>
          <p:nvPr/>
        </p:nvGrpSpPr>
        <p:grpSpPr>
          <a:xfrm>
            <a:off x="8222272" y="2379023"/>
            <a:ext cx="1698786" cy="1656749"/>
            <a:chOff x="4542059" y="2624014"/>
            <a:chExt cx="1704593" cy="1753361"/>
          </a:xfrm>
        </p:grpSpPr>
        <p:sp>
          <p:nvSpPr>
            <p:cNvPr id="28" name="object 44">
              <a:extLst>
                <a:ext uri="{FF2B5EF4-FFF2-40B4-BE49-F238E27FC236}">
                  <a16:creationId xmlns:a16="http://schemas.microsoft.com/office/drawing/2014/main" id="{1217B9D8-8B7D-9F4F-A24A-A979C7045805}"/>
                </a:ext>
              </a:extLst>
            </p:cNvPr>
            <p:cNvSpPr/>
            <p:nvPr/>
          </p:nvSpPr>
          <p:spPr>
            <a:xfrm>
              <a:off x="4969581" y="3213040"/>
              <a:ext cx="63165" cy="71247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45">
              <a:extLst>
                <a:ext uri="{FF2B5EF4-FFF2-40B4-BE49-F238E27FC236}">
                  <a16:creationId xmlns:a16="http://schemas.microsoft.com/office/drawing/2014/main" id="{E8A0B1BA-2627-134C-B1A5-B4C6CCB39C60}"/>
                </a:ext>
              </a:extLst>
            </p:cNvPr>
            <p:cNvSpPr/>
            <p:nvPr/>
          </p:nvSpPr>
          <p:spPr>
            <a:xfrm>
              <a:off x="5003018" y="3782343"/>
              <a:ext cx="45821" cy="5056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46">
              <a:extLst>
                <a:ext uri="{FF2B5EF4-FFF2-40B4-BE49-F238E27FC236}">
                  <a16:creationId xmlns:a16="http://schemas.microsoft.com/office/drawing/2014/main" id="{AB70A42B-572E-7845-9CFE-D596D147B98E}"/>
                </a:ext>
              </a:extLst>
            </p:cNvPr>
            <p:cNvSpPr/>
            <p:nvPr/>
          </p:nvSpPr>
          <p:spPr>
            <a:xfrm>
              <a:off x="5476423" y="3026045"/>
              <a:ext cx="63436" cy="4216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47">
              <a:extLst>
                <a:ext uri="{FF2B5EF4-FFF2-40B4-BE49-F238E27FC236}">
                  <a16:creationId xmlns:a16="http://schemas.microsoft.com/office/drawing/2014/main" id="{D814FBF8-5753-EA4E-9EE9-9D02F2CA430C}"/>
                </a:ext>
              </a:extLst>
            </p:cNvPr>
            <p:cNvSpPr/>
            <p:nvPr/>
          </p:nvSpPr>
          <p:spPr>
            <a:xfrm>
              <a:off x="5484725" y="3936558"/>
              <a:ext cx="67346" cy="4610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48">
              <a:extLst>
                <a:ext uri="{FF2B5EF4-FFF2-40B4-BE49-F238E27FC236}">
                  <a16:creationId xmlns:a16="http://schemas.microsoft.com/office/drawing/2014/main" id="{13B5DBAF-56A4-1842-98FE-706A43CCD78D}"/>
                </a:ext>
              </a:extLst>
            </p:cNvPr>
            <p:cNvSpPr/>
            <p:nvPr/>
          </p:nvSpPr>
          <p:spPr>
            <a:xfrm>
              <a:off x="5842100" y="3416798"/>
              <a:ext cx="33805" cy="79339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49">
              <a:extLst>
                <a:ext uri="{FF2B5EF4-FFF2-40B4-BE49-F238E27FC236}">
                  <a16:creationId xmlns:a16="http://schemas.microsoft.com/office/drawing/2014/main" id="{6AF50876-4B90-9846-B5EE-87396772F3C9}"/>
                </a:ext>
              </a:extLst>
            </p:cNvPr>
            <p:cNvSpPr/>
            <p:nvPr/>
          </p:nvSpPr>
          <p:spPr>
            <a:xfrm>
              <a:off x="5316250" y="2748220"/>
              <a:ext cx="478536" cy="534162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50">
              <a:extLst>
                <a:ext uri="{FF2B5EF4-FFF2-40B4-BE49-F238E27FC236}">
                  <a16:creationId xmlns:a16="http://schemas.microsoft.com/office/drawing/2014/main" id="{625C7A95-CA03-1E4E-BD29-A220CE1D88CD}"/>
                </a:ext>
              </a:extLst>
            </p:cNvPr>
            <p:cNvSpPr/>
            <p:nvPr/>
          </p:nvSpPr>
          <p:spPr>
            <a:xfrm>
              <a:off x="5413786" y="2864043"/>
              <a:ext cx="259079" cy="133350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51">
              <a:extLst>
                <a:ext uri="{FF2B5EF4-FFF2-40B4-BE49-F238E27FC236}">
                  <a16:creationId xmlns:a16="http://schemas.microsoft.com/office/drawing/2014/main" id="{3D831344-03C6-5B47-BC4C-7B57A273AB4C}"/>
                </a:ext>
              </a:extLst>
            </p:cNvPr>
            <p:cNvSpPr/>
            <p:nvPr/>
          </p:nvSpPr>
          <p:spPr>
            <a:xfrm>
              <a:off x="5348255" y="3249615"/>
              <a:ext cx="169163" cy="182117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52">
              <a:extLst>
                <a:ext uri="{FF2B5EF4-FFF2-40B4-BE49-F238E27FC236}">
                  <a16:creationId xmlns:a16="http://schemas.microsoft.com/office/drawing/2014/main" id="{695B912F-60F0-234B-8136-490B394856CA}"/>
                </a:ext>
              </a:extLst>
            </p:cNvPr>
            <p:cNvSpPr/>
            <p:nvPr/>
          </p:nvSpPr>
          <p:spPr>
            <a:xfrm>
              <a:off x="5615717" y="3202371"/>
              <a:ext cx="513588" cy="485394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48A94403-256F-0F4E-82AD-352684876BD5}"/>
                </a:ext>
              </a:extLst>
            </p:cNvPr>
            <p:cNvSpPr/>
            <p:nvPr/>
          </p:nvSpPr>
          <p:spPr>
            <a:xfrm>
              <a:off x="5912897" y="3453832"/>
              <a:ext cx="112776" cy="125729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54">
              <a:extLst>
                <a:ext uri="{FF2B5EF4-FFF2-40B4-BE49-F238E27FC236}">
                  <a16:creationId xmlns:a16="http://schemas.microsoft.com/office/drawing/2014/main" id="{3CAD11D0-3A5E-9142-9516-493995BD5EF1}"/>
                </a:ext>
              </a:extLst>
            </p:cNvPr>
            <p:cNvSpPr/>
            <p:nvPr/>
          </p:nvSpPr>
          <p:spPr>
            <a:xfrm>
              <a:off x="5941853" y="3321244"/>
              <a:ext cx="59435" cy="54864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55">
              <a:extLst>
                <a:ext uri="{FF2B5EF4-FFF2-40B4-BE49-F238E27FC236}">
                  <a16:creationId xmlns:a16="http://schemas.microsoft.com/office/drawing/2014/main" id="{42730294-370D-A343-AFE5-0137213F7DFE}"/>
                </a:ext>
              </a:extLst>
            </p:cNvPr>
            <p:cNvSpPr/>
            <p:nvPr/>
          </p:nvSpPr>
          <p:spPr>
            <a:xfrm>
              <a:off x="5464079" y="3414207"/>
              <a:ext cx="172212" cy="155448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56">
              <a:extLst>
                <a:ext uri="{FF2B5EF4-FFF2-40B4-BE49-F238E27FC236}">
                  <a16:creationId xmlns:a16="http://schemas.microsoft.com/office/drawing/2014/main" id="{CC14C9D5-31DC-404B-8756-97C1E03C151A}"/>
                </a:ext>
              </a:extLst>
            </p:cNvPr>
            <p:cNvSpPr/>
            <p:nvPr/>
          </p:nvSpPr>
          <p:spPr>
            <a:xfrm>
              <a:off x="5324632" y="3702244"/>
              <a:ext cx="475488" cy="547115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57">
              <a:extLst>
                <a:ext uri="{FF2B5EF4-FFF2-40B4-BE49-F238E27FC236}">
                  <a16:creationId xmlns:a16="http://schemas.microsoft.com/office/drawing/2014/main" id="{E5E0FD9A-61FB-7548-B07A-BFDDE70FD5AF}"/>
                </a:ext>
              </a:extLst>
            </p:cNvPr>
            <p:cNvSpPr/>
            <p:nvPr/>
          </p:nvSpPr>
          <p:spPr>
            <a:xfrm>
              <a:off x="5422168" y="3978088"/>
              <a:ext cx="259079" cy="150113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58">
              <a:extLst>
                <a:ext uri="{FF2B5EF4-FFF2-40B4-BE49-F238E27FC236}">
                  <a16:creationId xmlns:a16="http://schemas.microsoft.com/office/drawing/2014/main" id="{FE0E453D-089E-5641-A986-04A5D22B69D6}"/>
                </a:ext>
              </a:extLst>
            </p:cNvPr>
            <p:cNvSpPr/>
            <p:nvPr/>
          </p:nvSpPr>
          <p:spPr>
            <a:xfrm>
              <a:off x="5353588" y="3556701"/>
              <a:ext cx="170687" cy="185927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59">
              <a:extLst>
                <a:ext uri="{FF2B5EF4-FFF2-40B4-BE49-F238E27FC236}">
                  <a16:creationId xmlns:a16="http://schemas.microsoft.com/office/drawing/2014/main" id="{4CE7B213-A87B-E94F-8802-E19B745ADDBE}"/>
                </a:ext>
              </a:extLst>
            </p:cNvPr>
            <p:cNvSpPr/>
            <p:nvPr/>
          </p:nvSpPr>
          <p:spPr>
            <a:xfrm>
              <a:off x="4691411" y="2924349"/>
              <a:ext cx="532637" cy="493668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60">
              <a:extLst>
                <a:ext uri="{FF2B5EF4-FFF2-40B4-BE49-F238E27FC236}">
                  <a16:creationId xmlns:a16="http://schemas.microsoft.com/office/drawing/2014/main" id="{F8CC0EC5-F199-B349-9A38-8AD7F60C2326}"/>
                </a:ext>
              </a:extLst>
            </p:cNvPr>
            <p:cNvSpPr/>
            <p:nvPr/>
          </p:nvSpPr>
          <p:spPr>
            <a:xfrm>
              <a:off x="4807235" y="3042352"/>
              <a:ext cx="179831" cy="246125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61">
              <a:extLst>
                <a:ext uri="{FF2B5EF4-FFF2-40B4-BE49-F238E27FC236}">
                  <a16:creationId xmlns:a16="http://schemas.microsoft.com/office/drawing/2014/main" id="{551D0599-F484-E44C-9659-864D28E7BA3C}"/>
                </a:ext>
              </a:extLst>
            </p:cNvPr>
            <p:cNvSpPr/>
            <p:nvPr/>
          </p:nvSpPr>
          <p:spPr>
            <a:xfrm>
              <a:off x="5159279" y="3306003"/>
              <a:ext cx="194310" cy="188975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62">
              <a:extLst>
                <a:ext uri="{FF2B5EF4-FFF2-40B4-BE49-F238E27FC236}">
                  <a16:creationId xmlns:a16="http://schemas.microsoft.com/office/drawing/2014/main" id="{1DD4D24C-8341-6C46-A4AB-1E8915CA29F5}"/>
                </a:ext>
              </a:extLst>
            </p:cNvPr>
            <p:cNvSpPr/>
            <p:nvPr/>
          </p:nvSpPr>
          <p:spPr>
            <a:xfrm>
              <a:off x="4560347" y="3622995"/>
              <a:ext cx="687324" cy="639317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63">
              <a:extLst>
                <a:ext uri="{FF2B5EF4-FFF2-40B4-BE49-F238E27FC236}">
                  <a16:creationId xmlns:a16="http://schemas.microsoft.com/office/drawing/2014/main" id="{6C88A0C3-2EB0-5B42-90DF-C3D06438D04E}"/>
                </a:ext>
              </a:extLst>
            </p:cNvPr>
            <p:cNvSpPr/>
            <p:nvPr/>
          </p:nvSpPr>
          <p:spPr>
            <a:xfrm>
              <a:off x="5225573" y="2624014"/>
              <a:ext cx="187451" cy="193548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64">
              <a:extLst>
                <a:ext uri="{FF2B5EF4-FFF2-40B4-BE49-F238E27FC236}">
                  <a16:creationId xmlns:a16="http://schemas.microsoft.com/office/drawing/2014/main" id="{9603A090-9CA6-8E43-9C89-44CF5686D9D8}"/>
                </a:ext>
              </a:extLst>
            </p:cNvPr>
            <p:cNvSpPr/>
            <p:nvPr/>
          </p:nvSpPr>
          <p:spPr>
            <a:xfrm>
              <a:off x="5733065" y="2752030"/>
              <a:ext cx="192024" cy="183641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65">
              <a:extLst>
                <a:ext uri="{FF2B5EF4-FFF2-40B4-BE49-F238E27FC236}">
                  <a16:creationId xmlns:a16="http://schemas.microsoft.com/office/drawing/2014/main" id="{51585883-24A7-664C-84C9-1643B113109D}"/>
                </a:ext>
              </a:extLst>
            </p:cNvPr>
            <p:cNvSpPr/>
            <p:nvPr/>
          </p:nvSpPr>
          <p:spPr>
            <a:xfrm>
              <a:off x="6003574" y="3088833"/>
              <a:ext cx="190500" cy="194310"/>
            </a:xfrm>
            <a:prstGeom prst="rect">
              <a:avLst/>
            </a:pr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66">
              <a:extLst>
                <a:ext uri="{FF2B5EF4-FFF2-40B4-BE49-F238E27FC236}">
                  <a16:creationId xmlns:a16="http://schemas.microsoft.com/office/drawing/2014/main" id="{31064827-B527-314A-9948-A59C59A10CCE}"/>
                </a:ext>
              </a:extLst>
            </p:cNvPr>
            <p:cNvSpPr/>
            <p:nvPr/>
          </p:nvSpPr>
          <p:spPr>
            <a:xfrm>
              <a:off x="6053105" y="3612327"/>
              <a:ext cx="193547" cy="192785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67">
              <a:extLst>
                <a:ext uri="{FF2B5EF4-FFF2-40B4-BE49-F238E27FC236}">
                  <a16:creationId xmlns:a16="http://schemas.microsoft.com/office/drawing/2014/main" id="{C3D3B7FC-E467-9142-A0B6-13A81C917244}"/>
                </a:ext>
              </a:extLst>
            </p:cNvPr>
            <p:cNvSpPr/>
            <p:nvPr/>
          </p:nvSpPr>
          <p:spPr>
            <a:xfrm>
              <a:off x="5751353" y="4039809"/>
              <a:ext cx="191262" cy="182879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68">
              <a:extLst>
                <a:ext uri="{FF2B5EF4-FFF2-40B4-BE49-F238E27FC236}">
                  <a16:creationId xmlns:a16="http://schemas.microsoft.com/office/drawing/2014/main" id="{F61C7147-6AB5-4947-88C8-490F8DAF719C}"/>
                </a:ext>
              </a:extLst>
            </p:cNvPr>
            <p:cNvSpPr/>
            <p:nvPr/>
          </p:nvSpPr>
          <p:spPr>
            <a:xfrm>
              <a:off x="5249956" y="4183827"/>
              <a:ext cx="187451" cy="193548"/>
            </a:xfrm>
            <a:prstGeom prst="rect">
              <a:avLst/>
            </a:prstGeom>
            <a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69">
              <a:extLst>
                <a:ext uri="{FF2B5EF4-FFF2-40B4-BE49-F238E27FC236}">
                  <a16:creationId xmlns:a16="http://schemas.microsoft.com/office/drawing/2014/main" id="{4C475C60-B636-FA46-837F-B983245393E9}"/>
                </a:ext>
              </a:extLst>
            </p:cNvPr>
            <p:cNvSpPr/>
            <p:nvPr/>
          </p:nvSpPr>
          <p:spPr>
            <a:xfrm>
              <a:off x="4542059" y="3216087"/>
              <a:ext cx="183641" cy="169925"/>
            </a:xfrm>
            <a:prstGeom prst="rect">
              <a:avLst/>
            </a:prstGeom>
            <a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70">
              <a:extLst>
                <a:ext uri="{FF2B5EF4-FFF2-40B4-BE49-F238E27FC236}">
                  <a16:creationId xmlns:a16="http://schemas.microsoft.com/office/drawing/2014/main" id="{96115FED-E1B1-234F-81D3-0AE54EC8671F}"/>
                </a:ext>
              </a:extLst>
            </p:cNvPr>
            <p:cNvSpPr/>
            <p:nvPr/>
          </p:nvSpPr>
          <p:spPr>
            <a:xfrm>
              <a:off x="4836953" y="2770425"/>
              <a:ext cx="160781" cy="177438"/>
            </a:xfrm>
            <a:prstGeom prst="rect">
              <a:avLst/>
            </a:prstGeom>
            <a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71">
              <a:extLst>
                <a:ext uri="{FF2B5EF4-FFF2-40B4-BE49-F238E27FC236}">
                  <a16:creationId xmlns:a16="http://schemas.microsoft.com/office/drawing/2014/main" id="{56CF9AF8-C54F-FE46-B487-10648919D7CB}"/>
                </a:ext>
              </a:extLst>
            </p:cNvPr>
            <p:cNvSpPr/>
            <p:nvPr/>
          </p:nvSpPr>
          <p:spPr>
            <a:xfrm>
              <a:off x="4823998" y="3773871"/>
              <a:ext cx="200405" cy="229361"/>
            </a:xfrm>
            <a:prstGeom prst="rect">
              <a:avLst/>
            </a:prstGeom>
            <a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72">
              <a:extLst>
                <a:ext uri="{FF2B5EF4-FFF2-40B4-BE49-F238E27FC236}">
                  <a16:creationId xmlns:a16="http://schemas.microsoft.com/office/drawing/2014/main" id="{7D34C283-1EE6-A44F-B9F3-06C9C8517948}"/>
                </a:ext>
              </a:extLst>
            </p:cNvPr>
            <p:cNvSpPr/>
            <p:nvPr/>
          </p:nvSpPr>
          <p:spPr>
            <a:xfrm>
              <a:off x="5119655" y="3312862"/>
              <a:ext cx="444246" cy="399288"/>
            </a:xfrm>
            <a:prstGeom prst="rect">
              <a:avLst/>
            </a:prstGeom>
            <a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43104B-9AA5-7D4D-9B11-A2EB33D173B8}"/>
              </a:ext>
            </a:extLst>
          </p:cNvPr>
          <p:cNvSpPr txBox="1"/>
          <p:nvPr/>
        </p:nvSpPr>
        <p:spPr>
          <a:xfrm>
            <a:off x="3259200" y="4973012"/>
            <a:ext cx="17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Mosunetuzumab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1546F-A63A-B740-9E9E-632091E07DE5}"/>
              </a:ext>
            </a:extLst>
          </p:cNvPr>
          <p:cNvSpPr txBox="1"/>
          <p:nvPr/>
        </p:nvSpPr>
        <p:spPr>
          <a:xfrm>
            <a:off x="3259200" y="5632876"/>
            <a:ext cx="13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Epcoritamab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55A55-CC06-144B-99E8-96CD38E4FEBD}"/>
              </a:ext>
            </a:extLst>
          </p:cNvPr>
          <p:cNvSpPr txBox="1"/>
          <p:nvPr/>
        </p:nvSpPr>
        <p:spPr>
          <a:xfrm>
            <a:off x="5838399" y="4973012"/>
            <a:ext cx="123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Glofitamab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28636-47EE-3249-B882-D04584C92DCC}"/>
              </a:ext>
            </a:extLst>
          </p:cNvPr>
          <p:cNvSpPr txBox="1"/>
          <p:nvPr/>
        </p:nvSpPr>
        <p:spPr>
          <a:xfrm>
            <a:off x="1103127" y="4973012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Blinatumomab</a:t>
            </a: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1873D09A-BB8F-BE4C-BCC2-1058D7E1B26D}"/>
              </a:ext>
            </a:extLst>
          </p:cNvPr>
          <p:cNvSpPr txBox="1"/>
          <p:nvPr/>
        </p:nvSpPr>
        <p:spPr>
          <a:xfrm>
            <a:off x="8681963" y="4973012"/>
            <a:ext cx="2478189" cy="42126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en-GB" sz="2000" dirty="0">
                <a:solidFill>
                  <a:schemeClr val="tx2"/>
                </a:solidFill>
                <a:cs typeface="Arial"/>
              </a:rPr>
              <a:t>IgM2323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323F31-2014-AE43-A6C0-AAB836571ADF}"/>
              </a:ext>
            </a:extLst>
          </p:cNvPr>
          <p:cNvSpPr txBox="1"/>
          <p:nvPr/>
        </p:nvSpPr>
        <p:spPr>
          <a:xfrm>
            <a:off x="3259200" y="5302944"/>
            <a:ext cx="1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Odronextamab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1965CB1-B3C9-FA48-99FC-C80F4D5F0928}"/>
              </a:ext>
            </a:extLst>
          </p:cNvPr>
          <p:cNvSpPr/>
          <p:nvPr/>
        </p:nvSpPr>
        <p:spPr>
          <a:xfrm>
            <a:off x="1103127" y="1603229"/>
            <a:ext cx="1289273" cy="47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05790-C39B-F449-97C4-BD64EA246E19}"/>
              </a:ext>
            </a:extLst>
          </p:cNvPr>
          <p:cNvSpPr/>
          <p:nvPr/>
        </p:nvSpPr>
        <p:spPr>
          <a:xfrm>
            <a:off x="1379950" y="1646309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CD19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01CA31-6CCE-0B47-B060-AB9E989D912E}"/>
              </a:ext>
            </a:extLst>
          </p:cNvPr>
          <p:cNvSpPr/>
          <p:nvPr/>
        </p:nvSpPr>
        <p:spPr>
          <a:xfrm>
            <a:off x="6271906" y="1637513"/>
            <a:ext cx="1289273" cy="47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D31EC-D8A1-444B-8AC0-1C22C2B10356}"/>
              </a:ext>
            </a:extLst>
          </p:cNvPr>
          <p:cNvSpPr/>
          <p:nvPr/>
        </p:nvSpPr>
        <p:spPr>
          <a:xfrm>
            <a:off x="6531440" y="1680706"/>
            <a:ext cx="68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CD20</a:t>
            </a:r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1453BF83-ADE7-A041-A497-A29107000AE2}"/>
              </a:ext>
            </a:extLst>
          </p:cNvPr>
          <p:cNvSpPr/>
          <p:nvPr/>
        </p:nvSpPr>
        <p:spPr>
          <a:xfrm rot="16200000">
            <a:off x="6641258" y="-496744"/>
            <a:ext cx="219738" cy="5600898"/>
          </a:xfrm>
          <a:prstGeom prst="rightBracket">
            <a:avLst>
              <a:gd name="adj" fmla="val 989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8DBA3D59-4B11-A249-BACD-15B1F43CF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61" name="Content Placeholder 7">
            <a:extLst>
              <a:ext uri="{FF2B5EF4-FFF2-40B4-BE49-F238E27FC236}">
                <a16:creationId xmlns:a16="http://schemas.microsoft.com/office/drawing/2014/main" id="{4AFBD14C-7FF2-4C4E-86B3-1553C92F3F43}"/>
              </a:ext>
            </a:extLst>
          </p:cNvPr>
          <p:cNvSpPr txBox="1">
            <a:spLocks/>
          </p:cNvSpPr>
          <p:nvPr/>
        </p:nvSpPr>
        <p:spPr>
          <a:xfrm>
            <a:off x="620184" y="6328800"/>
            <a:ext cx="81168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00" dirty="0"/>
              <a:t>CD, cluster of differentiation; Ig, immunoglobulin; NHL, non-Hodgkin’s lymphoma </a:t>
            </a:r>
            <a:endParaRPr lang="en-GB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8BE490-3A0E-F649-9144-6239E768C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Updated Clinical Experience from a Phase 1 Dose-Escalation Trial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1C209B-9910-104B-BAE6-CB10F5BD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Mosunetuzumab Shows Promising Efficacy in Patients with Multiply Relapsed FL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25A556B2-5019-D54A-ABE2-D5516BBA2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179F67-C398-8848-BDF0-17A661750B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9763336" cy="365125"/>
          </a:xfrm>
        </p:spPr>
        <p:txBody>
          <a:bodyPr/>
          <a:lstStyle/>
          <a:p>
            <a:r>
              <a:rPr lang="en-GB" dirty="0"/>
              <a:t>CD20, cluster of differentiation 20; D, Day; ECOG PS, Eastern Cooperative Oncology Group Performance Status; FL, follicular lymphoma; R/R, relapsed/refractory</a:t>
            </a:r>
            <a:br>
              <a:rPr lang="en-GB" dirty="0"/>
            </a:br>
            <a:r>
              <a:rPr lang="en-GB" dirty="0"/>
              <a:t>Assouline S, et al. ASH 2020.</a:t>
            </a:r>
            <a:r>
              <a:rPr lang="en-GB" altLang="en-US" dirty="0">
                <a:solidFill>
                  <a:schemeClr val="tx2"/>
                </a:solidFill>
              </a:rPr>
              <a:t> Abstract #702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9D0739-871E-5E4F-BDF6-DBF8623CFE26}"/>
              </a:ext>
            </a:extLst>
          </p:cNvPr>
          <p:cNvSpPr txBox="1">
            <a:spLocks/>
          </p:cNvSpPr>
          <p:nvPr/>
        </p:nvSpPr>
        <p:spPr>
          <a:xfrm>
            <a:off x="619200" y="1193578"/>
            <a:ext cx="10964184" cy="1300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i="0" kern="1200" cap="all" spc="10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 Placeholder 83">
            <a:extLst>
              <a:ext uri="{FF2B5EF4-FFF2-40B4-BE49-F238E27FC236}">
                <a16:creationId xmlns:a16="http://schemas.microsoft.com/office/drawing/2014/main" id="{CF08E805-C11B-4649-B05D-0B28F1177369}"/>
              </a:ext>
            </a:extLst>
          </p:cNvPr>
          <p:cNvSpPr txBox="1">
            <a:spLocks/>
          </p:cNvSpPr>
          <p:nvPr/>
        </p:nvSpPr>
        <p:spPr>
          <a:xfrm>
            <a:off x="1031955" y="2852460"/>
            <a:ext cx="3902459" cy="102349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en-GB" sz="1600" b="1" dirty="0">
                <a:solidFill>
                  <a:schemeClr val="tx1"/>
                </a:solidFill>
              </a:rPr>
              <a:t>Cycle 1 D1/D8/D15 dose</a:t>
            </a:r>
            <a:r>
              <a:rPr lang="en-GB" sz="1600" dirty="0">
                <a:solidFill>
                  <a:schemeClr val="tx1"/>
                </a:solidFill>
              </a:rPr>
              <a:t>: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0.4/1.0/2.8</a:t>
            </a:r>
            <a:r>
              <a:rPr lang="en-GB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GB" sz="1600" dirty="0">
                <a:solidFill>
                  <a:schemeClr val="tx1"/>
                </a:solidFill>
              </a:rPr>
              <a:t>1/2/13.5 mg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278473-C871-6D45-B489-84B0A63206DF}"/>
              </a:ext>
            </a:extLst>
          </p:cNvPr>
          <p:cNvGrpSpPr/>
          <p:nvPr/>
        </p:nvGrpSpPr>
        <p:grpSpPr>
          <a:xfrm>
            <a:off x="1128300" y="3601879"/>
            <a:ext cx="3643604" cy="1574472"/>
            <a:chOff x="600763" y="3104302"/>
            <a:chExt cx="3643604" cy="1574472"/>
          </a:xfrm>
        </p:grpSpPr>
        <p:sp>
          <p:nvSpPr>
            <p:cNvPr id="16" name="Google Shape;166;p22">
              <a:extLst>
                <a:ext uri="{FF2B5EF4-FFF2-40B4-BE49-F238E27FC236}">
                  <a16:creationId xmlns:a16="http://schemas.microsoft.com/office/drawing/2014/main" id="{7C553824-4C58-1E4C-8232-3875D7B5FA16}"/>
                </a:ext>
              </a:extLst>
            </p:cNvPr>
            <p:cNvSpPr/>
            <p:nvPr/>
          </p:nvSpPr>
          <p:spPr>
            <a:xfrm>
              <a:off x="740393" y="3920005"/>
              <a:ext cx="803121" cy="2417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Cycle </a:t>
              </a:r>
              <a:r>
                <a:rPr lang="en-GB" sz="1200" b="1" dirty="0">
                  <a:latin typeface="+mn-lt"/>
                  <a:ea typeface="Calibri"/>
                  <a:cs typeface="Calibri"/>
                  <a:sym typeface="Calibri"/>
                </a:rPr>
                <a:t>1</a:t>
              </a:r>
              <a:endParaRPr sz="12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67;p22">
              <a:extLst>
                <a:ext uri="{FF2B5EF4-FFF2-40B4-BE49-F238E27FC236}">
                  <a16:creationId xmlns:a16="http://schemas.microsoft.com/office/drawing/2014/main" id="{67AD986F-958A-0F43-8DF7-C4ACBA585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2330" y="4202829"/>
              <a:ext cx="354855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8" name="Google Shape;168;p22">
              <a:extLst>
                <a:ext uri="{FF2B5EF4-FFF2-40B4-BE49-F238E27FC236}">
                  <a16:creationId xmlns:a16="http://schemas.microsoft.com/office/drawing/2014/main" id="{EC2F802D-178E-2547-A138-967E696B3FA0}"/>
                </a:ext>
              </a:extLst>
            </p:cNvPr>
            <p:cNvSpPr/>
            <p:nvPr/>
          </p:nvSpPr>
          <p:spPr>
            <a:xfrm>
              <a:off x="3483040" y="3920005"/>
              <a:ext cx="761327" cy="2417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Cycle 8</a:t>
              </a:r>
              <a:endParaRPr sz="12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70;p22">
              <a:extLst>
                <a:ext uri="{FF2B5EF4-FFF2-40B4-BE49-F238E27FC236}">
                  <a16:creationId xmlns:a16="http://schemas.microsoft.com/office/drawing/2014/main" id="{3A75F5D3-8085-714E-B631-BD50A496F873}"/>
                </a:ext>
              </a:extLst>
            </p:cNvPr>
            <p:cNvCxnSpPr/>
            <p:nvPr/>
          </p:nvCxnSpPr>
          <p:spPr>
            <a:xfrm>
              <a:off x="794313" y="4393790"/>
              <a:ext cx="0" cy="250201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171;p22">
              <a:extLst>
                <a:ext uri="{FF2B5EF4-FFF2-40B4-BE49-F238E27FC236}">
                  <a16:creationId xmlns:a16="http://schemas.microsoft.com/office/drawing/2014/main" id="{A77EC886-B716-EC46-9D00-31D74CB6693F}"/>
                </a:ext>
              </a:extLst>
            </p:cNvPr>
            <p:cNvCxnSpPr/>
            <p:nvPr/>
          </p:nvCxnSpPr>
          <p:spPr>
            <a:xfrm>
              <a:off x="1473067" y="4383229"/>
              <a:ext cx="0" cy="250201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172;p22">
              <a:extLst>
                <a:ext uri="{FF2B5EF4-FFF2-40B4-BE49-F238E27FC236}">
                  <a16:creationId xmlns:a16="http://schemas.microsoft.com/office/drawing/2014/main" id="{D1428207-5389-8B4B-8E3C-C1ADFEDFA81D}"/>
                </a:ext>
              </a:extLst>
            </p:cNvPr>
            <p:cNvCxnSpPr/>
            <p:nvPr/>
          </p:nvCxnSpPr>
          <p:spPr>
            <a:xfrm>
              <a:off x="821330" y="4340139"/>
              <a:ext cx="628103" cy="0"/>
            </a:xfrm>
            <a:prstGeom prst="straightConnector1">
              <a:avLst/>
            </a:prstGeom>
            <a:noFill/>
            <a:ln w="28575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2" name="Google Shape;173;p22">
              <a:extLst>
                <a:ext uri="{FF2B5EF4-FFF2-40B4-BE49-F238E27FC236}">
                  <a16:creationId xmlns:a16="http://schemas.microsoft.com/office/drawing/2014/main" id="{D54BDE91-96F0-9144-AAA5-2BDD662D9FAD}"/>
                </a:ext>
              </a:extLst>
            </p:cNvPr>
            <p:cNvSpPr txBox="1"/>
            <p:nvPr/>
          </p:nvSpPr>
          <p:spPr>
            <a:xfrm>
              <a:off x="785788" y="4393789"/>
              <a:ext cx="757725" cy="284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100" b="1" dirty="0">
                  <a:latin typeface="+mn-lt"/>
                  <a:ea typeface="Calibri"/>
                  <a:cs typeface="Calibri"/>
                  <a:sym typeface="Calibri"/>
                </a:rPr>
                <a:t>21</a:t>
              </a:r>
              <a:r>
                <a:rPr lang="en-GB" sz="11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 days</a:t>
              </a:r>
              <a:endParaRPr sz="11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174;p22">
              <a:extLst>
                <a:ext uri="{FF2B5EF4-FFF2-40B4-BE49-F238E27FC236}">
                  <a16:creationId xmlns:a16="http://schemas.microsoft.com/office/drawing/2014/main" id="{E5884EE7-F65F-5345-B643-2637777F1E0C}"/>
                </a:ext>
              </a:extLst>
            </p:cNvPr>
            <p:cNvCxnSpPr/>
            <p:nvPr/>
          </p:nvCxnSpPr>
          <p:spPr>
            <a:xfrm>
              <a:off x="797847" y="4202829"/>
              <a:ext cx="675219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175;p22">
              <a:extLst>
                <a:ext uri="{FF2B5EF4-FFF2-40B4-BE49-F238E27FC236}">
                  <a16:creationId xmlns:a16="http://schemas.microsoft.com/office/drawing/2014/main" id="{24D8DC62-C66D-1A4A-8845-58B39B2C46D2}"/>
                </a:ext>
              </a:extLst>
            </p:cNvPr>
            <p:cNvCxnSpPr/>
            <p:nvPr/>
          </p:nvCxnSpPr>
          <p:spPr>
            <a:xfrm>
              <a:off x="3526095" y="4202829"/>
              <a:ext cx="675219" cy="0"/>
            </a:xfrm>
            <a:prstGeom prst="straightConnector1">
              <a:avLst/>
            </a:pr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176;p22">
              <a:extLst>
                <a:ext uri="{FF2B5EF4-FFF2-40B4-BE49-F238E27FC236}">
                  <a16:creationId xmlns:a16="http://schemas.microsoft.com/office/drawing/2014/main" id="{B1685BCC-865B-064B-87C7-74ED5CEADC80}"/>
                </a:ext>
              </a:extLst>
            </p:cNvPr>
            <p:cNvSpPr txBox="1"/>
            <p:nvPr/>
          </p:nvSpPr>
          <p:spPr>
            <a:xfrm>
              <a:off x="600763" y="3463573"/>
              <a:ext cx="476032" cy="241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1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D1</a:t>
              </a:r>
              <a:endParaRPr sz="11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Google Shape;177;p22">
              <a:extLst>
                <a:ext uri="{FF2B5EF4-FFF2-40B4-BE49-F238E27FC236}">
                  <a16:creationId xmlns:a16="http://schemas.microsoft.com/office/drawing/2014/main" id="{1310D68A-B0E1-4E48-8B19-C1EB522E247C}"/>
                </a:ext>
              </a:extLst>
            </p:cNvPr>
            <p:cNvCxnSpPr/>
            <p:nvPr/>
          </p:nvCxnSpPr>
          <p:spPr>
            <a:xfrm>
              <a:off x="830410" y="3661753"/>
              <a:ext cx="0" cy="213159"/>
            </a:xfrm>
            <a:prstGeom prst="straightConnector1">
              <a:avLst/>
            </a:prstGeom>
            <a:noFill/>
            <a:ln w="285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7" name="Google Shape;178;p22">
              <a:extLst>
                <a:ext uri="{FF2B5EF4-FFF2-40B4-BE49-F238E27FC236}">
                  <a16:creationId xmlns:a16="http://schemas.microsoft.com/office/drawing/2014/main" id="{D05E63E1-95E1-6641-914F-5BBC73FC4E0B}"/>
                </a:ext>
              </a:extLst>
            </p:cNvPr>
            <p:cNvSpPr/>
            <p:nvPr/>
          </p:nvSpPr>
          <p:spPr>
            <a:xfrm>
              <a:off x="1498744" y="3920005"/>
              <a:ext cx="803122" cy="2417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Cycle </a:t>
              </a:r>
              <a:r>
                <a:rPr lang="en-GB" sz="1200" b="1" dirty="0">
                  <a:latin typeface="+mn-lt"/>
                  <a:ea typeface="Calibri"/>
                  <a:cs typeface="Calibri"/>
                  <a:sym typeface="Calibri"/>
                </a:rPr>
                <a:t>2</a:t>
              </a:r>
              <a:endParaRPr sz="12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Google Shape;179;p22">
              <a:extLst>
                <a:ext uri="{FF2B5EF4-FFF2-40B4-BE49-F238E27FC236}">
                  <a16:creationId xmlns:a16="http://schemas.microsoft.com/office/drawing/2014/main" id="{F5EC983A-22AA-B746-9A51-A14FA9077BE6}"/>
                </a:ext>
              </a:extLst>
            </p:cNvPr>
            <p:cNvCxnSpPr/>
            <p:nvPr/>
          </p:nvCxnSpPr>
          <p:spPr>
            <a:xfrm>
              <a:off x="1561977" y="4202829"/>
              <a:ext cx="675219" cy="0"/>
            </a:xfrm>
            <a:prstGeom prst="straightConnector1">
              <a:avLst/>
            </a:pr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183;p22">
              <a:extLst>
                <a:ext uri="{FF2B5EF4-FFF2-40B4-BE49-F238E27FC236}">
                  <a16:creationId xmlns:a16="http://schemas.microsoft.com/office/drawing/2014/main" id="{1D3C3C30-E7D7-FA47-B882-0DF17ADB9D48}"/>
                </a:ext>
              </a:extLst>
            </p:cNvPr>
            <p:cNvCxnSpPr/>
            <p:nvPr/>
          </p:nvCxnSpPr>
          <p:spPr>
            <a:xfrm>
              <a:off x="1039480" y="3546401"/>
              <a:ext cx="0" cy="328511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30" name="Google Shape;184;p22">
              <a:extLst>
                <a:ext uri="{FF2B5EF4-FFF2-40B4-BE49-F238E27FC236}">
                  <a16:creationId xmlns:a16="http://schemas.microsoft.com/office/drawing/2014/main" id="{90F48704-5C9A-E047-A3DD-89062E09E66E}"/>
                </a:ext>
              </a:extLst>
            </p:cNvPr>
            <p:cNvSpPr txBox="1"/>
            <p:nvPr/>
          </p:nvSpPr>
          <p:spPr>
            <a:xfrm>
              <a:off x="801491" y="3326197"/>
              <a:ext cx="476032" cy="241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1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D</a:t>
              </a:r>
              <a:r>
                <a:rPr lang="en-GB" sz="1100" b="1" dirty="0">
                  <a:latin typeface="+mn-lt"/>
                  <a:ea typeface="Calibri"/>
                  <a:cs typeface="Calibri"/>
                  <a:sym typeface="Calibri"/>
                </a:rPr>
                <a:t>8</a:t>
              </a:r>
              <a:endParaRPr sz="11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" name="Google Shape;185;p22">
              <a:extLst>
                <a:ext uri="{FF2B5EF4-FFF2-40B4-BE49-F238E27FC236}">
                  <a16:creationId xmlns:a16="http://schemas.microsoft.com/office/drawing/2014/main" id="{BAD1EC3F-1E1A-D645-B91A-8E6691836512}"/>
                </a:ext>
              </a:extLst>
            </p:cNvPr>
            <p:cNvGrpSpPr/>
            <p:nvPr/>
          </p:nvGrpSpPr>
          <p:grpSpPr>
            <a:xfrm>
              <a:off x="1039480" y="3202815"/>
              <a:ext cx="476060" cy="666451"/>
              <a:chOff x="2643126" y="2453078"/>
              <a:chExt cx="543900" cy="761423"/>
            </a:xfrm>
          </p:grpSpPr>
          <p:cxnSp>
            <p:nvCxnSpPr>
              <p:cNvPr id="44" name="Google Shape;186;p22">
                <a:extLst>
                  <a:ext uri="{FF2B5EF4-FFF2-40B4-BE49-F238E27FC236}">
                    <a16:creationId xmlns:a16="http://schemas.microsoft.com/office/drawing/2014/main" id="{B42312D0-6086-F647-87B3-04F714806E01}"/>
                  </a:ext>
                </a:extLst>
              </p:cNvPr>
              <p:cNvCxnSpPr/>
              <p:nvPr/>
            </p:nvCxnSpPr>
            <p:spPr>
              <a:xfrm>
                <a:off x="2915075" y="2726701"/>
                <a:ext cx="0" cy="487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45" name="Google Shape;187;p22">
                <a:extLst>
                  <a:ext uri="{FF2B5EF4-FFF2-40B4-BE49-F238E27FC236}">
                    <a16:creationId xmlns:a16="http://schemas.microsoft.com/office/drawing/2014/main" id="{C3003CDA-CA34-7947-AD7B-5F80C6EC9478}"/>
                  </a:ext>
                </a:extLst>
              </p:cNvPr>
              <p:cNvSpPr txBox="1"/>
              <p:nvPr/>
            </p:nvSpPr>
            <p:spPr>
              <a:xfrm>
                <a:off x="2643126" y="2453078"/>
                <a:ext cx="543900" cy="27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100" b="1" i="0" u="none" strike="noStrike" cap="none" dirty="0">
                    <a:latin typeface="+mn-lt"/>
                    <a:ea typeface="Calibri"/>
                    <a:cs typeface="Calibri"/>
                    <a:sym typeface="Calibri"/>
                  </a:rPr>
                  <a:t>D15</a:t>
                </a:r>
                <a:endParaRPr sz="1100" b="1" i="0" u="none" strike="noStrike" cap="none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2" name="Google Shape;188;p22">
              <a:extLst>
                <a:ext uri="{FF2B5EF4-FFF2-40B4-BE49-F238E27FC236}">
                  <a16:creationId xmlns:a16="http://schemas.microsoft.com/office/drawing/2014/main" id="{43DBC494-171B-6D44-950A-53B494E25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446" y="3104302"/>
              <a:ext cx="607541" cy="29675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3" name="Google Shape;189;p22">
              <a:extLst>
                <a:ext uri="{FF2B5EF4-FFF2-40B4-BE49-F238E27FC236}">
                  <a16:creationId xmlns:a16="http://schemas.microsoft.com/office/drawing/2014/main" id="{BE93D095-F559-F444-9211-D988E1B3484E}"/>
                </a:ext>
              </a:extLst>
            </p:cNvPr>
            <p:cNvSpPr/>
            <p:nvPr/>
          </p:nvSpPr>
          <p:spPr>
            <a:xfrm>
              <a:off x="2257095" y="3920005"/>
              <a:ext cx="823917" cy="2417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 dirty="0">
                  <a:latin typeface="+mn-lt"/>
                  <a:ea typeface="Calibri"/>
                  <a:cs typeface="Calibri"/>
                  <a:sym typeface="Calibri"/>
                </a:rPr>
                <a:t>Cycle </a:t>
              </a:r>
              <a:r>
                <a:rPr lang="en-GB" sz="1200" b="1" dirty="0">
                  <a:latin typeface="+mn-lt"/>
                  <a:ea typeface="Calibri"/>
                  <a:cs typeface="Calibri"/>
                  <a:sym typeface="Calibri"/>
                </a:rPr>
                <a:t>3</a:t>
              </a:r>
              <a:endParaRPr sz="1200" b="1" i="0" u="none" strike="noStrike" cap="none" dirty="0">
                <a:latin typeface="+mn-lt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190;p22">
              <a:extLst>
                <a:ext uri="{FF2B5EF4-FFF2-40B4-BE49-F238E27FC236}">
                  <a16:creationId xmlns:a16="http://schemas.microsoft.com/office/drawing/2014/main" id="{FF88EC4C-73E7-F049-BFE3-A29BCA9A98A9}"/>
                </a:ext>
              </a:extLst>
            </p:cNvPr>
            <p:cNvCxnSpPr>
              <a:cxnSpLocks/>
            </p:cNvCxnSpPr>
            <p:nvPr/>
          </p:nvCxnSpPr>
          <p:spPr>
            <a:xfrm>
              <a:off x="2326107" y="4202829"/>
              <a:ext cx="667312" cy="1"/>
            </a:xfrm>
            <a:prstGeom prst="straightConnector1">
              <a:avLst/>
            </a:pr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" name="Google Shape;185;p22">
              <a:extLst>
                <a:ext uri="{FF2B5EF4-FFF2-40B4-BE49-F238E27FC236}">
                  <a16:creationId xmlns:a16="http://schemas.microsoft.com/office/drawing/2014/main" id="{6A610E0C-D78F-4F4B-AEB2-5C5484B8BF39}"/>
                </a:ext>
              </a:extLst>
            </p:cNvPr>
            <p:cNvGrpSpPr/>
            <p:nvPr/>
          </p:nvGrpSpPr>
          <p:grpSpPr>
            <a:xfrm>
              <a:off x="1369767" y="3202815"/>
              <a:ext cx="476060" cy="666451"/>
              <a:chOff x="2643126" y="2453078"/>
              <a:chExt cx="543900" cy="761423"/>
            </a:xfrm>
          </p:grpSpPr>
          <p:cxnSp>
            <p:nvCxnSpPr>
              <p:cNvPr id="42" name="Google Shape;186;p22">
                <a:extLst>
                  <a:ext uri="{FF2B5EF4-FFF2-40B4-BE49-F238E27FC236}">
                    <a16:creationId xmlns:a16="http://schemas.microsoft.com/office/drawing/2014/main" id="{27D8A923-FA81-CB44-A085-73008F2525DA}"/>
                  </a:ext>
                </a:extLst>
              </p:cNvPr>
              <p:cNvCxnSpPr/>
              <p:nvPr/>
            </p:nvCxnSpPr>
            <p:spPr>
              <a:xfrm>
                <a:off x="2915075" y="2726701"/>
                <a:ext cx="0" cy="487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43" name="Google Shape;187;p22">
                <a:extLst>
                  <a:ext uri="{FF2B5EF4-FFF2-40B4-BE49-F238E27FC236}">
                    <a16:creationId xmlns:a16="http://schemas.microsoft.com/office/drawing/2014/main" id="{2E5CCBF0-DD8A-7D4A-B3E4-5047AE65FA9B}"/>
                  </a:ext>
                </a:extLst>
              </p:cNvPr>
              <p:cNvSpPr txBox="1"/>
              <p:nvPr/>
            </p:nvSpPr>
            <p:spPr>
              <a:xfrm>
                <a:off x="2643126" y="2453078"/>
                <a:ext cx="543900" cy="27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100" b="1" i="0" u="none" strike="noStrike" cap="none" dirty="0">
                    <a:latin typeface="+mn-lt"/>
                    <a:ea typeface="Calibri"/>
                    <a:cs typeface="Calibri"/>
                    <a:sym typeface="Calibri"/>
                  </a:rPr>
                  <a:t>D1</a:t>
                </a:r>
                <a:endParaRPr sz="1100" b="1" i="0" u="none" strike="noStrike" cap="none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185;p22">
              <a:extLst>
                <a:ext uri="{FF2B5EF4-FFF2-40B4-BE49-F238E27FC236}">
                  <a16:creationId xmlns:a16="http://schemas.microsoft.com/office/drawing/2014/main" id="{E8993ADC-F3E3-CC4B-9EF2-B0327310CF23}"/>
                </a:ext>
              </a:extLst>
            </p:cNvPr>
            <p:cNvGrpSpPr/>
            <p:nvPr/>
          </p:nvGrpSpPr>
          <p:grpSpPr>
            <a:xfrm>
              <a:off x="2100597" y="3202815"/>
              <a:ext cx="476060" cy="666451"/>
              <a:chOff x="2643126" y="2453078"/>
              <a:chExt cx="543900" cy="761423"/>
            </a:xfrm>
          </p:grpSpPr>
          <p:cxnSp>
            <p:nvCxnSpPr>
              <p:cNvPr id="40" name="Google Shape;186;p22">
                <a:extLst>
                  <a:ext uri="{FF2B5EF4-FFF2-40B4-BE49-F238E27FC236}">
                    <a16:creationId xmlns:a16="http://schemas.microsoft.com/office/drawing/2014/main" id="{AE184AE9-511C-9545-91DD-8F04714454A0}"/>
                  </a:ext>
                </a:extLst>
              </p:cNvPr>
              <p:cNvCxnSpPr/>
              <p:nvPr/>
            </p:nvCxnSpPr>
            <p:spPr>
              <a:xfrm>
                <a:off x="2915075" y="2726701"/>
                <a:ext cx="0" cy="487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41" name="Google Shape;187;p22">
                <a:extLst>
                  <a:ext uri="{FF2B5EF4-FFF2-40B4-BE49-F238E27FC236}">
                    <a16:creationId xmlns:a16="http://schemas.microsoft.com/office/drawing/2014/main" id="{039033F7-9357-7443-A552-E78929B48F4D}"/>
                  </a:ext>
                </a:extLst>
              </p:cNvPr>
              <p:cNvSpPr txBox="1"/>
              <p:nvPr/>
            </p:nvSpPr>
            <p:spPr>
              <a:xfrm>
                <a:off x="2643126" y="2453078"/>
                <a:ext cx="543900" cy="27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100" b="1" i="0" u="none" strike="noStrike" cap="none" dirty="0">
                    <a:latin typeface="+mn-lt"/>
                    <a:ea typeface="Calibri"/>
                    <a:cs typeface="Calibri"/>
                    <a:sym typeface="Calibri"/>
                  </a:rPr>
                  <a:t>D1</a:t>
                </a:r>
                <a:endParaRPr sz="1100" b="1" i="0" u="none" strike="noStrike" cap="none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185;p22">
              <a:extLst>
                <a:ext uri="{FF2B5EF4-FFF2-40B4-BE49-F238E27FC236}">
                  <a16:creationId xmlns:a16="http://schemas.microsoft.com/office/drawing/2014/main" id="{B351794C-D5C1-CE4F-911A-107DAE81B0BA}"/>
                </a:ext>
              </a:extLst>
            </p:cNvPr>
            <p:cNvGrpSpPr/>
            <p:nvPr/>
          </p:nvGrpSpPr>
          <p:grpSpPr>
            <a:xfrm>
              <a:off x="3299859" y="3202815"/>
              <a:ext cx="476060" cy="666451"/>
              <a:chOff x="2643126" y="2453078"/>
              <a:chExt cx="543900" cy="761423"/>
            </a:xfrm>
          </p:grpSpPr>
          <p:cxnSp>
            <p:nvCxnSpPr>
              <p:cNvPr id="38" name="Google Shape;186;p22">
                <a:extLst>
                  <a:ext uri="{FF2B5EF4-FFF2-40B4-BE49-F238E27FC236}">
                    <a16:creationId xmlns:a16="http://schemas.microsoft.com/office/drawing/2014/main" id="{E0F073F8-B43F-A545-B623-94E58B87169D}"/>
                  </a:ext>
                </a:extLst>
              </p:cNvPr>
              <p:cNvCxnSpPr/>
              <p:nvPr/>
            </p:nvCxnSpPr>
            <p:spPr>
              <a:xfrm>
                <a:off x="2915075" y="2726701"/>
                <a:ext cx="0" cy="4878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39" name="Google Shape;187;p22">
                <a:extLst>
                  <a:ext uri="{FF2B5EF4-FFF2-40B4-BE49-F238E27FC236}">
                    <a16:creationId xmlns:a16="http://schemas.microsoft.com/office/drawing/2014/main" id="{5A0AB526-17AB-FF41-BAAC-ADA3C2B1FBAC}"/>
                  </a:ext>
                </a:extLst>
              </p:cNvPr>
              <p:cNvSpPr txBox="1"/>
              <p:nvPr/>
            </p:nvSpPr>
            <p:spPr>
              <a:xfrm>
                <a:off x="2643126" y="2453078"/>
                <a:ext cx="543900" cy="27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GB" sz="1100" b="1" i="0" u="none" strike="noStrike" cap="none" dirty="0">
                    <a:latin typeface="+mn-lt"/>
                    <a:ea typeface="Calibri"/>
                    <a:cs typeface="Calibri"/>
                    <a:sym typeface="Calibri"/>
                  </a:rPr>
                  <a:t>D1</a:t>
                </a:r>
                <a:endParaRPr sz="1100" b="1" i="0" u="none" strike="noStrike" cap="none" dirty="0"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" name="Rectangle: Rounded Corners 41">
            <a:extLst>
              <a:ext uri="{FF2B5EF4-FFF2-40B4-BE49-F238E27FC236}">
                <a16:creationId xmlns:a16="http://schemas.microsoft.com/office/drawing/2014/main" id="{FB13801B-A476-774A-9D2C-510C5AACE469}"/>
              </a:ext>
            </a:extLst>
          </p:cNvPr>
          <p:cNvSpPr/>
          <p:nvPr/>
        </p:nvSpPr>
        <p:spPr>
          <a:xfrm>
            <a:off x="971599" y="2730549"/>
            <a:ext cx="4536086" cy="2554472"/>
          </a:xfrm>
          <a:prstGeom prst="roundRect">
            <a:avLst>
              <a:gd name="adj" fmla="val 16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i="1" dirty="0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ED8D38-9208-7443-A033-EBC9525764CA}"/>
              </a:ext>
            </a:extLst>
          </p:cNvPr>
          <p:cNvGrpSpPr/>
          <p:nvPr/>
        </p:nvGrpSpPr>
        <p:grpSpPr>
          <a:xfrm>
            <a:off x="6536690" y="2294305"/>
            <a:ext cx="5050351" cy="3605299"/>
            <a:chOff x="5173265" y="2391009"/>
            <a:chExt cx="4541000" cy="1650314"/>
          </a:xfrm>
        </p:grpSpPr>
        <p:sp>
          <p:nvSpPr>
            <p:cNvPr id="52" name="Rounded Rectangle 2015">
              <a:extLst>
                <a:ext uri="{FF2B5EF4-FFF2-40B4-BE49-F238E27FC236}">
                  <a16:creationId xmlns:a16="http://schemas.microsoft.com/office/drawing/2014/main" id="{227EC0A1-1066-4D49-BB99-0B7D215670E9}"/>
                </a:ext>
              </a:extLst>
            </p:cNvPr>
            <p:cNvSpPr/>
            <p:nvPr/>
          </p:nvSpPr>
          <p:spPr>
            <a:xfrm>
              <a:off x="5173265" y="2392723"/>
              <a:ext cx="4533949" cy="42315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+mj-lt"/>
                </a:rPr>
                <a:t>Key inclusion criteria (FL cohort)</a:t>
              </a:r>
            </a:p>
          </p:txBody>
        </p:sp>
        <p:sp>
          <p:nvSpPr>
            <p:cNvPr id="50" name="Rectangle: Rounded Corners 62">
              <a:extLst>
                <a:ext uri="{FF2B5EF4-FFF2-40B4-BE49-F238E27FC236}">
                  <a16:creationId xmlns:a16="http://schemas.microsoft.com/office/drawing/2014/main" id="{A8355C68-4A2B-E04B-98CB-58A21FAF5068}"/>
                </a:ext>
              </a:extLst>
            </p:cNvPr>
            <p:cNvSpPr/>
            <p:nvPr/>
          </p:nvSpPr>
          <p:spPr>
            <a:xfrm>
              <a:off x="5178180" y="2391009"/>
              <a:ext cx="4536085" cy="1650314"/>
            </a:xfrm>
            <a:prstGeom prst="roundRect">
              <a:avLst>
                <a:gd name="adj" fmla="val 560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i="1" dirty="0"/>
            </a:p>
          </p:txBody>
        </p:sp>
        <p:sp>
          <p:nvSpPr>
            <p:cNvPr id="51" name="Text Placeholder 83">
              <a:extLst>
                <a:ext uri="{FF2B5EF4-FFF2-40B4-BE49-F238E27FC236}">
                  <a16:creationId xmlns:a16="http://schemas.microsoft.com/office/drawing/2014/main" id="{481E06C7-6D77-C347-91E8-D4CE8656D041}"/>
                </a:ext>
              </a:extLst>
            </p:cNvPr>
            <p:cNvSpPr txBox="1">
              <a:spLocks/>
            </p:cNvSpPr>
            <p:nvPr/>
          </p:nvSpPr>
          <p:spPr>
            <a:xfrm>
              <a:off x="5315351" y="2907700"/>
              <a:ext cx="4303488" cy="847104"/>
            </a:xfrm>
            <a:prstGeom prst="rect">
              <a:avLst/>
            </a:prstGeom>
          </p:spPr>
          <p:txBody>
            <a:bodyPr lIns="0" tIns="0" rIns="0" bIns="0"/>
            <a:lstStyle>
              <a:lvl1pPr marL="176952" indent="-176952" algn="l" rtl="0" eaLnBrk="1" fontAlgn="base" hangingPunct="1">
                <a:spcBef>
                  <a:spcPts val="0"/>
                </a:spcBef>
                <a:spcAft>
                  <a:spcPts val="333"/>
                </a:spcAft>
                <a:buClr>
                  <a:schemeClr val="accent6"/>
                </a:buClr>
                <a:buFont typeface="Arial" pitchFamily="34" charset="0"/>
                <a:buChar char="•"/>
                <a:tabLst>
                  <a:tab pos="171671" algn="l"/>
                </a:tabLst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22567" indent="-231092" algn="l" rtl="0" eaLnBrk="1" fontAlgn="base" hangingPunct="1">
                <a:spcBef>
                  <a:spcPts val="0"/>
                </a:spcBef>
                <a:spcAft>
                  <a:spcPts val="333"/>
                </a:spcAft>
                <a:buClr>
                  <a:schemeClr val="accent6"/>
                </a:buClr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608761" indent="-182230" algn="l" rtl="0" eaLnBrk="1" fontAlgn="base" hangingPunct="1">
                <a:spcBef>
                  <a:spcPts val="0"/>
                </a:spcBef>
                <a:spcAft>
                  <a:spcPts val="333"/>
                </a:spcAft>
                <a:buClr>
                  <a:schemeClr val="accent6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789674" indent="-175632" algn="l" rtl="0" eaLnBrk="1" fontAlgn="base" hangingPunct="1">
                <a:spcBef>
                  <a:spcPts val="0"/>
                </a:spcBef>
                <a:spcAft>
                  <a:spcPts val="333"/>
                </a:spcAft>
                <a:buClr>
                  <a:schemeClr val="accent6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1711401" indent="-19015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67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091711" indent="-190156" algn="l" defTabSz="7606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72023" indent="-190156" algn="l" defTabSz="7606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52336" indent="-190156" algn="l" defTabSz="7606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32645" indent="-190156" algn="l" defTabSz="7606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0"/>
                </a:spcAft>
                <a:buClr>
                  <a:schemeClr val="accent1"/>
                </a:buClr>
              </a:pPr>
              <a:r>
                <a:rPr lang="en-GB" sz="1800" dirty="0">
                  <a:solidFill>
                    <a:schemeClr val="tx2"/>
                  </a:solidFill>
                </a:rPr>
                <a:t>R/R FL (Grades 1</a:t>
              </a:r>
              <a:r>
                <a:rPr lang="en-US" sz="1800" dirty="0">
                  <a:solidFill>
                    <a:schemeClr val="tx2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-3a; expected to express CD20)</a:t>
              </a:r>
              <a:endParaRPr lang="en-GB" sz="1800" dirty="0">
                <a:solidFill>
                  <a:schemeClr val="tx2"/>
                </a:solidFill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buClr>
                  <a:schemeClr val="accent1"/>
                </a:buClr>
              </a:pPr>
              <a:r>
                <a:rPr lang="en-GB" sz="1800" dirty="0">
                  <a:solidFill>
                    <a:schemeClr val="tx2"/>
                  </a:solidFill>
                </a:rPr>
                <a:t>≥2 prior systemic therapies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  <a:buClr>
                  <a:schemeClr val="accent1"/>
                </a:buClr>
              </a:pPr>
              <a:r>
                <a:rPr lang="en-GB" sz="1800" dirty="0">
                  <a:solidFill>
                    <a:schemeClr val="tx2"/>
                  </a:solidFill>
                </a:rPr>
                <a:t>Age ≥18 years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  <a:buClr>
                  <a:schemeClr val="accent1"/>
                </a:buClr>
              </a:pPr>
              <a:r>
                <a:rPr lang="en-GB" sz="1800" dirty="0">
                  <a:solidFill>
                    <a:schemeClr val="tx2"/>
                  </a:solidFill>
                </a:rPr>
                <a:t>ECOG PS ≤1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8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2705-FC8B-4B91-AED1-8EB44721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Mosunetuzumab response rates </a:t>
            </a:r>
            <a:br>
              <a:rPr lang="en-GB" dirty="0"/>
            </a:br>
            <a:r>
              <a:rPr lang="en-GB" dirty="0"/>
              <a:t>(Investigator-assessed) in patients with R/R FL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A59A27D-06EE-414B-9138-75DE91831B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9875961" cy="365125"/>
          </a:xfrm>
        </p:spPr>
        <p:txBody>
          <a:bodyPr/>
          <a:lstStyle/>
          <a:p>
            <a:r>
              <a:rPr lang="en-GB" dirty="0"/>
              <a:t>CAR-T, chimeric antigen receptor T cell; FL, follicular lymphoma; PI3Ki, phosphoinositide 3-kinase inhibitor; POD24, progression of disease within 2 years; R/R, relapsed/refractory</a:t>
            </a:r>
            <a:br>
              <a:rPr lang="en-GB" dirty="0"/>
            </a:br>
            <a:r>
              <a:rPr lang="en-GB" dirty="0" err="1"/>
              <a:t>Assouline</a:t>
            </a:r>
            <a:r>
              <a:rPr lang="en-GB" dirty="0"/>
              <a:t> S, et al. ASH 2020.</a:t>
            </a:r>
            <a:r>
              <a:rPr lang="en-GB" altLang="en-US" dirty="0">
                <a:solidFill>
                  <a:schemeClr val="tx2"/>
                </a:solidFill>
              </a:rPr>
              <a:t> Abstract #702</a:t>
            </a:r>
            <a:endParaRPr lang="en-GB" dirty="0"/>
          </a:p>
        </p:txBody>
      </p:sp>
      <p:sp>
        <p:nvSpPr>
          <p:cNvPr id="55" name="Rectangle: Rounded Corners 70">
            <a:extLst>
              <a:ext uri="{FF2B5EF4-FFF2-40B4-BE49-F238E27FC236}">
                <a16:creationId xmlns:a16="http://schemas.microsoft.com/office/drawing/2014/main" id="{326EC013-9F9E-AF44-91D7-9D53DCFE5DE0}"/>
              </a:ext>
            </a:extLst>
          </p:cNvPr>
          <p:cNvSpPr/>
          <p:nvPr/>
        </p:nvSpPr>
        <p:spPr>
          <a:xfrm>
            <a:off x="619200" y="5367305"/>
            <a:ext cx="10963200" cy="63546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2126281">
              <a:lnSpc>
                <a:spcPct val="90000"/>
              </a:lnSpc>
              <a:spcAft>
                <a:spcPts val="1440"/>
              </a:spcAft>
              <a:defRPr/>
            </a:pPr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High and consistent complete response rates were observed in high-risk populations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, including those with </a:t>
            </a:r>
            <a:b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double-refractory disease, POD24, PI3Ki refractory, and those who received prior CAR-T therapy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2274AB2-8B48-9244-9A8C-C62D4EA8F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74</a:t>
            </a:fld>
            <a:endParaRPr lang="en-GB" dirty="0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C367C248-4753-45AE-94F3-07D680A700D7}"/>
              </a:ext>
            </a:extLst>
          </p:cNvPr>
          <p:cNvGraphicFramePr/>
          <p:nvPr/>
        </p:nvGraphicFramePr>
        <p:xfrm>
          <a:off x="2951362" y="1167850"/>
          <a:ext cx="5921118" cy="379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9F2DBA41-2AFD-4E3E-AB29-0D1B6C1D2D4D}"/>
              </a:ext>
            </a:extLst>
          </p:cNvPr>
          <p:cNvSpPr/>
          <p:nvPr/>
        </p:nvSpPr>
        <p:spPr>
          <a:xfrm>
            <a:off x="3057195" y="1166763"/>
            <a:ext cx="578444" cy="3293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20" i="1" dirty="0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7228267-F3BE-4C2E-B869-51BAFED3AC66}"/>
              </a:ext>
            </a:extLst>
          </p:cNvPr>
          <p:cNvGraphicFramePr/>
          <p:nvPr/>
        </p:nvGraphicFramePr>
        <p:xfrm>
          <a:off x="2212972" y="1167940"/>
          <a:ext cx="2015378" cy="379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Google Shape;437;p32">
            <a:extLst>
              <a:ext uri="{FF2B5EF4-FFF2-40B4-BE49-F238E27FC236}">
                <a16:creationId xmlns:a16="http://schemas.microsoft.com/office/drawing/2014/main" id="{E8C04FC0-EB84-4D39-AE54-466353FAB2AE}"/>
              </a:ext>
            </a:extLst>
          </p:cNvPr>
          <p:cNvSpPr txBox="1"/>
          <p:nvPr/>
        </p:nvSpPr>
        <p:spPr>
          <a:xfrm>
            <a:off x="9004863" y="1597304"/>
            <a:ext cx="2614972" cy="29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30" tIns="49350" rIns="98730" bIns="49350" anchor="t" anchorCtr="0">
            <a:noAutofit/>
          </a:bodyPr>
          <a:lstStyle/>
          <a:p>
            <a:r>
              <a:rPr lang="en-GB" sz="1600" dirty="0"/>
              <a:t>Partial response</a:t>
            </a:r>
            <a:endParaRPr sz="1600" dirty="0"/>
          </a:p>
        </p:txBody>
      </p:sp>
      <p:sp>
        <p:nvSpPr>
          <p:cNvPr id="44" name="Google Shape;420;p32">
            <a:extLst>
              <a:ext uri="{FF2B5EF4-FFF2-40B4-BE49-F238E27FC236}">
                <a16:creationId xmlns:a16="http://schemas.microsoft.com/office/drawing/2014/main" id="{B332A8B9-9B1F-479E-A03F-43FE21DA2FA7}"/>
              </a:ext>
            </a:extLst>
          </p:cNvPr>
          <p:cNvSpPr txBox="1"/>
          <p:nvPr/>
        </p:nvSpPr>
        <p:spPr>
          <a:xfrm rot="16200000">
            <a:off x="183992" y="2688926"/>
            <a:ext cx="3084997" cy="31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30" tIns="49350" rIns="98730" bIns="49350" anchor="t" anchorCtr="0">
            <a:noAutofit/>
          </a:bodyPr>
          <a:lstStyle/>
          <a:p>
            <a:pPr algn="ctr"/>
            <a:r>
              <a:rPr lang="en-GB" sz="1680" b="1" dirty="0"/>
              <a:t>Proportion of patients</a:t>
            </a:r>
          </a:p>
          <a:p>
            <a:pPr algn="ctr"/>
            <a:r>
              <a:rPr lang="en-GB" sz="1680" b="1" dirty="0"/>
              <a:t>with response (%)</a:t>
            </a:r>
            <a:endParaRPr sz="1680" b="1" dirty="0"/>
          </a:p>
        </p:txBody>
      </p:sp>
      <p:sp>
        <p:nvSpPr>
          <p:cNvPr id="45" name="Google Shape;434;p32">
            <a:extLst>
              <a:ext uri="{FF2B5EF4-FFF2-40B4-BE49-F238E27FC236}">
                <a16:creationId xmlns:a16="http://schemas.microsoft.com/office/drawing/2014/main" id="{D49E3ED3-62D5-45F8-9B48-4AA02AF92BD8}"/>
              </a:ext>
            </a:extLst>
          </p:cNvPr>
          <p:cNvSpPr/>
          <p:nvPr/>
        </p:nvSpPr>
        <p:spPr>
          <a:xfrm rot="16200000">
            <a:off x="8845916" y="1983272"/>
            <a:ext cx="159044" cy="158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8730" tIns="49350" rIns="98730" bIns="49350" anchor="ctr" anchorCtr="0">
            <a:noAutofit/>
          </a:bodyPr>
          <a:lstStyle/>
          <a:p>
            <a:pPr algn="ctr"/>
            <a:endParaRPr sz="156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35;p32">
            <a:extLst>
              <a:ext uri="{FF2B5EF4-FFF2-40B4-BE49-F238E27FC236}">
                <a16:creationId xmlns:a16="http://schemas.microsoft.com/office/drawing/2014/main" id="{A191EE06-1BF7-4E9E-AB5F-A47AE8EB4877}"/>
              </a:ext>
            </a:extLst>
          </p:cNvPr>
          <p:cNvSpPr/>
          <p:nvPr/>
        </p:nvSpPr>
        <p:spPr>
          <a:xfrm rot="16200000">
            <a:off x="8845915" y="1682002"/>
            <a:ext cx="159044" cy="158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8730" tIns="49350" rIns="98730" bIns="49350" anchor="ctr" anchorCtr="0">
            <a:noAutofit/>
          </a:bodyPr>
          <a:lstStyle/>
          <a:p>
            <a:pPr algn="ctr"/>
            <a:endParaRPr sz="156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37;p32">
            <a:extLst>
              <a:ext uri="{FF2B5EF4-FFF2-40B4-BE49-F238E27FC236}">
                <a16:creationId xmlns:a16="http://schemas.microsoft.com/office/drawing/2014/main" id="{02629560-87E2-4741-AB80-3910D933A436}"/>
              </a:ext>
            </a:extLst>
          </p:cNvPr>
          <p:cNvSpPr txBox="1"/>
          <p:nvPr/>
        </p:nvSpPr>
        <p:spPr>
          <a:xfrm>
            <a:off x="9004863" y="1904778"/>
            <a:ext cx="2962918" cy="28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730" tIns="49350" rIns="98730" bIns="49350" anchor="t" anchorCtr="0">
            <a:noAutofit/>
          </a:bodyPr>
          <a:lstStyle/>
          <a:p>
            <a:r>
              <a:rPr lang="en-GB" sz="1600" dirty="0"/>
              <a:t>Complete response</a:t>
            </a:r>
            <a:endParaRPr sz="1600" dirty="0"/>
          </a:p>
        </p:txBody>
      </p:sp>
      <p:cxnSp>
        <p:nvCxnSpPr>
          <p:cNvPr id="48" name="Google Shape;427;p32">
            <a:extLst>
              <a:ext uri="{FF2B5EF4-FFF2-40B4-BE49-F238E27FC236}">
                <a16:creationId xmlns:a16="http://schemas.microsoft.com/office/drawing/2014/main" id="{AFFC165D-B236-4E20-A804-51E885313F6D}"/>
              </a:ext>
            </a:extLst>
          </p:cNvPr>
          <p:cNvCxnSpPr>
            <a:cxnSpLocks/>
          </p:cNvCxnSpPr>
          <p:nvPr/>
        </p:nvCxnSpPr>
        <p:spPr>
          <a:xfrm>
            <a:off x="4850200" y="4390911"/>
            <a:ext cx="0" cy="73246"/>
          </a:xfrm>
          <a:prstGeom prst="straightConnector1">
            <a:avLst/>
          </a:pr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" name="Google Shape;427;p32">
            <a:extLst>
              <a:ext uri="{FF2B5EF4-FFF2-40B4-BE49-F238E27FC236}">
                <a16:creationId xmlns:a16="http://schemas.microsoft.com/office/drawing/2014/main" id="{C5E9A798-F2FA-49A6-A8EB-8DE50F570EC1}"/>
              </a:ext>
            </a:extLst>
          </p:cNvPr>
          <p:cNvCxnSpPr>
            <a:cxnSpLocks/>
          </p:cNvCxnSpPr>
          <p:nvPr/>
        </p:nvCxnSpPr>
        <p:spPr>
          <a:xfrm>
            <a:off x="5734058" y="4390911"/>
            <a:ext cx="0" cy="73246"/>
          </a:xfrm>
          <a:prstGeom prst="straightConnector1">
            <a:avLst/>
          </a:pr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427;p32">
            <a:extLst>
              <a:ext uri="{FF2B5EF4-FFF2-40B4-BE49-F238E27FC236}">
                <a16:creationId xmlns:a16="http://schemas.microsoft.com/office/drawing/2014/main" id="{FB8E1434-09F3-4CE1-AF4F-864D4F3A8603}"/>
              </a:ext>
            </a:extLst>
          </p:cNvPr>
          <p:cNvCxnSpPr>
            <a:cxnSpLocks/>
          </p:cNvCxnSpPr>
          <p:nvPr/>
        </p:nvCxnSpPr>
        <p:spPr>
          <a:xfrm>
            <a:off x="6594301" y="4390911"/>
            <a:ext cx="0" cy="73246"/>
          </a:xfrm>
          <a:prstGeom prst="straightConnector1">
            <a:avLst/>
          </a:pr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427;p32">
            <a:extLst>
              <a:ext uri="{FF2B5EF4-FFF2-40B4-BE49-F238E27FC236}">
                <a16:creationId xmlns:a16="http://schemas.microsoft.com/office/drawing/2014/main" id="{FC96B484-01EA-433C-9EBF-9D63C14F92F7}"/>
              </a:ext>
            </a:extLst>
          </p:cNvPr>
          <p:cNvCxnSpPr>
            <a:cxnSpLocks/>
          </p:cNvCxnSpPr>
          <p:nvPr/>
        </p:nvCxnSpPr>
        <p:spPr>
          <a:xfrm>
            <a:off x="7438331" y="4390911"/>
            <a:ext cx="0" cy="73246"/>
          </a:xfrm>
          <a:prstGeom prst="straightConnector1">
            <a:avLst/>
          </a:pr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427;p32">
            <a:extLst>
              <a:ext uri="{FF2B5EF4-FFF2-40B4-BE49-F238E27FC236}">
                <a16:creationId xmlns:a16="http://schemas.microsoft.com/office/drawing/2014/main" id="{0288828A-A4D2-41E3-A8EE-ED04151A27F3}"/>
              </a:ext>
            </a:extLst>
          </p:cNvPr>
          <p:cNvCxnSpPr>
            <a:cxnSpLocks/>
          </p:cNvCxnSpPr>
          <p:nvPr/>
        </p:nvCxnSpPr>
        <p:spPr>
          <a:xfrm>
            <a:off x="3432612" y="4390911"/>
            <a:ext cx="0" cy="73246"/>
          </a:xfrm>
          <a:prstGeom prst="straightConnector1">
            <a:avLst/>
          </a:pr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5289B29-5B97-426A-B516-191EF709E141}"/>
              </a:ext>
            </a:extLst>
          </p:cNvPr>
          <p:cNvSpPr txBox="1"/>
          <p:nvPr/>
        </p:nvSpPr>
        <p:spPr>
          <a:xfrm>
            <a:off x="3096489" y="1992011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67.7%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089A88-A29A-4182-B92B-440D16A43C56}"/>
              </a:ext>
            </a:extLst>
          </p:cNvPr>
          <p:cNvSpPr txBox="1"/>
          <p:nvPr/>
        </p:nvSpPr>
        <p:spPr>
          <a:xfrm>
            <a:off x="5418613" y="188843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71.1%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CA4511-F91B-4B94-BF34-74FC5A1F9306}"/>
              </a:ext>
            </a:extLst>
          </p:cNvPr>
          <p:cNvSpPr txBox="1"/>
          <p:nvPr/>
        </p:nvSpPr>
        <p:spPr>
          <a:xfrm>
            <a:off x="6276368" y="1738537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75.9%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D952B2-0547-4D7E-A936-74556CDAD17B}"/>
              </a:ext>
            </a:extLst>
          </p:cNvPr>
          <p:cNvSpPr txBox="1"/>
          <p:nvPr/>
        </p:nvSpPr>
        <p:spPr>
          <a:xfrm>
            <a:off x="7123583" y="124790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92.3%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CCF261-211D-47D1-9739-5AE88626D772}"/>
              </a:ext>
            </a:extLst>
          </p:cNvPr>
          <p:cNvSpPr txBox="1"/>
          <p:nvPr/>
        </p:nvSpPr>
        <p:spPr>
          <a:xfrm>
            <a:off x="7857809" y="1037280"/>
            <a:ext cx="91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100%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51CD08-7350-4CB2-AAFC-EF6E1D059B10}"/>
              </a:ext>
            </a:extLst>
          </p:cNvPr>
          <p:cNvSpPr txBox="1"/>
          <p:nvPr/>
        </p:nvSpPr>
        <p:spPr>
          <a:xfrm>
            <a:off x="4560858" y="2074808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65.2%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E59948-6020-417E-BAE2-928BF1AD7AEA}"/>
              </a:ext>
            </a:extLst>
          </p:cNvPr>
          <p:cNvSpPr/>
          <p:nvPr/>
        </p:nvSpPr>
        <p:spPr>
          <a:xfrm>
            <a:off x="4681704" y="4464886"/>
            <a:ext cx="464813" cy="21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20" i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8F95B9-75A3-465C-ABA5-878110F8C120}"/>
              </a:ext>
            </a:extLst>
          </p:cNvPr>
          <p:cNvSpPr txBox="1"/>
          <p:nvPr/>
        </p:nvSpPr>
        <p:spPr>
          <a:xfrm>
            <a:off x="4312862" y="4449609"/>
            <a:ext cx="108154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Refractory</a:t>
            </a:r>
          </a:p>
          <a:p>
            <a:pPr algn="ctr">
              <a:lnSpc>
                <a:spcPct val="90000"/>
              </a:lnSpc>
            </a:pPr>
            <a:r>
              <a:rPr lang="en-GB" sz="1400" dirty="0"/>
              <a:t>to last prior </a:t>
            </a:r>
          </a:p>
          <a:p>
            <a:pPr algn="ctr">
              <a:lnSpc>
                <a:spcPct val="90000"/>
              </a:lnSpc>
            </a:pPr>
            <a:r>
              <a:rPr lang="en-GB" sz="1400" dirty="0"/>
              <a:t>Therapy</a:t>
            </a:r>
            <a:br>
              <a:rPr lang="en-GB" sz="1400" dirty="0"/>
            </a:br>
            <a:r>
              <a:rPr lang="en-GB" sz="1400" dirty="0"/>
              <a:t>N=46 </a:t>
            </a:r>
          </a:p>
        </p:txBody>
      </p:sp>
      <p:graphicFrame>
        <p:nvGraphicFramePr>
          <p:cNvPr id="67" name="Table 90">
            <a:extLst>
              <a:ext uri="{FF2B5EF4-FFF2-40B4-BE49-F238E27FC236}">
                <a16:creationId xmlns:a16="http://schemas.microsoft.com/office/drawing/2014/main" id="{6FA39D29-A30C-4B7F-92DB-66EDF49E1006}"/>
              </a:ext>
            </a:extLst>
          </p:cNvPr>
          <p:cNvGraphicFramePr>
            <a:graphicFrameLocks noGrp="1"/>
          </p:cNvGraphicFramePr>
          <p:nvPr/>
        </p:nvGraphicFramePr>
        <p:xfrm>
          <a:off x="2921925" y="5020923"/>
          <a:ext cx="1015427" cy="35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427">
                  <a:extLst>
                    <a:ext uri="{9D8B030D-6E8A-4147-A177-3AD203B41FA5}">
                      <a16:colId xmlns:a16="http://schemas.microsoft.com/office/drawing/2014/main" val="3949750957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N=62</a:t>
                      </a:r>
                    </a:p>
                  </a:txBody>
                  <a:tcPr marL="109728" marR="109728" marT="54864" marB="548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58170"/>
                  </a:ext>
                </a:extLst>
              </a:tr>
            </a:tbl>
          </a:graphicData>
        </a:graphic>
      </p:graphicFrame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74C066E-5BB7-4CE1-834D-13508DFC3D36}"/>
              </a:ext>
            </a:extLst>
          </p:cNvPr>
          <p:cNvCxnSpPr>
            <a:cxnSpLocks/>
          </p:cNvCxnSpPr>
          <p:nvPr/>
        </p:nvCxnSpPr>
        <p:spPr>
          <a:xfrm>
            <a:off x="4269697" y="1230371"/>
            <a:ext cx="0" cy="315673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oogle Shape;427;p32">
            <a:extLst>
              <a:ext uri="{FF2B5EF4-FFF2-40B4-BE49-F238E27FC236}">
                <a16:creationId xmlns:a16="http://schemas.microsoft.com/office/drawing/2014/main" id="{B2DC59E5-ABA5-4379-AD2E-1BAD0B39361B}"/>
              </a:ext>
            </a:extLst>
          </p:cNvPr>
          <p:cNvCxnSpPr>
            <a:cxnSpLocks/>
          </p:cNvCxnSpPr>
          <p:nvPr/>
        </p:nvCxnSpPr>
        <p:spPr>
          <a:xfrm>
            <a:off x="8313376" y="4390911"/>
            <a:ext cx="0" cy="73246"/>
          </a:xfrm>
          <a:prstGeom prst="straightConnector1">
            <a:avLst/>
          </a:prstGeom>
          <a:noFill/>
          <a:ln w="1905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5FAD6C04-CB13-4539-B0B6-7661A4C1F60A}"/>
              </a:ext>
            </a:extLst>
          </p:cNvPr>
          <p:cNvSpPr/>
          <p:nvPr/>
        </p:nvSpPr>
        <p:spPr>
          <a:xfrm>
            <a:off x="1570812" y="1102222"/>
            <a:ext cx="5468153" cy="41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20" i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A4D117-A403-420A-A390-905BDA9189A2}"/>
              </a:ext>
            </a:extLst>
          </p:cNvPr>
          <p:cNvSpPr txBox="1"/>
          <p:nvPr/>
        </p:nvSpPr>
        <p:spPr>
          <a:xfrm>
            <a:off x="4312862" y="5027509"/>
            <a:ext cx="108154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N=46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8EDC4-7884-4346-82A8-0CE6C7BBB0A5}"/>
              </a:ext>
            </a:extLst>
          </p:cNvPr>
          <p:cNvSpPr txBox="1"/>
          <p:nvPr/>
        </p:nvSpPr>
        <p:spPr>
          <a:xfrm>
            <a:off x="5369356" y="5027509"/>
            <a:ext cx="6980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N=38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5F3E83E-7CC8-4DDD-928D-E1AAB6262725}"/>
              </a:ext>
            </a:extLst>
          </p:cNvPr>
          <p:cNvSpPr txBox="1"/>
          <p:nvPr/>
        </p:nvSpPr>
        <p:spPr>
          <a:xfrm>
            <a:off x="6254496" y="5027509"/>
            <a:ext cx="6980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N=29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A3F27F-C561-4BD7-9E1F-7FA09C0E5E86}"/>
              </a:ext>
            </a:extLst>
          </p:cNvPr>
          <p:cNvSpPr txBox="1"/>
          <p:nvPr/>
        </p:nvSpPr>
        <p:spPr>
          <a:xfrm>
            <a:off x="7117690" y="5027509"/>
            <a:ext cx="6980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N=13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A77118-2195-4689-B7CE-FED2264F133D}"/>
              </a:ext>
            </a:extLst>
          </p:cNvPr>
          <p:cNvSpPr txBox="1"/>
          <p:nvPr/>
        </p:nvSpPr>
        <p:spPr>
          <a:xfrm>
            <a:off x="7980883" y="5027509"/>
            <a:ext cx="6980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/>
              <a:t>N=4</a:t>
            </a:r>
          </a:p>
        </p:txBody>
      </p:sp>
    </p:spTree>
    <p:extLst>
      <p:ext uri="{BB962C8B-B14F-4D97-AF65-F5344CB8AC3E}">
        <p14:creationId xmlns:p14="http://schemas.microsoft.com/office/powerpoint/2010/main" val="31186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94255"/>
              </p:ext>
            </p:extLst>
          </p:nvPr>
        </p:nvGraphicFramePr>
        <p:xfrm>
          <a:off x="619200" y="1468019"/>
          <a:ext cx="10963200" cy="40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9009">
                  <a:extLst>
                    <a:ext uri="{9D8B030D-6E8A-4147-A177-3AD203B41FA5}">
                      <a16:colId xmlns:a16="http://schemas.microsoft.com/office/drawing/2014/main" val="1879734322"/>
                    </a:ext>
                  </a:extLst>
                </a:gridCol>
              </a:tblGrid>
              <a:tr h="279772">
                <a:tc rowSpan="2"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Study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US" sz="15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Route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ORR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CR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Follow-up &amp;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</a:rPr>
                        <a:t>DoR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Toxicities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31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Mosunetuzumab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0.4/1/2.8 -1/2/13.5 mg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i="1" dirty="0" err="1"/>
                        <a:t>Assouline</a:t>
                      </a:r>
                      <a:r>
                        <a:rPr lang="en-US" sz="1500" i="1" dirty="0"/>
                        <a:t> et al</a:t>
                      </a:r>
                      <a:r>
                        <a:rPr lang="en-US" sz="1500" i="1" baseline="30000" dirty="0"/>
                        <a:t>1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IV; </a:t>
                      </a:r>
                      <a:r>
                        <a:rPr lang="en-US" sz="1500" dirty="0">
                          <a:sym typeface="Wingdings" panose="05000000000000000000" pitchFamily="2" charset="2"/>
                        </a:rPr>
                        <a:t>Q21 days (C1: D1,8,15)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ym typeface="Wingdings" panose="05000000000000000000" pitchFamily="2" charset="2"/>
                        </a:rPr>
                        <a:t>If CR: up to 8 cycles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ym typeface="Wingdings" panose="05000000000000000000" pitchFamily="2" charset="2"/>
                        </a:rPr>
                        <a:t>If SD/PR: 17 cycles</a:t>
                      </a:r>
                      <a:endParaRPr lang="en-US" sz="15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(N=62)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67.7%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51.6%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Follow-up 18.4 months,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 err="1"/>
                        <a:t>DoR</a:t>
                      </a:r>
                      <a:r>
                        <a:rPr lang="en-US" sz="1500" dirty="0"/>
                        <a:t> 20.4 months (9.4-22.7)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CRS: 17.7 % (0 grade ≥3)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ICANS: 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Odronextamab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80-320mg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dirty="0"/>
                        <a:t>Bannerji et al</a:t>
                      </a:r>
                      <a:r>
                        <a:rPr lang="en-US" sz="1500" i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tabLst/>
                      </a:pPr>
                      <a:r>
                        <a:rPr lang="en-US" sz="1500" dirty="0"/>
                        <a:t>IV; Q7 days x 12 </a:t>
                      </a:r>
                      <a:r>
                        <a:rPr lang="en-US" sz="1500" dirty="0">
                          <a:sym typeface="Wingdings" panose="05000000000000000000" pitchFamily="2" charset="2"/>
                        </a:rPr>
                        <a:t> Q14 days </a:t>
                      </a:r>
                      <a:r>
                        <a:rPr lang="en-US" sz="1500" dirty="0"/>
                        <a:t>(N=38)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90%</a:t>
                      </a:r>
                      <a:r>
                        <a:rPr lang="en-US" sz="1500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Follow-up 21 months, 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81% of CR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CRS: 65.8 % (2.6% grade ≥3)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ICANS: 0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Glofitamab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spc="0" dirty="0"/>
                        <a:t>2.5/10/16-30 mg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i="1" spc="0" dirty="0"/>
                        <a:t>Hutchings et al</a:t>
                      </a:r>
                      <a:r>
                        <a:rPr lang="en-US" sz="1500" i="1" spc="0" baseline="30000" dirty="0"/>
                        <a:t>3</a:t>
                      </a:r>
                      <a:endParaRPr lang="en-US" sz="1500" b="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Obinutuzumab x1 on day -7</a:t>
                      </a:r>
                    </a:p>
                    <a:p>
                      <a:pPr algn="l"/>
                      <a:r>
                        <a:rPr lang="en-US" sz="1500" dirty="0"/>
                        <a:t>IV; Q21 days x 12 (C1: D1,8)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(N=24)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66.7%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54.2%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PFS: 11.8 months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CRS: 63.5% (3.8% grade ≥3)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ICANS: 3.5% (1.2% grade ≥3)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31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Epcoritamab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0.76-48 mg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spc="0" dirty="0"/>
                        <a:t>Hutchings et al</a:t>
                      </a:r>
                      <a:r>
                        <a:rPr lang="en-US" sz="1500" i="1" spc="0" baseline="30000" dirty="0"/>
                        <a:t>4</a:t>
                      </a:r>
                      <a:endParaRPr lang="en-US" sz="1500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SC; C1-2: Q1W </a:t>
                      </a:r>
                      <a:r>
                        <a:rPr lang="en-US" sz="1500" dirty="0">
                          <a:sym typeface="Wingdings" panose="05000000000000000000" pitchFamily="2" charset="2"/>
                        </a:rPr>
                        <a:t> </a:t>
                      </a:r>
                      <a:br>
                        <a:rPr lang="en-US" sz="1500" dirty="0">
                          <a:sym typeface="Wingdings" panose="05000000000000000000" pitchFamily="2" charset="2"/>
                        </a:rPr>
                      </a:br>
                      <a:r>
                        <a:rPr lang="en-US" sz="1500" dirty="0"/>
                        <a:t>C3-6: Q2W </a:t>
                      </a:r>
                      <a:r>
                        <a:rPr lang="en-US" sz="1500" dirty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500" dirty="0"/>
                        <a:t>Q4W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(N=12)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80-90%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50-60%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CR (5): 1 PD</a:t>
                      </a:r>
                    </a:p>
                    <a:p>
                      <a:pPr algn="l"/>
                      <a:r>
                        <a:rPr lang="en-US" sz="1500" dirty="0"/>
                        <a:t>PR (4): 3 PD at 28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CRS: 58% (0 grade ≥3)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1500" dirty="0"/>
                        <a:t>ICANS: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DC047E6-D5E0-6C46-ACCD-AC7845EB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Anti-CD20 Bispecific Antibodies show encouraging results in R/R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DD4B0-5208-2049-A3C5-D73340822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8106C3-3484-5C4C-88A3-61E2C2697AC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42C4AD-FE34-4105-8E5C-C985EC0ECF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180339" cy="365125"/>
          </a:xfrm>
        </p:spPr>
        <p:txBody>
          <a:bodyPr/>
          <a:lstStyle/>
          <a:p>
            <a:r>
              <a:rPr lang="en-GB" sz="900" baseline="30000" dirty="0"/>
              <a:t>a</a:t>
            </a:r>
            <a:r>
              <a:rPr lang="en-GB" sz="900" dirty="0"/>
              <a:t> Objective response rate</a:t>
            </a:r>
            <a:br>
              <a:rPr lang="en-GB" sz="900" dirty="0"/>
            </a:br>
            <a:r>
              <a:rPr lang="en-GB" sz="900" dirty="0"/>
              <a:t>Ab, antibody; C, cycle; CD20, cluster of differentiation 20; CR, complete response; D, day; DoR, duration of response; CRS, cytokine release syndrome; FL, follicular lymphoma; ICANS, immune effector cell-associated neurotoxicity syndrome; ORR, overall response rate; PD, progressive disease; PFS, progression-free survival; Q, every; R/R, relapsed/refractory; SC, subcutaneous; W, week</a:t>
            </a:r>
            <a:br>
              <a:rPr lang="en-GB" sz="900" dirty="0"/>
            </a:br>
            <a:r>
              <a:rPr lang="en-GB" sz="900" dirty="0" err="1"/>
              <a:t>Assouline</a:t>
            </a:r>
            <a:r>
              <a:rPr lang="en-GB" sz="900" dirty="0"/>
              <a:t> S, et al. ASH 2020.</a:t>
            </a:r>
            <a:r>
              <a:rPr lang="en-GB" altLang="en-US" sz="900" dirty="0">
                <a:solidFill>
                  <a:schemeClr val="tx2"/>
                </a:solidFill>
              </a:rPr>
              <a:t> Abstract #702</a:t>
            </a:r>
            <a:r>
              <a:rPr lang="en-GB" sz="900" dirty="0"/>
              <a:t>; Bannerji R, et al. ASH 2020. Abstract #400; Hutchings M, et al. ASH 2020. Abstract #403; Hutchings M, et al. ASH 2020. Abstract #402</a:t>
            </a:r>
          </a:p>
        </p:txBody>
      </p:sp>
    </p:spTree>
    <p:extLst>
      <p:ext uri="{BB962C8B-B14F-4D97-AF65-F5344CB8AC3E}">
        <p14:creationId xmlns:p14="http://schemas.microsoft.com/office/powerpoint/2010/main" val="28598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0B58A6A4-41CF-574C-9980-FE7F678F102E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184" y="963038"/>
          <a:ext cx="10963200" cy="515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FC23F1-6A1E-8442-9B8F-EE523A90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Take-Home Messages for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4CEF-F38E-4248-A091-90F9C70D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B2551F-0F36-184F-87EE-E0604C929E46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F9886D42-714D-40E6-865D-6C8322286F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9776"/>
            <a:ext cx="10780633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CAR, chimeric antigen receptor; EZH2, enhancer of zeste homologue 2; FL, follicular lymphoma; PI3K, phosphoinositide 3-kinase; POD24, progression of disease within 2 years; PFS, progression-free survival; R/R, relapsed/refractory </a:t>
            </a:r>
          </a:p>
        </p:txBody>
      </p:sp>
    </p:spTree>
    <p:extLst>
      <p:ext uri="{BB962C8B-B14F-4D97-AF65-F5344CB8AC3E}">
        <p14:creationId xmlns:p14="http://schemas.microsoft.com/office/powerpoint/2010/main" val="17765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ACEE-3EAF-B84C-9BB4-F9CF8B57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First-line treatment selection for indolent NHL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D49982-A715-2249-9D74-6FBB95415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Stefan K. Barta, MD, MS, MRCP (UK)</a:t>
            </a:r>
          </a:p>
          <a:p>
            <a:pPr>
              <a:spcBef>
                <a:spcPts val="600"/>
              </a:spcBef>
            </a:pPr>
            <a:r>
              <a:rPr lang="en-GB" sz="2200" b="1" dirty="0"/>
              <a:t>Associate Professor of Medicine</a:t>
            </a:r>
            <a:br>
              <a:rPr lang="en-GB" sz="2200" b="1" dirty="0"/>
            </a:br>
            <a:r>
              <a:rPr lang="en-GB" sz="2200" b="1" dirty="0"/>
              <a:t>University of Pennsylvania, Philadelphia, PA, USA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CC89D-678B-5B4D-A270-0C7D77B36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Cover">
            <a:extLst>
              <a:ext uri="{FF2B5EF4-FFF2-40B4-BE49-F238E27FC236}">
                <a16:creationId xmlns:a16="http://schemas.microsoft.com/office/drawing/2014/main" id="{3B0C721C-6BE7-1243-A47E-03C27117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73" y="1280161"/>
            <a:ext cx="6618424" cy="47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374CD0A-E90B-F14D-AB39-D66A353615A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2854" y="1425600"/>
            <a:ext cx="4170530" cy="45252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Indolent lymphomas are generally considered </a:t>
            </a:r>
            <a:r>
              <a:rPr lang="en-GB" b="1" dirty="0">
                <a:solidFill>
                  <a:schemeClr val="accent1"/>
                </a:solidFill>
              </a:rPr>
              <a:t>incurable, but treatable </a:t>
            </a:r>
            <a:r>
              <a:rPr lang="en-GB" dirty="0"/>
              <a:t>lymphomas, with survival usually measured in the current era in “decades”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Most common indolent B-cell lymphomas </a:t>
            </a:r>
            <a:r>
              <a:rPr lang="en-GB" sz="2100" dirty="0"/>
              <a:t>are follicular lymphoma (</a:t>
            </a:r>
            <a:r>
              <a:rPr lang="en-GB" sz="2100" b="1" dirty="0">
                <a:solidFill>
                  <a:schemeClr val="accent1"/>
                </a:solidFill>
              </a:rPr>
              <a:t>FL</a:t>
            </a:r>
            <a:r>
              <a:rPr lang="en-GB" sz="2100" dirty="0"/>
              <a:t>)</a:t>
            </a:r>
            <a:r>
              <a:rPr lang="en-GB" sz="2100" b="1" dirty="0">
                <a:solidFill>
                  <a:schemeClr val="accent1"/>
                </a:solidFill>
              </a:rPr>
              <a:t> </a:t>
            </a:r>
            <a:r>
              <a:rPr lang="en-GB" dirty="0"/>
              <a:t>&gt;&gt; </a:t>
            </a:r>
            <a:r>
              <a:rPr lang="en-GB" sz="2100" dirty="0"/>
              <a:t>marginal zone lymphoma (</a:t>
            </a:r>
            <a:r>
              <a:rPr lang="en-GB" sz="2100" b="1" dirty="0">
                <a:solidFill>
                  <a:schemeClr val="accent1"/>
                </a:solidFill>
              </a:rPr>
              <a:t>MZL</a:t>
            </a:r>
            <a:r>
              <a:rPr lang="en-GB" sz="2100" dirty="0"/>
              <a:t>) (</a:t>
            </a:r>
            <a:r>
              <a:rPr lang="en-GB" sz="2100" dirty="0">
                <a:solidFill>
                  <a:schemeClr val="tx2"/>
                </a:solidFill>
              </a:rPr>
              <a:t>MALT</a:t>
            </a:r>
            <a:r>
              <a:rPr lang="en-GB" sz="2100" dirty="0"/>
              <a:t> [mucosa-associated lymphoid tissue], nodal</a:t>
            </a:r>
            <a:r>
              <a:rPr lang="en-GB" dirty="0"/>
              <a:t>, splenic) </a:t>
            </a:r>
            <a:r>
              <a:rPr lang="en-GB" sz="2100" dirty="0"/>
              <a:t>&gt; small lymphocytic lymphoma (</a:t>
            </a:r>
            <a:r>
              <a:rPr lang="en-GB" sz="2100" b="1" dirty="0">
                <a:solidFill>
                  <a:schemeClr val="accent1"/>
                </a:solidFill>
              </a:rPr>
              <a:t>SLL</a:t>
            </a:r>
            <a:r>
              <a:rPr lang="en-GB" sz="2100" dirty="0"/>
              <a:t>)&gt; lymphoplasmacytic lymphoma (</a:t>
            </a:r>
            <a:r>
              <a:rPr lang="en-GB" sz="2100" b="1" dirty="0">
                <a:solidFill>
                  <a:schemeClr val="accent1"/>
                </a:solidFill>
              </a:rPr>
              <a:t>LPL</a:t>
            </a:r>
            <a:r>
              <a:rPr lang="en-GB" sz="21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Median age of diagnosis 65, but can occur at much younger 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of </a:t>
            </a:r>
            <a:r>
              <a:rPr lang="en-GB" sz="2100" b="1" dirty="0">
                <a:solidFill>
                  <a:schemeClr val="accent1"/>
                </a:solidFill>
              </a:rPr>
              <a:t>transformation</a:t>
            </a:r>
            <a:r>
              <a:rPr lang="en-GB" dirty="0"/>
              <a:t> to an aggressive </a:t>
            </a:r>
            <a:br>
              <a:rPr lang="en-GB" dirty="0"/>
            </a:br>
            <a:r>
              <a:rPr lang="en-GB" dirty="0"/>
              <a:t>B-cell malignancy varies by histology </a:t>
            </a:r>
            <a:br>
              <a:rPr lang="en-GB" dirty="0"/>
            </a:br>
            <a:r>
              <a:rPr lang="en-GB" dirty="0"/>
              <a:t>(FL [2-3%/year] &gt; SLL &gt; MZL)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3CF1-ED77-CC42-B57D-0D52B2E8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/>
              <a:t>Indolent B-cell lymphomas – overview</a:t>
            </a:r>
            <a:endParaRPr lang="en-GB" sz="2800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39A9D07B-A381-8A48-A1F2-1779E0A95B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361256" cy="365125"/>
          </a:xfrm>
        </p:spPr>
        <p:txBody>
          <a:bodyPr/>
          <a:lstStyle/>
          <a:p>
            <a:r>
              <a:rPr lang="en-GB" dirty="0"/>
              <a:t>ALL, acute lymphocytic leukaemia.</a:t>
            </a:r>
            <a:br>
              <a:rPr lang="en-GB" dirty="0"/>
            </a:br>
            <a:r>
              <a:rPr lang="en-GB" dirty="0"/>
              <a:t>Teras LR, et al. CA Cancer J Clin. 2016;66:443-59; Smith A, et al. Br J Cancer. 2015;112:1575-84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AD66C-2794-404D-B551-6056BA2C3CA1}"/>
              </a:ext>
            </a:extLst>
          </p:cNvPr>
          <p:cNvSpPr txBox="1"/>
          <p:nvPr/>
        </p:nvSpPr>
        <p:spPr>
          <a:xfrm>
            <a:off x="5112394" y="5128118"/>
            <a:ext cx="2038819" cy="135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0739C-6DCC-E941-BE0A-18E7BFC56C63}"/>
              </a:ext>
            </a:extLst>
          </p:cNvPr>
          <p:cNvSpPr txBox="1"/>
          <p:nvPr/>
        </p:nvSpPr>
        <p:spPr>
          <a:xfrm>
            <a:off x="4873436" y="4379143"/>
            <a:ext cx="1957294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0C643-3614-F543-8E3C-1BB89C5C0AB5}"/>
              </a:ext>
            </a:extLst>
          </p:cNvPr>
          <p:cNvSpPr txBox="1"/>
          <p:nvPr/>
        </p:nvSpPr>
        <p:spPr>
          <a:xfrm>
            <a:off x="4873437" y="3838750"/>
            <a:ext cx="1377509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88A9D-A0BB-304D-831C-C44A98DC5FEE}"/>
              </a:ext>
            </a:extLst>
          </p:cNvPr>
          <p:cNvSpPr txBox="1"/>
          <p:nvPr/>
        </p:nvSpPr>
        <p:spPr>
          <a:xfrm>
            <a:off x="4880421" y="3281792"/>
            <a:ext cx="1377509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53790-535B-834B-8840-D237E7931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20D9D-ACB4-7745-8B2F-6568B23DEFCB}"/>
              </a:ext>
            </a:extLst>
          </p:cNvPr>
          <p:cNvSpPr txBox="1"/>
          <p:nvPr/>
        </p:nvSpPr>
        <p:spPr>
          <a:xfrm>
            <a:off x="5112394" y="5345832"/>
            <a:ext cx="2038819" cy="135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3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Lymphoma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A7C2E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FA7C2E"/>
      </a:hlink>
      <a:folHlink>
        <a:srgbClr val="FA7C2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9490</TotalTime>
  <Words>15745</Words>
  <Application>Microsoft Macintosh PowerPoint</Application>
  <PresentationFormat>Widescreen</PresentationFormat>
  <Paragraphs>3017</Paragraphs>
  <Slides>77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Aileron</vt:lpstr>
      <vt:lpstr>Arial</vt:lpstr>
      <vt:lpstr>Calibri</vt:lpstr>
      <vt:lpstr>Corbel</vt:lpstr>
      <vt:lpstr>Gill Sans MT</vt:lpstr>
      <vt:lpstr>Lucida Grande</vt:lpstr>
      <vt:lpstr>PT Sans Narrow</vt:lpstr>
      <vt:lpstr>System Font Regular</vt:lpstr>
      <vt:lpstr>Wingdings</vt:lpstr>
      <vt:lpstr>Thème Office</vt:lpstr>
      <vt:lpstr>PowerPoint Presentation</vt:lpstr>
      <vt:lpstr>Experts knowledge share  Selecting the appropriate treatment for indolent NHL: the now and the next  Prof. Alexey Danilov, MD, PhD  Assoc. Prof. Stefan K. Barta, MD, MRCP Dr. Jessica Okosun, MD, PhD   Monday May 3rd, 2021</vt:lpstr>
      <vt:lpstr>EXPERTS KNOWLEDGE SHARE</vt:lpstr>
      <vt:lpstr>Experts knowledge share educational objectives  </vt:lpstr>
      <vt:lpstr>Introducing the scientific committee</vt:lpstr>
      <vt:lpstr>funding</vt:lpstr>
      <vt:lpstr>EXPERTS KNOWLEDGE SHARE Agenda</vt:lpstr>
      <vt:lpstr>First-line treatment selection for indolent NHL</vt:lpstr>
      <vt:lpstr>Indolent B-cell lymphomas – overview</vt:lpstr>
      <vt:lpstr>Initial assessment</vt:lpstr>
      <vt:lpstr>Focus on FL and nodal MZL – When to treat?</vt:lpstr>
      <vt:lpstr>Proposed treatment algorithm for newly diagnosed follicular or nodal MZL requiring treatment</vt:lpstr>
      <vt:lpstr>“Watch and Wait” vs Rituximab in low tumour burden FL</vt:lpstr>
      <vt:lpstr>Rituximab for low tumour burden FL</vt:lpstr>
      <vt:lpstr>Rituximab for low tumour burden FL</vt:lpstr>
      <vt:lpstr>Treatment options for advanced indolent B-cell lymphomas Focus on FL and Nodal MZL      </vt:lpstr>
      <vt:lpstr>Rituximab alone for advanced indolent B-cell NHL</vt:lpstr>
      <vt:lpstr>StiL study: B-R vs R-CHOP as first-line treatment in indolent and mantle-cell lymphomas</vt:lpstr>
      <vt:lpstr>BRIGHT study: B-R or R-CHOP/R-CVP in first-line treatment of indolent NHL or MCL</vt:lpstr>
      <vt:lpstr>BRIGHT study: B-R or R-CHOP/R-CVP in first-line treatment of indolent NHL or MCL</vt:lpstr>
      <vt:lpstr>GALLIUM: Obinutuzumab- vs Rituximab-based CIT in FL</vt:lpstr>
      <vt:lpstr>GALLIUM: Obinutuzumab- vs Rituximab-based CIT in FL</vt:lpstr>
      <vt:lpstr>RELEVANCE trial: rituximab + lenalidomide (LEN+R) vs R-chemo</vt:lpstr>
      <vt:lpstr>RELEVANCE: PFS and OS similar, but different toxicity profile</vt:lpstr>
      <vt:lpstr>PRIMA Study – 10 year follow up N=1,018</vt:lpstr>
      <vt:lpstr>PRIMA Study – 10 year follow up1</vt:lpstr>
      <vt:lpstr>What do the guidelines say?</vt:lpstr>
      <vt:lpstr>NCCN guidelines for advanced FL</vt:lpstr>
      <vt:lpstr>ESMO Clinical Practice Guidelines</vt:lpstr>
      <vt:lpstr>How do you choose the right  treatment for your patient?</vt:lpstr>
      <vt:lpstr>Can clinical factors guide us?</vt:lpstr>
      <vt:lpstr>Questions to consider when choosing initial treatment</vt:lpstr>
      <vt:lpstr>Treatment selection for relapsed/refractory indolent NHL  Dr. Jessica Okosun, MD, PhD </vt:lpstr>
      <vt:lpstr>Disclosures Jessica okosun</vt:lpstr>
      <vt:lpstr>Most patients with indolent NHL will relapse </vt:lpstr>
      <vt:lpstr>Considerations and approach to  relapsed FL (and INDOLENT NHL) </vt:lpstr>
      <vt:lpstr>Timelines and key FDA drug approvals  in FL/MZL</vt:lpstr>
      <vt:lpstr>Multiple treatment options for R/R FL (standard and novel) </vt:lpstr>
      <vt:lpstr>Outcomes for 2L+ of therapy needs improving</vt:lpstr>
      <vt:lpstr>Not all FL relapses are the same:  who are high-risk FL patients? </vt:lpstr>
      <vt:lpstr>What are the options for early  progressed FL patients? </vt:lpstr>
      <vt:lpstr>Comparison of Efficacy in Patients With POD24 FL</vt:lpstr>
      <vt:lpstr>Value of high-dose therapy and ASCT for  early progressors </vt:lpstr>
      <vt:lpstr>AUGMENT: Phase 3 study for R/R FL:  LEN+R vs R-placebo </vt:lpstr>
      <vt:lpstr>Bendamustine +/- Obinutuzumab in  Rituximab-refractory FL</vt:lpstr>
      <vt:lpstr>B-cell receptor signalling and PI3K inhibitors </vt:lpstr>
      <vt:lpstr>Clinical efficacy and safety of PI3K inhibitors in R/R INDOLENT NHL</vt:lpstr>
      <vt:lpstr>EZH2 mutations in FL </vt:lpstr>
      <vt:lpstr>Tazemetostat (EZH2i)  First treatment targeting genetic mutations</vt:lpstr>
      <vt:lpstr>PFS, by IRC Assessment, in MT and WT EZH2 Cohorts </vt:lpstr>
      <vt:lpstr>What do the guidelines suggest for r/r FL?</vt:lpstr>
      <vt:lpstr>Approach to treatment selection for r/r INDOLENT NHL</vt:lpstr>
      <vt:lpstr>The future treatment landscape in indolent NHL  Prof. Alexey Danilov, MD, PhD</vt:lpstr>
      <vt:lpstr>Disclosures Alexey danilov</vt:lpstr>
      <vt:lpstr>PI3K Inhibition: Rationale</vt:lpstr>
      <vt:lpstr>UNITY-NHL Study Design</vt:lpstr>
      <vt:lpstr>All Causality adverse events (&gt;15%) </vt:lpstr>
      <vt:lpstr>IRC-Assessed Overall Response Primary Endpoint</vt:lpstr>
      <vt:lpstr>IRC-Assessed Response in Index Lesion Size</vt:lpstr>
      <vt:lpstr>Chronos-3 study design</vt:lpstr>
      <vt:lpstr>Chronos-3 Primary endpoint: PFS in all patients with indolent NHL</vt:lpstr>
      <vt:lpstr>Chronos-3 PFS in subgroups</vt:lpstr>
      <vt:lpstr>Chronos-3 Objective response rate (independent review)</vt:lpstr>
      <vt:lpstr>Chronos-3 - Treatment-emergent AEs leading to discontinuation</vt:lpstr>
      <vt:lpstr>ZUMA-5 Study Design</vt:lpstr>
      <vt:lpstr>ZUMA-5 Baseline Patient Characteristics</vt:lpstr>
      <vt:lpstr>ZUMA-5 IRRC-Assessed objective response rate</vt:lpstr>
      <vt:lpstr>ZUMA-5 Duration of Response</vt:lpstr>
      <vt:lpstr>ZUMA-5 Survival</vt:lpstr>
      <vt:lpstr>ZUMA-5 Cytokine-Release Syndrome</vt:lpstr>
      <vt:lpstr>ZUMA-5 Neurologic Events</vt:lpstr>
      <vt:lpstr>Bispecific antibodies in B-NHL under Development </vt:lpstr>
      <vt:lpstr>Mosunetuzumab Shows Promising Efficacy in Patients with Multiply Relapsed FL</vt:lpstr>
      <vt:lpstr>Mosunetuzumab response rates  (Investigator-assessed) in patients with R/R FL</vt:lpstr>
      <vt:lpstr>Anti-CD20 Bispecific Antibodies show encouraging results in R/R FL</vt:lpstr>
      <vt:lpstr>Take-Home Messages for FL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Veronica Thomlinson</cp:lastModifiedBy>
  <cp:revision>719</cp:revision>
  <cp:lastPrinted>2017-02-15T09:54:46Z</cp:lastPrinted>
  <dcterms:created xsi:type="dcterms:W3CDTF">2016-10-14T09:38:18Z</dcterms:created>
  <dcterms:modified xsi:type="dcterms:W3CDTF">2021-05-06T12:18:30Z</dcterms:modified>
</cp:coreProperties>
</file>