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12537" r:id="rId2"/>
    <p:sldId id="12538" r:id="rId3"/>
    <p:sldId id="2311" r:id="rId4"/>
    <p:sldId id="12577" r:id="rId5"/>
    <p:sldId id="12578" r:id="rId6"/>
    <p:sldId id="12579" r:id="rId7"/>
    <p:sldId id="12580" r:id="rId8"/>
    <p:sldId id="12576" r:id="rId9"/>
    <p:sldId id="12581" r:id="rId10"/>
    <p:sldId id="12582" r:id="rId11"/>
    <p:sldId id="12583" r:id="rId12"/>
    <p:sldId id="12552" r:id="rId13"/>
    <p:sldId id="12553" r:id="rId14"/>
    <p:sldId id="12554" r:id="rId15"/>
    <p:sldId id="12555" r:id="rId16"/>
    <p:sldId id="12558" r:id="rId17"/>
    <p:sldId id="12556" r:id="rId18"/>
    <p:sldId id="12557" r:id="rId19"/>
    <p:sldId id="12547" r:id="rId20"/>
    <p:sldId id="12584" r:id="rId21"/>
    <p:sldId id="12585" r:id="rId22"/>
    <p:sldId id="12586" r:id="rId23"/>
    <p:sldId id="12587" r:id="rId24"/>
    <p:sldId id="12588" r:id="rId25"/>
    <p:sldId id="333" r:id="rId2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391" userDrawn="1">
          <p15:clr>
            <a:srgbClr val="A4A3A4"/>
          </p15:clr>
        </p15:guide>
        <p15:guide id="4" pos="7292" userDrawn="1">
          <p15:clr>
            <a:srgbClr val="A4A3A4"/>
          </p15:clr>
        </p15:guide>
        <p15:guide id="5" orient="horz" pos="4211" userDrawn="1">
          <p15:clr>
            <a:srgbClr val="A4A3A4"/>
          </p15:clr>
        </p15:guide>
        <p15:guide id="6" orient="horz" pos="304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Rush" initials="ER" lastIdx="1" clrIdx="0">
    <p:extLst>
      <p:ext uri="{19B8F6BF-5375-455C-9EA6-DF929625EA0E}">
        <p15:presenceInfo xmlns:p15="http://schemas.microsoft.com/office/powerpoint/2012/main" userId="Eric Ru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F3F0D"/>
    <a:srgbClr val="C6573B"/>
    <a:srgbClr val="C7573C"/>
    <a:srgbClr val="03C750"/>
    <a:srgbClr val="FFA402"/>
    <a:srgbClr val="505050"/>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63" autoAdjust="0"/>
    <p:restoredTop sz="95394" autoAdjust="0"/>
  </p:normalViewPr>
  <p:slideViewPr>
    <p:cSldViewPr snapToObjects="1">
      <p:cViewPr varScale="1">
        <p:scale>
          <a:sx n="116" d="100"/>
          <a:sy n="116" d="100"/>
        </p:scale>
        <p:origin x="101" y="274"/>
      </p:cViewPr>
      <p:guideLst>
        <p:guide pos="3840"/>
        <p:guide pos="391"/>
        <p:guide pos="7292"/>
        <p:guide orient="horz" pos="4211"/>
        <p:guide orient="horz" pos="304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10/13/2021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10/13/2021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3668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110110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403913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303077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180624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a:p>
        </p:txBody>
      </p:sp>
    </p:spTree>
    <p:extLst>
      <p:ext uri="{BB962C8B-B14F-4D97-AF65-F5344CB8AC3E}">
        <p14:creationId xmlns:p14="http://schemas.microsoft.com/office/powerpoint/2010/main" val="204469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25</a:t>
            </a:fld>
            <a:endParaRPr lang="fr-FR" altLang="en-US" sz="1200"/>
          </a:p>
        </p:txBody>
      </p:sp>
    </p:spTree>
    <p:extLst>
      <p:ext uri="{BB962C8B-B14F-4D97-AF65-F5344CB8AC3E}">
        <p14:creationId xmlns:p14="http://schemas.microsoft.com/office/powerpoint/2010/main" val="3189396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Picture 4">
            <a:extLst>
              <a:ext uri="{FF2B5EF4-FFF2-40B4-BE49-F238E27FC236}">
                <a16:creationId xmlns:a16="http://schemas.microsoft.com/office/drawing/2014/main" id="{434C6DBA-B6B1-E74A-9DF9-0500287FC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9696" y="2332676"/>
            <a:ext cx="5472608" cy="219264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n-lt"/>
                <a:ea typeface="Calibri" charset="0"/>
                <a:cs typeface="Calibri"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mj-lt"/>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7ED6E646-CB45-B545-92A3-D9ADE1851C8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87AFD-397A-1841-8030-0026BE483513}"/>
              </a:ext>
            </a:extLst>
          </p:cNvPr>
          <p:cNvPicPr>
            <a:picLocks noChangeAspect="1"/>
          </p:cNvPicPr>
          <p:nvPr userDrawn="1"/>
        </p:nvPicPr>
        <p:blipFill rotWithShape="1">
          <a:blip r:embed="rId2"/>
          <a:srcRect t="14145" r="9848" b="7550"/>
          <a:stretch/>
        </p:blipFill>
        <p:spPr>
          <a:xfrm>
            <a:off x="6080149" y="-1"/>
            <a:ext cx="6111851" cy="6858001"/>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Antoine Lacombe </a:t>
            </a:r>
            <a:r>
              <a:rPr lang="en-GB" sz="1100" b="1" noProof="0" dirty="0">
                <a:solidFill>
                  <a:srgbClr val="C6573B"/>
                </a:solidFill>
                <a:latin typeface="Calibri" charset="0"/>
                <a:ea typeface="Calibri" charset="0"/>
                <a:cs typeface="Calibri" charset="0"/>
              </a:rPr>
              <a:t>Pharm D, MBA</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pic>
        <p:nvPicPr>
          <p:cNvPr id="42" name="Picture 41">
            <a:extLst>
              <a:ext uri="{FF2B5EF4-FFF2-40B4-BE49-F238E27FC236}">
                <a16:creationId xmlns:a16="http://schemas.microsoft.com/office/drawing/2014/main" id="{8D483240-64A1-0141-A68F-ED7CA01E19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764704"/>
            <a:ext cx="2062050" cy="826176"/>
          </a:xfrm>
          <a:prstGeom prst="rect">
            <a:avLst/>
          </a:prstGeom>
        </p:spPr>
      </p:pic>
      <p:sp>
        <p:nvSpPr>
          <p:cNvPr id="43" name="Titre 1">
            <a:extLst>
              <a:ext uri="{FF2B5EF4-FFF2-40B4-BE49-F238E27FC236}">
                <a16:creationId xmlns:a16="http://schemas.microsoft.com/office/drawing/2014/main" id="{64D12537-8C01-A042-98FF-A67A845EC702}"/>
              </a:ext>
            </a:extLst>
          </p:cNvPr>
          <p:cNvSpPr txBox="1">
            <a:spLocks/>
          </p:cNvSpPr>
          <p:nvPr userDrawn="1"/>
        </p:nvSpPr>
        <p:spPr>
          <a:xfrm>
            <a:off x="5176866" y="6525344"/>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Calibri" charset="0"/>
                <a:ea typeface="Calibri" charset="0"/>
                <a:cs typeface="Calibri" charset="0"/>
              </a:rPr>
              <a:t>Heading to the heart of Independent Medical Education Since 2012</a:t>
            </a:r>
            <a:endParaRPr kumimoji="0" lang="en-GB" sz="1400" b="1"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Froukje</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Sosef</a:t>
            </a:r>
            <a:r>
              <a:rPr lang="en-GB" sz="1400" b="1" noProof="0" dirty="0">
                <a:solidFill>
                  <a:srgbClr val="C6573B"/>
                </a:solidFill>
                <a:latin typeface="Calibri" charset="0"/>
                <a:ea typeface="Calibri" charset="0"/>
                <a:cs typeface="Calibri" charset="0"/>
              </a:rPr>
              <a:t> </a:t>
            </a:r>
            <a:r>
              <a:rPr lang="en-GB" sz="1100" b="1" noProof="0" dirty="0">
                <a:solidFill>
                  <a:srgbClr val="C6573B"/>
                </a:solidFill>
                <a:latin typeface="Calibri" charset="0"/>
                <a:ea typeface="Calibri" charset="0"/>
                <a:cs typeface="Calibri" charset="0"/>
              </a:rPr>
              <a:t>MD</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0194379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Calibri" charset="0"/>
                <a:ea typeface="Calibri" charset="0"/>
                <a:cs typeface="Calibri"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Calibri" charset="0"/>
                <a:ea typeface="Calibri" charset="0"/>
                <a:cs typeface="Calibri"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Calibri" charset="0"/>
                <a:ea typeface="Calibri" charset="0"/>
                <a:cs typeface="Calibri"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Calibri" charset="0"/>
                <a:ea typeface="Calibri" charset="0"/>
                <a:cs typeface="Calibri"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C08F71FF-151F-2D48-81C5-8F8DB46A9D7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j-lt"/>
                <a:ea typeface="Calibri" charset="0"/>
                <a:cs typeface="Calibri"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38096E7-3C23-084C-98B8-6312BCA122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332B0E8-5037-6B4D-B9B4-0A16C3C15D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80760" y="291983"/>
            <a:ext cx="1503872" cy="6025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7" r:id="rId13"/>
  </p:sldLayoutIdLst>
  <p:hf hdr="0" ftr="0" dt="0"/>
  <p:txStyles>
    <p:titleStyle>
      <a:lvl1pPr algn="l" defTabSz="457200" rtl="0" eaLnBrk="1" latinLnBrk="0" hangingPunct="1">
        <a:spcBef>
          <a:spcPct val="0"/>
        </a:spcBef>
        <a:buNone/>
        <a:defRPr sz="2800" b="1" i="0" kern="1200" cap="all" spc="0" baseline="0">
          <a:solidFill>
            <a:srgbClr val="5D8298"/>
          </a:solidFill>
          <a:latin typeface="Calibri" charset="0"/>
          <a:ea typeface="Calibri" charset="0"/>
          <a:cs typeface="Calibri"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COR2EDMedEd" TargetMode="External"/><Relationship Id="rId3" Type="http://schemas.openxmlformats.org/officeDocument/2006/relationships/image" Target="../media/image9.png"/><Relationship Id="rId7" Type="http://schemas.openxmlformats.org/officeDocument/2006/relationships/image" Target="../media/image11.svg"/><Relationship Id="rId12" Type="http://schemas.openxmlformats.org/officeDocument/2006/relationships/hyperlink" Target="https://vimeo.com/cor2ed"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hyperlink" Target="http://cor2ed.com/" TargetMode="External"/><Relationship Id="rId10" Type="http://schemas.openxmlformats.org/officeDocument/2006/relationships/image" Target="../media/image13.png"/><Relationship Id="rId4" Type="http://schemas.openxmlformats.org/officeDocument/2006/relationships/hyperlink" Target="https://www.linkedin.com/company/cor2ed/" TargetMode="Externa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hyperlink" Target="https://www.ncbi.nlm.nih.gov/books/NBK536957/"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hyperlink" Target="https://www.ncbi.nlm.nih.gov/books/NBK53695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34291-0B2B-452C-ABD2-6EC1111FF5F8}"/>
              </a:ext>
            </a:extLst>
          </p:cNvPr>
          <p:cNvSpPr>
            <a:spLocks noGrp="1"/>
          </p:cNvSpPr>
          <p:nvPr>
            <p:ph type="title"/>
          </p:nvPr>
        </p:nvSpPr>
        <p:spPr/>
        <p:txBody>
          <a:bodyPr/>
          <a:lstStyle/>
          <a:p>
            <a:r>
              <a:rPr lang="en-GB"/>
              <a:t>Key findings</a:t>
            </a:r>
            <a:endParaRPr lang="en-GB" dirty="0"/>
          </a:p>
        </p:txBody>
      </p:sp>
      <p:sp>
        <p:nvSpPr>
          <p:cNvPr id="5" name="Content Placeholder 4">
            <a:extLst>
              <a:ext uri="{FF2B5EF4-FFF2-40B4-BE49-F238E27FC236}">
                <a16:creationId xmlns:a16="http://schemas.microsoft.com/office/drawing/2014/main" id="{F80853DA-4012-4E0E-A37D-4C945FB80EC0}"/>
              </a:ext>
            </a:extLst>
          </p:cNvPr>
          <p:cNvSpPr>
            <a:spLocks noGrp="1"/>
          </p:cNvSpPr>
          <p:nvPr>
            <p:ph sz="quarter" idx="14"/>
          </p:nvPr>
        </p:nvSpPr>
        <p:spPr/>
        <p:txBody>
          <a:bodyPr/>
          <a:lstStyle/>
          <a:p>
            <a:r>
              <a:rPr lang="en-GB" dirty="0">
                <a:solidFill>
                  <a:schemeClr val="tx2"/>
                </a:solidFill>
              </a:rPr>
              <a:t>Pulmonary histology showed alveolar simplification and enlarged acinar airspace indicating </a:t>
            </a:r>
            <a:br>
              <a:rPr lang="en-GB" dirty="0">
                <a:solidFill>
                  <a:schemeClr val="tx2"/>
                </a:solidFill>
              </a:rPr>
            </a:br>
            <a:r>
              <a:rPr lang="en-GB" dirty="0">
                <a:solidFill>
                  <a:schemeClr val="tx2"/>
                </a:solidFill>
              </a:rPr>
              <a:t>defective alveolarization</a:t>
            </a:r>
          </a:p>
          <a:p>
            <a:r>
              <a:rPr lang="en-GB" dirty="0">
                <a:solidFill>
                  <a:schemeClr val="tx2"/>
                </a:solidFill>
              </a:rPr>
              <a:t>Found changes in the respiratory system resistance, including reduced compliance and increased elastance </a:t>
            </a:r>
            <a:r>
              <a:rPr lang="en-US" sz="2000" dirty="0">
                <a:solidFill>
                  <a:schemeClr val="tx2"/>
                </a:solidFill>
                <a:latin typeface="Aileron" charset="0"/>
                <a:ea typeface="Aileron" charset="0"/>
                <a:cs typeface="Aileron" charset="0"/>
              </a:rPr>
              <a:t>in </a:t>
            </a:r>
            <a:r>
              <a:rPr lang="en-US" sz="2000" i="1" dirty="0" err="1">
                <a:solidFill>
                  <a:schemeClr val="tx2"/>
                </a:solidFill>
                <a:latin typeface="Aileron" charset="0"/>
                <a:ea typeface="Aileron" charset="0"/>
                <a:cs typeface="Aileron" charset="0"/>
              </a:rPr>
              <a:t>Crtap</a:t>
            </a:r>
            <a:r>
              <a:rPr lang="en-US" sz="2000" dirty="0" err="1">
                <a:solidFill>
                  <a:schemeClr val="tx2"/>
                </a:solidFill>
                <a:latin typeface="Aileron" charset="0"/>
                <a:ea typeface="Aileron" charset="0"/>
                <a:cs typeface="Aileron" charset="0"/>
              </a:rPr>
              <a:t>KO</a:t>
            </a:r>
            <a:r>
              <a:rPr lang="en-US" sz="2000" dirty="0">
                <a:solidFill>
                  <a:schemeClr val="tx2"/>
                </a:solidFill>
                <a:latin typeface="Aileron" charset="0"/>
                <a:ea typeface="Aileron" charset="0"/>
                <a:cs typeface="Aileron" charset="0"/>
              </a:rPr>
              <a:t> and </a:t>
            </a:r>
            <a:r>
              <a:rPr lang="en-US" sz="2000" dirty="0" err="1">
                <a:solidFill>
                  <a:schemeClr val="tx2"/>
                </a:solidFill>
                <a:latin typeface="Aileron" charset="0"/>
                <a:ea typeface="Aileron" charset="0"/>
                <a:cs typeface="Aileron" charset="0"/>
              </a:rPr>
              <a:t>oim</a:t>
            </a:r>
            <a:r>
              <a:rPr lang="en-US" sz="2000" dirty="0">
                <a:solidFill>
                  <a:schemeClr val="tx2"/>
                </a:solidFill>
                <a:latin typeface="Aileron" charset="0"/>
                <a:ea typeface="Aileron" charset="0"/>
                <a:cs typeface="Aileron" charset="0"/>
              </a:rPr>
              <a:t>/</a:t>
            </a:r>
            <a:r>
              <a:rPr lang="en-US" sz="2000" dirty="0" err="1">
                <a:solidFill>
                  <a:schemeClr val="tx2"/>
                </a:solidFill>
                <a:latin typeface="Aileron" charset="0"/>
                <a:ea typeface="Aileron" charset="0"/>
                <a:cs typeface="Aileron" charset="0"/>
              </a:rPr>
              <a:t>oim</a:t>
            </a:r>
            <a:r>
              <a:rPr lang="en-US" sz="2000" dirty="0">
                <a:solidFill>
                  <a:schemeClr val="tx2"/>
                </a:solidFill>
                <a:latin typeface="Aileron" charset="0"/>
                <a:ea typeface="Aileron" charset="0"/>
                <a:cs typeface="Aileron" charset="0"/>
              </a:rPr>
              <a:t> mice indicating increased lung/thoracic cage rigidity</a:t>
            </a:r>
            <a:endParaRPr lang="en-GB" dirty="0">
              <a:solidFill>
                <a:schemeClr val="tx2"/>
              </a:solidFill>
            </a:endParaRPr>
          </a:p>
          <a:p>
            <a:pPr lvl="1"/>
            <a:r>
              <a:rPr lang="en-US" dirty="0">
                <a:solidFill>
                  <a:schemeClr val="tx2"/>
                </a:solidFill>
                <a:latin typeface="Aileron" charset="0"/>
                <a:ea typeface="Aileron" charset="0"/>
                <a:cs typeface="Aileron" charset="0"/>
              </a:rPr>
              <a:t>these defects are found in </a:t>
            </a:r>
            <a:r>
              <a:rPr lang="en-US" i="1" dirty="0" err="1">
                <a:solidFill>
                  <a:schemeClr val="tx2"/>
                </a:solidFill>
                <a:latin typeface="Aileron" charset="0"/>
                <a:ea typeface="Aileron" charset="0"/>
                <a:cs typeface="Aileron" charset="0"/>
              </a:rPr>
              <a:t>Crtap</a:t>
            </a:r>
            <a:r>
              <a:rPr lang="en-US" dirty="0" err="1">
                <a:solidFill>
                  <a:schemeClr val="tx2"/>
                </a:solidFill>
                <a:latin typeface="Aileron" charset="0"/>
                <a:ea typeface="Aileron" charset="0"/>
                <a:cs typeface="Aileron" charset="0"/>
              </a:rPr>
              <a:t>KO</a:t>
            </a:r>
            <a:r>
              <a:rPr lang="en-US" dirty="0">
                <a:solidFill>
                  <a:schemeClr val="tx2"/>
                </a:solidFill>
                <a:latin typeface="Aileron" charset="0"/>
                <a:ea typeface="Aileron" charset="0"/>
                <a:cs typeface="Aileron" charset="0"/>
              </a:rPr>
              <a:t> and </a:t>
            </a:r>
            <a:r>
              <a:rPr lang="en-US" dirty="0" err="1">
                <a:solidFill>
                  <a:schemeClr val="tx2"/>
                </a:solidFill>
                <a:latin typeface="Aileron" charset="0"/>
                <a:ea typeface="Aileron" charset="0"/>
                <a:cs typeface="Aileron" charset="0"/>
              </a:rPr>
              <a:t>oim</a:t>
            </a:r>
            <a:r>
              <a:rPr lang="en-US" dirty="0">
                <a:solidFill>
                  <a:schemeClr val="tx2"/>
                </a:solidFill>
                <a:latin typeface="Aileron" charset="0"/>
                <a:ea typeface="Aileron" charset="0"/>
                <a:cs typeface="Aileron" charset="0"/>
              </a:rPr>
              <a:t>/</a:t>
            </a:r>
            <a:r>
              <a:rPr lang="en-US" dirty="0" err="1">
                <a:solidFill>
                  <a:schemeClr val="tx2"/>
                </a:solidFill>
                <a:latin typeface="Aileron" charset="0"/>
                <a:ea typeface="Aileron" charset="0"/>
                <a:cs typeface="Aileron" charset="0"/>
              </a:rPr>
              <a:t>oim</a:t>
            </a:r>
            <a:r>
              <a:rPr lang="en-US" dirty="0">
                <a:solidFill>
                  <a:schemeClr val="tx2"/>
                </a:solidFill>
                <a:latin typeface="Aileron" charset="0"/>
                <a:ea typeface="Aileron" charset="0"/>
                <a:cs typeface="Aileron" charset="0"/>
              </a:rPr>
              <a:t> but not in Col1A2</a:t>
            </a:r>
            <a:r>
              <a:rPr lang="en-US" baseline="30000" dirty="0">
                <a:solidFill>
                  <a:schemeClr val="tx2"/>
                </a:solidFill>
                <a:latin typeface="Aileron" charset="0"/>
                <a:ea typeface="Aileron" charset="0"/>
                <a:cs typeface="Aileron" charset="0"/>
              </a:rPr>
              <a:t>+/G610C</a:t>
            </a:r>
            <a:r>
              <a:rPr lang="en-US" dirty="0">
                <a:solidFill>
                  <a:schemeClr val="tx2"/>
                </a:solidFill>
                <a:latin typeface="Aileron" charset="0"/>
                <a:ea typeface="Aileron" charset="0"/>
                <a:cs typeface="Aileron" charset="0"/>
              </a:rPr>
              <a:t>, suggesting that that the impact of OI on lung function positively correlates with the severity of the skeletal phenotype</a:t>
            </a:r>
            <a:endParaRPr lang="en-GB" dirty="0">
              <a:solidFill>
                <a:schemeClr val="tx2"/>
              </a:solidFill>
            </a:endParaRPr>
          </a:p>
          <a:p>
            <a:r>
              <a:rPr lang="en-US" dirty="0">
                <a:solidFill>
                  <a:schemeClr val="tx2"/>
                </a:solidFill>
              </a:rPr>
              <a:t>Results suggested that OI not only causes brittle bones but also primary lung defects and altered respiratory mechanics. Further investigation required</a:t>
            </a:r>
          </a:p>
          <a:p>
            <a:endParaRPr lang="en-GB" dirty="0">
              <a:solidFill>
                <a:schemeClr val="tx2"/>
              </a:solidFill>
            </a:endParaRPr>
          </a:p>
        </p:txBody>
      </p:sp>
      <p:sp>
        <p:nvSpPr>
          <p:cNvPr id="3" name="Slide Number Placeholder 2">
            <a:extLst>
              <a:ext uri="{FF2B5EF4-FFF2-40B4-BE49-F238E27FC236}">
                <a16:creationId xmlns:a16="http://schemas.microsoft.com/office/drawing/2014/main" id="{0CBA1E46-F525-48DA-93CF-76B2F8A49846}"/>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6" name="Content Placeholder 5">
            <a:extLst>
              <a:ext uri="{FF2B5EF4-FFF2-40B4-BE49-F238E27FC236}">
                <a16:creationId xmlns:a16="http://schemas.microsoft.com/office/drawing/2014/main" id="{E5ED5D9F-AA97-43E5-B435-6EFB851FE126}"/>
              </a:ext>
            </a:extLst>
          </p:cNvPr>
          <p:cNvSpPr>
            <a:spLocks noGrp="1"/>
          </p:cNvSpPr>
          <p:nvPr>
            <p:ph sz="quarter" idx="15"/>
          </p:nvPr>
        </p:nvSpPr>
        <p:spPr/>
        <p:txBody>
          <a:bodyPr/>
          <a:lstStyle/>
          <a:p>
            <a:r>
              <a:rPr lang="en-GB" dirty="0">
                <a:solidFill>
                  <a:schemeClr val="tx2"/>
                </a:solidFill>
              </a:rPr>
              <a:t>OI, </a:t>
            </a:r>
            <a:r>
              <a:rPr lang="en-US" dirty="0">
                <a:solidFill>
                  <a:schemeClr val="tx2"/>
                </a:solidFill>
              </a:rPr>
              <a:t>osteogenesis imperfecta</a:t>
            </a:r>
            <a:endParaRPr lang="en-US" dirty="0"/>
          </a:p>
          <a:p>
            <a:pPr>
              <a:spcBef>
                <a:spcPts val="0"/>
              </a:spcBef>
            </a:pPr>
            <a:r>
              <a:rPr lang="en-US" dirty="0"/>
              <a:t>Morello R, et al.</a:t>
            </a:r>
            <a:r>
              <a:rPr lang="en-GB" dirty="0"/>
              <a:t> ASBMR 2021, Abstract #FRI-284; </a:t>
            </a: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185517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69C958-A13A-4D85-9C35-9355755AF0B5}"/>
              </a:ext>
            </a:extLst>
          </p:cNvPr>
          <p:cNvSpPr>
            <a:spLocks noGrp="1"/>
          </p:cNvSpPr>
          <p:nvPr>
            <p:ph type="body" idx="1"/>
          </p:nvPr>
        </p:nvSpPr>
        <p:spPr/>
        <p:txBody>
          <a:bodyPr/>
          <a:lstStyle/>
          <a:p>
            <a:r>
              <a:rPr lang="en-GB" dirty="0"/>
              <a:t>From: dr. </a:t>
            </a:r>
            <a:r>
              <a:rPr lang="en-GB" dirty="0" err="1"/>
              <a:t>marelise</a:t>
            </a:r>
            <a:r>
              <a:rPr lang="en-GB" dirty="0"/>
              <a:t> </a:t>
            </a:r>
            <a:r>
              <a:rPr lang="en-GB" dirty="0" err="1"/>
              <a:t>eekhofF</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clinical perspectives</a:t>
            </a:r>
            <a:endParaRPr lang="en-GB" dirty="0"/>
          </a:p>
        </p:txBody>
      </p:sp>
      <p:sp>
        <p:nvSpPr>
          <p:cNvPr id="7" name="Content Placeholder 6">
            <a:extLst>
              <a:ext uri="{FF2B5EF4-FFF2-40B4-BE49-F238E27FC236}">
                <a16:creationId xmlns:a16="http://schemas.microsoft.com/office/drawing/2014/main" id="{002B1468-FD6E-4EA6-B380-EFCE3B163DBB}"/>
              </a:ext>
            </a:extLst>
          </p:cNvPr>
          <p:cNvSpPr>
            <a:spLocks noGrp="1"/>
          </p:cNvSpPr>
          <p:nvPr>
            <p:ph sz="quarter" idx="14"/>
          </p:nvPr>
        </p:nvSpPr>
        <p:spPr/>
        <p:txBody>
          <a:bodyPr/>
          <a:lstStyle/>
          <a:p>
            <a:r>
              <a:rPr lang="en-GB" dirty="0"/>
              <a:t>Really impressed by design as the group managed to carry out extensive lung function test in mice mimicking type III OI but also looked at lung tissues</a:t>
            </a:r>
          </a:p>
          <a:p>
            <a:r>
              <a:rPr lang="en-GB" dirty="0"/>
              <a:t>Sheds new light on previously identified lung function issues which were previously attributed to abnormalities of the chest wall</a:t>
            </a:r>
          </a:p>
          <a:p>
            <a:r>
              <a:rPr lang="en-GB" dirty="0"/>
              <a:t>Supports a review performed by </a:t>
            </a:r>
            <a:r>
              <a:rPr lang="en-GB" dirty="0" err="1"/>
              <a:t>Dr.</a:t>
            </a:r>
            <a:r>
              <a:rPr lang="en-GB" dirty="0"/>
              <a:t> </a:t>
            </a:r>
            <a:r>
              <a:rPr lang="en-GB" dirty="0" err="1"/>
              <a:t>Eekhoff’s</a:t>
            </a:r>
            <a:r>
              <a:rPr lang="en-GB" dirty="0"/>
              <a:t> group which showed that lung function in OI patients can be explained in part by the chest wall but there is also an intrinsic alveolar factor involved</a:t>
            </a:r>
            <a:r>
              <a:rPr lang="en-GB" dirty="0">
                <a:solidFill>
                  <a:schemeClr val="tx2"/>
                </a:solidFill>
              </a:rPr>
              <a:t>. This is now being investigated further through histology</a:t>
            </a:r>
          </a:p>
          <a:p>
            <a:endParaRPr lang="en-GB" dirty="0"/>
          </a:p>
          <a:p>
            <a:endParaRPr lang="en-GB" dirty="0"/>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GB" dirty="0">
                <a:solidFill>
                  <a:schemeClr val="tx2"/>
                </a:solidFill>
              </a:rPr>
              <a:t>OI, </a:t>
            </a:r>
            <a:r>
              <a:rPr lang="en-US" dirty="0">
                <a:solidFill>
                  <a:schemeClr val="tx2"/>
                </a:solidFill>
              </a:rPr>
              <a:t>osteogenesis imperfecta</a:t>
            </a:r>
            <a:endParaRPr lang="en-US" dirty="0"/>
          </a:p>
          <a:p>
            <a:pPr>
              <a:spcBef>
                <a:spcPts val="0"/>
              </a:spcBef>
            </a:pPr>
            <a:r>
              <a:rPr lang="en-US" dirty="0"/>
              <a:t>Morello R, et al.</a:t>
            </a:r>
            <a:r>
              <a:rPr lang="en-GB" dirty="0"/>
              <a:t> ASBMR 2021, Abstract #FRI-284; </a:t>
            </a:r>
            <a:r>
              <a:rPr lang="en-GB" dirty="0">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361149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C4D4-EEA6-48A8-9191-7FEBAD47B9F2}"/>
              </a:ext>
            </a:extLst>
          </p:cNvPr>
          <p:cNvSpPr>
            <a:spLocks noGrp="1"/>
          </p:cNvSpPr>
          <p:nvPr>
            <p:ph type="title"/>
          </p:nvPr>
        </p:nvSpPr>
        <p:spPr>
          <a:xfrm>
            <a:off x="304800" y="764704"/>
            <a:ext cx="11582400" cy="3658418"/>
          </a:xfrm>
        </p:spPr>
        <p:txBody>
          <a:bodyPr>
            <a:normAutofit/>
          </a:bodyPr>
          <a:lstStyle/>
          <a:p>
            <a:r>
              <a:rPr lang="en-GB" b="1" dirty="0">
                <a:effectLst/>
                <a:latin typeface="+mn-lt"/>
                <a:ea typeface="Times New Roman" panose="02020603050405020304" pitchFamily="18" charset="0"/>
              </a:rPr>
              <a:t>Neurological and Psychiatric Manifestations of X-linked </a:t>
            </a:r>
            <a:r>
              <a:rPr lang="en-GB" b="1" dirty="0" err="1">
                <a:effectLst/>
                <a:latin typeface="+mn-lt"/>
                <a:ea typeface="Times New Roman" panose="02020603050405020304" pitchFamily="18" charset="0"/>
              </a:rPr>
              <a:t>HypophosphatAemia</a:t>
            </a:r>
            <a:r>
              <a:rPr lang="en-GB" b="1" dirty="0">
                <a:effectLst/>
                <a:latin typeface="+mn-lt"/>
                <a:ea typeface="Times New Roman" panose="02020603050405020304" pitchFamily="18" charset="0"/>
              </a:rPr>
              <a:t> in a Longitudinal Cohort Study: </a:t>
            </a:r>
            <a:br>
              <a:rPr lang="en-GB" b="1" dirty="0">
                <a:effectLst/>
                <a:latin typeface="+mn-lt"/>
                <a:ea typeface="Times New Roman" panose="02020603050405020304" pitchFamily="18" charset="0"/>
              </a:rPr>
            </a:br>
            <a:r>
              <a:rPr lang="en-GB" b="1" dirty="0">
                <a:effectLst/>
                <a:latin typeface="+mn-lt"/>
                <a:ea typeface="Times New Roman" panose="02020603050405020304" pitchFamily="18" charset="0"/>
              </a:rPr>
              <a:t>XLH Disease Monitoring Program (XLH-DMP)</a:t>
            </a:r>
            <a:endParaRPr lang="en-GB" dirty="0">
              <a:latin typeface="+mn-lt"/>
            </a:endParaRPr>
          </a:p>
        </p:txBody>
      </p:sp>
      <p:sp>
        <p:nvSpPr>
          <p:cNvPr id="3" name="Slide Number Placeholder 2">
            <a:extLst>
              <a:ext uri="{FF2B5EF4-FFF2-40B4-BE49-F238E27FC236}">
                <a16:creationId xmlns:a16="http://schemas.microsoft.com/office/drawing/2014/main" id="{3F7858B7-470B-40D6-9633-0596A0A5DDFE}"/>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4" name="Subtitle 2">
            <a:extLst>
              <a:ext uri="{FF2B5EF4-FFF2-40B4-BE49-F238E27FC236}">
                <a16:creationId xmlns:a16="http://schemas.microsoft.com/office/drawing/2014/main" id="{C4D33C35-EEED-46C1-94D4-D436DA3C27A1}"/>
              </a:ext>
            </a:extLst>
          </p:cNvPr>
          <p:cNvSpPr txBox="1">
            <a:spLocks/>
          </p:cNvSpPr>
          <p:nvPr/>
        </p:nvSpPr>
        <p:spPr>
          <a:xfrm>
            <a:off x="609600" y="4653136"/>
            <a:ext cx="10972800" cy="1655762"/>
          </a:xfrm>
          <a:prstGeom prst="rect">
            <a:avLst/>
          </a:prstGeom>
        </p:spPr>
        <p:txBody>
          <a:bodyPr>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200" b="1" dirty="0">
                <a:solidFill>
                  <a:schemeClr val="bg1"/>
                </a:solidFill>
              </a:rPr>
              <a:t>Jan de </a:t>
            </a:r>
            <a:r>
              <a:rPr lang="en-GB" sz="2200" b="1" dirty="0" err="1">
                <a:solidFill>
                  <a:schemeClr val="bg1"/>
                </a:solidFill>
              </a:rPr>
              <a:t>Beur</a:t>
            </a:r>
            <a:r>
              <a:rPr lang="en-GB" sz="2200" b="1" dirty="0">
                <a:solidFill>
                  <a:schemeClr val="bg1"/>
                </a:solidFill>
              </a:rPr>
              <a:t> S, et al. ASBMR 2021, Abstract #1019</a:t>
            </a:r>
          </a:p>
        </p:txBody>
      </p:sp>
      <p:sp>
        <p:nvSpPr>
          <p:cNvPr id="5" name="TextBox 4">
            <a:extLst>
              <a:ext uri="{FF2B5EF4-FFF2-40B4-BE49-F238E27FC236}">
                <a16:creationId xmlns:a16="http://schemas.microsoft.com/office/drawing/2014/main" id="{2D3F32BD-4C3B-4DA8-B06C-B40CED3C09DA}"/>
              </a:ext>
            </a:extLst>
          </p:cNvPr>
          <p:cNvSpPr txBox="1"/>
          <p:nvPr/>
        </p:nvSpPr>
        <p:spPr>
          <a:xfrm>
            <a:off x="619200" y="6357600"/>
            <a:ext cx="6196880" cy="363600"/>
          </a:xfrm>
          <a:prstGeom prst="rect">
            <a:avLst/>
          </a:prstGeom>
          <a:noFill/>
        </p:spPr>
        <p:txBody>
          <a:bodyPr wrap="square" lIns="0" tIns="0" rIns="0" bIns="0" rtlCol="0" anchor="ctr" anchorCtr="0">
            <a:noAutofit/>
          </a:bodyPr>
          <a:lstStyle/>
          <a:p>
            <a:r>
              <a:rPr lang="en-GB" sz="1200" dirty="0">
                <a:solidFill>
                  <a:schemeClr val="bg1"/>
                </a:solidFill>
                <a:ea typeface="Aileron" charset="0"/>
                <a:cs typeface="Aileron" charset="0"/>
              </a:rPr>
              <a:t>XLH, X‑linked </a:t>
            </a:r>
            <a:r>
              <a:rPr lang="en-GB" sz="1200" dirty="0" err="1">
                <a:solidFill>
                  <a:schemeClr val="bg1"/>
                </a:solidFill>
                <a:ea typeface="Aileron" charset="0"/>
                <a:cs typeface="Aileron" charset="0"/>
              </a:rPr>
              <a:t>hypophosphataemia</a:t>
            </a:r>
            <a:endParaRPr lang="en-GB" sz="1200" dirty="0">
              <a:solidFill>
                <a:schemeClr val="bg1"/>
              </a:solidFill>
              <a:ea typeface="Aileron" charset="0"/>
              <a:cs typeface="Aileron" charset="0"/>
            </a:endParaRPr>
          </a:p>
        </p:txBody>
      </p:sp>
    </p:spTree>
    <p:extLst>
      <p:ext uri="{BB962C8B-B14F-4D97-AF65-F5344CB8AC3E}">
        <p14:creationId xmlns:p14="http://schemas.microsoft.com/office/powerpoint/2010/main" val="47169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a:xfrm>
            <a:off x="619201" y="259200"/>
            <a:ext cx="8740799" cy="864000"/>
          </a:xfrm>
        </p:spPr>
        <p:txBody>
          <a:bodyPr/>
          <a:lstStyle/>
          <a:p>
            <a:r>
              <a:rPr lang="en-GB"/>
              <a:t>Background and study design</a:t>
            </a:r>
            <a:endParaRPr lang="en-GB" dirty="0"/>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a:xfrm>
            <a:off x="619200" y="1052736"/>
            <a:ext cx="10963199" cy="3769391"/>
          </a:xfrm>
        </p:spPr>
        <p:txBody>
          <a:bodyPr>
            <a:noAutofit/>
          </a:bodyPr>
          <a:lstStyle/>
          <a:p>
            <a:r>
              <a:rPr lang="en-US" b="1" i="0" dirty="0">
                <a:solidFill>
                  <a:schemeClr val="accent1"/>
                </a:solidFill>
                <a:effectLst/>
                <a:latin typeface="+mn-lt"/>
              </a:rPr>
              <a:t>X-linked </a:t>
            </a:r>
            <a:r>
              <a:rPr lang="en-US" b="1" i="0" dirty="0" err="1">
                <a:solidFill>
                  <a:schemeClr val="accent1"/>
                </a:solidFill>
                <a:effectLst/>
                <a:latin typeface="+mn-lt"/>
              </a:rPr>
              <a:t>hypophosphataemia</a:t>
            </a:r>
            <a:r>
              <a:rPr lang="en-US" b="1" i="0" dirty="0">
                <a:solidFill>
                  <a:schemeClr val="accent1"/>
                </a:solidFill>
                <a:effectLst/>
                <a:latin typeface="+mn-lt"/>
              </a:rPr>
              <a:t> </a:t>
            </a:r>
            <a:r>
              <a:rPr lang="en-US" b="0" i="0" dirty="0">
                <a:solidFill>
                  <a:schemeClr val="tx2"/>
                </a:solidFill>
                <a:effectLst/>
                <a:latin typeface="+mn-lt"/>
              </a:rPr>
              <a:t>(XLH) is the prototypic </a:t>
            </a:r>
            <a:r>
              <a:rPr lang="en-US" b="1" i="0" dirty="0">
                <a:solidFill>
                  <a:schemeClr val="accent1"/>
                </a:solidFill>
                <a:effectLst/>
                <a:latin typeface="+mn-lt"/>
              </a:rPr>
              <a:t>disorder of renal phosphate wasting</a:t>
            </a:r>
            <a:r>
              <a:rPr lang="en-US" b="0" i="0" dirty="0">
                <a:solidFill>
                  <a:schemeClr val="tx2"/>
                </a:solidFill>
                <a:effectLst/>
                <a:latin typeface="+mn-lt"/>
              </a:rPr>
              <a:t>, and the </a:t>
            </a:r>
            <a:r>
              <a:rPr lang="en-US" b="1" i="0" dirty="0">
                <a:solidFill>
                  <a:schemeClr val="accent1"/>
                </a:solidFill>
                <a:effectLst/>
                <a:latin typeface="+mn-lt"/>
              </a:rPr>
              <a:t>most common form of heritable rickets</a:t>
            </a:r>
          </a:p>
          <a:p>
            <a:pPr lvl="1"/>
            <a:r>
              <a:rPr lang="en-US" b="0" i="0" spc="-20" dirty="0">
                <a:solidFill>
                  <a:schemeClr val="tx2"/>
                </a:solidFill>
                <a:effectLst/>
                <a:latin typeface="+mn-lt"/>
              </a:rPr>
              <a:t>Dental abscesses, arthritis, and calcification of tendons and ligaments (enthesopathy) often develop in later life</a:t>
            </a:r>
          </a:p>
          <a:p>
            <a:r>
              <a:rPr lang="en-US" b="1" i="0" dirty="0">
                <a:solidFill>
                  <a:schemeClr val="accent1"/>
                </a:solidFill>
                <a:effectLst/>
                <a:latin typeface="+mn-lt"/>
              </a:rPr>
              <a:t>XLH-DMP</a:t>
            </a:r>
            <a:r>
              <a:rPr lang="en-US" b="0" i="0" dirty="0">
                <a:solidFill>
                  <a:schemeClr val="tx2"/>
                </a:solidFill>
                <a:effectLst/>
                <a:latin typeface="+mn-lt"/>
              </a:rPr>
              <a:t> is a global, prospective, multicenter, </a:t>
            </a:r>
            <a:r>
              <a:rPr lang="en-US" b="1" i="0" dirty="0">
                <a:solidFill>
                  <a:schemeClr val="accent1"/>
                </a:solidFill>
                <a:effectLst/>
                <a:latin typeface="+mn-lt"/>
              </a:rPr>
              <a:t>longitudinal, long-term outcomes program </a:t>
            </a:r>
            <a:r>
              <a:rPr lang="en-US" b="0" i="0" dirty="0">
                <a:solidFill>
                  <a:schemeClr val="tx2"/>
                </a:solidFill>
                <a:effectLst/>
                <a:latin typeface="+mn-lt"/>
              </a:rPr>
              <a:t>for subjects on or off any treatment </a:t>
            </a:r>
          </a:p>
          <a:p>
            <a:pPr lvl="1"/>
            <a:r>
              <a:rPr lang="en-US" b="0" i="0" dirty="0">
                <a:solidFill>
                  <a:schemeClr val="tx2"/>
                </a:solidFill>
                <a:effectLst/>
                <a:latin typeface="+mn-lt"/>
              </a:rPr>
              <a:t>Aims are to </a:t>
            </a:r>
            <a:r>
              <a:rPr lang="en-US" b="0" i="0" dirty="0" err="1">
                <a:solidFill>
                  <a:schemeClr val="tx2"/>
                </a:solidFill>
                <a:effectLst/>
                <a:latin typeface="+mn-lt"/>
              </a:rPr>
              <a:t>characterise</a:t>
            </a:r>
            <a:r>
              <a:rPr lang="en-US" b="0" i="0" dirty="0">
                <a:solidFill>
                  <a:schemeClr val="tx2"/>
                </a:solidFill>
                <a:effectLst/>
                <a:latin typeface="+mn-lt"/>
              </a:rPr>
              <a:t> XLH disease presentation and progression</a:t>
            </a:r>
          </a:p>
          <a:p>
            <a:pPr lvl="2"/>
            <a:r>
              <a:rPr lang="en-US" b="0" i="0" dirty="0">
                <a:solidFill>
                  <a:schemeClr val="tx2"/>
                </a:solidFill>
                <a:effectLst/>
                <a:latin typeface="+mn-lt"/>
              </a:rPr>
              <a:t>assess long-term safety and effectiveness of </a:t>
            </a:r>
            <a:r>
              <a:rPr lang="en-US" b="0" i="0" dirty="0" err="1">
                <a:solidFill>
                  <a:schemeClr val="tx2"/>
                </a:solidFill>
                <a:effectLst/>
                <a:latin typeface="+mn-lt"/>
              </a:rPr>
              <a:t>burosumab</a:t>
            </a:r>
            <a:endParaRPr lang="en-US" dirty="0">
              <a:solidFill>
                <a:schemeClr val="tx2"/>
              </a:solidFill>
              <a:latin typeface="+mn-lt"/>
            </a:endParaRPr>
          </a:p>
          <a:p>
            <a:pPr lvl="2"/>
            <a:r>
              <a:rPr lang="en-US" b="0" i="0" dirty="0">
                <a:solidFill>
                  <a:schemeClr val="tx2"/>
                </a:solidFill>
                <a:effectLst/>
                <a:latin typeface="+mn-lt"/>
              </a:rPr>
              <a:t>investigate change over time across biomarker(s), clinical assessments, and patient/caregiver-reported </a:t>
            </a:r>
            <a:br>
              <a:rPr lang="en-US" b="0" i="0" dirty="0">
                <a:solidFill>
                  <a:schemeClr val="tx2"/>
                </a:solidFill>
                <a:effectLst/>
                <a:latin typeface="+mn-lt"/>
              </a:rPr>
            </a:br>
            <a:r>
              <a:rPr lang="en-US" b="0" i="0" dirty="0">
                <a:solidFill>
                  <a:schemeClr val="tx2"/>
                </a:solidFill>
                <a:effectLst/>
                <a:latin typeface="+mn-lt"/>
              </a:rPr>
              <a:t>outcome measures </a:t>
            </a:r>
          </a:p>
          <a:p>
            <a:r>
              <a:rPr lang="en-US" dirty="0">
                <a:solidFill>
                  <a:schemeClr val="tx2"/>
                </a:solidFill>
                <a:latin typeface="+mn-lt"/>
              </a:rPr>
              <a:t>This analysis </a:t>
            </a:r>
            <a:r>
              <a:rPr lang="en-US" b="1" dirty="0">
                <a:solidFill>
                  <a:schemeClr val="accent1"/>
                </a:solidFill>
                <a:latin typeface="+mn-lt"/>
              </a:rPr>
              <a:t>reports neurological and psychological symptoms </a:t>
            </a:r>
            <a:r>
              <a:rPr lang="en-US" dirty="0">
                <a:solidFill>
                  <a:schemeClr val="tx2"/>
                </a:solidFill>
                <a:latin typeface="+mn-lt"/>
              </a:rPr>
              <a:t>in this population</a:t>
            </a:r>
            <a:endParaRPr lang="en-GB" dirty="0">
              <a:solidFill>
                <a:schemeClr val="tx2"/>
              </a:solidFill>
              <a:latin typeface="+mn-lt"/>
            </a:endParaRP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232227"/>
            <a:ext cx="10444368" cy="365125"/>
          </a:xfrm>
        </p:spPr>
        <p:txBody>
          <a:bodyPr/>
          <a:lstStyle/>
          <a:p>
            <a:r>
              <a:rPr lang="en-GB" dirty="0">
                <a:solidFill>
                  <a:schemeClr val="tx2"/>
                </a:solidFill>
                <a:latin typeface="+mn-lt"/>
              </a:rPr>
              <a:t>XLH, X‑linked </a:t>
            </a:r>
            <a:r>
              <a:rPr lang="en-GB" dirty="0" err="1">
                <a:solidFill>
                  <a:schemeClr val="tx2"/>
                </a:solidFill>
                <a:latin typeface="+mn-lt"/>
              </a:rPr>
              <a:t>hypophosphataemia</a:t>
            </a:r>
            <a:endParaRPr lang="en-GB" sz="1200" dirty="0">
              <a:solidFill>
                <a:schemeClr val="tx2"/>
              </a:solidFill>
              <a:latin typeface="+mn-lt"/>
            </a:endParaRPr>
          </a:p>
          <a:p>
            <a:pPr>
              <a:spcBef>
                <a:spcPts val="0"/>
              </a:spcBef>
            </a:pPr>
            <a:r>
              <a:rPr lang="en-GB" sz="1200" dirty="0">
                <a:solidFill>
                  <a:schemeClr val="tx2"/>
                </a:solidFill>
                <a:latin typeface="+mn-lt"/>
              </a:rPr>
              <a:t>Carpenter T, et al</a:t>
            </a:r>
            <a:r>
              <a:rPr lang="en-GB" dirty="0">
                <a:solidFill>
                  <a:schemeClr val="tx2"/>
                </a:solidFill>
                <a:latin typeface="+mn-lt"/>
              </a:rPr>
              <a:t>. J Bone Miner Res. 2011;26:1381-8; </a:t>
            </a:r>
            <a:r>
              <a:rPr lang="en-GB" sz="1200" dirty="0">
                <a:solidFill>
                  <a:schemeClr val="tx2"/>
                </a:solidFill>
                <a:latin typeface="+mn-lt"/>
              </a:rPr>
              <a:t>www.clinicaltrials.gov (NCT03651505): accessed 02-Oct-2021; </a:t>
            </a:r>
            <a:r>
              <a:rPr lang="en-GB" sz="1200" dirty="0">
                <a:solidFill>
                  <a:schemeClr val="tx2"/>
                </a:solidFill>
              </a:rPr>
              <a:t>Jan de </a:t>
            </a:r>
            <a:r>
              <a:rPr lang="en-GB" sz="1200" dirty="0" err="1">
                <a:solidFill>
                  <a:schemeClr val="tx2"/>
                </a:solidFill>
              </a:rPr>
              <a:t>Beur</a:t>
            </a:r>
            <a:r>
              <a:rPr lang="en-GB" sz="1200" dirty="0">
                <a:solidFill>
                  <a:schemeClr val="tx2"/>
                </a:solidFill>
              </a:rPr>
              <a:t> S, et al. ASBMR 2021, Abstract #1019;</a:t>
            </a:r>
            <a:r>
              <a:rPr lang="en-GB" sz="1200" dirty="0">
                <a:solidFill>
                  <a:schemeClr val="tx2"/>
                </a:solidFill>
                <a:latin typeface="+mn-lt"/>
              </a:rPr>
              <a:t> </a:t>
            </a:r>
            <a:r>
              <a:rPr lang="en-GB" dirty="0">
                <a:solidFill>
                  <a:schemeClr val="tx2"/>
                </a:solidFill>
                <a:hlinkClick r:id="rId2">
                  <a:extLst>
                    <a:ext uri="{A12FA001-AC4F-418D-AE19-62706E023703}">
                      <ahyp:hlinkClr xmlns:ahyp="http://schemas.microsoft.com/office/drawing/2018/hyperlinkcolor" val="tx"/>
                    </a:ext>
                  </a:extLst>
                </a:hlinkClick>
              </a:rPr>
              <a:t>https://cor2ed.com/podcast-rare-bone-disease-highlights-at-asbmr-2021/</a:t>
            </a:r>
            <a:endParaRPr lang="en-GB" sz="1200" dirty="0">
              <a:solidFill>
                <a:schemeClr val="tx2"/>
              </a:solidFill>
            </a:endParaRPr>
          </a:p>
        </p:txBody>
      </p:sp>
      <p:sp>
        <p:nvSpPr>
          <p:cNvPr id="16" name="Rectangle: Rounded Corners 15">
            <a:extLst>
              <a:ext uri="{FF2B5EF4-FFF2-40B4-BE49-F238E27FC236}">
                <a16:creationId xmlns:a16="http://schemas.microsoft.com/office/drawing/2014/main" id="{860A51ED-CA13-4EE5-BF48-44EED8E06A95}"/>
              </a:ext>
            </a:extLst>
          </p:cNvPr>
          <p:cNvSpPr/>
          <p:nvPr/>
        </p:nvSpPr>
        <p:spPr>
          <a:xfrm>
            <a:off x="1529999" y="4581128"/>
            <a:ext cx="2088232" cy="1296144"/>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Patients of any age with XLH who are either on or off treatment currently </a:t>
            </a:r>
          </a:p>
        </p:txBody>
      </p:sp>
      <p:sp>
        <p:nvSpPr>
          <p:cNvPr id="17" name="Rectangle: Rounded Corners 16">
            <a:extLst>
              <a:ext uri="{FF2B5EF4-FFF2-40B4-BE49-F238E27FC236}">
                <a16:creationId xmlns:a16="http://schemas.microsoft.com/office/drawing/2014/main" id="{9FFB1706-2E78-446B-9827-84B4BA5EC9E6}"/>
              </a:ext>
            </a:extLst>
          </p:cNvPr>
          <p:cNvSpPr/>
          <p:nvPr/>
        </p:nvSpPr>
        <p:spPr>
          <a:xfrm>
            <a:off x="3834255" y="4581700"/>
            <a:ext cx="2160240" cy="129557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Data collection started 27 June 2018</a:t>
            </a:r>
          </a:p>
          <a:p>
            <a:pPr algn="ctr"/>
            <a:r>
              <a:rPr lang="en-GB" sz="1400" dirty="0"/>
              <a:t>Data cut-off* for this analysis 01 March 2021 (*N=651)</a:t>
            </a:r>
          </a:p>
        </p:txBody>
      </p:sp>
      <p:sp>
        <p:nvSpPr>
          <p:cNvPr id="18" name="Rectangle: Rounded Corners 17">
            <a:extLst>
              <a:ext uri="{FF2B5EF4-FFF2-40B4-BE49-F238E27FC236}">
                <a16:creationId xmlns:a16="http://schemas.microsoft.com/office/drawing/2014/main" id="{C939D366-E51A-426B-AC10-85D2C869942D}"/>
              </a:ext>
            </a:extLst>
          </p:cNvPr>
          <p:cNvSpPr/>
          <p:nvPr/>
        </p:nvSpPr>
        <p:spPr>
          <a:xfrm>
            <a:off x="8586783" y="4590505"/>
            <a:ext cx="2088232" cy="1286765"/>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Data collected through patient/caregiver interviews</a:t>
            </a:r>
          </a:p>
        </p:txBody>
      </p:sp>
      <p:sp>
        <p:nvSpPr>
          <p:cNvPr id="19" name="Rectangle: Rounded Corners 18">
            <a:extLst>
              <a:ext uri="{FF2B5EF4-FFF2-40B4-BE49-F238E27FC236}">
                <a16:creationId xmlns:a16="http://schemas.microsoft.com/office/drawing/2014/main" id="{096E944F-964A-4942-8A6A-65BADA73087E}"/>
              </a:ext>
            </a:extLst>
          </p:cNvPr>
          <p:cNvSpPr/>
          <p:nvPr/>
        </p:nvSpPr>
        <p:spPr>
          <a:xfrm>
            <a:off x="6210519" y="4590506"/>
            <a:ext cx="2160240" cy="129557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35 study locations globally</a:t>
            </a:r>
          </a:p>
        </p:txBody>
      </p:sp>
    </p:spTree>
    <p:extLst>
      <p:ext uri="{BB962C8B-B14F-4D97-AF65-F5344CB8AC3E}">
        <p14:creationId xmlns:p14="http://schemas.microsoft.com/office/powerpoint/2010/main" val="66065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Key findings</a:t>
            </a:r>
            <a:endParaRPr lang="en-GB" dirty="0"/>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p:txBody>
          <a:bodyPr/>
          <a:lstStyle/>
          <a:p>
            <a:r>
              <a:rPr lang="en-GB" dirty="0"/>
              <a:t>Psychological burden of XLH disease increases in adolescents and adulthood</a:t>
            </a:r>
          </a:p>
          <a:p>
            <a:pPr lvl="1"/>
            <a:r>
              <a:rPr lang="en-GB" dirty="0"/>
              <a:t>Higher prevalence of depression (14.8% vs 0.7%), anxiety (12.1% vs 4.5%) and insomnia (7.7% vs 1.0%) in adults with XLH than in children</a:t>
            </a:r>
          </a:p>
          <a:p>
            <a:r>
              <a:rPr lang="en-GB" dirty="0"/>
              <a:t>Frequent use of pain medication in adults with XLH (68.7% of adults vs 30.3% of children)</a:t>
            </a:r>
          </a:p>
          <a:p>
            <a:r>
              <a:rPr lang="en-GB" dirty="0"/>
              <a:t>Severe headaches commonly reported (19.8% adults vs 6.3% children)</a:t>
            </a:r>
          </a:p>
          <a:p>
            <a:r>
              <a:rPr lang="en-GB" dirty="0"/>
              <a:t>Other commonly reported problems by adults:</a:t>
            </a:r>
          </a:p>
          <a:p>
            <a:pPr lvl="1"/>
            <a:r>
              <a:rPr lang="en-GB" dirty="0"/>
              <a:t>Tinnitus (34.6%)</a:t>
            </a:r>
          </a:p>
          <a:p>
            <a:pPr lvl="1"/>
            <a:r>
              <a:rPr lang="en-GB" dirty="0"/>
              <a:t>Hearing loss (29.1%)</a:t>
            </a:r>
          </a:p>
          <a:p>
            <a:pPr lvl="1"/>
            <a:r>
              <a:rPr lang="en-GB" dirty="0"/>
              <a:t>Spinal stenosis (18.4%)</a:t>
            </a:r>
          </a:p>
          <a:p>
            <a:pPr lvl="1"/>
            <a:r>
              <a:rPr lang="en-GB" dirty="0">
                <a:solidFill>
                  <a:schemeClr val="tx2"/>
                </a:solidFill>
              </a:rPr>
              <a:t>Spinal cord </a:t>
            </a:r>
            <a:r>
              <a:rPr lang="en-GB" dirty="0"/>
              <a:t>compression (10.2%)</a:t>
            </a:r>
          </a:p>
          <a:p>
            <a:pPr lvl="1"/>
            <a:endParaRPr lang="en-GB" dirty="0"/>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GB" dirty="0">
                <a:solidFill>
                  <a:schemeClr val="tx2"/>
                </a:solidFill>
              </a:rPr>
              <a:t>XLH, X‑linked </a:t>
            </a:r>
            <a:r>
              <a:rPr lang="en-GB" dirty="0" err="1">
                <a:solidFill>
                  <a:schemeClr val="tx2"/>
                </a:solidFill>
              </a:rPr>
              <a:t>hypophosphataemia</a:t>
            </a:r>
            <a:endParaRPr lang="en-GB" dirty="0">
              <a:solidFill>
                <a:schemeClr val="tx2"/>
              </a:solidFill>
            </a:endParaRPr>
          </a:p>
          <a:p>
            <a:pPr>
              <a:spcBef>
                <a:spcPts val="0"/>
              </a:spcBef>
            </a:pPr>
            <a:r>
              <a:rPr lang="en-GB" dirty="0"/>
              <a:t>Jan de </a:t>
            </a:r>
            <a:r>
              <a:rPr lang="en-GB" dirty="0" err="1"/>
              <a:t>Beur</a:t>
            </a:r>
            <a:r>
              <a:rPr lang="en-GB" dirty="0"/>
              <a:t> S, et al. ASBMR 2021, Abstract #1019; </a:t>
            </a: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359687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C0E369-D1A9-4658-A8F3-4788957190BA}"/>
              </a:ext>
            </a:extLst>
          </p:cNvPr>
          <p:cNvSpPr>
            <a:spLocks noGrp="1"/>
          </p:cNvSpPr>
          <p:nvPr>
            <p:ph type="body" idx="1"/>
          </p:nvPr>
        </p:nvSpPr>
        <p:spPr/>
        <p:txBody>
          <a:bodyPr/>
          <a:lstStyle/>
          <a:p>
            <a:r>
              <a:rPr lang="en-GB"/>
              <a:t>From: Dr. Eric rush</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Clinical perspectives</a:t>
            </a:r>
            <a:endParaRPr lang="en-GB" dirty="0"/>
          </a:p>
        </p:txBody>
      </p:sp>
      <p:sp>
        <p:nvSpPr>
          <p:cNvPr id="7" name="Content Placeholder 6">
            <a:extLst>
              <a:ext uri="{FF2B5EF4-FFF2-40B4-BE49-F238E27FC236}">
                <a16:creationId xmlns:a16="http://schemas.microsoft.com/office/drawing/2014/main" id="{56A69514-D900-474D-84D3-E03CEBCD536B}"/>
              </a:ext>
            </a:extLst>
          </p:cNvPr>
          <p:cNvSpPr>
            <a:spLocks noGrp="1"/>
          </p:cNvSpPr>
          <p:nvPr>
            <p:ph sz="quarter" idx="14"/>
          </p:nvPr>
        </p:nvSpPr>
        <p:spPr/>
        <p:txBody>
          <a:bodyPr/>
          <a:lstStyle/>
          <a:p>
            <a:r>
              <a:rPr lang="en-GB" dirty="0"/>
              <a:t>Hadn’t appreciated that depression and anxiety are seen this much more in XLH patients than in the general public</a:t>
            </a:r>
          </a:p>
          <a:p>
            <a:r>
              <a:rPr lang="en-GB" dirty="0"/>
              <a:t>Significant rate of insomnia in these patients and this is of note especially given known risk for restless leg syndrome</a:t>
            </a:r>
          </a:p>
          <a:p>
            <a:r>
              <a:rPr lang="en-GB" dirty="0"/>
              <a:t>Information is actionable immediately in clinical practice. Screen more intentionally for headaches, depression, and anxiety going forward</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dirty="0"/>
              <a:t>XLH, X‑linked </a:t>
            </a:r>
            <a:r>
              <a:rPr lang="en-GB" dirty="0" err="1"/>
              <a:t>hypophosphataemia</a:t>
            </a:r>
            <a:endParaRPr lang="en-GB" dirty="0"/>
          </a:p>
          <a:p>
            <a:pPr>
              <a:spcBef>
                <a:spcPts val="0"/>
              </a:spcBef>
            </a:pP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33237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3A49B1-A463-4B1E-9A60-AE73E7B74F84}"/>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7" name="Title 6">
            <a:extLst>
              <a:ext uri="{FF2B5EF4-FFF2-40B4-BE49-F238E27FC236}">
                <a16:creationId xmlns:a16="http://schemas.microsoft.com/office/drawing/2014/main" id="{6A31A5F5-9071-412A-BEE8-E984C9EBF855}"/>
              </a:ext>
            </a:extLst>
          </p:cNvPr>
          <p:cNvSpPr>
            <a:spLocks noGrp="1"/>
          </p:cNvSpPr>
          <p:nvPr>
            <p:ph type="title"/>
          </p:nvPr>
        </p:nvSpPr>
        <p:spPr/>
        <p:txBody>
          <a:bodyPr/>
          <a:lstStyle/>
          <a:p>
            <a:r>
              <a:rPr lang="en-GB" dirty="0"/>
              <a:t>The microbiome contributes to endochondral heterotypic ossification in fop mice by regulating innate immune cell recruitment and polarisation</a:t>
            </a:r>
          </a:p>
        </p:txBody>
      </p:sp>
      <p:sp>
        <p:nvSpPr>
          <p:cNvPr id="2" name="Subtitle 1">
            <a:extLst>
              <a:ext uri="{FF2B5EF4-FFF2-40B4-BE49-F238E27FC236}">
                <a16:creationId xmlns:a16="http://schemas.microsoft.com/office/drawing/2014/main" id="{A049AE4D-5254-904C-A017-41F7EA3B10C7}"/>
              </a:ext>
            </a:extLst>
          </p:cNvPr>
          <p:cNvSpPr>
            <a:spLocks noGrp="1"/>
          </p:cNvSpPr>
          <p:nvPr>
            <p:ph type="subTitle" idx="1"/>
          </p:nvPr>
        </p:nvSpPr>
        <p:spPr/>
        <p:txBody>
          <a:bodyPr>
            <a:normAutofit/>
          </a:bodyPr>
          <a:lstStyle/>
          <a:p>
            <a:r>
              <a:rPr lang="en-GB" sz="2200" b="1" dirty="0"/>
              <a:t>Pierce J, et al. ASBMR 2021, Abstract #1039</a:t>
            </a:r>
            <a:endParaRPr lang="en-US" sz="2200" b="1" dirty="0"/>
          </a:p>
        </p:txBody>
      </p:sp>
      <p:sp>
        <p:nvSpPr>
          <p:cNvPr id="8" name="TextBox 7">
            <a:extLst>
              <a:ext uri="{FF2B5EF4-FFF2-40B4-BE49-F238E27FC236}">
                <a16:creationId xmlns:a16="http://schemas.microsoft.com/office/drawing/2014/main" id="{2D3F32BD-4C3B-4DA8-B06C-B40CED3C09DA}"/>
              </a:ext>
            </a:extLst>
          </p:cNvPr>
          <p:cNvSpPr txBox="1"/>
          <p:nvPr/>
        </p:nvSpPr>
        <p:spPr>
          <a:xfrm>
            <a:off x="619200" y="6357600"/>
            <a:ext cx="6196880" cy="363600"/>
          </a:xfrm>
          <a:prstGeom prst="rect">
            <a:avLst/>
          </a:prstGeom>
          <a:noFill/>
        </p:spPr>
        <p:txBody>
          <a:bodyPr wrap="square" lIns="0" tIns="0" rIns="0" bIns="0" rtlCol="0" anchor="ctr" anchorCtr="0">
            <a:noAutofit/>
          </a:bodyPr>
          <a:lstStyle/>
          <a:p>
            <a:r>
              <a:rPr lang="en-GB" sz="1200" dirty="0">
                <a:solidFill>
                  <a:schemeClr val="bg1"/>
                </a:solidFill>
                <a:ea typeface="Aileron" charset="0"/>
                <a:cs typeface="Aileron" charset="0"/>
              </a:rPr>
              <a:t>FOP, </a:t>
            </a:r>
            <a:r>
              <a:rPr lang="en-GB" sz="1200" dirty="0" err="1">
                <a:solidFill>
                  <a:schemeClr val="bg1"/>
                </a:solidFill>
                <a:ea typeface="Aileron" charset="0"/>
                <a:cs typeface="Aileron" charset="0"/>
              </a:rPr>
              <a:t>fibrodysplasia</a:t>
            </a:r>
            <a:r>
              <a:rPr lang="en-GB" sz="1200" dirty="0">
                <a:solidFill>
                  <a:schemeClr val="bg1"/>
                </a:solidFill>
                <a:ea typeface="Aileron" charset="0"/>
                <a:cs typeface="Aileron" charset="0"/>
              </a:rPr>
              <a:t> ossificans </a:t>
            </a:r>
            <a:r>
              <a:rPr lang="en-GB" sz="1200" dirty="0" err="1">
                <a:solidFill>
                  <a:schemeClr val="bg1"/>
                </a:solidFill>
                <a:ea typeface="Aileron" charset="0"/>
                <a:cs typeface="Aileron" charset="0"/>
              </a:rPr>
              <a:t>progressiva</a:t>
            </a:r>
            <a:endParaRPr lang="en-GB" sz="1200" dirty="0">
              <a:solidFill>
                <a:schemeClr val="bg1"/>
              </a:solidFill>
              <a:ea typeface="Aileron" charset="0"/>
              <a:cs typeface="Aileron" charset="0"/>
            </a:endParaRPr>
          </a:p>
        </p:txBody>
      </p:sp>
    </p:spTree>
    <p:extLst>
      <p:ext uri="{BB962C8B-B14F-4D97-AF65-F5344CB8AC3E}">
        <p14:creationId xmlns:p14="http://schemas.microsoft.com/office/powerpoint/2010/main" val="163470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86929D-FF36-4C39-84C0-7DB9148F0C4F}"/>
              </a:ext>
            </a:extLst>
          </p:cNvPr>
          <p:cNvSpPr>
            <a:spLocks noGrp="1"/>
          </p:cNvSpPr>
          <p:nvPr>
            <p:ph type="body" idx="1"/>
          </p:nvPr>
        </p:nvSpPr>
        <p:spPr/>
        <p:txBody>
          <a:bodyPr/>
          <a:lstStyle/>
          <a:p>
            <a:r>
              <a:rPr lang="en-GB" dirty="0"/>
              <a:t>Study design</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Background and study design</a:t>
            </a:r>
            <a:endParaRPr lang="en-GB" dirty="0"/>
          </a:p>
        </p:txBody>
      </p:sp>
      <p:sp>
        <p:nvSpPr>
          <p:cNvPr id="7" name="Content Placeholder 6">
            <a:extLst>
              <a:ext uri="{FF2B5EF4-FFF2-40B4-BE49-F238E27FC236}">
                <a16:creationId xmlns:a16="http://schemas.microsoft.com/office/drawing/2014/main" id="{8AFA287B-4B38-4058-91CC-DD349E7703F5}"/>
              </a:ext>
            </a:extLst>
          </p:cNvPr>
          <p:cNvSpPr>
            <a:spLocks noGrp="1"/>
          </p:cNvSpPr>
          <p:nvPr>
            <p:ph sz="quarter" idx="14"/>
          </p:nvPr>
        </p:nvSpPr>
        <p:spPr>
          <a:xfrm>
            <a:off x="619200" y="1700808"/>
            <a:ext cx="10963200" cy="3960000"/>
          </a:xfrm>
        </p:spPr>
        <p:txBody>
          <a:bodyPr/>
          <a:lstStyle/>
          <a:p>
            <a:r>
              <a:rPr lang="en-US" b="1" dirty="0">
                <a:solidFill>
                  <a:schemeClr val="accent1"/>
                </a:solidFill>
              </a:rPr>
              <a:t>Inflammation and innate immune cells contribute to FOP flares and HO</a:t>
            </a:r>
          </a:p>
          <a:p>
            <a:pPr lvl="1"/>
            <a:r>
              <a:rPr lang="en-US" dirty="0"/>
              <a:t>Inflammatory environmental factors could therefore contribute to disease variability in FOP patients</a:t>
            </a:r>
          </a:p>
          <a:p>
            <a:r>
              <a:rPr lang="en-GB" b="1" dirty="0">
                <a:solidFill>
                  <a:schemeClr val="accent1"/>
                </a:solidFill>
              </a:rPr>
              <a:t>Aim of this study was to reduce the HO formation by reducing the inflammatory activities </a:t>
            </a:r>
            <a:r>
              <a:rPr lang="en-GB" dirty="0">
                <a:solidFill>
                  <a:schemeClr val="tx2"/>
                </a:solidFill>
              </a:rPr>
              <a:t>in a FOP mouse model and to </a:t>
            </a:r>
            <a:r>
              <a:rPr lang="en-GB" b="1" dirty="0">
                <a:solidFill>
                  <a:schemeClr val="accent1"/>
                </a:solidFill>
              </a:rPr>
              <a:t>determine whether ABX reduction in HO is mediated by changes in monocytes  </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3" y="6356351"/>
            <a:ext cx="9892307" cy="365125"/>
          </a:xfrm>
        </p:spPr>
        <p:txBody>
          <a:bodyPr/>
          <a:lstStyle/>
          <a:p>
            <a:pPr>
              <a:spcBef>
                <a:spcPts val="0"/>
              </a:spcBef>
            </a:pPr>
            <a:r>
              <a:rPr lang="en-GB" dirty="0"/>
              <a:t>ABX, ablative antibiotic cocktail; BM, bone marrow; FOP, </a:t>
            </a:r>
            <a:r>
              <a:rPr lang="en-GB" dirty="0" err="1"/>
              <a:t>fibrodysplasia</a:t>
            </a:r>
            <a:r>
              <a:rPr lang="en-GB" dirty="0"/>
              <a:t> ossificans progressive; GFP, green fluorescent protein; HO, </a:t>
            </a:r>
            <a:r>
              <a:rPr lang="en-US" dirty="0"/>
              <a:t>heterotopic ossification</a:t>
            </a:r>
            <a:endParaRPr lang="en-GB" dirty="0"/>
          </a:p>
          <a:p>
            <a:pPr>
              <a:spcBef>
                <a:spcPts val="0"/>
              </a:spcBef>
            </a:pPr>
            <a:r>
              <a:rPr lang="en-GB" dirty="0"/>
              <a:t>Pierce J, et al. ASBMR 2021, Abstract #1039; </a:t>
            </a:r>
            <a:r>
              <a:rPr lang="en-GB" dirty="0">
                <a:hlinkClick r:id="rId2">
                  <a:extLst>
                    <a:ext uri="{A12FA001-AC4F-418D-AE19-62706E023703}">
                      <ahyp:hlinkClr xmlns:ahyp="http://schemas.microsoft.com/office/drawing/2018/hyperlinkcolor" val="tx"/>
                    </a:ext>
                  </a:extLst>
                </a:hlinkClick>
              </a:rPr>
              <a:t>https://cor2ed.com/podcast-rare-bone-disease-highlights-at-asbmr-2021/</a:t>
            </a:r>
            <a:r>
              <a:rPr lang="en-GB" dirty="0"/>
              <a:t> </a:t>
            </a:r>
          </a:p>
        </p:txBody>
      </p:sp>
      <p:sp>
        <p:nvSpPr>
          <p:cNvPr id="23" name="Arrow: Right 22">
            <a:extLst>
              <a:ext uri="{FF2B5EF4-FFF2-40B4-BE49-F238E27FC236}">
                <a16:creationId xmlns:a16="http://schemas.microsoft.com/office/drawing/2014/main" id="{6187E85F-B4DD-4E34-8BAB-66EBA7EA47CE}"/>
              </a:ext>
            </a:extLst>
          </p:cNvPr>
          <p:cNvSpPr/>
          <p:nvPr/>
        </p:nvSpPr>
        <p:spPr>
          <a:xfrm rot="5400000">
            <a:off x="7195772" y="4552771"/>
            <a:ext cx="393116" cy="30581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39B0A6-1131-4A36-BD71-A425518E6DCC}"/>
              </a:ext>
            </a:extLst>
          </p:cNvPr>
          <p:cNvSpPr txBox="1"/>
          <p:nvPr/>
        </p:nvSpPr>
        <p:spPr>
          <a:xfrm>
            <a:off x="1177772" y="4188001"/>
            <a:ext cx="1368152" cy="830997"/>
          </a:xfrm>
          <a:prstGeom prst="rect">
            <a:avLst/>
          </a:prstGeom>
          <a:noFill/>
        </p:spPr>
        <p:txBody>
          <a:bodyPr wrap="square" rtlCol="0">
            <a:spAutoFit/>
          </a:bodyPr>
          <a:lstStyle/>
          <a:p>
            <a:pPr algn="ctr"/>
            <a:r>
              <a:rPr lang="en-GB" sz="1200" b="1" dirty="0">
                <a:ea typeface="Aileron" charset="0"/>
                <a:cs typeface="Aileron" charset="0"/>
              </a:rPr>
              <a:t>Tamoxifen-inducible FOP mice</a:t>
            </a:r>
          </a:p>
          <a:p>
            <a:pPr algn="ctr"/>
            <a:r>
              <a:rPr lang="en-GB" sz="1200" b="1" i="1" dirty="0">
                <a:ea typeface="Aileron" charset="0"/>
                <a:cs typeface="Aileron" charset="0"/>
              </a:rPr>
              <a:t>(3 weeks old)</a:t>
            </a:r>
          </a:p>
        </p:txBody>
      </p:sp>
      <p:sp>
        <p:nvSpPr>
          <p:cNvPr id="21" name="TextBox 20">
            <a:extLst>
              <a:ext uri="{FF2B5EF4-FFF2-40B4-BE49-F238E27FC236}">
                <a16:creationId xmlns:a16="http://schemas.microsoft.com/office/drawing/2014/main" id="{A09F8FC1-88D1-42A9-94D8-C38CFDD1E522}"/>
              </a:ext>
            </a:extLst>
          </p:cNvPr>
          <p:cNvSpPr txBox="1"/>
          <p:nvPr/>
        </p:nvSpPr>
        <p:spPr>
          <a:xfrm>
            <a:off x="6624273" y="5727493"/>
            <a:ext cx="1368152" cy="461665"/>
          </a:xfrm>
          <a:prstGeom prst="rect">
            <a:avLst/>
          </a:prstGeom>
          <a:noFill/>
        </p:spPr>
        <p:txBody>
          <a:bodyPr wrap="square" rtlCol="0">
            <a:spAutoFit/>
          </a:bodyPr>
          <a:lstStyle/>
          <a:p>
            <a:pPr algn="ctr"/>
            <a:r>
              <a:rPr lang="en-GB" sz="1200" b="1" dirty="0">
                <a:ea typeface="Aileron" charset="0"/>
                <a:cs typeface="Aileron" charset="0"/>
              </a:rPr>
              <a:t>Bilateral hindlimb injury</a:t>
            </a:r>
            <a:endParaRPr lang="en-GB" sz="1200" b="1" i="1" dirty="0">
              <a:ea typeface="Aileron" charset="0"/>
              <a:cs typeface="Aileron" charset="0"/>
            </a:endParaRPr>
          </a:p>
        </p:txBody>
      </p:sp>
      <p:cxnSp>
        <p:nvCxnSpPr>
          <p:cNvPr id="31" name="Straight Arrow Connector 30">
            <a:extLst>
              <a:ext uri="{FF2B5EF4-FFF2-40B4-BE49-F238E27FC236}">
                <a16:creationId xmlns:a16="http://schemas.microsoft.com/office/drawing/2014/main" id="{4F7D0EBB-CA68-324E-993B-96EEE00777BE}"/>
              </a:ext>
            </a:extLst>
          </p:cNvPr>
          <p:cNvCxnSpPr>
            <a:cxnSpLocks/>
          </p:cNvCxnSpPr>
          <p:nvPr/>
        </p:nvCxnSpPr>
        <p:spPr>
          <a:xfrm flipV="1">
            <a:off x="2496913" y="4950058"/>
            <a:ext cx="694095" cy="47599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7D4E151-A81D-B24F-A3DE-294C60F227BF}"/>
              </a:ext>
            </a:extLst>
          </p:cNvPr>
          <p:cNvCxnSpPr/>
          <p:nvPr/>
        </p:nvCxnSpPr>
        <p:spPr>
          <a:xfrm>
            <a:off x="2496913" y="5412770"/>
            <a:ext cx="720080" cy="40295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Graphic 23" descr="Rat">
            <a:extLst>
              <a:ext uri="{FF2B5EF4-FFF2-40B4-BE49-F238E27FC236}">
                <a16:creationId xmlns:a16="http://schemas.microsoft.com/office/drawing/2014/main" id="{DC3A4CE9-EF35-E44C-B97D-2E5D9858F62B}"/>
              </a:ext>
            </a:extLst>
          </p:cNvPr>
          <p:cNvSpPr/>
          <p:nvPr/>
        </p:nvSpPr>
        <p:spPr>
          <a:xfrm>
            <a:off x="1282602" y="4997069"/>
            <a:ext cx="1168814" cy="707060"/>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sp>
        <p:nvSpPr>
          <p:cNvPr id="34" name="Rounded Rectangle 33">
            <a:extLst>
              <a:ext uri="{FF2B5EF4-FFF2-40B4-BE49-F238E27FC236}">
                <a16:creationId xmlns:a16="http://schemas.microsoft.com/office/drawing/2014/main" id="{353F78C0-69B2-7142-9A18-482BE1770DED}"/>
              </a:ext>
            </a:extLst>
          </p:cNvPr>
          <p:cNvSpPr/>
          <p:nvPr/>
        </p:nvSpPr>
        <p:spPr>
          <a:xfrm>
            <a:off x="3234800" y="4729466"/>
            <a:ext cx="1983723" cy="513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bg1"/>
                </a:solidFill>
                <a:ea typeface="Aileron" charset="0"/>
                <a:cs typeface="Aileron" charset="0"/>
              </a:rPr>
              <a:t>Tamoxifen + continuous sterile water</a:t>
            </a:r>
          </a:p>
        </p:txBody>
      </p:sp>
      <p:sp>
        <p:nvSpPr>
          <p:cNvPr id="35" name="Rounded Rectangle 34">
            <a:extLst>
              <a:ext uri="{FF2B5EF4-FFF2-40B4-BE49-F238E27FC236}">
                <a16:creationId xmlns:a16="http://schemas.microsoft.com/office/drawing/2014/main" id="{A1BF8AA5-0F68-8841-817E-9D50C698C9BB}"/>
              </a:ext>
            </a:extLst>
          </p:cNvPr>
          <p:cNvSpPr/>
          <p:nvPr/>
        </p:nvSpPr>
        <p:spPr>
          <a:xfrm>
            <a:off x="3234800" y="5561570"/>
            <a:ext cx="1983723" cy="513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bg1"/>
                </a:solidFill>
                <a:ea typeface="Aileron" charset="0"/>
                <a:cs typeface="Aileron" charset="0"/>
              </a:rPr>
              <a:t>Microbiome ablative cocktail (ABX)</a:t>
            </a:r>
          </a:p>
        </p:txBody>
      </p:sp>
      <p:sp>
        <p:nvSpPr>
          <p:cNvPr id="36" name="Arrow: Right 18">
            <a:extLst>
              <a:ext uri="{FF2B5EF4-FFF2-40B4-BE49-F238E27FC236}">
                <a16:creationId xmlns:a16="http://schemas.microsoft.com/office/drawing/2014/main" id="{F40A4EE7-D127-E543-95DF-F862CF3A2986}"/>
              </a:ext>
            </a:extLst>
          </p:cNvPr>
          <p:cNvSpPr/>
          <p:nvPr/>
        </p:nvSpPr>
        <p:spPr>
          <a:xfrm>
            <a:off x="5351606" y="5147278"/>
            <a:ext cx="1283830" cy="504295"/>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8 days</a:t>
            </a:r>
          </a:p>
        </p:txBody>
      </p:sp>
      <p:sp>
        <p:nvSpPr>
          <p:cNvPr id="39" name="Graphic 23" descr="Rat">
            <a:extLst>
              <a:ext uri="{FF2B5EF4-FFF2-40B4-BE49-F238E27FC236}">
                <a16:creationId xmlns:a16="http://schemas.microsoft.com/office/drawing/2014/main" id="{3C1366A9-84C7-7C46-9B86-88BD90F19291}"/>
              </a:ext>
            </a:extLst>
          </p:cNvPr>
          <p:cNvSpPr/>
          <p:nvPr/>
        </p:nvSpPr>
        <p:spPr>
          <a:xfrm>
            <a:off x="6759858" y="4997069"/>
            <a:ext cx="1168814" cy="707060"/>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sp>
        <p:nvSpPr>
          <p:cNvPr id="3" name="Oval 2">
            <a:extLst>
              <a:ext uri="{FF2B5EF4-FFF2-40B4-BE49-F238E27FC236}">
                <a16:creationId xmlns:a16="http://schemas.microsoft.com/office/drawing/2014/main" id="{DBB274B9-ABB8-4B54-9D8D-B2089D979BC0}"/>
              </a:ext>
            </a:extLst>
          </p:cNvPr>
          <p:cNvSpPr/>
          <p:nvPr/>
        </p:nvSpPr>
        <p:spPr>
          <a:xfrm>
            <a:off x="7002963" y="5509549"/>
            <a:ext cx="225574" cy="16009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551B73D-C3C6-464B-9F73-722452ACE767}"/>
              </a:ext>
            </a:extLst>
          </p:cNvPr>
          <p:cNvSpPr txBox="1"/>
          <p:nvPr/>
        </p:nvSpPr>
        <p:spPr>
          <a:xfrm>
            <a:off x="9086762" y="3632991"/>
            <a:ext cx="1368152" cy="646331"/>
          </a:xfrm>
          <a:prstGeom prst="rect">
            <a:avLst/>
          </a:prstGeom>
          <a:noFill/>
        </p:spPr>
        <p:txBody>
          <a:bodyPr wrap="square" rtlCol="0">
            <a:spAutoFit/>
          </a:bodyPr>
          <a:lstStyle/>
          <a:p>
            <a:pPr algn="ctr"/>
            <a:r>
              <a:rPr lang="en-GB" sz="1200" b="1" dirty="0">
                <a:ea typeface="Aileron" charset="0"/>
                <a:cs typeface="Aileron" charset="0"/>
              </a:rPr>
              <a:t>BM monocytes harvested from GFP control mice</a:t>
            </a:r>
            <a:endParaRPr lang="en-GB" sz="1200" b="1" i="1" dirty="0">
              <a:ea typeface="Aileron" charset="0"/>
              <a:cs typeface="Aileron" charset="0"/>
            </a:endParaRPr>
          </a:p>
        </p:txBody>
      </p:sp>
      <p:sp>
        <p:nvSpPr>
          <p:cNvPr id="29" name="TextBox 28">
            <a:extLst>
              <a:ext uri="{FF2B5EF4-FFF2-40B4-BE49-F238E27FC236}">
                <a16:creationId xmlns:a16="http://schemas.microsoft.com/office/drawing/2014/main" id="{4FF4349B-8C54-4C27-8E69-1A5B024B4DA8}"/>
              </a:ext>
            </a:extLst>
          </p:cNvPr>
          <p:cNvSpPr txBox="1"/>
          <p:nvPr/>
        </p:nvSpPr>
        <p:spPr>
          <a:xfrm>
            <a:off x="6680849" y="3946966"/>
            <a:ext cx="1368152" cy="461665"/>
          </a:xfrm>
          <a:prstGeom prst="rect">
            <a:avLst/>
          </a:prstGeom>
          <a:noFill/>
        </p:spPr>
        <p:txBody>
          <a:bodyPr wrap="square" rtlCol="0">
            <a:spAutoFit/>
          </a:bodyPr>
          <a:lstStyle/>
          <a:p>
            <a:pPr algn="ctr"/>
            <a:r>
              <a:rPr lang="en-GB" sz="1200" b="1" dirty="0">
                <a:ea typeface="Aileron" charset="0"/>
                <a:cs typeface="Aileron" charset="0"/>
              </a:rPr>
              <a:t>GFP-expressing control mice</a:t>
            </a:r>
            <a:endParaRPr lang="en-GB" sz="1200" b="1" i="1" dirty="0">
              <a:ea typeface="Aileron" charset="0"/>
              <a:cs typeface="Aileron" charset="0"/>
            </a:endParaRPr>
          </a:p>
        </p:txBody>
      </p:sp>
      <p:sp>
        <p:nvSpPr>
          <p:cNvPr id="40" name="Graphic 21" descr="Needle">
            <a:extLst>
              <a:ext uri="{FF2B5EF4-FFF2-40B4-BE49-F238E27FC236}">
                <a16:creationId xmlns:a16="http://schemas.microsoft.com/office/drawing/2014/main" id="{0EA928D1-5119-E64D-856A-3839D8AD0A83}"/>
              </a:ext>
            </a:extLst>
          </p:cNvPr>
          <p:cNvSpPr/>
          <p:nvPr/>
        </p:nvSpPr>
        <p:spPr>
          <a:xfrm rot="21225706">
            <a:off x="7740476" y="4213103"/>
            <a:ext cx="882989" cy="882989"/>
          </a:xfrm>
          <a:custGeom>
            <a:avLst/>
            <a:gdLst>
              <a:gd name="connsiteX0" fmla="*/ 758355 w 1010697"/>
              <a:gd name="connsiteY0" fmla="*/ 349085 h 1010697"/>
              <a:gd name="connsiteX1" fmla="*/ 715930 w 1010697"/>
              <a:gd name="connsiteY1" fmla="*/ 306660 h 1010697"/>
              <a:gd name="connsiteX2" fmla="*/ 680993 w 1010697"/>
              <a:gd name="connsiteY2" fmla="*/ 341598 h 1010697"/>
              <a:gd name="connsiteX3" fmla="*/ 723417 w 1010697"/>
              <a:gd name="connsiteY3" fmla="*/ 384022 h 1010697"/>
              <a:gd name="connsiteX4" fmla="*/ 683488 w 1010697"/>
              <a:gd name="connsiteY4" fmla="*/ 423951 h 1010697"/>
              <a:gd name="connsiteX5" fmla="*/ 641064 w 1010697"/>
              <a:gd name="connsiteY5" fmla="*/ 381527 h 1010697"/>
              <a:gd name="connsiteX6" fmla="*/ 606126 w 1010697"/>
              <a:gd name="connsiteY6" fmla="*/ 416464 h 1010697"/>
              <a:gd name="connsiteX7" fmla="*/ 648551 w 1010697"/>
              <a:gd name="connsiteY7" fmla="*/ 458889 h 1010697"/>
              <a:gd name="connsiteX8" fmla="*/ 608622 w 1010697"/>
              <a:gd name="connsiteY8" fmla="*/ 498818 h 1010697"/>
              <a:gd name="connsiteX9" fmla="*/ 566197 w 1010697"/>
              <a:gd name="connsiteY9" fmla="*/ 456393 h 1010697"/>
              <a:gd name="connsiteX10" fmla="*/ 531260 w 1010697"/>
              <a:gd name="connsiteY10" fmla="*/ 491331 h 1010697"/>
              <a:gd name="connsiteX11" fmla="*/ 573684 w 1010697"/>
              <a:gd name="connsiteY11" fmla="*/ 533755 h 1010697"/>
              <a:gd name="connsiteX12" fmla="*/ 535003 w 1010697"/>
              <a:gd name="connsiteY12" fmla="*/ 572436 h 1010697"/>
              <a:gd name="connsiteX13" fmla="*/ 450154 w 1010697"/>
              <a:gd name="connsiteY13" fmla="*/ 487588 h 1010697"/>
              <a:gd name="connsiteX14" fmla="*/ 710939 w 1010697"/>
              <a:gd name="connsiteY14" fmla="*/ 226803 h 1010697"/>
              <a:gd name="connsiteX15" fmla="*/ 795788 w 1010697"/>
              <a:gd name="connsiteY15" fmla="*/ 311651 h 1010697"/>
              <a:gd name="connsiteX16" fmla="*/ 758355 w 1010697"/>
              <a:gd name="connsiteY16" fmla="*/ 349085 h 1010697"/>
              <a:gd name="connsiteX17" fmla="*/ 999175 w 1010697"/>
              <a:gd name="connsiteY17" fmla="*/ 173148 h 1010697"/>
              <a:gd name="connsiteX18" fmla="*/ 849442 w 1010697"/>
              <a:gd name="connsiteY18" fmla="*/ 23415 h 1010697"/>
              <a:gd name="connsiteX19" fmla="*/ 797036 w 1010697"/>
              <a:gd name="connsiteY19" fmla="*/ 23415 h 1010697"/>
              <a:gd name="connsiteX20" fmla="*/ 797036 w 1010697"/>
              <a:gd name="connsiteY20" fmla="*/ 75822 h 1010697"/>
              <a:gd name="connsiteX21" fmla="*/ 828230 w 1010697"/>
              <a:gd name="connsiteY21" fmla="*/ 107016 h 1010697"/>
              <a:gd name="connsiteX22" fmla="*/ 762098 w 1010697"/>
              <a:gd name="connsiteY22" fmla="*/ 173148 h 1010697"/>
              <a:gd name="connsiteX23" fmla="*/ 710939 w 1010697"/>
              <a:gd name="connsiteY23" fmla="*/ 121990 h 1010697"/>
              <a:gd name="connsiteX24" fmla="*/ 687232 w 1010697"/>
              <a:gd name="connsiteY24" fmla="*/ 98282 h 1010697"/>
              <a:gd name="connsiteX25" fmla="*/ 634825 w 1010697"/>
              <a:gd name="connsiteY25" fmla="*/ 98282 h 1010697"/>
              <a:gd name="connsiteX26" fmla="*/ 634825 w 1010697"/>
              <a:gd name="connsiteY26" fmla="*/ 150688 h 1010697"/>
              <a:gd name="connsiteX27" fmla="*/ 658533 w 1010697"/>
              <a:gd name="connsiteY27" fmla="*/ 174396 h 1010697"/>
              <a:gd name="connsiteX28" fmla="*/ 329120 w 1010697"/>
              <a:gd name="connsiteY28" fmla="*/ 503809 h 1010697"/>
              <a:gd name="connsiteX29" fmla="*/ 289191 w 1010697"/>
              <a:gd name="connsiteY29" fmla="*/ 598640 h 1010697"/>
              <a:gd name="connsiteX30" fmla="*/ 295430 w 1010697"/>
              <a:gd name="connsiteY30" fmla="*/ 639816 h 1010697"/>
              <a:gd name="connsiteX31" fmla="*/ 230546 w 1010697"/>
              <a:gd name="connsiteY31" fmla="*/ 704700 h 1010697"/>
              <a:gd name="connsiteX32" fmla="*/ 216820 w 1010697"/>
              <a:gd name="connsiteY32" fmla="*/ 770833 h 1010697"/>
              <a:gd name="connsiteX33" fmla="*/ 19672 w 1010697"/>
              <a:gd name="connsiteY33" fmla="*/ 967981 h 1010697"/>
              <a:gd name="connsiteX34" fmla="*/ 19672 w 1010697"/>
              <a:gd name="connsiteY34" fmla="*/ 1002919 h 1010697"/>
              <a:gd name="connsiteX35" fmla="*/ 37141 w 1010697"/>
              <a:gd name="connsiteY35" fmla="*/ 1010405 h 1010697"/>
              <a:gd name="connsiteX36" fmla="*/ 54610 w 1010697"/>
              <a:gd name="connsiteY36" fmla="*/ 1002919 h 1010697"/>
              <a:gd name="connsiteX37" fmla="*/ 251758 w 1010697"/>
              <a:gd name="connsiteY37" fmla="*/ 805770 h 1010697"/>
              <a:gd name="connsiteX38" fmla="*/ 317890 w 1010697"/>
              <a:gd name="connsiteY38" fmla="*/ 792045 h 1010697"/>
              <a:gd name="connsiteX39" fmla="*/ 382774 w 1010697"/>
              <a:gd name="connsiteY39" fmla="*/ 727160 h 1010697"/>
              <a:gd name="connsiteX40" fmla="*/ 423951 w 1010697"/>
              <a:gd name="connsiteY40" fmla="*/ 733399 h 1010697"/>
              <a:gd name="connsiteX41" fmla="*/ 518782 w 1010697"/>
              <a:gd name="connsiteY41" fmla="*/ 693470 h 1010697"/>
              <a:gd name="connsiteX42" fmla="*/ 848195 w 1010697"/>
              <a:gd name="connsiteY42" fmla="*/ 364058 h 1010697"/>
              <a:gd name="connsiteX43" fmla="*/ 871902 w 1010697"/>
              <a:gd name="connsiteY43" fmla="*/ 387766 h 1010697"/>
              <a:gd name="connsiteX44" fmla="*/ 898106 w 1010697"/>
              <a:gd name="connsiteY44" fmla="*/ 398996 h 1010697"/>
              <a:gd name="connsiteX45" fmla="*/ 924309 w 1010697"/>
              <a:gd name="connsiteY45" fmla="*/ 387766 h 1010697"/>
              <a:gd name="connsiteX46" fmla="*/ 924309 w 1010697"/>
              <a:gd name="connsiteY46" fmla="*/ 335359 h 1010697"/>
              <a:gd name="connsiteX47" fmla="*/ 900601 w 1010697"/>
              <a:gd name="connsiteY47" fmla="*/ 311651 h 1010697"/>
              <a:gd name="connsiteX48" fmla="*/ 849442 w 1010697"/>
              <a:gd name="connsiteY48" fmla="*/ 260493 h 1010697"/>
              <a:gd name="connsiteX49" fmla="*/ 915574 w 1010697"/>
              <a:gd name="connsiteY49" fmla="*/ 194360 h 1010697"/>
              <a:gd name="connsiteX50" fmla="*/ 946769 w 1010697"/>
              <a:gd name="connsiteY50" fmla="*/ 225555 h 1010697"/>
              <a:gd name="connsiteX51" fmla="*/ 972972 w 1010697"/>
              <a:gd name="connsiteY51" fmla="*/ 236785 h 1010697"/>
              <a:gd name="connsiteX52" fmla="*/ 999175 w 1010697"/>
              <a:gd name="connsiteY52" fmla="*/ 225555 h 1010697"/>
              <a:gd name="connsiteX53" fmla="*/ 999175 w 1010697"/>
              <a:gd name="connsiteY53" fmla="*/ 173148 h 10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10697" h="1010697">
                <a:moveTo>
                  <a:pt x="758355" y="349085"/>
                </a:moveTo>
                <a:lnTo>
                  <a:pt x="715930" y="306660"/>
                </a:lnTo>
                <a:lnTo>
                  <a:pt x="680993" y="341598"/>
                </a:lnTo>
                <a:lnTo>
                  <a:pt x="723417" y="384022"/>
                </a:lnTo>
                <a:lnTo>
                  <a:pt x="683488" y="423951"/>
                </a:lnTo>
                <a:lnTo>
                  <a:pt x="641064" y="381527"/>
                </a:lnTo>
                <a:lnTo>
                  <a:pt x="606126" y="416464"/>
                </a:lnTo>
                <a:lnTo>
                  <a:pt x="648551" y="458889"/>
                </a:lnTo>
                <a:lnTo>
                  <a:pt x="608622" y="498818"/>
                </a:lnTo>
                <a:lnTo>
                  <a:pt x="566197" y="456393"/>
                </a:lnTo>
                <a:lnTo>
                  <a:pt x="531260" y="491331"/>
                </a:lnTo>
                <a:lnTo>
                  <a:pt x="573684" y="533755"/>
                </a:lnTo>
                <a:lnTo>
                  <a:pt x="535003" y="572436"/>
                </a:lnTo>
                <a:lnTo>
                  <a:pt x="450154" y="487588"/>
                </a:lnTo>
                <a:lnTo>
                  <a:pt x="710939" y="226803"/>
                </a:lnTo>
                <a:lnTo>
                  <a:pt x="795788" y="311651"/>
                </a:lnTo>
                <a:lnTo>
                  <a:pt x="758355" y="349085"/>
                </a:lnTo>
                <a:close/>
                <a:moveTo>
                  <a:pt x="999175" y="173148"/>
                </a:moveTo>
                <a:lnTo>
                  <a:pt x="849442" y="23415"/>
                </a:lnTo>
                <a:cubicBezTo>
                  <a:pt x="834469" y="8442"/>
                  <a:pt x="810761" y="8442"/>
                  <a:pt x="797036" y="23415"/>
                </a:cubicBezTo>
                <a:cubicBezTo>
                  <a:pt x="782062" y="38389"/>
                  <a:pt x="782062" y="62096"/>
                  <a:pt x="797036" y="75822"/>
                </a:cubicBezTo>
                <a:lnTo>
                  <a:pt x="828230" y="107016"/>
                </a:lnTo>
                <a:lnTo>
                  <a:pt x="762098" y="173148"/>
                </a:lnTo>
                <a:lnTo>
                  <a:pt x="710939" y="121990"/>
                </a:lnTo>
                <a:lnTo>
                  <a:pt x="687232" y="98282"/>
                </a:lnTo>
                <a:cubicBezTo>
                  <a:pt x="672258" y="83308"/>
                  <a:pt x="648551" y="83308"/>
                  <a:pt x="634825" y="98282"/>
                </a:cubicBezTo>
                <a:cubicBezTo>
                  <a:pt x="619852" y="113255"/>
                  <a:pt x="619852" y="136963"/>
                  <a:pt x="634825" y="150688"/>
                </a:cubicBezTo>
                <a:lnTo>
                  <a:pt x="658533" y="174396"/>
                </a:lnTo>
                <a:lnTo>
                  <a:pt x="329120" y="503809"/>
                </a:lnTo>
                <a:cubicBezTo>
                  <a:pt x="304165" y="528764"/>
                  <a:pt x="289191" y="562454"/>
                  <a:pt x="289191" y="598640"/>
                </a:cubicBezTo>
                <a:cubicBezTo>
                  <a:pt x="289191" y="612365"/>
                  <a:pt x="291687" y="626091"/>
                  <a:pt x="295430" y="639816"/>
                </a:cubicBezTo>
                <a:lnTo>
                  <a:pt x="230546" y="704700"/>
                </a:lnTo>
                <a:cubicBezTo>
                  <a:pt x="213077" y="722169"/>
                  <a:pt x="208086" y="748373"/>
                  <a:pt x="216820" y="770833"/>
                </a:cubicBezTo>
                <a:lnTo>
                  <a:pt x="19672" y="967981"/>
                </a:lnTo>
                <a:cubicBezTo>
                  <a:pt x="9690" y="977963"/>
                  <a:pt x="9690" y="992936"/>
                  <a:pt x="19672" y="1002919"/>
                </a:cubicBezTo>
                <a:cubicBezTo>
                  <a:pt x="24663" y="1007910"/>
                  <a:pt x="30902" y="1010405"/>
                  <a:pt x="37141" y="1010405"/>
                </a:cubicBezTo>
                <a:cubicBezTo>
                  <a:pt x="43380" y="1010405"/>
                  <a:pt x="49619" y="1007910"/>
                  <a:pt x="54610" y="1002919"/>
                </a:cubicBezTo>
                <a:lnTo>
                  <a:pt x="251758" y="805770"/>
                </a:lnTo>
                <a:cubicBezTo>
                  <a:pt x="274218" y="814505"/>
                  <a:pt x="300421" y="809514"/>
                  <a:pt x="317890" y="792045"/>
                </a:cubicBezTo>
                <a:lnTo>
                  <a:pt x="382774" y="727160"/>
                </a:lnTo>
                <a:cubicBezTo>
                  <a:pt x="396500" y="730904"/>
                  <a:pt x="410226" y="733399"/>
                  <a:pt x="423951" y="733399"/>
                </a:cubicBezTo>
                <a:cubicBezTo>
                  <a:pt x="458889" y="733399"/>
                  <a:pt x="492579" y="720922"/>
                  <a:pt x="518782" y="693470"/>
                </a:cubicBezTo>
                <a:lnTo>
                  <a:pt x="848195" y="364058"/>
                </a:lnTo>
                <a:lnTo>
                  <a:pt x="871902" y="387766"/>
                </a:lnTo>
                <a:cubicBezTo>
                  <a:pt x="879389" y="395252"/>
                  <a:pt x="889371" y="398996"/>
                  <a:pt x="898106" y="398996"/>
                </a:cubicBezTo>
                <a:cubicBezTo>
                  <a:pt x="906840" y="398996"/>
                  <a:pt x="916822" y="395252"/>
                  <a:pt x="924309" y="387766"/>
                </a:cubicBezTo>
                <a:cubicBezTo>
                  <a:pt x="939282" y="372792"/>
                  <a:pt x="939282" y="349085"/>
                  <a:pt x="924309" y="335359"/>
                </a:cubicBezTo>
                <a:lnTo>
                  <a:pt x="900601" y="311651"/>
                </a:lnTo>
                <a:lnTo>
                  <a:pt x="849442" y="260493"/>
                </a:lnTo>
                <a:lnTo>
                  <a:pt x="915574" y="194360"/>
                </a:lnTo>
                <a:lnTo>
                  <a:pt x="946769" y="225555"/>
                </a:lnTo>
                <a:cubicBezTo>
                  <a:pt x="954255" y="233041"/>
                  <a:pt x="964238" y="236785"/>
                  <a:pt x="972972" y="236785"/>
                </a:cubicBezTo>
                <a:cubicBezTo>
                  <a:pt x="981706" y="236785"/>
                  <a:pt x="991689" y="233041"/>
                  <a:pt x="999175" y="225555"/>
                </a:cubicBezTo>
                <a:cubicBezTo>
                  <a:pt x="1014149" y="210582"/>
                  <a:pt x="1014149" y="188122"/>
                  <a:pt x="999175" y="173148"/>
                </a:cubicBezTo>
                <a:close/>
              </a:path>
            </a:pathLst>
          </a:custGeom>
          <a:solidFill>
            <a:schemeClr val="tx2"/>
          </a:solidFill>
          <a:ln w="12402" cap="flat">
            <a:noFill/>
            <a:prstDash val="solid"/>
            <a:miter/>
          </a:ln>
        </p:spPr>
        <p:txBody>
          <a:bodyPr rtlCol="0" anchor="ctr"/>
          <a:lstStyle/>
          <a:p>
            <a:endParaRPr lang="en-US"/>
          </a:p>
        </p:txBody>
      </p:sp>
      <p:sp>
        <p:nvSpPr>
          <p:cNvPr id="38" name="Graphic 23" descr="Rat">
            <a:extLst>
              <a:ext uri="{FF2B5EF4-FFF2-40B4-BE49-F238E27FC236}">
                <a16:creationId xmlns:a16="http://schemas.microsoft.com/office/drawing/2014/main" id="{590CAACB-5CA1-6B4E-A7E4-8E4E24F2CE88}"/>
              </a:ext>
            </a:extLst>
          </p:cNvPr>
          <p:cNvSpPr/>
          <p:nvPr/>
        </p:nvSpPr>
        <p:spPr>
          <a:xfrm>
            <a:off x="6908226" y="3364832"/>
            <a:ext cx="927769" cy="561243"/>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547D9D61-AF52-47F1-AFEF-1DD7D424D47D}"/>
              </a:ext>
            </a:extLst>
          </p:cNvPr>
          <p:cNvGrpSpPr/>
          <p:nvPr/>
        </p:nvGrpSpPr>
        <p:grpSpPr>
          <a:xfrm>
            <a:off x="8442590" y="3632991"/>
            <a:ext cx="649837" cy="594022"/>
            <a:chOff x="4642546" y="3411329"/>
            <a:chExt cx="649837" cy="594022"/>
          </a:xfrm>
        </p:grpSpPr>
        <p:sp>
          <p:nvSpPr>
            <p:cNvPr id="44" name="Oval 43">
              <a:extLst>
                <a:ext uri="{FF2B5EF4-FFF2-40B4-BE49-F238E27FC236}">
                  <a16:creationId xmlns:a16="http://schemas.microsoft.com/office/drawing/2014/main" id="{EECF691E-8489-B449-B535-D720A8B8FDD0}"/>
                </a:ext>
              </a:extLst>
            </p:cNvPr>
            <p:cNvSpPr/>
            <p:nvPr/>
          </p:nvSpPr>
          <p:spPr>
            <a:xfrm>
              <a:off x="4642546" y="3411329"/>
              <a:ext cx="649837" cy="594022"/>
            </a:xfrm>
            <a:prstGeom prst="ellipse">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577C34A9-7987-1F40-AEE3-68613D05CDC7}"/>
                </a:ext>
              </a:extLst>
            </p:cNvPr>
            <p:cNvSpPr/>
            <p:nvPr/>
          </p:nvSpPr>
          <p:spPr>
            <a:xfrm>
              <a:off x="4751893" y="3503090"/>
              <a:ext cx="431141" cy="402647"/>
            </a:xfrm>
            <a:custGeom>
              <a:avLst/>
              <a:gdLst>
                <a:gd name="connsiteX0" fmla="*/ 226822 w 452362"/>
                <a:gd name="connsiteY0" fmla="*/ 212147 h 422466"/>
                <a:gd name="connsiteX1" fmla="*/ 277622 w 452362"/>
                <a:gd name="connsiteY1" fmla="*/ 167697 h 422466"/>
                <a:gd name="connsiteX2" fmla="*/ 372872 w 452362"/>
                <a:gd name="connsiteY2" fmla="*/ 135947 h 422466"/>
                <a:gd name="connsiteX3" fmla="*/ 398272 w 452362"/>
                <a:gd name="connsiteY3" fmla="*/ 56572 h 422466"/>
                <a:gd name="connsiteX4" fmla="*/ 299847 w 452362"/>
                <a:gd name="connsiteY4" fmla="*/ 2597 h 422466"/>
                <a:gd name="connsiteX5" fmla="*/ 188722 w 452362"/>
                <a:gd name="connsiteY5" fmla="*/ 18472 h 422466"/>
                <a:gd name="connsiteX6" fmla="*/ 68072 w 452362"/>
                <a:gd name="connsiteY6" fmla="*/ 104197 h 422466"/>
                <a:gd name="connsiteX7" fmla="*/ 1397 w 452362"/>
                <a:gd name="connsiteY7" fmla="*/ 240722 h 422466"/>
                <a:gd name="connsiteX8" fmla="*/ 33147 w 452362"/>
                <a:gd name="connsiteY8" fmla="*/ 307397 h 422466"/>
                <a:gd name="connsiteX9" fmla="*/ 150622 w 452362"/>
                <a:gd name="connsiteY9" fmla="*/ 367722 h 422466"/>
                <a:gd name="connsiteX10" fmla="*/ 290322 w 452362"/>
                <a:gd name="connsiteY10" fmla="*/ 421697 h 422466"/>
                <a:gd name="connsiteX11" fmla="*/ 420497 w 452362"/>
                <a:gd name="connsiteY11" fmla="*/ 393122 h 422466"/>
                <a:gd name="connsiteX12" fmla="*/ 449072 w 452362"/>
                <a:gd name="connsiteY12" fmla="*/ 307397 h 422466"/>
                <a:gd name="connsiteX13" fmla="*/ 363347 w 452362"/>
                <a:gd name="connsiteY13" fmla="*/ 262947 h 422466"/>
                <a:gd name="connsiteX14" fmla="*/ 226822 w 452362"/>
                <a:gd name="connsiteY14" fmla="*/ 212147 h 42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362" h="422466">
                  <a:moveTo>
                    <a:pt x="226822" y="212147"/>
                  </a:moveTo>
                  <a:cubicBezTo>
                    <a:pt x="212534" y="196272"/>
                    <a:pt x="253280" y="180397"/>
                    <a:pt x="277622" y="167697"/>
                  </a:cubicBezTo>
                  <a:cubicBezTo>
                    <a:pt x="301964" y="154997"/>
                    <a:pt x="352764" y="154468"/>
                    <a:pt x="372872" y="135947"/>
                  </a:cubicBezTo>
                  <a:cubicBezTo>
                    <a:pt x="392980" y="117426"/>
                    <a:pt x="410443" y="78797"/>
                    <a:pt x="398272" y="56572"/>
                  </a:cubicBezTo>
                  <a:cubicBezTo>
                    <a:pt x="386101" y="34347"/>
                    <a:pt x="334772" y="8947"/>
                    <a:pt x="299847" y="2597"/>
                  </a:cubicBezTo>
                  <a:cubicBezTo>
                    <a:pt x="264922" y="-3753"/>
                    <a:pt x="227351" y="1539"/>
                    <a:pt x="188722" y="18472"/>
                  </a:cubicBezTo>
                  <a:cubicBezTo>
                    <a:pt x="150093" y="35405"/>
                    <a:pt x="99293" y="67155"/>
                    <a:pt x="68072" y="104197"/>
                  </a:cubicBezTo>
                  <a:cubicBezTo>
                    <a:pt x="36851" y="141239"/>
                    <a:pt x="7218" y="206855"/>
                    <a:pt x="1397" y="240722"/>
                  </a:cubicBezTo>
                  <a:cubicBezTo>
                    <a:pt x="-4424" y="274589"/>
                    <a:pt x="8276" y="286230"/>
                    <a:pt x="33147" y="307397"/>
                  </a:cubicBezTo>
                  <a:cubicBezTo>
                    <a:pt x="58018" y="328564"/>
                    <a:pt x="107759" y="348672"/>
                    <a:pt x="150622" y="367722"/>
                  </a:cubicBezTo>
                  <a:cubicBezTo>
                    <a:pt x="193484" y="386772"/>
                    <a:pt x="245343" y="417464"/>
                    <a:pt x="290322" y="421697"/>
                  </a:cubicBezTo>
                  <a:cubicBezTo>
                    <a:pt x="335301" y="425930"/>
                    <a:pt x="394039" y="412172"/>
                    <a:pt x="420497" y="393122"/>
                  </a:cubicBezTo>
                  <a:cubicBezTo>
                    <a:pt x="446955" y="374072"/>
                    <a:pt x="458597" y="329093"/>
                    <a:pt x="449072" y="307397"/>
                  </a:cubicBezTo>
                  <a:cubicBezTo>
                    <a:pt x="439547" y="285701"/>
                    <a:pt x="396155" y="273001"/>
                    <a:pt x="363347" y="262947"/>
                  </a:cubicBezTo>
                  <a:cubicBezTo>
                    <a:pt x="330539" y="252893"/>
                    <a:pt x="241110" y="228022"/>
                    <a:pt x="226822" y="212147"/>
                  </a:cubicBezTo>
                  <a:close/>
                </a:path>
              </a:pathLst>
            </a:custGeom>
            <a:solidFill>
              <a:schemeClr val="accent1"/>
            </a:solidFill>
            <a:effectLst>
              <a:glow rad="508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699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DCC0A6-7EA2-486A-9F41-DE7B0D784459}"/>
              </a:ext>
            </a:extLst>
          </p:cNvPr>
          <p:cNvSpPr>
            <a:spLocks noGrp="1"/>
          </p:cNvSpPr>
          <p:nvPr>
            <p:ph type="body" idx="1"/>
          </p:nvPr>
        </p:nvSpPr>
        <p:spPr/>
        <p:txBody>
          <a:bodyPr/>
          <a:lstStyle/>
          <a:p>
            <a:r>
              <a:rPr lang="en-GB"/>
              <a:t>Key findings</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Key findings</a:t>
            </a:r>
            <a:endParaRPr lang="en-GB" dirty="0"/>
          </a:p>
        </p:txBody>
      </p:sp>
      <p:sp>
        <p:nvSpPr>
          <p:cNvPr id="7" name="Content Placeholder 6">
            <a:extLst>
              <a:ext uri="{FF2B5EF4-FFF2-40B4-BE49-F238E27FC236}">
                <a16:creationId xmlns:a16="http://schemas.microsoft.com/office/drawing/2014/main" id="{159DCE10-0DFB-42EA-BCCD-980E89ABFBE5}"/>
              </a:ext>
            </a:extLst>
          </p:cNvPr>
          <p:cNvSpPr>
            <a:spLocks noGrp="1"/>
          </p:cNvSpPr>
          <p:nvPr>
            <p:ph sz="quarter" idx="14"/>
          </p:nvPr>
        </p:nvSpPr>
        <p:spPr/>
        <p:txBody>
          <a:bodyPr/>
          <a:lstStyle/>
          <a:p>
            <a:r>
              <a:rPr lang="en-GB" dirty="0"/>
              <a:t>Microbiome-ablative ABX reduced HO in ABX-treated FOP mice</a:t>
            </a:r>
          </a:p>
          <a:p>
            <a:r>
              <a:rPr lang="en-GB" dirty="0"/>
              <a:t>Treatment decreased the expression of proinflammatory chemokines and receptors in injured </a:t>
            </a:r>
            <a:br>
              <a:rPr lang="en-GB" dirty="0"/>
            </a:br>
            <a:r>
              <a:rPr lang="en-GB" dirty="0"/>
              <a:t>FOP muscles</a:t>
            </a:r>
          </a:p>
          <a:p>
            <a:r>
              <a:rPr lang="en-GB" dirty="0"/>
              <a:t>Transplanting BM monocytes from control mice restored the </a:t>
            </a:r>
            <a:r>
              <a:rPr lang="en-US" dirty="0"/>
              <a:t>HO phenotype in ABX-treated FOP mice</a:t>
            </a:r>
            <a:endParaRPr lang="en-GB" dirty="0"/>
          </a:p>
          <a:p>
            <a:r>
              <a:rPr lang="en-GB" dirty="0"/>
              <a:t>Reducing the inflammatory process in FOP mice seems to have a beneficial therapeutic effect on </a:t>
            </a:r>
            <a:br>
              <a:rPr lang="en-GB" dirty="0"/>
            </a:br>
            <a:r>
              <a:rPr lang="en-GB" dirty="0"/>
              <a:t>HO formation</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dirty="0"/>
              <a:t>ABX, ablative antibiotic cocktail; BM, bone marrow; FOP, </a:t>
            </a:r>
            <a:r>
              <a:rPr lang="en-GB" dirty="0" err="1"/>
              <a:t>fibrodysplasia</a:t>
            </a:r>
            <a:r>
              <a:rPr lang="en-GB" dirty="0"/>
              <a:t> ossificans progressive; HO, </a:t>
            </a:r>
            <a:r>
              <a:rPr lang="en-US" dirty="0"/>
              <a:t>heterotopic ossifications</a:t>
            </a:r>
            <a:endParaRPr lang="en-GB" dirty="0"/>
          </a:p>
          <a:p>
            <a:pPr>
              <a:spcBef>
                <a:spcPts val="0"/>
              </a:spcBef>
            </a:pPr>
            <a:r>
              <a:rPr lang="en-GB" dirty="0"/>
              <a:t>Pierce J, et al. ASBMR 2021, Abstract #1039; </a:t>
            </a:r>
            <a:r>
              <a:rPr lang="en-GB" dirty="0">
                <a:hlinkClick r:id="rId2">
                  <a:extLst>
                    <a:ext uri="{A12FA001-AC4F-418D-AE19-62706E023703}">
                      <ahyp:hlinkClr xmlns:ahyp="http://schemas.microsoft.com/office/drawing/2018/hyperlinkcolor" val="tx"/>
                    </a:ext>
                  </a:extLst>
                </a:hlinkClick>
              </a:rPr>
              <a:t>https://cor2ed.com/podcast-rare-bone-disease-highlights-at-asbmr-2021/</a:t>
            </a:r>
            <a:r>
              <a:rPr lang="en-GB" dirty="0"/>
              <a:t> </a:t>
            </a:r>
          </a:p>
        </p:txBody>
      </p:sp>
    </p:spTree>
    <p:extLst>
      <p:ext uri="{BB962C8B-B14F-4D97-AF65-F5344CB8AC3E}">
        <p14:creationId xmlns:p14="http://schemas.microsoft.com/office/powerpoint/2010/main" val="15998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69C958-A13A-4D85-9C35-9355755AF0B5}"/>
              </a:ext>
            </a:extLst>
          </p:cNvPr>
          <p:cNvSpPr>
            <a:spLocks noGrp="1"/>
          </p:cNvSpPr>
          <p:nvPr>
            <p:ph type="body" idx="1"/>
          </p:nvPr>
        </p:nvSpPr>
        <p:spPr/>
        <p:txBody>
          <a:bodyPr/>
          <a:lstStyle/>
          <a:p>
            <a:r>
              <a:rPr lang="en-GB" dirty="0"/>
              <a:t>From: dr. </a:t>
            </a:r>
            <a:r>
              <a:rPr lang="en-GB" dirty="0" err="1"/>
              <a:t>marelise</a:t>
            </a:r>
            <a:r>
              <a:rPr lang="en-GB" dirty="0"/>
              <a:t> </a:t>
            </a:r>
            <a:r>
              <a:rPr lang="en-GB" dirty="0" err="1"/>
              <a:t>eekhofF</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clinical perspectives</a:t>
            </a:r>
            <a:endParaRPr lang="en-GB" dirty="0"/>
          </a:p>
        </p:txBody>
      </p:sp>
      <p:sp>
        <p:nvSpPr>
          <p:cNvPr id="7" name="Content Placeholder 6">
            <a:extLst>
              <a:ext uri="{FF2B5EF4-FFF2-40B4-BE49-F238E27FC236}">
                <a16:creationId xmlns:a16="http://schemas.microsoft.com/office/drawing/2014/main" id="{002B1468-FD6E-4EA6-B380-EFCE3B163DBB}"/>
              </a:ext>
            </a:extLst>
          </p:cNvPr>
          <p:cNvSpPr>
            <a:spLocks noGrp="1"/>
          </p:cNvSpPr>
          <p:nvPr>
            <p:ph sz="quarter" idx="14"/>
          </p:nvPr>
        </p:nvSpPr>
        <p:spPr/>
        <p:txBody>
          <a:bodyPr/>
          <a:lstStyle/>
          <a:p>
            <a:r>
              <a:rPr lang="en-GB" dirty="0"/>
              <a:t>Monocytes play an important role in FOP flare ups and in bone formation. </a:t>
            </a:r>
            <a:r>
              <a:rPr lang="en-US" dirty="0"/>
              <a:t>Here, a totally new concept is used to demonstrate the role of the microbiome as well as the importance of monocytes in this process that needs further investigation.</a:t>
            </a:r>
            <a:endParaRPr lang="en-GB" dirty="0"/>
          </a:p>
          <a:p>
            <a:r>
              <a:rPr lang="en-GB" dirty="0"/>
              <a:t>Interesting to consider ways that you may be able to influence the gut microbiome in ways that could impede heterotopic ossification in these patients in the future</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GB"/>
              <a:t>Pierce J, et al. ASBMR 2021, Abstract #1039; </a:t>
            </a:r>
            <a:r>
              <a:rPr lang="en-GB">
                <a:hlinkClick r:id="rId3">
                  <a:extLst>
                    <a:ext uri="{A12FA001-AC4F-418D-AE19-62706E023703}">
                      <ahyp:hlinkClr xmlns:ahyp="http://schemas.microsoft.com/office/drawing/2018/hyperlinkcolor" val="tx"/>
                    </a:ext>
                  </a:extLst>
                </a:hlinkClick>
              </a:rPr>
              <a:t>https://cor2ed.com/podcast-rare-bone-disease-highlights-at-asbmr-2021/</a:t>
            </a:r>
            <a:r>
              <a:rPr lang="en-GB"/>
              <a:t> </a:t>
            </a:r>
            <a:endParaRPr lang="en-GB" dirty="0"/>
          </a:p>
        </p:txBody>
      </p:sp>
    </p:spTree>
    <p:extLst>
      <p:ext uri="{BB962C8B-B14F-4D97-AF65-F5344CB8AC3E}">
        <p14:creationId xmlns:p14="http://schemas.microsoft.com/office/powerpoint/2010/main" val="20925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FC00-DC02-42AA-BBFC-0015BC22B922}"/>
              </a:ext>
            </a:extLst>
          </p:cNvPr>
          <p:cNvSpPr>
            <a:spLocks noGrp="1"/>
          </p:cNvSpPr>
          <p:nvPr>
            <p:ph type="title"/>
          </p:nvPr>
        </p:nvSpPr>
        <p:spPr>
          <a:xfrm>
            <a:off x="609600" y="58614"/>
            <a:ext cx="10972800" cy="2812236"/>
          </a:xfrm>
        </p:spPr>
        <p:txBody>
          <a:bodyPr/>
          <a:lstStyle/>
          <a:p>
            <a:r>
              <a:rPr lang="en-GB" dirty="0"/>
              <a:t>Meeting summary</a:t>
            </a:r>
            <a:br>
              <a:rPr lang="en-GB" dirty="0"/>
            </a:br>
            <a:r>
              <a:rPr lang="en-GB" dirty="0" err="1"/>
              <a:t>asbmr</a:t>
            </a:r>
            <a:r>
              <a:rPr lang="en-GB" dirty="0"/>
              <a:t> 2021, hybrid MEETING</a:t>
            </a:r>
          </a:p>
        </p:txBody>
      </p:sp>
      <p:sp>
        <p:nvSpPr>
          <p:cNvPr id="3" name="Slide Number Placeholder 2">
            <a:extLst>
              <a:ext uri="{FF2B5EF4-FFF2-40B4-BE49-F238E27FC236}">
                <a16:creationId xmlns:a16="http://schemas.microsoft.com/office/drawing/2014/main" id="{0CF9FF95-939B-4DE3-844F-53B13ED75696}"/>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Subtitle 2">
            <a:extLst>
              <a:ext uri="{FF2B5EF4-FFF2-40B4-BE49-F238E27FC236}">
                <a16:creationId xmlns:a16="http://schemas.microsoft.com/office/drawing/2014/main" id="{B6C8CF72-7223-464A-BB77-B15CEEA6472C}"/>
              </a:ext>
            </a:extLst>
          </p:cNvPr>
          <p:cNvSpPr txBox="1">
            <a:spLocks/>
          </p:cNvSpPr>
          <p:nvPr/>
        </p:nvSpPr>
        <p:spPr>
          <a:xfrm>
            <a:off x="839416" y="2780928"/>
            <a:ext cx="10972800" cy="3672408"/>
          </a:xfrm>
          <a:prstGeom prst="rect">
            <a:avLst/>
          </a:prstGeom>
        </p:spPr>
        <p:txBody>
          <a:bodyP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b="1" dirty="0">
                <a:solidFill>
                  <a:schemeClr val="bg1"/>
                </a:solidFill>
                <a:latin typeface="+mn-lt"/>
              </a:rPr>
              <a:t>Dr. Eric Rush, MD, FAAP, FACMG, CCD</a:t>
            </a:r>
            <a:br>
              <a:rPr lang="en-US" sz="3200" dirty="0">
                <a:solidFill>
                  <a:schemeClr val="bg1"/>
                </a:solidFill>
                <a:latin typeface="+mn-lt"/>
              </a:rPr>
            </a:br>
            <a:r>
              <a:rPr lang="en-GB" sz="2200" b="1" dirty="0">
                <a:solidFill>
                  <a:schemeClr val="bg1"/>
                </a:solidFill>
                <a:effectLst/>
                <a:latin typeface="+mn-lt"/>
                <a:ea typeface="Times New Roman" panose="02020603050405020304" pitchFamily="18" charset="0"/>
              </a:rPr>
              <a:t>Children’s Mercy, Kansas City, MO, USA</a:t>
            </a:r>
            <a:endParaRPr lang="en-US" sz="2200" b="1" dirty="0">
              <a:solidFill>
                <a:schemeClr val="bg1"/>
              </a:solidFill>
              <a:latin typeface="+mn-lt"/>
            </a:endParaRPr>
          </a:p>
          <a:p>
            <a:pPr marL="0" indent="0" algn="ctr">
              <a:spcBef>
                <a:spcPts val="500"/>
              </a:spcBef>
              <a:buNone/>
            </a:pPr>
            <a:endParaRPr lang="en-US" sz="1400" b="1" dirty="0">
              <a:solidFill>
                <a:schemeClr val="bg1"/>
              </a:solidFill>
              <a:latin typeface="+mn-lt"/>
            </a:endParaRPr>
          </a:p>
          <a:p>
            <a:pPr marL="0" indent="0" algn="ctr">
              <a:spcBef>
                <a:spcPts val="0"/>
              </a:spcBef>
              <a:buNone/>
            </a:pPr>
            <a:r>
              <a:rPr lang="en-US" sz="3200" b="1" dirty="0">
                <a:solidFill>
                  <a:schemeClr val="bg1"/>
                </a:solidFill>
                <a:latin typeface="+mn-lt"/>
              </a:rPr>
              <a:t>Assoc. Prof. Marelise Eekhoff, MD</a:t>
            </a:r>
          </a:p>
          <a:p>
            <a:pPr marL="0" indent="0" algn="ctr">
              <a:spcBef>
                <a:spcPts val="0"/>
              </a:spcBef>
              <a:buNone/>
            </a:pPr>
            <a:r>
              <a:rPr lang="en-GB" sz="2200" b="1" dirty="0">
                <a:solidFill>
                  <a:schemeClr val="bg1"/>
                </a:solidFill>
                <a:latin typeface="+mn-lt"/>
              </a:rPr>
              <a:t>Amsterdam University Medical </a:t>
            </a:r>
            <a:r>
              <a:rPr lang="en-GB" sz="2200" b="1" dirty="0" err="1">
                <a:solidFill>
                  <a:schemeClr val="bg1"/>
                </a:solidFill>
                <a:latin typeface="+mn-lt"/>
              </a:rPr>
              <a:t>Centers</a:t>
            </a:r>
            <a:r>
              <a:rPr lang="en-GB" sz="2200" b="1" dirty="0">
                <a:solidFill>
                  <a:schemeClr val="bg1"/>
                </a:solidFill>
                <a:latin typeface="+mn-lt"/>
              </a:rPr>
              <a:t>, </a:t>
            </a:r>
            <a:r>
              <a:rPr lang="en-GB" sz="2200" b="1" dirty="0" err="1">
                <a:solidFill>
                  <a:schemeClr val="bg1"/>
                </a:solidFill>
                <a:latin typeface="+mn-lt"/>
              </a:rPr>
              <a:t>Vumc</a:t>
            </a:r>
            <a:r>
              <a:rPr lang="en-GB" sz="2200" b="1" dirty="0">
                <a:solidFill>
                  <a:schemeClr val="bg1"/>
                </a:solidFill>
                <a:latin typeface="+mn-lt"/>
              </a:rPr>
              <a:t>, The Netherlands</a:t>
            </a:r>
          </a:p>
          <a:p>
            <a:pPr marL="0" indent="0" algn="ctr">
              <a:spcBef>
                <a:spcPts val="0"/>
              </a:spcBef>
              <a:buNone/>
            </a:pPr>
            <a:endParaRPr lang="es-ES" sz="2200" b="1" dirty="0">
              <a:solidFill>
                <a:schemeClr val="bg1"/>
              </a:solidFill>
              <a:latin typeface="+mn-lt"/>
            </a:endParaRPr>
          </a:p>
          <a:p>
            <a:pPr marL="0" indent="0" algn="ctr">
              <a:spcBef>
                <a:spcPts val="0"/>
              </a:spcBef>
              <a:buNone/>
            </a:pPr>
            <a:r>
              <a:rPr lang="es-ES" sz="2400" b="1" dirty="0">
                <a:solidFill>
                  <a:schemeClr val="bg1"/>
                </a:solidFill>
                <a:latin typeface="+mn-lt"/>
              </a:rPr>
              <a:t>ROUND UP OF RARE BONE DISEASE HIGHLIGHTS</a:t>
            </a:r>
          </a:p>
          <a:p>
            <a:pPr marL="0" indent="0" algn="ctr">
              <a:buNone/>
            </a:pPr>
            <a:r>
              <a:rPr lang="en-US" sz="2400" b="1" cap="all" dirty="0">
                <a:solidFill>
                  <a:schemeClr val="bg1"/>
                </a:solidFill>
                <a:latin typeface="+mn-lt"/>
              </a:rPr>
              <a:t>OCTOBER</a:t>
            </a:r>
            <a:r>
              <a:rPr lang="es-ES" sz="2400" b="1" dirty="0">
                <a:solidFill>
                  <a:schemeClr val="bg1"/>
                </a:solidFill>
                <a:latin typeface="+mn-lt"/>
              </a:rPr>
              <a:t> 2021</a:t>
            </a:r>
          </a:p>
        </p:txBody>
      </p:sp>
    </p:spTree>
    <p:extLst>
      <p:ext uri="{BB962C8B-B14F-4D97-AF65-F5344CB8AC3E}">
        <p14:creationId xmlns:p14="http://schemas.microsoft.com/office/powerpoint/2010/main" val="19108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91CBE-EB94-45C8-9EAC-488734821418}"/>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7" name="Title 6">
            <a:extLst>
              <a:ext uri="{FF2B5EF4-FFF2-40B4-BE49-F238E27FC236}">
                <a16:creationId xmlns:a16="http://schemas.microsoft.com/office/drawing/2014/main" id="{10FE85E5-2E13-4DF0-84BE-08F686D4CCB5}"/>
              </a:ext>
            </a:extLst>
          </p:cNvPr>
          <p:cNvSpPr>
            <a:spLocks noGrp="1"/>
          </p:cNvSpPr>
          <p:nvPr>
            <p:ph type="title"/>
          </p:nvPr>
        </p:nvSpPr>
        <p:spPr/>
        <p:txBody>
          <a:bodyPr/>
          <a:lstStyle/>
          <a:p>
            <a:r>
              <a:rPr lang="en-GB" dirty="0"/>
              <a:t>Prevalence of monogenic bone disorders </a:t>
            </a:r>
            <a:br>
              <a:rPr lang="en-GB" dirty="0"/>
            </a:br>
            <a:r>
              <a:rPr lang="en-GB" dirty="0"/>
              <a:t>in a </a:t>
            </a:r>
            <a:r>
              <a:rPr lang="en-GB" dirty="0" err="1"/>
              <a:t>dutch</a:t>
            </a:r>
            <a:r>
              <a:rPr lang="en-GB" dirty="0"/>
              <a:t> cohort of </a:t>
            </a:r>
            <a:r>
              <a:rPr lang="en-GB" dirty="0" err="1"/>
              <a:t>aff</a:t>
            </a:r>
            <a:r>
              <a:rPr lang="en-GB" dirty="0"/>
              <a:t> patients</a:t>
            </a:r>
            <a:endParaRPr lang="en-GB" sz="2200" cap="none" dirty="0"/>
          </a:p>
        </p:txBody>
      </p:sp>
      <p:sp>
        <p:nvSpPr>
          <p:cNvPr id="2" name="Subtitle 1">
            <a:extLst>
              <a:ext uri="{FF2B5EF4-FFF2-40B4-BE49-F238E27FC236}">
                <a16:creationId xmlns:a16="http://schemas.microsoft.com/office/drawing/2014/main" id="{34D221B5-0343-AE4D-913D-0B0EEC6C7266}"/>
              </a:ext>
            </a:extLst>
          </p:cNvPr>
          <p:cNvSpPr>
            <a:spLocks noGrp="1"/>
          </p:cNvSpPr>
          <p:nvPr>
            <p:ph type="subTitle" idx="1"/>
          </p:nvPr>
        </p:nvSpPr>
        <p:spPr/>
        <p:txBody>
          <a:bodyPr>
            <a:normAutofit/>
          </a:bodyPr>
          <a:lstStyle/>
          <a:p>
            <a:r>
              <a:rPr lang="en-GB" sz="2200" b="1" dirty="0"/>
              <a:t>Zhou W, et al. ASBMR 2021. Abstract #1051</a:t>
            </a:r>
            <a:endParaRPr lang="en-US" sz="2200" b="1" dirty="0"/>
          </a:p>
        </p:txBody>
      </p:sp>
      <p:sp>
        <p:nvSpPr>
          <p:cNvPr id="6" name="TextBox 5">
            <a:extLst>
              <a:ext uri="{FF2B5EF4-FFF2-40B4-BE49-F238E27FC236}">
                <a16:creationId xmlns:a16="http://schemas.microsoft.com/office/drawing/2014/main" id="{2D3F32BD-4C3B-4DA8-B06C-B40CED3C09DA}"/>
              </a:ext>
            </a:extLst>
          </p:cNvPr>
          <p:cNvSpPr txBox="1"/>
          <p:nvPr/>
        </p:nvSpPr>
        <p:spPr>
          <a:xfrm>
            <a:off x="619200" y="6357600"/>
            <a:ext cx="6196880" cy="363600"/>
          </a:xfrm>
          <a:prstGeom prst="rect">
            <a:avLst/>
          </a:prstGeom>
          <a:noFill/>
        </p:spPr>
        <p:txBody>
          <a:bodyPr wrap="square" lIns="0" tIns="0" rIns="0" bIns="0" rtlCol="0" anchor="ctr" anchorCtr="0">
            <a:noAutofit/>
          </a:bodyPr>
          <a:lstStyle/>
          <a:p>
            <a:r>
              <a:rPr lang="en-GB" sz="1200" dirty="0">
                <a:solidFill>
                  <a:schemeClr val="bg1"/>
                </a:solidFill>
                <a:ea typeface="Aileron" charset="0"/>
                <a:cs typeface="Aileron" charset="0"/>
              </a:rPr>
              <a:t>AFF, atypical femur fracture </a:t>
            </a:r>
          </a:p>
        </p:txBody>
      </p:sp>
    </p:spTree>
    <p:extLst>
      <p:ext uri="{BB962C8B-B14F-4D97-AF65-F5344CB8AC3E}">
        <p14:creationId xmlns:p14="http://schemas.microsoft.com/office/powerpoint/2010/main" val="3052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34291-0B2B-452C-ABD2-6EC1111FF5F8}"/>
              </a:ext>
            </a:extLst>
          </p:cNvPr>
          <p:cNvSpPr>
            <a:spLocks noGrp="1"/>
          </p:cNvSpPr>
          <p:nvPr>
            <p:ph type="title"/>
          </p:nvPr>
        </p:nvSpPr>
        <p:spPr/>
        <p:txBody>
          <a:bodyPr/>
          <a:lstStyle/>
          <a:p>
            <a:r>
              <a:rPr lang="en-GB" dirty="0"/>
              <a:t>Background and study design</a:t>
            </a:r>
          </a:p>
        </p:txBody>
      </p:sp>
      <p:sp>
        <p:nvSpPr>
          <p:cNvPr id="5" name="Content Placeholder 4">
            <a:extLst>
              <a:ext uri="{FF2B5EF4-FFF2-40B4-BE49-F238E27FC236}">
                <a16:creationId xmlns:a16="http://schemas.microsoft.com/office/drawing/2014/main" id="{F80853DA-4012-4E0E-A37D-4C945FB80EC0}"/>
              </a:ext>
            </a:extLst>
          </p:cNvPr>
          <p:cNvSpPr>
            <a:spLocks noGrp="1"/>
          </p:cNvSpPr>
          <p:nvPr>
            <p:ph sz="quarter" idx="14"/>
          </p:nvPr>
        </p:nvSpPr>
        <p:spPr>
          <a:xfrm>
            <a:off x="638520" y="1268760"/>
            <a:ext cx="10962216" cy="1859384"/>
          </a:xfrm>
        </p:spPr>
        <p:txBody>
          <a:bodyPr/>
          <a:lstStyle/>
          <a:p>
            <a:r>
              <a:rPr lang="en-US" b="1" dirty="0">
                <a:solidFill>
                  <a:schemeClr val="accent1"/>
                </a:solidFill>
                <a:latin typeface="+mn-lt"/>
              </a:rPr>
              <a:t>Atypical femur fracture (AFF), </a:t>
            </a:r>
            <a:r>
              <a:rPr lang="en-US" dirty="0">
                <a:solidFill>
                  <a:schemeClr val="tx2"/>
                </a:solidFill>
                <a:latin typeface="+mn-lt"/>
              </a:rPr>
              <a:t>is a </a:t>
            </a:r>
            <a:r>
              <a:rPr lang="en-US" b="1" dirty="0">
                <a:solidFill>
                  <a:schemeClr val="accent1"/>
                </a:solidFill>
                <a:latin typeface="+mn-lt"/>
              </a:rPr>
              <a:t>rare type of fracture </a:t>
            </a:r>
            <a:r>
              <a:rPr lang="en-US" dirty="0">
                <a:solidFill>
                  <a:schemeClr val="tx2"/>
                </a:solidFill>
                <a:latin typeface="+mn-lt"/>
              </a:rPr>
              <a:t>with characteristic radiological features and a suspected relation to treatment with bisphosphonate (BP) </a:t>
            </a:r>
          </a:p>
          <a:p>
            <a:r>
              <a:rPr lang="en-US" b="1" i="0" dirty="0">
                <a:solidFill>
                  <a:schemeClr val="accent1"/>
                </a:solidFill>
                <a:effectLst/>
                <a:latin typeface="+mn-lt"/>
              </a:rPr>
              <a:t>Patients </a:t>
            </a:r>
            <a:r>
              <a:rPr lang="en-US" b="1" dirty="0">
                <a:solidFill>
                  <a:schemeClr val="accent1"/>
                </a:solidFill>
                <a:latin typeface="+mn-lt"/>
              </a:rPr>
              <a:t>with monogenic bone disorders, </a:t>
            </a:r>
            <a:r>
              <a:rPr lang="en-US" dirty="0">
                <a:solidFill>
                  <a:schemeClr val="tx2"/>
                </a:solidFill>
                <a:latin typeface="+mn-lt"/>
              </a:rPr>
              <a:t>such as osteogenesis imperfecta and hypophosphatasia, </a:t>
            </a:r>
            <a:r>
              <a:rPr lang="en-US" b="1" dirty="0">
                <a:solidFill>
                  <a:schemeClr val="accent1"/>
                </a:solidFill>
                <a:latin typeface="+mn-lt"/>
              </a:rPr>
              <a:t>have reported AFFs </a:t>
            </a:r>
            <a:r>
              <a:rPr lang="en-US" b="0" i="0" dirty="0">
                <a:solidFill>
                  <a:schemeClr val="tx2"/>
                </a:solidFill>
                <a:effectLst/>
                <a:latin typeface="+mn-lt"/>
              </a:rPr>
              <a:t>with or without bisphosphonates use. </a:t>
            </a:r>
            <a:r>
              <a:rPr lang="en-US" b="1" i="0" dirty="0">
                <a:solidFill>
                  <a:schemeClr val="accent1"/>
                </a:solidFill>
                <a:effectLst/>
                <a:latin typeface="+mn-lt"/>
              </a:rPr>
              <a:t>The association of AFFs with these monogenic bone disorders remains unclear</a:t>
            </a:r>
          </a:p>
        </p:txBody>
      </p:sp>
      <p:sp>
        <p:nvSpPr>
          <p:cNvPr id="3" name="Slide Number Placeholder 2">
            <a:extLst>
              <a:ext uri="{FF2B5EF4-FFF2-40B4-BE49-F238E27FC236}">
                <a16:creationId xmlns:a16="http://schemas.microsoft.com/office/drawing/2014/main" id="{0CBA1E46-F525-48DA-93CF-76B2F8A49846}"/>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2" name="TextBox 1">
            <a:extLst>
              <a:ext uri="{FF2B5EF4-FFF2-40B4-BE49-F238E27FC236}">
                <a16:creationId xmlns:a16="http://schemas.microsoft.com/office/drawing/2014/main" id="{A8BD5575-F24E-464A-8FFC-02AFFEE2736E}"/>
              </a:ext>
            </a:extLst>
          </p:cNvPr>
          <p:cNvSpPr txBox="1"/>
          <p:nvPr/>
        </p:nvSpPr>
        <p:spPr>
          <a:xfrm>
            <a:off x="1432349" y="3284984"/>
            <a:ext cx="1802033" cy="523220"/>
          </a:xfrm>
          <a:prstGeom prst="rect">
            <a:avLst/>
          </a:prstGeom>
          <a:noFill/>
        </p:spPr>
        <p:txBody>
          <a:bodyPr wrap="none" rtlCol="0">
            <a:spAutoFit/>
          </a:bodyPr>
          <a:lstStyle/>
          <a:p>
            <a:pPr algn="ctr"/>
            <a:r>
              <a:rPr lang="en-GB" sz="1400" b="1" dirty="0">
                <a:ea typeface="Aileron" charset="0"/>
                <a:cs typeface="Aileron" charset="0"/>
              </a:rPr>
              <a:t>2 bone expert centres</a:t>
            </a:r>
          </a:p>
          <a:p>
            <a:pPr algn="ctr"/>
            <a:r>
              <a:rPr lang="en-GB" sz="1400" b="1" dirty="0">
                <a:ea typeface="Aileron" charset="0"/>
                <a:cs typeface="Aileron" charset="0"/>
              </a:rPr>
              <a:t>Netherlands</a:t>
            </a:r>
          </a:p>
        </p:txBody>
      </p:sp>
      <p:sp>
        <p:nvSpPr>
          <p:cNvPr id="7" name="Arrow: Right 6">
            <a:extLst>
              <a:ext uri="{FF2B5EF4-FFF2-40B4-BE49-F238E27FC236}">
                <a16:creationId xmlns:a16="http://schemas.microsoft.com/office/drawing/2014/main" id="{9E93770B-1BC7-49A4-B9CE-23A58E1ABAD8}"/>
              </a:ext>
            </a:extLst>
          </p:cNvPr>
          <p:cNvSpPr/>
          <p:nvPr/>
        </p:nvSpPr>
        <p:spPr>
          <a:xfrm>
            <a:off x="3863752" y="4365104"/>
            <a:ext cx="576064" cy="360040"/>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2A92706-A9CA-4861-910E-D9B5A7B36E29}"/>
              </a:ext>
            </a:extLst>
          </p:cNvPr>
          <p:cNvPicPr>
            <a:picLocks noChangeAspect="1"/>
          </p:cNvPicPr>
          <p:nvPr/>
        </p:nvPicPr>
        <p:blipFill rotWithShape="1">
          <a:blip r:embed="rId2">
            <a:duotone>
              <a:schemeClr val="accent1">
                <a:shade val="45000"/>
                <a:satMod val="135000"/>
              </a:schemeClr>
              <a:prstClr val="white"/>
            </a:duotone>
          </a:blip>
          <a:srcRect b="17730"/>
          <a:stretch/>
        </p:blipFill>
        <p:spPr>
          <a:xfrm>
            <a:off x="4511824" y="4051960"/>
            <a:ext cx="1198894" cy="986327"/>
          </a:xfrm>
          <a:prstGeom prst="rect">
            <a:avLst/>
          </a:prstGeom>
        </p:spPr>
      </p:pic>
      <p:sp>
        <p:nvSpPr>
          <p:cNvPr id="10" name="TextBox 9">
            <a:extLst>
              <a:ext uri="{FF2B5EF4-FFF2-40B4-BE49-F238E27FC236}">
                <a16:creationId xmlns:a16="http://schemas.microsoft.com/office/drawing/2014/main" id="{8DAF62A1-9A74-448F-B8AD-88B34B43811E}"/>
              </a:ext>
            </a:extLst>
          </p:cNvPr>
          <p:cNvSpPr txBox="1"/>
          <p:nvPr/>
        </p:nvSpPr>
        <p:spPr>
          <a:xfrm>
            <a:off x="4504984" y="3712841"/>
            <a:ext cx="1329082" cy="307777"/>
          </a:xfrm>
          <a:prstGeom prst="rect">
            <a:avLst/>
          </a:prstGeom>
          <a:noFill/>
        </p:spPr>
        <p:txBody>
          <a:bodyPr wrap="none" rtlCol="0">
            <a:spAutoFit/>
          </a:bodyPr>
          <a:lstStyle/>
          <a:p>
            <a:pPr algn="ctr"/>
            <a:r>
              <a:rPr lang="en-GB" sz="1400" b="1" dirty="0">
                <a:ea typeface="Aileron" charset="0"/>
                <a:cs typeface="Aileron" charset="0"/>
              </a:rPr>
              <a:t>60 AFF patients</a:t>
            </a:r>
          </a:p>
        </p:txBody>
      </p:sp>
      <p:sp>
        <p:nvSpPr>
          <p:cNvPr id="11" name="TextBox 10">
            <a:extLst>
              <a:ext uri="{FF2B5EF4-FFF2-40B4-BE49-F238E27FC236}">
                <a16:creationId xmlns:a16="http://schemas.microsoft.com/office/drawing/2014/main" id="{DA0E2883-BD17-4C2B-AF7A-8951E82357C5}"/>
              </a:ext>
            </a:extLst>
          </p:cNvPr>
          <p:cNvSpPr txBox="1"/>
          <p:nvPr/>
        </p:nvSpPr>
        <p:spPr>
          <a:xfrm>
            <a:off x="6504157" y="3811881"/>
            <a:ext cx="2812886" cy="523220"/>
          </a:xfrm>
          <a:prstGeom prst="rect">
            <a:avLst/>
          </a:prstGeom>
          <a:noFill/>
        </p:spPr>
        <p:txBody>
          <a:bodyPr wrap="none" rtlCol="0">
            <a:spAutoFit/>
          </a:bodyPr>
          <a:lstStyle/>
          <a:p>
            <a:r>
              <a:rPr lang="en-GB" sz="1400" b="1" dirty="0">
                <a:solidFill>
                  <a:schemeClr val="accent1"/>
                </a:solidFill>
                <a:ea typeface="Aileron" charset="0"/>
                <a:cs typeface="Aileron" charset="0"/>
              </a:rPr>
              <a:t>Group 1: </a:t>
            </a:r>
            <a:r>
              <a:rPr lang="en-GB" sz="1400" dirty="0">
                <a:ea typeface="Aileron" charset="0"/>
                <a:cs typeface="Aileron" charset="0"/>
              </a:rPr>
              <a:t>monogenic bone disorder, </a:t>
            </a:r>
            <a:br>
              <a:rPr lang="en-GB" sz="1400" dirty="0">
                <a:ea typeface="Aileron" charset="0"/>
                <a:cs typeface="Aileron" charset="0"/>
              </a:rPr>
            </a:br>
            <a:r>
              <a:rPr lang="en-GB" sz="1400" dirty="0">
                <a:ea typeface="Aileron" charset="0"/>
                <a:cs typeface="Aileron" charset="0"/>
              </a:rPr>
              <a:t>genetically confirmed</a:t>
            </a:r>
          </a:p>
        </p:txBody>
      </p:sp>
      <p:sp>
        <p:nvSpPr>
          <p:cNvPr id="16" name="TextBox 15">
            <a:extLst>
              <a:ext uri="{FF2B5EF4-FFF2-40B4-BE49-F238E27FC236}">
                <a16:creationId xmlns:a16="http://schemas.microsoft.com/office/drawing/2014/main" id="{260CF0C2-1789-484D-AC2A-1E119AC4F2C6}"/>
              </a:ext>
            </a:extLst>
          </p:cNvPr>
          <p:cNvSpPr txBox="1"/>
          <p:nvPr/>
        </p:nvSpPr>
        <p:spPr>
          <a:xfrm>
            <a:off x="6504157" y="5073105"/>
            <a:ext cx="3395160" cy="523220"/>
          </a:xfrm>
          <a:prstGeom prst="rect">
            <a:avLst/>
          </a:prstGeom>
          <a:noFill/>
        </p:spPr>
        <p:txBody>
          <a:bodyPr wrap="none" rtlCol="0">
            <a:spAutoFit/>
          </a:bodyPr>
          <a:lstStyle/>
          <a:p>
            <a:r>
              <a:rPr lang="en-GB" sz="1400" b="1" dirty="0">
                <a:solidFill>
                  <a:schemeClr val="accent1"/>
                </a:solidFill>
                <a:ea typeface="Aileron" charset="0"/>
                <a:cs typeface="Aileron" charset="0"/>
              </a:rPr>
              <a:t>Group 3: </a:t>
            </a:r>
            <a:r>
              <a:rPr lang="en-GB" sz="1400" dirty="0">
                <a:ea typeface="Aileron" charset="0"/>
                <a:cs typeface="Aileron" charset="0"/>
              </a:rPr>
              <a:t>no clinical suspicion of monogenic </a:t>
            </a:r>
            <a:br>
              <a:rPr lang="en-GB" sz="1400" dirty="0">
                <a:ea typeface="Aileron" charset="0"/>
                <a:cs typeface="Aileron" charset="0"/>
              </a:rPr>
            </a:br>
            <a:r>
              <a:rPr lang="en-GB" sz="1400" dirty="0">
                <a:ea typeface="Aileron" charset="0"/>
                <a:cs typeface="Aileron" charset="0"/>
              </a:rPr>
              <a:t>bone disorder</a:t>
            </a:r>
          </a:p>
        </p:txBody>
      </p:sp>
      <p:sp>
        <p:nvSpPr>
          <p:cNvPr id="17" name="TextBox 16">
            <a:extLst>
              <a:ext uri="{FF2B5EF4-FFF2-40B4-BE49-F238E27FC236}">
                <a16:creationId xmlns:a16="http://schemas.microsoft.com/office/drawing/2014/main" id="{AD848370-585A-4392-B1DC-C92F3420DA0F}"/>
              </a:ext>
            </a:extLst>
          </p:cNvPr>
          <p:cNvSpPr txBox="1"/>
          <p:nvPr/>
        </p:nvSpPr>
        <p:spPr>
          <a:xfrm>
            <a:off x="6504157" y="4442493"/>
            <a:ext cx="3399007" cy="523220"/>
          </a:xfrm>
          <a:prstGeom prst="rect">
            <a:avLst/>
          </a:prstGeom>
          <a:noFill/>
        </p:spPr>
        <p:txBody>
          <a:bodyPr wrap="none" rtlCol="0">
            <a:spAutoFit/>
          </a:bodyPr>
          <a:lstStyle/>
          <a:p>
            <a:r>
              <a:rPr lang="en-GB" sz="1400" b="1" dirty="0">
                <a:solidFill>
                  <a:schemeClr val="accent1"/>
                </a:solidFill>
                <a:ea typeface="Aileron" charset="0"/>
                <a:cs typeface="Aileron" charset="0"/>
              </a:rPr>
              <a:t>Group 2: </a:t>
            </a:r>
            <a:r>
              <a:rPr lang="en-GB" sz="1400" dirty="0">
                <a:ea typeface="Aileron" charset="0"/>
                <a:cs typeface="Aileron" charset="0"/>
              </a:rPr>
              <a:t>monogenic bone disorder without </a:t>
            </a:r>
            <a:br>
              <a:rPr lang="en-GB" sz="1400" dirty="0">
                <a:ea typeface="Aileron" charset="0"/>
                <a:cs typeface="Aileron" charset="0"/>
              </a:rPr>
            </a:br>
            <a:r>
              <a:rPr lang="en-GB" sz="1400" dirty="0">
                <a:ea typeface="Aileron" charset="0"/>
                <a:cs typeface="Aileron" charset="0"/>
              </a:rPr>
              <a:t>genetic confirmation</a:t>
            </a:r>
          </a:p>
        </p:txBody>
      </p:sp>
      <p:sp>
        <p:nvSpPr>
          <p:cNvPr id="14" name="Left Brace 13">
            <a:extLst>
              <a:ext uri="{FF2B5EF4-FFF2-40B4-BE49-F238E27FC236}">
                <a16:creationId xmlns:a16="http://schemas.microsoft.com/office/drawing/2014/main" id="{D45C2DD9-8919-4C46-A4CC-0FA7F3FCDAC0}"/>
              </a:ext>
            </a:extLst>
          </p:cNvPr>
          <p:cNvSpPr/>
          <p:nvPr/>
        </p:nvSpPr>
        <p:spPr>
          <a:xfrm flipH="1">
            <a:off x="9899317" y="3744767"/>
            <a:ext cx="360040" cy="2033937"/>
          </a:xfrm>
          <a:prstGeom prst="leftBrace">
            <a:avLst>
              <a:gd name="adj1" fmla="val 5368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2F4F0272-2BCF-42A1-9F08-7415FCF46246}"/>
              </a:ext>
            </a:extLst>
          </p:cNvPr>
          <p:cNvSpPr txBox="1"/>
          <p:nvPr/>
        </p:nvSpPr>
        <p:spPr>
          <a:xfrm>
            <a:off x="10263431" y="3733800"/>
            <a:ext cx="1169687" cy="2031325"/>
          </a:xfrm>
          <a:prstGeom prst="rect">
            <a:avLst/>
          </a:prstGeom>
          <a:noFill/>
        </p:spPr>
        <p:txBody>
          <a:bodyPr wrap="square" rtlCol="0">
            <a:spAutoFit/>
          </a:bodyPr>
          <a:lstStyle/>
          <a:p>
            <a:pPr algn="ctr"/>
            <a:r>
              <a:rPr lang="en-GB" sz="1400" dirty="0">
                <a:ea typeface="Aileron" charset="0"/>
                <a:cs typeface="Aileron" charset="0"/>
              </a:rPr>
              <a:t>Whole exome sequencing performed and variants classified based in ACMG guideline</a:t>
            </a:r>
          </a:p>
        </p:txBody>
      </p:sp>
      <p:grpSp>
        <p:nvGrpSpPr>
          <p:cNvPr id="21" name="Graphic 18" descr="Hospital">
            <a:extLst>
              <a:ext uri="{FF2B5EF4-FFF2-40B4-BE49-F238E27FC236}">
                <a16:creationId xmlns:a16="http://schemas.microsoft.com/office/drawing/2014/main" id="{947D9698-A723-7E4F-8352-BAA021E624DD}"/>
              </a:ext>
            </a:extLst>
          </p:cNvPr>
          <p:cNvGrpSpPr/>
          <p:nvPr/>
        </p:nvGrpSpPr>
        <p:grpSpPr>
          <a:xfrm>
            <a:off x="2296766" y="3610514"/>
            <a:ext cx="1546317" cy="1546317"/>
            <a:chOff x="86966" y="2644683"/>
            <a:chExt cx="1556657" cy="1556657"/>
          </a:xfrm>
          <a:solidFill>
            <a:schemeClr val="accent1"/>
          </a:solidFill>
        </p:grpSpPr>
        <p:sp>
          <p:nvSpPr>
            <p:cNvPr id="22" name="Freeform 21">
              <a:extLst>
                <a:ext uri="{FF2B5EF4-FFF2-40B4-BE49-F238E27FC236}">
                  <a16:creationId xmlns:a16="http://schemas.microsoft.com/office/drawing/2014/main" id="{56A13BF4-5573-794C-8EB5-5294A26607BD}"/>
                </a:ext>
              </a:extLst>
            </p:cNvPr>
            <p:cNvSpPr/>
            <p:nvPr/>
          </p:nvSpPr>
          <p:spPr>
            <a:xfrm>
              <a:off x="179823" y="2996983"/>
              <a:ext cx="1362075" cy="956695"/>
            </a:xfrm>
            <a:custGeom>
              <a:avLst/>
              <a:gdLst>
                <a:gd name="connsiteX0" fmla="*/ 880053 w 1362074"/>
                <a:gd name="connsiteY0" fmla="*/ 263877 h 956695"/>
                <a:gd name="connsiteX1" fmla="*/ 880053 w 1362074"/>
                <a:gd name="connsiteY1" fmla="*/ 215231 h 956695"/>
                <a:gd name="connsiteX2" fmla="*/ 685471 w 1362074"/>
                <a:gd name="connsiteY2" fmla="*/ 20649 h 956695"/>
                <a:gd name="connsiteX3" fmla="*/ 490889 w 1362074"/>
                <a:gd name="connsiteY3" fmla="*/ 215231 h 956695"/>
                <a:gd name="connsiteX4" fmla="*/ 490889 w 1362074"/>
                <a:gd name="connsiteY4" fmla="*/ 263877 h 956695"/>
                <a:gd name="connsiteX5" fmla="*/ 20649 w 1362074"/>
                <a:gd name="connsiteY5" fmla="*/ 263877 h 956695"/>
                <a:gd name="connsiteX6" fmla="*/ 20649 w 1362074"/>
                <a:gd name="connsiteY6" fmla="*/ 328737 h 956695"/>
                <a:gd name="connsiteX7" fmla="*/ 53079 w 1362074"/>
                <a:gd name="connsiteY7" fmla="*/ 328737 h 956695"/>
                <a:gd name="connsiteX8" fmla="*/ 53079 w 1362074"/>
                <a:gd name="connsiteY8" fmla="*/ 944914 h 956695"/>
                <a:gd name="connsiteX9" fmla="*/ 1317863 w 1362074"/>
                <a:gd name="connsiteY9" fmla="*/ 944914 h 956695"/>
                <a:gd name="connsiteX10" fmla="*/ 1317863 w 1362074"/>
                <a:gd name="connsiteY10" fmla="*/ 328737 h 956695"/>
                <a:gd name="connsiteX11" fmla="*/ 1350294 w 1362074"/>
                <a:gd name="connsiteY11" fmla="*/ 328737 h 956695"/>
                <a:gd name="connsiteX12" fmla="*/ 1350294 w 1362074"/>
                <a:gd name="connsiteY12" fmla="*/ 263877 h 956695"/>
                <a:gd name="connsiteX13" fmla="*/ 215231 w 1362074"/>
                <a:gd name="connsiteY13" fmla="*/ 815193 h 956695"/>
                <a:gd name="connsiteX14" fmla="*/ 117940 w 1362074"/>
                <a:gd name="connsiteY14" fmla="*/ 815193 h 956695"/>
                <a:gd name="connsiteX15" fmla="*/ 117940 w 1362074"/>
                <a:gd name="connsiteY15" fmla="*/ 717902 h 956695"/>
                <a:gd name="connsiteX16" fmla="*/ 215231 w 1362074"/>
                <a:gd name="connsiteY16" fmla="*/ 717902 h 956695"/>
                <a:gd name="connsiteX17" fmla="*/ 215231 w 1362074"/>
                <a:gd name="connsiteY17" fmla="*/ 653041 h 956695"/>
                <a:gd name="connsiteX18" fmla="*/ 117940 w 1362074"/>
                <a:gd name="connsiteY18" fmla="*/ 653041 h 956695"/>
                <a:gd name="connsiteX19" fmla="*/ 117940 w 1362074"/>
                <a:gd name="connsiteY19" fmla="*/ 555750 h 956695"/>
                <a:gd name="connsiteX20" fmla="*/ 215231 w 1362074"/>
                <a:gd name="connsiteY20" fmla="*/ 555750 h 956695"/>
                <a:gd name="connsiteX21" fmla="*/ 215231 w 1362074"/>
                <a:gd name="connsiteY21" fmla="*/ 490889 h 956695"/>
                <a:gd name="connsiteX22" fmla="*/ 117940 w 1362074"/>
                <a:gd name="connsiteY22" fmla="*/ 490889 h 956695"/>
                <a:gd name="connsiteX23" fmla="*/ 117940 w 1362074"/>
                <a:gd name="connsiteY23" fmla="*/ 393598 h 956695"/>
                <a:gd name="connsiteX24" fmla="*/ 215231 w 1362074"/>
                <a:gd name="connsiteY24" fmla="*/ 393598 h 956695"/>
                <a:gd name="connsiteX25" fmla="*/ 377383 w 1362074"/>
                <a:gd name="connsiteY25" fmla="*/ 815193 h 956695"/>
                <a:gd name="connsiteX26" fmla="*/ 280092 w 1362074"/>
                <a:gd name="connsiteY26" fmla="*/ 815193 h 956695"/>
                <a:gd name="connsiteX27" fmla="*/ 280092 w 1362074"/>
                <a:gd name="connsiteY27" fmla="*/ 717902 h 956695"/>
                <a:gd name="connsiteX28" fmla="*/ 377383 w 1362074"/>
                <a:gd name="connsiteY28" fmla="*/ 717902 h 956695"/>
                <a:gd name="connsiteX29" fmla="*/ 377383 w 1362074"/>
                <a:gd name="connsiteY29" fmla="*/ 653041 h 956695"/>
                <a:gd name="connsiteX30" fmla="*/ 280092 w 1362074"/>
                <a:gd name="connsiteY30" fmla="*/ 653041 h 956695"/>
                <a:gd name="connsiteX31" fmla="*/ 280092 w 1362074"/>
                <a:gd name="connsiteY31" fmla="*/ 555750 h 956695"/>
                <a:gd name="connsiteX32" fmla="*/ 377383 w 1362074"/>
                <a:gd name="connsiteY32" fmla="*/ 555750 h 956695"/>
                <a:gd name="connsiteX33" fmla="*/ 377383 w 1362074"/>
                <a:gd name="connsiteY33" fmla="*/ 490889 h 956695"/>
                <a:gd name="connsiteX34" fmla="*/ 280092 w 1362074"/>
                <a:gd name="connsiteY34" fmla="*/ 490889 h 956695"/>
                <a:gd name="connsiteX35" fmla="*/ 280092 w 1362074"/>
                <a:gd name="connsiteY35" fmla="*/ 393598 h 956695"/>
                <a:gd name="connsiteX36" fmla="*/ 377383 w 1362074"/>
                <a:gd name="connsiteY36" fmla="*/ 393598 h 956695"/>
                <a:gd name="connsiteX37" fmla="*/ 539535 w 1362074"/>
                <a:gd name="connsiteY37" fmla="*/ 815193 h 956695"/>
                <a:gd name="connsiteX38" fmla="*/ 442244 w 1362074"/>
                <a:gd name="connsiteY38" fmla="*/ 815193 h 956695"/>
                <a:gd name="connsiteX39" fmla="*/ 442244 w 1362074"/>
                <a:gd name="connsiteY39" fmla="*/ 717902 h 956695"/>
                <a:gd name="connsiteX40" fmla="*/ 539535 w 1362074"/>
                <a:gd name="connsiteY40" fmla="*/ 717902 h 956695"/>
                <a:gd name="connsiteX41" fmla="*/ 539535 w 1362074"/>
                <a:gd name="connsiteY41" fmla="*/ 653041 h 956695"/>
                <a:gd name="connsiteX42" fmla="*/ 442244 w 1362074"/>
                <a:gd name="connsiteY42" fmla="*/ 653041 h 956695"/>
                <a:gd name="connsiteX43" fmla="*/ 442244 w 1362074"/>
                <a:gd name="connsiteY43" fmla="*/ 555750 h 956695"/>
                <a:gd name="connsiteX44" fmla="*/ 539535 w 1362074"/>
                <a:gd name="connsiteY44" fmla="*/ 555750 h 956695"/>
                <a:gd name="connsiteX45" fmla="*/ 539535 w 1362074"/>
                <a:gd name="connsiteY45" fmla="*/ 490889 h 956695"/>
                <a:gd name="connsiteX46" fmla="*/ 442244 w 1362074"/>
                <a:gd name="connsiteY46" fmla="*/ 490889 h 956695"/>
                <a:gd name="connsiteX47" fmla="*/ 442244 w 1362074"/>
                <a:gd name="connsiteY47" fmla="*/ 393598 h 956695"/>
                <a:gd name="connsiteX48" fmla="*/ 539535 w 1362074"/>
                <a:gd name="connsiteY48" fmla="*/ 393598 h 956695"/>
                <a:gd name="connsiteX49" fmla="*/ 620611 w 1362074"/>
                <a:gd name="connsiteY49" fmla="*/ 880053 h 956695"/>
                <a:gd name="connsiteX50" fmla="*/ 620611 w 1362074"/>
                <a:gd name="connsiteY50" fmla="*/ 653041 h 956695"/>
                <a:gd name="connsiteX51" fmla="*/ 750332 w 1362074"/>
                <a:gd name="connsiteY51" fmla="*/ 653041 h 956695"/>
                <a:gd name="connsiteX52" fmla="*/ 750332 w 1362074"/>
                <a:gd name="connsiteY52" fmla="*/ 880053 h 956695"/>
                <a:gd name="connsiteX53" fmla="*/ 798978 w 1362074"/>
                <a:gd name="connsiteY53" fmla="*/ 326792 h 956695"/>
                <a:gd name="connsiteX54" fmla="*/ 768655 w 1362074"/>
                <a:gd name="connsiteY54" fmla="*/ 379329 h 956695"/>
                <a:gd name="connsiteX55" fmla="*/ 715794 w 1362074"/>
                <a:gd name="connsiteY55" fmla="*/ 348682 h 956695"/>
                <a:gd name="connsiteX56" fmla="*/ 715794 w 1362074"/>
                <a:gd name="connsiteY56" fmla="*/ 409813 h 956695"/>
                <a:gd name="connsiteX57" fmla="*/ 655149 w 1362074"/>
                <a:gd name="connsiteY57" fmla="*/ 409813 h 956695"/>
                <a:gd name="connsiteX58" fmla="*/ 655149 w 1362074"/>
                <a:gd name="connsiteY58" fmla="*/ 348682 h 956695"/>
                <a:gd name="connsiteX59" fmla="*/ 602287 w 1362074"/>
                <a:gd name="connsiteY59" fmla="*/ 379329 h 956695"/>
                <a:gd name="connsiteX60" fmla="*/ 571965 w 1362074"/>
                <a:gd name="connsiteY60" fmla="*/ 326792 h 956695"/>
                <a:gd name="connsiteX61" fmla="*/ 624989 w 1362074"/>
                <a:gd name="connsiteY61" fmla="*/ 296307 h 956695"/>
                <a:gd name="connsiteX62" fmla="*/ 571965 w 1362074"/>
                <a:gd name="connsiteY62" fmla="*/ 265822 h 956695"/>
                <a:gd name="connsiteX63" fmla="*/ 602287 w 1362074"/>
                <a:gd name="connsiteY63" fmla="*/ 213285 h 956695"/>
                <a:gd name="connsiteX64" fmla="*/ 655149 w 1362074"/>
                <a:gd name="connsiteY64" fmla="*/ 243932 h 956695"/>
                <a:gd name="connsiteX65" fmla="*/ 655149 w 1362074"/>
                <a:gd name="connsiteY65" fmla="*/ 182801 h 956695"/>
                <a:gd name="connsiteX66" fmla="*/ 715794 w 1362074"/>
                <a:gd name="connsiteY66" fmla="*/ 182801 h 956695"/>
                <a:gd name="connsiteX67" fmla="*/ 715794 w 1362074"/>
                <a:gd name="connsiteY67" fmla="*/ 243932 h 956695"/>
                <a:gd name="connsiteX68" fmla="*/ 768655 w 1362074"/>
                <a:gd name="connsiteY68" fmla="*/ 213285 h 956695"/>
                <a:gd name="connsiteX69" fmla="*/ 798978 w 1362074"/>
                <a:gd name="connsiteY69" fmla="*/ 265822 h 956695"/>
                <a:gd name="connsiteX70" fmla="*/ 745954 w 1362074"/>
                <a:gd name="connsiteY70" fmla="*/ 296307 h 956695"/>
                <a:gd name="connsiteX71" fmla="*/ 928699 w 1362074"/>
                <a:gd name="connsiteY71" fmla="*/ 815193 h 956695"/>
                <a:gd name="connsiteX72" fmla="*/ 831408 w 1362074"/>
                <a:gd name="connsiteY72" fmla="*/ 815193 h 956695"/>
                <a:gd name="connsiteX73" fmla="*/ 831408 w 1362074"/>
                <a:gd name="connsiteY73" fmla="*/ 717902 h 956695"/>
                <a:gd name="connsiteX74" fmla="*/ 928699 w 1362074"/>
                <a:gd name="connsiteY74" fmla="*/ 717902 h 956695"/>
                <a:gd name="connsiteX75" fmla="*/ 928699 w 1362074"/>
                <a:gd name="connsiteY75" fmla="*/ 653041 h 956695"/>
                <a:gd name="connsiteX76" fmla="*/ 831408 w 1362074"/>
                <a:gd name="connsiteY76" fmla="*/ 653041 h 956695"/>
                <a:gd name="connsiteX77" fmla="*/ 831408 w 1362074"/>
                <a:gd name="connsiteY77" fmla="*/ 555750 h 956695"/>
                <a:gd name="connsiteX78" fmla="*/ 928699 w 1362074"/>
                <a:gd name="connsiteY78" fmla="*/ 555750 h 956695"/>
                <a:gd name="connsiteX79" fmla="*/ 928699 w 1362074"/>
                <a:gd name="connsiteY79" fmla="*/ 490889 h 956695"/>
                <a:gd name="connsiteX80" fmla="*/ 831408 w 1362074"/>
                <a:gd name="connsiteY80" fmla="*/ 490889 h 956695"/>
                <a:gd name="connsiteX81" fmla="*/ 831408 w 1362074"/>
                <a:gd name="connsiteY81" fmla="*/ 393598 h 956695"/>
                <a:gd name="connsiteX82" fmla="*/ 928699 w 1362074"/>
                <a:gd name="connsiteY82" fmla="*/ 393598 h 956695"/>
                <a:gd name="connsiteX83" fmla="*/ 1090851 w 1362074"/>
                <a:gd name="connsiteY83" fmla="*/ 815193 h 956695"/>
                <a:gd name="connsiteX84" fmla="*/ 993560 w 1362074"/>
                <a:gd name="connsiteY84" fmla="*/ 815193 h 956695"/>
                <a:gd name="connsiteX85" fmla="*/ 993560 w 1362074"/>
                <a:gd name="connsiteY85" fmla="*/ 717902 h 956695"/>
                <a:gd name="connsiteX86" fmla="*/ 1090851 w 1362074"/>
                <a:gd name="connsiteY86" fmla="*/ 717902 h 956695"/>
                <a:gd name="connsiteX87" fmla="*/ 1090851 w 1362074"/>
                <a:gd name="connsiteY87" fmla="*/ 653041 h 956695"/>
                <a:gd name="connsiteX88" fmla="*/ 993560 w 1362074"/>
                <a:gd name="connsiteY88" fmla="*/ 653041 h 956695"/>
                <a:gd name="connsiteX89" fmla="*/ 993560 w 1362074"/>
                <a:gd name="connsiteY89" fmla="*/ 555750 h 956695"/>
                <a:gd name="connsiteX90" fmla="*/ 1090851 w 1362074"/>
                <a:gd name="connsiteY90" fmla="*/ 555750 h 956695"/>
                <a:gd name="connsiteX91" fmla="*/ 1090851 w 1362074"/>
                <a:gd name="connsiteY91" fmla="*/ 490889 h 956695"/>
                <a:gd name="connsiteX92" fmla="*/ 993560 w 1362074"/>
                <a:gd name="connsiteY92" fmla="*/ 490889 h 956695"/>
                <a:gd name="connsiteX93" fmla="*/ 993560 w 1362074"/>
                <a:gd name="connsiteY93" fmla="*/ 393598 h 956695"/>
                <a:gd name="connsiteX94" fmla="*/ 1090851 w 1362074"/>
                <a:gd name="connsiteY94" fmla="*/ 393598 h 956695"/>
                <a:gd name="connsiteX95" fmla="*/ 1253003 w 1362074"/>
                <a:gd name="connsiteY95" fmla="*/ 815193 h 956695"/>
                <a:gd name="connsiteX96" fmla="*/ 1155711 w 1362074"/>
                <a:gd name="connsiteY96" fmla="*/ 815193 h 956695"/>
                <a:gd name="connsiteX97" fmla="*/ 1155711 w 1362074"/>
                <a:gd name="connsiteY97" fmla="*/ 717902 h 956695"/>
                <a:gd name="connsiteX98" fmla="*/ 1253003 w 1362074"/>
                <a:gd name="connsiteY98" fmla="*/ 717902 h 956695"/>
                <a:gd name="connsiteX99" fmla="*/ 1253003 w 1362074"/>
                <a:gd name="connsiteY99" fmla="*/ 653041 h 956695"/>
                <a:gd name="connsiteX100" fmla="*/ 1155711 w 1362074"/>
                <a:gd name="connsiteY100" fmla="*/ 653041 h 956695"/>
                <a:gd name="connsiteX101" fmla="*/ 1155711 w 1362074"/>
                <a:gd name="connsiteY101" fmla="*/ 555750 h 956695"/>
                <a:gd name="connsiteX102" fmla="*/ 1253003 w 1362074"/>
                <a:gd name="connsiteY102" fmla="*/ 555750 h 956695"/>
                <a:gd name="connsiteX103" fmla="*/ 1253003 w 1362074"/>
                <a:gd name="connsiteY103" fmla="*/ 490889 h 956695"/>
                <a:gd name="connsiteX104" fmla="*/ 1155711 w 1362074"/>
                <a:gd name="connsiteY104" fmla="*/ 490889 h 956695"/>
                <a:gd name="connsiteX105" fmla="*/ 1155711 w 1362074"/>
                <a:gd name="connsiteY105" fmla="*/ 393598 h 956695"/>
                <a:gd name="connsiteX106" fmla="*/ 1253003 w 1362074"/>
                <a:gd name="connsiteY106" fmla="*/ 393598 h 95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62074" h="956695">
                  <a:moveTo>
                    <a:pt x="880053" y="263877"/>
                  </a:moveTo>
                  <a:lnTo>
                    <a:pt x="880053" y="215231"/>
                  </a:lnTo>
                  <a:lnTo>
                    <a:pt x="685471" y="20649"/>
                  </a:lnTo>
                  <a:lnTo>
                    <a:pt x="490889" y="215231"/>
                  </a:lnTo>
                  <a:lnTo>
                    <a:pt x="490889" y="263877"/>
                  </a:lnTo>
                  <a:lnTo>
                    <a:pt x="20649" y="263877"/>
                  </a:lnTo>
                  <a:lnTo>
                    <a:pt x="20649" y="328737"/>
                  </a:lnTo>
                  <a:lnTo>
                    <a:pt x="53079" y="328737"/>
                  </a:lnTo>
                  <a:lnTo>
                    <a:pt x="53079" y="944914"/>
                  </a:lnTo>
                  <a:lnTo>
                    <a:pt x="1317863" y="944914"/>
                  </a:lnTo>
                  <a:lnTo>
                    <a:pt x="1317863" y="328737"/>
                  </a:lnTo>
                  <a:lnTo>
                    <a:pt x="1350294" y="328737"/>
                  </a:lnTo>
                  <a:lnTo>
                    <a:pt x="1350294" y="263877"/>
                  </a:lnTo>
                  <a:close/>
                  <a:moveTo>
                    <a:pt x="215231" y="815193"/>
                  </a:moveTo>
                  <a:lnTo>
                    <a:pt x="117940" y="815193"/>
                  </a:lnTo>
                  <a:lnTo>
                    <a:pt x="117940" y="717902"/>
                  </a:lnTo>
                  <a:lnTo>
                    <a:pt x="215231" y="717902"/>
                  </a:lnTo>
                  <a:close/>
                  <a:moveTo>
                    <a:pt x="215231" y="653041"/>
                  </a:moveTo>
                  <a:lnTo>
                    <a:pt x="117940" y="653041"/>
                  </a:lnTo>
                  <a:lnTo>
                    <a:pt x="117940" y="555750"/>
                  </a:lnTo>
                  <a:lnTo>
                    <a:pt x="215231" y="555750"/>
                  </a:lnTo>
                  <a:close/>
                  <a:moveTo>
                    <a:pt x="215231" y="490889"/>
                  </a:moveTo>
                  <a:lnTo>
                    <a:pt x="117940" y="490889"/>
                  </a:lnTo>
                  <a:lnTo>
                    <a:pt x="117940" y="393598"/>
                  </a:lnTo>
                  <a:lnTo>
                    <a:pt x="215231" y="393598"/>
                  </a:lnTo>
                  <a:close/>
                  <a:moveTo>
                    <a:pt x="377383" y="815193"/>
                  </a:moveTo>
                  <a:lnTo>
                    <a:pt x="280092" y="815193"/>
                  </a:lnTo>
                  <a:lnTo>
                    <a:pt x="280092" y="717902"/>
                  </a:lnTo>
                  <a:lnTo>
                    <a:pt x="377383" y="717902"/>
                  </a:lnTo>
                  <a:close/>
                  <a:moveTo>
                    <a:pt x="377383" y="653041"/>
                  </a:moveTo>
                  <a:lnTo>
                    <a:pt x="280092" y="653041"/>
                  </a:lnTo>
                  <a:lnTo>
                    <a:pt x="280092" y="555750"/>
                  </a:lnTo>
                  <a:lnTo>
                    <a:pt x="377383" y="555750"/>
                  </a:lnTo>
                  <a:close/>
                  <a:moveTo>
                    <a:pt x="377383" y="490889"/>
                  </a:moveTo>
                  <a:lnTo>
                    <a:pt x="280092" y="490889"/>
                  </a:lnTo>
                  <a:lnTo>
                    <a:pt x="280092" y="393598"/>
                  </a:lnTo>
                  <a:lnTo>
                    <a:pt x="377383" y="393598"/>
                  </a:lnTo>
                  <a:close/>
                  <a:moveTo>
                    <a:pt x="539535" y="815193"/>
                  </a:moveTo>
                  <a:lnTo>
                    <a:pt x="442244" y="815193"/>
                  </a:lnTo>
                  <a:lnTo>
                    <a:pt x="442244" y="717902"/>
                  </a:lnTo>
                  <a:lnTo>
                    <a:pt x="539535" y="717902"/>
                  </a:lnTo>
                  <a:close/>
                  <a:moveTo>
                    <a:pt x="539535" y="653041"/>
                  </a:moveTo>
                  <a:lnTo>
                    <a:pt x="442244" y="653041"/>
                  </a:lnTo>
                  <a:lnTo>
                    <a:pt x="442244" y="555750"/>
                  </a:lnTo>
                  <a:lnTo>
                    <a:pt x="539535" y="555750"/>
                  </a:lnTo>
                  <a:close/>
                  <a:moveTo>
                    <a:pt x="539535" y="490889"/>
                  </a:moveTo>
                  <a:lnTo>
                    <a:pt x="442244" y="490889"/>
                  </a:lnTo>
                  <a:lnTo>
                    <a:pt x="442244" y="393598"/>
                  </a:lnTo>
                  <a:lnTo>
                    <a:pt x="539535" y="393598"/>
                  </a:lnTo>
                  <a:close/>
                  <a:moveTo>
                    <a:pt x="620611" y="880053"/>
                  </a:moveTo>
                  <a:lnTo>
                    <a:pt x="620611" y="653041"/>
                  </a:lnTo>
                  <a:lnTo>
                    <a:pt x="750332" y="653041"/>
                  </a:lnTo>
                  <a:lnTo>
                    <a:pt x="750332" y="880053"/>
                  </a:lnTo>
                  <a:close/>
                  <a:moveTo>
                    <a:pt x="798978" y="326792"/>
                  </a:moveTo>
                  <a:lnTo>
                    <a:pt x="768655" y="379329"/>
                  </a:lnTo>
                  <a:lnTo>
                    <a:pt x="715794" y="348682"/>
                  </a:lnTo>
                  <a:lnTo>
                    <a:pt x="715794" y="409813"/>
                  </a:lnTo>
                  <a:lnTo>
                    <a:pt x="655149" y="409813"/>
                  </a:lnTo>
                  <a:lnTo>
                    <a:pt x="655149" y="348682"/>
                  </a:lnTo>
                  <a:lnTo>
                    <a:pt x="602287" y="379329"/>
                  </a:lnTo>
                  <a:lnTo>
                    <a:pt x="571965" y="326792"/>
                  </a:lnTo>
                  <a:lnTo>
                    <a:pt x="624989" y="296307"/>
                  </a:lnTo>
                  <a:lnTo>
                    <a:pt x="571965" y="265822"/>
                  </a:lnTo>
                  <a:lnTo>
                    <a:pt x="602287" y="213285"/>
                  </a:lnTo>
                  <a:lnTo>
                    <a:pt x="655149" y="243932"/>
                  </a:lnTo>
                  <a:lnTo>
                    <a:pt x="655149" y="182801"/>
                  </a:lnTo>
                  <a:lnTo>
                    <a:pt x="715794" y="182801"/>
                  </a:lnTo>
                  <a:lnTo>
                    <a:pt x="715794" y="243932"/>
                  </a:lnTo>
                  <a:lnTo>
                    <a:pt x="768655" y="213285"/>
                  </a:lnTo>
                  <a:lnTo>
                    <a:pt x="798978" y="265822"/>
                  </a:lnTo>
                  <a:lnTo>
                    <a:pt x="745954" y="296307"/>
                  </a:lnTo>
                  <a:close/>
                  <a:moveTo>
                    <a:pt x="928699" y="815193"/>
                  </a:moveTo>
                  <a:lnTo>
                    <a:pt x="831408" y="815193"/>
                  </a:lnTo>
                  <a:lnTo>
                    <a:pt x="831408" y="717902"/>
                  </a:lnTo>
                  <a:lnTo>
                    <a:pt x="928699" y="717902"/>
                  </a:lnTo>
                  <a:close/>
                  <a:moveTo>
                    <a:pt x="928699" y="653041"/>
                  </a:moveTo>
                  <a:lnTo>
                    <a:pt x="831408" y="653041"/>
                  </a:lnTo>
                  <a:lnTo>
                    <a:pt x="831408" y="555750"/>
                  </a:lnTo>
                  <a:lnTo>
                    <a:pt x="928699" y="555750"/>
                  </a:lnTo>
                  <a:close/>
                  <a:moveTo>
                    <a:pt x="928699" y="490889"/>
                  </a:moveTo>
                  <a:lnTo>
                    <a:pt x="831408" y="490889"/>
                  </a:lnTo>
                  <a:lnTo>
                    <a:pt x="831408" y="393598"/>
                  </a:lnTo>
                  <a:lnTo>
                    <a:pt x="928699" y="393598"/>
                  </a:lnTo>
                  <a:close/>
                  <a:moveTo>
                    <a:pt x="1090851" y="815193"/>
                  </a:moveTo>
                  <a:lnTo>
                    <a:pt x="993560" y="815193"/>
                  </a:lnTo>
                  <a:lnTo>
                    <a:pt x="993560" y="717902"/>
                  </a:lnTo>
                  <a:lnTo>
                    <a:pt x="1090851" y="717902"/>
                  </a:lnTo>
                  <a:close/>
                  <a:moveTo>
                    <a:pt x="1090851" y="653041"/>
                  </a:moveTo>
                  <a:lnTo>
                    <a:pt x="993560" y="653041"/>
                  </a:lnTo>
                  <a:lnTo>
                    <a:pt x="993560" y="555750"/>
                  </a:lnTo>
                  <a:lnTo>
                    <a:pt x="1090851" y="555750"/>
                  </a:lnTo>
                  <a:close/>
                  <a:moveTo>
                    <a:pt x="1090851" y="490889"/>
                  </a:moveTo>
                  <a:lnTo>
                    <a:pt x="993560" y="490889"/>
                  </a:lnTo>
                  <a:lnTo>
                    <a:pt x="993560" y="393598"/>
                  </a:lnTo>
                  <a:lnTo>
                    <a:pt x="1090851" y="393598"/>
                  </a:lnTo>
                  <a:close/>
                  <a:moveTo>
                    <a:pt x="1253003" y="815193"/>
                  </a:moveTo>
                  <a:lnTo>
                    <a:pt x="1155711" y="815193"/>
                  </a:lnTo>
                  <a:lnTo>
                    <a:pt x="1155711" y="717902"/>
                  </a:lnTo>
                  <a:lnTo>
                    <a:pt x="1253003" y="717902"/>
                  </a:lnTo>
                  <a:close/>
                  <a:moveTo>
                    <a:pt x="1253003" y="653041"/>
                  </a:moveTo>
                  <a:lnTo>
                    <a:pt x="1155711" y="653041"/>
                  </a:lnTo>
                  <a:lnTo>
                    <a:pt x="1155711" y="555750"/>
                  </a:lnTo>
                  <a:lnTo>
                    <a:pt x="1253003" y="555750"/>
                  </a:lnTo>
                  <a:close/>
                  <a:moveTo>
                    <a:pt x="1253003" y="490889"/>
                  </a:moveTo>
                  <a:lnTo>
                    <a:pt x="1155711" y="490889"/>
                  </a:lnTo>
                  <a:lnTo>
                    <a:pt x="1155711" y="393598"/>
                  </a:lnTo>
                  <a:lnTo>
                    <a:pt x="1253003" y="393598"/>
                  </a:lnTo>
                  <a:close/>
                </a:path>
              </a:pathLst>
            </a:custGeom>
            <a:grpFill/>
            <a:ln w="1617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F1DF87-A958-B548-86D1-DEC72C4A95A7}"/>
                </a:ext>
              </a:extLst>
            </p:cNvPr>
            <p:cNvSpPr/>
            <p:nvPr/>
          </p:nvSpPr>
          <p:spPr>
            <a:xfrm>
              <a:off x="562339" y="2821373"/>
              <a:ext cx="599962" cy="356734"/>
            </a:xfrm>
            <a:custGeom>
              <a:avLst/>
              <a:gdLst>
                <a:gd name="connsiteX0" fmla="*/ 302955 w 599961"/>
                <a:gd name="connsiteY0" fmla="*/ 112427 h 356733"/>
                <a:gd name="connsiteX1" fmla="*/ 539535 w 599961"/>
                <a:gd name="connsiteY1" fmla="*/ 348844 h 356733"/>
                <a:gd name="connsiteX2" fmla="*/ 585262 w 599961"/>
                <a:gd name="connsiteY2" fmla="*/ 303117 h 356733"/>
                <a:gd name="connsiteX3" fmla="*/ 302955 w 599961"/>
                <a:gd name="connsiteY3" fmla="*/ 20649 h 356733"/>
                <a:gd name="connsiteX4" fmla="*/ 20649 w 599961"/>
                <a:gd name="connsiteY4" fmla="*/ 303117 h 356733"/>
                <a:gd name="connsiteX5" fmla="*/ 66376 w 599961"/>
                <a:gd name="connsiteY5" fmla="*/ 348844 h 356733"/>
                <a:gd name="connsiteX6" fmla="*/ 302955 w 599961"/>
                <a:gd name="connsiteY6" fmla="*/ 112427 h 35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61" h="356733">
                  <a:moveTo>
                    <a:pt x="302955" y="112427"/>
                  </a:moveTo>
                  <a:lnTo>
                    <a:pt x="539535" y="348844"/>
                  </a:lnTo>
                  <a:lnTo>
                    <a:pt x="585262" y="303117"/>
                  </a:lnTo>
                  <a:lnTo>
                    <a:pt x="302955" y="20649"/>
                  </a:lnTo>
                  <a:lnTo>
                    <a:pt x="20649" y="303117"/>
                  </a:lnTo>
                  <a:lnTo>
                    <a:pt x="66376" y="348844"/>
                  </a:lnTo>
                  <a:lnTo>
                    <a:pt x="302955" y="112427"/>
                  </a:lnTo>
                  <a:close/>
                </a:path>
              </a:pathLst>
            </a:custGeom>
            <a:grpFill/>
            <a:ln w="16173" cap="flat">
              <a:noFill/>
              <a:prstDash val="solid"/>
              <a:miter/>
            </a:ln>
          </p:spPr>
          <p:txBody>
            <a:bodyPr rtlCol="0" anchor="ctr"/>
            <a:lstStyle/>
            <a:p>
              <a:endParaRPr lang="en-US"/>
            </a:p>
          </p:txBody>
        </p:sp>
      </p:grpSp>
      <p:grpSp>
        <p:nvGrpSpPr>
          <p:cNvPr id="25" name="Graphic 18" descr="Hospital">
            <a:extLst>
              <a:ext uri="{FF2B5EF4-FFF2-40B4-BE49-F238E27FC236}">
                <a16:creationId xmlns:a16="http://schemas.microsoft.com/office/drawing/2014/main" id="{2F1A6422-F6F3-E34A-A728-54D1DDDAF634}"/>
              </a:ext>
            </a:extLst>
          </p:cNvPr>
          <p:cNvGrpSpPr/>
          <p:nvPr/>
        </p:nvGrpSpPr>
        <p:grpSpPr>
          <a:xfrm>
            <a:off x="838080" y="3610514"/>
            <a:ext cx="1546317" cy="1546317"/>
            <a:chOff x="86966" y="2644683"/>
            <a:chExt cx="1556657" cy="1556657"/>
          </a:xfrm>
          <a:solidFill>
            <a:schemeClr val="tx2"/>
          </a:solidFill>
        </p:grpSpPr>
        <p:sp>
          <p:nvSpPr>
            <p:cNvPr id="26" name="Freeform 25">
              <a:extLst>
                <a:ext uri="{FF2B5EF4-FFF2-40B4-BE49-F238E27FC236}">
                  <a16:creationId xmlns:a16="http://schemas.microsoft.com/office/drawing/2014/main" id="{226082D5-07CC-5E4F-8363-800E08F86411}"/>
                </a:ext>
              </a:extLst>
            </p:cNvPr>
            <p:cNvSpPr/>
            <p:nvPr/>
          </p:nvSpPr>
          <p:spPr>
            <a:xfrm>
              <a:off x="179823" y="2996983"/>
              <a:ext cx="1362075" cy="956695"/>
            </a:xfrm>
            <a:custGeom>
              <a:avLst/>
              <a:gdLst>
                <a:gd name="connsiteX0" fmla="*/ 880053 w 1362074"/>
                <a:gd name="connsiteY0" fmla="*/ 263877 h 956695"/>
                <a:gd name="connsiteX1" fmla="*/ 880053 w 1362074"/>
                <a:gd name="connsiteY1" fmla="*/ 215231 h 956695"/>
                <a:gd name="connsiteX2" fmla="*/ 685471 w 1362074"/>
                <a:gd name="connsiteY2" fmla="*/ 20649 h 956695"/>
                <a:gd name="connsiteX3" fmla="*/ 490889 w 1362074"/>
                <a:gd name="connsiteY3" fmla="*/ 215231 h 956695"/>
                <a:gd name="connsiteX4" fmla="*/ 490889 w 1362074"/>
                <a:gd name="connsiteY4" fmla="*/ 263877 h 956695"/>
                <a:gd name="connsiteX5" fmla="*/ 20649 w 1362074"/>
                <a:gd name="connsiteY5" fmla="*/ 263877 h 956695"/>
                <a:gd name="connsiteX6" fmla="*/ 20649 w 1362074"/>
                <a:gd name="connsiteY6" fmla="*/ 328737 h 956695"/>
                <a:gd name="connsiteX7" fmla="*/ 53079 w 1362074"/>
                <a:gd name="connsiteY7" fmla="*/ 328737 h 956695"/>
                <a:gd name="connsiteX8" fmla="*/ 53079 w 1362074"/>
                <a:gd name="connsiteY8" fmla="*/ 944914 h 956695"/>
                <a:gd name="connsiteX9" fmla="*/ 1317863 w 1362074"/>
                <a:gd name="connsiteY9" fmla="*/ 944914 h 956695"/>
                <a:gd name="connsiteX10" fmla="*/ 1317863 w 1362074"/>
                <a:gd name="connsiteY10" fmla="*/ 328737 h 956695"/>
                <a:gd name="connsiteX11" fmla="*/ 1350294 w 1362074"/>
                <a:gd name="connsiteY11" fmla="*/ 328737 h 956695"/>
                <a:gd name="connsiteX12" fmla="*/ 1350294 w 1362074"/>
                <a:gd name="connsiteY12" fmla="*/ 263877 h 956695"/>
                <a:gd name="connsiteX13" fmla="*/ 215231 w 1362074"/>
                <a:gd name="connsiteY13" fmla="*/ 815193 h 956695"/>
                <a:gd name="connsiteX14" fmla="*/ 117940 w 1362074"/>
                <a:gd name="connsiteY14" fmla="*/ 815193 h 956695"/>
                <a:gd name="connsiteX15" fmla="*/ 117940 w 1362074"/>
                <a:gd name="connsiteY15" fmla="*/ 717902 h 956695"/>
                <a:gd name="connsiteX16" fmla="*/ 215231 w 1362074"/>
                <a:gd name="connsiteY16" fmla="*/ 717902 h 956695"/>
                <a:gd name="connsiteX17" fmla="*/ 215231 w 1362074"/>
                <a:gd name="connsiteY17" fmla="*/ 653041 h 956695"/>
                <a:gd name="connsiteX18" fmla="*/ 117940 w 1362074"/>
                <a:gd name="connsiteY18" fmla="*/ 653041 h 956695"/>
                <a:gd name="connsiteX19" fmla="*/ 117940 w 1362074"/>
                <a:gd name="connsiteY19" fmla="*/ 555750 h 956695"/>
                <a:gd name="connsiteX20" fmla="*/ 215231 w 1362074"/>
                <a:gd name="connsiteY20" fmla="*/ 555750 h 956695"/>
                <a:gd name="connsiteX21" fmla="*/ 215231 w 1362074"/>
                <a:gd name="connsiteY21" fmla="*/ 490889 h 956695"/>
                <a:gd name="connsiteX22" fmla="*/ 117940 w 1362074"/>
                <a:gd name="connsiteY22" fmla="*/ 490889 h 956695"/>
                <a:gd name="connsiteX23" fmla="*/ 117940 w 1362074"/>
                <a:gd name="connsiteY23" fmla="*/ 393598 h 956695"/>
                <a:gd name="connsiteX24" fmla="*/ 215231 w 1362074"/>
                <a:gd name="connsiteY24" fmla="*/ 393598 h 956695"/>
                <a:gd name="connsiteX25" fmla="*/ 377383 w 1362074"/>
                <a:gd name="connsiteY25" fmla="*/ 815193 h 956695"/>
                <a:gd name="connsiteX26" fmla="*/ 280092 w 1362074"/>
                <a:gd name="connsiteY26" fmla="*/ 815193 h 956695"/>
                <a:gd name="connsiteX27" fmla="*/ 280092 w 1362074"/>
                <a:gd name="connsiteY27" fmla="*/ 717902 h 956695"/>
                <a:gd name="connsiteX28" fmla="*/ 377383 w 1362074"/>
                <a:gd name="connsiteY28" fmla="*/ 717902 h 956695"/>
                <a:gd name="connsiteX29" fmla="*/ 377383 w 1362074"/>
                <a:gd name="connsiteY29" fmla="*/ 653041 h 956695"/>
                <a:gd name="connsiteX30" fmla="*/ 280092 w 1362074"/>
                <a:gd name="connsiteY30" fmla="*/ 653041 h 956695"/>
                <a:gd name="connsiteX31" fmla="*/ 280092 w 1362074"/>
                <a:gd name="connsiteY31" fmla="*/ 555750 h 956695"/>
                <a:gd name="connsiteX32" fmla="*/ 377383 w 1362074"/>
                <a:gd name="connsiteY32" fmla="*/ 555750 h 956695"/>
                <a:gd name="connsiteX33" fmla="*/ 377383 w 1362074"/>
                <a:gd name="connsiteY33" fmla="*/ 490889 h 956695"/>
                <a:gd name="connsiteX34" fmla="*/ 280092 w 1362074"/>
                <a:gd name="connsiteY34" fmla="*/ 490889 h 956695"/>
                <a:gd name="connsiteX35" fmla="*/ 280092 w 1362074"/>
                <a:gd name="connsiteY35" fmla="*/ 393598 h 956695"/>
                <a:gd name="connsiteX36" fmla="*/ 377383 w 1362074"/>
                <a:gd name="connsiteY36" fmla="*/ 393598 h 956695"/>
                <a:gd name="connsiteX37" fmla="*/ 539535 w 1362074"/>
                <a:gd name="connsiteY37" fmla="*/ 815193 h 956695"/>
                <a:gd name="connsiteX38" fmla="*/ 442244 w 1362074"/>
                <a:gd name="connsiteY38" fmla="*/ 815193 h 956695"/>
                <a:gd name="connsiteX39" fmla="*/ 442244 w 1362074"/>
                <a:gd name="connsiteY39" fmla="*/ 717902 h 956695"/>
                <a:gd name="connsiteX40" fmla="*/ 539535 w 1362074"/>
                <a:gd name="connsiteY40" fmla="*/ 717902 h 956695"/>
                <a:gd name="connsiteX41" fmla="*/ 539535 w 1362074"/>
                <a:gd name="connsiteY41" fmla="*/ 653041 h 956695"/>
                <a:gd name="connsiteX42" fmla="*/ 442244 w 1362074"/>
                <a:gd name="connsiteY42" fmla="*/ 653041 h 956695"/>
                <a:gd name="connsiteX43" fmla="*/ 442244 w 1362074"/>
                <a:gd name="connsiteY43" fmla="*/ 555750 h 956695"/>
                <a:gd name="connsiteX44" fmla="*/ 539535 w 1362074"/>
                <a:gd name="connsiteY44" fmla="*/ 555750 h 956695"/>
                <a:gd name="connsiteX45" fmla="*/ 539535 w 1362074"/>
                <a:gd name="connsiteY45" fmla="*/ 490889 h 956695"/>
                <a:gd name="connsiteX46" fmla="*/ 442244 w 1362074"/>
                <a:gd name="connsiteY46" fmla="*/ 490889 h 956695"/>
                <a:gd name="connsiteX47" fmla="*/ 442244 w 1362074"/>
                <a:gd name="connsiteY47" fmla="*/ 393598 h 956695"/>
                <a:gd name="connsiteX48" fmla="*/ 539535 w 1362074"/>
                <a:gd name="connsiteY48" fmla="*/ 393598 h 956695"/>
                <a:gd name="connsiteX49" fmla="*/ 620611 w 1362074"/>
                <a:gd name="connsiteY49" fmla="*/ 880053 h 956695"/>
                <a:gd name="connsiteX50" fmla="*/ 620611 w 1362074"/>
                <a:gd name="connsiteY50" fmla="*/ 653041 h 956695"/>
                <a:gd name="connsiteX51" fmla="*/ 750332 w 1362074"/>
                <a:gd name="connsiteY51" fmla="*/ 653041 h 956695"/>
                <a:gd name="connsiteX52" fmla="*/ 750332 w 1362074"/>
                <a:gd name="connsiteY52" fmla="*/ 880053 h 956695"/>
                <a:gd name="connsiteX53" fmla="*/ 798978 w 1362074"/>
                <a:gd name="connsiteY53" fmla="*/ 326792 h 956695"/>
                <a:gd name="connsiteX54" fmla="*/ 768655 w 1362074"/>
                <a:gd name="connsiteY54" fmla="*/ 379329 h 956695"/>
                <a:gd name="connsiteX55" fmla="*/ 715794 w 1362074"/>
                <a:gd name="connsiteY55" fmla="*/ 348682 h 956695"/>
                <a:gd name="connsiteX56" fmla="*/ 715794 w 1362074"/>
                <a:gd name="connsiteY56" fmla="*/ 409813 h 956695"/>
                <a:gd name="connsiteX57" fmla="*/ 655149 w 1362074"/>
                <a:gd name="connsiteY57" fmla="*/ 409813 h 956695"/>
                <a:gd name="connsiteX58" fmla="*/ 655149 w 1362074"/>
                <a:gd name="connsiteY58" fmla="*/ 348682 h 956695"/>
                <a:gd name="connsiteX59" fmla="*/ 602287 w 1362074"/>
                <a:gd name="connsiteY59" fmla="*/ 379329 h 956695"/>
                <a:gd name="connsiteX60" fmla="*/ 571965 w 1362074"/>
                <a:gd name="connsiteY60" fmla="*/ 326792 h 956695"/>
                <a:gd name="connsiteX61" fmla="*/ 624989 w 1362074"/>
                <a:gd name="connsiteY61" fmla="*/ 296307 h 956695"/>
                <a:gd name="connsiteX62" fmla="*/ 571965 w 1362074"/>
                <a:gd name="connsiteY62" fmla="*/ 265822 h 956695"/>
                <a:gd name="connsiteX63" fmla="*/ 602287 w 1362074"/>
                <a:gd name="connsiteY63" fmla="*/ 213285 h 956695"/>
                <a:gd name="connsiteX64" fmla="*/ 655149 w 1362074"/>
                <a:gd name="connsiteY64" fmla="*/ 243932 h 956695"/>
                <a:gd name="connsiteX65" fmla="*/ 655149 w 1362074"/>
                <a:gd name="connsiteY65" fmla="*/ 182801 h 956695"/>
                <a:gd name="connsiteX66" fmla="*/ 715794 w 1362074"/>
                <a:gd name="connsiteY66" fmla="*/ 182801 h 956695"/>
                <a:gd name="connsiteX67" fmla="*/ 715794 w 1362074"/>
                <a:gd name="connsiteY67" fmla="*/ 243932 h 956695"/>
                <a:gd name="connsiteX68" fmla="*/ 768655 w 1362074"/>
                <a:gd name="connsiteY68" fmla="*/ 213285 h 956695"/>
                <a:gd name="connsiteX69" fmla="*/ 798978 w 1362074"/>
                <a:gd name="connsiteY69" fmla="*/ 265822 h 956695"/>
                <a:gd name="connsiteX70" fmla="*/ 745954 w 1362074"/>
                <a:gd name="connsiteY70" fmla="*/ 296307 h 956695"/>
                <a:gd name="connsiteX71" fmla="*/ 928699 w 1362074"/>
                <a:gd name="connsiteY71" fmla="*/ 815193 h 956695"/>
                <a:gd name="connsiteX72" fmla="*/ 831408 w 1362074"/>
                <a:gd name="connsiteY72" fmla="*/ 815193 h 956695"/>
                <a:gd name="connsiteX73" fmla="*/ 831408 w 1362074"/>
                <a:gd name="connsiteY73" fmla="*/ 717902 h 956695"/>
                <a:gd name="connsiteX74" fmla="*/ 928699 w 1362074"/>
                <a:gd name="connsiteY74" fmla="*/ 717902 h 956695"/>
                <a:gd name="connsiteX75" fmla="*/ 928699 w 1362074"/>
                <a:gd name="connsiteY75" fmla="*/ 653041 h 956695"/>
                <a:gd name="connsiteX76" fmla="*/ 831408 w 1362074"/>
                <a:gd name="connsiteY76" fmla="*/ 653041 h 956695"/>
                <a:gd name="connsiteX77" fmla="*/ 831408 w 1362074"/>
                <a:gd name="connsiteY77" fmla="*/ 555750 h 956695"/>
                <a:gd name="connsiteX78" fmla="*/ 928699 w 1362074"/>
                <a:gd name="connsiteY78" fmla="*/ 555750 h 956695"/>
                <a:gd name="connsiteX79" fmla="*/ 928699 w 1362074"/>
                <a:gd name="connsiteY79" fmla="*/ 490889 h 956695"/>
                <a:gd name="connsiteX80" fmla="*/ 831408 w 1362074"/>
                <a:gd name="connsiteY80" fmla="*/ 490889 h 956695"/>
                <a:gd name="connsiteX81" fmla="*/ 831408 w 1362074"/>
                <a:gd name="connsiteY81" fmla="*/ 393598 h 956695"/>
                <a:gd name="connsiteX82" fmla="*/ 928699 w 1362074"/>
                <a:gd name="connsiteY82" fmla="*/ 393598 h 956695"/>
                <a:gd name="connsiteX83" fmla="*/ 1090851 w 1362074"/>
                <a:gd name="connsiteY83" fmla="*/ 815193 h 956695"/>
                <a:gd name="connsiteX84" fmla="*/ 993560 w 1362074"/>
                <a:gd name="connsiteY84" fmla="*/ 815193 h 956695"/>
                <a:gd name="connsiteX85" fmla="*/ 993560 w 1362074"/>
                <a:gd name="connsiteY85" fmla="*/ 717902 h 956695"/>
                <a:gd name="connsiteX86" fmla="*/ 1090851 w 1362074"/>
                <a:gd name="connsiteY86" fmla="*/ 717902 h 956695"/>
                <a:gd name="connsiteX87" fmla="*/ 1090851 w 1362074"/>
                <a:gd name="connsiteY87" fmla="*/ 653041 h 956695"/>
                <a:gd name="connsiteX88" fmla="*/ 993560 w 1362074"/>
                <a:gd name="connsiteY88" fmla="*/ 653041 h 956695"/>
                <a:gd name="connsiteX89" fmla="*/ 993560 w 1362074"/>
                <a:gd name="connsiteY89" fmla="*/ 555750 h 956695"/>
                <a:gd name="connsiteX90" fmla="*/ 1090851 w 1362074"/>
                <a:gd name="connsiteY90" fmla="*/ 555750 h 956695"/>
                <a:gd name="connsiteX91" fmla="*/ 1090851 w 1362074"/>
                <a:gd name="connsiteY91" fmla="*/ 490889 h 956695"/>
                <a:gd name="connsiteX92" fmla="*/ 993560 w 1362074"/>
                <a:gd name="connsiteY92" fmla="*/ 490889 h 956695"/>
                <a:gd name="connsiteX93" fmla="*/ 993560 w 1362074"/>
                <a:gd name="connsiteY93" fmla="*/ 393598 h 956695"/>
                <a:gd name="connsiteX94" fmla="*/ 1090851 w 1362074"/>
                <a:gd name="connsiteY94" fmla="*/ 393598 h 956695"/>
                <a:gd name="connsiteX95" fmla="*/ 1253003 w 1362074"/>
                <a:gd name="connsiteY95" fmla="*/ 815193 h 956695"/>
                <a:gd name="connsiteX96" fmla="*/ 1155711 w 1362074"/>
                <a:gd name="connsiteY96" fmla="*/ 815193 h 956695"/>
                <a:gd name="connsiteX97" fmla="*/ 1155711 w 1362074"/>
                <a:gd name="connsiteY97" fmla="*/ 717902 h 956695"/>
                <a:gd name="connsiteX98" fmla="*/ 1253003 w 1362074"/>
                <a:gd name="connsiteY98" fmla="*/ 717902 h 956695"/>
                <a:gd name="connsiteX99" fmla="*/ 1253003 w 1362074"/>
                <a:gd name="connsiteY99" fmla="*/ 653041 h 956695"/>
                <a:gd name="connsiteX100" fmla="*/ 1155711 w 1362074"/>
                <a:gd name="connsiteY100" fmla="*/ 653041 h 956695"/>
                <a:gd name="connsiteX101" fmla="*/ 1155711 w 1362074"/>
                <a:gd name="connsiteY101" fmla="*/ 555750 h 956695"/>
                <a:gd name="connsiteX102" fmla="*/ 1253003 w 1362074"/>
                <a:gd name="connsiteY102" fmla="*/ 555750 h 956695"/>
                <a:gd name="connsiteX103" fmla="*/ 1253003 w 1362074"/>
                <a:gd name="connsiteY103" fmla="*/ 490889 h 956695"/>
                <a:gd name="connsiteX104" fmla="*/ 1155711 w 1362074"/>
                <a:gd name="connsiteY104" fmla="*/ 490889 h 956695"/>
                <a:gd name="connsiteX105" fmla="*/ 1155711 w 1362074"/>
                <a:gd name="connsiteY105" fmla="*/ 393598 h 956695"/>
                <a:gd name="connsiteX106" fmla="*/ 1253003 w 1362074"/>
                <a:gd name="connsiteY106" fmla="*/ 393598 h 95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62074" h="956695">
                  <a:moveTo>
                    <a:pt x="880053" y="263877"/>
                  </a:moveTo>
                  <a:lnTo>
                    <a:pt x="880053" y="215231"/>
                  </a:lnTo>
                  <a:lnTo>
                    <a:pt x="685471" y="20649"/>
                  </a:lnTo>
                  <a:lnTo>
                    <a:pt x="490889" y="215231"/>
                  </a:lnTo>
                  <a:lnTo>
                    <a:pt x="490889" y="263877"/>
                  </a:lnTo>
                  <a:lnTo>
                    <a:pt x="20649" y="263877"/>
                  </a:lnTo>
                  <a:lnTo>
                    <a:pt x="20649" y="328737"/>
                  </a:lnTo>
                  <a:lnTo>
                    <a:pt x="53079" y="328737"/>
                  </a:lnTo>
                  <a:lnTo>
                    <a:pt x="53079" y="944914"/>
                  </a:lnTo>
                  <a:lnTo>
                    <a:pt x="1317863" y="944914"/>
                  </a:lnTo>
                  <a:lnTo>
                    <a:pt x="1317863" y="328737"/>
                  </a:lnTo>
                  <a:lnTo>
                    <a:pt x="1350294" y="328737"/>
                  </a:lnTo>
                  <a:lnTo>
                    <a:pt x="1350294" y="263877"/>
                  </a:lnTo>
                  <a:close/>
                  <a:moveTo>
                    <a:pt x="215231" y="815193"/>
                  </a:moveTo>
                  <a:lnTo>
                    <a:pt x="117940" y="815193"/>
                  </a:lnTo>
                  <a:lnTo>
                    <a:pt x="117940" y="717902"/>
                  </a:lnTo>
                  <a:lnTo>
                    <a:pt x="215231" y="717902"/>
                  </a:lnTo>
                  <a:close/>
                  <a:moveTo>
                    <a:pt x="215231" y="653041"/>
                  </a:moveTo>
                  <a:lnTo>
                    <a:pt x="117940" y="653041"/>
                  </a:lnTo>
                  <a:lnTo>
                    <a:pt x="117940" y="555750"/>
                  </a:lnTo>
                  <a:lnTo>
                    <a:pt x="215231" y="555750"/>
                  </a:lnTo>
                  <a:close/>
                  <a:moveTo>
                    <a:pt x="215231" y="490889"/>
                  </a:moveTo>
                  <a:lnTo>
                    <a:pt x="117940" y="490889"/>
                  </a:lnTo>
                  <a:lnTo>
                    <a:pt x="117940" y="393598"/>
                  </a:lnTo>
                  <a:lnTo>
                    <a:pt x="215231" y="393598"/>
                  </a:lnTo>
                  <a:close/>
                  <a:moveTo>
                    <a:pt x="377383" y="815193"/>
                  </a:moveTo>
                  <a:lnTo>
                    <a:pt x="280092" y="815193"/>
                  </a:lnTo>
                  <a:lnTo>
                    <a:pt x="280092" y="717902"/>
                  </a:lnTo>
                  <a:lnTo>
                    <a:pt x="377383" y="717902"/>
                  </a:lnTo>
                  <a:close/>
                  <a:moveTo>
                    <a:pt x="377383" y="653041"/>
                  </a:moveTo>
                  <a:lnTo>
                    <a:pt x="280092" y="653041"/>
                  </a:lnTo>
                  <a:lnTo>
                    <a:pt x="280092" y="555750"/>
                  </a:lnTo>
                  <a:lnTo>
                    <a:pt x="377383" y="555750"/>
                  </a:lnTo>
                  <a:close/>
                  <a:moveTo>
                    <a:pt x="377383" y="490889"/>
                  </a:moveTo>
                  <a:lnTo>
                    <a:pt x="280092" y="490889"/>
                  </a:lnTo>
                  <a:lnTo>
                    <a:pt x="280092" y="393598"/>
                  </a:lnTo>
                  <a:lnTo>
                    <a:pt x="377383" y="393598"/>
                  </a:lnTo>
                  <a:close/>
                  <a:moveTo>
                    <a:pt x="539535" y="815193"/>
                  </a:moveTo>
                  <a:lnTo>
                    <a:pt x="442244" y="815193"/>
                  </a:lnTo>
                  <a:lnTo>
                    <a:pt x="442244" y="717902"/>
                  </a:lnTo>
                  <a:lnTo>
                    <a:pt x="539535" y="717902"/>
                  </a:lnTo>
                  <a:close/>
                  <a:moveTo>
                    <a:pt x="539535" y="653041"/>
                  </a:moveTo>
                  <a:lnTo>
                    <a:pt x="442244" y="653041"/>
                  </a:lnTo>
                  <a:lnTo>
                    <a:pt x="442244" y="555750"/>
                  </a:lnTo>
                  <a:lnTo>
                    <a:pt x="539535" y="555750"/>
                  </a:lnTo>
                  <a:close/>
                  <a:moveTo>
                    <a:pt x="539535" y="490889"/>
                  </a:moveTo>
                  <a:lnTo>
                    <a:pt x="442244" y="490889"/>
                  </a:lnTo>
                  <a:lnTo>
                    <a:pt x="442244" y="393598"/>
                  </a:lnTo>
                  <a:lnTo>
                    <a:pt x="539535" y="393598"/>
                  </a:lnTo>
                  <a:close/>
                  <a:moveTo>
                    <a:pt x="620611" y="880053"/>
                  </a:moveTo>
                  <a:lnTo>
                    <a:pt x="620611" y="653041"/>
                  </a:lnTo>
                  <a:lnTo>
                    <a:pt x="750332" y="653041"/>
                  </a:lnTo>
                  <a:lnTo>
                    <a:pt x="750332" y="880053"/>
                  </a:lnTo>
                  <a:close/>
                  <a:moveTo>
                    <a:pt x="798978" y="326792"/>
                  </a:moveTo>
                  <a:lnTo>
                    <a:pt x="768655" y="379329"/>
                  </a:lnTo>
                  <a:lnTo>
                    <a:pt x="715794" y="348682"/>
                  </a:lnTo>
                  <a:lnTo>
                    <a:pt x="715794" y="409813"/>
                  </a:lnTo>
                  <a:lnTo>
                    <a:pt x="655149" y="409813"/>
                  </a:lnTo>
                  <a:lnTo>
                    <a:pt x="655149" y="348682"/>
                  </a:lnTo>
                  <a:lnTo>
                    <a:pt x="602287" y="379329"/>
                  </a:lnTo>
                  <a:lnTo>
                    <a:pt x="571965" y="326792"/>
                  </a:lnTo>
                  <a:lnTo>
                    <a:pt x="624989" y="296307"/>
                  </a:lnTo>
                  <a:lnTo>
                    <a:pt x="571965" y="265822"/>
                  </a:lnTo>
                  <a:lnTo>
                    <a:pt x="602287" y="213285"/>
                  </a:lnTo>
                  <a:lnTo>
                    <a:pt x="655149" y="243932"/>
                  </a:lnTo>
                  <a:lnTo>
                    <a:pt x="655149" y="182801"/>
                  </a:lnTo>
                  <a:lnTo>
                    <a:pt x="715794" y="182801"/>
                  </a:lnTo>
                  <a:lnTo>
                    <a:pt x="715794" y="243932"/>
                  </a:lnTo>
                  <a:lnTo>
                    <a:pt x="768655" y="213285"/>
                  </a:lnTo>
                  <a:lnTo>
                    <a:pt x="798978" y="265822"/>
                  </a:lnTo>
                  <a:lnTo>
                    <a:pt x="745954" y="296307"/>
                  </a:lnTo>
                  <a:close/>
                  <a:moveTo>
                    <a:pt x="928699" y="815193"/>
                  </a:moveTo>
                  <a:lnTo>
                    <a:pt x="831408" y="815193"/>
                  </a:lnTo>
                  <a:lnTo>
                    <a:pt x="831408" y="717902"/>
                  </a:lnTo>
                  <a:lnTo>
                    <a:pt x="928699" y="717902"/>
                  </a:lnTo>
                  <a:close/>
                  <a:moveTo>
                    <a:pt x="928699" y="653041"/>
                  </a:moveTo>
                  <a:lnTo>
                    <a:pt x="831408" y="653041"/>
                  </a:lnTo>
                  <a:lnTo>
                    <a:pt x="831408" y="555750"/>
                  </a:lnTo>
                  <a:lnTo>
                    <a:pt x="928699" y="555750"/>
                  </a:lnTo>
                  <a:close/>
                  <a:moveTo>
                    <a:pt x="928699" y="490889"/>
                  </a:moveTo>
                  <a:lnTo>
                    <a:pt x="831408" y="490889"/>
                  </a:lnTo>
                  <a:lnTo>
                    <a:pt x="831408" y="393598"/>
                  </a:lnTo>
                  <a:lnTo>
                    <a:pt x="928699" y="393598"/>
                  </a:lnTo>
                  <a:close/>
                  <a:moveTo>
                    <a:pt x="1090851" y="815193"/>
                  </a:moveTo>
                  <a:lnTo>
                    <a:pt x="993560" y="815193"/>
                  </a:lnTo>
                  <a:lnTo>
                    <a:pt x="993560" y="717902"/>
                  </a:lnTo>
                  <a:lnTo>
                    <a:pt x="1090851" y="717902"/>
                  </a:lnTo>
                  <a:close/>
                  <a:moveTo>
                    <a:pt x="1090851" y="653041"/>
                  </a:moveTo>
                  <a:lnTo>
                    <a:pt x="993560" y="653041"/>
                  </a:lnTo>
                  <a:lnTo>
                    <a:pt x="993560" y="555750"/>
                  </a:lnTo>
                  <a:lnTo>
                    <a:pt x="1090851" y="555750"/>
                  </a:lnTo>
                  <a:close/>
                  <a:moveTo>
                    <a:pt x="1090851" y="490889"/>
                  </a:moveTo>
                  <a:lnTo>
                    <a:pt x="993560" y="490889"/>
                  </a:lnTo>
                  <a:lnTo>
                    <a:pt x="993560" y="393598"/>
                  </a:lnTo>
                  <a:lnTo>
                    <a:pt x="1090851" y="393598"/>
                  </a:lnTo>
                  <a:close/>
                  <a:moveTo>
                    <a:pt x="1253003" y="815193"/>
                  </a:moveTo>
                  <a:lnTo>
                    <a:pt x="1155711" y="815193"/>
                  </a:lnTo>
                  <a:lnTo>
                    <a:pt x="1155711" y="717902"/>
                  </a:lnTo>
                  <a:lnTo>
                    <a:pt x="1253003" y="717902"/>
                  </a:lnTo>
                  <a:close/>
                  <a:moveTo>
                    <a:pt x="1253003" y="653041"/>
                  </a:moveTo>
                  <a:lnTo>
                    <a:pt x="1155711" y="653041"/>
                  </a:lnTo>
                  <a:lnTo>
                    <a:pt x="1155711" y="555750"/>
                  </a:lnTo>
                  <a:lnTo>
                    <a:pt x="1253003" y="555750"/>
                  </a:lnTo>
                  <a:close/>
                  <a:moveTo>
                    <a:pt x="1253003" y="490889"/>
                  </a:moveTo>
                  <a:lnTo>
                    <a:pt x="1155711" y="490889"/>
                  </a:lnTo>
                  <a:lnTo>
                    <a:pt x="1155711" y="393598"/>
                  </a:lnTo>
                  <a:lnTo>
                    <a:pt x="1253003" y="393598"/>
                  </a:lnTo>
                  <a:close/>
                </a:path>
              </a:pathLst>
            </a:custGeom>
            <a:grpFill/>
            <a:ln w="1617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524B1C9-053F-2045-AF16-9E5C11CEE6B8}"/>
                </a:ext>
              </a:extLst>
            </p:cNvPr>
            <p:cNvSpPr/>
            <p:nvPr/>
          </p:nvSpPr>
          <p:spPr>
            <a:xfrm>
              <a:off x="562339" y="2821373"/>
              <a:ext cx="599962" cy="356734"/>
            </a:xfrm>
            <a:custGeom>
              <a:avLst/>
              <a:gdLst>
                <a:gd name="connsiteX0" fmla="*/ 302955 w 599961"/>
                <a:gd name="connsiteY0" fmla="*/ 112427 h 356733"/>
                <a:gd name="connsiteX1" fmla="*/ 539535 w 599961"/>
                <a:gd name="connsiteY1" fmla="*/ 348844 h 356733"/>
                <a:gd name="connsiteX2" fmla="*/ 585262 w 599961"/>
                <a:gd name="connsiteY2" fmla="*/ 303117 h 356733"/>
                <a:gd name="connsiteX3" fmla="*/ 302955 w 599961"/>
                <a:gd name="connsiteY3" fmla="*/ 20649 h 356733"/>
                <a:gd name="connsiteX4" fmla="*/ 20649 w 599961"/>
                <a:gd name="connsiteY4" fmla="*/ 303117 h 356733"/>
                <a:gd name="connsiteX5" fmla="*/ 66376 w 599961"/>
                <a:gd name="connsiteY5" fmla="*/ 348844 h 356733"/>
                <a:gd name="connsiteX6" fmla="*/ 302955 w 599961"/>
                <a:gd name="connsiteY6" fmla="*/ 112427 h 35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61" h="356733">
                  <a:moveTo>
                    <a:pt x="302955" y="112427"/>
                  </a:moveTo>
                  <a:lnTo>
                    <a:pt x="539535" y="348844"/>
                  </a:lnTo>
                  <a:lnTo>
                    <a:pt x="585262" y="303117"/>
                  </a:lnTo>
                  <a:lnTo>
                    <a:pt x="302955" y="20649"/>
                  </a:lnTo>
                  <a:lnTo>
                    <a:pt x="20649" y="303117"/>
                  </a:lnTo>
                  <a:lnTo>
                    <a:pt x="66376" y="348844"/>
                  </a:lnTo>
                  <a:lnTo>
                    <a:pt x="302955" y="112427"/>
                  </a:lnTo>
                  <a:close/>
                </a:path>
              </a:pathLst>
            </a:custGeom>
            <a:grpFill/>
            <a:ln w="16173" cap="flat">
              <a:noFill/>
              <a:prstDash val="solid"/>
              <a:miter/>
            </a:ln>
          </p:spPr>
          <p:txBody>
            <a:bodyPr rtlCol="0" anchor="ctr"/>
            <a:lstStyle/>
            <a:p>
              <a:endParaRPr lang="en-US"/>
            </a:p>
          </p:txBody>
        </p:sp>
      </p:grpSp>
      <p:sp>
        <p:nvSpPr>
          <p:cNvPr id="28" name="Arrow: Right 6">
            <a:extLst>
              <a:ext uri="{FF2B5EF4-FFF2-40B4-BE49-F238E27FC236}">
                <a16:creationId xmlns:a16="http://schemas.microsoft.com/office/drawing/2014/main" id="{37E7EABC-D3BD-BC4B-BD3A-D7F299D56A1D}"/>
              </a:ext>
            </a:extLst>
          </p:cNvPr>
          <p:cNvSpPr/>
          <p:nvPr/>
        </p:nvSpPr>
        <p:spPr>
          <a:xfrm rot="20192341">
            <a:off x="5823180" y="3973219"/>
            <a:ext cx="576064" cy="360040"/>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rrow: Right 6">
            <a:extLst>
              <a:ext uri="{FF2B5EF4-FFF2-40B4-BE49-F238E27FC236}">
                <a16:creationId xmlns:a16="http://schemas.microsoft.com/office/drawing/2014/main" id="{6FD029E1-E96E-354F-81F7-3E76E0167198}"/>
              </a:ext>
            </a:extLst>
          </p:cNvPr>
          <p:cNvSpPr/>
          <p:nvPr/>
        </p:nvSpPr>
        <p:spPr>
          <a:xfrm>
            <a:off x="5834066" y="4495733"/>
            <a:ext cx="576064" cy="360040"/>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Arrow: Right 6">
            <a:extLst>
              <a:ext uri="{FF2B5EF4-FFF2-40B4-BE49-F238E27FC236}">
                <a16:creationId xmlns:a16="http://schemas.microsoft.com/office/drawing/2014/main" id="{E6B06BD8-6463-594C-B0AF-B41C4136DCCA}"/>
              </a:ext>
            </a:extLst>
          </p:cNvPr>
          <p:cNvSpPr/>
          <p:nvPr/>
        </p:nvSpPr>
        <p:spPr>
          <a:xfrm rot="1407659" flipV="1">
            <a:off x="5823180" y="5007362"/>
            <a:ext cx="576064" cy="360040"/>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Content Placeholder 5">
            <a:extLst>
              <a:ext uri="{FF2B5EF4-FFF2-40B4-BE49-F238E27FC236}">
                <a16:creationId xmlns:a16="http://schemas.microsoft.com/office/drawing/2014/main" id="{E5ED5D9F-AA97-43E5-B435-6EFB851FE126}"/>
              </a:ext>
            </a:extLst>
          </p:cNvPr>
          <p:cNvSpPr txBox="1">
            <a:spLocks/>
          </p:cNvSpPr>
          <p:nvPr/>
        </p:nvSpPr>
        <p:spPr>
          <a:xfrm>
            <a:off x="620184" y="6356351"/>
            <a:ext cx="1066039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2"/>
              </a:buClr>
              <a:buFont typeface="Arial"/>
              <a:buNone/>
              <a:defRPr sz="1200" b="0" i="0" kern="1200">
                <a:solidFill>
                  <a:srgbClr val="5D8298"/>
                </a:solidFill>
                <a:latin typeface="Calibri" panose="020F0502020204030204" pitchFamily="34" charset="0"/>
                <a:ea typeface="Calibri" charset="0"/>
                <a:cs typeface="Calibri" panose="020F050202020403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Calibri"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dirty="0">
                <a:solidFill>
                  <a:schemeClr val="tx2"/>
                </a:solidFill>
              </a:rPr>
              <a:t>ACMG, </a:t>
            </a:r>
            <a:r>
              <a:rPr lang="en-US" dirty="0">
                <a:solidFill>
                  <a:schemeClr val="tx2"/>
                </a:solidFill>
              </a:rPr>
              <a:t>American College of Medical Genetics and Genomics; AFF, atypical femur fracture; BP, bisphosphonate</a:t>
            </a:r>
            <a:endParaRPr lang="en-GB" dirty="0">
              <a:solidFill>
                <a:schemeClr val="tx2"/>
              </a:solidFill>
            </a:endParaRPr>
          </a:p>
          <a:p>
            <a:pPr>
              <a:spcBef>
                <a:spcPts val="0"/>
              </a:spcBef>
            </a:pPr>
            <a:r>
              <a:rPr lang="en-GB" dirty="0">
                <a:solidFill>
                  <a:schemeClr val="tx2"/>
                </a:solidFill>
              </a:rPr>
              <a:t>Andersen J, et al. </a:t>
            </a:r>
            <a:r>
              <a:rPr lang="en-GB" dirty="0" err="1">
                <a:solidFill>
                  <a:schemeClr val="tx2"/>
                </a:solidFill>
              </a:rPr>
              <a:t>Osteoporos</a:t>
            </a:r>
            <a:r>
              <a:rPr lang="en-GB" dirty="0">
                <a:solidFill>
                  <a:schemeClr val="tx2"/>
                </a:solidFill>
              </a:rPr>
              <a:t> Int. 2019;30:513-7; Zhou W, et al. ASBMR 2021. Abstract #1051; </a:t>
            </a:r>
            <a:r>
              <a:rPr lang="en-GB" dirty="0">
                <a:solidFill>
                  <a:schemeClr val="tx2"/>
                </a:solidFill>
                <a:hlinkClick r:id="rId3">
                  <a:extLst>
                    <a:ext uri="{A12FA001-AC4F-418D-AE19-62706E023703}">
                      <ahyp:hlinkClr xmlns:ahyp="http://schemas.microsoft.com/office/drawing/2018/hyperlinkcolor" val="tx"/>
                    </a:ext>
                  </a:extLst>
                </a:hlinkClick>
              </a:rPr>
              <a:t>https://cor2ed.com/podcast-rare-bone-disease-highlights-at-asbmr-2021/</a:t>
            </a:r>
            <a:endParaRPr lang="en-GB" dirty="0">
              <a:solidFill>
                <a:schemeClr val="tx2"/>
              </a:solidFill>
            </a:endParaRPr>
          </a:p>
        </p:txBody>
      </p:sp>
    </p:spTree>
    <p:extLst>
      <p:ext uri="{BB962C8B-B14F-4D97-AF65-F5344CB8AC3E}">
        <p14:creationId xmlns:p14="http://schemas.microsoft.com/office/powerpoint/2010/main" val="13707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34291-0B2B-452C-ABD2-6EC1111FF5F8}"/>
              </a:ext>
            </a:extLst>
          </p:cNvPr>
          <p:cNvSpPr>
            <a:spLocks noGrp="1"/>
          </p:cNvSpPr>
          <p:nvPr>
            <p:ph type="title"/>
          </p:nvPr>
        </p:nvSpPr>
        <p:spPr>
          <a:xfrm>
            <a:off x="619201" y="259200"/>
            <a:ext cx="8740799" cy="864000"/>
          </a:xfrm>
        </p:spPr>
        <p:txBody>
          <a:bodyPr/>
          <a:lstStyle/>
          <a:p>
            <a:r>
              <a:rPr lang="en-GB"/>
              <a:t>Key findings</a:t>
            </a:r>
            <a:endParaRPr lang="en-GB" dirty="0"/>
          </a:p>
        </p:txBody>
      </p:sp>
      <p:sp>
        <p:nvSpPr>
          <p:cNvPr id="5" name="Content Placeholder 4">
            <a:extLst>
              <a:ext uri="{FF2B5EF4-FFF2-40B4-BE49-F238E27FC236}">
                <a16:creationId xmlns:a16="http://schemas.microsoft.com/office/drawing/2014/main" id="{F80853DA-4012-4E0E-A37D-4C945FB80EC0}"/>
              </a:ext>
            </a:extLst>
          </p:cNvPr>
          <p:cNvSpPr>
            <a:spLocks noGrp="1"/>
          </p:cNvSpPr>
          <p:nvPr>
            <p:ph sz="quarter" idx="14"/>
          </p:nvPr>
        </p:nvSpPr>
        <p:spPr>
          <a:xfrm>
            <a:off x="620184" y="3862592"/>
            <a:ext cx="10962216" cy="2088208"/>
          </a:xfrm>
        </p:spPr>
        <p:txBody>
          <a:bodyPr/>
          <a:lstStyle/>
          <a:p>
            <a:r>
              <a:rPr lang="en-GB" dirty="0"/>
              <a:t>Approximately 50% of AFF patients have a clinically suspected monogenic bone disorder</a:t>
            </a:r>
          </a:p>
          <a:p>
            <a:pPr lvl="1"/>
            <a:r>
              <a:rPr lang="en-GB" dirty="0"/>
              <a:t>1/3 were genetically confirmed</a:t>
            </a:r>
          </a:p>
          <a:p>
            <a:pPr lvl="2"/>
            <a:r>
              <a:rPr lang="en-GB" dirty="0"/>
              <a:t>This supports the hypothesis of a genetic cause of AFF</a:t>
            </a:r>
          </a:p>
        </p:txBody>
      </p:sp>
      <p:sp>
        <p:nvSpPr>
          <p:cNvPr id="3" name="Slide Number Placeholder 2">
            <a:extLst>
              <a:ext uri="{FF2B5EF4-FFF2-40B4-BE49-F238E27FC236}">
                <a16:creationId xmlns:a16="http://schemas.microsoft.com/office/drawing/2014/main" id="{0CBA1E46-F525-48DA-93CF-76B2F8A49846}"/>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6" name="Content Placeholder 5">
            <a:extLst>
              <a:ext uri="{FF2B5EF4-FFF2-40B4-BE49-F238E27FC236}">
                <a16:creationId xmlns:a16="http://schemas.microsoft.com/office/drawing/2014/main" id="{E5ED5D9F-AA97-43E5-B435-6EFB851FE126}"/>
              </a:ext>
            </a:extLst>
          </p:cNvPr>
          <p:cNvSpPr>
            <a:spLocks noGrp="1"/>
          </p:cNvSpPr>
          <p:nvPr>
            <p:ph sz="quarter" idx="15"/>
          </p:nvPr>
        </p:nvSpPr>
        <p:spPr/>
        <p:txBody>
          <a:bodyPr/>
          <a:lstStyle/>
          <a:p>
            <a:r>
              <a:rPr lang="en-US" dirty="0">
                <a:solidFill>
                  <a:schemeClr val="tx2"/>
                </a:solidFill>
              </a:rPr>
              <a:t>AFF, atypical femur fracture</a:t>
            </a:r>
            <a:endParaRPr lang="en-GB" dirty="0"/>
          </a:p>
          <a:p>
            <a:pPr>
              <a:spcBef>
                <a:spcPts val="0"/>
              </a:spcBef>
            </a:pPr>
            <a:r>
              <a:rPr lang="en-GB" dirty="0"/>
              <a:t>Zhou W, et al. ASBMR 2021. Abstract #1051; </a:t>
            </a: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graphicFrame>
        <p:nvGraphicFramePr>
          <p:cNvPr id="2" name="Table 6">
            <a:extLst>
              <a:ext uri="{FF2B5EF4-FFF2-40B4-BE49-F238E27FC236}">
                <a16:creationId xmlns:a16="http://schemas.microsoft.com/office/drawing/2014/main" id="{F5A17CE1-1CCC-47E0-8B25-68DFF6237BF6}"/>
              </a:ext>
            </a:extLst>
          </p:cNvPr>
          <p:cNvGraphicFramePr>
            <a:graphicFrameLocks noGrp="1"/>
          </p:cNvGraphicFramePr>
          <p:nvPr>
            <p:extLst>
              <p:ext uri="{D42A27DB-BD31-4B8C-83A1-F6EECF244321}">
                <p14:modId xmlns:p14="http://schemas.microsoft.com/office/powerpoint/2010/main" val="243749878"/>
              </p:ext>
            </p:extLst>
          </p:nvPr>
        </p:nvGraphicFramePr>
        <p:xfrm>
          <a:off x="619200" y="1616596"/>
          <a:ext cx="10963200" cy="1752600"/>
        </p:xfrm>
        <a:graphic>
          <a:graphicData uri="http://schemas.openxmlformats.org/drawingml/2006/table">
            <a:tbl>
              <a:tblPr firstRow="1" bandRow="1">
                <a:tableStyleId>{5C22544A-7EE6-4342-B048-85BDC9FD1C3A}</a:tableStyleId>
              </a:tblPr>
              <a:tblGrid>
                <a:gridCol w="5481600">
                  <a:extLst>
                    <a:ext uri="{9D8B030D-6E8A-4147-A177-3AD203B41FA5}">
                      <a16:colId xmlns:a16="http://schemas.microsoft.com/office/drawing/2014/main" val="689272769"/>
                    </a:ext>
                  </a:extLst>
                </a:gridCol>
                <a:gridCol w="5481600">
                  <a:extLst>
                    <a:ext uri="{9D8B030D-6E8A-4147-A177-3AD203B41FA5}">
                      <a16:colId xmlns:a16="http://schemas.microsoft.com/office/drawing/2014/main" val="3751999263"/>
                    </a:ext>
                  </a:extLst>
                </a:gridCol>
              </a:tblGrid>
              <a:tr h="370840">
                <a:tc>
                  <a:txBody>
                    <a:bodyPr/>
                    <a:lstStyle/>
                    <a:p>
                      <a:pPr algn="ctr"/>
                      <a:endParaRPr lang="en-GB"/>
                    </a:p>
                  </a:txBody>
                  <a:tcPr/>
                </a:tc>
                <a:tc>
                  <a:txBody>
                    <a:bodyPr/>
                    <a:lstStyle/>
                    <a:p>
                      <a:pPr algn="ctr"/>
                      <a:r>
                        <a:rPr lang="en-GB" dirty="0"/>
                        <a:t>AFF patients</a:t>
                      </a:r>
                    </a:p>
                    <a:p>
                      <a:pPr algn="ctr"/>
                      <a:r>
                        <a:rPr lang="en-GB" dirty="0"/>
                        <a:t>N (%)</a:t>
                      </a:r>
                    </a:p>
                  </a:txBody>
                  <a:tcPr/>
                </a:tc>
                <a:extLst>
                  <a:ext uri="{0D108BD9-81ED-4DB2-BD59-A6C34878D82A}">
                    <a16:rowId xmlns:a16="http://schemas.microsoft.com/office/drawing/2014/main" val="1503224912"/>
                  </a:ext>
                </a:extLst>
              </a:tr>
              <a:tr h="370840">
                <a:tc>
                  <a:txBody>
                    <a:bodyPr/>
                    <a:lstStyle/>
                    <a:p>
                      <a:pPr algn="ctr"/>
                      <a:r>
                        <a:rPr lang="en-GB" b="1" dirty="0"/>
                        <a:t>Group 1</a:t>
                      </a:r>
                    </a:p>
                  </a:txBody>
                  <a:tcPr/>
                </a:tc>
                <a:tc>
                  <a:txBody>
                    <a:bodyPr/>
                    <a:lstStyle/>
                    <a:p>
                      <a:pPr algn="ctr"/>
                      <a:r>
                        <a:rPr lang="en-GB" dirty="0"/>
                        <a:t>7 (12)</a:t>
                      </a:r>
                    </a:p>
                  </a:txBody>
                  <a:tcPr/>
                </a:tc>
                <a:extLst>
                  <a:ext uri="{0D108BD9-81ED-4DB2-BD59-A6C34878D82A}">
                    <a16:rowId xmlns:a16="http://schemas.microsoft.com/office/drawing/2014/main" val="139222187"/>
                  </a:ext>
                </a:extLst>
              </a:tr>
              <a:tr h="370840">
                <a:tc>
                  <a:txBody>
                    <a:bodyPr/>
                    <a:lstStyle/>
                    <a:p>
                      <a:pPr algn="ctr"/>
                      <a:r>
                        <a:rPr lang="en-GB" b="1" dirty="0"/>
                        <a:t>Group 2</a:t>
                      </a:r>
                    </a:p>
                  </a:txBody>
                  <a:tcPr/>
                </a:tc>
                <a:tc>
                  <a:txBody>
                    <a:bodyPr/>
                    <a:lstStyle/>
                    <a:p>
                      <a:pPr algn="ctr"/>
                      <a:r>
                        <a:rPr lang="en-GB" dirty="0"/>
                        <a:t>21 (35)</a:t>
                      </a:r>
                    </a:p>
                  </a:txBody>
                  <a:tcPr/>
                </a:tc>
                <a:extLst>
                  <a:ext uri="{0D108BD9-81ED-4DB2-BD59-A6C34878D82A}">
                    <a16:rowId xmlns:a16="http://schemas.microsoft.com/office/drawing/2014/main" val="4251754683"/>
                  </a:ext>
                </a:extLst>
              </a:tr>
              <a:tr h="370840">
                <a:tc>
                  <a:txBody>
                    <a:bodyPr/>
                    <a:lstStyle/>
                    <a:p>
                      <a:pPr algn="ctr"/>
                      <a:r>
                        <a:rPr lang="en-GB" b="1" dirty="0"/>
                        <a:t>Group 3</a:t>
                      </a:r>
                    </a:p>
                  </a:txBody>
                  <a:tcPr/>
                </a:tc>
                <a:tc>
                  <a:txBody>
                    <a:bodyPr/>
                    <a:lstStyle/>
                    <a:p>
                      <a:pPr algn="ctr"/>
                      <a:r>
                        <a:rPr lang="en-GB" dirty="0"/>
                        <a:t>-</a:t>
                      </a:r>
                    </a:p>
                  </a:txBody>
                  <a:tcPr/>
                </a:tc>
                <a:extLst>
                  <a:ext uri="{0D108BD9-81ED-4DB2-BD59-A6C34878D82A}">
                    <a16:rowId xmlns:a16="http://schemas.microsoft.com/office/drawing/2014/main" val="4227846595"/>
                  </a:ext>
                </a:extLst>
              </a:tr>
            </a:tbl>
          </a:graphicData>
        </a:graphic>
      </p:graphicFrame>
    </p:spTree>
    <p:extLst>
      <p:ext uri="{BB962C8B-B14F-4D97-AF65-F5344CB8AC3E}">
        <p14:creationId xmlns:p14="http://schemas.microsoft.com/office/powerpoint/2010/main" val="13282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69C958-A13A-4D85-9C35-9355755AF0B5}"/>
              </a:ext>
            </a:extLst>
          </p:cNvPr>
          <p:cNvSpPr>
            <a:spLocks noGrp="1"/>
          </p:cNvSpPr>
          <p:nvPr>
            <p:ph type="body" idx="1"/>
          </p:nvPr>
        </p:nvSpPr>
        <p:spPr/>
        <p:txBody>
          <a:bodyPr/>
          <a:lstStyle/>
          <a:p>
            <a:r>
              <a:rPr lang="en-GB" dirty="0"/>
              <a:t>From: </a:t>
            </a:r>
            <a:r>
              <a:rPr lang="en-GB" dirty="0" err="1"/>
              <a:t>dr.</a:t>
            </a:r>
            <a:r>
              <a:rPr lang="en-GB" dirty="0"/>
              <a:t> </a:t>
            </a:r>
            <a:r>
              <a:rPr lang="en-GB" dirty="0" err="1"/>
              <a:t>marelise</a:t>
            </a:r>
            <a:r>
              <a:rPr lang="en-GB" dirty="0"/>
              <a:t> </a:t>
            </a:r>
            <a:r>
              <a:rPr lang="en-GB" dirty="0" err="1"/>
              <a:t>eekhofF</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dirty="0"/>
              <a:t>clinical perspectives</a:t>
            </a:r>
          </a:p>
        </p:txBody>
      </p:sp>
      <p:sp>
        <p:nvSpPr>
          <p:cNvPr id="7" name="Content Placeholder 6">
            <a:extLst>
              <a:ext uri="{FF2B5EF4-FFF2-40B4-BE49-F238E27FC236}">
                <a16:creationId xmlns:a16="http://schemas.microsoft.com/office/drawing/2014/main" id="{002B1468-FD6E-4EA6-B380-EFCE3B163DBB}"/>
              </a:ext>
            </a:extLst>
          </p:cNvPr>
          <p:cNvSpPr>
            <a:spLocks noGrp="1"/>
          </p:cNvSpPr>
          <p:nvPr>
            <p:ph sz="quarter" idx="14"/>
          </p:nvPr>
        </p:nvSpPr>
        <p:spPr/>
        <p:txBody>
          <a:bodyPr>
            <a:normAutofit/>
          </a:bodyPr>
          <a:lstStyle/>
          <a:p>
            <a:r>
              <a:rPr lang="en-GB" dirty="0"/>
              <a:t>New concepts and new treatments are needed for all these rare bone diseases</a:t>
            </a:r>
          </a:p>
          <a:p>
            <a:r>
              <a:rPr lang="en-GB" dirty="0"/>
              <a:t>This </a:t>
            </a:r>
            <a:r>
              <a:rPr lang="en-GB" dirty="0">
                <a:solidFill>
                  <a:schemeClr val="tx2"/>
                </a:solidFill>
              </a:rPr>
              <a:t>study is interesting </a:t>
            </a:r>
            <a:r>
              <a:rPr lang="en-GB" dirty="0"/>
              <a:t>as it could lead to potentially new diagnostic procedures</a:t>
            </a:r>
          </a:p>
          <a:p>
            <a:r>
              <a:rPr lang="en-GB" dirty="0"/>
              <a:t>When patients with rare bone diseases present with a fracture, we need to look further into the underlying mechanism and should consider genetic testing</a:t>
            </a:r>
          </a:p>
          <a:p>
            <a:r>
              <a:rPr lang="en-GB" dirty="0"/>
              <a:t>The question also remains whether AFF is also a problem in polygenic bone disorders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US" dirty="0">
                <a:solidFill>
                  <a:schemeClr val="tx2"/>
                </a:solidFill>
              </a:rPr>
              <a:t>AFF, atypical femur fracture</a:t>
            </a:r>
            <a:endParaRPr lang="en-GB" dirty="0"/>
          </a:p>
          <a:p>
            <a:pPr>
              <a:spcBef>
                <a:spcPts val="0"/>
              </a:spcBef>
            </a:pPr>
            <a:r>
              <a:rPr lang="en-GB" sz="1200" cap="none" dirty="0"/>
              <a:t>Zhou W, et al. ASBMR 2021. Abstract #1051; </a:t>
            </a:r>
            <a:r>
              <a:rPr lang="en-GB" dirty="0">
                <a:solidFill>
                  <a:schemeClr val="tx2"/>
                </a:solidFill>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89128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E0FB4D2-0DB6-1646-A023-23516B99E7B7}"/>
              </a:ext>
            </a:extLst>
          </p:cNvPr>
          <p:cNvSpPr>
            <a:spLocks noGrp="1"/>
          </p:cNvSpPr>
          <p:nvPr>
            <p:ph type="body" idx="1"/>
          </p:nvPr>
        </p:nvSpPr>
        <p:spPr/>
        <p:txBody>
          <a:bodyPr/>
          <a:lstStyle/>
          <a:p>
            <a:r>
              <a:rPr lang="en-GB"/>
              <a:t>From: Dr. Eric rush</a:t>
            </a:r>
            <a:endParaRPr lang="en-GB" dirty="0"/>
          </a:p>
        </p:txBody>
      </p:sp>
      <p:sp>
        <p:nvSpPr>
          <p:cNvPr id="7" name="Title 6">
            <a:extLst>
              <a:ext uri="{FF2B5EF4-FFF2-40B4-BE49-F238E27FC236}">
                <a16:creationId xmlns:a16="http://schemas.microsoft.com/office/drawing/2014/main" id="{E2617B99-2EED-4A11-B625-BB5197CAD82B}"/>
              </a:ext>
            </a:extLst>
          </p:cNvPr>
          <p:cNvSpPr>
            <a:spLocks noGrp="1"/>
          </p:cNvSpPr>
          <p:nvPr>
            <p:ph type="title"/>
          </p:nvPr>
        </p:nvSpPr>
        <p:spPr/>
        <p:txBody>
          <a:bodyPr/>
          <a:lstStyle/>
          <a:p>
            <a:r>
              <a:rPr lang="en-GB"/>
              <a:t>Future Research</a:t>
            </a:r>
            <a:endParaRPr lang="en-GB" dirty="0"/>
          </a:p>
        </p:txBody>
      </p:sp>
      <p:sp>
        <p:nvSpPr>
          <p:cNvPr id="8" name="Content Placeholder 7">
            <a:extLst>
              <a:ext uri="{FF2B5EF4-FFF2-40B4-BE49-F238E27FC236}">
                <a16:creationId xmlns:a16="http://schemas.microsoft.com/office/drawing/2014/main" id="{7DFB9CF8-1346-481A-A24E-DB57097822CD}"/>
              </a:ext>
            </a:extLst>
          </p:cNvPr>
          <p:cNvSpPr>
            <a:spLocks noGrp="1"/>
          </p:cNvSpPr>
          <p:nvPr>
            <p:ph sz="quarter" idx="14"/>
          </p:nvPr>
        </p:nvSpPr>
        <p:spPr>
          <a:xfrm>
            <a:off x="407368" y="1987200"/>
            <a:ext cx="11175032" cy="3314008"/>
          </a:xfrm>
        </p:spPr>
        <p:txBody>
          <a:bodyPr/>
          <a:lstStyle/>
          <a:p>
            <a:r>
              <a:rPr lang="en-US" dirty="0"/>
              <a:t>Over the past decade there has been a lot of progress in the field of rare bone disease and there is a lot of cause for optimism going forward for our patients</a:t>
            </a:r>
          </a:p>
          <a:p>
            <a:r>
              <a:rPr lang="en-US" dirty="0"/>
              <a:t>Interesting future studies include:</a:t>
            </a:r>
          </a:p>
          <a:p>
            <a:pPr lvl="1"/>
            <a:r>
              <a:rPr lang="en-US" dirty="0" err="1"/>
              <a:t>Setrusumab</a:t>
            </a:r>
            <a:r>
              <a:rPr lang="en-US" dirty="0"/>
              <a:t> trial in children with OI </a:t>
            </a:r>
          </a:p>
          <a:p>
            <a:pPr lvl="2"/>
            <a:r>
              <a:rPr lang="en-US" dirty="0"/>
              <a:t>Seen promising data for </a:t>
            </a:r>
            <a:r>
              <a:rPr lang="en-US" dirty="0" err="1"/>
              <a:t>setrusumab</a:t>
            </a:r>
            <a:r>
              <a:rPr lang="en-US" dirty="0"/>
              <a:t> in adults</a:t>
            </a:r>
            <a:endParaRPr lang="en-GB" dirty="0"/>
          </a:p>
          <a:p>
            <a:pPr lvl="1"/>
            <a:r>
              <a:rPr lang="en-US" dirty="0"/>
              <a:t>INZ-701 in adults with ENPP1 deficiency</a:t>
            </a:r>
          </a:p>
          <a:p>
            <a:pPr lvl="2"/>
            <a:r>
              <a:rPr lang="en-US" dirty="0"/>
              <a:t>Condition with significant morbidity and mortality so it’s exciting to see a potential targeted therapy for </a:t>
            </a:r>
            <a:br>
              <a:rPr lang="en-US" dirty="0"/>
            </a:br>
            <a:r>
              <a:rPr lang="en-US" dirty="0"/>
              <a:t>these patients</a:t>
            </a:r>
            <a:endParaRPr lang="en-GB" dirty="0"/>
          </a:p>
        </p:txBody>
      </p:sp>
      <p:sp>
        <p:nvSpPr>
          <p:cNvPr id="5" name="Slide Number Placeholder 4">
            <a:extLst>
              <a:ext uri="{FF2B5EF4-FFF2-40B4-BE49-F238E27FC236}">
                <a16:creationId xmlns:a16="http://schemas.microsoft.com/office/drawing/2014/main" id="{50AE95BC-3D64-4EA9-B6B0-09A5238246ED}"/>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6"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356351"/>
            <a:ext cx="8116800" cy="365125"/>
          </a:xfrm>
        </p:spPr>
        <p:txBody>
          <a:bodyPr/>
          <a:lstStyle/>
          <a:p>
            <a:r>
              <a:rPr lang="en-GB" dirty="0">
                <a:solidFill>
                  <a:schemeClr val="tx2"/>
                </a:solidFill>
              </a:rPr>
              <a:t>ENPP1, </a:t>
            </a:r>
            <a:r>
              <a:rPr lang="en-GB" dirty="0" err="1">
                <a:solidFill>
                  <a:schemeClr val="tx2"/>
                </a:solidFill>
              </a:rPr>
              <a:t>ectonucleotide</a:t>
            </a:r>
            <a:r>
              <a:rPr lang="en-GB" dirty="0">
                <a:solidFill>
                  <a:schemeClr val="tx2"/>
                </a:solidFill>
              </a:rPr>
              <a:t> </a:t>
            </a:r>
            <a:r>
              <a:rPr lang="en-GB" dirty="0" err="1">
                <a:solidFill>
                  <a:schemeClr val="tx2"/>
                </a:solidFill>
              </a:rPr>
              <a:t>pyrophosphatase</a:t>
            </a:r>
            <a:r>
              <a:rPr lang="en-GB" dirty="0">
                <a:solidFill>
                  <a:schemeClr val="tx2"/>
                </a:solidFill>
              </a:rPr>
              <a:t>/phosphodiesterase 1; OI, </a:t>
            </a:r>
            <a:r>
              <a:rPr lang="en-US" dirty="0">
                <a:solidFill>
                  <a:schemeClr val="tx2"/>
                </a:solidFill>
              </a:rPr>
              <a:t>osteogenesis imperfecta</a:t>
            </a:r>
            <a:endParaRPr lang="en-GB" dirty="0"/>
          </a:p>
        </p:txBody>
      </p:sp>
    </p:spTree>
    <p:extLst>
      <p:ext uri="{BB962C8B-B14F-4D97-AF65-F5344CB8AC3E}">
        <p14:creationId xmlns:p14="http://schemas.microsoft.com/office/powerpoint/2010/main" val="24784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241D0A4-2573-9C4A-B850-84762EF02033}"/>
              </a:ext>
            </a:extLst>
          </p:cNvPr>
          <p:cNvSpPr/>
          <p:nvPr/>
        </p:nvSpPr>
        <p:spPr>
          <a:xfrm>
            <a:off x="418160"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EF478AA6-46CF-A644-95BD-D770BD287547}"/>
              </a:ext>
            </a:extLst>
          </p:cNvPr>
          <p:cNvSpPr/>
          <p:nvPr/>
        </p:nvSpPr>
        <p:spPr>
          <a:xfrm>
            <a:off x="2519435" y="6036410"/>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descr="Free White Twitter Icon - Download White Twitter Icon">
            <a:extLst>
              <a:ext uri="{FF2B5EF4-FFF2-40B4-BE49-F238E27FC236}">
                <a16:creationId xmlns:a16="http://schemas.microsoft.com/office/drawing/2014/main" id="{4DAF9AFE-9E90-5E42-8F96-8EC2C512D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151"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E35D7-F71F-AA47-A6F8-E595B92E6788}"/>
              </a:ext>
            </a:extLst>
          </p:cNvPr>
          <p:cNvSpPr txBox="1"/>
          <p:nvPr/>
        </p:nvSpPr>
        <p:spPr>
          <a:xfrm>
            <a:off x="787049"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a:lnSpc>
                <a:spcPct val="90000"/>
              </a:lnSpc>
            </a:pPr>
            <a:r>
              <a:rPr lang="en-GB" sz="1400" dirty="0">
                <a:solidFill>
                  <a:schemeClr val="tx2"/>
                </a:solidFill>
                <a:ea typeface="Aileron" charset="0"/>
                <a:cs typeface="PT Sans Narrow"/>
              </a:rPr>
              <a:t>LinkedIn @COR2ED</a:t>
            </a:r>
          </a:p>
        </p:txBody>
      </p:sp>
      <p:sp>
        <p:nvSpPr>
          <p:cNvPr id="6" name="TextBox 5">
            <a:extLst>
              <a:ext uri="{FF2B5EF4-FFF2-40B4-BE49-F238E27FC236}">
                <a16:creationId xmlns:a16="http://schemas.microsoft.com/office/drawing/2014/main" id="{12941E24-437D-3C4E-93BD-E4EACEC66210}"/>
              </a:ext>
            </a:extLst>
          </p:cNvPr>
          <p:cNvSpPr txBox="1"/>
          <p:nvPr/>
        </p:nvSpPr>
        <p:spPr>
          <a:xfrm>
            <a:off x="2940409"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@COR2ED</a:t>
            </a:r>
          </a:p>
        </p:txBody>
      </p:sp>
      <p:sp>
        <p:nvSpPr>
          <p:cNvPr id="7" name="Rectangle 6">
            <a:hlinkClick r:id="rId4"/>
            <a:extLst>
              <a:ext uri="{FF2B5EF4-FFF2-40B4-BE49-F238E27FC236}">
                <a16:creationId xmlns:a16="http://schemas.microsoft.com/office/drawing/2014/main" id="{EFDAD454-421F-9840-8663-E19A8D9CE2A7}"/>
              </a:ext>
            </a:extLst>
          </p:cNvPr>
          <p:cNvSpPr/>
          <p:nvPr/>
        </p:nvSpPr>
        <p:spPr>
          <a:xfrm>
            <a:off x="393420" y="5485659"/>
            <a:ext cx="206172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93FBDD6B-1B44-4646-AECB-7BA500ABECAE}"/>
              </a:ext>
            </a:extLst>
          </p:cNvPr>
          <p:cNvSpPr/>
          <p:nvPr/>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0608E3-C69E-7247-9DE8-BF459A0DFF0D}"/>
              </a:ext>
            </a:extLst>
          </p:cNvPr>
          <p:cNvSpPr txBox="1"/>
          <p:nvPr/>
        </p:nvSpPr>
        <p:spPr>
          <a:xfrm>
            <a:off x="805458" y="6013567"/>
            <a:ext cx="138232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cor2ed.com</a:t>
            </a:r>
          </a:p>
        </p:txBody>
      </p:sp>
      <p:sp>
        <p:nvSpPr>
          <p:cNvPr id="10" name="Rectangle 9">
            <a:hlinkClick r:id="rId5"/>
            <a:extLst>
              <a:ext uri="{FF2B5EF4-FFF2-40B4-BE49-F238E27FC236}">
                <a16:creationId xmlns:a16="http://schemas.microsoft.com/office/drawing/2014/main" id="{48E23367-3C0C-794E-BF40-C1EE31847E2B}"/>
              </a:ext>
            </a:extLst>
          </p:cNvPr>
          <p:cNvSpPr/>
          <p:nvPr/>
        </p:nvSpPr>
        <p:spPr>
          <a:xfrm>
            <a:off x="391317" y="6007858"/>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 name="Graphic 10" descr="World">
            <a:extLst>
              <a:ext uri="{FF2B5EF4-FFF2-40B4-BE49-F238E27FC236}">
                <a16:creationId xmlns:a16="http://schemas.microsoft.com/office/drawing/2014/main" id="{96C1F2A7-27F8-9147-A45A-0A97F26D50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7989" y="6070903"/>
            <a:ext cx="306593" cy="306593"/>
          </a:xfrm>
          <a:prstGeom prst="rect">
            <a:avLst/>
          </a:prstGeom>
        </p:spPr>
      </p:pic>
      <p:sp>
        <p:nvSpPr>
          <p:cNvPr id="12" name="TextBox 11">
            <a:extLst>
              <a:ext uri="{FF2B5EF4-FFF2-40B4-BE49-F238E27FC236}">
                <a16:creationId xmlns:a16="http://schemas.microsoft.com/office/drawing/2014/main" id="{24EA834B-3F0B-0E46-A5BD-4E009E50E83B}"/>
              </a:ext>
            </a:extLst>
          </p:cNvPr>
          <p:cNvSpPr txBox="1"/>
          <p:nvPr/>
        </p:nvSpPr>
        <p:spPr>
          <a:xfrm>
            <a:off x="2940222"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a:lnSpc>
                <a:spcPct val="90000"/>
              </a:lnSpc>
            </a:pPr>
            <a:r>
              <a:rPr lang="en-GB" sz="1400" dirty="0">
                <a:solidFill>
                  <a:schemeClr val="tx2"/>
                </a:solidFill>
                <a:ea typeface="Aileron" charset="0"/>
                <a:cs typeface="PT Sans Narrow"/>
              </a:rPr>
              <a:t>Twitter @COR2EDMedEd</a:t>
            </a:r>
          </a:p>
        </p:txBody>
      </p:sp>
      <p:sp>
        <p:nvSpPr>
          <p:cNvPr id="13" name="Rectangle 12">
            <a:hlinkClick r:id="rId8"/>
            <a:extLst>
              <a:ext uri="{FF2B5EF4-FFF2-40B4-BE49-F238E27FC236}">
                <a16:creationId xmlns:a16="http://schemas.microsoft.com/office/drawing/2014/main" id="{C4948153-6EC9-FC47-B716-CF4863901A7B}"/>
              </a:ext>
            </a:extLst>
          </p:cNvPr>
          <p:cNvSpPr/>
          <p:nvPr/>
        </p:nvSpPr>
        <p:spPr>
          <a:xfrm>
            <a:off x="2499710" y="601738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2" descr="Linkedin logo logo website icon - Popular Social Media Flat">
            <a:extLst>
              <a:ext uri="{FF2B5EF4-FFF2-40B4-BE49-F238E27FC236}">
                <a16:creationId xmlns:a16="http://schemas.microsoft.com/office/drawing/2014/main" id="{60FFEC9E-7ECF-024F-8797-5680F4ABF326}"/>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12AD455C-62E7-A346-BC83-407D32A8E0BD}"/>
              </a:ext>
            </a:extLst>
          </p:cNvPr>
          <p:cNvSpPr/>
          <p:nvPr/>
        </p:nvSpPr>
        <p:spPr>
          <a:xfrm>
            <a:off x="2523865"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4" descr="Vimeo Icon Logo - Free vector graphic on Pixabay">
            <a:extLst>
              <a:ext uri="{FF2B5EF4-FFF2-40B4-BE49-F238E27FC236}">
                <a16:creationId xmlns:a16="http://schemas.microsoft.com/office/drawing/2014/main" id="{F6EB709E-9F70-5F4F-9CC7-A91AACFC98DF}"/>
              </a:ext>
            </a:extLst>
          </p:cNvPr>
          <p:cNvPicPr>
            <a:picLocks noChangeAspect="1" noChangeArrowheads="1"/>
          </p:cNvPicPr>
          <p:nvPr/>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27031" y="5424935"/>
            <a:ext cx="563578" cy="5635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hlinkClick r:id="rId12"/>
            <a:extLst>
              <a:ext uri="{FF2B5EF4-FFF2-40B4-BE49-F238E27FC236}">
                <a16:creationId xmlns:a16="http://schemas.microsoft.com/office/drawing/2014/main" id="{9DCD1D43-E33E-B541-8415-2D1F49E9C974}"/>
              </a:ext>
            </a:extLst>
          </p:cNvPr>
          <p:cNvSpPr/>
          <p:nvPr/>
        </p:nvSpPr>
        <p:spPr>
          <a:xfrm>
            <a:off x="2479885" y="5491652"/>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784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noProof="0"/>
              <a:t>Disclaimer and disclosures</a:t>
            </a:r>
            <a:endParaRPr lang="en-GB" noProof="0" dirty="0"/>
          </a:p>
        </p:txBody>
      </p:sp>
      <p:sp>
        <p:nvSpPr>
          <p:cNvPr id="5" name="Content Placeholder 4"/>
          <p:cNvSpPr>
            <a:spLocks noGrp="1"/>
          </p:cNvSpPr>
          <p:nvPr>
            <p:ph sz="quarter" idx="14"/>
          </p:nvPr>
        </p:nvSpPr>
        <p:spPr/>
        <p:txBody>
          <a:bodyPr>
            <a:normAutofit/>
          </a:bodyPr>
          <a:lstStyle/>
          <a:p>
            <a:pPr marL="0" indent="0">
              <a:buNone/>
            </a:pPr>
            <a:r>
              <a:rPr lang="en-GB" b="1" noProof="0" dirty="0"/>
              <a:t>Please note: </a:t>
            </a:r>
            <a:r>
              <a:rPr lang="en-GB" noProof="0" dirty="0"/>
              <a:t>The views expressed within this presentation are the personal opinions of the authors</a:t>
            </a:r>
            <a:r>
              <a:rPr lang="en-GB" dirty="0"/>
              <a:t> and </a:t>
            </a:r>
            <a:r>
              <a:rPr lang="en-GB" noProof="0" dirty="0"/>
              <a:t>do not necessarily represent the views of the author’s academic institution.</a:t>
            </a:r>
          </a:p>
          <a:p>
            <a:pPr marL="0" indent="0">
              <a:spcBef>
                <a:spcPts val="0"/>
              </a:spcBef>
              <a:buNone/>
            </a:pPr>
            <a:endParaRPr lang="en-GB" noProof="0" dirty="0"/>
          </a:p>
          <a:p>
            <a:pPr marL="0" indent="0">
              <a:buNone/>
            </a:pPr>
            <a:r>
              <a:rPr lang="en-GB" noProof="0" dirty="0"/>
              <a:t>This content is supported by an independent educational grant from </a:t>
            </a:r>
            <a:r>
              <a:rPr lang="nl-NL" dirty="0"/>
              <a:t>Ipsen, </a:t>
            </a:r>
            <a:r>
              <a:rPr lang="en-GB" dirty="0"/>
              <a:t>Kyowa Kirin and Ultragenyx</a:t>
            </a:r>
            <a:r>
              <a:rPr lang="en-GB" noProof="0" dirty="0"/>
              <a:t>.</a:t>
            </a:r>
            <a:br>
              <a:rPr lang="en-GB" noProof="0" dirty="0"/>
            </a:br>
            <a:endParaRPr lang="en-GB" noProof="0" dirty="0"/>
          </a:p>
          <a:p>
            <a:pPr marL="0" indent="0">
              <a:buNone/>
            </a:pPr>
            <a:r>
              <a:rPr lang="en-US" b="1" dirty="0">
                <a:solidFill>
                  <a:schemeClr val="accent1"/>
                </a:solidFill>
              </a:rPr>
              <a:t>Dr Eric Rush, MD </a:t>
            </a:r>
            <a:r>
              <a:rPr lang="en-US" dirty="0"/>
              <a:t>has received financial support/sponsorship for g</a:t>
            </a:r>
            <a:r>
              <a:rPr lang="en-GB" dirty="0">
                <a:latin typeface="Calibri" panose="020F0502020204030204" pitchFamily="34" charset="0"/>
                <a:ea typeface="Calibri" panose="020F0502020204030204" pitchFamily="34" charset="0"/>
              </a:rPr>
              <a:t>rants and research support, consultation fees and honoraria </a:t>
            </a:r>
            <a:r>
              <a:rPr lang="en-US" dirty="0"/>
              <a:t>from the following companies: </a:t>
            </a:r>
          </a:p>
          <a:p>
            <a:pPr>
              <a:spcBef>
                <a:spcPts val="600"/>
              </a:spcBef>
            </a:pPr>
            <a:r>
              <a:rPr lang="en-GB" dirty="0">
                <a:effectLst/>
                <a:latin typeface="Calibri" panose="020F0502020204030204" pitchFamily="34" charset="0"/>
                <a:ea typeface="Calibri" panose="020F0502020204030204" pitchFamily="34" charset="0"/>
              </a:rPr>
              <a:t>Alexion, </a:t>
            </a:r>
            <a:r>
              <a:rPr lang="en-GB" dirty="0" err="1">
                <a:effectLst/>
                <a:latin typeface="Calibri" panose="020F0502020204030204" pitchFamily="34" charset="0"/>
                <a:ea typeface="Calibri" panose="020F0502020204030204" pitchFamily="34" charset="0"/>
              </a:rPr>
              <a:t>Ascendis</a:t>
            </a:r>
            <a:r>
              <a:rPr lang="en-GB" dirty="0">
                <a:effectLst/>
                <a:latin typeface="Calibri" panose="020F0502020204030204" pitchFamily="34" charset="0"/>
                <a:ea typeface="Calibri" panose="020F0502020204030204" pitchFamily="34" charset="0"/>
              </a:rPr>
              <a:t>, </a:t>
            </a:r>
            <a:r>
              <a:rPr lang="en-GB" dirty="0" err="1">
                <a:effectLst/>
                <a:latin typeface="Calibri" panose="020F0502020204030204" pitchFamily="34" charset="0"/>
                <a:ea typeface="Calibri" panose="020F0502020204030204" pitchFamily="34" charset="0"/>
              </a:rPr>
              <a:t>Biomarin</a:t>
            </a:r>
            <a:r>
              <a:rPr lang="en-GB" dirty="0">
                <a:effectLst/>
                <a:latin typeface="Calibri" panose="020F0502020204030204" pitchFamily="34" charset="0"/>
                <a:ea typeface="Calibri" panose="020F0502020204030204" pitchFamily="34" charset="0"/>
              </a:rPr>
              <a:t>, </a:t>
            </a:r>
            <a:r>
              <a:rPr lang="en-GB" dirty="0" err="1">
                <a:effectLst/>
                <a:latin typeface="Calibri" panose="020F0502020204030204" pitchFamily="34" charset="0"/>
                <a:ea typeface="Calibri" panose="020F0502020204030204" pitchFamily="34" charset="0"/>
              </a:rPr>
              <a:t>Inozyme</a:t>
            </a:r>
            <a:r>
              <a:rPr lang="en-GB" dirty="0">
                <a:effectLst/>
                <a:latin typeface="Calibri" panose="020F0502020204030204" pitchFamily="34" charset="0"/>
                <a:ea typeface="Calibri" panose="020F0502020204030204" pitchFamily="34" charset="0"/>
              </a:rPr>
              <a:t>, Ultragenyx</a:t>
            </a:r>
            <a:br>
              <a:rPr lang="en-GB" dirty="0">
                <a:effectLst/>
                <a:latin typeface="Calibri" panose="020F0502020204030204" pitchFamily="34" charset="0"/>
                <a:ea typeface="Calibri" panose="020F0502020204030204" pitchFamily="34" charset="0"/>
              </a:rPr>
            </a:br>
            <a:r>
              <a:rPr lang="en-GB" dirty="0">
                <a:effectLst/>
                <a:latin typeface="Calibri" panose="020F0502020204030204" pitchFamily="34" charset="0"/>
                <a:ea typeface="Calibri" panose="020F0502020204030204" pitchFamily="34" charset="0"/>
              </a:rPr>
              <a:t> </a:t>
            </a:r>
          </a:p>
          <a:p>
            <a:pPr marL="0" indent="0">
              <a:buNone/>
            </a:pPr>
            <a:r>
              <a:rPr lang="en-US" b="1" dirty="0">
                <a:solidFill>
                  <a:schemeClr val="accent1"/>
                </a:solidFill>
              </a:rPr>
              <a:t>Dr Marelise Eekhoff, MD, PhD </a:t>
            </a:r>
            <a:r>
              <a:rPr lang="en-US" dirty="0"/>
              <a:t>has received financial support/sponsorship for g</a:t>
            </a:r>
            <a:r>
              <a:rPr lang="en-GB" dirty="0">
                <a:latin typeface="Calibri" panose="020F0502020204030204" pitchFamily="34" charset="0"/>
                <a:ea typeface="Calibri" panose="020F0502020204030204" pitchFamily="34" charset="0"/>
              </a:rPr>
              <a:t>rants and research support, consultation fees and honoraria </a:t>
            </a:r>
            <a:r>
              <a:rPr lang="en-US" dirty="0">
                <a:latin typeface="Calibri" panose="020F0502020204030204" pitchFamily="34" charset="0"/>
                <a:ea typeface="Calibri" panose="020F0502020204030204" pitchFamily="34" charset="0"/>
              </a:rPr>
              <a:t>on the research budget at Amsterdam UMC</a:t>
            </a:r>
            <a:r>
              <a:rPr lang="en-GB" dirty="0">
                <a:latin typeface="Calibri" panose="020F0502020204030204" pitchFamily="34" charset="0"/>
                <a:ea typeface="Calibri" panose="020F0502020204030204" pitchFamily="34" charset="0"/>
              </a:rPr>
              <a:t>: </a:t>
            </a:r>
          </a:p>
          <a:p>
            <a:r>
              <a:rPr lang="en-GB" noProof="0" dirty="0">
                <a:latin typeface="Calibri" panose="020F0502020204030204" pitchFamily="34" charset="0"/>
              </a:rPr>
              <a:t>Regeneron, EU IMI/ AZ, IFOPA, Ipsen</a:t>
            </a:r>
            <a:r>
              <a:rPr lang="en-GB" noProof="0">
                <a:latin typeface="Calibri" panose="020F0502020204030204" pitchFamily="34" charset="0"/>
              </a:rPr>
              <a:t>, Telethon</a:t>
            </a:r>
            <a:endParaRPr lang="en-GB" noProof="0" dirty="0"/>
          </a:p>
        </p:txBody>
      </p:sp>
      <p:sp>
        <p:nvSpPr>
          <p:cNvPr id="2" name="Slide Number Placeholder 1"/>
          <p:cNvSpPr>
            <a:spLocks noGrp="1"/>
          </p:cNvSpPr>
          <p:nvPr>
            <p:ph type="sldNum" sz="quarter" idx="4"/>
          </p:nvPr>
        </p:nvSpPr>
        <p:spPr/>
        <p:txBody>
          <a:bodyPr/>
          <a:lstStyle/>
          <a:p>
            <a:fld id="{FCE43C0F-8A7B-3A4B-9DB5-B3472E36E833}" type="slidenum">
              <a:rPr lang="en-GB" smtClean="0"/>
              <a:pPr/>
              <a:t>3</a:t>
            </a:fld>
            <a:endParaRPr lang="en-GB" dirty="0"/>
          </a:p>
        </p:txBody>
      </p:sp>
      <p:sp>
        <p:nvSpPr>
          <p:cNvPr id="6" name="Content Placeholder 5">
            <a:extLst>
              <a:ext uri="{FF2B5EF4-FFF2-40B4-BE49-F238E27FC236}">
                <a16:creationId xmlns:a16="http://schemas.microsoft.com/office/drawing/2014/main" id="{5B4E22A9-EF79-5440-943C-87E2B3087BBD}"/>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8274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F5DCB8-7D78-4A56-B088-8B3E4F79D4D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6" name="Title 5">
            <a:extLst>
              <a:ext uri="{FF2B5EF4-FFF2-40B4-BE49-F238E27FC236}">
                <a16:creationId xmlns:a16="http://schemas.microsoft.com/office/drawing/2014/main" id="{32DD39B8-37E3-456E-A62A-EE8CE8664722}"/>
              </a:ext>
            </a:extLst>
          </p:cNvPr>
          <p:cNvSpPr>
            <a:spLocks noGrp="1"/>
          </p:cNvSpPr>
          <p:nvPr>
            <p:ph type="title"/>
          </p:nvPr>
        </p:nvSpPr>
        <p:spPr/>
        <p:txBody>
          <a:bodyPr/>
          <a:lstStyle/>
          <a:p>
            <a:r>
              <a:rPr lang="en-US" dirty="0"/>
              <a:t>The Patient Clinical Journey and Socioeconomic Impact of Osteogenesis Imperfecta: A Systematic Review</a:t>
            </a:r>
            <a:endParaRPr lang="en-GB" dirty="0"/>
          </a:p>
        </p:txBody>
      </p:sp>
      <p:sp>
        <p:nvSpPr>
          <p:cNvPr id="2" name="Subtitle 1">
            <a:extLst>
              <a:ext uri="{FF2B5EF4-FFF2-40B4-BE49-F238E27FC236}">
                <a16:creationId xmlns:a16="http://schemas.microsoft.com/office/drawing/2014/main" id="{C01DCB9A-630F-7747-A337-93792D331FC4}"/>
              </a:ext>
            </a:extLst>
          </p:cNvPr>
          <p:cNvSpPr>
            <a:spLocks noGrp="1"/>
          </p:cNvSpPr>
          <p:nvPr>
            <p:ph type="subTitle" idx="1"/>
          </p:nvPr>
        </p:nvSpPr>
        <p:spPr/>
        <p:txBody>
          <a:bodyPr>
            <a:normAutofit/>
          </a:bodyPr>
          <a:lstStyle/>
          <a:p>
            <a:r>
              <a:rPr lang="en-GB" sz="2200" b="1" dirty="0"/>
              <a:t>Rauch F, et al. ASBMR 2021, Abstract #SUN-280</a:t>
            </a:r>
            <a:endParaRPr lang="en-US" sz="2200" b="1" dirty="0"/>
          </a:p>
        </p:txBody>
      </p:sp>
    </p:spTree>
    <p:extLst>
      <p:ext uri="{BB962C8B-B14F-4D97-AF65-F5344CB8AC3E}">
        <p14:creationId xmlns:p14="http://schemas.microsoft.com/office/powerpoint/2010/main" val="275191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34291-0B2B-452C-ABD2-6EC1111FF5F8}"/>
              </a:ext>
            </a:extLst>
          </p:cNvPr>
          <p:cNvSpPr>
            <a:spLocks noGrp="1"/>
          </p:cNvSpPr>
          <p:nvPr>
            <p:ph type="title"/>
          </p:nvPr>
        </p:nvSpPr>
        <p:spPr/>
        <p:txBody>
          <a:bodyPr/>
          <a:lstStyle/>
          <a:p>
            <a:r>
              <a:rPr lang="en-GB" dirty="0"/>
              <a:t>Background and study design</a:t>
            </a:r>
          </a:p>
        </p:txBody>
      </p:sp>
      <p:sp>
        <p:nvSpPr>
          <p:cNvPr id="5" name="Content Placeholder 4">
            <a:extLst>
              <a:ext uri="{FF2B5EF4-FFF2-40B4-BE49-F238E27FC236}">
                <a16:creationId xmlns:a16="http://schemas.microsoft.com/office/drawing/2014/main" id="{F80853DA-4012-4E0E-A37D-4C945FB80EC0}"/>
              </a:ext>
            </a:extLst>
          </p:cNvPr>
          <p:cNvSpPr>
            <a:spLocks noGrp="1"/>
          </p:cNvSpPr>
          <p:nvPr>
            <p:ph sz="quarter" idx="14"/>
          </p:nvPr>
        </p:nvSpPr>
        <p:spPr>
          <a:xfrm>
            <a:off x="614892" y="1055824"/>
            <a:ext cx="10962216" cy="2232248"/>
          </a:xfrm>
        </p:spPr>
        <p:txBody>
          <a:bodyPr/>
          <a:lstStyle/>
          <a:p>
            <a:r>
              <a:rPr lang="en-US" sz="2000" b="1" dirty="0">
                <a:solidFill>
                  <a:schemeClr val="accent1"/>
                </a:solidFill>
              </a:rPr>
              <a:t>Osteogenesis imperfecta (OI) is a rare genetic disorder of connective tissues </a:t>
            </a:r>
            <a:r>
              <a:rPr lang="en-US" sz="2000" dirty="0"/>
              <a:t>caused by an abnormality in the synthesis or processing of type I collagen. Also known as brittle bone disease, it is </a:t>
            </a:r>
            <a:r>
              <a:rPr lang="en-US" sz="2000" b="1" dirty="0" err="1">
                <a:solidFill>
                  <a:schemeClr val="accent1"/>
                </a:solidFill>
              </a:rPr>
              <a:t>characterised</a:t>
            </a:r>
            <a:r>
              <a:rPr lang="en-US" sz="2000" b="1" dirty="0">
                <a:solidFill>
                  <a:schemeClr val="accent1"/>
                </a:solidFill>
              </a:rPr>
              <a:t> by an increased susceptibility to bone fractures and decreased bone density</a:t>
            </a:r>
          </a:p>
          <a:p>
            <a:r>
              <a:rPr lang="en-US" sz="2000" b="1" dirty="0">
                <a:solidFill>
                  <a:schemeClr val="accent1"/>
                </a:solidFill>
              </a:rPr>
              <a:t>A review of OI-related publications from Jan 1995-Dec 2020 was conducted. </a:t>
            </a:r>
            <a:r>
              <a:rPr lang="en-US" sz="2000" dirty="0"/>
              <a:t>The aim of the review was to identify and quantify published literature related to clinical, humanistic, economic impact of OI on patients, families and society</a:t>
            </a:r>
          </a:p>
          <a:p>
            <a:endParaRPr lang="en-GB" sz="1400" dirty="0">
              <a:solidFill>
                <a:srgbClr val="505050"/>
              </a:solidFill>
              <a:latin typeface="+mn-lt"/>
            </a:endParaRPr>
          </a:p>
        </p:txBody>
      </p:sp>
      <p:sp>
        <p:nvSpPr>
          <p:cNvPr id="3" name="Slide Number Placeholder 2">
            <a:extLst>
              <a:ext uri="{FF2B5EF4-FFF2-40B4-BE49-F238E27FC236}">
                <a16:creationId xmlns:a16="http://schemas.microsoft.com/office/drawing/2014/main" id="{0CBA1E46-F525-48DA-93CF-76B2F8A49846}"/>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6" name="Content Placeholder 5">
            <a:extLst>
              <a:ext uri="{FF2B5EF4-FFF2-40B4-BE49-F238E27FC236}">
                <a16:creationId xmlns:a16="http://schemas.microsoft.com/office/drawing/2014/main" id="{E5ED5D9F-AA97-43E5-B435-6EFB851FE126}"/>
              </a:ext>
            </a:extLst>
          </p:cNvPr>
          <p:cNvSpPr>
            <a:spLocks noGrp="1"/>
          </p:cNvSpPr>
          <p:nvPr>
            <p:ph sz="quarter" idx="15"/>
          </p:nvPr>
        </p:nvSpPr>
        <p:spPr>
          <a:xfrm>
            <a:off x="620184" y="6356351"/>
            <a:ext cx="10962216" cy="307777"/>
          </a:xfrm>
        </p:spPr>
        <p:txBody>
          <a:bodyPr/>
          <a:lstStyle/>
          <a:p>
            <a:r>
              <a:rPr lang="en-GB" dirty="0" err="1">
                <a:solidFill>
                  <a:schemeClr val="tx2"/>
                </a:solidFill>
                <a:latin typeface="+mn-lt"/>
              </a:rPr>
              <a:t>HRQoL</a:t>
            </a:r>
            <a:r>
              <a:rPr lang="en-GB" dirty="0">
                <a:solidFill>
                  <a:schemeClr val="tx2"/>
                </a:solidFill>
                <a:latin typeface="+mn-lt"/>
              </a:rPr>
              <a:t>, health-related quality of life; OI, osteogenesis imperfecta </a:t>
            </a:r>
          </a:p>
          <a:p>
            <a:pPr>
              <a:spcBef>
                <a:spcPts val="0"/>
              </a:spcBef>
            </a:pPr>
            <a:r>
              <a:rPr lang="en-GB" dirty="0" err="1">
                <a:solidFill>
                  <a:schemeClr val="tx2"/>
                </a:solidFill>
                <a:latin typeface="+mn-lt"/>
              </a:rPr>
              <a:t>Etich</a:t>
            </a:r>
            <a:r>
              <a:rPr lang="en-GB" dirty="0">
                <a:solidFill>
                  <a:schemeClr val="tx2"/>
                </a:solidFill>
                <a:latin typeface="+mn-lt"/>
              </a:rPr>
              <a:t> J, et al. Mol Cell </a:t>
            </a:r>
            <a:r>
              <a:rPr lang="en-GB" dirty="0" err="1">
                <a:solidFill>
                  <a:schemeClr val="tx2"/>
                </a:solidFill>
                <a:latin typeface="+mn-lt"/>
              </a:rPr>
              <a:t>Pediatr</a:t>
            </a:r>
            <a:r>
              <a:rPr lang="en-GB" dirty="0">
                <a:solidFill>
                  <a:schemeClr val="tx2"/>
                </a:solidFill>
                <a:latin typeface="+mn-lt"/>
              </a:rPr>
              <a:t>. 2020;7:9; </a:t>
            </a:r>
            <a:r>
              <a:rPr lang="en-US" sz="1200" dirty="0">
                <a:solidFill>
                  <a:schemeClr val="tx2"/>
                </a:solidFill>
                <a:latin typeface="+mn-lt"/>
                <a:ea typeface="Aileron" charset="0"/>
                <a:cs typeface="Aileron" charset="0"/>
              </a:rPr>
              <a:t>Subramanian S, et al. </a:t>
            </a:r>
            <a:r>
              <a:rPr lang="en-US" dirty="0" err="1"/>
              <a:t>StatPearls</a:t>
            </a:r>
            <a:r>
              <a:rPr lang="en-US" dirty="0"/>
              <a:t> [Internet]. Treasure Island (FL): </a:t>
            </a:r>
            <a:r>
              <a:rPr lang="en-US" dirty="0" err="1"/>
              <a:t>StatPearls</a:t>
            </a:r>
            <a:r>
              <a:rPr lang="en-US" dirty="0"/>
              <a:t> Publishing; 2021. </a:t>
            </a:r>
            <a:r>
              <a:rPr lang="en-US" sz="1200" dirty="0">
                <a:solidFill>
                  <a:schemeClr val="tx2"/>
                </a:solidFill>
                <a:latin typeface="+mn-lt"/>
                <a:ea typeface="Aileron" charset="0"/>
                <a:cs typeface="Aileron" charset="0"/>
                <a:hlinkClick r:id="rId2">
                  <a:extLst>
                    <a:ext uri="{A12FA001-AC4F-418D-AE19-62706E023703}">
                      <ahyp:hlinkClr xmlns:ahyp="http://schemas.microsoft.com/office/drawing/2018/hyperlinkcolor" val="tx"/>
                    </a:ext>
                  </a:extLst>
                </a:hlinkClick>
              </a:rPr>
              <a:t>https://www.ncbi.nlm.nih.gov/books/NBK536957/</a:t>
            </a:r>
            <a:r>
              <a:rPr lang="en-US" sz="1200" dirty="0">
                <a:solidFill>
                  <a:schemeClr val="tx2"/>
                </a:solidFill>
                <a:latin typeface="+mn-lt"/>
                <a:ea typeface="Aileron" charset="0"/>
                <a:cs typeface="Aileron" charset="0"/>
              </a:rPr>
              <a:t>; </a:t>
            </a:r>
            <a:r>
              <a:rPr lang="en-GB" dirty="0">
                <a:solidFill>
                  <a:schemeClr val="tx2"/>
                </a:solidFill>
                <a:latin typeface="+mn-lt"/>
              </a:rPr>
              <a:t>Rauch F</a:t>
            </a:r>
            <a:r>
              <a:rPr lang="en-GB" sz="1200" dirty="0">
                <a:solidFill>
                  <a:schemeClr val="tx2"/>
                </a:solidFill>
                <a:latin typeface="+mn-lt"/>
              </a:rPr>
              <a:t>, et al. </a:t>
            </a:r>
            <a:r>
              <a:rPr lang="en-GB" sz="1200" dirty="0">
                <a:solidFill>
                  <a:schemeClr val="tx2"/>
                </a:solidFill>
              </a:rPr>
              <a:t>ASBMR 2021, Abstract #SUN-280; </a:t>
            </a:r>
            <a:r>
              <a:rPr lang="en-GB" dirty="0">
                <a:solidFill>
                  <a:schemeClr val="tx2"/>
                </a:solidFill>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grpSp>
        <p:nvGrpSpPr>
          <p:cNvPr id="18" name="Group 17">
            <a:extLst>
              <a:ext uri="{FF2B5EF4-FFF2-40B4-BE49-F238E27FC236}">
                <a16:creationId xmlns:a16="http://schemas.microsoft.com/office/drawing/2014/main" id="{7B7CED14-C38D-4B4E-9122-EB25CCE3270F}"/>
              </a:ext>
            </a:extLst>
          </p:cNvPr>
          <p:cNvGrpSpPr/>
          <p:nvPr/>
        </p:nvGrpSpPr>
        <p:grpSpPr>
          <a:xfrm>
            <a:off x="1271464" y="3284984"/>
            <a:ext cx="10081120" cy="2939170"/>
            <a:chOff x="479376" y="3284984"/>
            <a:chExt cx="10081120" cy="2939170"/>
          </a:xfrm>
        </p:grpSpPr>
        <p:sp>
          <p:nvSpPr>
            <p:cNvPr id="10" name="Rectangle: Rounded Corners 9">
              <a:extLst>
                <a:ext uri="{FF2B5EF4-FFF2-40B4-BE49-F238E27FC236}">
                  <a16:creationId xmlns:a16="http://schemas.microsoft.com/office/drawing/2014/main" id="{CF4D91DA-807B-4543-8B9F-9233AFB1895C}"/>
                </a:ext>
              </a:extLst>
            </p:cNvPr>
            <p:cNvSpPr/>
            <p:nvPr/>
          </p:nvSpPr>
          <p:spPr>
            <a:xfrm>
              <a:off x="479376" y="3284984"/>
              <a:ext cx="2016224" cy="223224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accent1"/>
                  </a:solidFill>
                </a:rPr>
                <a:t>9 databases:</a:t>
              </a:r>
            </a:p>
            <a:p>
              <a:pPr algn="ctr">
                <a:lnSpc>
                  <a:spcPct val="90000"/>
                </a:lnSpc>
              </a:pPr>
              <a:r>
                <a:rPr lang="en-GB" sz="1400" dirty="0">
                  <a:solidFill>
                    <a:schemeClr val="tx1"/>
                  </a:solidFill>
                </a:rPr>
                <a:t>MEDLINE</a:t>
              </a:r>
            </a:p>
            <a:p>
              <a:pPr algn="ctr">
                <a:lnSpc>
                  <a:spcPct val="90000"/>
                </a:lnSpc>
              </a:pPr>
              <a:r>
                <a:rPr lang="en-GB" sz="1400" dirty="0">
                  <a:solidFill>
                    <a:schemeClr val="tx1"/>
                  </a:solidFill>
                </a:rPr>
                <a:t>EMBASE</a:t>
              </a:r>
            </a:p>
            <a:p>
              <a:pPr algn="ctr">
                <a:lnSpc>
                  <a:spcPct val="90000"/>
                </a:lnSpc>
              </a:pPr>
              <a:r>
                <a:rPr lang="en-GB" sz="1400" dirty="0">
                  <a:solidFill>
                    <a:schemeClr val="tx1"/>
                  </a:solidFill>
                </a:rPr>
                <a:t>CENTRAL</a:t>
              </a:r>
            </a:p>
            <a:p>
              <a:pPr algn="ctr">
                <a:lnSpc>
                  <a:spcPct val="90000"/>
                </a:lnSpc>
              </a:pPr>
              <a:r>
                <a:rPr lang="en-GB" sz="1400" dirty="0">
                  <a:solidFill>
                    <a:schemeClr val="tx1"/>
                  </a:solidFill>
                </a:rPr>
                <a:t>PsycINFO</a:t>
              </a:r>
            </a:p>
            <a:p>
              <a:pPr algn="ctr">
                <a:lnSpc>
                  <a:spcPct val="90000"/>
                </a:lnSpc>
              </a:pPr>
              <a:r>
                <a:rPr lang="en-GB" sz="1400" dirty="0">
                  <a:solidFill>
                    <a:schemeClr val="tx1"/>
                  </a:solidFill>
                </a:rPr>
                <a:t>NHS EED</a:t>
              </a:r>
            </a:p>
            <a:p>
              <a:pPr algn="ctr">
                <a:lnSpc>
                  <a:spcPct val="90000"/>
                </a:lnSpc>
              </a:pPr>
              <a:r>
                <a:rPr lang="en-GB" sz="1400" dirty="0">
                  <a:solidFill>
                    <a:schemeClr val="tx1"/>
                  </a:solidFill>
                </a:rPr>
                <a:t>CEA Registry</a:t>
              </a:r>
            </a:p>
            <a:p>
              <a:pPr algn="ctr">
                <a:lnSpc>
                  <a:spcPct val="90000"/>
                </a:lnSpc>
              </a:pPr>
              <a:r>
                <a:rPr lang="en-GB" sz="1400" dirty="0">
                  <a:solidFill>
                    <a:schemeClr val="tx1"/>
                  </a:solidFill>
                </a:rPr>
                <a:t>PEDE</a:t>
              </a:r>
            </a:p>
            <a:p>
              <a:pPr algn="ctr">
                <a:lnSpc>
                  <a:spcPct val="90000"/>
                </a:lnSpc>
              </a:pPr>
              <a:r>
                <a:rPr lang="en-GB" sz="1400" dirty="0" err="1">
                  <a:solidFill>
                    <a:schemeClr val="tx1"/>
                  </a:solidFill>
                </a:rPr>
                <a:t>ScHARRHUd</a:t>
              </a:r>
              <a:endParaRPr lang="en-GB" sz="1400" dirty="0">
                <a:solidFill>
                  <a:schemeClr val="tx1"/>
                </a:solidFill>
              </a:endParaRPr>
            </a:p>
            <a:p>
              <a:pPr algn="ctr">
                <a:lnSpc>
                  <a:spcPct val="90000"/>
                </a:lnSpc>
              </a:pPr>
              <a:r>
                <a:rPr lang="en-GB" sz="1400" dirty="0" err="1">
                  <a:solidFill>
                    <a:schemeClr val="tx1"/>
                  </a:solidFill>
                </a:rPr>
                <a:t>Orphanet</a:t>
              </a:r>
              <a:endParaRPr lang="en-GB" sz="1400" dirty="0">
                <a:solidFill>
                  <a:schemeClr val="tx1"/>
                </a:solidFill>
              </a:endParaRPr>
            </a:p>
          </p:txBody>
        </p:sp>
        <p:sp>
          <p:nvSpPr>
            <p:cNvPr id="11" name="Plus Sign 10">
              <a:extLst>
                <a:ext uri="{FF2B5EF4-FFF2-40B4-BE49-F238E27FC236}">
                  <a16:creationId xmlns:a16="http://schemas.microsoft.com/office/drawing/2014/main" id="{D56F4614-752B-4D48-8A37-DD25C89D04B7}"/>
                </a:ext>
              </a:extLst>
            </p:cNvPr>
            <p:cNvSpPr/>
            <p:nvPr/>
          </p:nvSpPr>
          <p:spPr>
            <a:xfrm>
              <a:off x="3935760" y="4158614"/>
              <a:ext cx="504056" cy="504056"/>
            </a:xfrm>
            <a:prstGeom prst="mathPlus">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8660AF-B7F3-4DD1-A7F6-4CCD70C1D50D}"/>
                </a:ext>
              </a:extLst>
            </p:cNvPr>
            <p:cNvSpPr txBox="1"/>
            <p:nvPr/>
          </p:nvSpPr>
          <p:spPr>
            <a:xfrm>
              <a:off x="4655840" y="3541567"/>
              <a:ext cx="1270861" cy="307777"/>
            </a:xfrm>
            <a:prstGeom prst="rect">
              <a:avLst/>
            </a:prstGeom>
            <a:noFill/>
          </p:spPr>
          <p:txBody>
            <a:bodyPr wrap="none" rtlCol="0">
              <a:spAutoFit/>
            </a:bodyPr>
            <a:lstStyle/>
            <a:p>
              <a:r>
                <a:rPr lang="en-GB" sz="1400" b="1" dirty="0">
                  <a:ea typeface="Aileron" charset="0"/>
                  <a:cs typeface="Aileron" charset="0"/>
                </a:rPr>
                <a:t>Grey literature</a:t>
              </a:r>
            </a:p>
          </p:txBody>
        </p:sp>
        <p:sp>
          <p:nvSpPr>
            <p:cNvPr id="15" name="Rectangle: Rounded Corners 14">
              <a:extLst>
                <a:ext uri="{FF2B5EF4-FFF2-40B4-BE49-F238E27FC236}">
                  <a16:creationId xmlns:a16="http://schemas.microsoft.com/office/drawing/2014/main" id="{E275CBBD-B03B-41FF-AFB1-A1BE70E03CF2}"/>
                </a:ext>
              </a:extLst>
            </p:cNvPr>
            <p:cNvSpPr/>
            <p:nvPr/>
          </p:nvSpPr>
          <p:spPr>
            <a:xfrm>
              <a:off x="6240016" y="3465726"/>
              <a:ext cx="4320480" cy="2016224"/>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1600" b="1" dirty="0">
                  <a:solidFill>
                    <a:schemeClr val="accent1"/>
                  </a:solidFill>
                </a:rPr>
                <a:t>Studies included reported on the following </a:t>
              </a:r>
              <a:br>
                <a:rPr lang="en-GB" sz="1600" b="1" dirty="0">
                  <a:solidFill>
                    <a:schemeClr val="accent1"/>
                  </a:solidFill>
                </a:rPr>
              </a:br>
              <a:r>
                <a:rPr lang="en-GB" sz="1600" b="1" dirty="0">
                  <a:solidFill>
                    <a:schemeClr val="accent1"/>
                  </a:solidFill>
                </a:rPr>
                <a:t>for OI:</a:t>
              </a:r>
            </a:p>
            <a:p>
              <a:pPr marL="285750" indent="-285750">
                <a:buClr>
                  <a:schemeClr val="accent1"/>
                </a:buClr>
                <a:buFont typeface="Arial" panose="020B0604020202020204" pitchFamily="34" charset="0"/>
                <a:buChar char="•"/>
              </a:pPr>
              <a:r>
                <a:rPr lang="en-GB" sz="1600" dirty="0">
                  <a:solidFill>
                    <a:schemeClr val="tx1"/>
                  </a:solidFill>
                </a:rPr>
                <a:t>Clinical events and conditions</a:t>
              </a:r>
            </a:p>
            <a:p>
              <a:pPr marL="285750" indent="-285750">
                <a:buClr>
                  <a:schemeClr val="accent1"/>
                </a:buClr>
                <a:buFont typeface="Arial" panose="020B0604020202020204" pitchFamily="34" charset="0"/>
                <a:buChar char="•"/>
              </a:pPr>
              <a:r>
                <a:rPr lang="en-GB" sz="1600" dirty="0">
                  <a:solidFill>
                    <a:schemeClr val="tx1"/>
                  </a:solidFill>
                </a:rPr>
                <a:t>OI healthcare</a:t>
              </a:r>
            </a:p>
            <a:p>
              <a:pPr marL="285750" indent="-285750">
                <a:buClr>
                  <a:schemeClr val="accent1"/>
                </a:buClr>
                <a:buFont typeface="Arial" panose="020B0604020202020204" pitchFamily="34" charset="0"/>
                <a:buChar char="•"/>
              </a:pPr>
              <a:r>
                <a:rPr lang="en-GB" sz="1600" dirty="0" err="1">
                  <a:solidFill>
                    <a:schemeClr val="tx1"/>
                  </a:solidFill>
                </a:rPr>
                <a:t>HRQoL</a:t>
              </a:r>
              <a:endParaRPr lang="en-GB" sz="1600" dirty="0">
                <a:solidFill>
                  <a:schemeClr val="tx1"/>
                </a:solidFill>
              </a:endParaRPr>
            </a:p>
            <a:p>
              <a:pPr marL="285750" indent="-285750">
                <a:buClr>
                  <a:schemeClr val="accent1"/>
                </a:buClr>
                <a:buFont typeface="Arial" panose="020B0604020202020204" pitchFamily="34" charset="0"/>
                <a:buChar char="•"/>
              </a:pPr>
              <a:r>
                <a:rPr lang="en-GB" sz="1600" dirty="0">
                  <a:solidFill>
                    <a:schemeClr val="tx1"/>
                  </a:solidFill>
                </a:rPr>
                <a:t>Direct and indirect costs</a:t>
              </a:r>
            </a:p>
            <a:p>
              <a:pPr marL="285750" indent="-285750">
                <a:buClr>
                  <a:schemeClr val="accent1"/>
                </a:buClr>
                <a:buFont typeface="Arial" panose="020B0604020202020204" pitchFamily="34" charset="0"/>
                <a:buChar char="•"/>
              </a:pPr>
              <a:r>
                <a:rPr lang="en-GB" sz="1600" dirty="0">
                  <a:solidFill>
                    <a:schemeClr val="tx1"/>
                  </a:solidFill>
                </a:rPr>
                <a:t>Healthcare resource use</a:t>
              </a:r>
            </a:p>
          </p:txBody>
        </p:sp>
        <p:sp>
          <p:nvSpPr>
            <p:cNvPr id="13" name="Left Brace 12">
              <a:extLst>
                <a:ext uri="{FF2B5EF4-FFF2-40B4-BE49-F238E27FC236}">
                  <a16:creationId xmlns:a16="http://schemas.microsoft.com/office/drawing/2014/main" id="{341E217C-0D69-40DF-93E4-548620375A68}"/>
                </a:ext>
              </a:extLst>
            </p:cNvPr>
            <p:cNvSpPr/>
            <p:nvPr/>
          </p:nvSpPr>
          <p:spPr>
            <a:xfrm rot="16200000">
              <a:off x="3071130" y="3079507"/>
              <a:ext cx="307777" cy="5420534"/>
            </a:xfrm>
            <a:prstGeom prst="leftBrace">
              <a:avLst>
                <a:gd name="adj1" fmla="val 91632"/>
                <a:gd name="adj2" fmla="val 50000"/>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FCB863B5-F0F7-481D-9410-FFB7B267658B}"/>
                </a:ext>
              </a:extLst>
            </p:cNvPr>
            <p:cNvSpPr txBox="1"/>
            <p:nvPr/>
          </p:nvSpPr>
          <p:spPr>
            <a:xfrm>
              <a:off x="2039060" y="5916377"/>
              <a:ext cx="2370457" cy="307777"/>
            </a:xfrm>
            <a:prstGeom prst="rect">
              <a:avLst/>
            </a:prstGeom>
            <a:noFill/>
          </p:spPr>
          <p:txBody>
            <a:bodyPr wrap="none" rtlCol="0">
              <a:spAutoFit/>
            </a:bodyPr>
            <a:lstStyle/>
            <a:p>
              <a:r>
                <a:rPr lang="en-GB" sz="1400" b="1" dirty="0">
                  <a:ea typeface="Aileron" charset="0"/>
                  <a:cs typeface="Aileron" charset="0"/>
                </a:rPr>
                <a:t>January 1995-December 2020</a:t>
              </a:r>
            </a:p>
          </p:txBody>
        </p:sp>
      </p:grpSp>
      <p:sp>
        <p:nvSpPr>
          <p:cNvPr id="9" name="Graphic 7" descr="Books">
            <a:extLst>
              <a:ext uri="{FF2B5EF4-FFF2-40B4-BE49-F238E27FC236}">
                <a16:creationId xmlns:a16="http://schemas.microsoft.com/office/drawing/2014/main" id="{5F719012-4454-A345-A96F-8D66E3337A05}"/>
              </a:ext>
            </a:extLst>
          </p:cNvPr>
          <p:cNvSpPr/>
          <p:nvPr/>
        </p:nvSpPr>
        <p:spPr>
          <a:xfrm>
            <a:off x="5447928" y="3872232"/>
            <a:ext cx="1292339" cy="1203212"/>
          </a:xfrm>
          <a:custGeom>
            <a:avLst/>
            <a:gdLst>
              <a:gd name="connsiteX0" fmla="*/ 1282892 w 1292338"/>
              <a:gd name="connsiteY0" fmla="*/ 433217 h 1203211"/>
              <a:gd name="connsiteX1" fmla="*/ 1205649 w 1292338"/>
              <a:gd name="connsiteY1" fmla="*/ 404993 h 1203211"/>
              <a:gd name="connsiteX2" fmla="*/ 1205649 w 1292338"/>
              <a:gd name="connsiteY2" fmla="*/ 243079 h 1203211"/>
              <a:gd name="connsiteX3" fmla="*/ 1282892 w 1292338"/>
              <a:gd name="connsiteY3" fmla="*/ 210400 h 1203211"/>
              <a:gd name="connsiteX4" fmla="*/ 760015 w 1292338"/>
              <a:gd name="connsiteY4" fmla="*/ 17292 h 1203211"/>
              <a:gd name="connsiteX5" fmla="*/ 124244 w 1292338"/>
              <a:gd name="connsiteY5" fmla="*/ 240109 h 1203211"/>
              <a:gd name="connsiteX6" fmla="*/ 61855 w 1292338"/>
              <a:gd name="connsiteY6" fmla="*/ 418362 h 1203211"/>
              <a:gd name="connsiteX7" fmla="*/ 69282 w 1292338"/>
              <a:gd name="connsiteY7" fmla="*/ 483722 h 1203211"/>
              <a:gd name="connsiteX8" fmla="*/ 17292 w 1292338"/>
              <a:gd name="connsiteY8" fmla="*/ 656034 h 1203211"/>
              <a:gd name="connsiteX9" fmla="*/ 61855 w 1292338"/>
              <a:gd name="connsiteY9" fmla="*/ 785268 h 1203211"/>
              <a:gd name="connsiteX10" fmla="*/ 58884 w 1292338"/>
              <a:gd name="connsiteY10" fmla="*/ 878851 h 1203211"/>
              <a:gd name="connsiteX11" fmla="*/ 136127 w 1292338"/>
              <a:gd name="connsiteY11" fmla="*/ 1027395 h 1203211"/>
              <a:gd name="connsiteX12" fmla="*/ 549082 w 1292338"/>
              <a:gd name="connsiteY12" fmla="*/ 1198222 h 1203211"/>
              <a:gd name="connsiteX13" fmla="*/ 1279921 w 1292338"/>
              <a:gd name="connsiteY13" fmla="*/ 895191 h 1203211"/>
              <a:gd name="connsiteX14" fmla="*/ 1202678 w 1292338"/>
              <a:gd name="connsiteY14" fmla="*/ 866967 h 1203211"/>
              <a:gd name="connsiteX15" fmla="*/ 1202678 w 1292338"/>
              <a:gd name="connsiteY15" fmla="*/ 703568 h 1203211"/>
              <a:gd name="connsiteX16" fmla="*/ 1279921 w 1292338"/>
              <a:gd name="connsiteY16" fmla="*/ 670888 h 1203211"/>
              <a:gd name="connsiteX17" fmla="*/ 1161086 w 1292338"/>
              <a:gd name="connsiteY17" fmla="*/ 626325 h 1203211"/>
              <a:gd name="connsiteX18" fmla="*/ 1161086 w 1292338"/>
              <a:gd name="connsiteY18" fmla="*/ 483722 h 1203211"/>
              <a:gd name="connsiteX19" fmla="*/ 1282892 w 1292338"/>
              <a:gd name="connsiteY19" fmla="*/ 433217 h 1203211"/>
              <a:gd name="connsiteX20" fmla="*/ 142069 w 1292338"/>
              <a:gd name="connsiteY20" fmla="*/ 344090 h 1203211"/>
              <a:gd name="connsiteX21" fmla="*/ 555023 w 1292338"/>
              <a:gd name="connsiteY21" fmla="*/ 506004 h 1203211"/>
              <a:gd name="connsiteX22" fmla="*/ 1147717 w 1292338"/>
              <a:gd name="connsiteY22" fmla="*/ 266847 h 1203211"/>
              <a:gd name="connsiteX23" fmla="*/ 1147717 w 1292338"/>
              <a:gd name="connsiteY23" fmla="*/ 394595 h 1203211"/>
              <a:gd name="connsiteX24" fmla="*/ 555023 w 1292338"/>
              <a:gd name="connsiteY24" fmla="*/ 641179 h 1203211"/>
              <a:gd name="connsiteX25" fmla="*/ 142069 w 1292338"/>
              <a:gd name="connsiteY25" fmla="*/ 477780 h 1203211"/>
              <a:gd name="connsiteX26" fmla="*/ 142069 w 1292338"/>
              <a:gd name="connsiteY26" fmla="*/ 344090 h 1203211"/>
              <a:gd name="connsiteX27" fmla="*/ 1144746 w 1292338"/>
              <a:gd name="connsiteY27" fmla="*/ 856569 h 1203211"/>
              <a:gd name="connsiteX28" fmla="*/ 552052 w 1292338"/>
              <a:gd name="connsiteY28" fmla="*/ 1101668 h 1203211"/>
              <a:gd name="connsiteX29" fmla="*/ 137613 w 1292338"/>
              <a:gd name="connsiteY29" fmla="*/ 938269 h 1203211"/>
              <a:gd name="connsiteX30" fmla="*/ 137613 w 1292338"/>
              <a:gd name="connsiteY30" fmla="*/ 822404 h 1203211"/>
              <a:gd name="connsiteX31" fmla="*/ 507489 w 1292338"/>
              <a:gd name="connsiteY31" fmla="*/ 973919 h 1203211"/>
              <a:gd name="connsiteX32" fmla="*/ 1146231 w 1292338"/>
              <a:gd name="connsiteY32" fmla="*/ 721393 h 1203211"/>
              <a:gd name="connsiteX33" fmla="*/ 1144746 w 1292338"/>
              <a:gd name="connsiteY33" fmla="*/ 856569 h 1203211"/>
              <a:gd name="connsiteX34" fmla="*/ 1103153 w 1292338"/>
              <a:gd name="connsiteY34" fmla="*/ 633752 h 1203211"/>
              <a:gd name="connsiteX35" fmla="*/ 510460 w 1292338"/>
              <a:gd name="connsiteY35" fmla="*/ 878851 h 1203211"/>
              <a:gd name="connsiteX36" fmla="*/ 97506 w 1292338"/>
              <a:gd name="connsiteY36" fmla="*/ 715452 h 1203211"/>
              <a:gd name="connsiteX37" fmla="*/ 97506 w 1292338"/>
              <a:gd name="connsiteY37" fmla="*/ 581761 h 1203211"/>
              <a:gd name="connsiteX38" fmla="*/ 522344 w 1292338"/>
              <a:gd name="connsiteY38" fmla="*/ 751102 h 1203211"/>
              <a:gd name="connsiteX39" fmla="*/ 1104639 w 1292338"/>
              <a:gd name="connsiteY39" fmla="*/ 507489 h 1203211"/>
              <a:gd name="connsiteX40" fmla="*/ 1104639 w 1292338"/>
              <a:gd name="connsiteY40" fmla="*/ 633752 h 12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2338" h="1203211">
                <a:moveTo>
                  <a:pt x="1282892" y="433217"/>
                </a:moveTo>
                <a:lnTo>
                  <a:pt x="1205649" y="404993"/>
                </a:lnTo>
                <a:lnTo>
                  <a:pt x="1205649" y="243079"/>
                </a:lnTo>
                <a:lnTo>
                  <a:pt x="1282892" y="210400"/>
                </a:lnTo>
                <a:lnTo>
                  <a:pt x="760015" y="17292"/>
                </a:lnTo>
                <a:lnTo>
                  <a:pt x="124244" y="240109"/>
                </a:lnTo>
                <a:cubicBezTo>
                  <a:pt x="63340" y="269818"/>
                  <a:pt x="61855" y="351517"/>
                  <a:pt x="61855" y="418362"/>
                </a:cubicBezTo>
                <a:cubicBezTo>
                  <a:pt x="61855" y="440644"/>
                  <a:pt x="64826" y="462926"/>
                  <a:pt x="69282" y="483722"/>
                </a:cubicBezTo>
                <a:cubicBezTo>
                  <a:pt x="18777" y="516402"/>
                  <a:pt x="17292" y="592159"/>
                  <a:pt x="17292" y="656034"/>
                </a:cubicBezTo>
                <a:cubicBezTo>
                  <a:pt x="17292" y="708024"/>
                  <a:pt x="29175" y="755559"/>
                  <a:pt x="61855" y="785268"/>
                </a:cubicBezTo>
                <a:cubicBezTo>
                  <a:pt x="54428" y="810520"/>
                  <a:pt x="58884" y="841715"/>
                  <a:pt x="58884" y="878851"/>
                </a:cubicBezTo>
                <a:cubicBezTo>
                  <a:pt x="58884" y="945696"/>
                  <a:pt x="76709" y="1006599"/>
                  <a:pt x="136127" y="1027395"/>
                </a:cubicBezTo>
                <a:lnTo>
                  <a:pt x="549082" y="1198222"/>
                </a:lnTo>
                <a:lnTo>
                  <a:pt x="1279921" y="895191"/>
                </a:lnTo>
                <a:lnTo>
                  <a:pt x="1202678" y="866967"/>
                </a:lnTo>
                <a:lnTo>
                  <a:pt x="1202678" y="703568"/>
                </a:lnTo>
                <a:lnTo>
                  <a:pt x="1279921" y="670888"/>
                </a:lnTo>
                <a:lnTo>
                  <a:pt x="1161086" y="626325"/>
                </a:lnTo>
                <a:lnTo>
                  <a:pt x="1161086" y="483722"/>
                </a:lnTo>
                <a:lnTo>
                  <a:pt x="1282892" y="433217"/>
                </a:lnTo>
                <a:close/>
                <a:moveTo>
                  <a:pt x="142069" y="344090"/>
                </a:moveTo>
                <a:lnTo>
                  <a:pt x="555023" y="506004"/>
                </a:lnTo>
                <a:lnTo>
                  <a:pt x="1147717" y="266847"/>
                </a:lnTo>
                <a:lnTo>
                  <a:pt x="1147717" y="394595"/>
                </a:lnTo>
                <a:lnTo>
                  <a:pt x="555023" y="641179"/>
                </a:lnTo>
                <a:lnTo>
                  <a:pt x="142069" y="477780"/>
                </a:lnTo>
                <a:lnTo>
                  <a:pt x="142069" y="344090"/>
                </a:lnTo>
                <a:close/>
                <a:moveTo>
                  <a:pt x="1144746" y="856569"/>
                </a:moveTo>
                <a:lnTo>
                  <a:pt x="552052" y="1101668"/>
                </a:lnTo>
                <a:lnTo>
                  <a:pt x="137613" y="938269"/>
                </a:lnTo>
                <a:lnTo>
                  <a:pt x="137613" y="822404"/>
                </a:lnTo>
                <a:lnTo>
                  <a:pt x="507489" y="973919"/>
                </a:lnTo>
                <a:lnTo>
                  <a:pt x="1146231" y="721393"/>
                </a:lnTo>
                <a:lnTo>
                  <a:pt x="1144746" y="856569"/>
                </a:lnTo>
                <a:close/>
                <a:moveTo>
                  <a:pt x="1103153" y="633752"/>
                </a:moveTo>
                <a:lnTo>
                  <a:pt x="510460" y="878851"/>
                </a:lnTo>
                <a:lnTo>
                  <a:pt x="97506" y="715452"/>
                </a:lnTo>
                <a:lnTo>
                  <a:pt x="97506" y="581761"/>
                </a:lnTo>
                <a:lnTo>
                  <a:pt x="522344" y="751102"/>
                </a:lnTo>
                <a:lnTo>
                  <a:pt x="1104639" y="507489"/>
                </a:lnTo>
                <a:lnTo>
                  <a:pt x="1104639" y="633752"/>
                </a:lnTo>
                <a:close/>
              </a:path>
            </a:pathLst>
          </a:custGeom>
          <a:solidFill>
            <a:schemeClr val="tx2"/>
          </a:solidFill>
          <a:ln w="14784"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4DFB41D3-0FAA-9A46-8710-B058B3C5AC53}"/>
              </a:ext>
            </a:extLst>
          </p:cNvPr>
          <p:cNvGrpSpPr/>
          <p:nvPr/>
        </p:nvGrpSpPr>
        <p:grpSpPr>
          <a:xfrm>
            <a:off x="2867516" y="3550247"/>
            <a:ext cx="1729323" cy="1729323"/>
            <a:chOff x="3030801" y="3550247"/>
            <a:chExt cx="1729323" cy="1729323"/>
          </a:xfrm>
        </p:grpSpPr>
        <p:sp>
          <p:nvSpPr>
            <p:cNvPr id="22" name="Rectangle 21">
              <a:extLst>
                <a:ext uri="{FF2B5EF4-FFF2-40B4-BE49-F238E27FC236}">
                  <a16:creationId xmlns:a16="http://schemas.microsoft.com/office/drawing/2014/main" id="{CD6D5774-D074-054B-B22B-401BA80A4369}"/>
                </a:ext>
              </a:extLst>
            </p:cNvPr>
            <p:cNvSpPr/>
            <p:nvPr/>
          </p:nvSpPr>
          <p:spPr>
            <a:xfrm>
              <a:off x="3143672" y="3939579"/>
              <a:ext cx="938471" cy="708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aphic 15" descr="Computer">
              <a:extLst>
                <a:ext uri="{FF2B5EF4-FFF2-40B4-BE49-F238E27FC236}">
                  <a16:creationId xmlns:a16="http://schemas.microsoft.com/office/drawing/2014/main" id="{BFCD1D55-0A27-A941-AEAB-7BDAE2062822}"/>
                </a:ext>
              </a:extLst>
            </p:cNvPr>
            <p:cNvGrpSpPr/>
            <p:nvPr/>
          </p:nvGrpSpPr>
          <p:grpSpPr>
            <a:xfrm>
              <a:off x="3030801" y="3550247"/>
              <a:ext cx="1729323" cy="1729323"/>
              <a:chOff x="2823973" y="3550247"/>
              <a:chExt cx="1729323" cy="1729323"/>
            </a:xfrm>
            <a:solidFill>
              <a:schemeClr val="tx2"/>
            </a:solidFill>
          </p:grpSpPr>
          <p:sp>
            <p:nvSpPr>
              <p:cNvPr id="20" name="Freeform 19">
                <a:extLst>
                  <a:ext uri="{FF2B5EF4-FFF2-40B4-BE49-F238E27FC236}">
                    <a16:creationId xmlns:a16="http://schemas.microsoft.com/office/drawing/2014/main" id="{FE5A6ED4-B141-3448-8A6B-E240A591BAA0}"/>
                  </a:ext>
                </a:extLst>
              </p:cNvPr>
              <p:cNvSpPr/>
              <p:nvPr/>
            </p:nvSpPr>
            <p:spPr>
              <a:xfrm>
                <a:off x="2834528" y="3885050"/>
                <a:ext cx="1116854" cy="1044799"/>
              </a:xfrm>
              <a:custGeom>
                <a:avLst/>
                <a:gdLst>
                  <a:gd name="connsiteX0" fmla="*/ 998217 w 1116854"/>
                  <a:gd name="connsiteY0" fmla="*/ 709996 h 1044799"/>
                  <a:gd name="connsiteX1" fmla="*/ 133555 w 1116854"/>
                  <a:gd name="connsiteY1" fmla="*/ 709996 h 1044799"/>
                  <a:gd name="connsiteX2" fmla="*/ 133555 w 1116854"/>
                  <a:gd name="connsiteY2" fmla="*/ 133555 h 1044799"/>
                  <a:gd name="connsiteX3" fmla="*/ 998217 w 1116854"/>
                  <a:gd name="connsiteY3" fmla="*/ 133555 h 1044799"/>
                  <a:gd name="connsiteX4" fmla="*/ 998217 w 1116854"/>
                  <a:gd name="connsiteY4" fmla="*/ 709996 h 1044799"/>
                  <a:gd name="connsiteX5" fmla="*/ 1034244 w 1116854"/>
                  <a:gd name="connsiteY5" fmla="*/ 25473 h 1044799"/>
                  <a:gd name="connsiteX6" fmla="*/ 97528 w 1116854"/>
                  <a:gd name="connsiteY6" fmla="*/ 25473 h 1044799"/>
                  <a:gd name="connsiteX7" fmla="*/ 25473 w 1116854"/>
                  <a:gd name="connsiteY7" fmla="*/ 97528 h 1044799"/>
                  <a:gd name="connsiteX8" fmla="*/ 25473 w 1116854"/>
                  <a:gd name="connsiteY8" fmla="*/ 746024 h 1044799"/>
                  <a:gd name="connsiteX9" fmla="*/ 97528 w 1116854"/>
                  <a:gd name="connsiteY9" fmla="*/ 818079 h 1044799"/>
                  <a:gd name="connsiteX10" fmla="*/ 457803 w 1116854"/>
                  <a:gd name="connsiteY10" fmla="*/ 818079 h 1044799"/>
                  <a:gd name="connsiteX11" fmla="*/ 457803 w 1116854"/>
                  <a:gd name="connsiteY11" fmla="*/ 926162 h 1044799"/>
                  <a:gd name="connsiteX12" fmla="*/ 295679 w 1116854"/>
                  <a:gd name="connsiteY12" fmla="*/ 926162 h 1044799"/>
                  <a:gd name="connsiteX13" fmla="*/ 295679 w 1116854"/>
                  <a:gd name="connsiteY13" fmla="*/ 1034244 h 1044799"/>
                  <a:gd name="connsiteX14" fmla="*/ 836093 w 1116854"/>
                  <a:gd name="connsiteY14" fmla="*/ 1034244 h 1044799"/>
                  <a:gd name="connsiteX15" fmla="*/ 836093 w 1116854"/>
                  <a:gd name="connsiteY15" fmla="*/ 926162 h 1044799"/>
                  <a:gd name="connsiteX16" fmla="*/ 673969 w 1116854"/>
                  <a:gd name="connsiteY16" fmla="*/ 926162 h 1044799"/>
                  <a:gd name="connsiteX17" fmla="*/ 673969 w 1116854"/>
                  <a:gd name="connsiteY17" fmla="*/ 818079 h 1044799"/>
                  <a:gd name="connsiteX18" fmla="*/ 1034244 w 1116854"/>
                  <a:gd name="connsiteY18" fmla="*/ 818079 h 1044799"/>
                  <a:gd name="connsiteX19" fmla="*/ 1106300 w 1116854"/>
                  <a:gd name="connsiteY19" fmla="*/ 746024 h 1044799"/>
                  <a:gd name="connsiteX20" fmla="*/ 1106300 w 1116854"/>
                  <a:gd name="connsiteY20" fmla="*/ 97528 h 1044799"/>
                  <a:gd name="connsiteX21" fmla="*/ 1034244 w 1116854"/>
                  <a:gd name="connsiteY21" fmla="*/ 25473 h 104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6854" h="1044799">
                    <a:moveTo>
                      <a:pt x="998217" y="709996"/>
                    </a:moveTo>
                    <a:lnTo>
                      <a:pt x="133555" y="709996"/>
                    </a:lnTo>
                    <a:lnTo>
                      <a:pt x="133555" y="133555"/>
                    </a:lnTo>
                    <a:lnTo>
                      <a:pt x="998217" y="133555"/>
                    </a:lnTo>
                    <a:lnTo>
                      <a:pt x="998217" y="709996"/>
                    </a:lnTo>
                    <a:close/>
                    <a:moveTo>
                      <a:pt x="1034244" y="25473"/>
                    </a:moveTo>
                    <a:lnTo>
                      <a:pt x="97528" y="25473"/>
                    </a:lnTo>
                    <a:cubicBezTo>
                      <a:pt x="57897" y="25473"/>
                      <a:pt x="25473" y="57897"/>
                      <a:pt x="25473" y="97528"/>
                    </a:cubicBezTo>
                    <a:lnTo>
                      <a:pt x="25473" y="746024"/>
                    </a:lnTo>
                    <a:cubicBezTo>
                      <a:pt x="25473" y="785654"/>
                      <a:pt x="57897" y="818079"/>
                      <a:pt x="97528" y="818079"/>
                    </a:cubicBezTo>
                    <a:lnTo>
                      <a:pt x="457803" y="818079"/>
                    </a:lnTo>
                    <a:lnTo>
                      <a:pt x="457803" y="926162"/>
                    </a:lnTo>
                    <a:lnTo>
                      <a:pt x="295679" y="926162"/>
                    </a:lnTo>
                    <a:lnTo>
                      <a:pt x="295679" y="1034244"/>
                    </a:lnTo>
                    <a:lnTo>
                      <a:pt x="836093" y="1034244"/>
                    </a:lnTo>
                    <a:lnTo>
                      <a:pt x="836093" y="926162"/>
                    </a:lnTo>
                    <a:lnTo>
                      <a:pt x="673969" y="926162"/>
                    </a:lnTo>
                    <a:lnTo>
                      <a:pt x="673969" y="818079"/>
                    </a:lnTo>
                    <a:lnTo>
                      <a:pt x="1034244" y="818079"/>
                    </a:lnTo>
                    <a:cubicBezTo>
                      <a:pt x="1073875" y="818079"/>
                      <a:pt x="1106300" y="785654"/>
                      <a:pt x="1106300" y="746024"/>
                    </a:cubicBezTo>
                    <a:lnTo>
                      <a:pt x="1106300" y="97528"/>
                    </a:lnTo>
                    <a:cubicBezTo>
                      <a:pt x="1106300" y="57897"/>
                      <a:pt x="1073875" y="25473"/>
                      <a:pt x="1034244" y="25473"/>
                    </a:cubicBezTo>
                    <a:close/>
                  </a:path>
                </a:pathLst>
              </a:custGeom>
              <a:grpFill/>
              <a:ln w="1795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DB79B0D-F7E7-CE42-9633-7DFB22AABF22}"/>
                  </a:ext>
                </a:extLst>
              </p:cNvPr>
              <p:cNvSpPr/>
              <p:nvPr/>
            </p:nvSpPr>
            <p:spPr>
              <a:xfrm>
                <a:off x="3987410" y="3885050"/>
                <a:ext cx="540413" cy="1044799"/>
              </a:xfrm>
              <a:custGeom>
                <a:avLst/>
                <a:gdLst>
                  <a:gd name="connsiteX0" fmla="*/ 457803 w 540413"/>
                  <a:gd name="connsiteY0" fmla="*/ 205610 h 1044799"/>
                  <a:gd name="connsiteX1" fmla="*/ 97528 w 540413"/>
                  <a:gd name="connsiteY1" fmla="*/ 205610 h 1044799"/>
                  <a:gd name="connsiteX2" fmla="*/ 97528 w 540413"/>
                  <a:gd name="connsiteY2" fmla="*/ 97528 h 1044799"/>
                  <a:gd name="connsiteX3" fmla="*/ 457803 w 540413"/>
                  <a:gd name="connsiteY3" fmla="*/ 97528 h 1044799"/>
                  <a:gd name="connsiteX4" fmla="*/ 457803 w 540413"/>
                  <a:gd name="connsiteY4" fmla="*/ 205610 h 1044799"/>
                  <a:gd name="connsiteX5" fmla="*/ 457803 w 540413"/>
                  <a:gd name="connsiteY5" fmla="*/ 385748 h 1044799"/>
                  <a:gd name="connsiteX6" fmla="*/ 97528 w 540413"/>
                  <a:gd name="connsiteY6" fmla="*/ 385748 h 1044799"/>
                  <a:gd name="connsiteX7" fmla="*/ 97528 w 540413"/>
                  <a:gd name="connsiteY7" fmla="*/ 277666 h 1044799"/>
                  <a:gd name="connsiteX8" fmla="*/ 457803 w 540413"/>
                  <a:gd name="connsiteY8" fmla="*/ 277666 h 1044799"/>
                  <a:gd name="connsiteX9" fmla="*/ 457803 w 540413"/>
                  <a:gd name="connsiteY9" fmla="*/ 385748 h 1044799"/>
                  <a:gd name="connsiteX10" fmla="*/ 277666 w 540413"/>
                  <a:gd name="connsiteY10" fmla="*/ 926162 h 1044799"/>
                  <a:gd name="connsiteX11" fmla="*/ 223624 w 540413"/>
                  <a:gd name="connsiteY11" fmla="*/ 872120 h 1044799"/>
                  <a:gd name="connsiteX12" fmla="*/ 277666 w 540413"/>
                  <a:gd name="connsiteY12" fmla="*/ 818079 h 1044799"/>
                  <a:gd name="connsiteX13" fmla="*/ 331707 w 540413"/>
                  <a:gd name="connsiteY13" fmla="*/ 872120 h 1044799"/>
                  <a:gd name="connsiteX14" fmla="*/ 277666 w 540413"/>
                  <a:gd name="connsiteY14" fmla="*/ 926162 h 1044799"/>
                  <a:gd name="connsiteX15" fmla="*/ 457803 w 540413"/>
                  <a:gd name="connsiteY15" fmla="*/ 25473 h 1044799"/>
                  <a:gd name="connsiteX16" fmla="*/ 97528 w 540413"/>
                  <a:gd name="connsiteY16" fmla="*/ 25473 h 1044799"/>
                  <a:gd name="connsiteX17" fmla="*/ 25473 w 540413"/>
                  <a:gd name="connsiteY17" fmla="*/ 97528 h 1044799"/>
                  <a:gd name="connsiteX18" fmla="*/ 25473 w 540413"/>
                  <a:gd name="connsiteY18" fmla="*/ 962189 h 1044799"/>
                  <a:gd name="connsiteX19" fmla="*/ 97528 w 540413"/>
                  <a:gd name="connsiteY19" fmla="*/ 1034244 h 1044799"/>
                  <a:gd name="connsiteX20" fmla="*/ 457803 w 540413"/>
                  <a:gd name="connsiteY20" fmla="*/ 1034244 h 1044799"/>
                  <a:gd name="connsiteX21" fmla="*/ 529859 w 540413"/>
                  <a:gd name="connsiteY21" fmla="*/ 962189 h 1044799"/>
                  <a:gd name="connsiteX22" fmla="*/ 529859 w 540413"/>
                  <a:gd name="connsiteY22" fmla="*/ 97528 h 1044799"/>
                  <a:gd name="connsiteX23" fmla="*/ 457803 w 540413"/>
                  <a:gd name="connsiteY23" fmla="*/ 25473 h 104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413" h="1044799">
                    <a:moveTo>
                      <a:pt x="457803" y="205610"/>
                    </a:moveTo>
                    <a:lnTo>
                      <a:pt x="97528" y="205610"/>
                    </a:lnTo>
                    <a:lnTo>
                      <a:pt x="97528" y="97528"/>
                    </a:lnTo>
                    <a:lnTo>
                      <a:pt x="457803" y="97528"/>
                    </a:lnTo>
                    <a:lnTo>
                      <a:pt x="457803" y="205610"/>
                    </a:lnTo>
                    <a:close/>
                    <a:moveTo>
                      <a:pt x="457803" y="385748"/>
                    </a:moveTo>
                    <a:lnTo>
                      <a:pt x="97528" y="385748"/>
                    </a:lnTo>
                    <a:lnTo>
                      <a:pt x="97528" y="277666"/>
                    </a:lnTo>
                    <a:lnTo>
                      <a:pt x="457803" y="277666"/>
                    </a:lnTo>
                    <a:lnTo>
                      <a:pt x="457803" y="385748"/>
                    </a:lnTo>
                    <a:close/>
                    <a:moveTo>
                      <a:pt x="277666" y="926162"/>
                    </a:moveTo>
                    <a:cubicBezTo>
                      <a:pt x="247042" y="926162"/>
                      <a:pt x="223624" y="902744"/>
                      <a:pt x="223624" y="872120"/>
                    </a:cubicBezTo>
                    <a:cubicBezTo>
                      <a:pt x="223624" y="841497"/>
                      <a:pt x="247042" y="818079"/>
                      <a:pt x="277666" y="818079"/>
                    </a:cubicBezTo>
                    <a:cubicBezTo>
                      <a:pt x="308289" y="818079"/>
                      <a:pt x="331707" y="841497"/>
                      <a:pt x="331707" y="872120"/>
                    </a:cubicBezTo>
                    <a:cubicBezTo>
                      <a:pt x="331707" y="902744"/>
                      <a:pt x="308289" y="926162"/>
                      <a:pt x="277666" y="926162"/>
                    </a:cubicBezTo>
                    <a:close/>
                    <a:moveTo>
                      <a:pt x="457803" y="25473"/>
                    </a:moveTo>
                    <a:lnTo>
                      <a:pt x="97528" y="25473"/>
                    </a:lnTo>
                    <a:cubicBezTo>
                      <a:pt x="57897" y="25473"/>
                      <a:pt x="25473" y="57897"/>
                      <a:pt x="25473" y="97528"/>
                    </a:cubicBezTo>
                    <a:lnTo>
                      <a:pt x="25473" y="962189"/>
                    </a:lnTo>
                    <a:cubicBezTo>
                      <a:pt x="25473" y="1001820"/>
                      <a:pt x="57897" y="1034244"/>
                      <a:pt x="97528" y="1034244"/>
                    </a:cubicBezTo>
                    <a:lnTo>
                      <a:pt x="457803" y="1034244"/>
                    </a:lnTo>
                    <a:cubicBezTo>
                      <a:pt x="497434" y="1034244"/>
                      <a:pt x="529859" y="1001820"/>
                      <a:pt x="529859" y="962189"/>
                    </a:cubicBezTo>
                    <a:lnTo>
                      <a:pt x="529859" y="97528"/>
                    </a:lnTo>
                    <a:cubicBezTo>
                      <a:pt x="529859" y="57897"/>
                      <a:pt x="497434" y="25473"/>
                      <a:pt x="457803" y="25473"/>
                    </a:cubicBezTo>
                    <a:close/>
                  </a:path>
                </a:pathLst>
              </a:custGeom>
              <a:grpFill/>
              <a:ln w="1795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034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34291-0B2B-452C-ABD2-6EC1111FF5F8}"/>
              </a:ext>
            </a:extLst>
          </p:cNvPr>
          <p:cNvSpPr>
            <a:spLocks noGrp="1"/>
          </p:cNvSpPr>
          <p:nvPr>
            <p:ph type="title"/>
          </p:nvPr>
        </p:nvSpPr>
        <p:spPr/>
        <p:txBody>
          <a:bodyPr/>
          <a:lstStyle/>
          <a:p>
            <a:r>
              <a:rPr lang="en-GB"/>
              <a:t>Key findings</a:t>
            </a:r>
            <a:endParaRPr lang="en-GB" dirty="0"/>
          </a:p>
        </p:txBody>
      </p:sp>
      <p:sp>
        <p:nvSpPr>
          <p:cNvPr id="5" name="Content Placeholder 4">
            <a:extLst>
              <a:ext uri="{FF2B5EF4-FFF2-40B4-BE49-F238E27FC236}">
                <a16:creationId xmlns:a16="http://schemas.microsoft.com/office/drawing/2014/main" id="{F80853DA-4012-4E0E-A37D-4C945FB80EC0}"/>
              </a:ext>
            </a:extLst>
          </p:cNvPr>
          <p:cNvSpPr>
            <a:spLocks noGrp="1"/>
          </p:cNvSpPr>
          <p:nvPr>
            <p:ph sz="quarter" idx="14"/>
          </p:nvPr>
        </p:nvSpPr>
        <p:spPr>
          <a:xfrm>
            <a:off x="5201342" y="1425600"/>
            <a:ext cx="6381057" cy="4525200"/>
          </a:xfrm>
        </p:spPr>
        <p:txBody>
          <a:bodyPr/>
          <a:lstStyle/>
          <a:p>
            <a:r>
              <a:rPr lang="en-US" dirty="0"/>
              <a:t>Significant data gaps identified</a:t>
            </a:r>
          </a:p>
          <a:p>
            <a:r>
              <a:rPr lang="en-US" dirty="0"/>
              <a:t>Few studies reported on:</a:t>
            </a:r>
          </a:p>
          <a:p>
            <a:pPr lvl="1"/>
            <a:r>
              <a:rPr lang="en-US" dirty="0"/>
              <a:t>Standard of OI care </a:t>
            </a:r>
          </a:p>
          <a:p>
            <a:pPr lvl="1"/>
            <a:r>
              <a:rPr lang="en-US" dirty="0"/>
              <a:t>Diagnosis and monitoring </a:t>
            </a:r>
          </a:p>
          <a:p>
            <a:pPr lvl="1"/>
            <a:r>
              <a:rPr lang="en-US" dirty="0"/>
              <a:t>Interactions with the healthcare system</a:t>
            </a:r>
          </a:p>
          <a:p>
            <a:pPr lvl="1"/>
            <a:r>
              <a:rPr lang="en-US" dirty="0"/>
              <a:t>Transition of care from child to adult services</a:t>
            </a:r>
          </a:p>
          <a:p>
            <a:pPr lvl="1"/>
            <a:r>
              <a:rPr lang="en-US" dirty="0"/>
              <a:t>The social and economic impact of OI on patients </a:t>
            </a:r>
            <a:br>
              <a:rPr lang="en-US" dirty="0"/>
            </a:br>
            <a:r>
              <a:rPr lang="en-US" dirty="0"/>
              <a:t>and caregivers</a:t>
            </a:r>
          </a:p>
          <a:p>
            <a:r>
              <a:rPr lang="en-US" dirty="0"/>
              <a:t>Further research required to capture and quantity the </a:t>
            </a:r>
            <a:br>
              <a:rPr lang="en-US" dirty="0"/>
            </a:br>
            <a:r>
              <a:rPr lang="en-US" dirty="0"/>
              <a:t>full impact of OI</a:t>
            </a:r>
          </a:p>
        </p:txBody>
      </p:sp>
      <p:sp>
        <p:nvSpPr>
          <p:cNvPr id="3" name="Slide Number Placeholder 2">
            <a:extLst>
              <a:ext uri="{FF2B5EF4-FFF2-40B4-BE49-F238E27FC236}">
                <a16:creationId xmlns:a16="http://schemas.microsoft.com/office/drawing/2014/main" id="{0CBA1E46-F525-48DA-93CF-76B2F8A49846}"/>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6" name="Content Placeholder 5">
            <a:extLst>
              <a:ext uri="{FF2B5EF4-FFF2-40B4-BE49-F238E27FC236}">
                <a16:creationId xmlns:a16="http://schemas.microsoft.com/office/drawing/2014/main" id="{E5ED5D9F-AA97-43E5-B435-6EFB851FE126}"/>
              </a:ext>
            </a:extLst>
          </p:cNvPr>
          <p:cNvSpPr>
            <a:spLocks noGrp="1"/>
          </p:cNvSpPr>
          <p:nvPr>
            <p:ph sz="quarter" idx="15"/>
          </p:nvPr>
        </p:nvSpPr>
        <p:spPr/>
        <p:txBody>
          <a:bodyPr/>
          <a:lstStyle/>
          <a:p>
            <a:pPr marL="182563" indent="-182563">
              <a:spcBef>
                <a:spcPts val="0"/>
              </a:spcBef>
            </a:pPr>
            <a:r>
              <a:rPr lang="en-GB" dirty="0">
                <a:solidFill>
                  <a:schemeClr val="tx2"/>
                </a:solidFill>
              </a:rPr>
              <a:t>OI, osteogenesis imperfecta</a:t>
            </a:r>
          </a:p>
          <a:p>
            <a:pPr marL="182563" indent="-182563">
              <a:spcBef>
                <a:spcPts val="0"/>
              </a:spcBef>
            </a:pPr>
            <a:r>
              <a:rPr lang="en-GB" dirty="0">
                <a:solidFill>
                  <a:schemeClr val="tx2"/>
                </a:solidFill>
              </a:rPr>
              <a:t>Rauch F, et al. ASBMR 2021, Abstract #SUN-280; </a:t>
            </a:r>
            <a:r>
              <a:rPr lang="en-GB" dirty="0">
                <a:solidFill>
                  <a:schemeClr val="tx2"/>
                </a:solidFill>
                <a:hlinkClick r:id="rId2">
                  <a:extLst>
                    <a:ext uri="{A12FA001-AC4F-418D-AE19-62706E023703}">
                      <ahyp:hlinkClr xmlns:ahyp="http://schemas.microsoft.com/office/drawing/2018/hyperlinkcolor" val="tx"/>
                    </a:ext>
                  </a:extLst>
                </a:hlinkClick>
              </a:rPr>
              <a:t>https://cor2ed.com/podcast-rare-bone-disease-highlights-at-asbmr-2021/</a:t>
            </a:r>
            <a:endParaRPr lang="en-US" sz="1600" dirty="0"/>
          </a:p>
        </p:txBody>
      </p:sp>
      <p:sp>
        <p:nvSpPr>
          <p:cNvPr id="20" name="TextBox 19">
            <a:extLst>
              <a:ext uri="{FF2B5EF4-FFF2-40B4-BE49-F238E27FC236}">
                <a16:creationId xmlns:a16="http://schemas.microsoft.com/office/drawing/2014/main" id="{388CB272-0126-450D-AD6F-68BD811319B9}"/>
              </a:ext>
            </a:extLst>
          </p:cNvPr>
          <p:cNvSpPr txBox="1"/>
          <p:nvPr/>
        </p:nvSpPr>
        <p:spPr>
          <a:xfrm>
            <a:off x="665910" y="4085984"/>
            <a:ext cx="1298321" cy="523220"/>
          </a:xfrm>
          <a:prstGeom prst="rect">
            <a:avLst/>
          </a:prstGeom>
          <a:noFill/>
        </p:spPr>
        <p:txBody>
          <a:bodyPr wrap="square" rtlCol="0">
            <a:spAutoFit/>
          </a:bodyPr>
          <a:lstStyle/>
          <a:p>
            <a:pPr algn="ctr"/>
            <a:r>
              <a:rPr lang="en-GB" sz="1400" dirty="0">
                <a:ea typeface="Aileron" charset="0"/>
                <a:cs typeface="Aileron" charset="0"/>
              </a:rPr>
              <a:t>168 OI patient journey</a:t>
            </a:r>
          </a:p>
        </p:txBody>
      </p:sp>
      <p:sp>
        <p:nvSpPr>
          <p:cNvPr id="21" name="TextBox 20">
            <a:extLst>
              <a:ext uri="{FF2B5EF4-FFF2-40B4-BE49-F238E27FC236}">
                <a16:creationId xmlns:a16="http://schemas.microsoft.com/office/drawing/2014/main" id="{8FAE8393-F985-4587-B592-C44BF4B2DDB3}"/>
              </a:ext>
            </a:extLst>
          </p:cNvPr>
          <p:cNvSpPr txBox="1"/>
          <p:nvPr/>
        </p:nvSpPr>
        <p:spPr>
          <a:xfrm>
            <a:off x="1664243" y="4456835"/>
            <a:ext cx="1298321" cy="523220"/>
          </a:xfrm>
          <a:prstGeom prst="rect">
            <a:avLst/>
          </a:prstGeom>
          <a:noFill/>
        </p:spPr>
        <p:txBody>
          <a:bodyPr wrap="square" rtlCol="0">
            <a:spAutoFit/>
          </a:bodyPr>
          <a:lstStyle/>
          <a:p>
            <a:pPr algn="ctr"/>
            <a:r>
              <a:rPr lang="en-GB" sz="1400" dirty="0">
                <a:ea typeface="Aileron" charset="0"/>
                <a:cs typeface="Aileron" charset="0"/>
              </a:rPr>
              <a:t>76 humanistic impact</a:t>
            </a:r>
          </a:p>
        </p:txBody>
      </p:sp>
      <p:sp>
        <p:nvSpPr>
          <p:cNvPr id="22" name="TextBox 21">
            <a:extLst>
              <a:ext uri="{FF2B5EF4-FFF2-40B4-BE49-F238E27FC236}">
                <a16:creationId xmlns:a16="http://schemas.microsoft.com/office/drawing/2014/main" id="{2294BEFD-A1D1-4786-A488-87AD5C01F56A}"/>
              </a:ext>
            </a:extLst>
          </p:cNvPr>
          <p:cNvSpPr txBox="1"/>
          <p:nvPr/>
        </p:nvSpPr>
        <p:spPr>
          <a:xfrm>
            <a:off x="2783632" y="4456835"/>
            <a:ext cx="1298321" cy="523220"/>
          </a:xfrm>
          <a:prstGeom prst="rect">
            <a:avLst/>
          </a:prstGeom>
          <a:noFill/>
        </p:spPr>
        <p:txBody>
          <a:bodyPr wrap="square" rtlCol="0">
            <a:spAutoFit/>
          </a:bodyPr>
          <a:lstStyle/>
          <a:p>
            <a:pPr algn="ctr"/>
            <a:r>
              <a:rPr lang="en-GB" sz="1400" dirty="0">
                <a:ea typeface="Aileron" charset="0"/>
                <a:cs typeface="Aileron" charset="0"/>
              </a:rPr>
              <a:t>5 economic impact</a:t>
            </a:r>
          </a:p>
        </p:txBody>
      </p:sp>
      <p:cxnSp>
        <p:nvCxnSpPr>
          <p:cNvPr id="25" name="Straight Connector 24">
            <a:extLst>
              <a:ext uri="{FF2B5EF4-FFF2-40B4-BE49-F238E27FC236}">
                <a16:creationId xmlns:a16="http://schemas.microsoft.com/office/drawing/2014/main" id="{3682B03D-9B5F-614B-BE9C-080506FB15C5}"/>
              </a:ext>
            </a:extLst>
          </p:cNvPr>
          <p:cNvCxnSpPr>
            <a:cxnSpLocks/>
          </p:cNvCxnSpPr>
          <p:nvPr/>
        </p:nvCxnSpPr>
        <p:spPr>
          <a:xfrm flipH="1">
            <a:off x="2740090" y="2167042"/>
            <a:ext cx="7538" cy="598064"/>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1E0AD0-400E-254A-87CC-0A12F2C3A69F}"/>
              </a:ext>
            </a:extLst>
          </p:cNvPr>
          <p:cNvCxnSpPr>
            <a:cxnSpLocks/>
          </p:cNvCxnSpPr>
          <p:nvPr/>
        </p:nvCxnSpPr>
        <p:spPr>
          <a:xfrm flipH="1">
            <a:off x="1550200" y="3353585"/>
            <a:ext cx="1160343" cy="707570"/>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5E3574C-DD8E-234A-9154-8ACE4A378189}"/>
              </a:ext>
            </a:extLst>
          </p:cNvPr>
          <p:cNvSpPr txBox="1"/>
          <p:nvPr/>
        </p:nvSpPr>
        <p:spPr>
          <a:xfrm>
            <a:off x="3605053" y="4085984"/>
            <a:ext cx="1298321" cy="523220"/>
          </a:xfrm>
          <a:prstGeom prst="rect">
            <a:avLst/>
          </a:prstGeom>
          <a:noFill/>
        </p:spPr>
        <p:txBody>
          <a:bodyPr wrap="square" rtlCol="0">
            <a:spAutoFit/>
          </a:bodyPr>
          <a:lstStyle/>
          <a:p>
            <a:pPr algn="ctr"/>
            <a:r>
              <a:rPr lang="en-GB" sz="1400" dirty="0">
                <a:ea typeface="Aileron" charset="0"/>
                <a:cs typeface="Aileron" charset="0"/>
              </a:rPr>
              <a:t>33 mixed outcomes</a:t>
            </a:r>
          </a:p>
        </p:txBody>
      </p:sp>
      <p:cxnSp>
        <p:nvCxnSpPr>
          <p:cNvPr id="28" name="Straight Connector 27">
            <a:extLst>
              <a:ext uri="{FF2B5EF4-FFF2-40B4-BE49-F238E27FC236}">
                <a16:creationId xmlns:a16="http://schemas.microsoft.com/office/drawing/2014/main" id="{EEE7CBD2-33AA-4346-95BE-617A3F6B9C8E}"/>
              </a:ext>
            </a:extLst>
          </p:cNvPr>
          <p:cNvCxnSpPr>
            <a:cxnSpLocks/>
          </p:cNvCxnSpPr>
          <p:nvPr/>
        </p:nvCxnSpPr>
        <p:spPr>
          <a:xfrm>
            <a:off x="2802057" y="3353585"/>
            <a:ext cx="1160343" cy="707570"/>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DE724F7-E6D1-4A48-85E6-EF80A9E3DC10}"/>
              </a:ext>
            </a:extLst>
          </p:cNvPr>
          <p:cNvCxnSpPr>
            <a:cxnSpLocks/>
          </p:cNvCxnSpPr>
          <p:nvPr/>
        </p:nvCxnSpPr>
        <p:spPr>
          <a:xfrm flipH="1">
            <a:off x="2367833" y="3375356"/>
            <a:ext cx="331826" cy="1081479"/>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711E77-1801-BE48-B3BF-ECA233318D56}"/>
              </a:ext>
            </a:extLst>
          </p:cNvPr>
          <p:cNvCxnSpPr>
            <a:cxnSpLocks/>
            <a:endCxn id="22" idx="0"/>
          </p:cNvCxnSpPr>
          <p:nvPr/>
        </p:nvCxnSpPr>
        <p:spPr>
          <a:xfrm>
            <a:off x="2770604" y="3375356"/>
            <a:ext cx="662189" cy="1081479"/>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Rectangle: Rounded Corners 8">
            <a:extLst>
              <a:ext uri="{FF2B5EF4-FFF2-40B4-BE49-F238E27FC236}">
                <a16:creationId xmlns:a16="http://schemas.microsoft.com/office/drawing/2014/main" id="{079C7307-9766-AA40-B42B-37FC71A3F3C4}"/>
              </a:ext>
            </a:extLst>
          </p:cNvPr>
          <p:cNvSpPr/>
          <p:nvPr/>
        </p:nvSpPr>
        <p:spPr>
          <a:xfrm>
            <a:off x="1299930" y="1556792"/>
            <a:ext cx="2880320" cy="598418"/>
          </a:xfrm>
          <a:prstGeom prst="roundRect">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7,850 unique citations</a:t>
            </a:r>
          </a:p>
        </p:txBody>
      </p:sp>
      <p:sp>
        <p:nvSpPr>
          <p:cNvPr id="37" name="Rectangle: Rounded Corners 8">
            <a:extLst>
              <a:ext uri="{FF2B5EF4-FFF2-40B4-BE49-F238E27FC236}">
                <a16:creationId xmlns:a16="http://schemas.microsoft.com/office/drawing/2014/main" id="{4026FEDC-8113-3C48-81B3-FF0321AADF2B}"/>
              </a:ext>
            </a:extLst>
          </p:cNvPr>
          <p:cNvSpPr/>
          <p:nvPr/>
        </p:nvSpPr>
        <p:spPr>
          <a:xfrm>
            <a:off x="1299930" y="2830420"/>
            <a:ext cx="2880320" cy="598418"/>
          </a:xfrm>
          <a:prstGeom prst="roundRect">
            <a:avLst/>
          </a:prstGeom>
          <a:solidFill>
            <a:schemeClr val="accent1"/>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282 met study inclusion</a:t>
            </a:r>
          </a:p>
        </p:txBody>
      </p:sp>
    </p:spTree>
    <p:extLst>
      <p:ext uri="{BB962C8B-B14F-4D97-AF65-F5344CB8AC3E}">
        <p14:creationId xmlns:p14="http://schemas.microsoft.com/office/powerpoint/2010/main" val="386980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69C958-A13A-4D85-9C35-9355755AF0B5}"/>
              </a:ext>
            </a:extLst>
          </p:cNvPr>
          <p:cNvSpPr>
            <a:spLocks noGrp="1"/>
          </p:cNvSpPr>
          <p:nvPr>
            <p:ph type="body" idx="1"/>
          </p:nvPr>
        </p:nvSpPr>
        <p:spPr/>
        <p:txBody>
          <a:bodyPr/>
          <a:lstStyle/>
          <a:p>
            <a:r>
              <a:rPr lang="en-GB" dirty="0"/>
              <a:t>From: </a:t>
            </a:r>
            <a:r>
              <a:rPr lang="en-GB" dirty="0" err="1"/>
              <a:t>Dr.</a:t>
            </a:r>
            <a:r>
              <a:rPr lang="en-GB" dirty="0"/>
              <a:t> Eric rush</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clinical perspectives</a:t>
            </a:r>
            <a:endParaRPr lang="en-GB" dirty="0"/>
          </a:p>
        </p:txBody>
      </p:sp>
      <p:sp>
        <p:nvSpPr>
          <p:cNvPr id="7" name="Content Placeholder 6">
            <a:extLst>
              <a:ext uri="{FF2B5EF4-FFF2-40B4-BE49-F238E27FC236}">
                <a16:creationId xmlns:a16="http://schemas.microsoft.com/office/drawing/2014/main" id="{002B1468-FD6E-4EA6-B380-EFCE3B163DBB}"/>
              </a:ext>
            </a:extLst>
          </p:cNvPr>
          <p:cNvSpPr>
            <a:spLocks noGrp="1"/>
          </p:cNvSpPr>
          <p:nvPr>
            <p:ph sz="quarter" idx="14"/>
          </p:nvPr>
        </p:nvSpPr>
        <p:spPr/>
        <p:txBody>
          <a:bodyPr/>
          <a:lstStyle/>
          <a:p>
            <a:r>
              <a:rPr lang="en-GB" dirty="0"/>
              <a:t>Interesting data focussing on the patient journey and humanistic and economic impacts of OI</a:t>
            </a:r>
          </a:p>
          <a:p>
            <a:r>
              <a:rPr lang="en-GB" dirty="0"/>
              <a:t>This area is not explored as often as it should be given the pressures that patients and caregivers endure in medical and non-medical aspects of their lives</a:t>
            </a:r>
          </a:p>
          <a:p>
            <a:r>
              <a:rPr lang="en-GB" dirty="0"/>
              <a:t>There is a lack of clinical guidelines which incorporate a lot of these elements</a:t>
            </a:r>
          </a:p>
          <a:p>
            <a:r>
              <a:rPr lang="en-GB" dirty="0">
                <a:solidFill>
                  <a:schemeClr val="tx2"/>
                </a:solidFill>
              </a:rPr>
              <a:t>The study found a lot of different guidance with limitations and gaps in literature as to how to care for these patients. Also focused on Northern European and US publications so data from other areas of the world is lacking</a:t>
            </a:r>
          </a:p>
          <a:p>
            <a:r>
              <a:rPr lang="en-GB" dirty="0"/>
              <a:t>Reflects what we see in clinical practice in the US as payors vary significantly and this impacts the way they receive care</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GB" dirty="0">
                <a:solidFill>
                  <a:schemeClr val="tx2"/>
                </a:solidFill>
              </a:rPr>
              <a:t>OI, osteogenesis imperfecta</a:t>
            </a:r>
          </a:p>
          <a:p>
            <a:pPr>
              <a:spcBef>
                <a:spcPts val="0"/>
              </a:spcBef>
            </a:pPr>
            <a:r>
              <a:rPr lang="en-GB" dirty="0"/>
              <a:t>Rauch F, et al. ASBMR 2021, Abstract #SUN-280; </a:t>
            </a:r>
            <a:r>
              <a:rPr lang="en-GB" dirty="0">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249722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E427A8-A53F-42FD-9C64-827EAA5FDC0C}"/>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7" name="Title 6">
            <a:extLst>
              <a:ext uri="{FF2B5EF4-FFF2-40B4-BE49-F238E27FC236}">
                <a16:creationId xmlns:a16="http://schemas.microsoft.com/office/drawing/2014/main" id="{1AE12A82-0378-4923-AB63-51F8D8351EE1}"/>
              </a:ext>
            </a:extLst>
          </p:cNvPr>
          <p:cNvSpPr>
            <a:spLocks noGrp="1"/>
          </p:cNvSpPr>
          <p:nvPr>
            <p:ph type="title"/>
          </p:nvPr>
        </p:nvSpPr>
        <p:spPr/>
        <p:txBody>
          <a:bodyPr/>
          <a:lstStyle/>
          <a:p>
            <a:r>
              <a:rPr lang="en-US" dirty="0"/>
              <a:t>Osteogenesis imperfecta causes intrinsic respiratory system changes: </a:t>
            </a:r>
            <a:br>
              <a:rPr lang="en-US" dirty="0"/>
            </a:br>
            <a:r>
              <a:rPr lang="en-US" dirty="0"/>
              <a:t>a study in mouse models of OI</a:t>
            </a:r>
            <a:endParaRPr lang="en-GB" dirty="0"/>
          </a:p>
        </p:txBody>
      </p:sp>
      <p:sp>
        <p:nvSpPr>
          <p:cNvPr id="2" name="Subtitle 1">
            <a:extLst>
              <a:ext uri="{FF2B5EF4-FFF2-40B4-BE49-F238E27FC236}">
                <a16:creationId xmlns:a16="http://schemas.microsoft.com/office/drawing/2014/main" id="{A5865FBC-C053-6E4F-8A17-F075B450156B}"/>
              </a:ext>
            </a:extLst>
          </p:cNvPr>
          <p:cNvSpPr>
            <a:spLocks noGrp="1"/>
          </p:cNvSpPr>
          <p:nvPr>
            <p:ph type="subTitle" idx="1"/>
          </p:nvPr>
        </p:nvSpPr>
        <p:spPr/>
        <p:txBody>
          <a:bodyPr>
            <a:normAutofit/>
          </a:bodyPr>
          <a:lstStyle/>
          <a:p>
            <a:r>
              <a:rPr lang="en-US" sz="2200" b="1" dirty="0"/>
              <a:t>Morello R, et al.</a:t>
            </a:r>
            <a:r>
              <a:rPr lang="en-GB" sz="2200" b="1" dirty="0"/>
              <a:t> ASBMR 2021, Abstract #FRI-284</a:t>
            </a:r>
            <a:endParaRPr lang="en-US" sz="2200" b="1" dirty="0"/>
          </a:p>
        </p:txBody>
      </p:sp>
      <p:sp>
        <p:nvSpPr>
          <p:cNvPr id="6" name="TextBox 5">
            <a:extLst>
              <a:ext uri="{FF2B5EF4-FFF2-40B4-BE49-F238E27FC236}">
                <a16:creationId xmlns:a16="http://schemas.microsoft.com/office/drawing/2014/main" id="{2D3F32BD-4C3B-4DA8-B06C-B40CED3C09DA}"/>
              </a:ext>
            </a:extLst>
          </p:cNvPr>
          <p:cNvSpPr txBox="1"/>
          <p:nvPr/>
        </p:nvSpPr>
        <p:spPr>
          <a:xfrm>
            <a:off x="619200" y="6357600"/>
            <a:ext cx="6196880" cy="363600"/>
          </a:xfrm>
          <a:prstGeom prst="rect">
            <a:avLst/>
          </a:prstGeom>
          <a:noFill/>
        </p:spPr>
        <p:txBody>
          <a:bodyPr wrap="square" lIns="0" tIns="0" rIns="0" bIns="0" rtlCol="0" anchor="ctr" anchorCtr="0">
            <a:noAutofit/>
          </a:bodyPr>
          <a:lstStyle/>
          <a:p>
            <a:r>
              <a:rPr lang="en-GB" sz="1200" dirty="0">
                <a:solidFill>
                  <a:schemeClr val="bg1"/>
                </a:solidFill>
                <a:ea typeface="Aileron" charset="0"/>
                <a:cs typeface="Aileron" charset="0"/>
              </a:rPr>
              <a:t>OI, osteogenesis imperfecta </a:t>
            </a:r>
          </a:p>
        </p:txBody>
      </p:sp>
    </p:spTree>
    <p:extLst>
      <p:ext uri="{BB962C8B-B14F-4D97-AF65-F5344CB8AC3E}">
        <p14:creationId xmlns:p14="http://schemas.microsoft.com/office/powerpoint/2010/main" val="384020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34291-0B2B-452C-ABD2-6EC1111FF5F8}"/>
              </a:ext>
            </a:extLst>
          </p:cNvPr>
          <p:cNvSpPr>
            <a:spLocks noGrp="1"/>
          </p:cNvSpPr>
          <p:nvPr>
            <p:ph type="title"/>
          </p:nvPr>
        </p:nvSpPr>
        <p:spPr/>
        <p:txBody>
          <a:bodyPr/>
          <a:lstStyle/>
          <a:p>
            <a:r>
              <a:rPr lang="en-GB" dirty="0"/>
              <a:t>Background and study design</a:t>
            </a:r>
          </a:p>
        </p:txBody>
      </p:sp>
      <p:sp>
        <p:nvSpPr>
          <p:cNvPr id="5" name="Content Placeholder 4">
            <a:extLst>
              <a:ext uri="{FF2B5EF4-FFF2-40B4-BE49-F238E27FC236}">
                <a16:creationId xmlns:a16="http://schemas.microsoft.com/office/drawing/2014/main" id="{F80853DA-4012-4E0E-A37D-4C945FB80EC0}"/>
              </a:ext>
            </a:extLst>
          </p:cNvPr>
          <p:cNvSpPr>
            <a:spLocks noGrp="1"/>
          </p:cNvSpPr>
          <p:nvPr>
            <p:ph sz="quarter" idx="14"/>
          </p:nvPr>
        </p:nvSpPr>
        <p:spPr>
          <a:xfrm>
            <a:off x="646053" y="1123200"/>
            <a:ext cx="10962216" cy="2950818"/>
          </a:xfrm>
        </p:spPr>
        <p:txBody>
          <a:bodyPr>
            <a:normAutofit/>
          </a:bodyPr>
          <a:lstStyle/>
          <a:p>
            <a:r>
              <a:rPr lang="en-US" sz="2000" b="1" dirty="0">
                <a:solidFill>
                  <a:schemeClr val="accent1"/>
                </a:solidFill>
                <a:latin typeface="+mn-lt"/>
              </a:rPr>
              <a:t>Osteogenesis imperfecta (OI) is a rare genetic disorder of connective tissues </a:t>
            </a:r>
            <a:r>
              <a:rPr lang="en-US" sz="2000" dirty="0">
                <a:solidFill>
                  <a:schemeClr val="tx2"/>
                </a:solidFill>
                <a:latin typeface="+mn-lt"/>
              </a:rPr>
              <a:t>caused by an abnormality in the synthesis or processing of type I collagen. Also known as brittle bone disease, it is </a:t>
            </a:r>
            <a:r>
              <a:rPr lang="en-US" sz="2000" b="1" dirty="0" err="1">
                <a:solidFill>
                  <a:schemeClr val="accent1"/>
                </a:solidFill>
                <a:latin typeface="+mn-lt"/>
              </a:rPr>
              <a:t>characterised</a:t>
            </a:r>
            <a:r>
              <a:rPr lang="en-US" sz="2000" b="1" dirty="0">
                <a:solidFill>
                  <a:schemeClr val="accent1"/>
                </a:solidFill>
                <a:latin typeface="+mn-lt"/>
              </a:rPr>
              <a:t> by an increased susceptibility to bone fractures and decreased bone density</a:t>
            </a:r>
          </a:p>
          <a:p>
            <a:r>
              <a:rPr lang="en-US" b="1" i="0" dirty="0">
                <a:solidFill>
                  <a:schemeClr val="accent1"/>
                </a:solidFill>
                <a:effectLst/>
                <a:latin typeface="+mn-lt"/>
              </a:rPr>
              <a:t>OI is generally caused by dominant mutations in </a:t>
            </a:r>
            <a:r>
              <a:rPr lang="en-US" b="1" i="1" dirty="0">
                <a:solidFill>
                  <a:schemeClr val="accent1"/>
                </a:solidFill>
                <a:effectLst/>
                <a:latin typeface="+mn-lt"/>
              </a:rPr>
              <a:t>COL1A1</a:t>
            </a:r>
            <a:r>
              <a:rPr lang="en-US" b="1" i="0" dirty="0">
                <a:solidFill>
                  <a:schemeClr val="accent1"/>
                </a:solidFill>
                <a:effectLst/>
                <a:latin typeface="+mn-lt"/>
              </a:rPr>
              <a:t> and </a:t>
            </a:r>
            <a:r>
              <a:rPr lang="en-US" b="1" i="1" dirty="0">
                <a:solidFill>
                  <a:schemeClr val="accent1"/>
                </a:solidFill>
                <a:effectLst/>
                <a:latin typeface="+mn-lt"/>
              </a:rPr>
              <a:t>COL1A2</a:t>
            </a:r>
            <a:r>
              <a:rPr lang="en-US" b="1" i="0" dirty="0">
                <a:solidFill>
                  <a:schemeClr val="accent1"/>
                </a:solidFill>
                <a:effectLst/>
                <a:latin typeface="+mn-lt"/>
              </a:rPr>
              <a:t> genes</a:t>
            </a:r>
            <a:r>
              <a:rPr lang="en-US" b="0" i="0" dirty="0">
                <a:solidFill>
                  <a:schemeClr val="tx2"/>
                </a:solidFill>
                <a:effectLst/>
                <a:latin typeface="+mn-lt"/>
              </a:rPr>
              <a:t>, encoding the a1 and a2 chain of type I collagen </a:t>
            </a:r>
          </a:p>
          <a:p>
            <a:r>
              <a:rPr lang="en-US" b="1" dirty="0">
                <a:solidFill>
                  <a:schemeClr val="accent1"/>
                </a:solidFill>
                <a:latin typeface="+mn-lt"/>
              </a:rPr>
              <a:t>OI is a systemic disease </a:t>
            </a:r>
            <a:r>
              <a:rPr lang="en-US" dirty="0">
                <a:solidFill>
                  <a:schemeClr val="tx2"/>
                </a:solidFill>
                <a:latin typeface="+mn-lt"/>
              </a:rPr>
              <a:t>with skeletal and </a:t>
            </a:r>
            <a:r>
              <a:rPr lang="en-US" dirty="0" err="1">
                <a:solidFill>
                  <a:schemeClr val="tx2"/>
                </a:solidFill>
                <a:latin typeface="+mn-lt"/>
              </a:rPr>
              <a:t>extraskeletal</a:t>
            </a:r>
            <a:r>
              <a:rPr lang="en-US" dirty="0">
                <a:solidFill>
                  <a:schemeClr val="tx2"/>
                </a:solidFill>
                <a:latin typeface="+mn-lt"/>
              </a:rPr>
              <a:t> manifestations </a:t>
            </a:r>
            <a:r>
              <a:rPr lang="en-US" b="1" dirty="0">
                <a:solidFill>
                  <a:schemeClr val="accent1"/>
                </a:solidFill>
                <a:latin typeface="+mn-lt"/>
              </a:rPr>
              <a:t>that affect many organ systems, including the lungs</a:t>
            </a:r>
            <a:r>
              <a:rPr lang="en-US" dirty="0">
                <a:solidFill>
                  <a:schemeClr val="tx2"/>
                </a:solidFill>
                <a:latin typeface="+mn-lt"/>
              </a:rPr>
              <a:t>, due to </a:t>
            </a:r>
            <a:r>
              <a:rPr lang="en-US" b="0" i="0" dirty="0">
                <a:solidFill>
                  <a:schemeClr val="tx2"/>
                </a:solidFill>
                <a:effectLst/>
                <a:latin typeface="+mn-lt"/>
              </a:rPr>
              <a:t>type I collagen being expressed in most tissues </a:t>
            </a:r>
          </a:p>
          <a:p>
            <a:r>
              <a:rPr lang="en-US" dirty="0">
                <a:solidFill>
                  <a:schemeClr val="tx2"/>
                </a:solidFill>
                <a:latin typeface="+mn-lt"/>
              </a:rPr>
              <a:t>This study sought to understand the effects of type 1 collagen alterations on respiratory function </a:t>
            </a:r>
            <a:endParaRPr lang="en-GB" dirty="0">
              <a:solidFill>
                <a:schemeClr val="tx2"/>
              </a:solidFill>
              <a:latin typeface="+mn-lt"/>
            </a:endParaRPr>
          </a:p>
        </p:txBody>
      </p:sp>
      <p:sp>
        <p:nvSpPr>
          <p:cNvPr id="3" name="Slide Number Placeholder 2">
            <a:extLst>
              <a:ext uri="{FF2B5EF4-FFF2-40B4-BE49-F238E27FC236}">
                <a16:creationId xmlns:a16="http://schemas.microsoft.com/office/drawing/2014/main" id="{0CBA1E46-F525-48DA-93CF-76B2F8A49846}"/>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6" name="Content Placeholder 5">
            <a:extLst>
              <a:ext uri="{FF2B5EF4-FFF2-40B4-BE49-F238E27FC236}">
                <a16:creationId xmlns:a16="http://schemas.microsoft.com/office/drawing/2014/main" id="{E5ED5D9F-AA97-43E5-B435-6EFB851FE126}"/>
              </a:ext>
            </a:extLst>
          </p:cNvPr>
          <p:cNvSpPr>
            <a:spLocks noGrp="1"/>
          </p:cNvSpPr>
          <p:nvPr>
            <p:ph sz="quarter" idx="15"/>
          </p:nvPr>
        </p:nvSpPr>
        <p:spPr>
          <a:xfrm>
            <a:off x="620184" y="6356351"/>
            <a:ext cx="10962216" cy="365125"/>
          </a:xfrm>
        </p:spPr>
        <p:txBody>
          <a:bodyPr/>
          <a:lstStyle/>
          <a:p>
            <a:r>
              <a:rPr lang="en-GB" dirty="0">
                <a:solidFill>
                  <a:schemeClr val="tx2"/>
                </a:solidFill>
                <a:latin typeface="+mn-lt"/>
              </a:rPr>
              <a:t>COL1A1, collagen type I alpha 1 chain; </a:t>
            </a:r>
            <a:r>
              <a:rPr lang="en-GB" dirty="0">
                <a:solidFill>
                  <a:schemeClr val="tx2"/>
                </a:solidFill>
              </a:rPr>
              <a:t>COL1A2, </a:t>
            </a:r>
            <a:r>
              <a:rPr lang="en-GB" dirty="0">
                <a:solidFill>
                  <a:schemeClr val="tx2"/>
                </a:solidFill>
                <a:latin typeface="+mn-lt"/>
              </a:rPr>
              <a:t>collagen type I alpha 2 chain; </a:t>
            </a:r>
            <a:r>
              <a:rPr lang="en-GB" i="1" dirty="0" err="1">
                <a:solidFill>
                  <a:schemeClr val="tx2"/>
                </a:solidFill>
                <a:latin typeface="+mn-lt"/>
              </a:rPr>
              <a:t>Crtap</a:t>
            </a:r>
            <a:r>
              <a:rPr lang="en-GB" dirty="0" err="1">
                <a:solidFill>
                  <a:schemeClr val="tx2"/>
                </a:solidFill>
                <a:latin typeface="+mn-lt"/>
              </a:rPr>
              <a:t>KO</a:t>
            </a:r>
            <a:r>
              <a:rPr lang="en-GB" dirty="0">
                <a:solidFill>
                  <a:schemeClr val="tx2"/>
                </a:solidFill>
                <a:latin typeface="+mn-lt"/>
              </a:rPr>
              <a:t>, cartilage-associated protein knockout; </a:t>
            </a:r>
            <a:r>
              <a:rPr lang="en-GB" dirty="0" err="1">
                <a:solidFill>
                  <a:schemeClr val="tx2"/>
                </a:solidFill>
                <a:latin typeface="+mn-lt"/>
              </a:rPr>
              <a:t>Gly</a:t>
            </a:r>
            <a:r>
              <a:rPr lang="en-GB" dirty="0">
                <a:solidFill>
                  <a:schemeClr val="tx2"/>
                </a:solidFill>
                <a:latin typeface="+mn-lt"/>
              </a:rPr>
              <a:t>, glycine; OI, </a:t>
            </a:r>
            <a:r>
              <a:rPr lang="en-US" dirty="0">
                <a:solidFill>
                  <a:schemeClr val="tx2"/>
                </a:solidFill>
              </a:rPr>
              <a:t>osteogenesis imperfecta </a:t>
            </a:r>
            <a:endParaRPr lang="en-GB" dirty="0">
              <a:solidFill>
                <a:schemeClr val="tx2"/>
              </a:solidFill>
              <a:latin typeface="+mn-lt"/>
            </a:endParaRPr>
          </a:p>
          <a:p>
            <a:pPr>
              <a:spcBef>
                <a:spcPts val="0"/>
              </a:spcBef>
            </a:pPr>
            <a:r>
              <a:rPr lang="en-GB" dirty="0" err="1">
                <a:solidFill>
                  <a:schemeClr val="tx2"/>
                </a:solidFill>
                <a:latin typeface="+mn-lt"/>
              </a:rPr>
              <a:t>Etich</a:t>
            </a:r>
            <a:r>
              <a:rPr lang="en-GB" dirty="0">
                <a:solidFill>
                  <a:schemeClr val="tx2"/>
                </a:solidFill>
                <a:latin typeface="+mn-lt"/>
              </a:rPr>
              <a:t> J, et al. Mol Cell </a:t>
            </a:r>
            <a:r>
              <a:rPr lang="en-GB" dirty="0" err="1">
                <a:solidFill>
                  <a:schemeClr val="tx2"/>
                </a:solidFill>
                <a:latin typeface="+mn-lt"/>
              </a:rPr>
              <a:t>Pediatr</a:t>
            </a:r>
            <a:r>
              <a:rPr lang="en-GB" dirty="0">
                <a:solidFill>
                  <a:schemeClr val="tx2"/>
                </a:solidFill>
                <a:latin typeface="+mn-lt"/>
              </a:rPr>
              <a:t>. 2020;7:9; </a:t>
            </a:r>
            <a:r>
              <a:rPr lang="en-US" sz="1200" dirty="0">
                <a:solidFill>
                  <a:schemeClr val="tx2"/>
                </a:solidFill>
                <a:latin typeface="+mn-lt"/>
                <a:ea typeface="Aileron" charset="0"/>
                <a:cs typeface="Aileron" charset="0"/>
              </a:rPr>
              <a:t>Subramanian S, et al. </a:t>
            </a:r>
            <a:r>
              <a:rPr lang="en-US" dirty="0">
                <a:solidFill>
                  <a:schemeClr val="tx2"/>
                </a:solidFill>
                <a:ea typeface="Aileron" charset="0"/>
                <a:cs typeface="Aileron" charset="0"/>
              </a:rPr>
              <a:t>Subramanian S, et al. </a:t>
            </a:r>
            <a:r>
              <a:rPr lang="en-US" dirty="0" err="1"/>
              <a:t>StatPearls</a:t>
            </a:r>
            <a:r>
              <a:rPr lang="en-US" dirty="0"/>
              <a:t> [Internet]. Treasure Island (FL): </a:t>
            </a:r>
            <a:r>
              <a:rPr lang="en-US" dirty="0" err="1"/>
              <a:t>StatPearls</a:t>
            </a:r>
            <a:r>
              <a:rPr lang="en-US" dirty="0"/>
              <a:t> Publishing; 2021. </a:t>
            </a:r>
            <a:r>
              <a:rPr lang="en-US" sz="1200" dirty="0">
                <a:solidFill>
                  <a:schemeClr val="tx2"/>
                </a:solidFill>
                <a:latin typeface="+mn-lt"/>
                <a:ea typeface="Aileron" charset="0"/>
                <a:cs typeface="Aileron" charset="0"/>
                <a:hlinkClick r:id="rId2">
                  <a:extLst>
                    <a:ext uri="{A12FA001-AC4F-418D-AE19-62706E023703}">
                      <ahyp:hlinkClr xmlns:ahyp="http://schemas.microsoft.com/office/drawing/2018/hyperlinkcolor" val="tx"/>
                    </a:ext>
                  </a:extLst>
                </a:hlinkClick>
              </a:rPr>
              <a:t>https://www.ncbi.nlm.nih.gov/books/NBK536957/</a:t>
            </a:r>
            <a:r>
              <a:rPr lang="en-US" sz="1200" dirty="0">
                <a:solidFill>
                  <a:schemeClr val="tx2"/>
                </a:solidFill>
                <a:latin typeface="+mn-lt"/>
                <a:ea typeface="Aileron" charset="0"/>
                <a:cs typeface="Aileron" charset="0"/>
              </a:rPr>
              <a:t>; </a:t>
            </a:r>
            <a:r>
              <a:rPr lang="en-US" sz="1200" i="0" cap="none" dirty="0">
                <a:effectLst/>
                <a:latin typeface="+mn-lt"/>
              </a:rPr>
              <a:t>Morello R, et al.</a:t>
            </a:r>
            <a:r>
              <a:rPr lang="en-GB" sz="1200" cap="none" dirty="0">
                <a:latin typeface="+mn-lt"/>
              </a:rPr>
              <a:t> ASBMR </a:t>
            </a:r>
            <a:r>
              <a:rPr lang="en-GB" sz="1200" cap="none" dirty="0"/>
              <a:t>2021, Abstract #FRI-284 (Poster presentation); </a:t>
            </a:r>
            <a:r>
              <a:rPr lang="en-GB" dirty="0">
                <a:solidFill>
                  <a:schemeClr val="tx2"/>
                </a:solidFill>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sp>
        <p:nvSpPr>
          <p:cNvPr id="7" name="Graphic 23" descr="Rat">
            <a:extLst>
              <a:ext uri="{FF2B5EF4-FFF2-40B4-BE49-F238E27FC236}">
                <a16:creationId xmlns:a16="http://schemas.microsoft.com/office/drawing/2014/main" id="{CB89672E-E1F5-43D0-874E-685FB669FF3F}"/>
              </a:ext>
            </a:extLst>
          </p:cNvPr>
          <p:cNvSpPr/>
          <p:nvPr/>
        </p:nvSpPr>
        <p:spPr>
          <a:xfrm>
            <a:off x="911424" y="4938018"/>
            <a:ext cx="1168814" cy="707060"/>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graphicFrame>
        <p:nvGraphicFramePr>
          <p:cNvPr id="2" name="Table 8">
            <a:extLst>
              <a:ext uri="{FF2B5EF4-FFF2-40B4-BE49-F238E27FC236}">
                <a16:creationId xmlns:a16="http://schemas.microsoft.com/office/drawing/2014/main" id="{8D8FE9EE-856C-421F-8832-224D8FF75530}"/>
              </a:ext>
            </a:extLst>
          </p:cNvPr>
          <p:cNvGraphicFramePr>
            <a:graphicFrameLocks noGrp="1"/>
          </p:cNvGraphicFramePr>
          <p:nvPr>
            <p:extLst>
              <p:ext uri="{D42A27DB-BD31-4B8C-83A1-F6EECF244321}">
                <p14:modId xmlns:p14="http://schemas.microsoft.com/office/powerpoint/2010/main" val="2969525436"/>
              </p:ext>
            </p:extLst>
          </p:nvPr>
        </p:nvGraphicFramePr>
        <p:xfrm>
          <a:off x="2639616" y="4155869"/>
          <a:ext cx="5040560" cy="2011680"/>
        </p:xfrm>
        <a:graphic>
          <a:graphicData uri="http://schemas.openxmlformats.org/drawingml/2006/table">
            <a:tbl>
              <a:tblPr firstRow="1" bandRow="1">
                <a:tableStyleId>{5C22544A-7EE6-4342-B048-85BDC9FD1C3A}</a:tableStyleId>
              </a:tblPr>
              <a:tblGrid>
                <a:gridCol w="1260140">
                  <a:extLst>
                    <a:ext uri="{9D8B030D-6E8A-4147-A177-3AD203B41FA5}">
                      <a16:colId xmlns:a16="http://schemas.microsoft.com/office/drawing/2014/main" val="1602169779"/>
                    </a:ext>
                  </a:extLst>
                </a:gridCol>
                <a:gridCol w="1260140">
                  <a:extLst>
                    <a:ext uri="{9D8B030D-6E8A-4147-A177-3AD203B41FA5}">
                      <a16:colId xmlns:a16="http://schemas.microsoft.com/office/drawing/2014/main" val="119452345"/>
                    </a:ext>
                  </a:extLst>
                </a:gridCol>
                <a:gridCol w="1260140">
                  <a:extLst>
                    <a:ext uri="{9D8B030D-6E8A-4147-A177-3AD203B41FA5}">
                      <a16:colId xmlns:a16="http://schemas.microsoft.com/office/drawing/2014/main" val="2331969655"/>
                    </a:ext>
                  </a:extLst>
                </a:gridCol>
                <a:gridCol w="1260140">
                  <a:extLst>
                    <a:ext uri="{9D8B030D-6E8A-4147-A177-3AD203B41FA5}">
                      <a16:colId xmlns:a16="http://schemas.microsoft.com/office/drawing/2014/main" val="976525424"/>
                    </a:ext>
                  </a:extLst>
                </a:gridCol>
              </a:tblGrid>
              <a:tr h="370840">
                <a:tc>
                  <a:txBody>
                    <a:bodyPr/>
                    <a:lstStyle/>
                    <a:p>
                      <a:r>
                        <a:rPr lang="en-GB" sz="1200" dirty="0"/>
                        <a:t>OI mouse model</a:t>
                      </a:r>
                    </a:p>
                  </a:txBody>
                  <a:tcPr/>
                </a:tc>
                <a:tc>
                  <a:txBody>
                    <a:bodyPr/>
                    <a:lstStyle/>
                    <a:p>
                      <a:r>
                        <a:rPr lang="en-GB" sz="1200" dirty="0"/>
                        <a:t>Affected gene</a:t>
                      </a:r>
                    </a:p>
                  </a:txBody>
                  <a:tcPr/>
                </a:tc>
                <a:tc>
                  <a:txBody>
                    <a:bodyPr/>
                    <a:lstStyle/>
                    <a:p>
                      <a:r>
                        <a:rPr lang="en-GB" sz="1200" dirty="0"/>
                        <a:t>Type of mutation</a:t>
                      </a:r>
                    </a:p>
                  </a:txBody>
                  <a:tcPr/>
                </a:tc>
                <a:tc>
                  <a:txBody>
                    <a:bodyPr/>
                    <a:lstStyle/>
                    <a:p>
                      <a:r>
                        <a:rPr lang="en-GB" sz="1200" dirty="0"/>
                        <a:t>Clinical OI type (I-V) modelled</a:t>
                      </a:r>
                    </a:p>
                  </a:txBody>
                  <a:tcPr/>
                </a:tc>
                <a:extLst>
                  <a:ext uri="{0D108BD9-81ED-4DB2-BD59-A6C34878D82A}">
                    <a16:rowId xmlns:a16="http://schemas.microsoft.com/office/drawing/2014/main" val="693132303"/>
                  </a:ext>
                </a:extLst>
              </a:tr>
              <a:tr h="370840">
                <a:tc>
                  <a:txBody>
                    <a:bodyPr/>
                    <a:lstStyle/>
                    <a:p>
                      <a:r>
                        <a:rPr lang="en-GB" sz="1200" i="1" dirty="0" err="1"/>
                        <a:t>Crtap</a:t>
                      </a:r>
                      <a:r>
                        <a:rPr lang="en-GB" sz="1200" dirty="0" err="1"/>
                        <a:t>KO</a:t>
                      </a:r>
                      <a:endParaRPr lang="en-GB" sz="1200" dirty="0"/>
                    </a:p>
                  </a:txBody>
                  <a:tcPr/>
                </a:tc>
                <a:tc>
                  <a:txBody>
                    <a:bodyPr/>
                    <a:lstStyle/>
                    <a:p>
                      <a:r>
                        <a:rPr lang="en-GB" sz="1200" i="1" dirty="0" err="1"/>
                        <a:t>Crtap</a:t>
                      </a:r>
                      <a:endParaRPr lang="en-GB" sz="1200" dirty="0"/>
                    </a:p>
                  </a:txBody>
                  <a:tcPr/>
                </a:tc>
                <a:tc>
                  <a:txBody>
                    <a:bodyPr/>
                    <a:lstStyle/>
                    <a:p>
                      <a:r>
                        <a:rPr lang="en-GB" sz="1200" dirty="0"/>
                        <a:t>Loss of function-recessive</a:t>
                      </a:r>
                    </a:p>
                  </a:txBody>
                  <a:tcPr/>
                </a:tc>
                <a:tc>
                  <a:txBody>
                    <a:bodyPr/>
                    <a:lstStyle/>
                    <a:p>
                      <a:r>
                        <a:rPr lang="en-GB" sz="1200" dirty="0"/>
                        <a:t>Moderate to severe (III/IV)</a:t>
                      </a:r>
                    </a:p>
                  </a:txBody>
                  <a:tcPr/>
                </a:tc>
                <a:extLst>
                  <a:ext uri="{0D108BD9-81ED-4DB2-BD59-A6C34878D82A}">
                    <a16:rowId xmlns:a16="http://schemas.microsoft.com/office/drawing/2014/main" val="3597808023"/>
                  </a:ext>
                </a:extLst>
              </a:tr>
              <a:tr h="370840">
                <a:tc>
                  <a:txBody>
                    <a:bodyPr/>
                    <a:lstStyle/>
                    <a:p>
                      <a:r>
                        <a:rPr lang="en-GB" sz="1200" dirty="0"/>
                        <a:t>Col1A2</a:t>
                      </a:r>
                      <a:r>
                        <a:rPr lang="en-GB" sz="1200" baseline="30000" dirty="0"/>
                        <a:t>+/G610C </a:t>
                      </a:r>
                    </a:p>
                    <a:p>
                      <a:r>
                        <a:rPr lang="en-GB" sz="1200" baseline="0" dirty="0"/>
                        <a:t>(Amish)</a:t>
                      </a:r>
                    </a:p>
                  </a:txBody>
                  <a:tcPr/>
                </a:tc>
                <a:tc>
                  <a:txBody>
                    <a:bodyPr/>
                    <a:lstStyle/>
                    <a:p>
                      <a:r>
                        <a:rPr lang="en-GB" sz="1200" i="1" dirty="0"/>
                        <a:t>Col1A2</a:t>
                      </a:r>
                    </a:p>
                  </a:txBody>
                  <a:tcPr/>
                </a:tc>
                <a:tc>
                  <a:txBody>
                    <a:bodyPr/>
                    <a:lstStyle/>
                    <a:p>
                      <a:r>
                        <a:rPr lang="en-GB" sz="1200" dirty="0" err="1"/>
                        <a:t>Gly</a:t>
                      </a:r>
                      <a:r>
                        <a:rPr lang="en-GB" sz="1200" dirty="0"/>
                        <a:t> substitution-dominant</a:t>
                      </a:r>
                    </a:p>
                  </a:txBody>
                  <a:tcPr/>
                </a:tc>
                <a:tc>
                  <a:txBody>
                    <a:bodyPr/>
                    <a:lstStyle/>
                    <a:p>
                      <a:r>
                        <a:rPr lang="en-GB" sz="1200" dirty="0"/>
                        <a:t>Mild to moderate (I/IV)</a:t>
                      </a:r>
                    </a:p>
                  </a:txBody>
                  <a:tcPr/>
                </a:tc>
                <a:extLst>
                  <a:ext uri="{0D108BD9-81ED-4DB2-BD59-A6C34878D82A}">
                    <a16:rowId xmlns:a16="http://schemas.microsoft.com/office/drawing/2014/main" val="2242398209"/>
                  </a:ext>
                </a:extLst>
              </a:tr>
              <a:tr h="370840">
                <a:tc>
                  <a:txBody>
                    <a:bodyPr/>
                    <a:lstStyle/>
                    <a:p>
                      <a:r>
                        <a:rPr lang="en-GB" sz="1200" dirty="0" err="1"/>
                        <a:t>Oim</a:t>
                      </a:r>
                      <a:r>
                        <a:rPr lang="en-GB" sz="1200" dirty="0"/>
                        <a:t>/</a:t>
                      </a:r>
                      <a:r>
                        <a:rPr lang="en-GB" sz="1200" dirty="0" err="1"/>
                        <a:t>oim</a:t>
                      </a:r>
                      <a:endParaRPr lang="en-GB" sz="1200" dirty="0"/>
                    </a:p>
                  </a:txBody>
                  <a:tcPr/>
                </a:tc>
                <a:tc>
                  <a:txBody>
                    <a:bodyPr/>
                    <a:lstStyle/>
                    <a:p>
                      <a:r>
                        <a:rPr lang="en-GB" sz="1200" i="1" dirty="0"/>
                        <a:t>Col1A2</a:t>
                      </a:r>
                    </a:p>
                  </a:txBody>
                  <a:tcPr/>
                </a:tc>
                <a:tc>
                  <a:txBody>
                    <a:bodyPr/>
                    <a:lstStyle/>
                    <a:p>
                      <a:r>
                        <a:rPr lang="en-GB" sz="1200" dirty="0"/>
                        <a:t>C-</a:t>
                      </a:r>
                      <a:r>
                        <a:rPr lang="en-GB" sz="1200" dirty="0" err="1"/>
                        <a:t>propeptide</a:t>
                      </a:r>
                      <a:r>
                        <a:rPr lang="en-GB" sz="1200" dirty="0"/>
                        <a:t> </a:t>
                      </a:r>
                      <a:r>
                        <a:rPr lang="en-GB" sz="1200" dirty="0">
                          <a:solidFill>
                            <a:schemeClr val="tx1"/>
                          </a:solidFill>
                        </a:rPr>
                        <a:t>frameshift-semi-dominant</a:t>
                      </a:r>
                    </a:p>
                  </a:txBody>
                  <a:tcPr/>
                </a:tc>
                <a:tc>
                  <a:txBody>
                    <a:bodyPr/>
                    <a:lstStyle/>
                    <a:p>
                      <a:r>
                        <a:rPr lang="en-GB" sz="1200" dirty="0"/>
                        <a:t>Severe (III)</a:t>
                      </a:r>
                    </a:p>
                  </a:txBody>
                  <a:tcPr/>
                </a:tc>
                <a:extLst>
                  <a:ext uri="{0D108BD9-81ED-4DB2-BD59-A6C34878D82A}">
                    <a16:rowId xmlns:a16="http://schemas.microsoft.com/office/drawing/2014/main" val="2991614598"/>
                  </a:ext>
                </a:extLst>
              </a:tr>
            </a:tbl>
          </a:graphicData>
        </a:graphic>
      </p:graphicFrame>
      <p:sp>
        <p:nvSpPr>
          <p:cNvPr id="9" name="Rectangle: Rounded Corners 8">
            <a:extLst>
              <a:ext uri="{FF2B5EF4-FFF2-40B4-BE49-F238E27FC236}">
                <a16:creationId xmlns:a16="http://schemas.microsoft.com/office/drawing/2014/main" id="{276F78AC-4AEB-4A8A-8914-69A53C510A36}"/>
              </a:ext>
            </a:extLst>
          </p:cNvPr>
          <p:cNvSpPr/>
          <p:nvPr/>
        </p:nvSpPr>
        <p:spPr>
          <a:xfrm>
            <a:off x="8328248" y="4209344"/>
            <a:ext cx="2880320" cy="1883952"/>
          </a:xfrm>
          <a:prstGeom prst="roundRect">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Calibri" panose="020F0502020204030204" pitchFamily="34" charset="0"/>
                <a:cs typeface="Calibri" panose="020F0502020204030204" pitchFamily="34" charset="0"/>
              </a:rPr>
              <a:t>Histological and invasive studies of respiratory mechanics, using the forced oscillation technique were used</a:t>
            </a:r>
            <a:endParaRPr lang="en-GB" dirty="0">
              <a:solidFill>
                <a:schemeClr val="bg1"/>
              </a:solidFill>
              <a:latin typeface="Calibri" panose="020F0502020204030204" pitchFamily="34" charset="0"/>
              <a:cs typeface="Calibri" panose="020F0502020204030204" pitchFamily="34" charset="0"/>
            </a:endParaRPr>
          </a:p>
        </p:txBody>
      </p:sp>
      <p:sp>
        <p:nvSpPr>
          <p:cNvPr id="10" name="Arrow: Right 9">
            <a:extLst>
              <a:ext uri="{FF2B5EF4-FFF2-40B4-BE49-F238E27FC236}">
                <a16:creationId xmlns:a16="http://schemas.microsoft.com/office/drawing/2014/main" id="{1EA2700B-311F-4760-9E27-588B5F2767EA}"/>
              </a:ext>
            </a:extLst>
          </p:cNvPr>
          <p:cNvSpPr/>
          <p:nvPr/>
        </p:nvSpPr>
        <p:spPr>
          <a:xfrm>
            <a:off x="2207568" y="5229200"/>
            <a:ext cx="360040" cy="28803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4AD3BC8A-030A-406B-A9F6-7A14973A3E7A}"/>
              </a:ext>
            </a:extLst>
          </p:cNvPr>
          <p:cNvSpPr/>
          <p:nvPr/>
        </p:nvSpPr>
        <p:spPr>
          <a:xfrm>
            <a:off x="7779804" y="5181006"/>
            <a:ext cx="360040" cy="28803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10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8127</TotalTime>
  <Words>2621</Words>
  <Application>Microsoft Office PowerPoint</Application>
  <PresentationFormat>Widescreen</PresentationFormat>
  <Paragraphs>261</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Aileron</vt:lpstr>
      <vt:lpstr>Arial</vt:lpstr>
      <vt:lpstr>Calibri</vt:lpstr>
      <vt:lpstr>Lucida Grande</vt:lpstr>
      <vt:lpstr>PT Sans Narrow</vt:lpstr>
      <vt:lpstr>Thème Office</vt:lpstr>
      <vt:lpstr>PowerPoint Presentation</vt:lpstr>
      <vt:lpstr>Meeting summary asbmr 2021, hybrid MEETING</vt:lpstr>
      <vt:lpstr>Disclaimer and disclosures</vt:lpstr>
      <vt:lpstr>The Patient Clinical Journey and Socioeconomic Impact of Osteogenesis Imperfecta: A Systematic Review</vt:lpstr>
      <vt:lpstr>Background and study design</vt:lpstr>
      <vt:lpstr>Key findings</vt:lpstr>
      <vt:lpstr>clinical perspectives</vt:lpstr>
      <vt:lpstr>Osteogenesis imperfecta causes intrinsic respiratory system changes:  a study in mouse models of OI</vt:lpstr>
      <vt:lpstr>Background and study design</vt:lpstr>
      <vt:lpstr>Key findings</vt:lpstr>
      <vt:lpstr>clinical perspectives</vt:lpstr>
      <vt:lpstr>Neurological and Psychiatric Manifestations of X-linked HypophosphatAemia in a Longitudinal Cohort Study:  XLH Disease Monitoring Program (XLH-DMP)</vt:lpstr>
      <vt:lpstr>Background and study design</vt:lpstr>
      <vt:lpstr>Key findings</vt:lpstr>
      <vt:lpstr>Clinical perspectives</vt:lpstr>
      <vt:lpstr>The microbiome contributes to endochondral heterotypic ossification in fop mice by regulating innate immune cell recruitment and polarisation</vt:lpstr>
      <vt:lpstr>Background and study design</vt:lpstr>
      <vt:lpstr>Key findings</vt:lpstr>
      <vt:lpstr>clinical perspectives</vt:lpstr>
      <vt:lpstr>Prevalence of monogenic bone disorders  in a dutch cohort of aff patients</vt:lpstr>
      <vt:lpstr>Background and study design</vt:lpstr>
      <vt:lpstr>Key findings</vt:lpstr>
      <vt:lpstr>clinical perspectives</vt:lpstr>
      <vt:lpstr>Future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314</cp:revision>
  <cp:lastPrinted>2017-02-15T09:54:46Z</cp:lastPrinted>
  <dcterms:created xsi:type="dcterms:W3CDTF">2016-10-14T09:38:18Z</dcterms:created>
  <dcterms:modified xsi:type="dcterms:W3CDTF">2021-10-13T08:11:17Z</dcterms:modified>
</cp:coreProperties>
</file>