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621" r:id="rId4"/>
    <p:sldId id="615" r:id="rId5"/>
    <p:sldId id="331" r:id="rId6"/>
    <p:sldId id="338" r:id="rId7"/>
    <p:sldId id="626" r:id="rId8"/>
    <p:sldId id="622" r:id="rId9"/>
    <p:sldId id="627" r:id="rId10"/>
    <p:sldId id="593" r:id="rId11"/>
    <p:sldId id="616" r:id="rId12"/>
    <p:sldId id="628" r:id="rId13"/>
    <p:sldId id="629" r:id="rId14"/>
    <p:sldId id="631" r:id="rId15"/>
    <p:sldId id="617" r:id="rId16"/>
    <p:sldId id="625" r:id="rId17"/>
    <p:sldId id="612" r:id="rId18"/>
    <p:sldId id="278" r:id="rId19"/>
    <p:sldId id="280" r:id="rId2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3078" userDrawn="1">
          <p15:clr>
            <a:srgbClr val="A4A3A4"/>
          </p15:clr>
        </p15:guide>
        <p15:guide id="5" orient="horz" pos="1148" userDrawn="1">
          <p15:clr>
            <a:srgbClr val="A4A3A4"/>
          </p15:clr>
        </p15:guide>
        <p15:guide id="6" pos="3534" userDrawn="1">
          <p15:clr>
            <a:srgbClr val="A4A3A4"/>
          </p15:clr>
        </p15:guide>
        <p15:guide id="7" orient="horz" pos="1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750"/>
    <a:srgbClr val="585353"/>
    <a:srgbClr val="000000"/>
    <a:srgbClr val="C6573B"/>
    <a:srgbClr val="F5EAE8"/>
    <a:srgbClr val="EAD1CE"/>
    <a:srgbClr val="E7F5E9"/>
    <a:srgbClr val="CBEBD0"/>
    <a:srgbClr val="2E7B8E"/>
    <a:srgbClr val="FF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5352" autoAdjust="0"/>
  </p:normalViewPr>
  <p:slideViewPr>
    <p:cSldViewPr snapToObjects="1">
      <p:cViewPr varScale="1">
        <p:scale>
          <a:sx n="89" d="100"/>
          <a:sy n="89" d="100"/>
        </p:scale>
        <p:origin x="235" y="72"/>
      </p:cViewPr>
      <p:guideLst>
        <p:guide orient="horz" pos="2160"/>
        <p:guide pos="4565"/>
        <p:guide pos="513"/>
        <p:guide orient="horz" pos="3078"/>
        <p:guide orient="horz" pos="1148"/>
        <p:guide pos="3534"/>
        <p:guide orient="horz" pos="1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28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1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66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2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3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8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5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hyperlink" Target="https://twitter.com/giconnectinfo" TargetMode="External"/><Relationship Id="rId1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hyperlink" Target="mailto:froukje.sosef@cor2ed.com" TargetMode="External"/><Relationship Id="rId12" Type="http://schemas.openxmlformats.org/officeDocument/2006/relationships/image" Target="../media/image10.svg"/><Relationship Id="rId17" Type="http://schemas.openxmlformats.org/officeDocument/2006/relationships/hyperlink" Target="https://vimeo.com/channels/giconnect" TargetMode="External"/><Relationship Id="rId2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hyperlink" Target="https://giconnect.info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linkedin.com/company/23701925" TargetMode="External"/><Relationship Id="rId1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87DCBA-9073-984B-9950-8B85F53C9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41" y="2029380"/>
            <a:ext cx="6948518" cy="27992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9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=""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4F24AFA0-9563-1244-B301-568909FD37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1412883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=""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91E4EB01-0065-4747-AC43-66D8287F7E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5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3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=""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25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=""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27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=""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=""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3A76D0C6-C1C6-8847-9F5F-F7B36C1806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="" xmlns:a16="http://schemas.microsoft.com/office/drawing/2014/main" id="{5B909213-F830-5E44-9961-944619E30F5E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Titre 1">
            <a:extLst>
              <a:ext uri="{FF2B5EF4-FFF2-40B4-BE49-F238E27FC236}">
                <a16:creationId xmlns="" xmlns:a16="http://schemas.microsoft.com/office/drawing/2014/main" id="{D5B8A9BD-E173-8D47-8766-9735B9B3D0D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Titre 1">
            <a:extLst>
              <a:ext uri="{FF2B5EF4-FFF2-40B4-BE49-F238E27FC236}">
                <a16:creationId xmlns="" xmlns:a16="http://schemas.microsoft.com/office/drawing/2014/main" id="{44828A62-380B-6D44-80C1-01497F2DAB24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="" xmlns:a16="http://schemas.microsoft.com/office/drawing/2014/main" id="{64114651-763C-9F4B-B10B-0EA9B095CF49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GI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78" name="Titre 1">
            <a:extLst>
              <a:ext uri="{FF2B5EF4-FFF2-40B4-BE49-F238E27FC236}">
                <a16:creationId xmlns="" xmlns:a16="http://schemas.microsoft.com/office/drawing/2014/main" id="{3E54DEB6-0BD1-5B4B-A591-D5C43A6C1F6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" name="Titre 1">
            <a:extLst>
              <a:ext uri="{FF2B5EF4-FFF2-40B4-BE49-F238E27FC236}">
                <a16:creationId xmlns="" xmlns:a16="http://schemas.microsoft.com/office/drawing/2014/main" id="{FEBCC298-7B0E-8541-B35A-36F6ECD7FA11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A25980D5-90F1-644A-B5F9-16A6164AF88A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534A3078-61F9-504A-982F-8429D3B0195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2" name="Graphic 81" descr="Speaker Phone">
              <a:extLst>
                <a:ext uri="{FF2B5EF4-FFF2-40B4-BE49-F238E27FC236}">
                  <a16:creationId xmlns="" xmlns:a16="http://schemas.microsoft.com/office/drawing/2014/main" id="{218E1533-FC43-7F43-9ECC-5215A6BCF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33B91EDA-0314-E54C-B933-989E6FB7623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4" name="Graphic 83" descr="Envelope">
            <a:extLst>
              <a:ext uri="{FF2B5EF4-FFF2-40B4-BE49-F238E27FC236}">
                <a16:creationId xmlns="" xmlns:a16="http://schemas.microsoft.com/office/drawing/2014/main" id="{01AA928C-AF8D-1646-A6F3-EF5995C396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D62D6A0C-D391-9444-BAE8-05898E458C5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D51DE147-A5B6-2A4B-82C7-B7D56514D050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7" name="Graphic 86" descr="Speaker Phone">
              <a:extLst>
                <a:ext uri="{FF2B5EF4-FFF2-40B4-BE49-F238E27FC236}">
                  <a16:creationId xmlns="" xmlns:a16="http://schemas.microsoft.com/office/drawing/2014/main" id="{F8437A7F-6FE7-204F-A7BB-FB2B7D77E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02A35449-5ECA-CE4D-89C9-2A747ED49EF7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9" name="Graphic 88" descr="Envelope">
            <a:extLst>
              <a:ext uri="{FF2B5EF4-FFF2-40B4-BE49-F238E27FC236}">
                <a16:creationId xmlns="" xmlns:a16="http://schemas.microsoft.com/office/drawing/2014/main" id="{1E46B590-9C0A-7B46-9B82-EA2643F89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0" name="Titre 1">
            <a:extLst>
              <a:ext uri="{FF2B5EF4-FFF2-40B4-BE49-F238E27FC236}">
                <a16:creationId xmlns="" xmlns:a16="http://schemas.microsoft.com/office/drawing/2014/main" id="{90227DFB-A463-DE43-9DBC-2FD83D3BAB9C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Titre 1">
            <a:extLst>
              <a:ext uri="{FF2B5EF4-FFF2-40B4-BE49-F238E27FC236}">
                <a16:creationId xmlns="" xmlns:a16="http://schemas.microsoft.com/office/drawing/2014/main" id="{4BA7582A-20B6-B244-9786-601737857F7F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="" xmlns:a16="http://schemas.microsoft.com/office/drawing/2014/main" id="{3127C4F4-60AD-914A-AB4F-8C7F59659433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>
            <a:extLst>
              <a:ext uri="{FF2B5EF4-FFF2-40B4-BE49-F238E27FC236}">
                <a16:creationId xmlns="" xmlns:a16="http://schemas.microsoft.com/office/drawing/2014/main" id="{8766C4F0-8314-A745-8990-2085C83F0E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 descr="Free White Twitter Icon - Download White Twitter Icon">
            <a:extLst>
              <a:ext uri="{FF2B5EF4-FFF2-40B4-BE49-F238E27FC236}">
                <a16:creationId xmlns="" xmlns:a16="http://schemas.microsoft.com/office/drawing/2014/main" id="{9741FCF2-16F8-2E44-BF31-73DEB1664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2A498A7E-A6C1-174E-9FB2-6AD08ECADD77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@GI CONNECT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8E061EB8-04EA-2B41-AA75-7507ACCEB92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@GI CONNECT</a:t>
            </a:r>
          </a:p>
        </p:txBody>
      </p:sp>
      <p:sp>
        <p:nvSpPr>
          <p:cNvPr id="98" name="Rectangle 97">
            <a:hlinkClick r:id="rId7"/>
            <a:extLst>
              <a:ext uri="{FF2B5EF4-FFF2-40B4-BE49-F238E27FC236}">
                <a16:creationId xmlns="" xmlns:a16="http://schemas.microsoft.com/office/drawing/2014/main" id="{517A18AF-8056-8547-91A1-98FD034FD520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hlinkClick r:id="rId8"/>
            <a:extLst>
              <a:ext uri="{FF2B5EF4-FFF2-40B4-BE49-F238E27FC236}">
                <a16:creationId xmlns="" xmlns:a16="http://schemas.microsoft.com/office/drawing/2014/main" id="{3A07D25D-6190-954A-8771-C4BC4FD6366A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hlinkClick r:id="rId9"/>
            <a:extLst>
              <a:ext uri="{FF2B5EF4-FFF2-40B4-BE49-F238E27FC236}">
                <a16:creationId xmlns="" xmlns:a16="http://schemas.microsoft.com/office/drawing/2014/main" id="{383B5C1B-6D21-1F47-8570-6CA156CDECDB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ounded Rectangle 100">
            <a:extLst>
              <a:ext uri="{FF2B5EF4-FFF2-40B4-BE49-F238E27FC236}">
                <a16:creationId xmlns="" xmlns:a16="http://schemas.microsoft.com/office/drawing/2014/main" id="{B3B8FB1A-20C7-5241-A37B-20B549BA46B8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569AFCB0-C44C-964E-A570-5FE1305BFB46}"/>
              </a:ext>
            </a:extLst>
          </p:cNvPr>
          <p:cNvSpPr txBox="1"/>
          <p:nvPr userDrawn="1"/>
        </p:nvSpPr>
        <p:spPr>
          <a:xfrm>
            <a:off x="805458" y="6013567"/>
            <a:ext cx="13823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giconnect.info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3" name="Rectangle 102">
            <a:hlinkClick r:id="rId10"/>
            <a:extLst>
              <a:ext uri="{FF2B5EF4-FFF2-40B4-BE49-F238E27FC236}">
                <a16:creationId xmlns="" xmlns:a16="http://schemas.microsoft.com/office/drawing/2014/main" id="{FCED7DC8-4C79-9943-B102-D35A25B0222D}"/>
              </a:ext>
            </a:extLst>
          </p:cNvPr>
          <p:cNvSpPr/>
          <p:nvPr userDrawn="1"/>
        </p:nvSpPr>
        <p:spPr>
          <a:xfrm>
            <a:off x="391317" y="6023566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" name="Graphic 103" descr="World">
            <a:extLst>
              <a:ext uri="{FF2B5EF4-FFF2-40B4-BE49-F238E27FC236}">
                <a16:creationId xmlns="" xmlns:a16="http://schemas.microsoft.com/office/drawing/2014/main" id="{90423F17-1622-CF4B-B561-5C1DD916D61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A8951B32-3FCB-A840-A33C-3E2248EB9A6B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ea typeface="Aileron" charset="0"/>
                <a:cs typeface="PT Sans Narrow"/>
              </a:rPr>
              <a:t>giconnectinfo</a:t>
            </a:r>
            <a:endParaRPr lang="en-GB" sz="14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06" name="Rectangle 105">
            <a:hlinkClick r:id="rId13"/>
            <a:extLst>
              <a:ext uri="{FF2B5EF4-FFF2-40B4-BE49-F238E27FC236}">
                <a16:creationId xmlns="" xmlns:a16="http://schemas.microsoft.com/office/drawing/2014/main" id="{830974DD-735E-454E-B71F-57B310A2D614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Picture 2" descr="Linkedin logo logo website icon - Popular Social Media Flat">
            <a:extLst>
              <a:ext uri="{FF2B5EF4-FFF2-40B4-BE49-F238E27FC236}">
                <a16:creationId xmlns="" xmlns:a16="http://schemas.microsoft.com/office/drawing/2014/main" id="{018D16C2-1610-3948-A133-70882A150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>
            <a:extLst>
              <a:ext uri="{FF2B5EF4-FFF2-40B4-BE49-F238E27FC236}">
                <a16:creationId xmlns="" xmlns:a16="http://schemas.microsoft.com/office/drawing/2014/main" id="{E25CCD45-8E19-5B4E-BB4C-293B04AEA8E7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4" descr="Vimeo Icon Logo - Free vector graphic on Pixabay">
            <a:extLst>
              <a:ext uri="{FF2B5EF4-FFF2-40B4-BE49-F238E27FC236}">
                <a16:creationId xmlns="" xmlns:a16="http://schemas.microsoft.com/office/drawing/2014/main" id="{F6C23F6D-124D-0F4A-901D-7ADF10A91D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>
            <a:hlinkClick r:id="rId17"/>
            <a:extLst>
              <a:ext uri="{FF2B5EF4-FFF2-40B4-BE49-F238E27FC236}">
                <a16:creationId xmlns="" xmlns:a16="http://schemas.microsoft.com/office/drawing/2014/main" id="{D74179F3-23FE-4145-BB78-E6D19A950974}"/>
              </a:ext>
            </a:extLst>
          </p:cNvPr>
          <p:cNvSpPr/>
          <p:nvPr userDrawn="1"/>
        </p:nvSpPr>
        <p:spPr>
          <a:xfrm>
            <a:off x="2772681" y="5507360"/>
            <a:ext cx="20617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Picture 110" descr="Logo&#10;&#10;Description automatically generated">
            <a:extLst>
              <a:ext uri="{FF2B5EF4-FFF2-40B4-BE49-F238E27FC236}">
                <a16:creationId xmlns="" xmlns:a16="http://schemas.microsoft.com/office/drawing/2014/main" id="{D995F455-02D7-E746-94EC-6CB6F3B4C3D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1352" y="579036"/>
            <a:ext cx="2611609" cy="104875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A34CF25-F5C1-F448-BA69-EB60CB5E4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BB96D-B4DB-AF44-9CBC-D31F6F8A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A21E48-2D4D-1248-B7BF-31127DB3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4A312C-50ED-2F43-9243-59FD9456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0CC1DB-9966-734F-A9CC-B5333E75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41F75B-B65C-A049-99D8-2C646F00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E0A6-6FB8-BC40-B79B-E6552154397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5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18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BDE65B2-62DB-0042-93A8-649B23C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1F2A64B-7F0D-754F-B018-4E06F5DBE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41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41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408DFC0A-B8FE-4745-B308-8B3B43A6D6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=""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0A0F5129-B832-BA43-91C7-4DB2A6E788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91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=""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CC6B9034-F73D-BD4E-B4A4-CA8009AA70A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26" y="239349"/>
            <a:ext cx="8931169" cy="44657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83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=""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4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20C57DB-C668-9049-A38A-DE3CA2B990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4" y="6356356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4CF3D6-9454-A14D-BA64-9701D9CFF4B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878" y="270175"/>
            <a:ext cx="1787079" cy="719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0" r:id="rId14"/>
    <p:sldLayoutId id="2147483681" r:id="rId1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7993" indent="-287993" algn="l" defTabSz="457189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5986" indent="-287993" algn="l" defTabSz="457189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3978" indent="-287993" algn="l" defTabSz="457189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1971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39964" indent="-287993" algn="l" defTabSz="457189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twitter.com/giconnectinfo" TargetMode="External"/><Relationship Id="rId7" Type="http://schemas.openxmlformats.org/officeDocument/2006/relationships/hyperlink" Target="http://www.giconnect.inf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iconnect" TargetMode="External"/><Relationship Id="rId11" Type="http://schemas.openxmlformats.org/officeDocument/2006/relationships/image" Target="../media/image14.png"/><Relationship Id="rId5" Type="http://schemas.openxmlformats.org/officeDocument/2006/relationships/hyperlink" Target="mailto:antoine.lacombe@cor2ed.com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linkedin.com/company/23701925" TargetMode="Externa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="" xmlns:a16="http://schemas.microsoft.com/office/drawing/2014/main" id="{28B5CC98-374B-3D44-A1C9-3F471CAE35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NIVO + CHEMO = 1L standard of care in advanced GC/GEJC/EAC</a:t>
            </a:r>
          </a:p>
          <a:p>
            <a:pPr lvl="1"/>
            <a:r>
              <a:rPr lang="en-GB" dirty="0"/>
              <a:t>CheckMate-649 with 24 months follow-up showed</a:t>
            </a:r>
          </a:p>
          <a:p>
            <a:pPr lvl="2"/>
            <a:r>
              <a:rPr lang="en-GB" dirty="0"/>
              <a:t>Long-term OS and PFS benefit</a:t>
            </a:r>
          </a:p>
          <a:p>
            <a:pPr lvl="2"/>
            <a:r>
              <a:rPr lang="en-GB" dirty="0"/>
              <a:t>Higher ORR and more durable responses</a:t>
            </a:r>
          </a:p>
          <a:p>
            <a:pPr lvl="2"/>
            <a:endParaRPr lang="en-GB" dirty="0"/>
          </a:p>
          <a:p>
            <a:r>
              <a:rPr lang="en-GB" dirty="0"/>
              <a:t>NIVO + IPI did not significantly improve OS vs chemo in patients with PD-L1 CPS ≥5</a:t>
            </a:r>
          </a:p>
          <a:p>
            <a:endParaRPr lang="en-GB" dirty="0"/>
          </a:p>
          <a:p>
            <a:r>
              <a:rPr lang="en-GB" dirty="0"/>
              <a:t>NIVO + IPI was stopped early</a:t>
            </a:r>
          </a:p>
          <a:p>
            <a:endParaRPr lang="en-GB" dirty="0"/>
          </a:p>
          <a:p>
            <a:r>
              <a:rPr lang="en-GB" dirty="0"/>
              <a:t>No new safety signals identified with NIVO + </a:t>
            </a:r>
            <a:r>
              <a:rPr lang="en-GB" dirty="0" smtClean="0"/>
              <a:t>chemo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021D9-7E7C-0042-B18A-3062EFFA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</a:t>
            </a:r>
            <a:endParaRPr lang="en-GB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="" xmlns:a16="http://schemas.microsoft.com/office/drawing/2014/main" id="{3392C044-31BA-6A49-924A-96108225A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07FE3265-B120-5243-A2DF-BE738287AB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660392" cy="365125"/>
          </a:xfrm>
        </p:spPr>
        <p:txBody>
          <a:bodyPr/>
          <a:lstStyle/>
          <a:p>
            <a:r>
              <a:rPr lang="en-US" dirty="0"/>
              <a:t>1L, first-line; chemo, chemotherapy; CPS, combined positive score; </a:t>
            </a:r>
            <a:r>
              <a:rPr lang="en-GB" dirty="0"/>
              <a:t>EAC, oesophageal adenocarcinoma; GC, gastric cancer; GEJC, gastro-oesophageal junction cancer; </a:t>
            </a:r>
            <a:r>
              <a:rPr lang="en-US" dirty="0"/>
              <a:t>IPI, ipilimumab; NIVO, nivolumab; </a:t>
            </a:r>
            <a:r>
              <a:rPr lang="en-GB" dirty="0"/>
              <a:t>ORR, objective response rate; </a:t>
            </a:r>
            <a:r>
              <a:rPr lang="en-US" dirty="0"/>
              <a:t>OS; overall survival; PFS, progression-free survival; PD-L1, programmed death-ligand 1</a:t>
            </a:r>
          </a:p>
        </p:txBody>
      </p:sp>
    </p:spTree>
    <p:extLst>
      <p:ext uri="{BB962C8B-B14F-4D97-AF65-F5344CB8AC3E}">
        <p14:creationId xmlns:p14="http://schemas.microsoft.com/office/powerpoint/2010/main" val="3465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Ipilimumab or FOLFOX in combination with </a:t>
            </a:r>
            <a:r>
              <a:rPr lang="en-GB" dirty="0" err="1"/>
              <a:t>Nivolumab</a:t>
            </a:r>
            <a:r>
              <a:rPr lang="en-GB" dirty="0"/>
              <a:t> and </a:t>
            </a:r>
            <a:r>
              <a:rPr lang="en-GB" dirty="0" err="1"/>
              <a:t>Trastuzumab</a:t>
            </a:r>
            <a:r>
              <a:rPr lang="en-GB" dirty="0"/>
              <a:t> in previously untreated HER2 positive locally advanced or </a:t>
            </a:r>
            <a:r>
              <a:rPr lang="en-GB" dirty="0" err="1"/>
              <a:t>metastastic</a:t>
            </a:r>
            <a:r>
              <a:rPr lang="en-GB" dirty="0"/>
              <a:t> </a:t>
            </a:r>
            <a:r>
              <a:rPr lang="en-GB" dirty="0" err="1"/>
              <a:t>EsophagoGastric</a:t>
            </a:r>
            <a:r>
              <a:rPr lang="en-GB" dirty="0"/>
              <a:t> Adenocarcinoma (EGA) – results of the randomized phase 2 INTEGA trial </a:t>
            </a:r>
            <a:br>
              <a:rPr lang="en-GB" dirty="0"/>
            </a:br>
            <a:r>
              <a:rPr lang="en-GB" dirty="0"/>
              <a:t>(AIO STO 0217)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Alexander Stein. ESMO 2021, Abstract </a:t>
            </a:r>
            <a:r>
              <a:rPr lang="en-GB" sz="2400" dirty="0"/>
              <a:t>#</a:t>
            </a:r>
            <a:r>
              <a:rPr lang="en-GB" sz="2400" cap="none" dirty="0"/>
              <a:t>LBA54</a:t>
            </a:r>
            <a:endParaRPr lang="en-GB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26">
            <a:extLst>
              <a:ext uri="{FF2B5EF4-FFF2-40B4-BE49-F238E27FC236}">
                <a16:creationId xmlns="" xmlns:a16="http://schemas.microsoft.com/office/drawing/2014/main" id="{1735C371-8227-A942-88FE-DCB6B5873CB7}"/>
              </a:ext>
            </a:extLst>
          </p:cNvPr>
          <p:cNvSpPr/>
          <p:nvPr/>
        </p:nvSpPr>
        <p:spPr>
          <a:xfrm>
            <a:off x="608540" y="2317913"/>
            <a:ext cx="10973861" cy="3331774"/>
          </a:xfrm>
          <a:prstGeom prst="roundRect">
            <a:avLst>
              <a:gd name="adj" fmla="val 7468"/>
            </a:avLst>
          </a:prstGeom>
          <a:solidFill>
            <a:schemeClr val="accent1">
              <a:lumMod val="20000"/>
              <a:lumOff val="80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="" xmlns:a16="http://schemas.microsoft.com/office/drawing/2014/main" id="{4844BF11-C7EC-2549-B8B0-4F0B10DFDA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0804408" cy="365125"/>
          </a:xfrm>
        </p:spPr>
        <p:txBody>
          <a:bodyPr/>
          <a:lstStyle/>
          <a:p>
            <a:r>
              <a:rPr lang="en-GB" dirty="0"/>
              <a:t>CTC, circulating tumour cells; </a:t>
            </a:r>
            <a:r>
              <a:rPr lang="en-GB" dirty="0" err="1"/>
              <a:t>ctDNA</a:t>
            </a:r>
            <a:r>
              <a:rPr lang="en-GB" dirty="0"/>
              <a:t>, circulating tumour DNA; EBV, </a:t>
            </a:r>
            <a:r>
              <a:rPr lang="en-US" dirty="0"/>
              <a:t>Epstein-Barr virus; </a:t>
            </a:r>
            <a:r>
              <a:rPr lang="en-GB" dirty="0"/>
              <a:t>EGA, </a:t>
            </a:r>
            <a:r>
              <a:rPr lang="en-GB" dirty="0" err="1"/>
              <a:t>o</a:t>
            </a:r>
            <a:r>
              <a:rPr lang="en-GB" dirty="0" err="1">
                <a:solidFill>
                  <a:schemeClr val="tx2"/>
                </a:solidFill>
              </a:rPr>
              <a:t>esophagogastric</a:t>
            </a:r>
            <a:r>
              <a:rPr lang="en-GB" dirty="0">
                <a:solidFill>
                  <a:schemeClr val="tx2"/>
                </a:solidFill>
              </a:rPr>
              <a:t> adenocarcinoma; EOT, end of treatment; </a:t>
            </a:r>
            <a:r>
              <a:rPr lang="en-GB" dirty="0"/>
              <a:t>FOLFOX, </a:t>
            </a:r>
            <a:r>
              <a:rPr lang="en-GB" dirty="0" err="1"/>
              <a:t>folinic</a:t>
            </a:r>
            <a:r>
              <a:rPr lang="en-GB" dirty="0"/>
              <a:t> acid + fluorouracil + </a:t>
            </a:r>
            <a:r>
              <a:rPr lang="en-GB" dirty="0" err="1"/>
              <a:t>oxaliplatin</a:t>
            </a:r>
            <a:r>
              <a:rPr lang="en-GB" dirty="0"/>
              <a:t>; HER2, human epidermal growth factor receptor 2; MMR, </a:t>
            </a:r>
            <a:r>
              <a:rPr lang="en-US" dirty="0"/>
              <a:t>mismatch repair; </a:t>
            </a:r>
            <a:r>
              <a:rPr lang="en-GB" dirty="0"/>
              <a:t>PD-L1, programmed death-ligand 1; R, randomisation; </a:t>
            </a:r>
            <a:r>
              <a:rPr lang="en-GB" dirty="0" err="1"/>
              <a:t>TiL</a:t>
            </a:r>
            <a:r>
              <a:rPr lang="en-GB" dirty="0"/>
              <a:t>, </a:t>
            </a:r>
            <a:r>
              <a:rPr lang="en-US" dirty="0" err="1"/>
              <a:t>tumour</a:t>
            </a:r>
            <a:r>
              <a:rPr lang="en-US" dirty="0"/>
              <a:t> infiltrating T-lymphocytes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608540" y="1154899"/>
            <a:ext cx="11176092" cy="101566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INTEGA study (NCT03409848):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randomised exploratory Phase 2 investigator-initiated trial with two experimental arms to assess therapy options for advanced or metastatic </a:t>
            </a:r>
            <a:r>
              <a:rPr lang="en-GB" sz="2000" dirty="0" err="1">
                <a:solidFill>
                  <a:schemeClr val="tx2"/>
                </a:solidFill>
                <a:latin typeface="+mj-lt"/>
              </a:rPr>
              <a:t>oesophagogastric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 adenocarcinoma in patients overexpressing human epidermal receptor type 2 (HER2 positive patients)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3CA867A-87A8-7244-A08A-0D102C41EFFE}"/>
              </a:ext>
            </a:extLst>
          </p:cNvPr>
          <p:cNvSpPr/>
          <p:nvPr/>
        </p:nvSpPr>
        <p:spPr>
          <a:xfrm>
            <a:off x="619200" y="5719850"/>
            <a:ext cx="11109443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Between March 2018 and May 2020 a total of 97 patients were enrolled and 88 randomised (44 per arm)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73BF0961-6225-CA4D-9E2E-C18D8F251D8C}"/>
              </a:ext>
            </a:extLst>
          </p:cNvPr>
          <p:cNvSpPr/>
          <p:nvPr/>
        </p:nvSpPr>
        <p:spPr>
          <a:xfrm>
            <a:off x="5951053" y="2495886"/>
            <a:ext cx="3072190" cy="5833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Trastuzumab + nivolumab</a:t>
            </a:r>
            <a:br>
              <a:rPr lang="en-GB" sz="1600" b="1" dirty="0"/>
            </a:br>
            <a:r>
              <a:rPr lang="en-GB" sz="1600" b="1" dirty="0"/>
              <a:t>+ ipilimumab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225E9B2-A530-9C4F-8318-7C14F0EA623E}"/>
              </a:ext>
            </a:extLst>
          </p:cNvPr>
          <p:cNvSpPr txBox="1"/>
          <p:nvPr/>
        </p:nvSpPr>
        <p:spPr>
          <a:xfrm>
            <a:off x="9239267" y="5175479"/>
            <a:ext cx="872675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ea typeface="Aileron" charset="0"/>
                <a:cs typeface="Aileron" charset="0"/>
              </a:rPr>
              <a:t>Progression</a:t>
            </a:r>
            <a:br>
              <a:rPr lang="en-GB" sz="1400" dirty="0">
                <a:ea typeface="Aileron" charset="0"/>
                <a:cs typeface="Aileron" charset="0"/>
              </a:rPr>
            </a:br>
            <a:r>
              <a:rPr lang="en-GB" sz="1400" dirty="0">
                <a:ea typeface="Aileron" charset="0"/>
                <a:cs typeface="Aileron" charset="0"/>
              </a:rPr>
              <a:t>and/or EOT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82A7A27A-C950-034E-9005-541FD24E96BD}"/>
              </a:ext>
            </a:extLst>
          </p:cNvPr>
          <p:cNvSpPr/>
          <p:nvPr/>
        </p:nvSpPr>
        <p:spPr>
          <a:xfrm>
            <a:off x="5951053" y="3388514"/>
            <a:ext cx="3072190" cy="5833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Trastuzumab + nivolumab</a:t>
            </a:r>
            <a:br>
              <a:rPr lang="en-GB" sz="1600" b="1" dirty="0"/>
            </a:br>
            <a:r>
              <a:rPr lang="en-GB" sz="1600" b="1" dirty="0"/>
              <a:t>+ FOLFOX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012966D-B7A2-8D4B-9D8E-48E0C3FE5F7A}"/>
              </a:ext>
            </a:extLst>
          </p:cNvPr>
          <p:cNvCxnSpPr>
            <a:cxnSpLocks/>
          </p:cNvCxnSpPr>
          <p:nvPr/>
        </p:nvCxnSpPr>
        <p:spPr>
          <a:xfrm flipH="1">
            <a:off x="4341424" y="3244747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96294CB-BAF2-5B44-9DC4-BADC64545C11}"/>
              </a:ext>
            </a:extLst>
          </p:cNvPr>
          <p:cNvCxnSpPr>
            <a:cxnSpLocks/>
          </p:cNvCxnSpPr>
          <p:nvPr/>
        </p:nvCxnSpPr>
        <p:spPr>
          <a:xfrm flipH="1">
            <a:off x="5278827" y="2806764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57684CF-6892-4449-9883-5DA5B6FDF8E1}"/>
              </a:ext>
            </a:extLst>
          </p:cNvPr>
          <p:cNvCxnSpPr>
            <a:cxnSpLocks/>
          </p:cNvCxnSpPr>
          <p:nvPr/>
        </p:nvCxnSpPr>
        <p:spPr>
          <a:xfrm flipH="1" flipV="1">
            <a:off x="5278827" y="3247337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5E27B83-9469-B540-8C94-F623BFF945A9}"/>
              </a:ext>
            </a:extLst>
          </p:cNvPr>
          <p:cNvSpPr/>
          <p:nvPr/>
        </p:nvSpPr>
        <p:spPr>
          <a:xfrm>
            <a:off x="5038709" y="2950590"/>
            <a:ext cx="602465" cy="602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</a:t>
            </a:r>
            <a:endParaRPr lang="en-US" sz="1000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D49D6861-4C9B-EB4D-AB5D-3B612E842822}"/>
              </a:ext>
            </a:extLst>
          </p:cNvPr>
          <p:cNvSpPr/>
          <p:nvPr/>
        </p:nvSpPr>
        <p:spPr>
          <a:xfrm>
            <a:off x="1683853" y="2811573"/>
            <a:ext cx="2755963" cy="844572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Previously untreated HER2+ locally advanced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or metastatic EGA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441FA9-EBF7-3247-9E71-A2D1A9A8D859}"/>
              </a:ext>
            </a:extLst>
          </p:cNvPr>
          <p:cNvSpPr txBox="1"/>
          <p:nvPr/>
        </p:nvSpPr>
        <p:spPr>
          <a:xfrm>
            <a:off x="2038467" y="4136576"/>
            <a:ext cx="2861452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ea typeface="Aileron" charset="0"/>
                <a:cs typeface="Aileron" charset="0"/>
              </a:rPr>
              <a:t>Tumour block for HER2/PD-L1/MMR/</a:t>
            </a:r>
            <a:br>
              <a:rPr lang="en-GB" sz="1400" dirty="0">
                <a:ea typeface="Aileron" charset="0"/>
                <a:cs typeface="Aileron" charset="0"/>
              </a:rPr>
            </a:br>
            <a:r>
              <a:rPr lang="en-GB" sz="1400" dirty="0">
                <a:ea typeface="Aileron" charset="0"/>
                <a:cs typeface="Aileron" charset="0"/>
              </a:rPr>
              <a:t>EBV, </a:t>
            </a:r>
            <a:r>
              <a:rPr lang="en-GB" sz="1400" dirty="0" err="1">
                <a:ea typeface="Aileron" charset="0"/>
                <a:cs typeface="Aileron" charset="0"/>
              </a:rPr>
              <a:t>TiL</a:t>
            </a:r>
            <a:r>
              <a:rPr lang="en-GB" sz="1400" dirty="0">
                <a:ea typeface="Aileron" charset="0"/>
                <a:cs typeface="Aileron" charset="0"/>
              </a:rPr>
              <a:t> analysis and HER2 profiling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DE1E5BE-4078-4345-9087-ED27C849FC0D}"/>
              </a:ext>
            </a:extLst>
          </p:cNvPr>
          <p:cNvCxnSpPr>
            <a:cxnSpLocks/>
          </p:cNvCxnSpPr>
          <p:nvPr/>
        </p:nvCxnSpPr>
        <p:spPr>
          <a:xfrm flipV="1">
            <a:off x="1885796" y="4176375"/>
            <a:ext cx="0" cy="365772"/>
          </a:xfrm>
          <a:prstGeom prst="line">
            <a:avLst/>
          </a:prstGeom>
          <a:ln>
            <a:solidFill>
              <a:srgbClr val="7030A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5BFB9EF-03C5-5741-A8B1-916B33281033}"/>
              </a:ext>
            </a:extLst>
          </p:cNvPr>
          <p:cNvSpPr txBox="1"/>
          <p:nvPr/>
        </p:nvSpPr>
        <p:spPr>
          <a:xfrm>
            <a:off x="2038467" y="4669976"/>
            <a:ext cx="2861452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ea typeface="Aileron" charset="0"/>
                <a:cs typeface="Aileron" charset="0"/>
              </a:rPr>
              <a:t>25-35 ml blood (1-2 </a:t>
            </a:r>
            <a:r>
              <a:rPr lang="en-GB" sz="1400" dirty="0" err="1">
                <a:ea typeface="Aileron" charset="0"/>
                <a:cs typeface="Aileron" charset="0"/>
              </a:rPr>
              <a:t>Streck</a:t>
            </a:r>
            <a:r>
              <a:rPr lang="en-GB" sz="1400" dirty="0">
                <a:ea typeface="Aileron" charset="0"/>
                <a:cs typeface="Aileron" charset="0"/>
              </a:rPr>
              <a:t>® tubes with</a:t>
            </a:r>
            <a:br>
              <a:rPr lang="en-GB" sz="1400" dirty="0">
                <a:ea typeface="Aileron" charset="0"/>
                <a:cs typeface="Aileron" charset="0"/>
              </a:rPr>
            </a:br>
            <a:r>
              <a:rPr lang="en-GB" sz="1400" dirty="0">
                <a:ea typeface="Aileron" charset="0"/>
                <a:cs typeface="Aileron" charset="0"/>
              </a:rPr>
              <a:t>10 ml each and 2 </a:t>
            </a:r>
            <a:r>
              <a:rPr lang="en-GB" sz="1400" dirty="0" err="1">
                <a:ea typeface="Aileron" charset="0"/>
                <a:cs typeface="Aileron" charset="0"/>
              </a:rPr>
              <a:t>Veridex</a:t>
            </a:r>
            <a:r>
              <a:rPr lang="en-GB" sz="1400" dirty="0">
                <a:ea typeface="Aileron" charset="0"/>
                <a:cs typeface="Aileron" charset="0"/>
              </a:rPr>
              <a:t>® tubes with 7.5 ml each)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4B768BC-F757-B04A-AF6C-291E07A808EF}"/>
              </a:ext>
            </a:extLst>
          </p:cNvPr>
          <p:cNvCxnSpPr>
            <a:cxnSpLocks/>
          </p:cNvCxnSpPr>
          <p:nvPr/>
        </p:nvCxnSpPr>
        <p:spPr>
          <a:xfrm flipV="1">
            <a:off x="1885796" y="4709775"/>
            <a:ext cx="0" cy="365772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3D7FDF64-4294-EA4B-AE75-5320EF433CEC}"/>
              </a:ext>
            </a:extLst>
          </p:cNvPr>
          <p:cNvSpPr/>
          <p:nvPr/>
        </p:nvSpPr>
        <p:spPr>
          <a:xfrm>
            <a:off x="5953674" y="4025675"/>
            <a:ext cx="4437721" cy="100869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825F08E-D769-1543-86B3-291AE5AA5ED2}"/>
              </a:ext>
            </a:extLst>
          </p:cNvPr>
          <p:cNvCxnSpPr>
            <a:cxnSpLocks/>
          </p:cNvCxnSpPr>
          <p:nvPr/>
        </p:nvCxnSpPr>
        <p:spPr>
          <a:xfrm flipV="1">
            <a:off x="5967938" y="4785975"/>
            <a:ext cx="0" cy="365772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E0A84EF-0BEF-D84C-A48C-BC722ECD7A28}"/>
              </a:ext>
            </a:extLst>
          </p:cNvPr>
          <p:cNvCxnSpPr>
            <a:cxnSpLocks/>
          </p:cNvCxnSpPr>
          <p:nvPr/>
        </p:nvCxnSpPr>
        <p:spPr>
          <a:xfrm flipV="1">
            <a:off x="9658195" y="4785975"/>
            <a:ext cx="0" cy="365772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E0449E8-2927-5F49-9187-4B5DD2E49648}"/>
              </a:ext>
            </a:extLst>
          </p:cNvPr>
          <p:cNvSpPr txBox="1"/>
          <p:nvPr/>
        </p:nvSpPr>
        <p:spPr>
          <a:xfrm>
            <a:off x="7170198" y="5175479"/>
            <a:ext cx="37350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err="1">
                <a:ea typeface="Aileron" charset="0"/>
                <a:cs typeface="Aileron" charset="0"/>
              </a:rPr>
              <a:t>Wk</a:t>
            </a:r>
            <a:r>
              <a:rPr lang="en-GB" sz="1400" dirty="0">
                <a:ea typeface="Aileron" charset="0"/>
                <a:cs typeface="Aileron" charset="0"/>
              </a:rPr>
              <a:t> 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DFD0BFA-1711-C941-9D5F-63DCA03A39A7}"/>
              </a:ext>
            </a:extLst>
          </p:cNvPr>
          <p:cNvCxnSpPr>
            <a:cxnSpLocks/>
          </p:cNvCxnSpPr>
          <p:nvPr/>
        </p:nvCxnSpPr>
        <p:spPr>
          <a:xfrm flipV="1">
            <a:off x="7339538" y="4785975"/>
            <a:ext cx="0" cy="365772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461E8C-F510-6942-847F-9C423EA52AD3}"/>
              </a:ext>
            </a:extLst>
          </p:cNvPr>
          <p:cNvSpPr txBox="1"/>
          <p:nvPr/>
        </p:nvSpPr>
        <p:spPr>
          <a:xfrm>
            <a:off x="6179598" y="5175479"/>
            <a:ext cx="373500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err="1">
                <a:ea typeface="Aileron" charset="0"/>
                <a:cs typeface="Aileron" charset="0"/>
              </a:rPr>
              <a:t>Wk</a:t>
            </a:r>
            <a:r>
              <a:rPr lang="en-GB" sz="1400" dirty="0">
                <a:ea typeface="Aileron" charset="0"/>
                <a:cs typeface="Aileron" charset="0"/>
              </a:rPr>
              <a:t> 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EC506B6-2CF2-094E-AE7F-C7FB7D7076CF}"/>
              </a:ext>
            </a:extLst>
          </p:cNvPr>
          <p:cNvCxnSpPr>
            <a:cxnSpLocks/>
          </p:cNvCxnSpPr>
          <p:nvPr/>
        </p:nvCxnSpPr>
        <p:spPr>
          <a:xfrm flipV="1">
            <a:off x="6348938" y="4785975"/>
            <a:ext cx="0" cy="365772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5D082F9-864F-3D4C-A6E0-86788AED0096}"/>
              </a:ext>
            </a:extLst>
          </p:cNvPr>
          <p:cNvSpPr txBox="1"/>
          <p:nvPr/>
        </p:nvSpPr>
        <p:spPr>
          <a:xfrm>
            <a:off x="5862587" y="5175479"/>
            <a:ext cx="201978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ea typeface="Aileron" charset="0"/>
                <a:cs typeface="Aileron" charset="0"/>
              </a:rPr>
              <a:t>D0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A9C346B-BADB-F847-9DB4-4F0EB9BB4557}"/>
              </a:ext>
            </a:extLst>
          </p:cNvPr>
          <p:cNvSpPr txBox="1"/>
          <p:nvPr/>
        </p:nvSpPr>
        <p:spPr>
          <a:xfrm>
            <a:off x="6077895" y="4346561"/>
            <a:ext cx="3268780" cy="3877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bg1"/>
                </a:solidFill>
                <a:ea typeface="Aileron" charset="0"/>
                <a:cs typeface="Aileron" charset="0"/>
              </a:rPr>
              <a:t>Translational research (tissue/CTC/</a:t>
            </a:r>
            <a:r>
              <a:rPr lang="en-GB" sz="1400" b="1" dirty="0" err="1">
                <a:solidFill>
                  <a:schemeClr val="bg1"/>
                </a:solidFill>
                <a:ea typeface="Aileron" charset="0"/>
                <a:cs typeface="Aileron" charset="0"/>
              </a:rPr>
              <a:t>ctDNA</a:t>
            </a:r>
            <a:r>
              <a:rPr lang="en-GB" sz="1400" b="1" dirty="0">
                <a:solidFill>
                  <a:schemeClr val="bg1"/>
                </a:solidFill>
                <a:ea typeface="Aileron" charset="0"/>
                <a:cs typeface="Aileron" charset="0"/>
              </a:rPr>
              <a:t> to</a:t>
            </a:r>
            <a:br>
              <a:rPr lang="en-GB" sz="1400" b="1" dirty="0">
                <a:solidFill>
                  <a:schemeClr val="bg1"/>
                </a:solidFill>
                <a:ea typeface="Aileron" charset="0"/>
                <a:cs typeface="Aileron" charset="0"/>
              </a:rPr>
            </a:br>
            <a:r>
              <a:rPr lang="en-GB" sz="1400" b="1" dirty="0">
                <a:solidFill>
                  <a:schemeClr val="bg1"/>
                </a:solidFill>
                <a:ea typeface="Aileron" charset="0"/>
                <a:cs typeface="Aileron" charset="0"/>
              </a:rPr>
              <a:t>assess </a:t>
            </a:r>
            <a:r>
              <a:rPr lang="en-GB" sz="1400" b="1" dirty="0" err="1">
                <a:solidFill>
                  <a:schemeClr val="bg1"/>
                </a:solidFill>
                <a:ea typeface="Aileron" charset="0"/>
                <a:cs typeface="Aileron" charset="0"/>
              </a:rPr>
              <a:t>immunoprofiling</a:t>
            </a:r>
            <a:r>
              <a:rPr lang="en-GB" sz="1400" b="1" dirty="0">
                <a:solidFill>
                  <a:schemeClr val="bg1"/>
                </a:solidFill>
                <a:ea typeface="Aileron" charset="0"/>
                <a:cs typeface="Aileron" charset="0"/>
              </a:rPr>
              <a:t> and HER signalling)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CC803349-776A-4D4B-A438-9D2B17B6D9C6}"/>
              </a:ext>
            </a:extLst>
          </p:cNvPr>
          <p:cNvCxnSpPr>
            <a:cxnSpLocks/>
          </p:cNvCxnSpPr>
          <p:nvPr/>
        </p:nvCxnSpPr>
        <p:spPr>
          <a:xfrm flipV="1">
            <a:off x="5619595" y="4785975"/>
            <a:ext cx="0" cy="365772"/>
          </a:xfrm>
          <a:prstGeom prst="line">
            <a:avLst/>
          </a:prstGeom>
          <a:ln>
            <a:solidFill>
              <a:srgbClr val="7030A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F983AAF-43A4-7C4F-8F7C-48655910A6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6"/>
            <a:ext cx="11020432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CPS, combined positive score; DOR, duration of response; FOLFOX, </a:t>
            </a:r>
            <a:r>
              <a:rPr lang="en-GB" dirty="0" err="1">
                <a:solidFill>
                  <a:schemeClr val="tx2"/>
                </a:solidFill>
              </a:rPr>
              <a:t>folinic</a:t>
            </a:r>
            <a:r>
              <a:rPr lang="en-GB" dirty="0">
                <a:solidFill>
                  <a:schemeClr val="tx2"/>
                </a:solidFill>
              </a:rPr>
              <a:t> acid + fluorouracil + </a:t>
            </a:r>
            <a:r>
              <a:rPr lang="en-GB" dirty="0" err="1">
                <a:solidFill>
                  <a:schemeClr val="tx2"/>
                </a:solidFill>
              </a:rPr>
              <a:t>oxaliplatin</a:t>
            </a:r>
            <a:r>
              <a:rPr lang="en-GB" dirty="0">
                <a:solidFill>
                  <a:schemeClr val="tx2"/>
                </a:solidFill>
              </a:rPr>
              <a:t>; IPI, </a:t>
            </a:r>
            <a:r>
              <a:rPr lang="en-GB" dirty="0" err="1">
                <a:solidFill>
                  <a:schemeClr val="tx2"/>
                </a:solidFill>
              </a:rPr>
              <a:t>ipilimumab</a:t>
            </a:r>
            <a:r>
              <a:rPr lang="en-GB" dirty="0">
                <a:solidFill>
                  <a:schemeClr val="tx2"/>
                </a:solidFill>
              </a:rPr>
              <a:t>; ITT, intention to treat; NIVO, </a:t>
            </a:r>
            <a:r>
              <a:rPr lang="en-GB" dirty="0" err="1">
                <a:solidFill>
                  <a:schemeClr val="tx2"/>
                </a:solidFill>
              </a:rPr>
              <a:t>nivolumab</a:t>
            </a:r>
            <a:r>
              <a:rPr lang="en-GB" dirty="0">
                <a:solidFill>
                  <a:schemeClr val="tx2"/>
                </a:solidFill>
              </a:rPr>
              <a:t>; m, median; ORR, objective response rate; OS, overall survival; PFS, progression-free survival; </a:t>
            </a:r>
            <a:r>
              <a:rPr lang="en-GB" dirty="0" err="1">
                <a:solidFill>
                  <a:schemeClr val="tx2"/>
                </a:solidFill>
              </a:rPr>
              <a:t>Trast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trastuzumab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048E1CEE-8367-354E-85E5-B948BF5A6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09686"/>
              </p:ext>
            </p:extLst>
          </p:nvPr>
        </p:nvGraphicFramePr>
        <p:xfrm>
          <a:off x="335360" y="1417499"/>
          <a:ext cx="11247040" cy="402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333158358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4080237628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180516831"/>
                    </a:ext>
                  </a:extLst>
                </a:gridCol>
                <a:gridCol w="1267544">
                  <a:extLst>
                    <a:ext uri="{9D8B030D-6E8A-4147-A177-3AD203B41FA5}">
                      <a16:colId xmlns="" xmlns:a16="http://schemas.microsoft.com/office/drawing/2014/main" val="1298706629"/>
                    </a:ext>
                  </a:extLst>
                </a:gridCol>
                <a:gridCol w="1785392">
                  <a:extLst>
                    <a:ext uri="{9D8B030D-6E8A-4147-A177-3AD203B41FA5}">
                      <a16:colId xmlns="" xmlns:a16="http://schemas.microsoft.com/office/drawing/2014/main" val="1778450461"/>
                    </a:ext>
                  </a:extLst>
                </a:gridCol>
                <a:gridCol w="1310952">
                  <a:extLst>
                    <a:ext uri="{9D8B030D-6E8A-4147-A177-3AD203B41FA5}">
                      <a16:colId xmlns="" xmlns:a16="http://schemas.microsoft.com/office/drawing/2014/main" val="1977838634"/>
                    </a:ext>
                  </a:extLst>
                </a:gridCol>
                <a:gridCol w="1741984">
                  <a:extLst>
                    <a:ext uri="{9D8B030D-6E8A-4147-A177-3AD203B41FA5}">
                      <a16:colId xmlns="" xmlns:a16="http://schemas.microsoft.com/office/drawing/2014/main" val="1752234115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a-ET"/>
                        <a:t>All (</a:t>
                      </a:r>
                      <a:r>
                        <a:rPr lang="en-GB" dirty="0"/>
                        <a:t>N</a:t>
                      </a:r>
                      <a:r>
                        <a:rPr lang="aa-ET"/>
                        <a:t>=88)</a:t>
                      </a:r>
                      <a:r>
                        <a:rPr lang="fr-CH" dirty="0"/>
                        <a:t> ITT</a:t>
                      </a:r>
                      <a:endParaRPr lang="aa-E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a-ET"/>
                        <a:t>CPS</a:t>
                      </a:r>
                      <a:r>
                        <a:rPr lang="en-GB" dirty="0"/>
                        <a:t> </a:t>
                      </a:r>
                      <a:r>
                        <a:rPr lang="fr-CH" dirty="0"/>
                        <a:t>≥</a:t>
                      </a:r>
                      <a:r>
                        <a:rPr lang="aa-ET"/>
                        <a:t>1 (</a:t>
                      </a:r>
                      <a:r>
                        <a:rPr lang="en-GB" dirty="0"/>
                        <a:t>N</a:t>
                      </a:r>
                      <a:r>
                        <a:rPr lang="aa-ET"/>
                        <a:t>=5</a:t>
                      </a:r>
                      <a:r>
                        <a:rPr lang="fr-CH" dirty="0"/>
                        <a:t>9</a:t>
                      </a:r>
                      <a:r>
                        <a:rPr lang="aa-ET"/>
                        <a:t>)</a:t>
                      </a:r>
                      <a:endParaRPr lang="aa-E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a-ET"/>
                        <a:t>CPS</a:t>
                      </a:r>
                      <a:r>
                        <a:rPr lang="en-GB" dirty="0"/>
                        <a:t> </a:t>
                      </a:r>
                      <a:r>
                        <a:rPr lang="fr-CH" dirty="0"/>
                        <a:t>≥</a:t>
                      </a:r>
                      <a:r>
                        <a:rPr lang="aa-ET"/>
                        <a:t>5  (</a:t>
                      </a:r>
                      <a:r>
                        <a:rPr lang="en-GB" dirty="0"/>
                        <a:t>N</a:t>
                      </a:r>
                      <a:r>
                        <a:rPr lang="aa-ET"/>
                        <a:t>=4</a:t>
                      </a:r>
                      <a:r>
                        <a:rPr lang="fr-CH" dirty="0"/>
                        <a:t>6</a:t>
                      </a:r>
                      <a:r>
                        <a:rPr lang="aa-ET"/>
                        <a:t>)</a:t>
                      </a:r>
                      <a:endParaRPr lang="aa-E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48200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endParaRPr lang="aa-ET" sz="1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/>
                        <a:t>Trast</a:t>
                      </a:r>
                      <a:r>
                        <a:rPr lang="fr-CH" sz="1750" b="1" dirty="0"/>
                        <a:t>/NIVO/IPI (N=44)</a:t>
                      </a:r>
                      <a:endParaRPr lang="aa-ET" sz="17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/>
                        <a:t>Trast</a:t>
                      </a:r>
                      <a:r>
                        <a:rPr lang="fr-CH" sz="1750" b="1" dirty="0"/>
                        <a:t>/NIVO /FOLFOX (N=44)</a:t>
                      </a:r>
                      <a:endParaRPr lang="aa-ET" sz="17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/>
                        <a:t>Trast</a:t>
                      </a:r>
                      <a:r>
                        <a:rPr lang="fr-CH" sz="1750" b="1" dirty="0"/>
                        <a:t>/NIVO /IPI (N=31)</a:t>
                      </a:r>
                      <a:endParaRPr lang="aa-ET" sz="17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/>
                        <a:t>Trast</a:t>
                      </a:r>
                      <a:r>
                        <a:rPr lang="fr-CH" sz="1750" b="1" dirty="0"/>
                        <a:t>/NIVO /FOLFOX (N=28)</a:t>
                      </a:r>
                      <a:endParaRPr lang="aa-ET" sz="17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fr-CH" sz="1750" b="1" dirty="0">
                          <a:solidFill>
                            <a:schemeClr val="tx1"/>
                          </a:solidFill>
                        </a:rPr>
                        <a:t>/NIVO /IPI (N=24)</a:t>
                      </a:r>
                      <a:endParaRPr lang="aa-ET" sz="17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50" b="1" dirty="0" err="1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fr-CH" sz="1750" b="1" dirty="0">
                          <a:solidFill>
                            <a:schemeClr val="tx1"/>
                          </a:solidFill>
                        </a:rPr>
                        <a:t>/NIVO /FOLFOX (N=22)</a:t>
                      </a:r>
                      <a:endParaRPr lang="aa-ET" sz="17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7486779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aa-ET" b="1" dirty="0"/>
                        <a:t>ORR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/>
                        <a:t>3</a:t>
                      </a:r>
                      <a:r>
                        <a:rPr lang="fr-CH" dirty="0"/>
                        <a:t>6</a:t>
                      </a:r>
                      <a:r>
                        <a:rPr lang="aa-ET"/>
                        <a:t>%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6</a:t>
                      </a:r>
                      <a:r>
                        <a:rPr lang="fr-CH" b="1" dirty="0"/>
                        <a:t>3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33</a:t>
                      </a:r>
                      <a:r>
                        <a:rPr lang="aa-ET"/>
                        <a:t>%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67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8804505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aa-ET" b="1" dirty="0"/>
                        <a:t>mPFS,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10.7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1</a:t>
                      </a:r>
                      <a:r>
                        <a:rPr lang="fr-CH" b="1" dirty="0"/>
                        <a:t>0.7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/>
                        <a:t>2</a:t>
                      </a:r>
                      <a:r>
                        <a:rPr lang="fr-CH" dirty="0"/>
                        <a:t>.2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392753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aa-ET" b="1" dirty="0"/>
                        <a:t>12-months PFS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/>
                        <a:t>1</a:t>
                      </a:r>
                      <a:r>
                        <a:rPr lang="fr-CH" dirty="0"/>
                        <a:t>4</a:t>
                      </a:r>
                      <a:r>
                        <a:rPr lang="aa-ET"/>
                        <a:t>%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3</a:t>
                      </a:r>
                      <a:r>
                        <a:rPr lang="fr-CH" b="1" dirty="0"/>
                        <a:t>3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3</a:t>
                      </a:r>
                      <a:r>
                        <a:rPr lang="fr-CH" b="1" dirty="0"/>
                        <a:t>8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484249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en-GB" b="1" dirty="0"/>
                        <a:t>m</a:t>
                      </a:r>
                      <a:r>
                        <a:rPr lang="aa-ET" b="1" dirty="0"/>
                        <a:t>DOR,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–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–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–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–</a:t>
                      </a:r>
                      <a:endParaRPr lang="aa-ET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1554727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aa-ET" b="1" dirty="0"/>
                        <a:t>mOS,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21.</a:t>
                      </a:r>
                      <a:r>
                        <a:rPr lang="fr-CH" b="1" dirty="0"/>
                        <a:t>6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12.5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2</a:t>
                      </a:r>
                      <a:r>
                        <a:rPr lang="fr-CH" b="1" dirty="0"/>
                        <a:t>1</a:t>
                      </a:r>
                      <a:r>
                        <a:rPr lang="aa-ET" b="1"/>
                        <a:t>.</a:t>
                      </a:r>
                      <a:r>
                        <a:rPr lang="fr-CH" b="1" dirty="0"/>
                        <a:t>6</a:t>
                      </a:r>
                      <a:endParaRPr lang="aa-ET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079243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r>
                        <a:rPr lang="aa-ET" b="1" dirty="0"/>
                        <a:t>12-months OS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 b="1"/>
                        <a:t>7</a:t>
                      </a:r>
                      <a:r>
                        <a:rPr lang="fr-CH" b="1" dirty="0"/>
                        <a:t>1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a-ET"/>
                        <a:t>5</a:t>
                      </a:r>
                      <a:r>
                        <a:rPr lang="fr-CH" dirty="0"/>
                        <a:t>3%</a:t>
                      </a:r>
                      <a:endParaRPr lang="aa-E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72</a:t>
                      </a:r>
                      <a:r>
                        <a:rPr lang="aa-ET" b="1"/>
                        <a:t>%</a:t>
                      </a:r>
                      <a:endParaRPr lang="aa-ET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8361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="" xmlns:a16="http://schemas.microsoft.com/office/drawing/2014/main" id="{28B5CC98-374B-3D44-A1C9-3F471CAE35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err="1"/>
              <a:t>Trast</a:t>
            </a:r>
            <a:r>
              <a:rPr lang="en-GB" dirty="0"/>
              <a:t>/NIVO/FOLFOX showed increased efficacy compared with the historical control from the ToGA</a:t>
            </a:r>
            <a:r>
              <a:rPr lang="en-GB" baseline="30000" dirty="0"/>
              <a:t>1</a:t>
            </a:r>
            <a:r>
              <a:rPr lang="en-GB" dirty="0"/>
              <a:t> regimen</a:t>
            </a:r>
          </a:p>
          <a:p>
            <a:endParaRPr lang="en-GB" dirty="0"/>
          </a:p>
          <a:p>
            <a:r>
              <a:rPr lang="en-GB" dirty="0" err="1"/>
              <a:t>Trast</a:t>
            </a:r>
            <a:r>
              <a:rPr lang="en-GB" dirty="0"/>
              <a:t>/NIVO/IPI did not improve 12-months OS rate over </a:t>
            </a:r>
            <a:r>
              <a:rPr lang="en-GB" dirty="0" err="1"/>
              <a:t>Trast</a:t>
            </a:r>
            <a:r>
              <a:rPr lang="en-GB" dirty="0"/>
              <a:t>/chemo</a:t>
            </a:r>
          </a:p>
          <a:p>
            <a:endParaRPr lang="en-GB" dirty="0"/>
          </a:p>
          <a:p>
            <a:r>
              <a:rPr lang="en-GB" dirty="0"/>
              <a:t>Improvement of global health scale (EORTC QLQ C30) with </a:t>
            </a:r>
            <a:r>
              <a:rPr lang="en-GB" dirty="0" err="1"/>
              <a:t>Trast</a:t>
            </a:r>
            <a:r>
              <a:rPr lang="en-GB" dirty="0"/>
              <a:t>/</a:t>
            </a:r>
            <a:r>
              <a:rPr lang="en-GB" dirty="0" err="1"/>
              <a:t>Nivo</a:t>
            </a:r>
            <a:r>
              <a:rPr lang="en-GB" dirty="0"/>
              <a:t>/FOLFOX (within 8 weeks)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021D9-7E7C-0042-B18A-3062EFFA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TAKE-HOME MESSAGE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="" xmlns:a16="http://schemas.microsoft.com/office/drawing/2014/main" id="{3392C044-31BA-6A49-924A-96108225A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7A9DEF-1656-BC45-80DD-4F859A0164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10677168" cy="5561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Bang YJ et al, Lancet. 2010;376(9742):687-97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chemo, chemotherapy; EORTC QLQ C30, </a:t>
            </a:r>
            <a:r>
              <a:rPr lang="en-US" dirty="0">
                <a:solidFill>
                  <a:schemeClr val="tx2"/>
                </a:solidFill>
              </a:rPr>
              <a:t>European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for Research and Treatment of Cancer Quality of Life Questionnaire-Cancer 30; </a:t>
            </a:r>
            <a:r>
              <a:rPr lang="en-GB" dirty="0">
                <a:solidFill>
                  <a:schemeClr val="tx2"/>
                </a:solidFill>
              </a:rPr>
              <a:t>FOLFOX, </a:t>
            </a:r>
            <a:r>
              <a:rPr lang="en-GB" dirty="0" err="1">
                <a:solidFill>
                  <a:schemeClr val="tx2"/>
                </a:solidFill>
              </a:rPr>
              <a:t>folinic</a:t>
            </a:r>
            <a:r>
              <a:rPr lang="en-GB" dirty="0">
                <a:solidFill>
                  <a:schemeClr val="tx2"/>
                </a:solidFill>
              </a:rPr>
              <a:t> acid + fluorouracil + </a:t>
            </a:r>
            <a:r>
              <a:rPr lang="en-GB" dirty="0" err="1">
                <a:solidFill>
                  <a:schemeClr val="tx2"/>
                </a:solidFill>
              </a:rPr>
              <a:t>oxaliplatin</a:t>
            </a:r>
            <a:r>
              <a:rPr lang="en-GB" dirty="0">
                <a:solidFill>
                  <a:schemeClr val="tx2"/>
                </a:solidFill>
              </a:rPr>
              <a:t>; IPI, </a:t>
            </a:r>
            <a:r>
              <a:rPr lang="en-GB" dirty="0" err="1">
                <a:solidFill>
                  <a:schemeClr val="tx2"/>
                </a:solidFill>
              </a:rPr>
              <a:t>ipilimumab</a:t>
            </a:r>
            <a:r>
              <a:rPr lang="en-GB" dirty="0">
                <a:solidFill>
                  <a:schemeClr val="tx2"/>
                </a:solidFill>
              </a:rPr>
              <a:t>; NIVO, </a:t>
            </a:r>
            <a:r>
              <a:rPr lang="en-GB" dirty="0" err="1">
                <a:solidFill>
                  <a:schemeClr val="tx2"/>
                </a:solidFill>
              </a:rPr>
              <a:t>nivolumab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Trast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trastuzumab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INTEGRATE IIb: A randomised phase III </a:t>
            </a:r>
            <a:br>
              <a:rPr lang="en-GB" dirty="0"/>
            </a:br>
            <a:r>
              <a:rPr lang="en-GB" dirty="0"/>
              <a:t>open label study of regorafenib + nivolumab vs standard chemotherapy </a:t>
            </a:r>
            <a:br>
              <a:rPr lang="en-GB" dirty="0"/>
            </a:br>
            <a:r>
              <a:rPr lang="en-GB" dirty="0"/>
              <a:t>in refractory advanced gastro-oesophageal cancer (AGOC)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200" cap="none" dirty="0"/>
              <a:t>Nick</a:t>
            </a:r>
            <a:r>
              <a:rPr lang="en-GB" dirty="0"/>
              <a:t> </a:t>
            </a:r>
            <a:r>
              <a:rPr lang="en-GB" sz="2200" cap="none" dirty="0" err="1"/>
              <a:t>Pavlakis</a:t>
            </a:r>
            <a:r>
              <a:rPr lang="en-GB" sz="2200" cap="none" dirty="0"/>
              <a:t>. ESMO 2021, 1438TiP</a:t>
            </a:r>
            <a:endParaRPr lang="en-GB" sz="2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5A2A1D-3625-D440-83D1-8AF383F11B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45252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Refractory AGOC: </a:t>
            </a:r>
            <a:r>
              <a:rPr lang="en-GB" dirty="0"/>
              <a:t>No standard treatment after failure of 2L therapy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2L option: </a:t>
            </a:r>
          </a:p>
          <a:p>
            <a:pPr lvl="1"/>
            <a:r>
              <a:rPr lang="en-GB" b="1" dirty="0" err="1">
                <a:solidFill>
                  <a:schemeClr val="accent1"/>
                </a:solidFill>
              </a:rPr>
              <a:t>Ramicirumab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/>
              <a:t>in patients unsuitable for chemotherapy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Apatinib: </a:t>
            </a:r>
            <a:r>
              <a:rPr lang="en-GB" dirty="0"/>
              <a:t>evidence for benefit beyond 2L but only in Chinese patients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1"/>
                </a:solidFill>
              </a:rPr>
              <a:t>There is strong need for more treatment options in patients with AGOC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GB" b="1" dirty="0">
                <a:solidFill>
                  <a:schemeClr val="accent1"/>
                </a:solidFill>
              </a:rPr>
              <a:t>INTEGRATE IIb:  </a:t>
            </a:r>
          </a:p>
          <a:p>
            <a:pPr lvl="1"/>
            <a:r>
              <a:rPr lang="en-GB" b="1" dirty="0"/>
              <a:t>Will compare the effectiveness of regorafenib + nivolumab vs current standard chemotherapy in pre-treated patients with AGOC</a:t>
            </a:r>
          </a:p>
          <a:p>
            <a:pPr lvl="1"/>
            <a:r>
              <a:rPr lang="en-GB" b="1" dirty="0"/>
              <a:t>Investigator-initiated study sponsored by the AGITG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EE1378C-85FD-8B48-91D6-E993C38A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</a:t>
            </a:r>
            <a:r>
              <a:rPr lang="aa-ET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B847DEC-AEDA-1948-B58F-57463BE6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45FED-2F23-8E4A-A1DD-CFCA969D059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2L, second line; AGITG, Australasian Gastrointestinal Trials Group; AGOC, advanced gastro-oesophageal cancer   </a:t>
            </a:r>
            <a:endParaRPr lang="aa-ET" dirty="0"/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E114B0E9-AAE2-994A-9E5E-09436E749AFF}"/>
              </a:ext>
            </a:extLst>
          </p:cNvPr>
          <p:cNvSpPr/>
          <p:nvPr/>
        </p:nvSpPr>
        <p:spPr>
          <a:xfrm>
            <a:off x="551384" y="4581128"/>
            <a:ext cx="436240" cy="43204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436465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 : coins arrondis 13">
            <a:extLst>
              <a:ext uri="{FF2B5EF4-FFF2-40B4-BE49-F238E27FC236}">
                <a16:creationId xmlns="" xmlns:a16="http://schemas.microsoft.com/office/drawing/2014/main" id="{322B8E27-5B9B-3B4C-86E7-BAA5D07E79FE}"/>
              </a:ext>
            </a:extLst>
          </p:cNvPr>
          <p:cNvSpPr/>
          <p:nvPr/>
        </p:nvSpPr>
        <p:spPr>
          <a:xfrm>
            <a:off x="407368" y="1553174"/>
            <a:ext cx="11175026" cy="4162094"/>
          </a:xfrm>
          <a:prstGeom prst="roundRect">
            <a:avLst>
              <a:gd name="adj" fmla="val 7468"/>
            </a:avLst>
          </a:prstGeom>
          <a:solidFill>
            <a:schemeClr val="accent1">
              <a:lumMod val="20000"/>
              <a:lumOff val="80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0483" y="3108050"/>
            <a:ext cx="311150" cy="456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699"/>
              </a:lnSpc>
              <a:spcBef>
                <a:spcPts val="100"/>
              </a:spcBef>
            </a:pPr>
            <a:r>
              <a:rPr sz="1450" spc="5" dirty="0">
                <a:cs typeface="Arial" panose="020B0604020202020204" pitchFamily="34" charset="0"/>
              </a:rPr>
              <a:t>R  </a:t>
            </a:r>
            <a:r>
              <a:rPr sz="1450" spc="-5" dirty="0">
                <a:cs typeface="Arial" panose="020B0604020202020204" pitchFamily="34" charset="0"/>
              </a:rPr>
              <a:t>2</a:t>
            </a:r>
            <a:r>
              <a:rPr sz="1450" dirty="0">
                <a:cs typeface="Arial" panose="020B0604020202020204" pitchFamily="34" charset="0"/>
              </a:rPr>
              <a:t>:1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45552" y="2822300"/>
            <a:ext cx="821013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1450" spc="5" dirty="0">
                <a:cs typeface="Arial" panose="020B0604020202020204" pitchFamily="34" charset="0"/>
              </a:rPr>
              <a:t>N=</a:t>
            </a:r>
            <a:r>
              <a:rPr lang="fr-CH" sz="1450" spc="5" dirty="0">
                <a:cs typeface="Arial" panose="020B0604020202020204" pitchFamily="34" charset="0"/>
              </a:rPr>
              <a:t>450</a:t>
            </a:r>
            <a:endParaRPr sz="145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6669" y="2639467"/>
            <a:ext cx="6286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GB" sz="1450" spc="5" dirty="0">
                <a:cs typeface="Arial" panose="020B0604020202020204" pitchFamily="34" charset="0"/>
              </a:rPr>
              <a:t>n</a:t>
            </a:r>
            <a:r>
              <a:rPr sz="1450" spc="5" dirty="0">
                <a:cs typeface="Arial" panose="020B0604020202020204" pitchFamily="34" charset="0"/>
              </a:rPr>
              <a:t>=</a:t>
            </a:r>
            <a:r>
              <a:rPr lang="fr-CH" sz="1450" dirty="0">
                <a:cs typeface="Arial" panose="020B0604020202020204" pitchFamily="34" charset="0"/>
              </a:rPr>
              <a:t>300</a:t>
            </a:r>
            <a:endParaRPr sz="1450" dirty="0">
              <a:cs typeface="Arial" panose="020B0604020202020204" pitchFamily="34" charset="0"/>
            </a:endParaRPr>
          </a:p>
        </p:txBody>
      </p:sp>
      <p:sp>
        <p:nvSpPr>
          <p:cNvPr id="43" name="Content Placeholder 42">
            <a:extLst>
              <a:ext uri="{FF2B5EF4-FFF2-40B4-BE49-F238E27FC236}">
                <a16:creationId xmlns="" xmlns:a16="http://schemas.microsoft.com/office/drawing/2014/main" id="{28E846E3-23B0-6349-A4F4-DB113C9C0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08720"/>
            <a:ext cx="10963200" cy="64445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INTEGRATE IIb study (NCT04879368): </a:t>
            </a:r>
            <a:r>
              <a:rPr lang="en-GB" dirty="0">
                <a:solidFill>
                  <a:schemeClr val="tx2"/>
                </a:solidFill>
              </a:rPr>
              <a:t>randomised, open-label, phase 3 study of regorafenib + nivolumab vs chemotherapy in refractory AGOC</a:t>
            </a:r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BCFACAF5-B7CF-7C4A-8FB4-57DFA5B5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the study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82124D-57C1-3C49-A9EF-5A750EE01F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4832"/>
            <a:ext cx="10876416" cy="6931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AGOC, advanced gastro-oesophageal cancer; CPS, combined positive score</a:t>
            </a:r>
            <a:r>
              <a:rPr lang="en-GB" dirty="0">
                <a:solidFill>
                  <a:schemeClr val="tx2"/>
                </a:solidFill>
              </a:rPr>
              <a:t>; DCR, disease control rate; ECOG PS, Eastern Cooperative Oncology Group performance status; IHC, immunohistochemistry; </a:t>
            </a:r>
            <a:r>
              <a:rPr lang="en-GB" dirty="0"/>
              <a:t>IV, intravenous; </a:t>
            </a:r>
            <a:r>
              <a:rPr lang="en-GB" dirty="0">
                <a:solidFill>
                  <a:schemeClr val="tx2"/>
                </a:solidFill>
              </a:rPr>
              <a:t>OS; overall survival; OTRR, objective tumour response rate; PD-L1, programmed death ligand-1; PFS; progression-free survival; PK, pharmacokinetics; QoL, quality of life; R, randomisation; REGONIVO, regorafenib in combination with nivolumab; TMB, tumour mutational burden; VEGF, vascular endothelial growth factor 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="" xmlns:a16="http://schemas.microsoft.com/office/drawing/2014/main" id="{EBAAA317-83F6-E54B-A70E-62E44015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93" y="4563443"/>
            <a:ext cx="3949664" cy="1097805"/>
          </a:xfrm>
          <a:prstGeom prst="roundRect">
            <a:avLst>
              <a:gd name="adj" fmla="val 1278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Stratification factors</a:t>
            </a:r>
            <a:endParaRPr lang="en-GB" altLang="zh-CN" sz="1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 (Asia vs rest of world)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VEGF inhibitors (Yes vs No)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immunotherapy (Yes vs No)</a:t>
            </a:r>
            <a:endParaRPr lang="en-GB" altLang="en-US" sz="14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32" name="Connecteur droit 6">
            <a:extLst>
              <a:ext uri="{FF2B5EF4-FFF2-40B4-BE49-F238E27FC236}">
                <a16:creationId xmlns="" xmlns:a16="http://schemas.microsoft.com/office/drawing/2014/main" id="{C89669EE-0B01-0B48-8D21-04F6D36BF0E5}"/>
              </a:ext>
            </a:extLst>
          </p:cNvPr>
          <p:cNvCxnSpPr>
            <a:cxnSpLocks/>
          </p:cNvCxnSpPr>
          <p:nvPr/>
        </p:nvCxnSpPr>
        <p:spPr>
          <a:xfrm>
            <a:off x="4412844" y="3331692"/>
            <a:ext cx="102305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11">
            <a:extLst>
              <a:ext uri="{FF2B5EF4-FFF2-40B4-BE49-F238E27FC236}">
                <a16:creationId xmlns="" xmlns:a16="http://schemas.microsoft.com/office/drawing/2014/main" id="{F09A3D69-2F9F-7B44-A819-7B483DF38B27}"/>
              </a:ext>
            </a:extLst>
          </p:cNvPr>
          <p:cNvCxnSpPr>
            <a:cxnSpLocks/>
          </p:cNvCxnSpPr>
          <p:nvPr/>
        </p:nvCxnSpPr>
        <p:spPr>
          <a:xfrm>
            <a:off x="5441444" y="2899626"/>
            <a:ext cx="81969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8D3E4896-8672-9349-B5D2-9403FF89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239" y="1994958"/>
            <a:ext cx="2295959" cy="1274870"/>
          </a:xfrm>
          <a:prstGeom prst="roundRect">
            <a:avLst>
              <a:gd name="adj" fmla="val 20966"/>
            </a:avLst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REGONIVO 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/>
            </a:r>
            <a:b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400" u="sng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Regorafenib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: 90 mg orally, once daily on days 1</a:t>
            </a:r>
            <a:r>
              <a:rPr lang="aa-ET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21 of each 28 day cycle</a:t>
            </a:r>
          </a:p>
          <a:p>
            <a:pPr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u="sng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Nivolumab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: 240 mg IV every 2 weeks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="" xmlns:a16="http://schemas.microsoft.com/office/drawing/2014/main" id="{B1038F95-8EB3-CB4E-B91D-E72CDDA4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43" y="3424245"/>
            <a:ext cx="2315054" cy="1156884"/>
          </a:xfrm>
          <a:prstGeom prst="roundRect">
            <a:avLst>
              <a:gd name="adj" fmla="val 18679"/>
            </a:avLst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CONTROL</a:t>
            </a:r>
          </a:p>
          <a:p>
            <a:pPr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Investigator choice chemotherapy:</a:t>
            </a:r>
          </a:p>
          <a:p>
            <a:pPr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paclitaxel, docetaxel, irinotecan, or oral trifluridine/</a:t>
            </a:r>
            <a:r>
              <a:rPr lang="en-GB" alt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tipiracil</a:t>
            </a:r>
            <a:r>
              <a:rPr lang="en-GB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(TAS102)</a:t>
            </a:r>
          </a:p>
        </p:txBody>
      </p:sp>
      <p:cxnSp>
        <p:nvCxnSpPr>
          <p:cNvPr id="36" name="Connecteur droit 8">
            <a:extLst>
              <a:ext uri="{FF2B5EF4-FFF2-40B4-BE49-F238E27FC236}">
                <a16:creationId xmlns="" xmlns:a16="http://schemas.microsoft.com/office/drawing/2014/main" id="{3D529DF1-0EF0-234F-AA02-70338FFD53AD}"/>
              </a:ext>
            </a:extLst>
          </p:cNvPr>
          <p:cNvCxnSpPr>
            <a:cxnSpLocks/>
          </p:cNvCxnSpPr>
          <p:nvPr/>
        </p:nvCxnSpPr>
        <p:spPr>
          <a:xfrm>
            <a:off x="5441444" y="2886926"/>
            <a:ext cx="0" cy="133416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11">
            <a:extLst>
              <a:ext uri="{FF2B5EF4-FFF2-40B4-BE49-F238E27FC236}">
                <a16:creationId xmlns="" xmlns:a16="http://schemas.microsoft.com/office/drawing/2014/main" id="{AD94BC76-CC87-4745-8D2F-AE8D271FDF7A}"/>
              </a:ext>
            </a:extLst>
          </p:cNvPr>
          <p:cNvCxnSpPr>
            <a:cxnSpLocks/>
          </p:cNvCxnSpPr>
          <p:nvPr/>
        </p:nvCxnSpPr>
        <p:spPr>
          <a:xfrm>
            <a:off x="5441444" y="4221088"/>
            <a:ext cx="81969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bject 15">
            <a:extLst>
              <a:ext uri="{FF2B5EF4-FFF2-40B4-BE49-F238E27FC236}">
                <a16:creationId xmlns="" xmlns:a16="http://schemas.microsoft.com/office/drawing/2014/main" id="{215966B2-826B-3344-89DE-361042EFF9F7}"/>
              </a:ext>
            </a:extLst>
          </p:cNvPr>
          <p:cNvSpPr txBox="1"/>
          <p:nvPr/>
        </p:nvSpPr>
        <p:spPr>
          <a:xfrm>
            <a:off x="5516669" y="3983844"/>
            <a:ext cx="6286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GB" sz="1450" spc="5" dirty="0">
                <a:cs typeface="Arial" panose="020B0604020202020204" pitchFamily="34" charset="0"/>
              </a:rPr>
              <a:t>n</a:t>
            </a:r>
            <a:r>
              <a:rPr sz="1450" spc="5" dirty="0">
                <a:cs typeface="Arial" panose="020B0604020202020204" pitchFamily="34" charset="0"/>
              </a:rPr>
              <a:t>=</a:t>
            </a:r>
            <a:r>
              <a:rPr lang="en-GB" sz="1450" spc="5" dirty="0">
                <a:cs typeface="Arial" panose="020B0604020202020204" pitchFamily="34" charset="0"/>
              </a:rPr>
              <a:t>150</a:t>
            </a:r>
            <a:endParaRPr sz="1450" dirty="0">
              <a:cs typeface="Arial" panose="020B0604020202020204" pitchFamily="34" charset="0"/>
            </a:endParaRPr>
          </a:p>
        </p:txBody>
      </p:sp>
      <p:sp>
        <p:nvSpPr>
          <p:cNvPr id="41" name="Rectangle : coins arrondis 17">
            <a:extLst>
              <a:ext uri="{FF2B5EF4-FFF2-40B4-BE49-F238E27FC236}">
                <a16:creationId xmlns="" xmlns:a16="http://schemas.microsoft.com/office/drawing/2014/main" id="{8AB8D919-3C0C-CE4C-BD74-E3B83D88EB9B}"/>
              </a:ext>
            </a:extLst>
          </p:cNvPr>
          <p:cNvSpPr/>
          <p:nvPr/>
        </p:nvSpPr>
        <p:spPr>
          <a:xfrm>
            <a:off x="8651081" y="1916832"/>
            <a:ext cx="2774722" cy="31264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4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OTRR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DCR 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Immune therapy predictors: IHC, PD-L1, CPS, tissue TMB, and blood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="" xmlns:a16="http://schemas.microsoft.com/office/drawing/2014/main" id="{2CD6B0DF-7E91-F448-91B6-291123E8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93" y="1628800"/>
            <a:ext cx="3949664" cy="2880320"/>
          </a:xfrm>
          <a:prstGeom prst="roundRect">
            <a:avLst>
              <a:gd name="adj" fmla="val 1278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accent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lnSpc>
                <a:spcPts val="1400"/>
              </a:lnSpc>
              <a:spcAft>
                <a:spcPts val="400"/>
              </a:spcAft>
              <a:buClr>
                <a:srgbClr val="FFFFFF"/>
              </a:buClr>
              <a:buSzTx/>
            </a:pPr>
            <a:endParaRPr lang="en-GB" altLang="zh-CN" sz="1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184150" marR="53721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endParaRPr lang="en-GB" altLang="en-US" sz="14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="" xmlns:a16="http://schemas.microsoft.com/office/drawing/2014/main" id="{8D240F81-1226-9F4F-95AF-F600BBFC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0BB3562-9796-B94E-B5BF-2E5DA86B84F7}"/>
              </a:ext>
            </a:extLst>
          </p:cNvPr>
          <p:cNvSpPr/>
          <p:nvPr/>
        </p:nvSpPr>
        <p:spPr>
          <a:xfrm>
            <a:off x="609606" y="1939299"/>
            <a:ext cx="4034281" cy="250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Metastatic or locally recurrent gastro-oesophageal cancer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Adenocarcinoma or undifferentiated carcinoma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Evaluable according to RECIST v1.1 by CT scan performed within 21 days prior to randomisation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Failed or intolerant to at least 2 lines of prior anti-cancer therapy (at least a platinum agent and a fluoropyrimidine analogue as single agents or in combination) for recurrent/metastatic disease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HER2+ patients must have received prior treatment with trastuzumab</a:t>
            </a:r>
          </a:p>
          <a:p>
            <a:pPr marL="184150" indent="-177800">
              <a:lnSpc>
                <a:spcPts val="1400"/>
              </a:lnSpc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tabLst>
                <a:tab pos="319088" algn="l"/>
                <a:tab pos="320675" algn="l"/>
              </a:tabLst>
            </a:pPr>
            <a:r>
              <a:rPr lang="en-GB" sz="1400" spc="5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ECOG PS 0 or 1</a:t>
            </a:r>
          </a:p>
        </p:txBody>
      </p:sp>
      <p:sp>
        <p:nvSpPr>
          <p:cNvPr id="24" name="Content Placeholder 42">
            <a:extLst>
              <a:ext uri="{FF2B5EF4-FFF2-40B4-BE49-F238E27FC236}">
                <a16:creationId xmlns="" xmlns:a16="http://schemas.microsoft.com/office/drawing/2014/main" id="{F4012822-E2AE-0F45-927A-8E18A58F180C}"/>
              </a:ext>
            </a:extLst>
          </p:cNvPr>
          <p:cNvSpPr txBox="1">
            <a:spLocks/>
          </p:cNvSpPr>
          <p:nvPr/>
        </p:nvSpPr>
        <p:spPr>
          <a:xfrm>
            <a:off x="576792" y="5786804"/>
            <a:ext cx="10963200" cy="3064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dirty="0">
                <a:solidFill>
                  <a:schemeClr val="accent1"/>
                </a:solidFill>
              </a:rPr>
              <a:t>Status: </a:t>
            </a:r>
            <a:r>
              <a:rPr lang="en-GB" dirty="0">
                <a:solidFill>
                  <a:schemeClr val="tx2"/>
                </a:solidFill>
              </a:rPr>
              <a:t>As of 30 August 2021, 29 patients enrolled globally</a:t>
            </a:r>
          </a:p>
        </p:txBody>
      </p:sp>
    </p:spTree>
    <p:extLst>
      <p:ext uri="{BB962C8B-B14F-4D97-AF65-F5344CB8AC3E}">
        <p14:creationId xmlns:p14="http://schemas.microsoft.com/office/powerpoint/2010/main" val="1974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85717" y="5336165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1195" y="533617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GI CONNECT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8696" y="5336167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r>
              <a:rPr lang="en-US" sz="1600" dirty="0">
                <a:solidFill>
                  <a:schemeClr val="tx2"/>
                </a:solidFill>
                <a:cs typeface="PT Sans Narrow"/>
              </a:rPr>
              <a:t/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antoine.lacombe</a:t>
            </a:r>
            <a:b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9427" y="5336167"/>
            <a:ext cx="208481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GI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=""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40"/>
            <a:ext cx="8924840" cy="3586411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GI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1" dirty="0">
                <a:solidFill>
                  <a:schemeClr val="tx2"/>
                </a:solidFill>
              </a:rPr>
              <a:t>TWITTER, LINKEDIN, VIMEO &amp; EMAIL</a:t>
            </a:r>
            <a:r>
              <a:rPr lang="en-US" sz="3600" cap="none" dirty="0">
                <a:solidFill>
                  <a:schemeClr val="tx2"/>
                </a:solidFill>
              </a:rPr>
              <a:t/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http://www.giconnect.info</a:t>
            </a:r>
            <a:endParaRPr lang="en-US" sz="3600" cap="none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="" xmlns:a16="http://schemas.microsoft.com/office/drawing/2014/main" id="{7F740B07-918F-4655-A49D-75D0BFCD5F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295" y="4005069"/>
            <a:ext cx="1405860" cy="1282427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="" xmlns:a16="http://schemas.microsoft.com/office/drawing/2014/main" id="{C994F013-C302-47F4-9EB4-4B52A431EA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024" y="4005069"/>
            <a:ext cx="1656184" cy="1282427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="" xmlns:a16="http://schemas.microsoft.com/office/drawing/2014/main" id="{9C8C6252-0511-42FC-81AE-E7E9EA0944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83" y="4005069"/>
            <a:ext cx="1377292" cy="1282427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="" xmlns:a16="http://schemas.microsoft.com/office/drawing/2014/main" id="{8A7CBC23-A2BC-439B-870D-2C306F7C79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979" y="4005069"/>
            <a:ext cx="1377292" cy="12824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Meeting summary</a:t>
            </a:r>
            <a:br>
              <a:rPr lang="en-US" dirty="0"/>
            </a:br>
            <a:r>
              <a:rPr lang="en-US" dirty="0" err="1"/>
              <a:t>esmo</a:t>
            </a:r>
            <a:r>
              <a:rPr lang="en-US" dirty="0"/>
              <a:t> 2021, virtual meeting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sz="3200" cap="none" dirty="0" err="1"/>
              <a:t>Prof.</a:t>
            </a:r>
            <a:r>
              <a:rPr lang="en-GB" sz="3200" cap="none" dirty="0"/>
              <a:t> Armin </a:t>
            </a:r>
            <a:r>
              <a:rPr lang="en-GB" sz="3200" cap="none" dirty="0" err="1"/>
              <a:t>Gerger</a:t>
            </a:r>
            <a:r>
              <a:rPr lang="en-GB" sz="3200" cap="none" dirty="0"/>
              <a:t>, MD</a:t>
            </a:r>
            <a:r>
              <a:rPr lang="en-GB" cap="none" dirty="0"/>
              <a:t/>
            </a:r>
            <a:br>
              <a:rPr lang="en-GB" cap="none" dirty="0"/>
            </a:br>
            <a:r>
              <a:rPr lang="en-GB" sz="2200" cap="none" dirty="0"/>
              <a:t>Medical University </a:t>
            </a:r>
            <a:r>
              <a:rPr lang="en-GB" sz="2200" cap="none" dirty="0" smtClean="0"/>
              <a:t>of </a:t>
            </a:r>
            <a:r>
              <a:rPr lang="en-GB" sz="2200" cap="none" dirty="0" smtClean="0"/>
              <a:t>Graz</a:t>
            </a:r>
            <a:r>
              <a:rPr lang="en-GB" sz="2200" cap="none" dirty="0"/>
              <a:t>, Austria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highlights on non-colorectal cancer</a:t>
            </a:r>
            <a:br>
              <a:rPr lang="en-US" sz="2400" dirty="0"/>
            </a:br>
            <a:r>
              <a:rPr lang="en-US" sz="2400" dirty="0"/>
              <a:t>September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878BE7-C779-904E-B52B-2F8D6FE7CB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</a:t>
            </a:r>
          </a:p>
          <a:p>
            <a:pPr marL="0" indent="0">
              <a:buNone/>
            </a:pP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GI CONNECT group.</a:t>
            </a:r>
          </a:p>
          <a:p>
            <a:pPr marL="0" indent="0">
              <a:buNone/>
            </a:pPr>
            <a:r>
              <a:rPr lang="en-GB" dirty="0"/>
              <a:t>This content is supported by an independent educational grant from Bayer.</a:t>
            </a:r>
            <a:r>
              <a:rPr lang="en-GB" i="1" dirty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Disclosures: </a:t>
            </a:r>
            <a:r>
              <a:rPr lang="en-GB" b="1" dirty="0" err="1">
                <a:solidFill>
                  <a:schemeClr val="accent1"/>
                </a:solidFill>
              </a:rPr>
              <a:t>Prof.</a:t>
            </a:r>
            <a:r>
              <a:rPr lang="en-GB" b="1" dirty="0">
                <a:solidFill>
                  <a:schemeClr val="accent1"/>
                </a:solidFill>
              </a:rPr>
              <a:t> Armin </a:t>
            </a:r>
            <a:r>
              <a:rPr lang="en-GB" b="1" dirty="0" err="1">
                <a:solidFill>
                  <a:schemeClr val="accent1"/>
                </a:solidFill>
              </a:rPr>
              <a:t>Gerger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has the following disclosures:</a:t>
            </a:r>
          </a:p>
          <a:p>
            <a:pPr lvl="1"/>
            <a:r>
              <a:rPr lang="en-GB" dirty="0"/>
              <a:t>Speaker’s honoraria: BMS, MSD, Roche, Bayer</a:t>
            </a:r>
          </a:p>
          <a:p>
            <a:pPr lvl="1"/>
            <a:r>
              <a:rPr lang="en-GB" dirty="0"/>
              <a:t>Advisory Role: BMS, MSD, Roche, Bayer</a:t>
            </a:r>
          </a:p>
          <a:p>
            <a:pPr lvl="1"/>
            <a:r>
              <a:rPr lang="en-GB" dirty="0"/>
              <a:t>Research grants BMS, MSD, Roche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1E823E8C-A63C-EC49-85C6-3543AB3A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Disclaimer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31EC8CA7-DF43-884C-9580-785BD2013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8EAD59-0EA1-2147-A73B-1851EFE4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Nivolumab Plus Chemotherapy or Ipilimumab vs Chemotherapy </a:t>
            </a:r>
            <a:br>
              <a:rPr lang="en-GB" dirty="0"/>
            </a:br>
            <a:r>
              <a:rPr lang="en-GB" dirty="0"/>
              <a:t>as First-Line Treatment for Advanced Gastric Cancer/Gastroesophageal Junction Cancer/</a:t>
            </a:r>
            <a:r>
              <a:rPr lang="en-GB" dirty="0" err="1"/>
              <a:t>Esophageal</a:t>
            </a:r>
            <a:r>
              <a:rPr lang="en-GB" dirty="0"/>
              <a:t> Adenocarcinoma: </a:t>
            </a:r>
            <a:br>
              <a:rPr lang="en-GB" dirty="0"/>
            </a:br>
            <a:r>
              <a:rPr lang="en-GB" dirty="0"/>
              <a:t>CheckMate 649 Study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400" cap="none" dirty="0"/>
              <a:t>Yelena </a:t>
            </a:r>
            <a:r>
              <a:rPr lang="en-GB" sz="2400" cap="none" dirty="0" err="1"/>
              <a:t>Janjigian</a:t>
            </a:r>
            <a:r>
              <a:rPr lang="en-GB" sz="2400" cap="none" dirty="0"/>
              <a:t>. ESMO 2021, Abstract</a:t>
            </a:r>
            <a:r>
              <a:rPr lang="en-GB" sz="2400" dirty="0"/>
              <a:t> #</a:t>
            </a:r>
            <a:r>
              <a:rPr lang="en-GB" sz="2400" cap="none" dirty="0"/>
              <a:t>LBA7</a:t>
            </a:r>
            <a:endParaRPr lang="en-GB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67A57200-A40B-A547-B284-570BA1EF8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/>
              <a:t>design of the study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185196"/>
            <a:ext cx="10804409" cy="62818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chemo, chemotherapy; CPS, combined positive score; EAC, oesophageal adenocarcinoma; ECOG, Eastern Cooperative Oncology Group; FOLFOX, folinic acid + fluorouracil + oxaliplatin; GC, gastric cancer; GEJC, gastro-oesophageal junction cancer; HER2, human epidermal growth factor receptor 2; IV, intravenous; IPI, ipilimumab; NIVO, nivolumab; ORR, objective response rate; OS, overall survival; PD-L1, programmed death-ligand 1; PFS, progression-free survival; PS, performance status; Q2W, every 2 weeks; Q3W, every 3 weeks; R, randomisation; RoW, rest of the world; XELOX, capecitabine + </a:t>
            </a:r>
            <a:r>
              <a:rPr lang="en-GB" dirty="0" err="1">
                <a:solidFill>
                  <a:schemeClr val="tx2"/>
                </a:solidFill>
              </a:rPr>
              <a:t>oxaliplatin</a:t>
            </a:r>
            <a:r>
              <a:rPr lang="en-GB" dirty="0">
                <a:solidFill>
                  <a:schemeClr val="tx2"/>
                </a:solidFill>
              </a:rPr>
              <a:t>. 1. </a:t>
            </a:r>
            <a:r>
              <a:rPr lang="en-GB" dirty="0" err="1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Moehler</a:t>
            </a:r>
            <a:r>
              <a:rPr lang="en-GB" dirty="0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dirty="0">
                <a:ea typeface="Helvetica Neue" panose="02000503000000020004" pitchFamily="2" charset="0"/>
                <a:cs typeface="Helvetica Neue" panose="02000503000000020004" pitchFamily="2" charset="0"/>
              </a:rPr>
              <a:t>M, et al. Ann </a:t>
            </a:r>
            <a:r>
              <a:rPr lang="en-GB" dirty="0" err="1">
                <a:ea typeface="Helvetica Neue" panose="02000503000000020004" pitchFamily="2" charset="0"/>
                <a:cs typeface="Helvetica Neue" panose="02000503000000020004" pitchFamily="2" charset="0"/>
              </a:rPr>
              <a:t>Oncol</a:t>
            </a:r>
            <a:r>
              <a:rPr lang="en-GB" dirty="0"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GB" dirty="0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2020;31(suppl_4):</a:t>
            </a:r>
            <a:r>
              <a:rPr lang="en-GB" dirty="0" err="1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abstr</a:t>
            </a:r>
            <a:r>
              <a:rPr lang="en-GB" dirty="0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dirty="0">
                <a:ea typeface="Helvetica Neue" panose="02000503000000020004" pitchFamily="2" charset="0"/>
                <a:cs typeface="Helvetica Neue" panose="02000503000000020004" pitchFamily="2" charset="0"/>
              </a:rPr>
              <a:t>LBA6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37A40E3E-114D-A343-B87B-11BEF132FCCD}"/>
              </a:ext>
            </a:extLst>
          </p:cNvPr>
          <p:cNvSpPr/>
          <p:nvPr/>
        </p:nvSpPr>
        <p:spPr>
          <a:xfrm>
            <a:off x="608540" y="2132856"/>
            <a:ext cx="10973861" cy="2859768"/>
          </a:xfrm>
          <a:prstGeom prst="roundRect">
            <a:avLst>
              <a:gd name="adj" fmla="val 7468"/>
            </a:avLst>
          </a:prstGeom>
          <a:solidFill>
            <a:schemeClr val="accent1">
              <a:lumMod val="20000"/>
              <a:lumOff val="80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40">
            <a:extLst>
              <a:ext uri="{FF2B5EF4-FFF2-40B4-BE49-F238E27FC236}">
                <a16:creationId xmlns="" xmlns:a16="http://schemas.microsoft.com/office/drawing/2014/main" id="{FCF280A3-8B91-6546-B20F-C8EEB132450E}"/>
              </a:ext>
            </a:extLst>
          </p:cNvPr>
          <p:cNvCxnSpPr>
            <a:cxnSpLocks/>
          </p:cNvCxnSpPr>
          <p:nvPr/>
        </p:nvCxnSpPr>
        <p:spPr>
          <a:xfrm>
            <a:off x="3647729" y="2666454"/>
            <a:ext cx="754938" cy="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28">
            <a:extLst>
              <a:ext uri="{FF2B5EF4-FFF2-40B4-BE49-F238E27FC236}">
                <a16:creationId xmlns="" xmlns:a16="http://schemas.microsoft.com/office/drawing/2014/main" id="{CABF7121-3A06-E644-A99C-0B89C01D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41" y="2190618"/>
            <a:ext cx="3089336" cy="1279680"/>
          </a:xfrm>
          <a:prstGeom prst="roundRect">
            <a:avLst>
              <a:gd name="adj" fmla="val 1278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Eligibility criteria</a:t>
            </a:r>
            <a:endParaRPr lang="en-GB" altLang="zh-CN" sz="1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Previously untreated, unresectable, advanced or metastatic GC/GEJC/EAC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No known HER2</a:t>
            </a:r>
            <a:r>
              <a:rPr lang="en-GB" altLang="en-US" baseline="30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status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ECOG PS 0 or 1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="" xmlns:a16="http://schemas.microsoft.com/office/drawing/2014/main" id="{C114CCA6-62CC-D347-9632-4681BE3B2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296" y="2643821"/>
            <a:ext cx="3265944" cy="460335"/>
          </a:xfrm>
          <a:prstGeom prst="roundRect">
            <a:avLst>
              <a:gd name="adj" fmla="val 83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zh-CN" sz="1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NIVO 1 mg/kg + IPI 3 mg/kg</a:t>
            </a:r>
          </a:p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zh-CN" sz="1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Q3W × 4 then NIVO 240 mg Q2W</a:t>
            </a:r>
            <a:endParaRPr lang="en-GB" altLang="en-US" sz="14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="" xmlns:a16="http://schemas.microsoft.com/office/drawing/2014/main" id="{68A05CA8-3A68-4747-A395-0D54BEFE548F}"/>
              </a:ext>
            </a:extLst>
          </p:cNvPr>
          <p:cNvSpPr/>
          <p:nvPr/>
        </p:nvSpPr>
        <p:spPr>
          <a:xfrm>
            <a:off x="8740675" y="2420377"/>
            <a:ext cx="2683917" cy="2088255"/>
          </a:xfrm>
          <a:prstGeom prst="roundRect">
            <a:avLst>
              <a:gd name="adj" fmla="val 1018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 primary endpoints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and PFS (PD-L1 CPS ≥5)</a:t>
            </a:r>
          </a:p>
          <a:p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(PD-L1 CPS ≥1 or all randomised patients)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(PD-L1 CPS ≥10)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 (PD-L1 CPS ≥10 or ≥1, or all randomised patients)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DFB163C-F6DE-1846-902B-B8F7752D4BAB}"/>
              </a:ext>
            </a:extLst>
          </p:cNvPr>
          <p:cNvSpPr/>
          <p:nvPr/>
        </p:nvSpPr>
        <p:spPr>
          <a:xfrm>
            <a:off x="608540" y="1208946"/>
            <a:ext cx="11176092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CheckMate-649 study (NCT02872116):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randomised, open-label, Phase 3 study comparing OS in patients with GC or GEJC treated with nivolumab + ipilimumab or nivolumab + chemo compared with chemo alone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="" xmlns:a16="http://schemas.microsoft.com/office/drawing/2014/main" id="{E5CF1FD8-3C89-6C4B-9ACA-D0C10A1E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73" y="3520500"/>
            <a:ext cx="3067832" cy="1420158"/>
          </a:xfrm>
          <a:prstGeom prst="roundRect">
            <a:avLst>
              <a:gd name="adj" fmla="val 1278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Stratification factors</a:t>
            </a:r>
            <a:endParaRPr lang="en-GB" altLang="zh-CN" sz="14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Tumour cell PD-L1 expression </a:t>
            </a:r>
            <a:b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(≥1% vs &lt;1%)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Region (Asia vs USA/Canada vs </a:t>
            </a:r>
            <a:r>
              <a:rPr lang="en-GB" altLang="en-US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RoW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ECOG PS (0 vs 1)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45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Chemo (XELOX vs FOLFOX)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="" xmlns:a16="http://schemas.microsoft.com/office/drawing/2014/main" id="{A5847F12-7B77-5B40-845F-5FCF3A61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296" y="3202032"/>
            <a:ext cx="3265944" cy="460335"/>
          </a:xfrm>
          <a:prstGeom prst="roundRect">
            <a:avLst>
              <a:gd name="adj" fmla="val 838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NIVO 360 mg + </a:t>
            </a:r>
            <a:r>
              <a:rPr lang="en-GB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XELOX</a:t>
            </a:r>
            <a:r>
              <a:rPr lang="en-GB" altLang="zh-CN" sz="1400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Q3W or</a:t>
            </a:r>
          </a:p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NIVO 240 mg + </a:t>
            </a:r>
            <a:r>
              <a:rPr lang="en-GB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FOLFOX</a:t>
            </a:r>
            <a:r>
              <a:rPr lang="en-GB" altLang="zh-CN" sz="1400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Q2W</a:t>
            </a:r>
            <a:endParaRPr lang="en-GB" altLang="en-US" sz="14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="" xmlns:a16="http://schemas.microsoft.com/office/drawing/2014/main" id="{DDAEAC7B-E413-7A46-AE7B-9FFF1EA6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296" y="3760242"/>
            <a:ext cx="3265944" cy="460335"/>
          </a:xfrm>
          <a:prstGeom prst="roundRect">
            <a:avLst>
              <a:gd name="adj" fmla="val 8387"/>
            </a:avLst>
          </a:prstGeom>
          <a:solidFill>
            <a:srgbClr val="C7573C"/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zh-CN" sz="14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XELOX</a:t>
            </a:r>
            <a:r>
              <a:rPr lang="en-GB" altLang="zh-CN" sz="1400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GB" altLang="zh-CN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Q3W or</a:t>
            </a:r>
          </a:p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FOLFOX</a:t>
            </a:r>
            <a:r>
              <a:rPr lang="en-GB" altLang="en-US" sz="1400" baseline="30000" dirty="0" err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Q2W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0667848-DB00-BE4A-AFD8-7B328F1CA018}"/>
              </a:ext>
            </a:extLst>
          </p:cNvPr>
          <p:cNvSpPr txBox="1"/>
          <p:nvPr/>
        </p:nvSpPr>
        <p:spPr>
          <a:xfrm>
            <a:off x="3793594" y="2390702"/>
            <a:ext cx="606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 </a:t>
            </a:r>
          </a:p>
          <a:p>
            <a:pPr algn="ctr"/>
            <a:r>
              <a:rPr lang="en-GB" sz="160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1:1:1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27966F8A-6BAE-A645-8E13-FDB919FAEF7E}"/>
              </a:ext>
            </a:extLst>
          </p:cNvPr>
          <p:cNvCxnSpPr>
            <a:cxnSpLocks/>
          </p:cNvCxnSpPr>
          <p:nvPr/>
        </p:nvCxnSpPr>
        <p:spPr>
          <a:xfrm>
            <a:off x="4397566" y="2666454"/>
            <a:ext cx="0" cy="133291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46F1A73C-D1BA-5542-8D11-810554DE6890}"/>
              </a:ext>
            </a:extLst>
          </p:cNvPr>
          <p:cNvCxnSpPr>
            <a:cxnSpLocks/>
          </p:cNvCxnSpPr>
          <p:nvPr/>
        </p:nvCxnSpPr>
        <p:spPr>
          <a:xfrm>
            <a:off x="4394200" y="2905416"/>
            <a:ext cx="59609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63325790-4EFC-684E-B93C-5A0F0AD5F9FC}"/>
              </a:ext>
            </a:extLst>
          </p:cNvPr>
          <p:cNvCxnSpPr>
            <a:cxnSpLocks/>
          </p:cNvCxnSpPr>
          <p:nvPr/>
        </p:nvCxnSpPr>
        <p:spPr>
          <a:xfrm>
            <a:off x="4394200" y="3428489"/>
            <a:ext cx="57687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="" xmlns:a16="http://schemas.microsoft.com/office/drawing/2014/main" id="{D207B98A-8A42-054A-AAF1-EF7D0C31FD80}"/>
              </a:ext>
            </a:extLst>
          </p:cNvPr>
          <p:cNvCxnSpPr>
            <a:cxnSpLocks/>
          </p:cNvCxnSpPr>
          <p:nvPr/>
        </p:nvCxnSpPr>
        <p:spPr>
          <a:xfrm>
            <a:off x="4385733" y="4008827"/>
            <a:ext cx="58534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EEF999E1-6077-E74B-A1C2-C53F55E0D58E}"/>
              </a:ext>
            </a:extLst>
          </p:cNvPr>
          <p:cNvCxnSpPr/>
          <p:nvPr/>
        </p:nvCxnSpPr>
        <p:spPr>
          <a:xfrm>
            <a:off x="8345552" y="3428489"/>
            <a:ext cx="39743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12B3839-324C-4F4E-A083-89A6804250EA}"/>
              </a:ext>
            </a:extLst>
          </p:cNvPr>
          <p:cNvSpPr/>
          <p:nvPr/>
        </p:nvSpPr>
        <p:spPr>
          <a:xfrm>
            <a:off x="1840476" y="5215406"/>
            <a:ext cx="997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Moehler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M. et al, reported during ESMO 2020 the first results of NIVO + chemo vs chemo</a:t>
            </a:r>
            <a:r>
              <a:rPr lang="en-GB" b="1" baseline="30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Long-term follow up results of NIVO + chemo vs chemo and first results from the NIVO + IPI vs chemo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6D5F508-1402-7C42-BE01-B4240BB5773C}"/>
              </a:ext>
            </a:extLst>
          </p:cNvPr>
          <p:cNvSpPr txBox="1"/>
          <p:nvPr/>
        </p:nvSpPr>
        <p:spPr>
          <a:xfrm>
            <a:off x="4359199" y="3165774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N=789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FB6CD512-F3F8-5B48-9AB9-F6949F24A17E}"/>
              </a:ext>
            </a:extLst>
          </p:cNvPr>
          <p:cNvSpPr txBox="1"/>
          <p:nvPr/>
        </p:nvSpPr>
        <p:spPr>
          <a:xfrm>
            <a:off x="4359198" y="375882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N=833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4AB5244C-6286-3E4D-B37F-667BC8DC6972}"/>
              </a:ext>
            </a:extLst>
          </p:cNvPr>
          <p:cNvSpPr txBox="1"/>
          <p:nvPr/>
        </p:nvSpPr>
        <p:spPr>
          <a:xfrm>
            <a:off x="4675964" y="4231610"/>
            <a:ext cx="3868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N=1,581, including 955 patients (60%) with PD-L1 CPS ≥5</a:t>
            </a:r>
          </a:p>
        </p:txBody>
      </p:sp>
      <p:sp>
        <p:nvSpPr>
          <p:cNvPr id="29" name="Flèche vers la droite 28">
            <a:extLst>
              <a:ext uri="{FF2B5EF4-FFF2-40B4-BE49-F238E27FC236}">
                <a16:creationId xmlns="" xmlns:a16="http://schemas.microsoft.com/office/drawing/2014/main" id="{2418A308-1C40-D641-9513-5909DE2FB488}"/>
              </a:ext>
            </a:extLst>
          </p:cNvPr>
          <p:cNvSpPr/>
          <p:nvPr/>
        </p:nvSpPr>
        <p:spPr>
          <a:xfrm>
            <a:off x="839416" y="5300618"/>
            <a:ext cx="978408" cy="484632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865E0F-4C7D-3E40-BECA-1ABE4AE92EB4}"/>
              </a:ext>
            </a:extLst>
          </p:cNvPr>
          <p:cNvSpPr/>
          <p:nvPr/>
        </p:nvSpPr>
        <p:spPr>
          <a:xfrm>
            <a:off x="4209373" y="4601964"/>
            <a:ext cx="7503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050" baseline="30000" dirty="0" err="1">
                <a:solidFill>
                  <a:schemeClr val="tx2"/>
                </a:solidFill>
              </a:rPr>
              <a:t>a</a:t>
            </a:r>
            <a:r>
              <a:rPr lang="fr-CH" sz="1050" dirty="0" err="1">
                <a:solidFill>
                  <a:schemeClr val="tx2"/>
                </a:solidFill>
              </a:rPr>
              <a:t>Oxaliplatin</a:t>
            </a:r>
            <a:r>
              <a:rPr lang="fr-CH" sz="1050" dirty="0">
                <a:solidFill>
                  <a:schemeClr val="tx2"/>
                </a:solidFill>
              </a:rPr>
              <a:t> 130 mg/m</a:t>
            </a:r>
            <a:r>
              <a:rPr lang="fr-CH" sz="1050" baseline="30000" dirty="0">
                <a:solidFill>
                  <a:schemeClr val="tx2"/>
                </a:solidFill>
              </a:rPr>
              <a:t>2 </a:t>
            </a:r>
            <a:r>
              <a:rPr lang="fr-CH" sz="1050" dirty="0">
                <a:solidFill>
                  <a:schemeClr val="tx2"/>
                </a:solidFill>
              </a:rPr>
              <a:t>IV (</a:t>
            </a:r>
            <a:r>
              <a:rPr lang="fr-CH" sz="1050" dirty="0" err="1">
                <a:solidFill>
                  <a:schemeClr val="tx2"/>
                </a:solidFill>
              </a:rPr>
              <a:t>day</a:t>
            </a:r>
            <a:r>
              <a:rPr lang="fr-CH" sz="1050" dirty="0">
                <a:solidFill>
                  <a:schemeClr val="tx2"/>
                </a:solidFill>
              </a:rPr>
              <a:t> 1) and </a:t>
            </a:r>
            <a:r>
              <a:rPr lang="fr-CH" sz="1050" dirty="0" err="1">
                <a:solidFill>
                  <a:schemeClr val="tx2"/>
                </a:solidFill>
              </a:rPr>
              <a:t>capecitabine</a:t>
            </a:r>
            <a:r>
              <a:rPr lang="fr-CH" sz="1050" dirty="0">
                <a:solidFill>
                  <a:schemeClr val="tx2"/>
                </a:solidFill>
              </a:rPr>
              <a:t> 1000 mg/m</a:t>
            </a:r>
            <a:r>
              <a:rPr lang="fr-CH" sz="1050" baseline="30000" dirty="0">
                <a:solidFill>
                  <a:schemeClr val="tx2"/>
                </a:solidFill>
              </a:rPr>
              <a:t>2</a:t>
            </a:r>
            <a:r>
              <a:rPr lang="fr-CH" sz="1050" dirty="0">
                <a:solidFill>
                  <a:schemeClr val="tx2"/>
                </a:solidFill>
              </a:rPr>
              <a:t> </a:t>
            </a:r>
            <a:r>
              <a:rPr lang="fr-CH" sz="1050" dirty="0" err="1">
                <a:solidFill>
                  <a:schemeClr val="tx2"/>
                </a:solidFill>
              </a:rPr>
              <a:t>orally</a:t>
            </a:r>
            <a:r>
              <a:rPr lang="fr-CH" sz="1050" dirty="0">
                <a:solidFill>
                  <a:schemeClr val="tx2"/>
                </a:solidFill>
              </a:rPr>
              <a:t> </a:t>
            </a:r>
            <a:r>
              <a:rPr lang="fr-CH" sz="1050" dirty="0" err="1">
                <a:solidFill>
                  <a:schemeClr val="tx2"/>
                </a:solidFill>
              </a:rPr>
              <a:t>twice</a:t>
            </a:r>
            <a:r>
              <a:rPr lang="fr-CH" sz="1050" dirty="0">
                <a:solidFill>
                  <a:schemeClr val="tx2"/>
                </a:solidFill>
              </a:rPr>
              <a:t> </a:t>
            </a:r>
            <a:r>
              <a:rPr lang="fr-CH" sz="1050" dirty="0" err="1">
                <a:solidFill>
                  <a:schemeClr val="tx2"/>
                </a:solidFill>
              </a:rPr>
              <a:t>daily</a:t>
            </a:r>
            <a:r>
              <a:rPr lang="fr-CH" sz="1050" dirty="0">
                <a:solidFill>
                  <a:schemeClr val="tx2"/>
                </a:solidFill>
              </a:rPr>
              <a:t> (</a:t>
            </a:r>
            <a:r>
              <a:rPr lang="fr-CH" sz="1050" dirty="0" err="1">
                <a:solidFill>
                  <a:schemeClr val="tx2"/>
                </a:solidFill>
              </a:rPr>
              <a:t>days</a:t>
            </a:r>
            <a:r>
              <a:rPr lang="fr-CH" sz="1050" dirty="0">
                <a:solidFill>
                  <a:schemeClr val="tx2"/>
                </a:solidFill>
              </a:rPr>
              <a:t> 1-14)</a:t>
            </a:r>
          </a:p>
          <a:p>
            <a:r>
              <a:rPr lang="fr-CH" sz="1050" baseline="30000" dirty="0" err="1">
                <a:solidFill>
                  <a:schemeClr val="tx2"/>
                </a:solidFill>
              </a:rPr>
              <a:t>b</a:t>
            </a:r>
            <a:r>
              <a:rPr lang="fr-CH" sz="1050" dirty="0" err="1">
                <a:solidFill>
                  <a:schemeClr val="tx2"/>
                </a:solidFill>
              </a:rPr>
              <a:t>Oxaliplatin</a:t>
            </a:r>
            <a:r>
              <a:rPr lang="fr-CH" sz="1050" dirty="0">
                <a:solidFill>
                  <a:schemeClr val="tx2"/>
                </a:solidFill>
              </a:rPr>
              <a:t> 85 mg/m</a:t>
            </a:r>
            <a:r>
              <a:rPr lang="fr-CH" sz="1050" baseline="30000" dirty="0">
                <a:solidFill>
                  <a:schemeClr val="tx2"/>
                </a:solidFill>
              </a:rPr>
              <a:t>2</a:t>
            </a:r>
            <a:r>
              <a:rPr lang="fr-CH" sz="1050" dirty="0">
                <a:solidFill>
                  <a:schemeClr val="tx2"/>
                </a:solidFill>
              </a:rPr>
              <a:t>, </a:t>
            </a:r>
            <a:r>
              <a:rPr lang="fr-CH" sz="1050" dirty="0" err="1">
                <a:solidFill>
                  <a:schemeClr val="tx2"/>
                </a:solidFill>
              </a:rPr>
              <a:t>leucovorin</a:t>
            </a:r>
            <a:r>
              <a:rPr lang="fr-CH" sz="1050" dirty="0">
                <a:solidFill>
                  <a:schemeClr val="tx2"/>
                </a:solidFill>
              </a:rPr>
              <a:t> 400 mg/m</a:t>
            </a:r>
            <a:r>
              <a:rPr lang="fr-CH" sz="1050" baseline="30000" dirty="0">
                <a:solidFill>
                  <a:schemeClr val="tx2"/>
                </a:solidFill>
              </a:rPr>
              <a:t>2</a:t>
            </a:r>
            <a:r>
              <a:rPr lang="fr-CH" sz="1050" dirty="0">
                <a:solidFill>
                  <a:schemeClr val="tx2"/>
                </a:solidFill>
              </a:rPr>
              <a:t>, and fluorouracil 400 mg/m</a:t>
            </a:r>
            <a:r>
              <a:rPr lang="fr-CH" sz="1050" baseline="30000" dirty="0">
                <a:solidFill>
                  <a:schemeClr val="tx2"/>
                </a:solidFill>
              </a:rPr>
              <a:t>2</a:t>
            </a:r>
            <a:r>
              <a:rPr lang="fr-CH" sz="1050" dirty="0">
                <a:solidFill>
                  <a:schemeClr val="tx2"/>
                </a:solidFill>
              </a:rPr>
              <a:t> IV (</a:t>
            </a:r>
            <a:r>
              <a:rPr lang="fr-CH" sz="1050" dirty="0" err="1">
                <a:solidFill>
                  <a:schemeClr val="tx2"/>
                </a:solidFill>
              </a:rPr>
              <a:t>day</a:t>
            </a:r>
            <a:r>
              <a:rPr lang="fr-CH" sz="1050" dirty="0">
                <a:solidFill>
                  <a:schemeClr val="tx2"/>
                </a:solidFill>
              </a:rPr>
              <a:t> 1) and fluorouracil 1200 mg/m</a:t>
            </a:r>
            <a:r>
              <a:rPr lang="fr-CH" sz="1050" baseline="30000" dirty="0">
                <a:solidFill>
                  <a:schemeClr val="tx2"/>
                </a:solidFill>
              </a:rPr>
              <a:t>2</a:t>
            </a:r>
            <a:r>
              <a:rPr lang="fr-CH" sz="1050" dirty="0">
                <a:solidFill>
                  <a:schemeClr val="tx2"/>
                </a:solidFill>
              </a:rPr>
              <a:t> IV </a:t>
            </a:r>
            <a:r>
              <a:rPr lang="fr-CH" sz="1050" dirty="0" err="1">
                <a:solidFill>
                  <a:schemeClr val="tx2"/>
                </a:solidFill>
              </a:rPr>
              <a:t>daily</a:t>
            </a:r>
            <a:r>
              <a:rPr lang="fr-CH" sz="1050" dirty="0">
                <a:solidFill>
                  <a:schemeClr val="tx2"/>
                </a:solidFill>
              </a:rPr>
              <a:t> (</a:t>
            </a:r>
            <a:r>
              <a:rPr lang="fr-CH" sz="1050" dirty="0" err="1">
                <a:solidFill>
                  <a:schemeClr val="tx2"/>
                </a:solidFill>
              </a:rPr>
              <a:t>days</a:t>
            </a:r>
            <a:r>
              <a:rPr lang="fr-CH" sz="1050" dirty="0">
                <a:solidFill>
                  <a:schemeClr val="tx2"/>
                </a:solidFill>
              </a:rPr>
              <a:t> 1-2)</a:t>
            </a:r>
            <a:endParaRPr lang="fr-CH" sz="1050" dirty="0">
              <a:solidFill>
                <a:schemeClr val="tx2"/>
              </a:solidFill>
              <a:effectLst/>
            </a:endParaRPr>
          </a:p>
        </p:txBody>
      </p:sp>
      <p:sp>
        <p:nvSpPr>
          <p:cNvPr id="28" name="ZoneTexte 19">
            <a:extLst>
              <a:ext uri="{FF2B5EF4-FFF2-40B4-BE49-F238E27FC236}">
                <a16:creationId xmlns="" xmlns:a16="http://schemas.microsoft.com/office/drawing/2014/main" id="{5503AF88-A818-8844-9478-B468FB3E18A8}"/>
              </a:ext>
            </a:extLst>
          </p:cNvPr>
          <p:cNvSpPr txBox="1"/>
          <p:nvPr/>
        </p:nvSpPr>
        <p:spPr>
          <a:xfrm>
            <a:off x="4367807" y="2636912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N=409</a:t>
            </a:r>
          </a:p>
        </p:txBody>
      </p:sp>
    </p:spTree>
    <p:extLst>
      <p:ext uri="{BB962C8B-B14F-4D97-AF65-F5344CB8AC3E}">
        <p14:creationId xmlns:p14="http://schemas.microsoft.com/office/powerpoint/2010/main" val="1796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Results</a:t>
            </a:r>
            <a:r>
              <a:rPr lang="en-GB" dirty="0"/>
              <a:t>: improved OS and robust DOR with NIVO + Chemo vs chemo</a:t>
            </a:r>
            <a:endParaRPr lang="en-GB" noProof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0471857-EEF1-9C47-A1CB-C3F089B198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080136" cy="365125"/>
          </a:xfrm>
        </p:spPr>
        <p:txBody>
          <a:bodyPr/>
          <a:lstStyle/>
          <a:p>
            <a:r>
              <a:rPr lang="en-US" dirty="0"/>
              <a:t>chemo, chemotherapy; CI, confidence interval; CPS, combined positive score; DOR, duration of response; HR, hazard ratio; </a:t>
            </a:r>
            <a:r>
              <a:rPr lang="en-GB" dirty="0"/>
              <a:t>IPI, </a:t>
            </a:r>
            <a:r>
              <a:rPr lang="en-GB" dirty="0" err="1"/>
              <a:t>ipilimumab</a:t>
            </a:r>
            <a:r>
              <a:rPr lang="en-GB" dirty="0"/>
              <a:t>; </a:t>
            </a:r>
            <a:r>
              <a:rPr lang="en-US" dirty="0"/>
              <a:t>NIVO, nivolumab; OS, overall survival; PD-L1, programmed death-ligand 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8491FC9-1EC1-2247-9956-E06397302951}"/>
              </a:ext>
            </a:extLst>
          </p:cNvPr>
          <p:cNvSpPr/>
          <p:nvPr/>
        </p:nvSpPr>
        <p:spPr>
          <a:xfrm>
            <a:off x="619200" y="1064930"/>
            <a:ext cx="10081120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Data cut-off date: 27 May 2021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– minimum follow-up duration 24 months in the NIVO + chemo arm and 35.7 months in the NIVO + IPI arm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F2A1CC95-C5B1-7E40-828D-602E6043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4203"/>
              </p:ext>
            </p:extLst>
          </p:nvPr>
        </p:nvGraphicFramePr>
        <p:xfrm>
          <a:off x="619200" y="1836577"/>
          <a:ext cx="109632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733">
                  <a:extLst>
                    <a:ext uri="{9D8B030D-6E8A-4147-A177-3AD203B41FA5}">
                      <a16:colId xmlns="" xmlns:a16="http://schemas.microsoft.com/office/drawing/2014/main" val="440206156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274291817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10475116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976218667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029232992"/>
                    </a:ext>
                  </a:extLst>
                </a:gridCol>
              </a:tblGrid>
              <a:tr h="33782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PD-L1 CPS ≥5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All randomised patients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263357"/>
                  </a:ext>
                </a:extLst>
              </a:tr>
              <a:tr h="583089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chemo</a:t>
                      </a:r>
                    </a:p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(N=473)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(N=482)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(N=789)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(N=792)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78388"/>
                  </a:ext>
                </a:extLst>
              </a:tr>
              <a:tr h="583089">
                <a:tc>
                  <a:txBody>
                    <a:bodyPr/>
                    <a:lstStyle/>
                    <a:p>
                      <a:r>
                        <a:rPr lang="en-GB" b="1" noProof="0" dirty="0"/>
                        <a:t>Median OS, months</a:t>
                      </a:r>
                    </a:p>
                    <a:p>
                      <a:r>
                        <a:rPr lang="en-GB" noProof="0" dirty="0"/>
                        <a:t>(95% CI)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14.4</a:t>
                      </a:r>
                    </a:p>
                    <a:p>
                      <a:pPr algn="ctr"/>
                      <a:r>
                        <a:rPr lang="en-GB" noProof="0" dirty="0"/>
                        <a:t>(13.1-16.2)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11.1</a:t>
                      </a:r>
                    </a:p>
                    <a:p>
                      <a:pPr algn="ctr"/>
                      <a:r>
                        <a:rPr lang="en-GB" noProof="0"/>
                        <a:t>(10.0-12.1)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13.8</a:t>
                      </a:r>
                    </a:p>
                    <a:p>
                      <a:pPr algn="ctr"/>
                      <a:r>
                        <a:rPr lang="en-GB" noProof="0" dirty="0"/>
                        <a:t>(12.4-14.5)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11.6</a:t>
                      </a:r>
                    </a:p>
                    <a:p>
                      <a:pPr algn="ctr"/>
                      <a:r>
                        <a:rPr lang="en-GB" noProof="0" dirty="0"/>
                        <a:t>(10.9-12.5)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3521779540"/>
                  </a:ext>
                </a:extLst>
              </a:tr>
              <a:tr h="337821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HR (95% CI)</a:t>
                      </a:r>
                    </a:p>
                  </a:txBody>
                  <a:tcPr marL="72000" marR="19440"/>
                </a:tc>
                <a:tc gridSpan="2"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  <a:t>0.70 (0.61-0.81)</a:t>
                      </a:r>
                      <a:endParaRPr lang="en-GB" sz="1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440" marR="1944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  <a:t>0.79 (0.71-0.88)</a:t>
                      </a:r>
                      <a:endParaRPr lang="en-GB" sz="1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440" marR="1944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82255"/>
                  </a:ext>
                </a:extLst>
              </a:tr>
              <a:tr h="337821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12-month OS rate, %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57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46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55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48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54255858"/>
                  </a:ext>
                </a:extLst>
              </a:tr>
              <a:tr h="337821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24-month OS rate, %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31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19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19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2417208784"/>
                  </a:ext>
                </a:extLst>
              </a:tr>
              <a:tr h="583089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chemo</a:t>
                      </a:r>
                    </a:p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(N=226)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(N=176)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(N=350)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(N=279)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3570746"/>
                  </a:ext>
                </a:extLst>
              </a:tr>
              <a:tr h="583089">
                <a:tc>
                  <a:txBody>
                    <a:bodyPr/>
                    <a:lstStyle/>
                    <a:p>
                      <a:r>
                        <a:rPr lang="en-GB" b="1" noProof="0" dirty="0"/>
                        <a:t>Median DOR, months</a:t>
                      </a:r>
                    </a:p>
                    <a:p>
                      <a:r>
                        <a:rPr lang="en-GB" noProof="0" dirty="0"/>
                        <a:t>(95% CI)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9.7</a:t>
                      </a:r>
                    </a:p>
                    <a:p>
                      <a:pPr algn="ctr"/>
                      <a:r>
                        <a:rPr lang="en-GB" noProof="0" dirty="0"/>
                        <a:t>(8.2-12.4)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7.0</a:t>
                      </a:r>
                    </a:p>
                    <a:p>
                      <a:pPr algn="ctr"/>
                      <a:r>
                        <a:rPr lang="en-GB" noProof="0" dirty="0"/>
                        <a:t>(5.6-7.9)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8.5</a:t>
                      </a:r>
                    </a:p>
                    <a:p>
                      <a:pPr algn="ctr"/>
                      <a:r>
                        <a:rPr lang="en-GB" noProof="0" dirty="0"/>
                        <a:t>(7.7-10.2)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6.9</a:t>
                      </a:r>
                    </a:p>
                    <a:p>
                      <a:pPr algn="ctr"/>
                      <a:r>
                        <a:rPr lang="en-GB" noProof="0" dirty="0"/>
                        <a:t>(5.8-7.2)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4112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noProof="0" dirty="0"/>
              <a:t>Results</a:t>
            </a:r>
            <a:r>
              <a:rPr lang="en-GB" dirty="0"/>
              <a:t>: NIVO + IPI vs chemo</a:t>
            </a:r>
            <a:br>
              <a:rPr lang="en-GB" dirty="0"/>
            </a:br>
            <a:r>
              <a:rPr lang="en-GB" sz="2400" i="1" dirty="0">
                <a:solidFill>
                  <a:schemeClr val="accent1"/>
                </a:solidFill>
              </a:rPr>
              <a:t>secondary endpoint: OS not met</a:t>
            </a:r>
            <a:endParaRPr lang="en-GB" i="1" noProof="0" dirty="0">
              <a:solidFill>
                <a:schemeClr val="accen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E519E43-F7EB-AB45-B330-8C54D50A3F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056712" cy="365125"/>
          </a:xfrm>
        </p:spPr>
        <p:txBody>
          <a:bodyPr/>
          <a:lstStyle/>
          <a:p>
            <a:r>
              <a:rPr lang="en-US" dirty="0"/>
              <a:t>chemo, chemotherapy; CI, confidence interval; CPS, combined positive score; DOR; duration of response; HR, hazard ratio; </a:t>
            </a:r>
            <a:r>
              <a:rPr lang="en-GB" dirty="0"/>
              <a:t>IPI, </a:t>
            </a:r>
            <a:r>
              <a:rPr lang="en-GB" dirty="0" err="1"/>
              <a:t>ipilimumab</a:t>
            </a:r>
            <a:r>
              <a:rPr lang="en-GB" dirty="0"/>
              <a:t>; </a:t>
            </a:r>
            <a:r>
              <a:rPr lang="en-US" dirty="0"/>
              <a:t>NIVO, nivolumab; OS, overall survival; PD-L1, programmed death-ligand 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8491FC9-1EC1-2247-9956-E06397302951}"/>
              </a:ext>
            </a:extLst>
          </p:cNvPr>
          <p:cNvSpPr/>
          <p:nvPr/>
        </p:nvSpPr>
        <p:spPr>
          <a:xfrm>
            <a:off x="595776" y="1052491"/>
            <a:ext cx="10081120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Data cut-off date: 27 May 2021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– minimum follow-up duration 24 months in the NIVO + chemo arm and 35.7 months in the NIVO + IPI arm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F2A1CC95-C5B1-7E40-828D-602E6043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5968"/>
              </p:ext>
            </p:extLst>
          </p:nvPr>
        </p:nvGraphicFramePr>
        <p:xfrm>
          <a:off x="619200" y="1760377"/>
          <a:ext cx="1096320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733">
                  <a:extLst>
                    <a:ext uri="{9D8B030D-6E8A-4147-A177-3AD203B41FA5}">
                      <a16:colId xmlns="" xmlns:a16="http://schemas.microsoft.com/office/drawing/2014/main" val="440206156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274291817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10475116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976218667"/>
                    </a:ext>
                  </a:extLst>
                </a:gridCol>
                <a:gridCol w="1913117">
                  <a:extLst>
                    <a:ext uri="{9D8B030D-6E8A-4147-A177-3AD203B41FA5}">
                      <a16:colId xmlns="" xmlns:a16="http://schemas.microsoft.com/office/drawing/2014/main" val="3029232992"/>
                    </a:ext>
                  </a:extLst>
                </a:gridCol>
              </a:tblGrid>
              <a:tr h="327753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PD-L1 CPS ≥5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All randomised patients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263357"/>
                  </a:ext>
                </a:extLst>
              </a:tr>
              <a:tr h="573569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IPI</a:t>
                      </a:r>
                    </a:p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(N=234)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(N=239)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IPI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(N=409)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(N=404)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78388"/>
                  </a:ext>
                </a:extLst>
              </a:tr>
              <a:tr h="573569">
                <a:tc>
                  <a:txBody>
                    <a:bodyPr/>
                    <a:lstStyle/>
                    <a:p>
                      <a:r>
                        <a:rPr lang="en-GB" b="1" noProof="0" dirty="0"/>
                        <a:t>Median OS, months</a:t>
                      </a:r>
                    </a:p>
                    <a:p>
                      <a:r>
                        <a:rPr lang="en-GB" noProof="0" dirty="0"/>
                        <a:t>(95% CI)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11.2</a:t>
                      </a:r>
                    </a:p>
                    <a:p>
                      <a:pPr algn="ctr"/>
                      <a:r>
                        <a:rPr lang="en-GB" noProof="0" dirty="0"/>
                        <a:t>(9.2-13.4)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11.6</a:t>
                      </a:r>
                    </a:p>
                    <a:p>
                      <a:pPr algn="ctr"/>
                      <a:r>
                        <a:rPr lang="en-GB" noProof="0" dirty="0"/>
                        <a:t>(10.1-12.7)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11.7</a:t>
                      </a:r>
                    </a:p>
                    <a:p>
                      <a:pPr algn="ctr"/>
                      <a:r>
                        <a:rPr lang="en-GB" noProof="0" dirty="0"/>
                        <a:t>(9.6-13.5)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11.8</a:t>
                      </a:r>
                    </a:p>
                    <a:p>
                      <a:pPr algn="ctr"/>
                      <a:r>
                        <a:rPr lang="en-GB" noProof="0" dirty="0"/>
                        <a:t>(11.0-12.7)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3521779540"/>
                  </a:ext>
                </a:extLst>
              </a:tr>
              <a:tr h="573569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HR (95% CI)</a:t>
                      </a:r>
                    </a:p>
                    <a:p>
                      <a:pPr marL="0" indent="185738">
                        <a:tabLst/>
                      </a:pPr>
                      <a:r>
                        <a:rPr lang="en-GB" noProof="0" dirty="0"/>
                        <a:t>P value</a:t>
                      </a:r>
                    </a:p>
                  </a:txBody>
                  <a:tcPr marL="72000" marR="19440"/>
                </a:tc>
                <a:tc gridSpan="2"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  <a:t>0.89 (0.71-1.10)</a:t>
                      </a:r>
                      <a:b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  <a:t>0.2302</a:t>
                      </a:r>
                      <a:endParaRPr lang="en-GB" sz="1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440" marR="1944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189" rtl="0" eaLnBrk="1" latinLnBrk="0" hangingPunct="1"/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</a:rPr>
                        <a:t>0.91 (0.77-1.07)</a:t>
                      </a:r>
                    </a:p>
                    <a:p>
                      <a:pPr marL="0" algn="ctr" defTabSz="457189" rtl="0" eaLnBrk="1" latinLnBrk="0" hangingPunct="1"/>
                      <a:r>
                        <a:rPr lang="en-GB" sz="1800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Not tested</a:t>
                      </a:r>
                    </a:p>
                  </a:txBody>
                  <a:tcPr marL="19440" marR="19440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82255"/>
                  </a:ext>
                </a:extLst>
              </a:tr>
              <a:tr h="327753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12-month OS rate, %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47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48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49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49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54255858"/>
                  </a:ext>
                </a:extLst>
              </a:tr>
              <a:tr h="327753">
                <a:tc>
                  <a:txBody>
                    <a:bodyPr/>
                    <a:lstStyle/>
                    <a:p>
                      <a:pPr marL="0" indent="185738">
                        <a:tabLst/>
                      </a:pPr>
                      <a:r>
                        <a:rPr lang="en-GB" noProof="0" dirty="0"/>
                        <a:t>24-month OS rate, %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25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17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23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19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2417208784"/>
                  </a:ext>
                </a:extLst>
              </a:tr>
              <a:tr h="573569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IPI</a:t>
                      </a:r>
                    </a:p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(N=52)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(N=86)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NIVO + IPI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(N=76)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Chemo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noProof="0" dirty="0">
                          <a:solidFill>
                            <a:schemeClr val="bg1"/>
                          </a:solidFill>
                        </a:rPr>
                        <a:t>(N=141)</a:t>
                      </a:r>
                    </a:p>
                  </a:txBody>
                  <a:tcPr marL="19440" marR="1944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3570746"/>
                  </a:ext>
                </a:extLst>
              </a:tr>
              <a:tr h="573569">
                <a:tc>
                  <a:txBody>
                    <a:bodyPr/>
                    <a:lstStyle/>
                    <a:p>
                      <a:r>
                        <a:rPr lang="en-GB" b="1" noProof="0" dirty="0"/>
                        <a:t>Median DOR, months</a:t>
                      </a:r>
                    </a:p>
                    <a:p>
                      <a:r>
                        <a:rPr lang="en-GB" noProof="0" dirty="0"/>
                        <a:t>(95% CI)</a:t>
                      </a: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13.2</a:t>
                      </a:r>
                    </a:p>
                    <a:p>
                      <a:pPr algn="ctr"/>
                      <a:r>
                        <a:rPr lang="en-GB" noProof="0" dirty="0"/>
                        <a:t>(8.3-18.3)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6.9</a:t>
                      </a:r>
                    </a:p>
                    <a:p>
                      <a:pPr algn="ctr"/>
                      <a:r>
                        <a:rPr lang="en-GB" noProof="0" dirty="0"/>
                        <a:t>(5.2-7.6)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13.8</a:t>
                      </a:r>
                    </a:p>
                    <a:p>
                      <a:pPr algn="ctr"/>
                      <a:r>
                        <a:rPr lang="en-GB" noProof="0" dirty="0"/>
                        <a:t>(9.4-17.7)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6.8</a:t>
                      </a:r>
                    </a:p>
                    <a:p>
                      <a:pPr algn="ctr"/>
                      <a:r>
                        <a:rPr lang="en-GB" noProof="0" dirty="0"/>
                        <a:t>(5.6-7.2)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41127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5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00" y="246572"/>
            <a:ext cx="8740800" cy="807285"/>
          </a:xfrm>
        </p:spPr>
        <p:txBody>
          <a:bodyPr/>
          <a:lstStyle/>
          <a:p>
            <a:r>
              <a:rPr lang="en-GB" noProof="0" dirty="0"/>
              <a:t>Results</a:t>
            </a:r>
            <a:r>
              <a:rPr lang="en-GB" dirty="0"/>
              <a:t>: treatment-related adverse events</a:t>
            </a:r>
            <a:endParaRPr lang="en-GB" noProof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1DCEC5C-67A2-184E-BBBF-2FD31FFF1C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8000"/>
            <a:ext cx="10382045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ALT/AST, alanine aminotransferase/aspartate aminotransferase; chemo, chemotherapy; CPS, combined positive score; </a:t>
            </a:r>
            <a:r>
              <a:rPr lang="en-GB" dirty="0"/>
              <a:t>IPI, </a:t>
            </a:r>
            <a:r>
              <a:rPr lang="en-GB" dirty="0" err="1"/>
              <a:t>ipilimumab</a:t>
            </a:r>
            <a:r>
              <a:rPr lang="en-GB" dirty="0"/>
              <a:t>; </a:t>
            </a:r>
            <a:r>
              <a:rPr lang="en-US" dirty="0"/>
              <a:t>NIVO, nivolumab; PD-L1, programmed death-ligand 1; </a:t>
            </a:r>
            <a:r>
              <a:rPr lang="en-GB" dirty="0"/>
              <a:t>TRAEs, treatment-related adverse events</a:t>
            </a:r>
          </a:p>
          <a:p>
            <a:pPr>
              <a:spcBef>
                <a:spcPts val="0"/>
              </a:spcBef>
            </a:pPr>
            <a:r>
              <a:rPr lang="en-GB" dirty="0"/>
              <a:t>Source: </a:t>
            </a:r>
            <a:r>
              <a:rPr lang="en-GB" dirty="0" err="1"/>
              <a:t>Moehler</a:t>
            </a:r>
            <a:r>
              <a:rPr lang="en-GB" dirty="0"/>
              <a:t> M, et al. Ann Oncol. 2020;31(suppl_4):</a:t>
            </a:r>
            <a:r>
              <a:rPr lang="en-GB" dirty="0" err="1"/>
              <a:t>abstr</a:t>
            </a:r>
            <a:r>
              <a:rPr lang="en-GB" dirty="0"/>
              <a:t> LBA6</a:t>
            </a:r>
            <a:endParaRPr lang="en-US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="" xmlns:a16="http://schemas.microsoft.com/office/drawing/2014/main" id="{F2A1CC95-C5B1-7E40-828D-602E60433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59785"/>
              </p:ext>
            </p:extLst>
          </p:nvPr>
        </p:nvGraphicFramePr>
        <p:xfrm>
          <a:off x="619200" y="1285528"/>
          <a:ext cx="11017629" cy="19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953">
                  <a:extLst>
                    <a:ext uri="{9D8B030D-6E8A-4147-A177-3AD203B41FA5}">
                      <a16:colId xmlns="" xmlns:a16="http://schemas.microsoft.com/office/drawing/2014/main" val="440206156"/>
                    </a:ext>
                  </a:extLst>
                </a:gridCol>
                <a:gridCol w="1643831">
                  <a:extLst>
                    <a:ext uri="{9D8B030D-6E8A-4147-A177-3AD203B41FA5}">
                      <a16:colId xmlns="" xmlns:a16="http://schemas.microsoft.com/office/drawing/2014/main" val="3274291817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0475116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303778773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953449712"/>
                    </a:ext>
                  </a:extLst>
                </a:gridCol>
              </a:tblGrid>
              <a:tr h="26328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All treated </a:t>
                      </a:r>
                      <a:r>
                        <a:rPr lang="en-GB" noProof="0" dirty="0" err="1"/>
                        <a:t>patients</a:t>
                      </a:r>
                      <a:r>
                        <a:rPr lang="en-GB" baseline="30000" noProof="0" dirty="0" err="1"/>
                        <a:t>a</a:t>
                      </a:r>
                      <a:r>
                        <a:rPr lang="en-GB" noProof="0" dirty="0"/>
                        <a:t>, n (%)</a:t>
                      </a:r>
                    </a:p>
                  </a:txBody>
                  <a:tcPr marL="19440" marR="1944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NIVO + chemo (N=782)</a:t>
                      </a:r>
                      <a:r>
                        <a:rPr lang="en-GB" baseline="30000" noProof="0" dirty="0"/>
                        <a:t>b</a:t>
                      </a: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Chemo (N=767)</a:t>
                      </a:r>
                      <a:r>
                        <a:rPr lang="en-GB" baseline="30000" noProof="0" dirty="0"/>
                        <a:t>b</a:t>
                      </a: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263357"/>
                  </a:ext>
                </a:extLst>
              </a:tr>
              <a:tr h="263280">
                <a:tc v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 err="1">
                          <a:solidFill>
                            <a:schemeClr val="bg1"/>
                          </a:solidFill>
                          <a:effectLst/>
                        </a:rPr>
                        <a:t>Any</a:t>
                      </a: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 grade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 err="1">
                          <a:solidFill>
                            <a:schemeClr val="bg1"/>
                          </a:solidFill>
                          <a:effectLst/>
                        </a:rPr>
                        <a:t>Any</a:t>
                      </a: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 grade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78388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b="1" noProof="0" dirty="0"/>
                        <a:t>Any </a:t>
                      </a:r>
                      <a:r>
                        <a:rPr lang="en-GB" b="1" noProof="0" dirty="0" err="1"/>
                        <a:t>TRAEs</a:t>
                      </a:r>
                      <a:r>
                        <a:rPr lang="en-GB" b="1" baseline="30000" noProof="0" dirty="0" err="1"/>
                        <a:t>c</a:t>
                      </a:r>
                      <a:endParaRPr lang="en-GB" b="1" baseline="30000" noProof="0" dirty="0"/>
                    </a:p>
                  </a:txBody>
                  <a:tcPr marL="7200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739 (95)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471 (60)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682 (89)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344 (45)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21779540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marL="0" indent="11113">
                        <a:lnSpc>
                          <a:spcPct val="90000"/>
                        </a:lnSpc>
                        <a:tabLst/>
                      </a:pPr>
                      <a:r>
                        <a:rPr lang="en-GB" sz="1800" b="1" kern="1200" noProof="0" dirty="0"/>
                        <a:t>Serious </a:t>
                      </a:r>
                      <a:r>
                        <a:rPr lang="en-GB" sz="1800" b="1" kern="1200" noProof="0" dirty="0" err="1"/>
                        <a:t>TRAEs</a:t>
                      </a:r>
                      <a:r>
                        <a:rPr lang="en-GB" sz="1800" b="1" kern="1200" baseline="30000" noProof="0" dirty="0" err="1"/>
                        <a:t>c</a:t>
                      </a:r>
                      <a:endParaRPr lang="en-GB" sz="1800" b="1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175 (22)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133 (17)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94 (12)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77 (10)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54255858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CH" sz="1800" b="1" kern="1200" dirty="0" err="1"/>
                        <a:t>TRAEs</a:t>
                      </a:r>
                      <a:r>
                        <a:rPr lang="fr-CH" sz="1800" b="1" kern="1200" dirty="0"/>
                        <a:t> </a:t>
                      </a:r>
                      <a:r>
                        <a:rPr lang="fr-CH" sz="1800" b="1" kern="1200" dirty="0" err="1"/>
                        <a:t>leading</a:t>
                      </a:r>
                      <a:r>
                        <a:rPr lang="fr-CH" sz="1800" b="1" kern="1200" dirty="0"/>
                        <a:t> to </a:t>
                      </a:r>
                      <a:r>
                        <a:rPr lang="fr-CH" sz="1800" b="1" kern="1200" dirty="0" err="1"/>
                        <a:t>discontinuation</a:t>
                      </a:r>
                      <a:r>
                        <a:rPr lang="fr-CH" sz="1800" b="1" kern="1200" baseline="30000" dirty="0" err="1"/>
                        <a:t>c</a:t>
                      </a:r>
                      <a:endParaRPr lang="fr-CH" sz="18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300 (38)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141 (18)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188 (25)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70 (9)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41127302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marL="0" indent="11113">
                        <a:lnSpc>
                          <a:spcPct val="90000"/>
                        </a:lnSpc>
                        <a:tabLst/>
                      </a:pPr>
                      <a:r>
                        <a:rPr lang="en-GB" sz="1800" b="1" kern="1200" noProof="0" dirty="0"/>
                        <a:t>Treatment-related </a:t>
                      </a:r>
                      <a:r>
                        <a:rPr lang="en-GB" sz="1800" b="1" kern="1200" noProof="0" dirty="0" err="1"/>
                        <a:t>deaths</a:t>
                      </a:r>
                      <a:r>
                        <a:rPr lang="en-GB" sz="1800" b="1" kern="1200" baseline="30000" noProof="0" dirty="0" err="1"/>
                        <a:t>d</a:t>
                      </a:r>
                      <a:endParaRPr lang="en-GB" sz="1800" b="1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944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16</a:t>
                      </a:r>
                      <a:r>
                        <a:rPr lang="en-GB" baseline="30000" noProof="0" dirty="0"/>
                        <a:t>e</a:t>
                      </a:r>
                      <a:r>
                        <a:rPr lang="en-GB" baseline="0" noProof="0" dirty="0"/>
                        <a:t> (2)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9440" marR="19440"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4</a:t>
                      </a:r>
                      <a:r>
                        <a:rPr lang="en-GB" baseline="30000" noProof="0" dirty="0"/>
                        <a:t>f</a:t>
                      </a:r>
                      <a:r>
                        <a:rPr lang="en-GB" noProof="0" dirty="0"/>
                        <a:t> (&lt;1)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1025466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08078E-94CA-604B-9623-D5FF3A55351B}"/>
              </a:ext>
            </a:extLst>
          </p:cNvPr>
          <p:cNvSpPr/>
          <p:nvPr/>
        </p:nvSpPr>
        <p:spPr>
          <a:xfrm>
            <a:off x="619200" y="3317642"/>
            <a:ext cx="11044895" cy="186974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common grade 3-5 TRAEs included: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+ chemo: 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Neutropenia (15%), decreased neutrophil count (11%), anaemia (6%)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+ IPI: 	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lipase (7%), increased amylase (4%), increased ALT/AST (4% each)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Chemo: 	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Neutropenia (11-13%), decreased neutrophil count (9-10%), diarrhoea (3-4%)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incidence of TRAEs in patients whose tumours expressed PD-L1 CPS ≥5 was consistent with all treated patients across arms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="" xmlns:a16="http://schemas.microsoft.com/office/drawing/2014/main" id="{0C942FAE-5A7B-7D48-8309-06F6704C7E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00" y="4972068"/>
            <a:ext cx="10963200" cy="1068816"/>
          </a:xfrm>
        </p:spPr>
        <p:txBody>
          <a:bodyPr anchor="b" anchorCtr="0"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100" baseline="30000" dirty="0" err="1"/>
              <a:t>a</a:t>
            </a:r>
            <a:r>
              <a:rPr lang="en-GB" sz="1100" dirty="0" err="1"/>
              <a:t>Patients</a:t>
            </a:r>
            <a:r>
              <a:rPr lang="en-GB" sz="1100" dirty="0"/>
              <a:t> who received ≥1 dose of study drug; </a:t>
            </a:r>
            <a:r>
              <a:rPr lang="en-GB" sz="1100" baseline="30000" dirty="0" err="1"/>
              <a:t>b</a:t>
            </a:r>
            <a:r>
              <a:rPr lang="en-GB" sz="1100" dirty="0" err="1"/>
              <a:t>Assessed</a:t>
            </a:r>
            <a:r>
              <a:rPr lang="en-GB" sz="1100" dirty="0"/>
              <a:t> in all treated patients during treatment and for up to 30 days after the last dose of study treatment; </a:t>
            </a:r>
            <a:r>
              <a:rPr lang="en-GB" sz="1100" baseline="30000" dirty="0" err="1"/>
              <a:t>c</a:t>
            </a:r>
            <a:r>
              <a:rPr lang="en-GB" sz="1100" dirty="0" err="1"/>
              <a:t>There</a:t>
            </a:r>
            <a:r>
              <a:rPr lang="en-GB" sz="1100" dirty="0"/>
              <a:t> were 4 grade 5 events in the NIVO + chemo arm, 1 case each of cerebrovascular accident, febrile neutropenia, gastrointestinal inflammation, and pneumonia. There were no grade 5 events in the chemo arm; </a:t>
            </a:r>
            <a:r>
              <a:rPr lang="en-GB" sz="1100" baseline="30000" dirty="0"/>
              <a:t> </a:t>
            </a:r>
            <a:r>
              <a:rPr lang="en-GB" sz="1100" baseline="30000" dirty="0" err="1"/>
              <a:t>d</a:t>
            </a:r>
            <a:r>
              <a:rPr lang="en-GB" sz="1100" dirty="0" err="1"/>
              <a:t>Treatment</a:t>
            </a:r>
            <a:r>
              <a:rPr lang="en-GB" sz="1100" dirty="0"/>
              <a:t>-related deaths were reported regardless of timeframe; </a:t>
            </a:r>
            <a:r>
              <a:rPr lang="en-GB" sz="1100" baseline="30000" dirty="0" err="1"/>
              <a:t>e</a:t>
            </a:r>
            <a:r>
              <a:rPr lang="en-GB" sz="1100" dirty="0" err="1"/>
              <a:t>One</a:t>
            </a:r>
            <a:r>
              <a:rPr lang="en-GB" sz="1100" dirty="0"/>
              <a:t> event each of febrile neutropenia, gastrointestinal bleeding, gastrointestinal toxicity, infection, interstitial lung disease, intestinal mucositis, neutropenic fever, pneumonia, pneumonitis, </a:t>
            </a:r>
            <a:r>
              <a:rPr lang="en-GB" sz="1100" dirty="0" err="1"/>
              <a:t>pulmonitis</a:t>
            </a:r>
            <a:r>
              <a:rPr lang="en-GB" sz="1100" dirty="0"/>
              <a:t>, septic shock (capecitabine-related), and stroke; </a:t>
            </a:r>
            <a:r>
              <a:rPr lang="en-GB" sz="1100" baseline="30000" dirty="0" err="1"/>
              <a:t>f</a:t>
            </a:r>
            <a:r>
              <a:rPr lang="en-GB" sz="1100" dirty="0" err="1"/>
              <a:t>One</a:t>
            </a:r>
            <a:r>
              <a:rPr lang="en-GB" sz="1100" dirty="0"/>
              <a:t> event each of diarrhoea-associated toxicity, asthenia and severe </a:t>
            </a:r>
            <a:r>
              <a:rPr lang="en-GB" sz="1100" dirty="0" err="1"/>
              <a:t>hiporexy</a:t>
            </a:r>
            <a:r>
              <a:rPr lang="en-GB" sz="1100" dirty="0"/>
              <a:t>, pulmonary thromboembolism, and interstitial pneumonia</a:t>
            </a:r>
          </a:p>
        </p:txBody>
      </p:sp>
    </p:spTree>
    <p:extLst>
      <p:ext uri="{BB962C8B-B14F-4D97-AF65-F5344CB8AC3E}">
        <p14:creationId xmlns:p14="http://schemas.microsoft.com/office/powerpoint/2010/main" val="23817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00" y="246566"/>
            <a:ext cx="9005192" cy="382409"/>
          </a:xfrm>
        </p:spPr>
        <p:txBody>
          <a:bodyPr/>
          <a:lstStyle/>
          <a:p>
            <a:r>
              <a:rPr lang="en-GB" noProof="0" dirty="0"/>
              <a:t>Results</a:t>
            </a:r>
            <a:r>
              <a:rPr lang="en-GB" dirty="0"/>
              <a:t>: treatment-related adverse events</a:t>
            </a:r>
            <a:endParaRPr lang="en-GB" noProof="0" dirty="0"/>
          </a:p>
        </p:txBody>
      </p:sp>
      <p:graphicFrame>
        <p:nvGraphicFramePr>
          <p:cNvPr id="8" name="Tableau 4">
            <a:extLst>
              <a:ext uri="{FF2B5EF4-FFF2-40B4-BE49-F238E27FC236}">
                <a16:creationId xmlns="" xmlns:a16="http://schemas.microsoft.com/office/drawing/2014/main" id="{91BD6604-EF85-CD4F-AA8E-9A8DF978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63271"/>
              </p:ext>
            </p:extLst>
          </p:nvPr>
        </p:nvGraphicFramePr>
        <p:xfrm>
          <a:off x="619200" y="1285528"/>
          <a:ext cx="11017629" cy="19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953">
                  <a:extLst>
                    <a:ext uri="{9D8B030D-6E8A-4147-A177-3AD203B41FA5}">
                      <a16:colId xmlns="" xmlns:a16="http://schemas.microsoft.com/office/drawing/2014/main" val="440206156"/>
                    </a:ext>
                  </a:extLst>
                </a:gridCol>
                <a:gridCol w="1643831">
                  <a:extLst>
                    <a:ext uri="{9D8B030D-6E8A-4147-A177-3AD203B41FA5}">
                      <a16:colId xmlns="" xmlns:a16="http://schemas.microsoft.com/office/drawing/2014/main" val="3274291817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0475116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303778773"/>
                    </a:ext>
                  </a:extLst>
                </a:gridCol>
                <a:gridCol w="1922615">
                  <a:extLst>
                    <a:ext uri="{9D8B030D-6E8A-4147-A177-3AD203B41FA5}">
                      <a16:colId xmlns="" xmlns:a16="http://schemas.microsoft.com/office/drawing/2014/main" val="1953449712"/>
                    </a:ext>
                  </a:extLst>
                </a:gridCol>
              </a:tblGrid>
              <a:tr h="26328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All treated </a:t>
                      </a:r>
                      <a:r>
                        <a:rPr lang="en-GB" noProof="0" dirty="0" err="1"/>
                        <a:t>patients</a:t>
                      </a:r>
                      <a:r>
                        <a:rPr lang="en-GB" baseline="30000" noProof="0" dirty="0" err="1"/>
                        <a:t>a</a:t>
                      </a:r>
                      <a:r>
                        <a:rPr lang="en-GB" noProof="0" dirty="0"/>
                        <a:t>, n (%)</a:t>
                      </a:r>
                    </a:p>
                  </a:txBody>
                  <a:tcPr marL="19440" marR="1944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NIVO + IPI (N=403)</a:t>
                      </a:r>
                      <a:r>
                        <a:rPr lang="en-GB" baseline="30000" noProof="0" dirty="0"/>
                        <a:t>b</a:t>
                      </a: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Chemo (N=389)</a:t>
                      </a:r>
                      <a:r>
                        <a:rPr lang="en-GB" baseline="30000" noProof="0" dirty="0"/>
                        <a:t>b</a:t>
                      </a:r>
                    </a:p>
                  </a:txBody>
                  <a:tcPr marL="19440" marR="19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3263357"/>
                  </a:ext>
                </a:extLst>
              </a:tr>
              <a:tr h="263280">
                <a:tc v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9440" marR="19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 err="1">
                          <a:solidFill>
                            <a:schemeClr val="bg1"/>
                          </a:solidFill>
                          <a:effectLst/>
                        </a:rPr>
                        <a:t>Any</a:t>
                      </a: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 grade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 err="1">
                          <a:solidFill>
                            <a:schemeClr val="bg1"/>
                          </a:solidFill>
                          <a:effectLst/>
                        </a:rPr>
                        <a:t>Any</a:t>
                      </a: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 grade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fr-CH" b="1" dirty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fr-CH" b="1" dirty="0">
                        <a:solidFill>
                          <a:schemeClr val="bg1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47625" marR="4762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678388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b="1" noProof="0" dirty="0"/>
                        <a:t>Any </a:t>
                      </a:r>
                      <a:r>
                        <a:rPr lang="en-GB" b="1" noProof="0" dirty="0" err="1"/>
                        <a:t>TRAEs</a:t>
                      </a:r>
                      <a:r>
                        <a:rPr lang="en-GB" b="1" baseline="30000" noProof="0" dirty="0" err="1"/>
                        <a:t>c</a:t>
                      </a:r>
                      <a:endParaRPr lang="en-GB" b="1" baseline="30000" noProof="0" dirty="0"/>
                    </a:p>
                  </a:txBody>
                  <a:tcPr marL="7200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323 (80)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155 (38)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356 (92)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180 (46)</a:t>
                      </a:r>
                    </a:p>
                  </a:txBody>
                  <a:tcPr marL="19440" marR="1944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521779540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marL="0" indent="11113">
                        <a:lnSpc>
                          <a:spcPct val="90000"/>
                        </a:lnSpc>
                        <a:tabLst/>
                      </a:pPr>
                      <a:r>
                        <a:rPr lang="en-GB" sz="1800" b="1" kern="1200" noProof="0" dirty="0"/>
                        <a:t>Serious </a:t>
                      </a:r>
                      <a:r>
                        <a:rPr lang="en-GB" sz="1800" b="1" kern="1200" noProof="0" dirty="0" err="1"/>
                        <a:t>TRAEs</a:t>
                      </a:r>
                      <a:r>
                        <a:rPr lang="en-GB" sz="1800" b="1" kern="1200" baseline="30000" noProof="0" dirty="0" err="1"/>
                        <a:t>c</a:t>
                      </a:r>
                      <a:endParaRPr lang="en-GB" sz="1800" b="1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122 (30)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93 (23)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54 (14)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45 (12)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54255858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fr-CH" sz="1800" b="1" kern="1200" dirty="0" err="1"/>
                        <a:t>TRAEs</a:t>
                      </a:r>
                      <a:r>
                        <a:rPr lang="fr-CH" sz="1800" b="1" kern="1200" dirty="0"/>
                        <a:t> </a:t>
                      </a:r>
                      <a:r>
                        <a:rPr lang="fr-CH" sz="1800" b="1" kern="1200" dirty="0" err="1"/>
                        <a:t>leading</a:t>
                      </a:r>
                      <a:r>
                        <a:rPr lang="fr-CH" sz="1800" b="1" kern="1200" dirty="0"/>
                        <a:t> to </a:t>
                      </a:r>
                      <a:r>
                        <a:rPr lang="fr-CH" sz="1800" b="1" kern="1200" dirty="0" err="1"/>
                        <a:t>discontinuation</a:t>
                      </a:r>
                      <a:r>
                        <a:rPr lang="fr-CH" sz="1800" b="1" kern="1200" baseline="30000" dirty="0" err="1"/>
                        <a:t>c</a:t>
                      </a:r>
                      <a:endParaRPr lang="fr-CH" sz="1800" b="1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88 (22)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68 (17)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101 (26)</a:t>
                      </a:r>
                    </a:p>
                  </a:txBody>
                  <a:tcPr marL="19440" marR="19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37 (10)</a:t>
                      </a:r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641127302"/>
                  </a:ext>
                </a:extLst>
              </a:tr>
              <a:tr h="263280">
                <a:tc>
                  <a:txBody>
                    <a:bodyPr/>
                    <a:lstStyle/>
                    <a:p>
                      <a:pPr marL="0" indent="11113">
                        <a:lnSpc>
                          <a:spcPct val="90000"/>
                        </a:lnSpc>
                        <a:tabLst/>
                      </a:pPr>
                      <a:r>
                        <a:rPr lang="en-GB" sz="1800" b="1" kern="1200" noProof="0" dirty="0"/>
                        <a:t>Treatment-related </a:t>
                      </a:r>
                      <a:r>
                        <a:rPr lang="en-GB" sz="1800" b="1" kern="1200" noProof="0" dirty="0" err="1"/>
                        <a:t>deaths</a:t>
                      </a:r>
                      <a:r>
                        <a:rPr lang="en-GB" sz="1800" b="1" kern="1200" baseline="30000" noProof="0" dirty="0" err="1"/>
                        <a:t>d</a:t>
                      </a:r>
                      <a:endParaRPr lang="en-GB" sz="1800" b="1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944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10</a:t>
                      </a:r>
                      <a:r>
                        <a:rPr lang="en-GB" baseline="30000" noProof="0" dirty="0"/>
                        <a:t>e</a:t>
                      </a:r>
                      <a:r>
                        <a:rPr lang="en-GB" baseline="0" noProof="0" dirty="0"/>
                        <a:t> (2)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9440" marR="19440"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</a:t>
                      </a:r>
                      <a:r>
                        <a:rPr lang="en-GB" baseline="30000" noProof="0" dirty="0"/>
                        <a:t>f</a:t>
                      </a:r>
                      <a:r>
                        <a:rPr lang="en-GB" noProof="0" dirty="0"/>
                        <a:t> (&lt;1)</a:t>
                      </a:r>
                    </a:p>
                  </a:txBody>
                  <a:tcPr marL="19440" marR="19440"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marL="19440" marR="19440"/>
                </a:tc>
                <a:extLst>
                  <a:ext uri="{0D108BD9-81ED-4DB2-BD59-A6C34878D82A}">
                    <a16:rowId xmlns="" xmlns:a16="http://schemas.microsoft.com/office/drawing/2014/main" val="110254665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7F53462-6484-ED44-8CA7-67826C70FBC8}"/>
              </a:ext>
            </a:extLst>
          </p:cNvPr>
          <p:cNvSpPr/>
          <p:nvPr/>
        </p:nvSpPr>
        <p:spPr>
          <a:xfrm>
            <a:off x="619200" y="3317642"/>
            <a:ext cx="11044895" cy="186974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common grade 3-5 TRAEs included: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+ chemo: 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Neutropenia (15%), decreased neutrophil count (11%), anaemia (6%)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NIVO + IPI: 	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lipase (7%), increased amylase (4%), increased ALT/AST (4% each)</a:t>
            </a:r>
          </a:p>
          <a:p>
            <a:pPr marL="742950" lvl="1" indent="-285750">
              <a:buClr>
                <a:schemeClr val="accent1"/>
              </a:buClr>
              <a:buFont typeface="System Font Regular"/>
              <a:buChar char="–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Chemo: 		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Neutropenia (11-13%), decreased neutrophil count (9-10%), diarrhoea (3-4%)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incidence of TRAEs in patients whose tumours expressed PD-L1 CPS ≥5 was consistent with all treated patients across arms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="" xmlns:a16="http://schemas.microsoft.com/office/drawing/2014/main" id="{E4CEBC11-CE29-8B43-A7B6-43B587C089D3}"/>
              </a:ext>
            </a:extLst>
          </p:cNvPr>
          <p:cNvSpPr txBox="1">
            <a:spLocks/>
          </p:cNvSpPr>
          <p:nvPr/>
        </p:nvSpPr>
        <p:spPr>
          <a:xfrm>
            <a:off x="619200" y="4972068"/>
            <a:ext cx="10963200" cy="10688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87993" indent="-287993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5986" indent="-287993" algn="l" defTabSz="457189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3978" indent="-287993" algn="l" defTabSz="457189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1971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39964" indent="-287993" algn="l" defTabSz="457189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r>
              <a:rPr lang="en-GB" sz="1100" baseline="30000" dirty="0" err="1"/>
              <a:t>a</a:t>
            </a:r>
            <a:r>
              <a:rPr lang="en-GB" sz="1100" dirty="0" err="1"/>
              <a:t>Patients</a:t>
            </a:r>
            <a:r>
              <a:rPr lang="en-GB" sz="1100" dirty="0"/>
              <a:t> who received ≥1 dose of study drug; </a:t>
            </a:r>
            <a:r>
              <a:rPr lang="en-GB" sz="1100" baseline="30000" dirty="0" err="1"/>
              <a:t>b</a:t>
            </a:r>
            <a:r>
              <a:rPr lang="en-GB" sz="1100" dirty="0" err="1"/>
              <a:t>Assessed</a:t>
            </a:r>
            <a:r>
              <a:rPr lang="en-GB" sz="1100" dirty="0"/>
              <a:t> in all treated patients during treatment and for up to 30 days after the last dose of study treatment; </a:t>
            </a:r>
            <a:r>
              <a:rPr lang="en-GB" sz="1100" baseline="30000" dirty="0" err="1"/>
              <a:t>d</a:t>
            </a:r>
            <a:r>
              <a:rPr lang="en-GB" sz="1100" dirty="0" err="1"/>
              <a:t>Treatment</a:t>
            </a:r>
            <a:r>
              <a:rPr lang="en-GB" sz="1100" dirty="0"/>
              <a:t>-related deaths were reported regardless of timeframe; </a:t>
            </a:r>
            <a:r>
              <a:rPr lang="en-GB" sz="1100" baseline="30000" dirty="0" err="1"/>
              <a:t>e</a:t>
            </a:r>
            <a:r>
              <a:rPr lang="en-GB" sz="1100" dirty="0" err="1"/>
              <a:t>One</a:t>
            </a:r>
            <a:r>
              <a:rPr lang="en-GB" sz="1100" dirty="0"/>
              <a:t> event each of febrile neutropenia, gastrointestinal bleeding, gastrointestinal toxicity, infection, interstitial lung disease, intestinal mucositis, neutropenic fever, pneumonia, pneumonitis, </a:t>
            </a:r>
            <a:r>
              <a:rPr lang="en-GB" sz="1100" dirty="0" err="1"/>
              <a:t>pulmonitis</a:t>
            </a:r>
            <a:r>
              <a:rPr lang="en-GB" sz="1100" dirty="0"/>
              <a:t>, septic shock (capecitabine-related), and stroke; </a:t>
            </a:r>
            <a:r>
              <a:rPr lang="en-GB" sz="1100" baseline="30000" dirty="0" err="1"/>
              <a:t>f</a:t>
            </a:r>
            <a:r>
              <a:rPr lang="en-GB" sz="1100" dirty="0" err="1"/>
              <a:t>One</a:t>
            </a:r>
            <a:r>
              <a:rPr lang="en-GB" sz="1100" dirty="0"/>
              <a:t> event each of diarrhoea-associated toxicity, asthenia and severe </a:t>
            </a:r>
            <a:r>
              <a:rPr lang="en-GB" sz="1100" dirty="0" err="1"/>
              <a:t>hiporexy</a:t>
            </a:r>
            <a:r>
              <a:rPr lang="en-GB" sz="1100" dirty="0"/>
              <a:t>, pulmonary thromboembolism, and interstitial pneumonia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52B5210C-60E7-D343-9734-1381D2792E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08432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ALT/AST, alanine aminotransferase/aspartate aminotransferase; chemo, chemotherapy; CPS, combined positive score; </a:t>
            </a:r>
            <a:r>
              <a:rPr lang="en-GB" dirty="0"/>
              <a:t>IPI, </a:t>
            </a:r>
            <a:r>
              <a:rPr lang="en-GB" dirty="0" err="1"/>
              <a:t>ipilimumab</a:t>
            </a:r>
            <a:r>
              <a:rPr lang="en-GB" dirty="0"/>
              <a:t>; </a:t>
            </a:r>
            <a:r>
              <a:rPr lang="en-US" dirty="0"/>
              <a:t>NIVO, nivolumab; PD-L1, programmed death-ligand 1; </a:t>
            </a:r>
            <a:r>
              <a:rPr lang="en-GB" dirty="0"/>
              <a:t>TRAEs, treatment-related adverse events</a:t>
            </a:r>
          </a:p>
          <a:p>
            <a:pPr>
              <a:spcBef>
                <a:spcPts val="0"/>
              </a:spcBef>
            </a:pPr>
            <a:r>
              <a:rPr lang="en-GB" dirty="0"/>
              <a:t>Source: </a:t>
            </a:r>
            <a:r>
              <a:rPr lang="en-GB" dirty="0" err="1"/>
              <a:t>Moehler</a:t>
            </a:r>
            <a:r>
              <a:rPr lang="en-GB" dirty="0"/>
              <a:t> M, et al. Ann Oncol. 2020;31(suppl_4):</a:t>
            </a:r>
            <a:r>
              <a:rPr lang="en-GB" dirty="0" err="1"/>
              <a:t>abstr</a:t>
            </a:r>
            <a:r>
              <a:rPr lang="en-GB" dirty="0"/>
              <a:t> LBA6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I Connect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3070</TotalTime>
  <Words>2371</Words>
  <Application>Microsoft Office PowerPoint</Application>
  <PresentationFormat>Widescreen</PresentationFormat>
  <Paragraphs>403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 Unicode MS</vt:lpstr>
      <vt:lpstr>MS PGothic</vt:lpstr>
      <vt:lpstr>Aileron</vt:lpstr>
      <vt:lpstr>Arial</vt:lpstr>
      <vt:lpstr>Calibri</vt:lpstr>
      <vt:lpstr>Helvetica Neue</vt:lpstr>
      <vt:lpstr>Lucida Grande</vt:lpstr>
      <vt:lpstr>PT Sans</vt:lpstr>
      <vt:lpstr>PT Sans Narrow</vt:lpstr>
      <vt:lpstr>System Font Regular</vt:lpstr>
      <vt:lpstr>Times New Roman</vt:lpstr>
      <vt:lpstr>Trebuchet MS</vt:lpstr>
      <vt:lpstr>Verdana</vt:lpstr>
      <vt:lpstr>Wingdings</vt:lpstr>
      <vt:lpstr>Thème Office</vt:lpstr>
      <vt:lpstr>PowerPoint Presentation</vt:lpstr>
      <vt:lpstr>Meeting summary esmo 2021, virtual meeting  Prof. Armin Gerger, MD Medical University of Graz, Austria  highlights on non-colorectal cancer September 2021</vt:lpstr>
      <vt:lpstr>Disclaimer</vt:lpstr>
      <vt:lpstr>Nivolumab Plus Chemotherapy or Ipilimumab vs Chemotherapy  as First-Line Treatment for Advanced Gastric Cancer/Gastroesophageal Junction Cancer/Esophageal Adenocarcinoma:  CheckMate 649 Study  Yelena Janjigian. ESMO 2021, Abstract #LBA7</vt:lpstr>
      <vt:lpstr>design of the study</vt:lpstr>
      <vt:lpstr>Results: improved OS and robust DOR with NIVO + Chemo vs chemo</vt:lpstr>
      <vt:lpstr>Results: NIVO + IPI vs chemo secondary endpoint: OS not met</vt:lpstr>
      <vt:lpstr>Results: treatment-related adverse events</vt:lpstr>
      <vt:lpstr>Results: treatment-related adverse events</vt:lpstr>
      <vt:lpstr>TAKE-HOME MESSAGE</vt:lpstr>
      <vt:lpstr>Ipilimumab or FOLFOX in combination with Nivolumab and Trastuzumab in previously untreated HER2 positive locally advanced or metastastic EsophagoGastric Adenocarcinoma (EGA) – results of the randomized phase 2 INTEGA trial  (AIO STO 0217)  Alexander Stein. ESMO 2021, Abstract #LBA54</vt:lpstr>
      <vt:lpstr>design of the study</vt:lpstr>
      <vt:lpstr>Results</vt:lpstr>
      <vt:lpstr>TAKE-HOME MESSAGE</vt:lpstr>
      <vt:lpstr> INTEGRATE IIb: A randomised phase III  open label study of regorafenib + nivolumab vs standard chemotherapy  in refractory advanced gastro-oesophageal cancer (AGOC)  Nick Pavlakis. ESMO 2021, 1438TiP</vt:lpstr>
      <vt:lpstr>RATIONALE </vt:lpstr>
      <vt:lpstr>design of the study</vt:lpstr>
      <vt:lpstr>REACH GI CONNECT VIA  TWITTER, LINKEDIN, VIMEO &amp; EMAIL OR VISIT THE GROUP’S WEBSITE http://www.giconnect.info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COR2ED</cp:lastModifiedBy>
  <cp:revision>406</cp:revision>
  <cp:lastPrinted>2017-02-15T09:54:46Z</cp:lastPrinted>
  <dcterms:created xsi:type="dcterms:W3CDTF">2016-10-14T09:38:18Z</dcterms:created>
  <dcterms:modified xsi:type="dcterms:W3CDTF">2021-09-27T14:59:58Z</dcterms:modified>
</cp:coreProperties>
</file>