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r" defTabSz="2438338" rtl="0" fontAlgn="auto" latinLnBrk="0" hangingPunct="0">
      <a:lnSpc>
        <a:spcPts val="34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1" u="none" strike="noStrike" cap="none" spc="0" normalizeH="0" baseline="0">
        <a:ln>
          <a:noFill/>
        </a:ln>
        <a:solidFill>
          <a:srgbClr val="393634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 showGuides="1">
      <p:cViewPr varScale="1">
        <p:scale>
          <a:sx n="58" d="100"/>
          <a:sy n="58" d="100"/>
        </p:scale>
        <p:origin x="920" y="2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kgrnd.png" descr="bkgr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" y="-1"/>
            <a:ext cx="2436144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119" y="-10740357"/>
            <a:ext cx="10775904" cy="150313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ts val="2800"/>
              </a:lnSpc>
              <a:spcBef>
                <a:spcPts val="0"/>
              </a:spcBef>
              <a:buSzTx/>
              <a:buNone/>
              <a:defRPr sz="2600"/>
            </a:pPr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>
                <a:solidFill>
                  <a:srgbClr val="891B10"/>
                </a:solidFill>
              </a:defRPr>
            </a:pPr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lnSpc>
                <a:spcPct val="80000"/>
              </a:lnSpc>
              <a:spcBef>
                <a:spcPts val="0"/>
              </a:spcBef>
              <a:buSzTx/>
              <a:buNone/>
              <a:defRPr sz="4200" b="1">
                <a:solidFill>
                  <a:srgbClr val="891B10"/>
                </a:solidFill>
              </a:defRPr>
            </a:lvl1pPr>
            <a:lvl2pPr marL="638923" indent="-12700">
              <a:lnSpc>
                <a:spcPct val="80000"/>
              </a:lnSpc>
              <a:spcBef>
                <a:spcPts val="0"/>
              </a:spcBef>
              <a:buSzTx/>
              <a:buNone/>
              <a:defRPr sz="4200" b="1">
                <a:solidFill>
                  <a:srgbClr val="891B10"/>
                </a:solidFill>
              </a:defRPr>
            </a:lvl2pPr>
            <a:lvl3pPr marL="638923" indent="444500">
              <a:lnSpc>
                <a:spcPct val="80000"/>
              </a:lnSpc>
              <a:spcBef>
                <a:spcPts val="0"/>
              </a:spcBef>
              <a:buSzTx/>
              <a:buNone/>
              <a:defRPr sz="4200" b="1">
                <a:solidFill>
                  <a:srgbClr val="891B10"/>
                </a:solidFill>
              </a:defRPr>
            </a:lvl3pPr>
            <a:lvl4pPr marL="638923" indent="901700">
              <a:lnSpc>
                <a:spcPct val="80000"/>
              </a:lnSpc>
              <a:spcBef>
                <a:spcPts val="0"/>
              </a:spcBef>
              <a:buSzTx/>
              <a:buNone/>
              <a:defRPr sz="4200" b="1">
                <a:solidFill>
                  <a:srgbClr val="891B10"/>
                </a:solidFill>
              </a:defRPr>
            </a:lvl4pPr>
            <a:lvl5pPr marL="638923" indent="1358900">
              <a:lnSpc>
                <a:spcPct val="80000"/>
              </a:lnSpc>
              <a:spcBef>
                <a:spcPts val="0"/>
              </a:spcBef>
              <a:buSzTx/>
              <a:buNone/>
              <a:defRPr sz="4200" b="1">
                <a:solidFill>
                  <a:srgbClr val="891B1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Image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mage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252525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spcBef>
                <a:spcPts val="0"/>
              </a:spcBef>
              <a:buSzTx/>
              <a:buNone/>
              <a:defRPr sz="1800"/>
            </a:pPr>
            <a:endParaRPr/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1pPr>
            <a:lvl2pPr marL="0" indent="4572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2pPr>
            <a:lvl3pPr marL="0" indent="9144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3pPr>
            <a:lvl4pPr marL="0" indent="13716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4pPr>
            <a:lvl5pPr marL="0" indent="18288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10457886_1434x1669.jp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1pPr>
            <a:lvl2pPr marL="0" indent="4572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2pPr>
            <a:lvl3pPr marL="0" indent="9144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3pPr>
            <a:lvl4pPr marL="0" indent="13716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4pPr>
            <a:lvl5pPr marL="0" indent="182880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pPr>
            <a:endParaRPr/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pPr>
            <a:endParaRPr/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11600" b="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pPr>
            <a:endParaRPr/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825500">
              <a:lnSpc>
                <a:spcPts val="9800"/>
              </a:lnSpc>
              <a:spcBef>
                <a:spcPts val="0"/>
              </a:spcBef>
              <a:buSzTx/>
              <a:buNone/>
              <a:defRPr sz="9600" b="1">
                <a:solidFill>
                  <a:srgbClr val="252525"/>
                </a:solidFill>
              </a:defRPr>
            </a:pPr>
            <a:endParaRPr/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30000"/>
              </a:lnSpc>
              <a:spcBef>
                <a:spcPts val="1800"/>
              </a:spcBef>
              <a:buSzTx/>
              <a:buNone/>
              <a:defRPr sz="2800" b="1" spc="-28">
                <a:solidFill>
                  <a:srgbClr val="FFFFFD"/>
                </a:solidFill>
              </a:defRPr>
            </a:lvl1pPr>
            <a:lvl2pPr marL="0" indent="457200" algn="ctr" defTabSz="825500">
              <a:lnSpc>
                <a:spcPct val="30000"/>
              </a:lnSpc>
              <a:spcBef>
                <a:spcPts val="1800"/>
              </a:spcBef>
              <a:buSzTx/>
              <a:buNone/>
              <a:defRPr sz="2800" b="1" spc="-28">
                <a:solidFill>
                  <a:srgbClr val="FFFFFD"/>
                </a:solidFill>
              </a:defRPr>
            </a:lvl2pPr>
            <a:lvl3pPr marL="0" indent="914400" algn="ctr" defTabSz="825500">
              <a:lnSpc>
                <a:spcPct val="30000"/>
              </a:lnSpc>
              <a:spcBef>
                <a:spcPts val="1800"/>
              </a:spcBef>
              <a:buSzTx/>
              <a:buNone/>
              <a:defRPr sz="2800" b="1" spc="-28">
                <a:solidFill>
                  <a:srgbClr val="FFFFFD"/>
                </a:solidFill>
              </a:defRPr>
            </a:lvl3pPr>
            <a:lvl4pPr marL="0" indent="1371600" algn="ctr" defTabSz="825500">
              <a:lnSpc>
                <a:spcPct val="30000"/>
              </a:lnSpc>
              <a:spcBef>
                <a:spcPts val="1800"/>
              </a:spcBef>
              <a:buSzTx/>
              <a:buNone/>
              <a:defRPr sz="2800" b="1" spc="-28">
                <a:solidFill>
                  <a:srgbClr val="FFFFFD"/>
                </a:solidFill>
              </a:defRPr>
            </a:lvl4pPr>
            <a:lvl5pPr marL="0" indent="1828800" algn="ctr" defTabSz="825500">
              <a:lnSpc>
                <a:spcPct val="30000"/>
              </a:lnSpc>
              <a:spcBef>
                <a:spcPts val="1800"/>
              </a:spcBef>
              <a:buSzTx/>
              <a:buNone/>
              <a:defRPr sz="2800" b="1" spc="-28">
                <a:solidFill>
                  <a:srgbClr val="FFFFF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defRPr sz="1800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2438338" rtl="0" latinLnBrk="0">
        <a:lnSpc>
          <a:spcPts val="61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891B1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064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1pPr>
      <a:lvl2pPr marL="10160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2pPr>
      <a:lvl3pPr marL="16256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3pPr>
      <a:lvl4pPr marL="22352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4pPr>
      <a:lvl5pPr marL="28448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5pPr>
      <a:lvl6pPr marL="34544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6pPr>
      <a:lvl7pPr marL="40640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7pPr>
      <a:lvl8pPr marL="46736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8pPr>
      <a:lvl9pPr marL="5283200" marR="0" indent="-406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200" b="0" i="0" u="none" strike="noStrike" cap="none" spc="0" baseline="0">
          <a:solidFill>
            <a:srgbClr val="393634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leedingscore.certe.nl/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heckpoint.cor2ed.com/course/view.php?id=6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checkpoint.cor2ed.com/course/view.php?id=61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WOMEN WITH…"/>
          <p:cNvSpPr txBox="1"/>
          <p:nvPr/>
        </p:nvSpPr>
        <p:spPr>
          <a:xfrm>
            <a:off x="875506" y="1597790"/>
            <a:ext cx="6922816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WOMEN WITH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BLEEDING DISORDERS</a:t>
            </a:r>
          </a:p>
        </p:txBody>
      </p:sp>
      <p:sp>
        <p:nvSpPr>
          <p:cNvPr id="151" name="Module 1"/>
          <p:cNvSpPr txBox="1"/>
          <p:nvPr/>
        </p:nvSpPr>
        <p:spPr>
          <a:xfrm>
            <a:off x="875506" y="3190677"/>
            <a:ext cx="3137001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6100"/>
              </a:lnSpc>
              <a:defRPr sz="6000" b="1" i="0">
                <a:solidFill>
                  <a:srgbClr val="891B10"/>
                </a:solidFill>
              </a:defRPr>
            </a:lvl1pPr>
          </a:lstStyle>
          <a:p>
            <a:r>
              <a:t>Module 1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582" y="-2693307"/>
            <a:ext cx="13981788" cy="1585758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How do I recognise and…"/>
          <p:cNvSpPr txBox="1"/>
          <p:nvPr/>
        </p:nvSpPr>
        <p:spPr>
          <a:xfrm>
            <a:off x="882254" y="4798059"/>
            <a:ext cx="14678026" cy="389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lnSpc>
                <a:spcPts val="9800"/>
              </a:lnSpc>
              <a:defRPr sz="9600" b="1" i="0">
                <a:solidFill>
                  <a:srgbClr val="252525"/>
                </a:solidFill>
              </a:defRPr>
            </a:pPr>
            <a:r>
              <a:t>How do I recognise and</a:t>
            </a:r>
          </a:p>
          <a:p>
            <a:pPr algn="l" defTabSz="825500">
              <a:lnSpc>
                <a:spcPts val="9800"/>
              </a:lnSpc>
              <a:defRPr sz="9600" b="1" i="0">
                <a:solidFill>
                  <a:srgbClr val="252525"/>
                </a:solidFill>
              </a:defRPr>
            </a:pPr>
            <a:r>
              <a:t>screen for bleeding</a:t>
            </a:r>
          </a:p>
          <a:p>
            <a:pPr algn="l" defTabSz="825500">
              <a:lnSpc>
                <a:spcPts val="9800"/>
              </a:lnSpc>
              <a:defRPr sz="9600" b="1" i="0">
                <a:solidFill>
                  <a:srgbClr val="252525"/>
                </a:solidFill>
              </a:defRPr>
            </a:pPr>
            <a:r>
              <a:t>disorders in women and girls</a:t>
            </a:r>
          </a:p>
        </p:txBody>
      </p:sp>
      <p:sp>
        <p:nvSpPr>
          <p:cNvPr id="154" name="March 2021"/>
          <p:cNvSpPr txBox="1"/>
          <p:nvPr/>
        </p:nvSpPr>
        <p:spPr>
          <a:xfrm>
            <a:off x="909588" y="10695428"/>
            <a:ext cx="2093318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March 2021</a:t>
            </a:r>
          </a:p>
        </p:txBody>
      </p:sp>
      <p:sp>
        <p:nvSpPr>
          <p:cNvPr id="155" name="CME credit available…"/>
          <p:cNvSpPr txBox="1"/>
          <p:nvPr/>
        </p:nvSpPr>
        <p:spPr>
          <a:xfrm>
            <a:off x="18034011" y="10932090"/>
            <a:ext cx="542448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CME credit available</a:t>
            </a:r>
          </a:p>
          <a:p>
            <a:r>
              <a:t>Visit programme home page on: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4875" y="12060055"/>
            <a:ext cx="3012175" cy="68181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Endorsed by:"/>
          <p:cNvSpPr txBox="1"/>
          <p:nvPr/>
        </p:nvSpPr>
        <p:spPr>
          <a:xfrm>
            <a:off x="21224462" y="8544490"/>
            <a:ext cx="222567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Endorsed by: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4"/>
          <a:srcRect r="4301" b="6"/>
          <a:stretch>
            <a:fillRect/>
          </a:stretch>
        </p:blipFill>
        <p:spPr>
          <a:xfrm>
            <a:off x="20753506" y="9126339"/>
            <a:ext cx="2808979" cy="1508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600" extrusionOk="0">
                <a:moveTo>
                  <a:pt x="0" y="0"/>
                </a:moveTo>
                <a:lnTo>
                  <a:pt x="0" y="722"/>
                </a:lnTo>
                <a:lnTo>
                  <a:pt x="0" y="1437"/>
                </a:lnTo>
                <a:lnTo>
                  <a:pt x="1868" y="1437"/>
                </a:lnTo>
                <a:cubicBezTo>
                  <a:pt x="2982" y="1437"/>
                  <a:pt x="3767" y="1537"/>
                  <a:pt x="3815" y="1682"/>
                </a:cubicBezTo>
                <a:cubicBezTo>
                  <a:pt x="3860" y="1815"/>
                  <a:pt x="3805" y="1989"/>
                  <a:pt x="3694" y="2068"/>
                </a:cubicBezTo>
                <a:cubicBezTo>
                  <a:pt x="3448" y="2243"/>
                  <a:pt x="3442" y="2566"/>
                  <a:pt x="3666" y="3358"/>
                </a:cubicBezTo>
                <a:cubicBezTo>
                  <a:pt x="3694" y="3455"/>
                  <a:pt x="3708" y="3536"/>
                  <a:pt x="3724" y="3613"/>
                </a:cubicBezTo>
                <a:cubicBezTo>
                  <a:pt x="3737" y="2932"/>
                  <a:pt x="3848" y="2721"/>
                  <a:pt x="4047" y="3091"/>
                </a:cubicBezTo>
                <a:cubicBezTo>
                  <a:pt x="4339" y="3633"/>
                  <a:pt x="4384" y="3334"/>
                  <a:pt x="4135" y="2511"/>
                </a:cubicBezTo>
                <a:cubicBezTo>
                  <a:pt x="3945" y="1884"/>
                  <a:pt x="3921" y="1640"/>
                  <a:pt x="4040" y="1562"/>
                </a:cubicBezTo>
                <a:cubicBezTo>
                  <a:pt x="4129" y="1505"/>
                  <a:pt x="5425" y="1477"/>
                  <a:pt x="6919" y="1506"/>
                </a:cubicBezTo>
                <a:lnTo>
                  <a:pt x="9636" y="1562"/>
                </a:lnTo>
                <a:lnTo>
                  <a:pt x="9636" y="7278"/>
                </a:lnTo>
                <a:cubicBezTo>
                  <a:pt x="9670" y="4198"/>
                  <a:pt x="9713" y="1562"/>
                  <a:pt x="9763" y="1562"/>
                </a:cubicBezTo>
                <a:cubicBezTo>
                  <a:pt x="9847" y="1562"/>
                  <a:pt x="9906" y="4795"/>
                  <a:pt x="9928" y="10664"/>
                </a:cubicBezTo>
                <a:cubicBezTo>
                  <a:pt x="9949" y="16374"/>
                  <a:pt x="9913" y="19862"/>
                  <a:pt x="9833" y="20009"/>
                </a:cubicBezTo>
                <a:cubicBezTo>
                  <a:pt x="9751" y="20163"/>
                  <a:pt x="9685" y="20124"/>
                  <a:pt x="9639" y="19901"/>
                </a:cubicBezTo>
                <a:cubicBezTo>
                  <a:pt x="9637" y="19893"/>
                  <a:pt x="9637" y="19751"/>
                  <a:pt x="9636" y="19737"/>
                </a:cubicBezTo>
                <a:lnTo>
                  <a:pt x="9636" y="20043"/>
                </a:lnTo>
                <a:lnTo>
                  <a:pt x="7673" y="20106"/>
                </a:lnTo>
                <a:cubicBezTo>
                  <a:pt x="6431" y="20148"/>
                  <a:pt x="5681" y="20086"/>
                  <a:pt x="5629" y="19930"/>
                </a:cubicBezTo>
                <a:cubicBezTo>
                  <a:pt x="5545" y="19679"/>
                  <a:pt x="6062" y="19203"/>
                  <a:pt x="6420" y="19203"/>
                </a:cubicBezTo>
                <a:cubicBezTo>
                  <a:pt x="6604" y="19203"/>
                  <a:pt x="7555" y="18101"/>
                  <a:pt x="8276" y="17055"/>
                </a:cubicBezTo>
                <a:cubicBezTo>
                  <a:pt x="8545" y="16664"/>
                  <a:pt x="8570" y="16538"/>
                  <a:pt x="8425" y="16277"/>
                </a:cubicBezTo>
                <a:cubicBezTo>
                  <a:pt x="8281" y="16018"/>
                  <a:pt x="8217" y="16052"/>
                  <a:pt x="8054" y="16498"/>
                </a:cubicBezTo>
                <a:cubicBezTo>
                  <a:pt x="7811" y="17162"/>
                  <a:pt x="7629" y="17177"/>
                  <a:pt x="7211" y="16566"/>
                </a:cubicBezTo>
                <a:cubicBezTo>
                  <a:pt x="7033" y="16307"/>
                  <a:pt x="6859" y="16149"/>
                  <a:pt x="6824" y="16214"/>
                </a:cubicBezTo>
                <a:cubicBezTo>
                  <a:pt x="6789" y="16279"/>
                  <a:pt x="6700" y="16193"/>
                  <a:pt x="6624" y="16021"/>
                </a:cubicBezTo>
                <a:cubicBezTo>
                  <a:pt x="6489" y="15720"/>
                  <a:pt x="6600" y="15017"/>
                  <a:pt x="7007" y="13595"/>
                </a:cubicBezTo>
                <a:cubicBezTo>
                  <a:pt x="7092" y="13298"/>
                  <a:pt x="7089" y="13061"/>
                  <a:pt x="7004" y="12902"/>
                </a:cubicBezTo>
                <a:cubicBezTo>
                  <a:pt x="6931" y="12767"/>
                  <a:pt x="6906" y="12106"/>
                  <a:pt x="6946" y="11385"/>
                </a:cubicBezTo>
                <a:cubicBezTo>
                  <a:pt x="7012" y="10203"/>
                  <a:pt x="6988" y="10051"/>
                  <a:pt x="6633" y="9391"/>
                </a:cubicBezTo>
                <a:cubicBezTo>
                  <a:pt x="6146" y="8488"/>
                  <a:pt x="5325" y="8068"/>
                  <a:pt x="4448" y="8272"/>
                </a:cubicBezTo>
                <a:cubicBezTo>
                  <a:pt x="4015" y="8372"/>
                  <a:pt x="3719" y="8277"/>
                  <a:pt x="3663" y="8096"/>
                </a:cubicBezTo>
                <a:cubicBezTo>
                  <a:pt x="3606" y="8172"/>
                  <a:pt x="3529" y="8255"/>
                  <a:pt x="3426" y="8368"/>
                </a:cubicBezTo>
                <a:cubicBezTo>
                  <a:pt x="2880" y="8966"/>
                  <a:pt x="2767" y="9712"/>
                  <a:pt x="2966" y="11351"/>
                </a:cubicBezTo>
                <a:cubicBezTo>
                  <a:pt x="3050" y="12037"/>
                  <a:pt x="3114" y="12889"/>
                  <a:pt x="3109" y="13243"/>
                </a:cubicBezTo>
                <a:cubicBezTo>
                  <a:pt x="3099" y="14091"/>
                  <a:pt x="3299" y="14293"/>
                  <a:pt x="3691" y="13817"/>
                </a:cubicBezTo>
                <a:cubicBezTo>
                  <a:pt x="4002" y="13438"/>
                  <a:pt x="4016" y="13446"/>
                  <a:pt x="4229" y="14277"/>
                </a:cubicBezTo>
                <a:cubicBezTo>
                  <a:pt x="4391" y="14906"/>
                  <a:pt x="4413" y="15290"/>
                  <a:pt x="4323" y="15765"/>
                </a:cubicBezTo>
                <a:cubicBezTo>
                  <a:pt x="4257" y="16118"/>
                  <a:pt x="4151" y="16383"/>
                  <a:pt x="4089" y="16351"/>
                </a:cubicBezTo>
                <a:cubicBezTo>
                  <a:pt x="3887" y="16246"/>
                  <a:pt x="3657" y="17365"/>
                  <a:pt x="3794" y="17788"/>
                </a:cubicBezTo>
                <a:cubicBezTo>
                  <a:pt x="3908" y="18140"/>
                  <a:pt x="3964" y="18131"/>
                  <a:pt x="4403" y="17697"/>
                </a:cubicBezTo>
                <a:cubicBezTo>
                  <a:pt x="4850" y="17253"/>
                  <a:pt x="4916" y="17245"/>
                  <a:pt x="5288" y="17589"/>
                </a:cubicBezTo>
                <a:cubicBezTo>
                  <a:pt x="5520" y="17804"/>
                  <a:pt x="5719" y="17867"/>
                  <a:pt x="5763" y="17737"/>
                </a:cubicBezTo>
                <a:cubicBezTo>
                  <a:pt x="5804" y="17613"/>
                  <a:pt x="5904" y="17588"/>
                  <a:pt x="5985" y="17680"/>
                </a:cubicBezTo>
                <a:cubicBezTo>
                  <a:pt x="6065" y="17772"/>
                  <a:pt x="5995" y="17502"/>
                  <a:pt x="5832" y="17078"/>
                </a:cubicBezTo>
                <a:cubicBezTo>
                  <a:pt x="5594" y="16456"/>
                  <a:pt x="5566" y="16236"/>
                  <a:pt x="5693" y="15953"/>
                </a:cubicBezTo>
                <a:cubicBezTo>
                  <a:pt x="6032" y="15193"/>
                  <a:pt x="6809" y="15830"/>
                  <a:pt x="6636" y="16726"/>
                </a:cubicBezTo>
                <a:cubicBezTo>
                  <a:pt x="6598" y="16921"/>
                  <a:pt x="6719" y="16973"/>
                  <a:pt x="7031" y="16902"/>
                </a:cubicBezTo>
                <a:cubicBezTo>
                  <a:pt x="7627" y="16765"/>
                  <a:pt x="7728" y="17135"/>
                  <a:pt x="7296" y="17879"/>
                </a:cubicBezTo>
                <a:cubicBezTo>
                  <a:pt x="6992" y="18401"/>
                  <a:pt x="6865" y="18500"/>
                  <a:pt x="6529" y="18475"/>
                </a:cubicBezTo>
                <a:cubicBezTo>
                  <a:pt x="6493" y="18473"/>
                  <a:pt x="6282" y="18647"/>
                  <a:pt x="6058" y="18862"/>
                </a:cubicBezTo>
                <a:cubicBezTo>
                  <a:pt x="5386" y="19506"/>
                  <a:pt x="2933" y="18944"/>
                  <a:pt x="2760" y="18106"/>
                </a:cubicBezTo>
                <a:cubicBezTo>
                  <a:pt x="2720" y="17916"/>
                  <a:pt x="2618" y="17759"/>
                  <a:pt x="2534" y="17759"/>
                </a:cubicBezTo>
                <a:cubicBezTo>
                  <a:pt x="2483" y="17759"/>
                  <a:pt x="2301" y="17483"/>
                  <a:pt x="2084" y="17123"/>
                </a:cubicBezTo>
                <a:lnTo>
                  <a:pt x="2300" y="16612"/>
                </a:lnTo>
                <a:cubicBezTo>
                  <a:pt x="2467" y="16219"/>
                  <a:pt x="2607" y="16107"/>
                  <a:pt x="2787" y="16226"/>
                </a:cubicBezTo>
                <a:cubicBezTo>
                  <a:pt x="2994" y="16362"/>
                  <a:pt x="3009" y="16333"/>
                  <a:pt x="2878" y="16072"/>
                </a:cubicBezTo>
                <a:cubicBezTo>
                  <a:pt x="2750" y="15816"/>
                  <a:pt x="2766" y="15656"/>
                  <a:pt x="2945" y="15282"/>
                </a:cubicBezTo>
                <a:cubicBezTo>
                  <a:pt x="3161" y="14833"/>
                  <a:pt x="3159" y="14825"/>
                  <a:pt x="2878" y="14987"/>
                </a:cubicBezTo>
                <a:cubicBezTo>
                  <a:pt x="2665" y="15110"/>
                  <a:pt x="2561" y="15040"/>
                  <a:pt x="2498" y="14737"/>
                </a:cubicBezTo>
                <a:cubicBezTo>
                  <a:pt x="2422" y="14370"/>
                  <a:pt x="2401" y="14386"/>
                  <a:pt x="2309" y="14845"/>
                </a:cubicBezTo>
                <a:cubicBezTo>
                  <a:pt x="2252" y="15130"/>
                  <a:pt x="2104" y="15365"/>
                  <a:pt x="1978" y="15373"/>
                </a:cubicBezTo>
                <a:cubicBezTo>
                  <a:pt x="1795" y="15385"/>
                  <a:pt x="1806" y="15435"/>
                  <a:pt x="2035" y="15606"/>
                </a:cubicBezTo>
                <a:cubicBezTo>
                  <a:pt x="2289" y="15795"/>
                  <a:pt x="2307" y="15908"/>
                  <a:pt x="2194" y="16493"/>
                </a:cubicBezTo>
                <a:lnTo>
                  <a:pt x="2075" y="17112"/>
                </a:lnTo>
                <a:cubicBezTo>
                  <a:pt x="1941" y="16889"/>
                  <a:pt x="1804" y="16657"/>
                  <a:pt x="1652" y="16368"/>
                </a:cubicBezTo>
                <a:cubicBezTo>
                  <a:pt x="1086" y="15289"/>
                  <a:pt x="887" y="14709"/>
                  <a:pt x="767" y="13788"/>
                </a:cubicBezTo>
                <a:cubicBezTo>
                  <a:pt x="681" y="13135"/>
                  <a:pt x="560" y="12499"/>
                  <a:pt x="499" y="12374"/>
                </a:cubicBezTo>
                <a:cubicBezTo>
                  <a:pt x="309" y="11986"/>
                  <a:pt x="376" y="9780"/>
                  <a:pt x="615" y="8533"/>
                </a:cubicBezTo>
                <a:cubicBezTo>
                  <a:pt x="748" y="7835"/>
                  <a:pt x="1061" y="6947"/>
                  <a:pt x="1375" y="6374"/>
                </a:cubicBezTo>
                <a:cubicBezTo>
                  <a:pt x="1909" y="5402"/>
                  <a:pt x="1908" y="5399"/>
                  <a:pt x="1686" y="4738"/>
                </a:cubicBezTo>
                <a:cubicBezTo>
                  <a:pt x="1470" y="4098"/>
                  <a:pt x="1458" y="4089"/>
                  <a:pt x="1247" y="4522"/>
                </a:cubicBezTo>
                <a:cubicBezTo>
                  <a:pt x="1054" y="4919"/>
                  <a:pt x="1050" y="5006"/>
                  <a:pt x="1223" y="5272"/>
                </a:cubicBezTo>
                <a:cubicBezTo>
                  <a:pt x="1392" y="5533"/>
                  <a:pt x="1353" y="5700"/>
                  <a:pt x="934" y="6528"/>
                </a:cubicBezTo>
                <a:cubicBezTo>
                  <a:pt x="669" y="7052"/>
                  <a:pt x="468" y="7584"/>
                  <a:pt x="487" y="7709"/>
                </a:cubicBezTo>
                <a:cubicBezTo>
                  <a:pt x="505" y="7834"/>
                  <a:pt x="402" y="8382"/>
                  <a:pt x="259" y="8931"/>
                </a:cubicBezTo>
                <a:cubicBezTo>
                  <a:pt x="148" y="9355"/>
                  <a:pt x="88" y="9748"/>
                  <a:pt x="52" y="10533"/>
                </a:cubicBezTo>
                <a:cubicBezTo>
                  <a:pt x="68" y="11159"/>
                  <a:pt x="85" y="11845"/>
                  <a:pt x="106" y="11891"/>
                </a:cubicBezTo>
                <a:cubicBezTo>
                  <a:pt x="165" y="12016"/>
                  <a:pt x="294" y="12609"/>
                  <a:pt x="389" y="13203"/>
                </a:cubicBezTo>
                <a:cubicBezTo>
                  <a:pt x="631" y="14701"/>
                  <a:pt x="881" y="15498"/>
                  <a:pt x="1518" y="16799"/>
                </a:cubicBezTo>
                <a:cubicBezTo>
                  <a:pt x="2131" y="18050"/>
                  <a:pt x="3155" y="19118"/>
                  <a:pt x="3995" y="19384"/>
                </a:cubicBezTo>
                <a:cubicBezTo>
                  <a:pt x="4300" y="19481"/>
                  <a:pt x="4542" y="19667"/>
                  <a:pt x="4536" y="19799"/>
                </a:cubicBezTo>
                <a:cubicBezTo>
                  <a:pt x="4530" y="19946"/>
                  <a:pt x="3653" y="20066"/>
                  <a:pt x="2264" y="20106"/>
                </a:cubicBezTo>
                <a:lnTo>
                  <a:pt x="0" y="20174"/>
                </a:lnTo>
                <a:lnTo>
                  <a:pt x="0" y="20884"/>
                </a:lnTo>
                <a:lnTo>
                  <a:pt x="0" y="21600"/>
                </a:lnTo>
                <a:lnTo>
                  <a:pt x="5464" y="21600"/>
                </a:lnTo>
                <a:lnTo>
                  <a:pt x="10929" y="21600"/>
                </a:lnTo>
                <a:lnTo>
                  <a:pt x="10892" y="10800"/>
                </a:lnTo>
                <a:lnTo>
                  <a:pt x="10859" y="0"/>
                </a:lnTo>
                <a:lnTo>
                  <a:pt x="5428" y="0"/>
                </a:lnTo>
                <a:lnTo>
                  <a:pt x="0" y="0"/>
                </a:lnTo>
                <a:close/>
                <a:moveTo>
                  <a:pt x="17312" y="1506"/>
                </a:moveTo>
                <a:cubicBezTo>
                  <a:pt x="17161" y="1548"/>
                  <a:pt x="17003" y="1841"/>
                  <a:pt x="16989" y="2187"/>
                </a:cubicBezTo>
                <a:cubicBezTo>
                  <a:pt x="16979" y="2449"/>
                  <a:pt x="17052" y="2542"/>
                  <a:pt x="17208" y="2466"/>
                </a:cubicBezTo>
                <a:cubicBezTo>
                  <a:pt x="17478" y="2335"/>
                  <a:pt x="17634" y="1762"/>
                  <a:pt x="17455" y="1557"/>
                </a:cubicBezTo>
                <a:cubicBezTo>
                  <a:pt x="17411" y="1507"/>
                  <a:pt x="17362" y="1491"/>
                  <a:pt x="17312" y="1506"/>
                </a:cubicBezTo>
                <a:close/>
                <a:moveTo>
                  <a:pt x="5285" y="1807"/>
                </a:moveTo>
                <a:lnTo>
                  <a:pt x="5038" y="2403"/>
                </a:lnTo>
                <a:cubicBezTo>
                  <a:pt x="4902" y="2732"/>
                  <a:pt x="4790" y="3103"/>
                  <a:pt x="4789" y="3227"/>
                </a:cubicBezTo>
                <a:cubicBezTo>
                  <a:pt x="4787" y="3351"/>
                  <a:pt x="4871" y="3245"/>
                  <a:pt x="4978" y="2988"/>
                </a:cubicBezTo>
                <a:cubicBezTo>
                  <a:pt x="5170" y="2527"/>
                  <a:pt x="5175" y="2527"/>
                  <a:pt x="5367" y="2988"/>
                </a:cubicBezTo>
                <a:cubicBezTo>
                  <a:pt x="5596" y="3539"/>
                  <a:pt x="5610" y="3397"/>
                  <a:pt x="5422" y="2477"/>
                </a:cubicBezTo>
                <a:lnTo>
                  <a:pt x="5285" y="1807"/>
                </a:lnTo>
                <a:close/>
                <a:moveTo>
                  <a:pt x="6538" y="2335"/>
                </a:moveTo>
                <a:cubicBezTo>
                  <a:pt x="6410" y="2307"/>
                  <a:pt x="6346" y="2449"/>
                  <a:pt x="6252" y="2846"/>
                </a:cubicBezTo>
                <a:cubicBezTo>
                  <a:pt x="6170" y="3195"/>
                  <a:pt x="6131" y="3560"/>
                  <a:pt x="6164" y="3659"/>
                </a:cubicBezTo>
                <a:cubicBezTo>
                  <a:pt x="6258" y="3941"/>
                  <a:pt x="6340" y="3870"/>
                  <a:pt x="6304" y="3539"/>
                </a:cubicBezTo>
                <a:cubicBezTo>
                  <a:pt x="6286" y="3371"/>
                  <a:pt x="6427" y="3207"/>
                  <a:pt x="6627" y="3164"/>
                </a:cubicBezTo>
                <a:cubicBezTo>
                  <a:pt x="7057" y="3073"/>
                  <a:pt x="7091" y="2703"/>
                  <a:pt x="6694" y="2420"/>
                </a:cubicBezTo>
                <a:cubicBezTo>
                  <a:pt x="6633" y="2377"/>
                  <a:pt x="6581" y="2344"/>
                  <a:pt x="6538" y="2335"/>
                </a:cubicBezTo>
                <a:close/>
                <a:moveTo>
                  <a:pt x="15009" y="2449"/>
                </a:moveTo>
                <a:cubicBezTo>
                  <a:pt x="14965" y="2445"/>
                  <a:pt x="14918" y="2469"/>
                  <a:pt x="14872" y="2522"/>
                </a:cubicBezTo>
                <a:cubicBezTo>
                  <a:pt x="14801" y="2604"/>
                  <a:pt x="14744" y="2809"/>
                  <a:pt x="14744" y="2977"/>
                </a:cubicBezTo>
                <a:cubicBezTo>
                  <a:pt x="14744" y="3378"/>
                  <a:pt x="15102" y="3368"/>
                  <a:pt x="15185" y="2966"/>
                </a:cubicBezTo>
                <a:cubicBezTo>
                  <a:pt x="15242" y="2689"/>
                  <a:pt x="15140" y="2458"/>
                  <a:pt x="15009" y="2449"/>
                </a:cubicBezTo>
                <a:close/>
                <a:moveTo>
                  <a:pt x="19493" y="2562"/>
                </a:moveTo>
                <a:cubicBezTo>
                  <a:pt x="19436" y="2563"/>
                  <a:pt x="19365" y="2576"/>
                  <a:pt x="19274" y="2602"/>
                </a:cubicBezTo>
                <a:cubicBezTo>
                  <a:pt x="19205" y="2622"/>
                  <a:pt x="19182" y="2802"/>
                  <a:pt x="19223" y="3000"/>
                </a:cubicBezTo>
                <a:cubicBezTo>
                  <a:pt x="19263" y="3197"/>
                  <a:pt x="19343" y="3300"/>
                  <a:pt x="19402" y="3233"/>
                </a:cubicBezTo>
                <a:cubicBezTo>
                  <a:pt x="19461" y="3165"/>
                  <a:pt x="19546" y="3223"/>
                  <a:pt x="19591" y="3358"/>
                </a:cubicBezTo>
                <a:cubicBezTo>
                  <a:pt x="19714" y="3727"/>
                  <a:pt x="19745" y="3656"/>
                  <a:pt x="19722" y="3062"/>
                </a:cubicBezTo>
                <a:cubicBezTo>
                  <a:pt x="19707" y="2691"/>
                  <a:pt x="19666" y="2560"/>
                  <a:pt x="19493" y="2562"/>
                </a:cubicBezTo>
                <a:close/>
                <a:moveTo>
                  <a:pt x="2194" y="3119"/>
                </a:moveTo>
                <a:cubicBezTo>
                  <a:pt x="2038" y="3119"/>
                  <a:pt x="2285" y="4095"/>
                  <a:pt x="2510" y="4375"/>
                </a:cubicBezTo>
                <a:cubicBezTo>
                  <a:pt x="2753" y="4676"/>
                  <a:pt x="2764" y="4576"/>
                  <a:pt x="2540" y="4119"/>
                </a:cubicBezTo>
                <a:cubicBezTo>
                  <a:pt x="2423" y="3877"/>
                  <a:pt x="2328" y="3558"/>
                  <a:pt x="2328" y="3403"/>
                </a:cubicBezTo>
                <a:cubicBezTo>
                  <a:pt x="2328" y="3248"/>
                  <a:pt x="2267" y="3119"/>
                  <a:pt x="2194" y="3119"/>
                </a:cubicBezTo>
                <a:close/>
                <a:moveTo>
                  <a:pt x="3079" y="3716"/>
                </a:moveTo>
                <a:cubicBezTo>
                  <a:pt x="3039" y="3642"/>
                  <a:pt x="2966" y="3774"/>
                  <a:pt x="2918" y="4011"/>
                </a:cubicBezTo>
                <a:cubicBezTo>
                  <a:pt x="2848" y="4353"/>
                  <a:pt x="2863" y="4377"/>
                  <a:pt x="2991" y="4142"/>
                </a:cubicBezTo>
                <a:cubicBezTo>
                  <a:pt x="3079" y="3979"/>
                  <a:pt x="3119" y="3789"/>
                  <a:pt x="3079" y="3716"/>
                </a:cubicBezTo>
                <a:close/>
                <a:moveTo>
                  <a:pt x="7628" y="3721"/>
                </a:moveTo>
                <a:cubicBezTo>
                  <a:pt x="7555" y="3804"/>
                  <a:pt x="7529" y="3973"/>
                  <a:pt x="7570" y="4096"/>
                </a:cubicBezTo>
                <a:cubicBezTo>
                  <a:pt x="7681" y="4429"/>
                  <a:pt x="7758" y="4370"/>
                  <a:pt x="7758" y="3948"/>
                </a:cubicBezTo>
                <a:cubicBezTo>
                  <a:pt x="7758" y="3743"/>
                  <a:pt x="7700" y="3638"/>
                  <a:pt x="7628" y="3721"/>
                </a:cubicBezTo>
                <a:close/>
                <a:moveTo>
                  <a:pt x="3730" y="4159"/>
                </a:moveTo>
                <a:cubicBezTo>
                  <a:pt x="3703" y="4288"/>
                  <a:pt x="3662" y="4427"/>
                  <a:pt x="3590" y="4619"/>
                </a:cubicBezTo>
                <a:cubicBezTo>
                  <a:pt x="3429" y="5051"/>
                  <a:pt x="3228" y="5278"/>
                  <a:pt x="3009" y="5278"/>
                </a:cubicBezTo>
                <a:cubicBezTo>
                  <a:pt x="2684" y="5278"/>
                  <a:pt x="2681" y="5295"/>
                  <a:pt x="2906" y="5755"/>
                </a:cubicBezTo>
                <a:cubicBezTo>
                  <a:pt x="3124" y="6202"/>
                  <a:pt x="3124" y="6261"/>
                  <a:pt x="2918" y="6846"/>
                </a:cubicBezTo>
                <a:lnTo>
                  <a:pt x="2699" y="7465"/>
                </a:lnTo>
                <a:lnTo>
                  <a:pt x="3082" y="7102"/>
                </a:lnTo>
                <a:cubicBezTo>
                  <a:pt x="3448" y="6751"/>
                  <a:pt x="3476" y="6758"/>
                  <a:pt x="3669" y="7306"/>
                </a:cubicBezTo>
                <a:cubicBezTo>
                  <a:pt x="3731" y="7480"/>
                  <a:pt x="3764" y="7597"/>
                  <a:pt x="3779" y="7698"/>
                </a:cubicBezTo>
                <a:cubicBezTo>
                  <a:pt x="3835" y="7552"/>
                  <a:pt x="3879" y="7266"/>
                  <a:pt x="3879" y="6937"/>
                </a:cubicBezTo>
                <a:cubicBezTo>
                  <a:pt x="3879" y="6433"/>
                  <a:pt x="3960" y="6170"/>
                  <a:pt x="4150" y="6039"/>
                </a:cubicBezTo>
                <a:cubicBezTo>
                  <a:pt x="4412" y="5859"/>
                  <a:pt x="4410" y="5848"/>
                  <a:pt x="4098" y="5585"/>
                </a:cubicBezTo>
                <a:cubicBezTo>
                  <a:pt x="3837" y="5364"/>
                  <a:pt x="3769" y="5110"/>
                  <a:pt x="3730" y="4198"/>
                </a:cubicBezTo>
                <a:cubicBezTo>
                  <a:pt x="3729" y="4183"/>
                  <a:pt x="3731" y="4174"/>
                  <a:pt x="3730" y="4159"/>
                </a:cubicBezTo>
                <a:close/>
                <a:moveTo>
                  <a:pt x="6195" y="4198"/>
                </a:moveTo>
                <a:lnTo>
                  <a:pt x="5994" y="4732"/>
                </a:lnTo>
                <a:cubicBezTo>
                  <a:pt x="5802" y="5244"/>
                  <a:pt x="5775" y="5248"/>
                  <a:pt x="5391" y="4880"/>
                </a:cubicBezTo>
                <a:lnTo>
                  <a:pt x="4993" y="4500"/>
                </a:lnTo>
                <a:lnTo>
                  <a:pt x="5218" y="5136"/>
                </a:lnTo>
                <a:cubicBezTo>
                  <a:pt x="5435" y="5751"/>
                  <a:pt x="5432" y="5802"/>
                  <a:pt x="5169" y="6488"/>
                </a:cubicBezTo>
                <a:lnTo>
                  <a:pt x="4895" y="7204"/>
                </a:lnTo>
                <a:lnTo>
                  <a:pt x="5260" y="6942"/>
                </a:lnTo>
                <a:cubicBezTo>
                  <a:pt x="5569" y="6724"/>
                  <a:pt x="5656" y="6759"/>
                  <a:pt x="5820" y="7158"/>
                </a:cubicBezTo>
                <a:cubicBezTo>
                  <a:pt x="6048" y="7710"/>
                  <a:pt x="6207" y="7614"/>
                  <a:pt x="6207" y="6925"/>
                </a:cubicBezTo>
                <a:cubicBezTo>
                  <a:pt x="6207" y="6639"/>
                  <a:pt x="6314" y="6385"/>
                  <a:pt x="6465" y="6312"/>
                </a:cubicBezTo>
                <a:cubicBezTo>
                  <a:pt x="6608" y="6243"/>
                  <a:pt x="6724" y="6113"/>
                  <a:pt x="6724" y="6028"/>
                </a:cubicBezTo>
                <a:cubicBezTo>
                  <a:pt x="6724" y="5943"/>
                  <a:pt x="6608" y="5738"/>
                  <a:pt x="6465" y="5573"/>
                </a:cubicBezTo>
                <a:cubicBezTo>
                  <a:pt x="6323" y="5408"/>
                  <a:pt x="6204" y="5034"/>
                  <a:pt x="6201" y="4738"/>
                </a:cubicBezTo>
                <a:lnTo>
                  <a:pt x="6195" y="4198"/>
                </a:lnTo>
                <a:close/>
                <a:moveTo>
                  <a:pt x="8750" y="5102"/>
                </a:moveTo>
                <a:cubicBezTo>
                  <a:pt x="8424" y="5102"/>
                  <a:pt x="8045" y="5937"/>
                  <a:pt x="7834" y="7261"/>
                </a:cubicBezTo>
                <a:cubicBezTo>
                  <a:pt x="7787" y="7562"/>
                  <a:pt x="7633" y="7681"/>
                  <a:pt x="7293" y="7681"/>
                </a:cubicBezTo>
                <a:lnTo>
                  <a:pt x="6818" y="7681"/>
                </a:lnTo>
                <a:lnTo>
                  <a:pt x="7171" y="8192"/>
                </a:lnTo>
                <a:cubicBezTo>
                  <a:pt x="7478" y="8640"/>
                  <a:pt x="7512" y="8821"/>
                  <a:pt x="7436" y="9573"/>
                </a:cubicBezTo>
                <a:cubicBezTo>
                  <a:pt x="7351" y="10412"/>
                  <a:pt x="7356" y="10421"/>
                  <a:pt x="7597" y="10016"/>
                </a:cubicBezTo>
                <a:cubicBezTo>
                  <a:pt x="7906" y="9497"/>
                  <a:pt x="8125" y="9490"/>
                  <a:pt x="8422" y="9988"/>
                </a:cubicBezTo>
                <a:cubicBezTo>
                  <a:pt x="8640" y="10354"/>
                  <a:pt x="8648" y="10329"/>
                  <a:pt x="8580" y="9544"/>
                </a:cubicBezTo>
                <a:cubicBezTo>
                  <a:pt x="8519" y="8846"/>
                  <a:pt x="8561" y="8638"/>
                  <a:pt x="8851" y="8215"/>
                </a:cubicBezTo>
                <a:lnTo>
                  <a:pt x="9194" y="7709"/>
                </a:lnTo>
                <a:lnTo>
                  <a:pt x="8705" y="7636"/>
                </a:lnTo>
                <a:cubicBezTo>
                  <a:pt x="8312" y="7576"/>
                  <a:pt x="8212" y="7462"/>
                  <a:pt x="8212" y="7079"/>
                </a:cubicBezTo>
                <a:cubicBezTo>
                  <a:pt x="8212" y="6732"/>
                  <a:pt x="8286" y="6621"/>
                  <a:pt x="8479" y="6670"/>
                </a:cubicBezTo>
                <a:cubicBezTo>
                  <a:pt x="8626" y="6707"/>
                  <a:pt x="8852" y="6521"/>
                  <a:pt x="8981" y="6255"/>
                </a:cubicBezTo>
                <a:cubicBezTo>
                  <a:pt x="9178" y="5852"/>
                  <a:pt x="9189" y="5705"/>
                  <a:pt x="9048" y="5391"/>
                </a:cubicBezTo>
                <a:cubicBezTo>
                  <a:pt x="8960" y="5194"/>
                  <a:pt x="8859" y="5102"/>
                  <a:pt x="8750" y="5102"/>
                </a:cubicBezTo>
                <a:close/>
                <a:moveTo>
                  <a:pt x="20984" y="5636"/>
                </a:moveTo>
                <a:cubicBezTo>
                  <a:pt x="20882" y="5715"/>
                  <a:pt x="20772" y="6025"/>
                  <a:pt x="20744" y="6369"/>
                </a:cubicBezTo>
                <a:cubicBezTo>
                  <a:pt x="20732" y="6507"/>
                  <a:pt x="20819" y="6636"/>
                  <a:pt x="20939" y="6653"/>
                </a:cubicBezTo>
                <a:cubicBezTo>
                  <a:pt x="21166" y="6684"/>
                  <a:pt x="21281" y="5871"/>
                  <a:pt x="21082" y="5641"/>
                </a:cubicBezTo>
                <a:cubicBezTo>
                  <a:pt x="21053" y="5609"/>
                  <a:pt x="21018" y="5609"/>
                  <a:pt x="20984" y="5636"/>
                </a:cubicBezTo>
                <a:close/>
                <a:moveTo>
                  <a:pt x="13144" y="5676"/>
                </a:moveTo>
                <a:cubicBezTo>
                  <a:pt x="12980" y="5658"/>
                  <a:pt x="12811" y="5998"/>
                  <a:pt x="12888" y="6369"/>
                </a:cubicBezTo>
                <a:cubicBezTo>
                  <a:pt x="12926" y="6553"/>
                  <a:pt x="13025" y="6682"/>
                  <a:pt x="13107" y="6653"/>
                </a:cubicBezTo>
                <a:cubicBezTo>
                  <a:pt x="13352" y="6567"/>
                  <a:pt x="13445" y="6156"/>
                  <a:pt x="13296" y="5823"/>
                </a:cubicBezTo>
                <a:cubicBezTo>
                  <a:pt x="13252" y="5725"/>
                  <a:pt x="13198" y="5682"/>
                  <a:pt x="13144" y="5676"/>
                </a:cubicBezTo>
                <a:close/>
                <a:moveTo>
                  <a:pt x="17491" y="5761"/>
                </a:moveTo>
                <a:cubicBezTo>
                  <a:pt x="16001" y="5761"/>
                  <a:pt x="14898" y="6086"/>
                  <a:pt x="14692" y="6590"/>
                </a:cubicBezTo>
                <a:cubicBezTo>
                  <a:pt x="14613" y="6784"/>
                  <a:pt x="14326" y="7114"/>
                  <a:pt x="14053" y="7323"/>
                </a:cubicBezTo>
                <a:cubicBezTo>
                  <a:pt x="13646" y="7635"/>
                  <a:pt x="13586" y="7767"/>
                  <a:pt x="13713" y="8050"/>
                </a:cubicBezTo>
                <a:cubicBezTo>
                  <a:pt x="13838" y="8331"/>
                  <a:pt x="13802" y="8437"/>
                  <a:pt x="13521" y="8635"/>
                </a:cubicBezTo>
                <a:cubicBezTo>
                  <a:pt x="13331" y="8770"/>
                  <a:pt x="13094" y="8880"/>
                  <a:pt x="12995" y="8880"/>
                </a:cubicBezTo>
                <a:cubicBezTo>
                  <a:pt x="12895" y="8880"/>
                  <a:pt x="12755" y="9075"/>
                  <a:pt x="12687" y="9312"/>
                </a:cubicBezTo>
                <a:cubicBezTo>
                  <a:pt x="12619" y="9548"/>
                  <a:pt x="12418" y="9885"/>
                  <a:pt x="12240" y="10061"/>
                </a:cubicBezTo>
                <a:cubicBezTo>
                  <a:pt x="12053" y="10247"/>
                  <a:pt x="11948" y="10518"/>
                  <a:pt x="11987" y="10709"/>
                </a:cubicBezTo>
                <a:cubicBezTo>
                  <a:pt x="12090" y="11204"/>
                  <a:pt x="12283" y="11112"/>
                  <a:pt x="12575" y="10425"/>
                </a:cubicBezTo>
                <a:cubicBezTo>
                  <a:pt x="12761" y="9986"/>
                  <a:pt x="12875" y="9879"/>
                  <a:pt x="12973" y="10061"/>
                </a:cubicBezTo>
                <a:cubicBezTo>
                  <a:pt x="13049" y="10203"/>
                  <a:pt x="13243" y="10323"/>
                  <a:pt x="13402" y="10323"/>
                </a:cubicBezTo>
                <a:cubicBezTo>
                  <a:pt x="13817" y="10323"/>
                  <a:pt x="13889" y="10705"/>
                  <a:pt x="13554" y="11141"/>
                </a:cubicBezTo>
                <a:cubicBezTo>
                  <a:pt x="13329" y="11434"/>
                  <a:pt x="13301" y="11579"/>
                  <a:pt x="13424" y="11806"/>
                </a:cubicBezTo>
                <a:cubicBezTo>
                  <a:pt x="13663" y="12251"/>
                  <a:pt x="13610" y="12865"/>
                  <a:pt x="13299" y="13249"/>
                </a:cubicBezTo>
                <a:cubicBezTo>
                  <a:pt x="12970" y="13654"/>
                  <a:pt x="13034" y="14198"/>
                  <a:pt x="13475" y="14731"/>
                </a:cubicBezTo>
                <a:cubicBezTo>
                  <a:pt x="13727" y="15035"/>
                  <a:pt x="13932" y="15049"/>
                  <a:pt x="14799" y="14822"/>
                </a:cubicBezTo>
                <a:cubicBezTo>
                  <a:pt x="15710" y="14584"/>
                  <a:pt x="15839" y="14597"/>
                  <a:pt x="15958" y="14947"/>
                </a:cubicBezTo>
                <a:cubicBezTo>
                  <a:pt x="16043" y="15198"/>
                  <a:pt x="16194" y="15297"/>
                  <a:pt x="16372" y="15214"/>
                </a:cubicBezTo>
                <a:cubicBezTo>
                  <a:pt x="16525" y="15143"/>
                  <a:pt x="17308" y="14955"/>
                  <a:pt x="18109" y="14800"/>
                </a:cubicBezTo>
                <a:cubicBezTo>
                  <a:pt x="19689" y="14494"/>
                  <a:pt x="19681" y="14503"/>
                  <a:pt x="19871" y="12840"/>
                </a:cubicBezTo>
                <a:cubicBezTo>
                  <a:pt x="19964" y="12024"/>
                  <a:pt x="20035" y="11872"/>
                  <a:pt x="20345" y="11806"/>
                </a:cubicBezTo>
                <a:cubicBezTo>
                  <a:pt x="20546" y="11763"/>
                  <a:pt x="20826" y="11514"/>
                  <a:pt x="20966" y="11254"/>
                </a:cubicBezTo>
                <a:cubicBezTo>
                  <a:pt x="21106" y="10995"/>
                  <a:pt x="21267" y="10838"/>
                  <a:pt x="21328" y="10908"/>
                </a:cubicBezTo>
                <a:cubicBezTo>
                  <a:pt x="21389" y="10978"/>
                  <a:pt x="21474" y="10879"/>
                  <a:pt x="21514" y="10686"/>
                </a:cubicBezTo>
                <a:cubicBezTo>
                  <a:pt x="21600" y="10268"/>
                  <a:pt x="21398" y="9980"/>
                  <a:pt x="21188" y="10221"/>
                </a:cubicBezTo>
                <a:cubicBezTo>
                  <a:pt x="21106" y="10314"/>
                  <a:pt x="20975" y="10224"/>
                  <a:pt x="20893" y="10016"/>
                </a:cubicBezTo>
                <a:cubicBezTo>
                  <a:pt x="20811" y="9808"/>
                  <a:pt x="20542" y="9605"/>
                  <a:pt x="20297" y="9561"/>
                </a:cubicBezTo>
                <a:cubicBezTo>
                  <a:pt x="19861" y="9485"/>
                  <a:pt x="19851" y="9456"/>
                  <a:pt x="19889" y="8505"/>
                </a:cubicBezTo>
                <a:lnTo>
                  <a:pt x="19928" y="7533"/>
                </a:lnTo>
                <a:lnTo>
                  <a:pt x="19244" y="7306"/>
                </a:lnTo>
                <a:cubicBezTo>
                  <a:pt x="18565" y="7082"/>
                  <a:pt x="18519" y="6995"/>
                  <a:pt x="18690" y="6181"/>
                </a:cubicBezTo>
                <a:cubicBezTo>
                  <a:pt x="18770" y="5798"/>
                  <a:pt x="18667" y="5761"/>
                  <a:pt x="17491" y="5761"/>
                </a:cubicBezTo>
                <a:close/>
                <a:moveTo>
                  <a:pt x="2048" y="7153"/>
                </a:moveTo>
                <a:lnTo>
                  <a:pt x="1850" y="7675"/>
                </a:lnTo>
                <a:cubicBezTo>
                  <a:pt x="1724" y="8009"/>
                  <a:pt x="1563" y="8159"/>
                  <a:pt x="1409" y="8084"/>
                </a:cubicBezTo>
                <a:cubicBezTo>
                  <a:pt x="1117" y="7943"/>
                  <a:pt x="1088" y="8226"/>
                  <a:pt x="1354" y="8635"/>
                </a:cubicBezTo>
                <a:cubicBezTo>
                  <a:pt x="1499" y="8859"/>
                  <a:pt x="1512" y="9043"/>
                  <a:pt x="1409" y="9402"/>
                </a:cubicBezTo>
                <a:cubicBezTo>
                  <a:pt x="1287" y="9825"/>
                  <a:pt x="1300" y="9850"/>
                  <a:pt x="1527" y="9624"/>
                </a:cubicBezTo>
                <a:cubicBezTo>
                  <a:pt x="1725" y="9428"/>
                  <a:pt x="1824" y="9460"/>
                  <a:pt x="1959" y="9766"/>
                </a:cubicBezTo>
                <a:cubicBezTo>
                  <a:pt x="2119" y="10125"/>
                  <a:pt x="2138" y="10112"/>
                  <a:pt x="2175" y="9641"/>
                </a:cubicBezTo>
                <a:cubicBezTo>
                  <a:pt x="2198" y="9356"/>
                  <a:pt x="2335" y="8971"/>
                  <a:pt x="2480" y="8783"/>
                </a:cubicBezTo>
                <a:cubicBezTo>
                  <a:pt x="2740" y="8444"/>
                  <a:pt x="2738" y="8442"/>
                  <a:pt x="2437" y="8363"/>
                </a:cubicBezTo>
                <a:cubicBezTo>
                  <a:pt x="2232" y="8309"/>
                  <a:pt x="2119" y="8096"/>
                  <a:pt x="2090" y="7715"/>
                </a:cubicBezTo>
                <a:lnTo>
                  <a:pt x="2048" y="7153"/>
                </a:lnTo>
                <a:close/>
                <a:moveTo>
                  <a:pt x="8060" y="11328"/>
                </a:moveTo>
                <a:cubicBezTo>
                  <a:pt x="8033" y="11322"/>
                  <a:pt x="8017" y="11355"/>
                  <a:pt x="8017" y="11431"/>
                </a:cubicBezTo>
                <a:cubicBezTo>
                  <a:pt x="8017" y="11567"/>
                  <a:pt x="8058" y="11752"/>
                  <a:pt x="8105" y="11840"/>
                </a:cubicBezTo>
                <a:cubicBezTo>
                  <a:pt x="8153" y="11928"/>
                  <a:pt x="8221" y="11948"/>
                  <a:pt x="8257" y="11879"/>
                </a:cubicBezTo>
                <a:cubicBezTo>
                  <a:pt x="8294" y="11811"/>
                  <a:pt x="8256" y="11627"/>
                  <a:pt x="8172" y="11470"/>
                </a:cubicBezTo>
                <a:cubicBezTo>
                  <a:pt x="8126" y="11384"/>
                  <a:pt x="8086" y="11335"/>
                  <a:pt x="8060" y="11328"/>
                </a:cubicBezTo>
                <a:close/>
                <a:moveTo>
                  <a:pt x="1847" y="11368"/>
                </a:moveTo>
                <a:cubicBezTo>
                  <a:pt x="1808" y="11368"/>
                  <a:pt x="1765" y="11454"/>
                  <a:pt x="1689" y="11624"/>
                </a:cubicBezTo>
                <a:cubicBezTo>
                  <a:pt x="1596" y="11830"/>
                  <a:pt x="1432" y="11999"/>
                  <a:pt x="1323" y="11999"/>
                </a:cubicBezTo>
                <a:cubicBezTo>
                  <a:pt x="1152" y="11999"/>
                  <a:pt x="1154" y="12063"/>
                  <a:pt x="1342" y="12448"/>
                </a:cubicBezTo>
                <a:cubicBezTo>
                  <a:pt x="1471" y="12713"/>
                  <a:pt x="1524" y="13062"/>
                  <a:pt x="1473" y="13311"/>
                </a:cubicBezTo>
                <a:cubicBezTo>
                  <a:pt x="1396" y="13681"/>
                  <a:pt x="1416" y="13692"/>
                  <a:pt x="1652" y="13419"/>
                </a:cubicBezTo>
                <a:cubicBezTo>
                  <a:pt x="1873" y="13163"/>
                  <a:pt x="1957" y="13167"/>
                  <a:pt x="2145" y="13453"/>
                </a:cubicBezTo>
                <a:cubicBezTo>
                  <a:pt x="2353" y="13769"/>
                  <a:pt x="2361" y="13761"/>
                  <a:pt x="2230" y="13322"/>
                </a:cubicBezTo>
                <a:cubicBezTo>
                  <a:pt x="2118" y="12948"/>
                  <a:pt x="2131" y="12747"/>
                  <a:pt x="2291" y="12419"/>
                </a:cubicBezTo>
                <a:cubicBezTo>
                  <a:pt x="2478" y="12036"/>
                  <a:pt x="2481" y="11999"/>
                  <a:pt x="2291" y="11999"/>
                </a:cubicBezTo>
                <a:cubicBezTo>
                  <a:pt x="2177" y="11999"/>
                  <a:pt x="2031" y="11830"/>
                  <a:pt x="1969" y="11624"/>
                </a:cubicBezTo>
                <a:cubicBezTo>
                  <a:pt x="1917" y="11454"/>
                  <a:pt x="1885" y="11368"/>
                  <a:pt x="1847" y="11368"/>
                </a:cubicBezTo>
                <a:close/>
                <a:moveTo>
                  <a:pt x="7877" y="12862"/>
                </a:moveTo>
                <a:cubicBezTo>
                  <a:pt x="7802" y="12894"/>
                  <a:pt x="7764" y="13026"/>
                  <a:pt x="7828" y="13220"/>
                </a:cubicBezTo>
                <a:cubicBezTo>
                  <a:pt x="7869" y="13343"/>
                  <a:pt x="7994" y="13442"/>
                  <a:pt x="8105" y="13442"/>
                </a:cubicBezTo>
                <a:cubicBezTo>
                  <a:pt x="8270" y="13442"/>
                  <a:pt x="8278" y="13374"/>
                  <a:pt x="8148" y="13084"/>
                </a:cubicBezTo>
                <a:cubicBezTo>
                  <a:pt x="8064" y="12897"/>
                  <a:pt x="7952" y="12831"/>
                  <a:pt x="7877" y="12862"/>
                </a:cubicBezTo>
                <a:close/>
                <a:moveTo>
                  <a:pt x="12596" y="14300"/>
                </a:moveTo>
                <a:cubicBezTo>
                  <a:pt x="12544" y="14305"/>
                  <a:pt x="12494" y="14356"/>
                  <a:pt x="12450" y="14459"/>
                </a:cubicBezTo>
                <a:cubicBezTo>
                  <a:pt x="12379" y="14625"/>
                  <a:pt x="12323" y="14926"/>
                  <a:pt x="12325" y="15129"/>
                </a:cubicBezTo>
                <a:cubicBezTo>
                  <a:pt x="12331" y="15638"/>
                  <a:pt x="12773" y="15595"/>
                  <a:pt x="12845" y="15078"/>
                </a:cubicBezTo>
                <a:cubicBezTo>
                  <a:pt x="12905" y="14657"/>
                  <a:pt x="12751" y="14285"/>
                  <a:pt x="12596" y="14300"/>
                </a:cubicBezTo>
                <a:close/>
                <a:moveTo>
                  <a:pt x="20421" y="14487"/>
                </a:moveTo>
                <a:cubicBezTo>
                  <a:pt x="20222" y="14496"/>
                  <a:pt x="20071" y="14725"/>
                  <a:pt x="20132" y="15021"/>
                </a:cubicBezTo>
                <a:cubicBezTo>
                  <a:pt x="20222" y="15454"/>
                  <a:pt x="20488" y="15456"/>
                  <a:pt x="20680" y="15027"/>
                </a:cubicBezTo>
                <a:cubicBezTo>
                  <a:pt x="20794" y="14771"/>
                  <a:pt x="20783" y="14664"/>
                  <a:pt x="20631" y="14555"/>
                </a:cubicBezTo>
                <a:cubicBezTo>
                  <a:pt x="20560" y="14504"/>
                  <a:pt x="20488" y="14484"/>
                  <a:pt x="20421" y="14487"/>
                </a:cubicBezTo>
                <a:close/>
                <a:moveTo>
                  <a:pt x="7661" y="14703"/>
                </a:moveTo>
                <a:cubicBezTo>
                  <a:pt x="7526" y="14722"/>
                  <a:pt x="7415" y="14864"/>
                  <a:pt x="7415" y="15021"/>
                </a:cubicBezTo>
                <a:cubicBezTo>
                  <a:pt x="7415" y="15373"/>
                  <a:pt x="7793" y="15301"/>
                  <a:pt x="7859" y="14936"/>
                </a:cubicBezTo>
                <a:cubicBezTo>
                  <a:pt x="7885" y="14790"/>
                  <a:pt x="7796" y="14684"/>
                  <a:pt x="7661" y="14703"/>
                </a:cubicBezTo>
                <a:close/>
                <a:moveTo>
                  <a:pt x="14093" y="17583"/>
                </a:moveTo>
                <a:cubicBezTo>
                  <a:pt x="13924" y="17568"/>
                  <a:pt x="13749" y="17864"/>
                  <a:pt x="13798" y="18214"/>
                </a:cubicBezTo>
                <a:cubicBezTo>
                  <a:pt x="13831" y="18447"/>
                  <a:pt x="13937" y="18640"/>
                  <a:pt x="14035" y="18640"/>
                </a:cubicBezTo>
                <a:cubicBezTo>
                  <a:pt x="14255" y="18640"/>
                  <a:pt x="14404" y="17999"/>
                  <a:pt x="14251" y="17714"/>
                </a:cubicBezTo>
                <a:cubicBezTo>
                  <a:pt x="14206" y="17630"/>
                  <a:pt x="14149" y="17588"/>
                  <a:pt x="14093" y="17583"/>
                </a:cubicBezTo>
                <a:close/>
                <a:moveTo>
                  <a:pt x="18629" y="17589"/>
                </a:moveTo>
                <a:cubicBezTo>
                  <a:pt x="18475" y="17592"/>
                  <a:pt x="18298" y="17896"/>
                  <a:pt x="18282" y="18282"/>
                </a:cubicBezTo>
                <a:cubicBezTo>
                  <a:pt x="18272" y="18536"/>
                  <a:pt x="18354" y="18673"/>
                  <a:pt x="18505" y="18651"/>
                </a:cubicBezTo>
                <a:cubicBezTo>
                  <a:pt x="18782" y="18613"/>
                  <a:pt x="18946" y="18025"/>
                  <a:pt x="18769" y="17697"/>
                </a:cubicBezTo>
                <a:cubicBezTo>
                  <a:pt x="18729" y="17623"/>
                  <a:pt x="18681" y="17588"/>
                  <a:pt x="18629" y="17589"/>
                </a:cubicBezTo>
                <a:close/>
                <a:moveTo>
                  <a:pt x="16198" y="18833"/>
                </a:moveTo>
                <a:cubicBezTo>
                  <a:pt x="16096" y="18915"/>
                  <a:pt x="15985" y="19241"/>
                  <a:pt x="15955" y="19606"/>
                </a:cubicBezTo>
                <a:cubicBezTo>
                  <a:pt x="15942" y="19762"/>
                  <a:pt x="16031" y="19873"/>
                  <a:pt x="16153" y="19856"/>
                </a:cubicBezTo>
                <a:cubicBezTo>
                  <a:pt x="16383" y="19824"/>
                  <a:pt x="16490" y="19068"/>
                  <a:pt x="16296" y="18845"/>
                </a:cubicBezTo>
                <a:cubicBezTo>
                  <a:pt x="16266" y="18811"/>
                  <a:pt x="16233" y="18806"/>
                  <a:pt x="16198" y="188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9" name="The programme is supported by an independent educational grant from Takeda."/>
          <p:cNvSpPr txBox="1"/>
          <p:nvPr/>
        </p:nvSpPr>
        <p:spPr>
          <a:xfrm>
            <a:off x="905075" y="11466022"/>
            <a:ext cx="10821617" cy="46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ts val="2800"/>
              </a:lnSpc>
              <a:defRPr sz="2600" i="0"/>
            </a:lvl1pPr>
          </a:lstStyle>
          <a:p>
            <a:r>
              <a:t>The programme is supported by an independent educational grant from Takeda.</a:t>
            </a:r>
          </a:p>
        </p:txBody>
      </p:sp>
      <p:sp>
        <p:nvSpPr>
          <p:cNvPr id="160" name="The programme is therefore independent; the content is not influenced by the…"/>
          <p:cNvSpPr txBox="1"/>
          <p:nvPr/>
        </p:nvSpPr>
        <p:spPr>
          <a:xfrm>
            <a:off x="915975" y="12068553"/>
            <a:ext cx="10679734" cy="82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lnSpc>
                <a:spcPts val="2800"/>
              </a:lnSpc>
              <a:defRPr sz="2600" i="0"/>
            </a:pPr>
            <a:r>
              <a:t>The programme is therefore independent; the content is not influenced by the</a:t>
            </a:r>
          </a:p>
          <a:p>
            <a:pPr algn="l" defTabSz="825500">
              <a:lnSpc>
                <a:spcPts val="2800"/>
              </a:lnSpc>
              <a:defRPr sz="2600" i="0"/>
            </a:pPr>
            <a:r>
              <a:t>supporter and is under the sole responsibility of the experts.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he coagulation cascade can be affected by bleeding…"/>
          <p:cNvSpPr txBox="1"/>
          <p:nvPr/>
        </p:nvSpPr>
        <p:spPr>
          <a:xfrm>
            <a:off x="819106" y="789073"/>
            <a:ext cx="16597016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The </a:t>
            </a:r>
            <a:r>
              <a:rPr b="1">
                <a:solidFill>
                  <a:srgbClr val="891B10"/>
                </a:solidFill>
              </a:rPr>
              <a:t>coagulation cascade</a:t>
            </a:r>
            <a:r>
              <a:rPr>
                <a:solidFill>
                  <a:srgbClr val="A91600"/>
                </a:solidFill>
              </a:rPr>
              <a:t> </a:t>
            </a:r>
            <a:r>
              <a:t>can be affected by bleeding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disorders in women and girls</a:t>
            </a:r>
          </a:p>
        </p:txBody>
      </p:sp>
      <p:sp>
        <p:nvSpPr>
          <p:cNvPr id="348" name="1. Hermans C, Kulkarni R. Haemophilia. 2018;24 Suppl 6:29-36; 2. Paroskie A, et al. Br J Haematol. 2015;170:223-8; 3. Plug I, et al. Blood. 2006:108:52-6"/>
          <p:cNvSpPr txBox="1"/>
          <p:nvPr/>
        </p:nvSpPr>
        <p:spPr>
          <a:xfrm>
            <a:off x="852121" y="127664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1. Hermans C, Kulkarni R. Haemophilia. 2018;24 Suppl 6:29-36; 2. Paroskie A, et al. Br J Haematol. 2015;170:223-8; 3. Plug I, et al. Blood. 2006:108:52-6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834" y="3113607"/>
            <a:ext cx="12023332" cy="857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68" y="5427452"/>
            <a:ext cx="7840968" cy="354229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Haemophilia has an X-linked recessive…"/>
          <p:cNvSpPr txBox="1"/>
          <p:nvPr/>
        </p:nvSpPr>
        <p:spPr>
          <a:xfrm>
            <a:off x="1355070" y="5961620"/>
            <a:ext cx="6929241" cy="262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Haemophilia has an </a:t>
            </a:r>
            <a:r>
              <a:rPr b="1">
                <a:solidFill>
                  <a:srgbClr val="891B10"/>
                </a:solidFill>
              </a:rPr>
              <a:t>X-linked recessive</a:t>
            </a:r>
            <a:endParaRPr>
              <a:solidFill>
                <a:srgbClr val="A91600"/>
              </a:solidFill>
            </a:endParaRP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pattern of inheritance.</a:t>
            </a:r>
            <a:r>
              <a:rPr baseline="31999"/>
              <a:t>1</a:t>
            </a:r>
            <a:r>
              <a:t> Women and girls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with an altered copy of the gene on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chromosome X are called </a:t>
            </a:r>
            <a:r>
              <a:rPr b="1">
                <a:solidFill>
                  <a:srgbClr val="891B10"/>
                </a:solidFill>
              </a:rPr>
              <a:t>carriers.</a:t>
            </a:r>
            <a:endParaRPr>
              <a:solidFill>
                <a:srgbClr val="A91600"/>
              </a:solidFill>
            </a:endParaRP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Approximately 1/3 of haemophilia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carriers exhibit </a:t>
            </a:r>
            <a:r>
              <a:rPr b="1">
                <a:solidFill>
                  <a:srgbClr val="891B10"/>
                </a:solidFill>
              </a:rPr>
              <a:t>low factor levels.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83" y="9542227"/>
            <a:ext cx="8749704" cy="2206499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Carriers often have a clinically relevant…"/>
          <p:cNvSpPr txBox="1"/>
          <p:nvPr/>
        </p:nvSpPr>
        <p:spPr>
          <a:xfrm>
            <a:off x="2510770" y="10037146"/>
            <a:ext cx="6552209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Carriers often have a clinically relevant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increased bleeding tendency, even if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their factor levels are normal.</a:t>
            </a:r>
            <a:r>
              <a:rPr baseline="31999"/>
              <a:t>2,3</a:t>
            </a:r>
          </a:p>
        </p:txBody>
      </p:sp>
      <p:sp>
        <p:nvSpPr>
          <p:cNvPr id="354" name="!"/>
          <p:cNvSpPr txBox="1"/>
          <p:nvPr/>
        </p:nvSpPr>
        <p:spPr>
          <a:xfrm>
            <a:off x="1355070" y="9765432"/>
            <a:ext cx="697503" cy="2052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14800"/>
              </a:lnSpc>
              <a:spcBef>
                <a:spcPts val="800"/>
              </a:spcBef>
              <a:defRPr sz="14100" b="1" i="0">
                <a:solidFill>
                  <a:srgbClr val="FFFFFD"/>
                </a:solidFill>
              </a:defRPr>
            </a:lvl1pPr>
          </a:lstStyle>
          <a:p>
            <a:r>
              <a:t>!</a:t>
            </a:r>
          </a:p>
        </p:txBody>
      </p:sp>
      <p:sp>
        <p:nvSpPr>
          <p:cNvPr id="355" name="Father"/>
          <p:cNvSpPr txBox="1"/>
          <p:nvPr/>
        </p:nvSpPr>
        <p:spPr>
          <a:xfrm>
            <a:off x="14328861" y="3222824"/>
            <a:ext cx="105955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/>
            </a:lvl1pPr>
          </a:lstStyle>
          <a:p>
            <a:r>
              <a:t>Father</a:t>
            </a:r>
          </a:p>
        </p:txBody>
      </p:sp>
      <p:sp>
        <p:nvSpPr>
          <p:cNvPr id="356" name="Mother"/>
          <p:cNvSpPr txBox="1"/>
          <p:nvPr/>
        </p:nvSpPr>
        <p:spPr>
          <a:xfrm>
            <a:off x="17758725" y="3222824"/>
            <a:ext cx="1235795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Mother</a:t>
            </a:r>
          </a:p>
        </p:txBody>
      </p:sp>
      <p:sp>
        <p:nvSpPr>
          <p:cNvPr id="357" name="Unaffected"/>
          <p:cNvSpPr txBox="1"/>
          <p:nvPr/>
        </p:nvSpPr>
        <p:spPr>
          <a:xfrm>
            <a:off x="14041462" y="3575482"/>
            <a:ext cx="168515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Unaffected</a:t>
            </a:r>
          </a:p>
        </p:txBody>
      </p:sp>
      <p:sp>
        <p:nvSpPr>
          <p:cNvPr id="358" name="Son"/>
          <p:cNvSpPr txBox="1"/>
          <p:nvPr/>
        </p:nvSpPr>
        <p:spPr>
          <a:xfrm>
            <a:off x="12050038" y="10615380"/>
            <a:ext cx="664370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/>
            </a:lvl1pPr>
          </a:lstStyle>
          <a:p>
            <a:r>
              <a:t>Son</a:t>
            </a:r>
          </a:p>
        </p:txBody>
      </p:sp>
      <p:sp>
        <p:nvSpPr>
          <p:cNvPr id="359" name="Son"/>
          <p:cNvSpPr txBox="1"/>
          <p:nvPr/>
        </p:nvSpPr>
        <p:spPr>
          <a:xfrm>
            <a:off x="17688755" y="10949948"/>
            <a:ext cx="664370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Son</a:t>
            </a:r>
          </a:p>
        </p:txBody>
      </p:sp>
      <p:sp>
        <p:nvSpPr>
          <p:cNvPr id="360" name="Daughter"/>
          <p:cNvSpPr txBox="1"/>
          <p:nvPr/>
        </p:nvSpPr>
        <p:spPr>
          <a:xfrm>
            <a:off x="14374055" y="10949948"/>
            <a:ext cx="1485306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Daughter</a:t>
            </a:r>
          </a:p>
        </p:txBody>
      </p:sp>
      <p:sp>
        <p:nvSpPr>
          <p:cNvPr id="361" name="Daughter"/>
          <p:cNvSpPr txBox="1"/>
          <p:nvPr/>
        </p:nvSpPr>
        <p:spPr>
          <a:xfrm>
            <a:off x="19926906" y="10577280"/>
            <a:ext cx="1485305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/>
            </a:lvl1pPr>
          </a:lstStyle>
          <a:p>
            <a:r>
              <a:t>Daughter</a:t>
            </a:r>
          </a:p>
        </p:txBody>
      </p:sp>
      <p:sp>
        <p:nvSpPr>
          <p:cNvPr id="362" name="Unaffected"/>
          <p:cNvSpPr txBox="1"/>
          <p:nvPr/>
        </p:nvSpPr>
        <p:spPr>
          <a:xfrm>
            <a:off x="11539645" y="10988048"/>
            <a:ext cx="168515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Unaffected</a:t>
            </a:r>
          </a:p>
        </p:txBody>
      </p:sp>
      <p:sp>
        <p:nvSpPr>
          <p:cNvPr id="363" name="Unaffected"/>
          <p:cNvSpPr txBox="1"/>
          <p:nvPr/>
        </p:nvSpPr>
        <p:spPr>
          <a:xfrm>
            <a:off x="19826980" y="10924548"/>
            <a:ext cx="168515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Unaffected</a:t>
            </a:r>
          </a:p>
        </p:txBody>
      </p:sp>
      <p:sp>
        <p:nvSpPr>
          <p:cNvPr id="364" name="Affected"/>
          <p:cNvSpPr txBox="1"/>
          <p:nvPr/>
        </p:nvSpPr>
        <p:spPr>
          <a:xfrm>
            <a:off x="17366406" y="11310818"/>
            <a:ext cx="1309069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Affected</a:t>
            </a:r>
          </a:p>
        </p:txBody>
      </p:sp>
      <p:sp>
        <p:nvSpPr>
          <p:cNvPr id="365" name="Carrier"/>
          <p:cNvSpPr txBox="1"/>
          <p:nvPr/>
        </p:nvSpPr>
        <p:spPr>
          <a:xfrm>
            <a:off x="14582440" y="11319465"/>
            <a:ext cx="109393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Carrier</a:t>
            </a:r>
          </a:p>
        </p:txBody>
      </p:sp>
      <p:sp>
        <p:nvSpPr>
          <p:cNvPr id="366" name="Carrier"/>
          <p:cNvSpPr txBox="1"/>
          <p:nvPr/>
        </p:nvSpPr>
        <p:spPr>
          <a:xfrm>
            <a:off x="17816954" y="3575482"/>
            <a:ext cx="109393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Carrier</a:t>
            </a:r>
          </a:p>
        </p:txBody>
      </p:sp>
      <p:sp>
        <p:nvSpPr>
          <p:cNvPr id="367" name="10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10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igns and symptoms suggesting an underlying bleeding…"/>
          <p:cNvSpPr txBox="1"/>
          <p:nvPr/>
        </p:nvSpPr>
        <p:spPr>
          <a:xfrm>
            <a:off x="819106" y="789073"/>
            <a:ext cx="17406269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b="1" i="0">
                <a:solidFill>
                  <a:srgbClr val="891B10"/>
                </a:solidFill>
              </a:defRPr>
            </a:pPr>
            <a:r>
              <a:t>Signs and symptoms</a:t>
            </a:r>
            <a:r>
              <a:rPr>
                <a:solidFill>
                  <a:srgbClr val="A91600"/>
                </a:solidFill>
              </a:rPr>
              <a:t> </a:t>
            </a:r>
            <a:r>
              <a:rPr b="0">
                <a:solidFill>
                  <a:srgbClr val="252525"/>
                </a:solidFill>
              </a:rPr>
              <a:t>suggesting an underlying bleeding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disorder in women and girls</a:t>
            </a:r>
          </a:p>
        </p:txBody>
      </p:sp>
      <p:sp>
        <p:nvSpPr>
          <p:cNvPr id="370" name="O’Brien SH. Blood. 2018;132:2134-42; James AH, et al. Am J Obstet Gynecol. 2009;201:12.e1-8; Philipp CS, et…"/>
          <p:cNvSpPr txBox="1"/>
          <p:nvPr/>
        </p:nvSpPr>
        <p:spPr>
          <a:xfrm>
            <a:off x="873288" y="12463171"/>
            <a:ext cx="14468760" cy="611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90000"/>
              </a:lnSpc>
              <a:defRPr sz="1800" i="0"/>
            </a:pPr>
            <a:r>
              <a:t>O’Brien SH. Blood. 2018;132:2134-42; James AH, et al. Am J Obstet Gynecol. 2009;201:12.e1-8; Philipp CS, et</a:t>
            </a:r>
          </a:p>
          <a:p>
            <a:pPr algn="l" defTabSz="825500">
              <a:lnSpc>
                <a:spcPct val="90000"/>
              </a:lnSpc>
              <a:defRPr sz="1800" i="0"/>
            </a:pPr>
            <a:r>
              <a:t>al. Obstet Gynecol. 2005;105:61-6</a:t>
            </a:r>
          </a:p>
        </p:txBody>
      </p:sp>
      <p:sp>
        <p:nvSpPr>
          <p:cNvPr id="371" name="*Bleeding during ovulation leading to haemorrhagic ovarian cysts or haemoperitoneum is often associated…"/>
          <p:cNvSpPr txBox="1"/>
          <p:nvPr/>
        </p:nvSpPr>
        <p:spPr>
          <a:xfrm>
            <a:off x="848059" y="11480008"/>
            <a:ext cx="10032170" cy="611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lnSpc>
                <a:spcPct val="90000"/>
              </a:lnSpc>
              <a:defRPr sz="1800" i="0"/>
            </a:pPr>
            <a:r>
              <a:t>*Bleeding during ovulation leading to haemorrhagic ovarian cysts or haemoperitoneum is often associated</a:t>
            </a:r>
          </a:p>
          <a:p>
            <a:pPr algn="l" defTabSz="825500">
              <a:lnSpc>
                <a:spcPct val="90000"/>
              </a:lnSpc>
              <a:defRPr sz="1800" i="0"/>
            </a:pPr>
            <a:r>
              <a:t>with pain during ovulation (mittelschmerz).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315" y="5089145"/>
            <a:ext cx="33935958" cy="85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895" y="1108754"/>
            <a:ext cx="19836210" cy="5605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" y="7368"/>
                </a:lnTo>
                <a:lnTo>
                  <a:pt x="3" y="7433"/>
                </a:lnTo>
                <a:cubicBezTo>
                  <a:pt x="3" y="7501"/>
                  <a:pt x="3" y="7499"/>
                  <a:pt x="3" y="7565"/>
                </a:cubicBezTo>
                <a:cubicBezTo>
                  <a:pt x="4" y="9849"/>
                  <a:pt x="6" y="11260"/>
                  <a:pt x="9" y="12087"/>
                </a:cubicBezTo>
                <a:cubicBezTo>
                  <a:pt x="10" y="12374"/>
                  <a:pt x="11" y="12546"/>
                  <a:pt x="12" y="12697"/>
                </a:cubicBezTo>
                <a:cubicBezTo>
                  <a:pt x="15" y="13036"/>
                  <a:pt x="19" y="13002"/>
                  <a:pt x="25" y="12324"/>
                </a:cubicBezTo>
                <a:lnTo>
                  <a:pt x="31" y="11679"/>
                </a:lnTo>
                <a:cubicBezTo>
                  <a:pt x="33" y="11341"/>
                  <a:pt x="35" y="11081"/>
                  <a:pt x="38" y="10720"/>
                </a:cubicBezTo>
                <a:cubicBezTo>
                  <a:pt x="43" y="9998"/>
                  <a:pt x="48" y="9400"/>
                  <a:pt x="54" y="8328"/>
                </a:cubicBezTo>
                <a:cubicBezTo>
                  <a:pt x="56" y="8031"/>
                  <a:pt x="59" y="7863"/>
                  <a:pt x="61" y="7596"/>
                </a:cubicBezTo>
                <a:cubicBezTo>
                  <a:pt x="66" y="6896"/>
                  <a:pt x="71" y="6281"/>
                  <a:pt x="76" y="5826"/>
                </a:cubicBezTo>
                <a:lnTo>
                  <a:pt x="83" y="4912"/>
                </a:lnTo>
                <a:lnTo>
                  <a:pt x="126" y="4913"/>
                </a:lnTo>
                <a:cubicBezTo>
                  <a:pt x="136" y="4911"/>
                  <a:pt x="194" y="4915"/>
                  <a:pt x="215" y="4913"/>
                </a:cubicBezTo>
                <a:cubicBezTo>
                  <a:pt x="262" y="4912"/>
                  <a:pt x="305" y="4909"/>
                  <a:pt x="394" y="4912"/>
                </a:cubicBezTo>
                <a:cubicBezTo>
                  <a:pt x="503" y="4915"/>
                  <a:pt x="640" y="4923"/>
                  <a:pt x="808" y="4935"/>
                </a:cubicBezTo>
                <a:cubicBezTo>
                  <a:pt x="859" y="4938"/>
                  <a:pt x="915" y="4943"/>
                  <a:pt x="971" y="4947"/>
                </a:cubicBezTo>
                <a:cubicBezTo>
                  <a:pt x="1066" y="4955"/>
                  <a:pt x="1132" y="4957"/>
                  <a:pt x="1238" y="4967"/>
                </a:cubicBezTo>
                <a:cubicBezTo>
                  <a:pt x="1860" y="5024"/>
                  <a:pt x="2596" y="5089"/>
                  <a:pt x="2875" y="5111"/>
                </a:cubicBezTo>
                <a:cubicBezTo>
                  <a:pt x="2976" y="5118"/>
                  <a:pt x="3036" y="5131"/>
                  <a:pt x="3111" y="5143"/>
                </a:cubicBezTo>
                <a:lnTo>
                  <a:pt x="3400" y="5172"/>
                </a:lnTo>
                <a:lnTo>
                  <a:pt x="3398" y="5647"/>
                </a:lnTo>
                <a:cubicBezTo>
                  <a:pt x="3401" y="6165"/>
                  <a:pt x="3396" y="7411"/>
                  <a:pt x="3383" y="9149"/>
                </a:cubicBezTo>
                <a:cubicBezTo>
                  <a:pt x="3367" y="11291"/>
                  <a:pt x="3348" y="13952"/>
                  <a:pt x="3340" y="15061"/>
                </a:cubicBezTo>
                <a:lnTo>
                  <a:pt x="3332" y="16260"/>
                </a:lnTo>
                <a:cubicBezTo>
                  <a:pt x="3332" y="16377"/>
                  <a:pt x="3331" y="16555"/>
                  <a:pt x="3330" y="16638"/>
                </a:cubicBezTo>
                <a:lnTo>
                  <a:pt x="3327" y="17078"/>
                </a:lnTo>
                <a:lnTo>
                  <a:pt x="3189" y="17087"/>
                </a:lnTo>
                <a:cubicBezTo>
                  <a:pt x="3175" y="17089"/>
                  <a:pt x="3154" y="17091"/>
                  <a:pt x="3136" y="17092"/>
                </a:cubicBezTo>
                <a:lnTo>
                  <a:pt x="3050" y="17098"/>
                </a:lnTo>
                <a:cubicBezTo>
                  <a:pt x="2898" y="17109"/>
                  <a:pt x="2492" y="17086"/>
                  <a:pt x="2147" y="17048"/>
                </a:cubicBezTo>
                <a:cubicBezTo>
                  <a:pt x="1802" y="17009"/>
                  <a:pt x="1209" y="16960"/>
                  <a:pt x="829" y="16939"/>
                </a:cubicBezTo>
                <a:cubicBezTo>
                  <a:pt x="733" y="16934"/>
                  <a:pt x="660" y="16925"/>
                  <a:pt x="573" y="16918"/>
                </a:cubicBezTo>
                <a:cubicBezTo>
                  <a:pt x="561" y="16917"/>
                  <a:pt x="517" y="16913"/>
                  <a:pt x="507" y="16913"/>
                </a:cubicBezTo>
                <a:cubicBezTo>
                  <a:pt x="304" y="16912"/>
                  <a:pt x="107" y="16886"/>
                  <a:pt x="69" y="16855"/>
                </a:cubicBezTo>
                <a:lnTo>
                  <a:pt x="16" y="16812"/>
                </a:lnTo>
                <a:lnTo>
                  <a:pt x="0" y="16803"/>
                </a:lnTo>
                <a:lnTo>
                  <a:pt x="0" y="19199"/>
                </a:lnTo>
                <a:lnTo>
                  <a:pt x="0" y="19201"/>
                </a:lnTo>
                <a:lnTo>
                  <a:pt x="0" y="21600"/>
                </a:lnTo>
                <a:lnTo>
                  <a:pt x="5995" y="21600"/>
                </a:lnTo>
                <a:lnTo>
                  <a:pt x="11989" y="21600"/>
                </a:lnTo>
                <a:lnTo>
                  <a:pt x="11984" y="10799"/>
                </a:lnTo>
                <a:lnTo>
                  <a:pt x="11980" y="0"/>
                </a:lnTo>
                <a:lnTo>
                  <a:pt x="10800" y="0"/>
                </a:lnTo>
                <a:lnTo>
                  <a:pt x="5990" y="0"/>
                </a:lnTo>
                <a:lnTo>
                  <a:pt x="0" y="0"/>
                </a:lnTo>
                <a:close/>
                <a:moveTo>
                  <a:pt x="15039" y="0"/>
                </a:moveTo>
                <a:lnTo>
                  <a:pt x="15035" y="10799"/>
                </a:lnTo>
                <a:lnTo>
                  <a:pt x="1503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5039" y="0"/>
                </a:lnTo>
                <a:close/>
                <a:moveTo>
                  <a:pt x="6157" y="4782"/>
                </a:moveTo>
                <a:cubicBezTo>
                  <a:pt x="6161" y="4782"/>
                  <a:pt x="6169" y="4783"/>
                  <a:pt x="6172" y="4783"/>
                </a:cubicBezTo>
                <a:cubicBezTo>
                  <a:pt x="6248" y="4783"/>
                  <a:pt x="6404" y="4795"/>
                  <a:pt x="6574" y="4809"/>
                </a:cubicBezTo>
                <a:cubicBezTo>
                  <a:pt x="6856" y="4832"/>
                  <a:pt x="7221" y="4868"/>
                  <a:pt x="7768" y="4932"/>
                </a:cubicBezTo>
                <a:lnTo>
                  <a:pt x="8155" y="4978"/>
                </a:lnTo>
                <a:lnTo>
                  <a:pt x="8159" y="6017"/>
                </a:lnTo>
                <a:cubicBezTo>
                  <a:pt x="8161" y="6590"/>
                  <a:pt x="8149" y="9283"/>
                  <a:pt x="8132" y="12003"/>
                </a:cubicBezTo>
                <a:lnTo>
                  <a:pt x="8100" y="16948"/>
                </a:lnTo>
                <a:lnTo>
                  <a:pt x="8045" y="16954"/>
                </a:lnTo>
                <a:cubicBezTo>
                  <a:pt x="8044" y="16954"/>
                  <a:pt x="8039" y="16954"/>
                  <a:pt x="8038" y="16954"/>
                </a:cubicBezTo>
                <a:cubicBezTo>
                  <a:pt x="8018" y="16957"/>
                  <a:pt x="7948" y="16950"/>
                  <a:pt x="7914" y="16950"/>
                </a:cubicBezTo>
                <a:cubicBezTo>
                  <a:pt x="7831" y="16949"/>
                  <a:pt x="7753" y="16949"/>
                  <a:pt x="7610" y="16936"/>
                </a:cubicBezTo>
                <a:cubicBezTo>
                  <a:pt x="7609" y="16936"/>
                  <a:pt x="7608" y="16936"/>
                  <a:pt x="7607" y="16936"/>
                </a:cubicBezTo>
                <a:cubicBezTo>
                  <a:pt x="7006" y="16883"/>
                  <a:pt x="6035" y="16745"/>
                  <a:pt x="6010" y="16691"/>
                </a:cubicBezTo>
                <a:cubicBezTo>
                  <a:pt x="6010" y="16691"/>
                  <a:pt x="6010" y="16690"/>
                  <a:pt x="6010" y="16690"/>
                </a:cubicBezTo>
                <a:cubicBezTo>
                  <a:pt x="6010" y="16690"/>
                  <a:pt x="6009" y="16690"/>
                  <a:pt x="6009" y="16690"/>
                </a:cubicBezTo>
                <a:cubicBezTo>
                  <a:pt x="6004" y="16680"/>
                  <a:pt x="6001" y="16658"/>
                  <a:pt x="5998" y="16626"/>
                </a:cubicBezTo>
                <a:cubicBezTo>
                  <a:pt x="5995" y="16591"/>
                  <a:pt x="5993" y="16543"/>
                  <a:pt x="5992" y="16473"/>
                </a:cubicBezTo>
                <a:cubicBezTo>
                  <a:pt x="5992" y="16472"/>
                  <a:pt x="5992" y="16469"/>
                  <a:pt x="5992" y="16468"/>
                </a:cubicBezTo>
                <a:cubicBezTo>
                  <a:pt x="5992" y="16467"/>
                  <a:pt x="5992" y="16467"/>
                  <a:pt x="5992" y="16466"/>
                </a:cubicBezTo>
                <a:cubicBezTo>
                  <a:pt x="5990" y="16322"/>
                  <a:pt x="5992" y="16090"/>
                  <a:pt x="5997" y="15719"/>
                </a:cubicBezTo>
                <a:cubicBezTo>
                  <a:pt x="6003" y="15214"/>
                  <a:pt x="6017" y="12561"/>
                  <a:pt x="6028" y="9824"/>
                </a:cubicBezTo>
                <a:cubicBezTo>
                  <a:pt x="6033" y="8463"/>
                  <a:pt x="6040" y="7224"/>
                  <a:pt x="6046" y="6314"/>
                </a:cubicBezTo>
                <a:cubicBezTo>
                  <a:pt x="6046" y="6302"/>
                  <a:pt x="6045" y="6306"/>
                  <a:pt x="6046" y="6294"/>
                </a:cubicBezTo>
                <a:cubicBezTo>
                  <a:pt x="6051" y="5383"/>
                  <a:pt x="6057" y="4812"/>
                  <a:pt x="6061" y="4799"/>
                </a:cubicBezTo>
                <a:cubicBezTo>
                  <a:pt x="6064" y="4788"/>
                  <a:pt x="6094" y="4782"/>
                  <a:pt x="6157" y="4782"/>
                </a:cubicBezTo>
                <a:close/>
                <a:moveTo>
                  <a:pt x="13694" y="5475"/>
                </a:moveTo>
                <a:cubicBezTo>
                  <a:pt x="13634" y="5473"/>
                  <a:pt x="13597" y="5567"/>
                  <a:pt x="13566" y="5779"/>
                </a:cubicBezTo>
                <a:cubicBezTo>
                  <a:pt x="13525" y="6064"/>
                  <a:pt x="13474" y="6901"/>
                  <a:pt x="13454" y="7623"/>
                </a:cubicBezTo>
                <a:cubicBezTo>
                  <a:pt x="13446" y="7898"/>
                  <a:pt x="13434" y="8154"/>
                  <a:pt x="13427" y="8192"/>
                </a:cubicBezTo>
                <a:cubicBezTo>
                  <a:pt x="13421" y="8230"/>
                  <a:pt x="13429" y="8347"/>
                  <a:pt x="13447" y="8450"/>
                </a:cubicBezTo>
                <a:cubicBezTo>
                  <a:pt x="13479" y="8641"/>
                  <a:pt x="13475" y="8903"/>
                  <a:pt x="13423" y="10107"/>
                </a:cubicBezTo>
                <a:cubicBezTo>
                  <a:pt x="13415" y="10295"/>
                  <a:pt x="13422" y="10398"/>
                  <a:pt x="13449" y="10529"/>
                </a:cubicBezTo>
                <a:cubicBezTo>
                  <a:pt x="13469" y="10624"/>
                  <a:pt x="13496" y="10862"/>
                  <a:pt x="13509" y="11059"/>
                </a:cubicBezTo>
                <a:cubicBezTo>
                  <a:pt x="13522" y="11256"/>
                  <a:pt x="13553" y="11501"/>
                  <a:pt x="13576" y="11602"/>
                </a:cubicBezTo>
                <a:cubicBezTo>
                  <a:pt x="13600" y="11703"/>
                  <a:pt x="13621" y="11806"/>
                  <a:pt x="13621" y="11830"/>
                </a:cubicBezTo>
                <a:cubicBezTo>
                  <a:pt x="13622" y="11854"/>
                  <a:pt x="13625" y="11931"/>
                  <a:pt x="13627" y="12003"/>
                </a:cubicBezTo>
                <a:cubicBezTo>
                  <a:pt x="13630" y="12074"/>
                  <a:pt x="13643" y="12242"/>
                  <a:pt x="13657" y="12374"/>
                </a:cubicBezTo>
                <a:cubicBezTo>
                  <a:pt x="13692" y="12711"/>
                  <a:pt x="13663" y="12919"/>
                  <a:pt x="13568" y="13009"/>
                </a:cubicBezTo>
                <a:cubicBezTo>
                  <a:pt x="13529" y="13046"/>
                  <a:pt x="13468" y="13149"/>
                  <a:pt x="13434" y="13237"/>
                </a:cubicBezTo>
                <a:cubicBezTo>
                  <a:pt x="13298" y="13583"/>
                  <a:pt x="13113" y="13942"/>
                  <a:pt x="13068" y="13948"/>
                </a:cubicBezTo>
                <a:cubicBezTo>
                  <a:pt x="13009" y="13956"/>
                  <a:pt x="12997" y="14191"/>
                  <a:pt x="13038" y="14541"/>
                </a:cubicBezTo>
                <a:cubicBezTo>
                  <a:pt x="13054" y="14674"/>
                  <a:pt x="13067" y="14837"/>
                  <a:pt x="13067" y="14901"/>
                </a:cubicBezTo>
                <a:cubicBezTo>
                  <a:pt x="13067" y="15028"/>
                  <a:pt x="13166" y="15353"/>
                  <a:pt x="13205" y="15353"/>
                </a:cubicBezTo>
                <a:cubicBezTo>
                  <a:pt x="13223" y="15353"/>
                  <a:pt x="13228" y="15229"/>
                  <a:pt x="13226" y="14858"/>
                </a:cubicBezTo>
                <a:cubicBezTo>
                  <a:pt x="13224" y="14364"/>
                  <a:pt x="13224" y="14363"/>
                  <a:pt x="13288" y="14186"/>
                </a:cubicBezTo>
                <a:cubicBezTo>
                  <a:pt x="13324" y="14089"/>
                  <a:pt x="13386" y="13949"/>
                  <a:pt x="13426" y="13876"/>
                </a:cubicBezTo>
                <a:cubicBezTo>
                  <a:pt x="13625" y="13517"/>
                  <a:pt x="13699" y="13405"/>
                  <a:pt x="13714" y="13439"/>
                </a:cubicBezTo>
                <a:cubicBezTo>
                  <a:pt x="13737" y="13489"/>
                  <a:pt x="13735" y="15108"/>
                  <a:pt x="13712" y="15324"/>
                </a:cubicBezTo>
                <a:cubicBezTo>
                  <a:pt x="13698" y="15449"/>
                  <a:pt x="13699" y="15526"/>
                  <a:pt x="13714" y="15592"/>
                </a:cubicBezTo>
                <a:cubicBezTo>
                  <a:pt x="13743" y="15714"/>
                  <a:pt x="14120" y="15691"/>
                  <a:pt x="14131" y="15566"/>
                </a:cubicBezTo>
                <a:cubicBezTo>
                  <a:pt x="14136" y="15521"/>
                  <a:pt x="14126" y="15483"/>
                  <a:pt x="14110" y="15483"/>
                </a:cubicBezTo>
                <a:cubicBezTo>
                  <a:pt x="14051" y="15483"/>
                  <a:pt x="13899" y="15093"/>
                  <a:pt x="13888" y="14911"/>
                </a:cubicBezTo>
                <a:cubicBezTo>
                  <a:pt x="13878" y="14741"/>
                  <a:pt x="13891" y="14062"/>
                  <a:pt x="13934" y="12491"/>
                </a:cubicBezTo>
                <a:cubicBezTo>
                  <a:pt x="13956" y="11693"/>
                  <a:pt x="13949" y="11055"/>
                  <a:pt x="13914" y="10785"/>
                </a:cubicBezTo>
                <a:cubicBezTo>
                  <a:pt x="13896" y="10650"/>
                  <a:pt x="13898" y="10590"/>
                  <a:pt x="13925" y="10448"/>
                </a:cubicBezTo>
                <a:cubicBezTo>
                  <a:pt x="13953" y="10295"/>
                  <a:pt x="13956" y="10157"/>
                  <a:pt x="13947" y="9330"/>
                </a:cubicBezTo>
                <a:cubicBezTo>
                  <a:pt x="13938" y="8545"/>
                  <a:pt x="13932" y="8364"/>
                  <a:pt x="13904" y="8256"/>
                </a:cubicBezTo>
                <a:cubicBezTo>
                  <a:pt x="13886" y="8185"/>
                  <a:pt x="13868" y="8067"/>
                  <a:pt x="13865" y="7993"/>
                </a:cubicBezTo>
                <a:cubicBezTo>
                  <a:pt x="13857" y="7796"/>
                  <a:pt x="13764" y="7365"/>
                  <a:pt x="13722" y="7325"/>
                </a:cubicBezTo>
                <a:cubicBezTo>
                  <a:pt x="13689" y="7294"/>
                  <a:pt x="13693" y="7265"/>
                  <a:pt x="13760" y="7045"/>
                </a:cubicBezTo>
                <a:cubicBezTo>
                  <a:pt x="13801" y="6910"/>
                  <a:pt x="13850" y="6767"/>
                  <a:pt x="13870" y="6727"/>
                </a:cubicBezTo>
                <a:cubicBezTo>
                  <a:pt x="13900" y="6667"/>
                  <a:pt x="13905" y="6590"/>
                  <a:pt x="13902" y="6274"/>
                </a:cubicBezTo>
                <a:cubicBezTo>
                  <a:pt x="13897" y="5812"/>
                  <a:pt x="13856" y="5588"/>
                  <a:pt x="13761" y="5508"/>
                </a:cubicBezTo>
                <a:cubicBezTo>
                  <a:pt x="13735" y="5487"/>
                  <a:pt x="13713" y="5475"/>
                  <a:pt x="13694" y="5475"/>
                </a:cubicBezTo>
                <a:close/>
                <a:moveTo>
                  <a:pt x="7167" y="5855"/>
                </a:moveTo>
                <a:cubicBezTo>
                  <a:pt x="7154" y="5855"/>
                  <a:pt x="7141" y="5858"/>
                  <a:pt x="7127" y="5866"/>
                </a:cubicBezTo>
                <a:cubicBezTo>
                  <a:pt x="7110" y="5876"/>
                  <a:pt x="7092" y="5906"/>
                  <a:pt x="7075" y="5929"/>
                </a:cubicBezTo>
                <a:cubicBezTo>
                  <a:pt x="7065" y="5943"/>
                  <a:pt x="7057" y="5949"/>
                  <a:pt x="7046" y="5967"/>
                </a:cubicBezTo>
                <a:cubicBezTo>
                  <a:pt x="7008" y="6030"/>
                  <a:pt x="6987" y="6078"/>
                  <a:pt x="6966" y="6155"/>
                </a:cubicBezTo>
                <a:cubicBezTo>
                  <a:pt x="6962" y="6172"/>
                  <a:pt x="6958" y="6182"/>
                  <a:pt x="6954" y="6202"/>
                </a:cubicBezTo>
                <a:cubicBezTo>
                  <a:pt x="6935" y="6296"/>
                  <a:pt x="6913" y="6463"/>
                  <a:pt x="6883" y="6696"/>
                </a:cubicBezTo>
                <a:cubicBezTo>
                  <a:pt x="6876" y="6751"/>
                  <a:pt x="6872" y="6784"/>
                  <a:pt x="6864" y="6849"/>
                </a:cubicBezTo>
                <a:cubicBezTo>
                  <a:pt x="6779" y="7530"/>
                  <a:pt x="6773" y="7616"/>
                  <a:pt x="6773" y="8119"/>
                </a:cubicBezTo>
                <a:cubicBezTo>
                  <a:pt x="6773" y="8466"/>
                  <a:pt x="6775" y="8587"/>
                  <a:pt x="6792" y="8677"/>
                </a:cubicBezTo>
                <a:cubicBezTo>
                  <a:pt x="6792" y="8677"/>
                  <a:pt x="6792" y="8678"/>
                  <a:pt x="6792" y="8678"/>
                </a:cubicBezTo>
                <a:cubicBezTo>
                  <a:pt x="6801" y="8714"/>
                  <a:pt x="6813" y="8752"/>
                  <a:pt x="6828" y="8801"/>
                </a:cubicBezTo>
                <a:cubicBezTo>
                  <a:pt x="6836" y="8824"/>
                  <a:pt x="6841" y="8844"/>
                  <a:pt x="6847" y="8865"/>
                </a:cubicBezTo>
                <a:cubicBezTo>
                  <a:pt x="6882" y="8973"/>
                  <a:pt x="6893" y="9056"/>
                  <a:pt x="6893" y="9224"/>
                </a:cubicBezTo>
                <a:cubicBezTo>
                  <a:pt x="6893" y="9310"/>
                  <a:pt x="6896" y="9376"/>
                  <a:pt x="6903" y="9434"/>
                </a:cubicBezTo>
                <a:cubicBezTo>
                  <a:pt x="6904" y="9436"/>
                  <a:pt x="6904" y="9438"/>
                  <a:pt x="6904" y="9440"/>
                </a:cubicBezTo>
                <a:cubicBezTo>
                  <a:pt x="6904" y="9444"/>
                  <a:pt x="6905" y="9448"/>
                  <a:pt x="6906" y="9452"/>
                </a:cubicBezTo>
                <a:cubicBezTo>
                  <a:pt x="6909" y="9477"/>
                  <a:pt x="6913" y="9500"/>
                  <a:pt x="6919" y="9522"/>
                </a:cubicBezTo>
                <a:cubicBezTo>
                  <a:pt x="6925" y="9548"/>
                  <a:pt x="6933" y="9573"/>
                  <a:pt x="6942" y="9599"/>
                </a:cubicBezTo>
                <a:cubicBezTo>
                  <a:pt x="6944" y="9604"/>
                  <a:pt x="6944" y="9608"/>
                  <a:pt x="6946" y="9613"/>
                </a:cubicBezTo>
                <a:lnTo>
                  <a:pt x="6987" y="9726"/>
                </a:lnTo>
                <a:lnTo>
                  <a:pt x="6980" y="9830"/>
                </a:lnTo>
                <a:lnTo>
                  <a:pt x="6959" y="10149"/>
                </a:lnTo>
                <a:cubicBezTo>
                  <a:pt x="6940" y="10446"/>
                  <a:pt x="6936" y="10811"/>
                  <a:pt x="6945" y="11081"/>
                </a:cubicBezTo>
                <a:cubicBezTo>
                  <a:pt x="6947" y="11129"/>
                  <a:pt x="6949" y="11185"/>
                  <a:pt x="6953" y="11223"/>
                </a:cubicBezTo>
                <a:cubicBezTo>
                  <a:pt x="6966" y="11346"/>
                  <a:pt x="6966" y="11366"/>
                  <a:pt x="6976" y="11463"/>
                </a:cubicBezTo>
                <a:cubicBezTo>
                  <a:pt x="6999" y="11637"/>
                  <a:pt x="7020" y="11860"/>
                  <a:pt x="7036" y="12084"/>
                </a:cubicBezTo>
                <a:cubicBezTo>
                  <a:pt x="7048" y="12236"/>
                  <a:pt x="7055" y="12372"/>
                  <a:pt x="7056" y="12478"/>
                </a:cubicBezTo>
                <a:cubicBezTo>
                  <a:pt x="7057" y="12518"/>
                  <a:pt x="7059" y="12566"/>
                  <a:pt x="7059" y="12599"/>
                </a:cubicBezTo>
                <a:lnTo>
                  <a:pt x="7059" y="12939"/>
                </a:lnTo>
                <a:lnTo>
                  <a:pt x="6925" y="13295"/>
                </a:lnTo>
                <a:cubicBezTo>
                  <a:pt x="6890" y="13388"/>
                  <a:pt x="6851" y="13505"/>
                  <a:pt x="6814" y="13618"/>
                </a:cubicBezTo>
                <a:cubicBezTo>
                  <a:pt x="6809" y="13632"/>
                  <a:pt x="6805" y="13645"/>
                  <a:pt x="6801" y="13659"/>
                </a:cubicBezTo>
                <a:cubicBezTo>
                  <a:pt x="6766" y="13768"/>
                  <a:pt x="6734" y="13874"/>
                  <a:pt x="6714" y="13949"/>
                </a:cubicBezTo>
                <a:cubicBezTo>
                  <a:pt x="6672" y="14113"/>
                  <a:pt x="6615" y="14281"/>
                  <a:pt x="6589" y="14324"/>
                </a:cubicBezTo>
                <a:cubicBezTo>
                  <a:pt x="6532" y="14416"/>
                  <a:pt x="6535" y="14534"/>
                  <a:pt x="6613" y="15089"/>
                </a:cubicBezTo>
                <a:cubicBezTo>
                  <a:pt x="6644" y="15312"/>
                  <a:pt x="6673" y="15448"/>
                  <a:pt x="6689" y="15472"/>
                </a:cubicBezTo>
                <a:cubicBezTo>
                  <a:pt x="6695" y="15461"/>
                  <a:pt x="6697" y="15387"/>
                  <a:pt x="6696" y="15287"/>
                </a:cubicBezTo>
                <a:cubicBezTo>
                  <a:pt x="6676" y="14985"/>
                  <a:pt x="6700" y="14659"/>
                  <a:pt x="6745" y="14517"/>
                </a:cubicBezTo>
                <a:cubicBezTo>
                  <a:pt x="6748" y="14508"/>
                  <a:pt x="6750" y="14503"/>
                  <a:pt x="6753" y="14497"/>
                </a:cubicBezTo>
                <a:cubicBezTo>
                  <a:pt x="6766" y="14465"/>
                  <a:pt x="6779" y="14443"/>
                  <a:pt x="6794" y="14443"/>
                </a:cubicBezTo>
                <a:cubicBezTo>
                  <a:pt x="6821" y="14443"/>
                  <a:pt x="6873" y="14346"/>
                  <a:pt x="6917" y="14214"/>
                </a:cubicBezTo>
                <a:cubicBezTo>
                  <a:pt x="6934" y="14163"/>
                  <a:pt x="6949" y="14125"/>
                  <a:pt x="6964" y="14090"/>
                </a:cubicBezTo>
                <a:cubicBezTo>
                  <a:pt x="6967" y="14083"/>
                  <a:pt x="6970" y="14073"/>
                  <a:pt x="6973" y="14067"/>
                </a:cubicBezTo>
                <a:cubicBezTo>
                  <a:pt x="6988" y="14033"/>
                  <a:pt x="6998" y="14019"/>
                  <a:pt x="7005" y="14017"/>
                </a:cubicBezTo>
                <a:cubicBezTo>
                  <a:pt x="7007" y="14016"/>
                  <a:pt x="7011" y="14007"/>
                  <a:pt x="7011" y="14008"/>
                </a:cubicBezTo>
                <a:cubicBezTo>
                  <a:pt x="7011" y="14008"/>
                  <a:pt x="7012" y="14007"/>
                  <a:pt x="7012" y="14008"/>
                </a:cubicBezTo>
                <a:cubicBezTo>
                  <a:pt x="7023" y="14020"/>
                  <a:pt x="7034" y="14202"/>
                  <a:pt x="7037" y="14411"/>
                </a:cubicBezTo>
                <a:cubicBezTo>
                  <a:pt x="7039" y="14566"/>
                  <a:pt x="7043" y="14668"/>
                  <a:pt x="7050" y="14748"/>
                </a:cubicBezTo>
                <a:cubicBezTo>
                  <a:pt x="7052" y="14768"/>
                  <a:pt x="7055" y="14785"/>
                  <a:pt x="7058" y="14803"/>
                </a:cubicBezTo>
                <a:cubicBezTo>
                  <a:pt x="7061" y="14819"/>
                  <a:pt x="7062" y="14838"/>
                  <a:pt x="7065" y="14853"/>
                </a:cubicBezTo>
                <a:cubicBezTo>
                  <a:pt x="7066" y="14854"/>
                  <a:pt x="7066" y="14854"/>
                  <a:pt x="7066" y="14855"/>
                </a:cubicBezTo>
                <a:cubicBezTo>
                  <a:pt x="7072" y="14887"/>
                  <a:pt x="7080" y="14915"/>
                  <a:pt x="7090" y="14946"/>
                </a:cubicBezTo>
                <a:cubicBezTo>
                  <a:pt x="7121" y="15049"/>
                  <a:pt x="7131" y="15119"/>
                  <a:pt x="7129" y="15235"/>
                </a:cubicBezTo>
                <a:cubicBezTo>
                  <a:pt x="7130" y="15260"/>
                  <a:pt x="7132" y="15279"/>
                  <a:pt x="7132" y="15306"/>
                </a:cubicBezTo>
                <a:cubicBezTo>
                  <a:pt x="7130" y="15421"/>
                  <a:pt x="7130" y="15534"/>
                  <a:pt x="7131" y="15555"/>
                </a:cubicBezTo>
                <a:cubicBezTo>
                  <a:pt x="7132" y="15576"/>
                  <a:pt x="7205" y="15598"/>
                  <a:pt x="7294" y="15601"/>
                </a:cubicBezTo>
                <a:cubicBezTo>
                  <a:pt x="7396" y="15605"/>
                  <a:pt x="7441" y="15586"/>
                  <a:pt x="7418" y="15552"/>
                </a:cubicBezTo>
                <a:cubicBezTo>
                  <a:pt x="7397" y="15522"/>
                  <a:pt x="7369" y="15451"/>
                  <a:pt x="7355" y="15393"/>
                </a:cubicBezTo>
                <a:cubicBezTo>
                  <a:pt x="7355" y="15391"/>
                  <a:pt x="7355" y="15390"/>
                  <a:pt x="7354" y="15388"/>
                </a:cubicBezTo>
                <a:cubicBezTo>
                  <a:pt x="7328" y="15333"/>
                  <a:pt x="7304" y="15289"/>
                  <a:pt x="7297" y="15289"/>
                </a:cubicBezTo>
                <a:cubicBezTo>
                  <a:pt x="7283" y="15289"/>
                  <a:pt x="7271" y="15218"/>
                  <a:pt x="7260" y="15118"/>
                </a:cubicBezTo>
                <a:cubicBezTo>
                  <a:pt x="7257" y="15098"/>
                  <a:pt x="7254" y="15084"/>
                  <a:pt x="7251" y="15063"/>
                </a:cubicBezTo>
                <a:cubicBezTo>
                  <a:pt x="7223" y="14826"/>
                  <a:pt x="7217" y="14075"/>
                  <a:pt x="7232" y="13653"/>
                </a:cubicBezTo>
                <a:cubicBezTo>
                  <a:pt x="7233" y="13591"/>
                  <a:pt x="7236" y="13542"/>
                  <a:pt x="7239" y="13500"/>
                </a:cubicBezTo>
                <a:cubicBezTo>
                  <a:pt x="7242" y="13450"/>
                  <a:pt x="7246" y="13411"/>
                  <a:pt x="7250" y="13384"/>
                </a:cubicBezTo>
                <a:cubicBezTo>
                  <a:pt x="7250" y="13383"/>
                  <a:pt x="7250" y="13382"/>
                  <a:pt x="7250" y="13382"/>
                </a:cubicBezTo>
                <a:cubicBezTo>
                  <a:pt x="7251" y="13381"/>
                  <a:pt x="7251" y="13380"/>
                  <a:pt x="7251" y="13379"/>
                </a:cubicBezTo>
                <a:cubicBezTo>
                  <a:pt x="7280" y="13210"/>
                  <a:pt x="7311" y="11972"/>
                  <a:pt x="7325" y="10458"/>
                </a:cubicBezTo>
                <a:cubicBezTo>
                  <a:pt x="7326" y="10372"/>
                  <a:pt x="7328" y="10302"/>
                  <a:pt x="7329" y="10224"/>
                </a:cubicBezTo>
                <a:cubicBezTo>
                  <a:pt x="7330" y="10124"/>
                  <a:pt x="7332" y="10025"/>
                  <a:pt x="7333" y="9937"/>
                </a:cubicBezTo>
                <a:cubicBezTo>
                  <a:pt x="7333" y="9925"/>
                  <a:pt x="7332" y="9913"/>
                  <a:pt x="7332" y="9911"/>
                </a:cubicBezTo>
                <a:cubicBezTo>
                  <a:pt x="7321" y="9864"/>
                  <a:pt x="7322" y="9819"/>
                  <a:pt x="7334" y="9793"/>
                </a:cubicBezTo>
                <a:cubicBezTo>
                  <a:pt x="7335" y="9792"/>
                  <a:pt x="7335" y="9790"/>
                  <a:pt x="7335" y="9788"/>
                </a:cubicBezTo>
                <a:cubicBezTo>
                  <a:pt x="7339" y="9585"/>
                  <a:pt x="7343" y="9440"/>
                  <a:pt x="7346" y="9409"/>
                </a:cubicBezTo>
                <a:cubicBezTo>
                  <a:pt x="7347" y="9403"/>
                  <a:pt x="7352" y="9389"/>
                  <a:pt x="7353" y="9382"/>
                </a:cubicBezTo>
                <a:cubicBezTo>
                  <a:pt x="7353" y="9380"/>
                  <a:pt x="7354" y="9371"/>
                  <a:pt x="7354" y="9369"/>
                </a:cubicBezTo>
                <a:cubicBezTo>
                  <a:pt x="7373" y="9241"/>
                  <a:pt x="7519" y="8885"/>
                  <a:pt x="7593" y="8779"/>
                </a:cubicBezTo>
                <a:cubicBezTo>
                  <a:pt x="7597" y="8773"/>
                  <a:pt x="7603" y="8759"/>
                  <a:pt x="7607" y="8755"/>
                </a:cubicBezTo>
                <a:cubicBezTo>
                  <a:pt x="7621" y="8739"/>
                  <a:pt x="7632" y="8716"/>
                  <a:pt x="7639" y="8681"/>
                </a:cubicBezTo>
                <a:cubicBezTo>
                  <a:pt x="7645" y="8647"/>
                  <a:pt x="7648" y="8602"/>
                  <a:pt x="7648" y="8547"/>
                </a:cubicBezTo>
                <a:cubicBezTo>
                  <a:pt x="7648" y="8502"/>
                  <a:pt x="7651" y="8444"/>
                  <a:pt x="7655" y="8389"/>
                </a:cubicBezTo>
                <a:cubicBezTo>
                  <a:pt x="7655" y="8389"/>
                  <a:pt x="7655" y="8388"/>
                  <a:pt x="7655" y="8388"/>
                </a:cubicBezTo>
                <a:cubicBezTo>
                  <a:pt x="7656" y="8365"/>
                  <a:pt x="7656" y="8330"/>
                  <a:pt x="7658" y="8316"/>
                </a:cubicBezTo>
                <a:cubicBezTo>
                  <a:pt x="7663" y="8272"/>
                  <a:pt x="7648" y="8251"/>
                  <a:pt x="7623" y="8241"/>
                </a:cubicBezTo>
                <a:cubicBezTo>
                  <a:pt x="7608" y="8249"/>
                  <a:pt x="7589" y="8247"/>
                  <a:pt x="7567" y="8233"/>
                </a:cubicBezTo>
                <a:cubicBezTo>
                  <a:pt x="7511" y="8241"/>
                  <a:pt x="7487" y="8287"/>
                  <a:pt x="7430" y="8482"/>
                </a:cubicBezTo>
                <a:cubicBezTo>
                  <a:pt x="7413" y="8539"/>
                  <a:pt x="7399" y="8576"/>
                  <a:pt x="7385" y="8609"/>
                </a:cubicBezTo>
                <a:cubicBezTo>
                  <a:pt x="7349" y="8708"/>
                  <a:pt x="7321" y="8727"/>
                  <a:pt x="7308" y="8651"/>
                </a:cubicBezTo>
                <a:cubicBezTo>
                  <a:pt x="7303" y="8625"/>
                  <a:pt x="7301" y="8580"/>
                  <a:pt x="7300" y="8531"/>
                </a:cubicBezTo>
                <a:cubicBezTo>
                  <a:pt x="7300" y="8520"/>
                  <a:pt x="7298" y="8515"/>
                  <a:pt x="7298" y="8502"/>
                </a:cubicBezTo>
                <a:cubicBezTo>
                  <a:pt x="7298" y="8502"/>
                  <a:pt x="7298" y="8501"/>
                  <a:pt x="7298" y="8501"/>
                </a:cubicBezTo>
                <a:cubicBezTo>
                  <a:pt x="7298" y="8416"/>
                  <a:pt x="7282" y="8294"/>
                  <a:pt x="7262" y="8230"/>
                </a:cubicBezTo>
                <a:cubicBezTo>
                  <a:pt x="7249" y="8190"/>
                  <a:pt x="7230" y="8103"/>
                  <a:pt x="7211" y="8007"/>
                </a:cubicBezTo>
                <a:cubicBezTo>
                  <a:pt x="7183" y="7874"/>
                  <a:pt x="7152" y="7714"/>
                  <a:pt x="7126" y="7562"/>
                </a:cubicBezTo>
                <a:cubicBezTo>
                  <a:pt x="7117" y="7512"/>
                  <a:pt x="7132" y="7461"/>
                  <a:pt x="7165" y="7406"/>
                </a:cubicBezTo>
                <a:cubicBezTo>
                  <a:pt x="7171" y="7390"/>
                  <a:pt x="7176" y="7378"/>
                  <a:pt x="7182" y="7369"/>
                </a:cubicBezTo>
                <a:cubicBezTo>
                  <a:pt x="7224" y="7295"/>
                  <a:pt x="7267" y="7113"/>
                  <a:pt x="7287" y="6941"/>
                </a:cubicBezTo>
                <a:cubicBezTo>
                  <a:pt x="7294" y="6880"/>
                  <a:pt x="7298" y="6821"/>
                  <a:pt x="7298" y="6770"/>
                </a:cubicBezTo>
                <a:cubicBezTo>
                  <a:pt x="7298" y="6765"/>
                  <a:pt x="7301" y="6745"/>
                  <a:pt x="7302" y="6738"/>
                </a:cubicBezTo>
                <a:cubicBezTo>
                  <a:pt x="7305" y="6688"/>
                  <a:pt x="7310" y="6635"/>
                  <a:pt x="7319" y="6580"/>
                </a:cubicBezTo>
                <a:cubicBezTo>
                  <a:pt x="7323" y="6547"/>
                  <a:pt x="7323" y="6530"/>
                  <a:pt x="7327" y="6498"/>
                </a:cubicBezTo>
                <a:cubicBezTo>
                  <a:pt x="7340" y="6411"/>
                  <a:pt x="7345" y="6363"/>
                  <a:pt x="7343" y="6316"/>
                </a:cubicBezTo>
                <a:cubicBezTo>
                  <a:pt x="7340" y="6287"/>
                  <a:pt x="7335" y="6255"/>
                  <a:pt x="7327" y="6212"/>
                </a:cubicBezTo>
                <a:cubicBezTo>
                  <a:pt x="7327" y="6209"/>
                  <a:pt x="7326" y="6208"/>
                  <a:pt x="7326" y="6206"/>
                </a:cubicBezTo>
                <a:cubicBezTo>
                  <a:pt x="7318" y="6173"/>
                  <a:pt x="7307" y="6136"/>
                  <a:pt x="7291" y="6086"/>
                </a:cubicBezTo>
                <a:cubicBezTo>
                  <a:pt x="7253" y="5959"/>
                  <a:pt x="7222" y="5891"/>
                  <a:pt x="7189" y="5864"/>
                </a:cubicBezTo>
                <a:cubicBezTo>
                  <a:pt x="7182" y="5861"/>
                  <a:pt x="7175" y="5856"/>
                  <a:pt x="7167" y="5855"/>
                </a:cubicBezTo>
                <a:close/>
                <a:moveTo>
                  <a:pt x="1805" y="8588"/>
                </a:moveTo>
                <a:cubicBezTo>
                  <a:pt x="1737" y="8588"/>
                  <a:pt x="1677" y="8810"/>
                  <a:pt x="1677" y="9062"/>
                </a:cubicBezTo>
                <a:cubicBezTo>
                  <a:pt x="1677" y="9147"/>
                  <a:pt x="1675" y="9230"/>
                  <a:pt x="1671" y="9310"/>
                </a:cubicBezTo>
                <a:cubicBezTo>
                  <a:pt x="1671" y="9312"/>
                  <a:pt x="1670" y="9315"/>
                  <a:pt x="1670" y="9317"/>
                </a:cubicBezTo>
                <a:cubicBezTo>
                  <a:pt x="1666" y="9395"/>
                  <a:pt x="1661" y="9469"/>
                  <a:pt x="1653" y="9542"/>
                </a:cubicBezTo>
                <a:cubicBezTo>
                  <a:pt x="1653" y="9544"/>
                  <a:pt x="1653" y="9545"/>
                  <a:pt x="1653" y="9547"/>
                </a:cubicBezTo>
                <a:cubicBezTo>
                  <a:pt x="1651" y="9565"/>
                  <a:pt x="1647" y="9582"/>
                  <a:pt x="1645" y="9600"/>
                </a:cubicBezTo>
                <a:cubicBezTo>
                  <a:pt x="1639" y="9654"/>
                  <a:pt x="1632" y="9708"/>
                  <a:pt x="1624" y="9759"/>
                </a:cubicBezTo>
                <a:cubicBezTo>
                  <a:pt x="1620" y="9784"/>
                  <a:pt x="1614" y="9807"/>
                  <a:pt x="1609" y="9831"/>
                </a:cubicBezTo>
                <a:cubicBezTo>
                  <a:pt x="1602" y="9870"/>
                  <a:pt x="1596" y="9909"/>
                  <a:pt x="1587" y="9946"/>
                </a:cubicBezTo>
                <a:cubicBezTo>
                  <a:pt x="1584" y="9962"/>
                  <a:pt x="1581" y="9975"/>
                  <a:pt x="1578" y="9990"/>
                </a:cubicBezTo>
                <a:cubicBezTo>
                  <a:pt x="1567" y="10049"/>
                  <a:pt x="1555" y="10104"/>
                  <a:pt x="1543" y="10139"/>
                </a:cubicBezTo>
                <a:cubicBezTo>
                  <a:pt x="1542" y="10140"/>
                  <a:pt x="1542" y="10140"/>
                  <a:pt x="1542" y="10142"/>
                </a:cubicBezTo>
                <a:lnTo>
                  <a:pt x="1516" y="10243"/>
                </a:lnTo>
                <a:lnTo>
                  <a:pt x="1448" y="10050"/>
                </a:lnTo>
                <a:cubicBezTo>
                  <a:pt x="1411" y="9944"/>
                  <a:pt x="1354" y="9806"/>
                  <a:pt x="1322" y="9744"/>
                </a:cubicBezTo>
                <a:cubicBezTo>
                  <a:pt x="1267" y="9638"/>
                  <a:pt x="1262" y="9638"/>
                  <a:pt x="1229" y="9744"/>
                </a:cubicBezTo>
                <a:cubicBezTo>
                  <a:pt x="1209" y="9808"/>
                  <a:pt x="1202" y="9919"/>
                  <a:pt x="1202" y="10039"/>
                </a:cubicBezTo>
                <a:cubicBezTo>
                  <a:pt x="1202" y="10082"/>
                  <a:pt x="1200" y="10122"/>
                  <a:pt x="1202" y="10166"/>
                </a:cubicBezTo>
                <a:cubicBezTo>
                  <a:pt x="1205" y="10217"/>
                  <a:pt x="1210" y="10267"/>
                  <a:pt x="1215" y="10318"/>
                </a:cubicBezTo>
                <a:cubicBezTo>
                  <a:pt x="1217" y="10346"/>
                  <a:pt x="1219" y="10376"/>
                  <a:pt x="1223" y="10403"/>
                </a:cubicBezTo>
                <a:cubicBezTo>
                  <a:pt x="1233" y="10482"/>
                  <a:pt x="1246" y="10557"/>
                  <a:pt x="1263" y="10617"/>
                </a:cubicBezTo>
                <a:cubicBezTo>
                  <a:pt x="1264" y="10621"/>
                  <a:pt x="1265" y="10626"/>
                  <a:pt x="1266" y="10629"/>
                </a:cubicBezTo>
                <a:cubicBezTo>
                  <a:pt x="1285" y="10687"/>
                  <a:pt x="1298" y="10749"/>
                  <a:pt x="1309" y="10833"/>
                </a:cubicBezTo>
                <a:cubicBezTo>
                  <a:pt x="1322" y="10909"/>
                  <a:pt x="1332" y="10990"/>
                  <a:pt x="1335" y="11093"/>
                </a:cubicBezTo>
                <a:cubicBezTo>
                  <a:pt x="1352" y="11673"/>
                  <a:pt x="1371" y="12072"/>
                  <a:pt x="1402" y="12344"/>
                </a:cubicBezTo>
                <a:cubicBezTo>
                  <a:pt x="1402" y="12345"/>
                  <a:pt x="1402" y="12347"/>
                  <a:pt x="1402" y="12348"/>
                </a:cubicBezTo>
                <a:cubicBezTo>
                  <a:pt x="1407" y="12392"/>
                  <a:pt x="1413" y="12428"/>
                  <a:pt x="1418" y="12466"/>
                </a:cubicBezTo>
                <a:cubicBezTo>
                  <a:pt x="1423" y="12498"/>
                  <a:pt x="1428" y="12528"/>
                  <a:pt x="1433" y="12555"/>
                </a:cubicBezTo>
                <a:cubicBezTo>
                  <a:pt x="1440" y="12591"/>
                  <a:pt x="1447" y="12625"/>
                  <a:pt x="1454" y="12654"/>
                </a:cubicBezTo>
                <a:cubicBezTo>
                  <a:pt x="1456" y="12663"/>
                  <a:pt x="1459" y="12670"/>
                  <a:pt x="1461" y="12679"/>
                </a:cubicBezTo>
                <a:cubicBezTo>
                  <a:pt x="1482" y="12751"/>
                  <a:pt x="1506" y="12803"/>
                  <a:pt x="1534" y="12838"/>
                </a:cubicBezTo>
                <a:cubicBezTo>
                  <a:pt x="1548" y="12853"/>
                  <a:pt x="1563" y="12867"/>
                  <a:pt x="1579" y="12876"/>
                </a:cubicBezTo>
                <a:cubicBezTo>
                  <a:pt x="1586" y="12880"/>
                  <a:pt x="1589" y="12884"/>
                  <a:pt x="1594" y="12888"/>
                </a:cubicBezTo>
                <a:cubicBezTo>
                  <a:pt x="1598" y="12890"/>
                  <a:pt x="1600" y="12893"/>
                  <a:pt x="1603" y="12894"/>
                </a:cubicBezTo>
                <a:cubicBezTo>
                  <a:pt x="1609" y="12899"/>
                  <a:pt x="1617" y="12904"/>
                  <a:pt x="1622" y="12910"/>
                </a:cubicBezTo>
                <a:cubicBezTo>
                  <a:pt x="1622" y="12910"/>
                  <a:pt x="1622" y="12911"/>
                  <a:pt x="1622" y="12911"/>
                </a:cubicBezTo>
                <a:cubicBezTo>
                  <a:pt x="1628" y="12918"/>
                  <a:pt x="1632" y="12930"/>
                  <a:pt x="1636" y="12943"/>
                </a:cubicBezTo>
                <a:cubicBezTo>
                  <a:pt x="1638" y="12950"/>
                  <a:pt x="1641" y="12956"/>
                  <a:pt x="1643" y="12965"/>
                </a:cubicBezTo>
                <a:cubicBezTo>
                  <a:pt x="1644" y="12972"/>
                  <a:pt x="1645" y="12984"/>
                  <a:pt x="1646" y="12992"/>
                </a:cubicBezTo>
                <a:cubicBezTo>
                  <a:pt x="1646" y="12995"/>
                  <a:pt x="1646" y="12998"/>
                  <a:pt x="1647" y="13001"/>
                </a:cubicBezTo>
                <a:cubicBezTo>
                  <a:pt x="1647" y="13003"/>
                  <a:pt x="1647" y="13006"/>
                  <a:pt x="1647" y="13007"/>
                </a:cubicBezTo>
                <a:cubicBezTo>
                  <a:pt x="1652" y="13059"/>
                  <a:pt x="1656" y="13132"/>
                  <a:pt x="1659" y="13251"/>
                </a:cubicBezTo>
                <a:cubicBezTo>
                  <a:pt x="1659" y="13255"/>
                  <a:pt x="1659" y="13255"/>
                  <a:pt x="1660" y="13260"/>
                </a:cubicBezTo>
                <a:cubicBezTo>
                  <a:pt x="1660" y="13261"/>
                  <a:pt x="1659" y="13262"/>
                  <a:pt x="1660" y="13263"/>
                </a:cubicBezTo>
                <a:cubicBezTo>
                  <a:pt x="1667" y="13511"/>
                  <a:pt x="1667" y="13587"/>
                  <a:pt x="1644" y="13668"/>
                </a:cubicBezTo>
                <a:cubicBezTo>
                  <a:pt x="1643" y="13674"/>
                  <a:pt x="1643" y="13685"/>
                  <a:pt x="1641" y="13691"/>
                </a:cubicBezTo>
                <a:cubicBezTo>
                  <a:pt x="1640" y="13694"/>
                  <a:pt x="1637" y="13700"/>
                  <a:pt x="1636" y="13703"/>
                </a:cubicBezTo>
                <a:cubicBezTo>
                  <a:pt x="1634" y="13708"/>
                  <a:pt x="1633" y="13713"/>
                  <a:pt x="1632" y="13718"/>
                </a:cubicBezTo>
                <a:cubicBezTo>
                  <a:pt x="1578" y="13889"/>
                  <a:pt x="1297" y="14443"/>
                  <a:pt x="1265" y="14443"/>
                </a:cubicBezTo>
                <a:cubicBezTo>
                  <a:pt x="1260" y="14443"/>
                  <a:pt x="1255" y="14453"/>
                  <a:pt x="1250" y="14459"/>
                </a:cubicBezTo>
                <a:cubicBezTo>
                  <a:pt x="1247" y="14461"/>
                  <a:pt x="1242" y="14471"/>
                  <a:pt x="1239" y="14472"/>
                </a:cubicBezTo>
                <a:cubicBezTo>
                  <a:pt x="1237" y="14474"/>
                  <a:pt x="1236" y="14479"/>
                  <a:pt x="1233" y="14482"/>
                </a:cubicBezTo>
                <a:cubicBezTo>
                  <a:pt x="1225" y="14498"/>
                  <a:pt x="1217" y="14516"/>
                  <a:pt x="1210" y="14538"/>
                </a:cubicBezTo>
                <a:cubicBezTo>
                  <a:pt x="1191" y="14608"/>
                  <a:pt x="1194" y="14697"/>
                  <a:pt x="1214" y="14916"/>
                </a:cubicBezTo>
                <a:cubicBezTo>
                  <a:pt x="1218" y="14958"/>
                  <a:pt x="1218" y="14971"/>
                  <a:pt x="1224" y="15026"/>
                </a:cubicBezTo>
                <a:cubicBezTo>
                  <a:pt x="1253" y="15306"/>
                  <a:pt x="1279" y="15472"/>
                  <a:pt x="1294" y="15508"/>
                </a:cubicBezTo>
                <a:cubicBezTo>
                  <a:pt x="1296" y="15507"/>
                  <a:pt x="1298" y="15510"/>
                  <a:pt x="1299" y="15508"/>
                </a:cubicBezTo>
                <a:cubicBezTo>
                  <a:pt x="1303" y="15487"/>
                  <a:pt x="1306" y="15462"/>
                  <a:pt x="1307" y="15422"/>
                </a:cubicBezTo>
                <a:cubicBezTo>
                  <a:pt x="1305" y="15360"/>
                  <a:pt x="1299" y="15283"/>
                  <a:pt x="1290" y="15226"/>
                </a:cubicBezTo>
                <a:cubicBezTo>
                  <a:pt x="1290" y="15225"/>
                  <a:pt x="1290" y="15223"/>
                  <a:pt x="1290" y="15222"/>
                </a:cubicBezTo>
                <a:cubicBezTo>
                  <a:pt x="1275" y="15120"/>
                  <a:pt x="1285" y="15054"/>
                  <a:pt x="1350" y="14833"/>
                </a:cubicBezTo>
                <a:cubicBezTo>
                  <a:pt x="1370" y="14765"/>
                  <a:pt x="1395" y="14698"/>
                  <a:pt x="1423" y="14630"/>
                </a:cubicBezTo>
                <a:cubicBezTo>
                  <a:pt x="1475" y="14490"/>
                  <a:pt x="1538" y="14374"/>
                  <a:pt x="1643" y="14215"/>
                </a:cubicBezTo>
                <a:cubicBezTo>
                  <a:pt x="1653" y="14200"/>
                  <a:pt x="1662" y="14185"/>
                  <a:pt x="1672" y="14170"/>
                </a:cubicBezTo>
                <a:cubicBezTo>
                  <a:pt x="1694" y="14136"/>
                  <a:pt x="1711" y="14102"/>
                  <a:pt x="1725" y="14066"/>
                </a:cubicBezTo>
                <a:cubicBezTo>
                  <a:pt x="1730" y="14054"/>
                  <a:pt x="1734" y="14046"/>
                  <a:pt x="1738" y="14034"/>
                </a:cubicBezTo>
                <a:cubicBezTo>
                  <a:pt x="1738" y="14033"/>
                  <a:pt x="1739" y="14033"/>
                  <a:pt x="1739" y="14032"/>
                </a:cubicBezTo>
                <a:cubicBezTo>
                  <a:pt x="1741" y="14026"/>
                  <a:pt x="1742" y="14020"/>
                  <a:pt x="1744" y="14014"/>
                </a:cubicBezTo>
                <a:cubicBezTo>
                  <a:pt x="1744" y="14013"/>
                  <a:pt x="1744" y="14013"/>
                  <a:pt x="1745" y="14012"/>
                </a:cubicBezTo>
                <a:cubicBezTo>
                  <a:pt x="1756" y="13971"/>
                  <a:pt x="1765" y="13925"/>
                  <a:pt x="1770" y="13882"/>
                </a:cubicBezTo>
                <a:cubicBezTo>
                  <a:pt x="1770" y="13880"/>
                  <a:pt x="1770" y="13881"/>
                  <a:pt x="1771" y="13879"/>
                </a:cubicBezTo>
                <a:cubicBezTo>
                  <a:pt x="1779" y="13799"/>
                  <a:pt x="1784" y="13759"/>
                  <a:pt x="1791" y="13749"/>
                </a:cubicBezTo>
                <a:cubicBezTo>
                  <a:pt x="1794" y="13744"/>
                  <a:pt x="1798" y="13746"/>
                  <a:pt x="1802" y="13757"/>
                </a:cubicBezTo>
                <a:cubicBezTo>
                  <a:pt x="1807" y="13767"/>
                  <a:pt x="1812" y="13784"/>
                  <a:pt x="1819" y="13807"/>
                </a:cubicBezTo>
                <a:cubicBezTo>
                  <a:pt x="1819" y="13808"/>
                  <a:pt x="1819" y="13808"/>
                  <a:pt x="1819" y="13809"/>
                </a:cubicBezTo>
                <a:cubicBezTo>
                  <a:pt x="1820" y="13811"/>
                  <a:pt x="1820" y="13814"/>
                  <a:pt x="1821" y="13816"/>
                </a:cubicBezTo>
                <a:cubicBezTo>
                  <a:pt x="1821" y="13817"/>
                  <a:pt x="1821" y="13819"/>
                  <a:pt x="1821" y="13819"/>
                </a:cubicBezTo>
                <a:cubicBezTo>
                  <a:pt x="1822" y="13823"/>
                  <a:pt x="1823" y="13826"/>
                  <a:pt x="1823" y="13829"/>
                </a:cubicBezTo>
                <a:cubicBezTo>
                  <a:pt x="1827" y="13843"/>
                  <a:pt x="1830" y="13856"/>
                  <a:pt x="1832" y="13871"/>
                </a:cubicBezTo>
                <a:cubicBezTo>
                  <a:pt x="1833" y="13873"/>
                  <a:pt x="1833" y="13873"/>
                  <a:pt x="1833" y="13874"/>
                </a:cubicBezTo>
                <a:cubicBezTo>
                  <a:pt x="1834" y="13879"/>
                  <a:pt x="1833" y="13887"/>
                  <a:pt x="1834" y="13891"/>
                </a:cubicBezTo>
                <a:cubicBezTo>
                  <a:pt x="1836" y="13914"/>
                  <a:pt x="1837" y="13947"/>
                  <a:pt x="1837" y="13978"/>
                </a:cubicBezTo>
                <a:cubicBezTo>
                  <a:pt x="1838" y="14048"/>
                  <a:pt x="1835" y="14138"/>
                  <a:pt x="1825" y="14306"/>
                </a:cubicBezTo>
                <a:cubicBezTo>
                  <a:pt x="1824" y="14323"/>
                  <a:pt x="1824" y="14337"/>
                  <a:pt x="1823" y="14353"/>
                </a:cubicBezTo>
                <a:cubicBezTo>
                  <a:pt x="1823" y="14356"/>
                  <a:pt x="1823" y="14358"/>
                  <a:pt x="1822" y="14361"/>
                </a:cubicBezTo>
                <a:cubicBezTo>
                  <a:pt x="1821" y="14392"/>
                  <a:pt x="1820" y="14430"/>
                  <a:pt x="1818" y="14462"/>
                </a:cubicBezTo>
                <a:cubicBezTo>
                  <a:pt x="1817" y="14501"/>
                  <a:pt x="1815" y="14530"/>
                  <a:pt x="1814" y="14572"/>
                </a:cubicBezTo>
                <a:cubicBezTo>
                  <a:pt x="1812" y="14649"/>
                  <a:pt x="1811" y="14720"/>
                  <a:pt x="1810" y="14795"/>
                </a:cubicBezTo>
                <a:cubicBezTo>
                  <a:pt x="1815" y="14853"/>
                  <a:pt x="1813" y="15065"/>
                  <a:pt x="1805" y="15289"/>
                </a:cubicBezTo>
                <a:cubicBezTo>
                  <a:pt x="1794" y="15608"/>
                  <a:pt x="1795" y="15728"/>
                  <a:pt x="1813" y="15777"/>
                </a:cubicBezTo>
                <a:cubicBezTo>
                  <a:pt x="1847" y="15868"/>
                  <a:pt x="2086" y="15819"/>
                  <a:pt x="2077" y="15723"/>
                </a:cubicBezTo>
                <a:cubicBezTo>
                  <a:pt x="2074" y="15685"/>
                  <a:pt x="2048" y="15638"/>
                  <a:pt x="2020" y="15615"/>
                </a:cubicBezTo>
                <a:cubicBezTo>
                  <a:pt x="2019" y="15615"/>
                  <a:pt x="2019" y="15615"/>
                  <a:pt x="2019" y="15615"/>
                </a:cubicBezTo>
                <a:cubicBezTo>
                  <a:pt x="2018" y="15615"/>
                  <a:pt x="2017" y="15613"/>
                  <a:pt x="2016" y="15613"/>
                </a:cubicBezTo>
                <a:cubicBezTo>
                  <a:pt x="1998" y="15611"/>
                  <a:pt x="1976" y="15583"/>
                  <a:pt x="1957" y="15547"/>
                </a:cubicBezTo>
                <a:cubicBezTo>
                  <a:pt x="1955" y="15543"/>
                  <a:pt x="1952" y="15538"/>
                  <a:pt x="1949" y="15534"/>
                </a:cubicBezTo>
                <a:cubicBezTo>
                  <a:pt x="1948" y="15530"/>
                  <a:pt x="1946" y="15528"/>
                  <a:pt x="1944" y="15524"/>
                </a:cubicBezTo>
                <a:cubicBezTo>
                  <a:pt x="1926" y="15478"/>
                  <a:pt x="1920" y="15420"/>
                  <a:pt x="1919" y="15283"/>
                </a:cubicBezTo>
                <a:cubicBezTo>
                  <a:pt x="1919" y="15279"/>
                  <a:pt x="1919" y="15273"/>
                  <a:pt x="1919" y="15269"/>
                </a:cubicBezTo>
                <a:cubicBezTo>
                  <a:pt x="1919" y="15199"/>
                  <a:pt x="1920" y="15115"/>
                  <a:pt x="1923" y="15005"/>
                </a:cubicBezTo>
                <a:cubicBezTo>
                  <a:pt x="1927" y="14812"/>
                  <a:pt x="1933" y="14585"/>
                  <a:pt x="1939" y="14385"/>
                </a:cubicBezTo>
                <a:cubicBezTo>
                  <a:pt x="1941" y="14301"/>
                  <a:pt x="1944" y="14210"/>
                  <a:pt x="1945" y="14133"/>
                </a:cubicBezTo>
                <a:cubicBezTo>
                  <a:pt x="1946" y="14107"/>
                  <a:pt x="1946" y="14073"/>
                  <a:pt x="1946" y="14044"/>
                </a:cubicBezTo>
                <a:cubicBezTo>
                  <a:pt x="1947" y="13939"/>
                  <a:pt x="1946" y="13840"/>
                  <a:pt x="1946" y="13743"/>
                </a:cubicBezTo>
                <a:cubicBezTo>
                  <a:pt x="1945" y="13700"/>
                  <a:pt x="1944" y="13659"/>
                  <a:pt x="1943" y="13616"/>
                </a:cubicBezTo>
                <a:cubicBezTo>
                  <a:pt x="1941" y="13535"/>
                  <a:pt x="1940" y="13453"/>
                  <a:pt x="1937" y="13355"/>
                </a:cubicBezTo>
                <a:cubicBezTo>
                  <a:pt x="1932" y="13227"/>
                  <a:pt x="1927" y="13099"/>
                  <a:pt x="1921" y="12974"/>
                </a:cubicBezTo>
                <a:cubicBezTo>
                  <a:pt x="1917" y="12918"/>
                  <a:pt x="1914" y="12861"/>
                  <a:pt x="1910" y="12802"/>
                </a:cubicBezTo>
                <a:cubicBezTo>
                  <a:pt x="1906" y="12725"/>
                  <a:pt x="1901" y="12645"/>
                  <a:pt x="1896" y="12575"/>
                </a:cubicBezTo>
                <a:lnTo>
                  <a:pt x="1894" y="12550"/>
                </a:lnTo>
                <a:cubicBezTo>
                  <a:pt x="1894" y="12547"/>
                  <a:pt x="1894" y="12546"/>
                  <a:pt x="1893" y="12543"/>
                </a:cubicBezTo>
                <a:cubicBezTo>
                  <a:pt x="1871" y="12264"/>
                  <a:pt x="1868" y="12256"/>
                  <a:pt x="1818" y="12315"/>
                </a:cubicBezTo>
                <a:cubicBezTo>
                  <a:pt x="1809" y="12326"/>
                  <a:pt x="1801" y="12327"/>
                  <a:pt x="1792" y="12331"/>
                </a:cubicBezTo>
                <a:cubicBezTo>
                  <a:pt x="1775" y="12343"/>
                  <a:pt x="1761" y="12345"/>
                  <a:pt x="1753" y="12322"/>
                </a:cubicBezTo>
                <a:cubicBezTo>
                  <a:pt x="1753" y="12320"/>
                  <a:pt x="1750" y="12321"/>
                  <a:pt x="1750" y="12319"/>
                </a:cubicBezTo>
                <a:cubicBezTo>
                  <a:pt x="1749" y="12318"/>
                  <a:pt x="1750" y="12309"/>
                  <a:pt x="1749" y="12307"/>
                </a:cubicBezTo>
                <a:cubicBezTo>
                  <a:pt x="1747" y="12293"/>
                  <a:pt x="1748" y="12267"/>
                  <a:pt x="1747" y="12246"/>
                </a:cubicBezTo>
                <a:cubicBezTo>
                  <a:pt x="1747" y="12231"/>
                  <a:pt x="1747" y="12224"/>
                  <a:pt x="1747" y="12206"/>
                </a:cubicBezTo>
                <a:cubicBezTo>
                  <a:pt x="1748" y="12180"/>
                  <a:pt x="1749" y="12151"/>
                  <a:pt x="1752" y="12117"/>
                </a:cubicBezTo>
                <a:cubicBezTo>
                  <a:pt x="1759" y="11986"/>
                  <a:pt x="1773" y="11841"/>
                  <a:pt x="1788" y="11767"/>
                </a:cubicBezTo>
                <a:cubicBezTo>
                  <a:pt x="1792" y="11728"/>
                  <a:pt x="1802" y="11649"/>
                  <a:pt x="1803" y="11633"/>
                </a:cubicBezTo>
                <a:cubicBezTo>
                  <a:pt x="1798" y="11616"/>
                  <a:pt x="1788" y="11609"/>
                  <a:pt x="1773" y="11623"/>
                </a:cubicBezTo>
                <a:cubicBezTo>
                  <a:pt x="1761" y="11634"/>
                  <a:pt x="1751" y="11635"/>
                  <a:pt x="1742" y="11622"/>
                </a:cubicBezTo>
                <a:cubicBezTo>
                  <a:pt x="1742" y="11622"/>
                  <a:pt x="1741" y="11622"/>
                  <a:pt x="1741" y="11622"/>
                </a:cubicBezTo>
                <a:cubicBezTo>
                  <a:pt x="1732" y="11608"/>
                  <a:pt x="1724" y="11579"/>
                  <a:pt x="1716" y="11533"/>
                </a:cubicBezTo>
                <a:cubicBezTo>
                  <a:pt x="1698" y="11438"/>
                  <a:pt x="1681" y="11264"/>
                  <a:pt x="1656" y="10971"/>
                </a:cubicBezTo>
                <a:lnTo>
                  <a:pt x="1613" y="10460"/>
                </a:lnTo>
                <a:lnTo>
                  <a:pt x="1615" y="10455"/>
                </a:lnTo>
                <a:lnTo>
                  <a:pt x="1668" y="10307"/>
                </a:lnTo>
                <a:cubicBezTo>
                  <a:pt x="1668" y="10306"/>
                  <a:pt x="1668" y="10305"/>
                  <a:pt x="1669" y="10304"/>
                </a:cubicBezTo>
                <a:cubicBezTo>
                  <a:pt x="1692" y="10238"/>
                  <a:pt x="1707" y="10203"/>
                  <a:pt x="1720" y="10194"/>
                </a:cubicBezTo>
                <a:cubicBezTo>
                  <a:pt x="1733" y="10184"/>
                  <a:pt x="1743" y="10201"/>
                  <a:pt x="1760" y="10240"/>
                </a:cubicBezTo>
                <a:cubicBezTo>
                  <a:pt x="1770" y="10264"/>
                  <a:pt x="1780" y="10306"/>
                  <a:pt x="1789" y="10356"/>
                </a:cubicBezTo>
                <a:cubicBezTo>
                  <a:pt x="1789" y="10356"/>
                  <a:pt x="1789" y="10357"/>
                  <a:pt x="1789" y="10357"/>
                </a:cubicBezTo>
                <a:cubicBezTo>
                  <a:pt x="1797" y="10407"/>
                  <a:pt x="1804" y="10464"/>
                  <a:pt x="1806" y="10515"/>
                </a:cubicBezTo>
                <a:cubicBezTo>
                  <a:pt x="1810" y="10577"/>
                  <a:pt x="1813" y="10616"/>
                  <a:pt x="1817" y="10634"/>
                </a:cubicBezTo>
                <a:cubicBezTo>
                  <a:pt x="1819" y="10643"/>
                  <a:pt x="1822" y="10646"/>
                  <a:pt x="1824" y="10643"/>
                </a:cubicBezTo>
                <a:cubicBezTo>
                  <a:pt x="1826" y="10641"/>
                  <a:pt x="1828" y="10634"/>
                  <a:pt x="1831" y="10620"/>
                </a:cubicBezTo>
                <a:cubicBezTo>
                  <a:pt x="1839" y="10576"/>
                  <a:pt x="1861" y="10539"/>
                  <a:pt x="1880" y="10539"/>
                </a:cubicBezTo>
                <a:cubicBezTo>
                  <a:pt x="1899" y="10539"/>
                  <a:pt x="1920" y="10510"/>
                  <a:pt x="1926" y="10475"/>
                </a:cubicBezTo>
                <a:cubicBezTo>
                  <a:pt x="1929" y="10456"/>
                  <a:pt x="1929" y="10425"/>
                  <a:pt x="1927" y="10389"/>
                </a:cubicBezTo>
                <a:cubicBezTo>
                  <a:pt x="1927" y="10389"/>
                  <a:pt x="1927" y="10388"/>
                  <a:pt x="1927" y="10388"/>
                </a:cubicBezTo>
                <a:cubicBezTo>
                  <a:pt x="1925" y="10351"/>
                  <a:pt x="1921" y="10309"/>
                  <a:pt x="1915" y="10267"/>
                </a:cubicBezTo>
                <a:cubicBezTo>
                  <a:pt x="1909" y="10226"/>
                  <a:pt x="1902" y="10185"/>
                  <a:pt x="1894" y="10149"/>
                </a:cubicBezTo>
                <a:cubicBezTo>
                  <a:pt x="1894" y="10149"/>
                  <a:pt x="1893" y="10148"/>
                  <a:pt x="1893" y="10148"/>
                </a:cubicBezTo>
                <a:cubicBezTo>
                  <a:pt x="1885" y="10113"/>
                  <a:pt x="1877" y="10084"/>
                  <a:pt x="1868" y="10065"/>
                </a:cubicBezTo>
                <a:cubicBezTo>
                  <a:pt x="1868" y="10065"/>
                  <a:pt x="1868" y="10064"/>
                  <a:pt x="1867" y="10064"/>
                </a:cubicBezTo>
                <a:cubicBezTo>
                  <a:pt x="1861" y="10050"/>
                  <a:pt x="1859" y="10028"/>
                  <a:pt x="1860" y="10001"/>
                </a:cubicBezTo>
                <a:cubicBezTo>
                  <a:pt x="1855" y="9964"/>
                  <a:pt x="1857" y="9934"/>
                  <a:pt x="1875" y="9899"/>
                </a:cubicBezTo>
                <a:cubicBezTo>
                  <a:pt x="1884" y="9843"/>
                  <a:pt x="1895" y="9784"/>
                  <a:pt x="1917" y="9684"/>
                </a:cubicBezTo>
                <a:cubicBezTo>
                  <a:pt x="1957" y="9507"/>
                  <a:pt x="1980" y="9361"/>
                  <a:pt x="1989" y="9233"/>
                </a:cubicBezTo>
                <a:cubicBezTo>
                  <a:pt x="1989" y="9211"/>
                  <a:pt x="1991" y="9190"/>
                  <a:pt x="1991" y="9166"/>
                </a:cubicBezTo>
                <a:cubicBezTo>
                  <a:pt x="1991" y="9100"/>
                  <a:pt x="1989" y="9052"/>
                  <a:pt x="1986" y="9009"/>
                </a:cubicBezTo>
                <a:cubicBezTo>
                  <a:pt x="1976" y="8916"/>
                  <a:pt x="1955" y="8833"/>
                  <a:pt x="1922" y="8753"/>
                </a:cubicBezTo>
                <a:cubicBezTo>
                  <a:pt x="1884" y="8662"/>
                  <a:pt x="1831" y="8588"/>
                  <a:pt x="1805" y="858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4" name="CHILDHOOD"/>
          <p:cNvSpPr txBox="1"/>
          <p:nvPr/>
        </p:nvSpPr>
        <p:spPr>
          <a:xfrm>
            <a:off x="2550868" y="4500752"/>
            <a:ext cx="3000331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DDC34C"/>
                </a:solidFill>
              </a:defRPr>
            </a:lvl1pPr>
          </a:lstStyle>
          <a:p>
            <a:r>
              <a:t>CHILDHOOD</a:t>
            </a:r>
          </a:p>
        </p:txBody>
      </p:sp>
      <p:sp>
        <p:nvSpPr>
          <p:cNvPr id="375" name="ADOLESCENCE"/>
          <p:cNvSpPr txBox="1"/>
          <p:nvPr/>
        </p:nvSpPr>
        <p:spPr>
          <a:xfrm>
            <a:off x="7343002" y="4500752"/>
            <a:ext cx="3472524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5AA24C"/>
                </a:solidFill>
              </a:defRPr>
            </a:lvl1pPr>
          </a:lstStyle>
          <a:p>
            <a:r>
              <a:t>ADOLESCENCE</a:t>
            </a:r>
          </a:p>
        </p:txBody>
      </p:sp>
      <p:sp>
        <p:nvSpPr>
          <p:cNvPr id="376" name="ADULTHOOD"/>
          <p:cNvSpPr txBox="1"/>
          <p:nvPr/>
        </p:nvSpPr>
        <p:spPr>
          <a:xfrm>
            <a:off x="13561769" y="4500752"/>
            <a:ext cx="3135763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5A92A5"/>
                </a:solidFill>
              </a:defRPr>
            </a:lvl1pPr>
          </a:lstStyle>
          <a:p>
            <a:r>
              <a:t>ADULTHOOD</a:t>
            </a:r>
          </a:p>
        </p:txBody>
      </p:sp>
      <p:sp>
        <p:nvSpPr>
          <p:cNvPr id="377" name="LATE…"/>
          <p:cNvSpPr txBox="1"/>
          <p:nvPr/>
        </p:nvSpPr>
        <p:spPr>
          <a:xfrm>
            <a:off x="19380274" y="3931126"/>
            <a:ext cx="3135764" cy="119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4200" b="1" i="0">
                <a:solidFill>
                  <a:srgbClr val="5D59A2"/>
                </a:solidFill>
              </a:defRPr>
            </a:pPr>
            <a:r>
              <a:t>LATE</a:t>
            </a:r>
          </a:p>
          <a:p>
            <a:pPr marL="638923" indent="-469900" algn="l">
              <a:lnSpc>
                <a:spcPct val="80000"/>
              </a:lnSpc>
              <a:defRPr sz="4200" b="1" i="0">
                <a:solidFill>
                  <a:srgbClr val="5D59A2"/>
                </a:solidFill>
              </a:defRPr>
            </a:pPr>
            <a:r>
              <a:t>ADULTHOOD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83" y="5595994"/>
            <a:ext cx="18772634" cy="7426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6913" y="9552033"/>
            <a:ext cx="5342485" cy="265417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his figure shows common signs and symptoms in each phase of life. Please be aware that most of these signs and symptoms can occur across a lifetime."/>
          <p:cNvSpPr txBox="1"/>
          <p:nvPr/>
        </p:nvSpPr>
        <p:spPr>
          <a:xfrm>
            <a:off x="18632504" y="9725324"/>
            <a:ext cx="4656705" cy="2256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D"/>
                </a:solidFill>
              </a:defRPr>
            </a:lvl1pPr>
          </a:lstStyle>
          <a:p>
            <a:r>
              <a:t>This figure shows common signs and symptoms in each phase of life. Please be aware that most of these signs and symptoms can occur across a lifetime.</a:t>
            </a:r>
          </a:p>
        </p:txBody>
      </p:sp>
      <p:sp>
        <p:nvSpPr>
          <p:cNvPr id="381" name="Nosebleeds"/>
          <p:cNvSpPr txBox="1"/>
          <p:nvPr/>
        </p:nvSpPr>
        <p:spPr>
          <a:xfrm>
            <a:off x="2735126" y="6206913"/>
            <a:ext cx="168998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DDC34C"/>
                </a:solidFill>
              </a:defRPr>
            </a:lvl1pPr>
          </a:lstStyle>
          <a:p>
            <a:r>
              <a:t>Nosebleeds</a:t>
            </a:r>
          </a:p>
        </p:txBody>
      </p:sp>
      <p:sp>
        <p:nvSpPr>
          <p:cNvPr id="382" name="Notable bruising…"/>
          <p:cNvSpPr txBox="1"/>
          <p:nvPr/>
        </p:nvSpPr>
        <p:spPr>
          <a:xfrm>
            <a:off x="2735126" y="7278946"/>
            <a:ext cx="2631815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rPr>
                <a:solidFill>
                  <a:srgbClr val="4C4745"/>
                </a:solidFill>
              </a:rPr>
              <a:t>Notable </a:t>
            </a:r>
            <a:r>
              <a:rPr b="1">
                <a:solidFill>
                  <a:srgbClr val="DDC34C"/>
                </a:solidFill>
              </a:rPr>
              <a:t>bruising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without injury</a:t>
            </a:r>
          </a:p>
        </p:txBody>
      </p:sp>
      <p:sp>
        <p:nvSpPr>
          <p:cNvPr id="383" name="Excessive bleeding from…"/>
          <p:cNvSpPr txBox="1"/>
          <p:nvPr/>
        </p:nvSpPr>
        <p:spPr>
          <a:xfrm>
            <a:off x="2722426" y="8406883"/>
            <a:ext cx="3379611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DDC34C"/>
                </a:solidFill>
              </a:defRPr>
            </a:pPr>
            <a:r>
              <a:t>Excessive bleeding from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DDC34C"/>
                </a:solidFill>
              </a:defRPr>
            </a:pPr>
            <a:r>
              <a:t>minor wounds</a:t>
            </a:r>
          </a:p>
        </p:txBody>
      </p:sp>
      <p:sp>
        <p:nvSpPr>
          <p:cNvPr id="384" name="Family history of a…"/>
          <p:cNvSpPr txBox="1"/>
          <p:nvPr/>
        </p:nvSpPr>
        <p:spPr>
          <a:xfrm>
            <a:off x="2722426" y="9572920"/>
            <a:ext cx="3379611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rPr b="1">
                <a:solidFill>
                  <a:srgbClr val="DDC34C"/>
                </a:solidFill>
              </a:rPr>
              <a:t>Family history</a:t>
            </a:r>
            <a:r>
              <a:t> </a:t>
            </a:r>
            <a:r>
              <a:rPr>
                <a:solidFill>
                  <a:srgbClr val="4C4745"/>
                </a:solidFill>
              </a:rPr>
              <a:t>of a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bleeding disorder</a:t>
            </a:r>
          </a:p>
        </p:txBody>
      </p:sp>
      <p:sp>
        <p:nvSpPr>
          <p:cNvPr id="385" name="Heavy menstrual bleeding,…"/>
          <p:cNvSpPr txBox="1"/>
          <p:nvPr/>
        </p:nvSpPr>
        <p:spPr>
          <a:xfrm>
            <a:off x="7801443" y="6196330"/>
            <a:ext cx="3802328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rPr b="1">
                <a:solidFill>
                  <a:srgbClr val="5AA24C"/>
                </a:solidFill>
              </a:rPr>
              <a:t>Heavy menstrual bleeding</a:t>
            </a:r>
            <a:r>
              <a:rPr>
                <a:solidFill>
                  <a:srgbClr val="4C4745"/>
                </a:solidFill>
              </a:rPr>
              <a:t>,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especially since menarche</a:t>
            </a:r>
          </a:p>
        </p:txBody>
      </p:sp>
      <p:sp>
        <p:nvSpPr>
          <p:cNvPr id="386" name="Bleeding during ovulation…"/>
          <p:cNvSpPr txBox="1"/>
          <p:nvPr/>
        </p:nvSpPr>
        <p:spPr>
          <a:xfrm>
            <a:off x="7776043" y="7278946"/>
            <a:ext cx="3802328" cy="139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BA24C"/>
                </a:solidFill>
              </a:defRPr>
            </a:pPr>
            <a:r>
              <a:t>Bleeding during ovulation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leading to haemorrhagic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ovarian cysts or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haemoperitoneum*</a:t>
            </a:r>
          </a:p>
        </p:txBody>
      </p:sp>
      <p:sp>
        <p:nvSpPr>
          <p:cNvPr id="387" name="Prolonged or excessive…"/>
          <p:cNvSpPr txBox="1"/>
          <p:nvPr/>
        </p:nvSpPr>
        <p:spPr>
          <a:xfrm>
            <a:off x="7788743" y="9022472"/>
            <a:ext cx="380232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Prolonged or excessive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A24C"/>
                </a:solidFill>
              </a:defRPr>
            </a:pPr>
            <a:r>
              <a:t>bleeding after dental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A24C"/>
                </a:solidFill>
              </a:defRPr>
            </a:pPr>
            <a:r>
              <a:t>extraction</a:t>
            </a:r>
          </a:p>
        </p:txBody>
      </p:sp>
      <p:sp>
        <p:nvSpPr>
          <p:cNvPr id="388" name="Primary and late…"/>
          <p:cNvSpPr txBox="1"/>
          <p:nvPr/>
        </p:nvSpPr>
        <p:spPr>
          <a:xfrm>
            <a:off x="13759299" y="6221730"/>
            <a:ext cx="3802328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Primary and late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92A5"/>
                </a:solidFill>
              </a:defRPr>
            </a:pPr>
            <a:r>
              <a:t>post-partum haemorrhage</a:t>
            </a:r>
          </a:p>
        </p:txBody>
      </p:sp>
      <p:sp>
        <p:nvSpPr>
          <p:cNvPr id="389" name="Bleeding during ovulation…"/>
          <p:cNvSpPr txBox="1"/>
          <p:nvPr/>
        </p:nvSpPr>
        <p:spPr>
          <a:xfrm>
            <a:off x="13733899" y="7271503"/>
            <a:ext cx="3802328" cy="139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92A5"/>
                </a:solidFill>
              </a:defRPr>
            </a:pPr>
            <a:r>
              <a:t>Bleeding during ovulation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leading to haemorrhagic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ovarian cysts or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haemoperitoneum*</a:t>
            </a:r>
          </a:p>
        </p:txBody>
      </p:sp>
      <p:sp>
        <p:nvSpPr>
          <p:cNvPr id="390" name="Post-surgical or spontaneous…"/>
          <p:cNvSpPr txBox="1"/>
          <p:nvPr/>
        </p:nvSpPr>
        <p:spPr>
          <a:xfrm>
            <a:off x="13721199" y="9007077"/>
            <a:ext cx="380232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Post-surgical or spontaneous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bleeding that requires </a:t>
            </a:r>
            <a:r>
              <a:rPr b="1">
                <a:solidFill>
                  <a:srgbClr val="5A92A5"/>
                </a:solidFill>
              </a:rPr>
              <a:t>blood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92A5"/>
                </a:solidFill>
              </a:defRPr>
            </a:pPr>
            <a:r>
              <a:t>transfusion</a:t>
            </a:r>
          </a:p>
        </p:txBody>
      </p:sp>
      <p:sp>
        <p:nvSpPr>
          <p:cNvPr id="391" name="Prolonged or excessive…"/>
          <p:cNvSpPr txBox="1"/>
          <p:nvPr/>
        </p:nvSpPr>
        <p:spPr>
          <a:xfrm>
            <a:off x="13708499" y="10425151"/>
            <a:ext cx="380232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Prolonged or excessive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92A5"/>
                </a:solidFill>
              </a:defRPr>
            </a:pPr>
            <a:r>
              <a:t>bleeding after dental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92A5"/>
                </a:solidFill>
              </a:defRPr>
            </a:pPr>
            <a:r>
              <a:t>extraction</a:t>
            </a:r>
          </a:p>
        </p:txBody>
      </p:sp>
      <p:sp>
        <p:nvSpPr>
          <p:cNvPr id="392" name="Heavy menstrual bleeding…"/>
          <p:cNvSpPr txBox="1"/>
          <p:nvPr/>
        </p:nvSpPr>
        <p:spPr>
          <a:xfrm>
            <a:off x="13733899" y="11855925"/>
            <a:ext cx="4354183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A92A5"/>
                </a:solidFill>
              </a:defRPr>
            </a:pPr>
            <a:r>
              <a:t>Heavy menstrual bleeding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may increase near menopause</a:t>
            </a:r>
          </a:p>
        </p:txBody>
      </p:sp>
      <p:sp>
        <p:nvSpPr>
          <p:cNvPr id="393" name="Bleeding of gastrointestinal…"/>
          <p:cNvSpPr txBox="1"/>
          <p:nvPr/>
        </p:nvSpPr>
        <p:spPr>
          <a:xfrm>
            <a:off x="19611322" y="6206913"/>
            <a:ext cx="4354182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D59A2"/>
                </a:solidFill>
              </a:defRPr>
            </a:pPr>
            <a:r>
              <a:t>Bleeding of gastrointestinal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rPr b="1">
                <a:solidFill>
                  <a:srgbClr val="5D59A2"/>
                </a:solidFill>
              </a:rPr>
              <a:t>tract </a:t>
            </a:r>
            <a:r>
              <a:t>without an obvious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anatomic lesion</a:t>
            </a:r>
          </a:p>
        </p:txBody>
      </p:sp>
      <p:sp>
        <p:nvSpPr>
          <p:cNvPr id="394" name="Unexpected…"/>
          <p:cNvSpPr txBox="1"/>
          <p:nvPr/>
        </p:nvSpPr>
        <p:spPr>
          <a:xfrm>
            <a:off x="19649422" y="7647246"/>
            <a:ext cx="4354182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900"/>
              </a:lnSpc>
              <a:spcBef>
                <a:spcPts val="800"/>
              </a:spcBef>
              <a:defRPr sz="2400" i="0"/>
            </a:pPr>
            <a:r>
              <a:t>Unexpected</a:t>
            </a:r>
          </a:p>
          <a:p>
            <a:pPr algn="l">
              <a:lnSpc>
                <a:spcPts val="1900"/>
              </a:lnSpc>
              <a:spcBef>
                <a:spcPts val="800"/>
              </a:spcBef>
              <a:defRPr sz="2400" b="1" i="0">
                <a:solidFill>
                  <a:srgbClr val="5D59A2"/>
                </a:solidFill>
              </a:defRPr>
            </a:pPr>
            <a:r>
              <a:t>post-surgical bleeding</a:t>
            </a:r>
          </a:p>
        </p:txBody>
      </p:sp>
      <p:sp>
        <p:nvSpPr>
          <p:cNvPr id="395" name="11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11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Identifying women and girls who are likely to have a bleeding disorder"/>
          <p:cNvSpPr txBox="1"/>
          <p:nvPr/>
        </p:nvSpPr>
        <p:spPr>
          <a:xfrm>
            <a:off x="819106" y="789073"/>
            <a:ext cx="18713848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Identifying women and girls </a:t>
            </a:r>
            <a:r>
              <a:rPr>
                <a:solidFill>
                  <a:srgbClr val="323333"/>
                </a:solidFill>
              </a:rPr>
              <a:t>who are likely to have a </a:t>
            </a:r>
            <a:r>
              <a:t>bleeding disorder</a:t>
            </a:r>
          </a:p>
        </p:txBody>
      </p:sp>
      <p:sp>
        <p:nvSpPr>
          <p:cNvPr id="398" name="ISTH, International Society on Thrombosis and Haemostasis; SSC, Scientific and Standardization Committee"/>
          <p:cNvSpPr txBox="1"/>
          <p:nvPr/>
        </p:nvSpPr>
        <p:spPr>
          <a:xfrm>
            <a:off x="852121" y="127664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ISTH, International Society on Thrombosis and Haemostasis; SSC, Scientific and Standardization Committee</a:t>
            </a:r>
          </a:p>
        </p:txBody>
      </p:sp>
      <p:sp>
        <p:nvSpPr>
          <p:cNvPr id="399" name="PARTICULARLY CONSIDER SCREENING FOR…"/>
          <p:cNvSpPr txBox="1"/>
          <p:nvPr/>
        </p:nvSpPr>
        <p:spPr>
          <a:xfrm>
            <a:off x="10721202" y="2836416"/>
            <a:ext cx="11425862" cy="119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4200" i="0">
                <a:solidFill>
                  <a:srgbClr val="5D59A2"/>
                </a:solidFill>
              </a:defRPr>
            </a:pPr>
            <a:r>
              <a:t>PARTICULARLY CONSIDER SCREENING FOR</a:t>
            </a:r>
          </a:p>
          <a:p>
            <a:pPr marL="638923" indent="-469900" algn="l">
              <a:lnSpc>
                <a:spcPct val="80000"/>
              </a:lnSpc>
              <a:defRPr sz="4200" i="0">
                <a:solidFill>
                  <a:srgbClr val="5D59A2"/>
                </a:solidFill>
              </a:defRPr>
            </a:pPr>
            <a:r>
              <a:t>BLEEDING DISORDERS IN WOMEN AND GIRLS WITH</a:t>
            </a:r>
          </a:p>
        </p:txBody>
      </p:sp>
      <p:sp>
        <p:nvSpPr>
          <p:cNvPr id="400" name="Front-line healthcare professionals play a crucial role…"/>
          <p:cNvSpPr txBox="1"/>
          <p:nvPr/>
        </p:nvSpPr>
        <p:spPr>
          <a:xfrm>
            <a:off x="809678" y="2984534"/>
            <a:ext cx="8871150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Front-line healthcare professionals play a crucial role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in </a:t>
            </a:r>
            <a:r>
              <a:rPr b="1">
                <a:solidFill>
                  <a:srgbClr val="891B10"/>
                </a:solidFill>
              </a:rPr>
              <a:t>reducing the time to diagnosis</a:t>
            </a:r>
            <a:r>
              <a:t> </a:t>
            </a:r>
            <a:r>
              <a:rPr>
                <a:solidFill>
                  <a:srgbClr val="4C4745"/>
                </a:solidFill>
              </a:rPr>
              <a:t>of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disorders in women and girls.</a:t>
            </a:r>
          </a:p>
        </p:txBody>
      </p:sp>
      <p:sp>
        <p:nvSpPr>
          <p:cNvPr id="401" name="Assessing the personal bleeding history and family…"/>
          <p:cNvSpPr txBox="1"/>
          <p:nvPr/>
        </p:nvSpPr>
        <p:spPr>
          <a:xfrm>
            <a:off x="813317" y="4536529"/>
            <a:ext cx="8649296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Assessing the </a:t>
            </a:r>
            <a:r>
              <a:rPr b="1">
                <a:solidFill>
                  <a:srgbClr val="891B10"/>
                </a:solidFill>
              </a:rPr>
              <a:t>personal bleeding history and family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history</a:t>
            </a:r>
            <a:r>
              <a:rPr>
                <a:solidFill>
                  <a:srgbClr val="A91600"/>
                </a:solidFill>
              </a:rPr>
              <a:t> </a:t>
            </a:r>
            <a:r>
              <a:t>is key to identifying women and girls who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are likely to have undiagnosed bleeding disorders.</a:t>
            </a:r>
          </a:p>
        </p:txBody>
      </p:sp>
      <p:sp>
        <p:nvSpPr>
          <p:cNvPr id="402" name="One of the following screening tools can be used to…"/>
          <p:cNvSpPr txBox="1"/>
          <p:nvPr/>
        </p:nvSpPr>
        <p:spPr>
          <a:xfrm>
            <a:off x="813515" y="6101224"/>
            <a:ext cx="8698509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One of the following </a:t>
            </a:r>
            <a:r>
              <a:rPr b="1">
                <a:solidFill>
                  <a:srgbClr val="891B10"/>
                </a:solidFill>
              </a:rPr>
              <a:t>screening tools</a:t>
            </a:r>
            <a:r>
              <a:t> can be used to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screen for a bleeding disorder by:</a:t>
            </a:r>
          </a:p>
        </p:txBody>
      </p:sp>
      <p:sp>
        <p:nvSpPr>
          <p:cNvPr id="403" name="Heavy menstrual bleeding, especially…"/>
          <p:cNvSpPr txBox="1"/>
          <p:nvPr/>
        </p:nvSpPr>
        <p:spPr>
          <a:xfrm>
            <a:off x="12782387" y="4714329"/>
            <a:ext cx="6304955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Heavy menstrual bleeding, especially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since menarche</a:t>
            </a:r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28" y="7398597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28" y="810040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28" y="8776811"/>
            <a:ext cx="174123" cy="174123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Pictorial blood assessment chart"/>
          <p:cNvSpPr txBox="1"/>
          <p:nvPr/>
        </p:nvSpPr>
        <p:spPr>
          <a:xfrm>
            <a:off x="1478148" y="7277377"/>
            <a:ext cx="544651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Pictorial blood assessment chart</a:t>
            </a:r>
          </a:p>
        </p:txBody>
      </p:sp>
      <p:sp>
        <p:nvSpPr>
          <p:cNvPr id="408" name="Philipp tool"/>
          <p:cNvSpPr txBox="1"/>
          <p:nvPr/>
        </p:nvSpPr>
        <p:spPr>
          <a:xfrm>
            <a:off x="1490848" y="7985535"/>
            <a:ext cx="1990528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Philipp tool</a:t>
            </a:r>
          </a:p>
        </p:txBody>
      </p:sp>
      <p:sp>
        <p:nvSpPr>
          <p:cNvPr id="409" name="ISTH-SSC bleeding assessment tool"/>
          <p:cNvSpPr txBox="1"/>
          <p:nvPr/>
        </p:nvSpPr>
        <p:spPr>
          <a:xfrm>
            <a:off x="1490848" y="8668292"/>
            <a:ext cx="5824340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ISTH-SSC bleeding assessment tool</a:t>
            </a:r>
          </a:p>
        </p:txBody>
      </p:sp>
      <p:sp>
        <p:nvSpPr>
          <p:cNvPr id="410" name="Iron deficiency or iron-deficiency anaemia…"/>
          <p:cNvSpPr txBox="1"/>
          <p:nvPr/>
        </p:nvSpPr>
        <p:spPr>
          <a:xfrm>
            <a:off x="12782387" y="5878495"/>
            <a:ext cx="7121129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Iron deficiency or iron-deficiency anaemia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due to gynaecological bleeding</a:t>
            </a:r>
          </a:p>
        </p:txBody>
      </p:sp>
      <p:sp>
        <p:nvSpPr>
          <p:cNvPr id="411" name="Family history of bleeding symptoms"/>
          <p:cNvSpPr txBox="1"/>
          <p:nvPr/>
        </p:nvSpPr>
        <p:spPr>
          <a:xfrm>
            <a:off x="12783280" y="7445792"/>
            <a:ext cx="6145809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Family history of bleeding symptoms</a:t>
            </a:r>
          </a:p>
        </p:txBody>
      </p:sp>
      <p:sp>
        <p:nvSpPr>
          <p:cNvPr id="412" name="Primary or late post-partum…"/>
          <p:cNvSpPr txBox="1"/>
          <p:nvPr/>
        </p:nvSpPr>
        <p:spPr>
          <a:xfrm>
            <a:off x="12775342" y="8767068"/>
            <a:ext cx="4802189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Primary or late post-partum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haemorrhage</a:t>
            </a:r>
          </a:p>
        </p:txBody>
      </p:sp>
      <p:sp>
        <p:nvSpPr>
          <p:cNvPr id="413" name="Recurrent ovulation bleeding"/>
          <p:cNvSpPr txBox="1"/>
          <p:nvPr/>
        </p:nvSpPr>
        <p:spPr>
          <a:xfrm>
            <a:off x="12784073" y="10376454"/>
            <a:ext cx="4896050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Recurrent ovulation bleeding</a:t>
            </a:r>
          </a:p>
        </p:txBody>
      </p:sp>
      <p:sp>
        <p:nvSpPr>
          <p:cNvPr id="414" name="Multiple bleeding symptoms"/>
          <p:cNvSpPr txBox="1"/>
          <p:nvPr/>
        </p:nvSpPr>
        <p:spPr>
          <a:xfrm>
            <a:off x="12787745" y="11668340"/>
            <a:ext cx="4812507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Multiple bleeding symptoms</a:t>
            </a:r>
          </a:p>
        </p:txBody>
      </p:sp>
      <p:pic>
        <p:nvPicPr>
          <p:cNvPr id="4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052" y="4040841"/>
            <a:ext cx="2072629" cy="8961718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12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12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he pictorial blood assessment chart allows patients to…"/>
          <p:cNvSpPr txBox="1"/>
          <p:nvPr/>
        </p:nvSpPr>
        <p:spPr>
          <a:xfrm>
            <a:off x="819106" y="789073"/>
            <a:ext cx="17462079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>
                <a:solidFill>
                  <a:srgbClr val="323333"/>
                </a:solidFill>
              </a:rPr>
              <a:t>The </a:t>
            </a:r>
            <a:r>
              <a:rPr b="1">
                <a:solidFill>
                  <a:srgbClr val="891B10"/>
                </a:solidFill>
              </a:rPr>
              <a:t>pictorial blood assessment chart</a:t>
            </a:r>
            <a:r>
              <a:t> </a:t>
            </a:r>
            <a:r>
              <a:rPr>
                <a:solidFill>
                  <a:srgbClr val="323333"/>
                </a:solidFill>
              </a:rPr>
              <a:t>allows patients to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quantify blood loss during menstruation</a:t>
            </a:r>
          </a:p>
        </p:txBody>
      </p:sp>
      <p:sp>
        <p:nvSpPr>
          <p:cNvPr id="419" name="Higham JM, et al. Br J Obstet Gynaecol. 1990;97:734-9; Janssen CAH, et al. Obstet Gynecol. 1995;85:977-82"/>
          <p:cNvSpPr txBox="1"/>
          <p:nvPr/>
        </p:nvSpPr>
        <p:spPr>
          <a:xfrm>
            <a:off x="852121" y="127664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Higham JM, et al. Br J Obstet Gynaecol. 1990;97:734-9; Janssen CAH, et al. Obstet Gynecol. 1995;85:977-82</a:t>
            </a:r>
          </a:p>
        </p:txBody>
      </p:sp>
      <p:sp>
        <p:nvSpPr>
          <p:cNvPr id="420" name="DETECTING HEAVY MENSTRUAL BLEEDING"/>
          <p:cNvSpPr txBox="1"/>
          <p:nvPr/>
        </p:nvSpPr>
        <p:spPr>
          <a:xfrm>
            <a:off x="645868" y="2725848"/>
            <a:ext cx="9438896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i="0">
                <a:solidFill>
                  <a:srgbClr val="891B10"/>
                </a:solidFill>
              </a:defRPr>
            </a:lvl1pPr>
          </a:lstStyle>
          <a:p>
            <a:r>
              <a:t>DETECTING HEAVY MENSTRUAL BLEEDING</a:t>
            </a:r>
          </a:p>
        </p:txBody>
      </p:sp>
      <p:sp>
        <p:nvSpPr>
          <p:cNvPr id="421" name="Patients fill out the chart themselves…"/>
          <p:cNvSpPr txBox="1"/>
          <p:nvPr/>
        </p:nvSpPr>
        <p:spPr>
          <a:xfrm>
            <a:off x="820700" y="4179290"/>
            <a:ext cx="6386513" cy="305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891B10"/>
                </a:solidFill>
              </a:defRPr>
            </a:pPr>
            <a:r>
              <a:t>Patients fill out the chart themselves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during their period by placing a tally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mark, each time they change their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sanitary protection, next to the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amount of bleeding as well as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recording clots and any cases 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flooding.</a:t>
            </a:r>
          </a:p>
        </p:txBody>
      </p:sp>
      <p:sp>
        <p:nvSpPr>
          <p:cNvPr id="422" name="At the end of their period, patients…"/>
          <p:cNvSpPr txBox="1"/>
          <p:nvPr/>
        </p:nvSpPr>
        <p:spPr>
          <a:xfrm>
            <a:off x="807504" y="7629457"/>
            <a:ext cx="6560609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At the end of their period, patients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calculate the total score by multiply-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ing the number of tallies in each row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by the multiplying factor and adding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up to get the row total.</a:t>
            </a:r>
          </a:p>
        </p:txBody>
      </p:sp>
      <p:sp>
        <p:nvSpPr>
          <p:cNvPr id="423" name="A total score (sum of row scores) of ≥100 indicates heavy menstrual bleeding"/>
          <p:cNvSpPr txBox="1"/>
          <p:nvPr/>
        </p:nvSpPr>
        <p:spPr>
          <a:xfrm>
            <a:off x="7876402" y="10783408"/>
            <a:ext cx="13021469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b="1" i="0">
                <a:solidFill>
                  <a:srgbClr val="891B10"/>
                </a:solidFill>
              </a:defRPr>
            </a:lvl1pPr>
          </a:lstStyle>
          <a:p>
            <a:r>
              <a:t>A total score (sum of row scores) of ≥100 indicates heavy menstrual bleeding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" y="-73660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13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13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637" y="2862496"/>
            <a:ext cx="15066265" cy="9390114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he Philipp tool identifies women and girls who need…"/>
          <p:cNvSpPr txBox="1"/>
          <p:nvPr/>
        </p:nvSpPr>
        <p:spPr>
          <a:xfrm>
            <a:off x="819106" y="789073"/>
            <a:ext cx="16796446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The </a:t>
            </a:r>
            <a:r>
              <a:rPr b="1">
                <a:solidFill>
                  <a:srgbClr val="891B10"/>
                </a:solidFill>
              </a:rPr>
              <a:t>Philipp tool</a:t>
            </a:r>
            <a:r>
              <a:rPr>
                <a:solidFill>
                  <a:srgbClr val="A91600"/>
                </a:solidFill>
              </a:rPr>
              <a:t> </a:t>
            </a:r>
            <a:r>
              <a:t>identifies women and girls who need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further evaluation</a:t>
            </a:r>
          </a:p>
        </p:txBody>
      </p:sp>
      <p:sp>
        <p:nvSpPr>
          <p:cNvPr id="429" name="Philipp CS, et al. Am J Obstet Gynecol. 2008;198:163.e1-8; Philipp CS, et al. Am J Obstet Gynecol. 2011;204:209.e1-7"/>
          <p:cNvSpPr txBox="1"/>
          <p:nvPr/>
        </p:nvSpPr>
        <p:spPr>
          <a:xfrm>
            <a:off x="852121" y="127664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Philipp CS, et al. Am J Obstet Gynecol. 2008;198:163.e1-8; Philipp CS, et al. Am J Obstet Gynecol. 2011;204:209.e1-7</a:t>
            </a:r>
          </a:p>
        </p:txBody>
      </p:sp>
      <p:sp>
        <p:nvSpPr>
          <p:cNvPr id="430" name="The Philipp tool was developed to help…"/>
          <p:cNvSpPr txBox="1"/>
          <p:nvPr/>
        </p:nvSpPr>
        <p:spPr>
          <a:xfrm>
            <a:off x="822816" y="3231024"/>
            <a:ext cx="6702625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Philipp tool was developed to help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891B10"/>
                </a:solidFill>
              </a:defRPr>
            </a:pPr>
            <a:r>
              <a:t>identify women for testing and further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evaluation</a:t>
            </a:r>
            <a:r>
              <a:rPr>
                <a:solidFill>
                  <a:srgbClr val="A91600"/>
                </a:solidFill>
              </a:rPr>
              <a:t> </a:t>
            </a:r>
            <a:r>
              <a:t>for bleeding disorders.</a:t>
            </a:r>
          </a:p>
        </p:txBody>
      </p:sp>
      <p:sp>
        <p:nvSpPr>
          <p:cNvPr id="431" name="The Philipp tool is considered positive if…"/>
          <p:cNvSpPr txBox="1"/>
          <p:nvPr/>
        </p:nvSpPr>
        <p:spPr>
          <a:xfrm>
            <a:off x="814449" y="4958223"/>
            <a:ext cx="6729082" cy="262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Philipp tool is considered </a:t>
            </a:r>
            <a:r>
              <a:rPr b="1">
                <a:solidFill>
                  <a:srgbClr val="891B10"/>
                </a:solidFill>
              </a:rPr>
              <a:t>positive</a:t>
            </a:r>
            <a:r>
              <a:t> if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 response to 1 or more of the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questions in the severity category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reveals abnormality and/or an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affirmative response is obtained in any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other category.</a:t>
            </a:r>
          </a:p>
        </p:txBody>
      </p:sp>
      <p:sp>
        <p:nvSpPr>
          <p:cNvPr id="432" name="Philipp tool"/>
          <p:cNvSpPr txBox="1"/>
          <p:nvPr/>
        </p:nvSpPr>
        <p:spPr>
          <a:xfrm>
            <a:off x="8515635" y="3027941"/>
            <a:ext cx="2049860" cy="50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b="1" i="0">
                <a:solidFill>
                  <a:srgbClr val="891B10"/>
                </a:solidFill>
              </a:defRPr>
            </a:lvl1pPr>
          </a:lstStyle>
          <a:p>
            <a:r>
              <a:t>Philipp tool</a:t>
            </a:r>
          </a:p>
        </p:txBody>
      </p:sp>
      <p:sp>
        <p:nvSpPr>
          <p:cNvPr id="433" name="SEVERITY OF MENORRHAGIA"/>
          <p:cNvSpPr txBox="1"/>
          <p:nvPr/>
        </p:nvSpPr>
        <p:spPr>
          <a:xfrm>
            <a:off x="8816202" y="3774260"/>
            <a:ext cx="3475013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>
                <a:solidFill>
                  <a:srgbClr val="891B10"/>
                </a:solidFill>
              </a:defRPr>
            </a:lvl1pPr>
          </a:lstStyle>
          <a:p>
            <a:r>
              <a:t>SEVERITY OF MENORRHAGIA</a:t>
            </a:r>
          </a:p>
        </p:txBody>
      </p:sp>
      <p:sp>
        <p:nvSpPr>
          <p:cNvPr id="434" name="HISTORY OF TREATMENT FOR ANAEMIA"/>
          <p:cNvSpPr txBox="1"/>
          <p:nvPr/>
        </p:nvSpPr>
        <p:spPr>
          <a:xfrm>
            <a:off x="8820435" y="6746060"/>
            <a:ext cx="4717852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>
                <a:solidFill>
                  <a:srgbClr val="891B10"/>
                </a:solidFill>
              </a:defRPr>
            </a:lvl1pPr>
          </a:lstStyle>
          <a:p>
            <a:r>
              <a:t>HISTORY OF TREATMENT FOR ANAEMIA</a:t>
            </a:r>
          </a:p>
        </p:txBody>
      </p:sp>
      <p:sp>
        <p:nvSpPr>
          <p:cNvPr id="435" name="FAMILY HISTORY"/>
          <p:cNvSpPr txBox="1"/>
          <p:nvPr/>
        </p:nvSpPr>
        <p:spPr>
          <a:xfrm>
            <a:off x="8816202" y="7833064"/>
            <a:ext cx="2013757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>
                <a:solidFill>
                  <a:srgbClr val="891B10"/>
                </a:solidFill>
              </a:defRPr>
            </a:lvl1pPr>
          </a:lstStyle>
          <a:p>
            <a:r>
              <a:t>FAMILY HISTORY</a:t>
            </a:r>
          </a:p>
        </p:txBody>
      </p:sp>
      <p:sp>
        <p:nvSpPr>
          <p:cNvPr id="436" name="PERSONAL HISTORY"/>
          <p:cNvSpPr txBox="1"/>
          <p:nvPr/>
        </p:nvSpPr>
        <p:spPr>
          <a:xfrm>
            <a:off x="8828902" y="8932767"/>
            <a:ext cx="2406663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>
                <a:solidFill>
                  <a:srgbClr val="891B10"/>
                </a:solidFill>
              </a:defRPr>
            </a:lvl1pPr>
          </a:lstStyle>
          <a:p>
            <a:r>
              <a:t>PERSONAL HISTORY</a:t>
            </a:r>
          </a:p>
        </p:txBody>
      </p:sp>
      <p:sp>
        <p:nvSpPr>
          <p:cNvPr id="437" name="Q1."/>
          <p:cNvSpPr txBox="1"/>
          <p:nvPr/>
        </p:nvSpPr>
        <p:spPr>
          <a:xfrm>
            <a:off x="8828558" y="4203158"/>
            <a:ext cx="522214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Q1.</a:t>
            </a:r>
          </a:p>
        </p:txBody>
      </p:sp>
      <p:sp>
        <p:nvSpPr>
          <p:cNvPr id="438" name="Q2."/>
          <p:cNvSpPr txBox="1"/>
          <p:nvPr/>
        </p:nvSpPr>
        <p:spPr>
          <a:xfrm>
            <a:off x="8828558" y="4994680"/>
            <a:ext cx="522214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Q2.</a:t>
            </a:r>
          </a:p>
        </p:txBody>
      </p:sp>
      <p:sp>
        <p:nvSpPr>
          <p:cNvPr id="439" name="Q3."/>
          <p:cNvSpPr txBox="1"/>
          <p:nvPr/>
        </p:nvSpPr>
        <p:spPr>
          <a:xfrm>
            <a:off x="8828558" y="5761056"/>
            <a:ext cx="522214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Q3.</a:t>
            </a:r>
          </a:p>
        </p:txBody>
      </p:sp>
      <p:sp>
        <p:nvSpPr>
          <p:cNvPr id="440" name="Q4."/>
          <p:cNvSpPr txBox="1"/>
          <p:nvPr/>
        </p:nvSpPr>
        <p:spPr>
          <a:xfrm>
            <a:off x="8828558" y="7145356"/>
            <a:ext cx="522214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Q4.</a:t>
            </a:r>
          </a:p>
        </p:txBody>
      </p:sp>
      <p:sp>
        <p:nvSpPr>
          <p:cNvPr id="441" name="Q5."/>
          <p:cNvSpPr txBox="1"/>
          <p:nvPr/>
        </p:nvSpPr>
        <p:spPr>
          <a:xfrm>
            <a:off x="8828558" y="8232266"/>
            <a:ext cx="522214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Q5.</a:t>
            </a:r>
          </a:p>
        </p:txBody>
      </p:sp>
      <p:sp>
        <p:nvSpPr>
          <p:cNvPr id="442" name="Q6."/>
          <p:cNvSpPr txBox="1"/>
          <p:nvPr/>
        </p:nvSpPr>
        <p:spPr>
          <a:xfrm>
            <a:off x="8828558" y="9357276"/>
            <a:ext cx="522214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Q6.</a:t>
            </a:r>
          </a:p>
        </p:txBody>
      </p:sp>
      <p:sp>
        <p:nvSpPr>
          <p:cNvPr id="443" name="Q7."/>
          <p:cNvSpPr txBox="1"/>
          <p:nvPr/>
        </p:nvSpPr>
        <p:spPr>
          <a:xfrm>
            <a:off x="8828558" y="10151054"/>
            <a:ext cx="522214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Q7.</a:t>
            </a:r>
          </a:p>
        </p:txBody>
      </p:sp>
      <p:sp>
        <p:nvSpPr>
          <p:cNvPr id="444" name="Q8."/>
          <p:cNvSpPr txBox="1"/>
          <p:nvPr/>
        </p:nvSpPr>
        <p:spPr>
          <a:xfrm>
            <a:off x="8828558" y="10942829"/>
            <a:ext cx="522214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sz="2200" b="1" i="0"/>
            </a:lvl1pPr>
          </a:lstStyle>
          <a:p>
            <a:r>
              <a:t>Q8.</a:t>
            </a:r>
          </a:p>
        </p:txBody>
      </p:sp>
      <p:sp>
        <p:nvSpPr>
          <p:cNvPr id="445" name="How many days did your period usually last, from the time bleeding began until it completely stopped?…"/>
          <p:cNvSpPr txBox="1"/>
          <p:nvPr/>
        </p:nvSpPr>
        <p:spPr>
          <a:xfrm>
            <a:off x="9403754" y="4242141"/>
            <a:ext cx="12641934" cy="6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800"/>
              </a:lnSpc>
              <a:spcBef>
                <a:spcPts val="800"/>
              </a:spcBef>
              <a:defRPr sz="2300" i="0" spc="22"/>
            </a:pPr>
            <a:r>
              <a:t>How many days did your period usually last, from the time bleeding began until it completely stopped?</a:t>
            </a:r>
          </a:p>
          <a:p>
            <a:pPr algn="l">
              <a:lnSpc>
                <a:spcPts val="1800"/>
              </a:lnSpc>
              <a:spcBef>
                <a:spcPts val="800"/>
              </a:spcBef>
              <a:defRPr sz="2300" spc="22"/>
            </a:pPr>
            <a:r>
              <a:t>Abnormal if ≥ 7 days</a:t>
            </a:r>
          </a:p>
        </p:txBody>
      </p:sp>
      <p:sp>
        <p:nvSpPr>
          <p:cNvPr id="446" name="How often did you experience a sensation of “flooding” or “gushing” during your period?…"/>
          <p:cNvSpPr txBox="1"/>
          <p:nvPr/>
        </p:nvSpPr>
        <p:spPr>
          <a:xfrm>
            <a:off x="9403754" y="5014891"/>
            <a:ext cx="10973809" cy="6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800"/>
              </a:lnSpc>
              <a:spcBef>
                <a:spcPts val="800"/>
              </a:spcBef>
              <a:defRPr sz="2300" i="0" spc="22"/>
            </a:pPr>
            <a:r>
              <a:t>How often did you experience a sensation of “flooding” or “gushing” during your period?</a:t>
            </a:r>
          </a:p>
          <a:p>
            <a:pPr algn="l">
              <a:lnSpc>
                <a:spcPts val="1800"/>
              </a:lnSpc>
              <a:spcBef>
                <a:spcPts val="800"/>
              </a:spcBef>
              <a:defRPr sz="2300" spc="22"/>
            </a:pPr>
            <a:r>
              <a:t>Abnormal if every or most periods</a:t>
            </a:r>
          </a:p>
        </p:txBody>
      </p:sp>
      <p:sp>
        <p:nvSpPr>
          <p:cNvPr id="447" name="During your period did you ever have bleeding where you would bleed through sanitary protection in 2 hours?…"/>
          <p:cNvSpPr txBox="1"/>
          <p:nvPr/>
        </p:nvSpPr>
        <p:spPr>
          <a:xfrm>
            <a:off x="9403754" y="5804275"/>
            <a:ext cx="13534476" cy="6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800"/>
              </a:lnSpc>
              <a:spcBef>
                <a:spcPts val="800"/>
              </a:spcBef>
              <a:defRPr sz="2300" i="0" spc="22"/>
            </a:pPr>
            <a:r>
              <a:t>During your period did you ever have bleeding where you would bleed through sanitary protection in 2 hours?</a:t>
            </a:r>
          </a:p>
          <a:p>
            <a:pPr algn="l">
              <a:lnSpc>
                <a:spcPts val="1800"/>
              </a:lnSpc>
              <a:spcBef>
                <a:spcPts val="800"/>
              </a:spcBef>
              <a:defRPr sz="2300" spc="22"/>
            </a:pPr>
            <a:r>
              <a:t>Abnormal if every or most periods</a:t>
            </a:r>
          </a:p>
        </p:txBody>
      </p:sp>
      <p:sp>
        <p:nvSpPr>
          <p:cNvPr id="448" name="Have you ever been treated for anaemia?"/>
          <p:cNvSpPr txBox="1"/>
          <p:nvPr/>
        </p:nvSpPr>
        <p:spPr>
          <a:xfrm>
            <a:off x="9403754" y="7177071"/>
            <a:ext cx="5135015" cy="357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1800"/>
              </a:lnSpc>
              <a:spcBef>
                <a:spcPts val="800"/>
              </a:spcBef>
              <a:defRPr sz="2300" i="0" spc="22"/>
            </a:lvl1pPr>
          </a:lstStyle>
          <a:p>
            <a:r>
              <a:t>Have you ever been treated for anaemia?</a:t>
            </a:r>
          </a:p>
        </p:txBody>
      </p:sp>
      <p:sp>
        <p:nvSpPr>
          <p:cNvPr id="449" name="Has anyone in your family ever been diagnosed with a bleeding disorder?"/>
          <p:cNvSpPr txBox="1"/>
          <p:nvPr/>
        </p:nvSpPr>
        <p:spPr>
          <a:xfrm>
            <a:off x="9403754" y="8263981"/>
            <a:ext cx="8983998" cy="357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1800"/>
              </a:lnSpc>
              <a:spcBef>
                <a:spcPts val="800"/>
              </a:spcBef>
              <a:defRPr sz="2300" i="0" spc="22"/>
            </a:lvl1pPr>
          </a:lstStyle>
          <a:p>
            <a:r>
              <a:t>Has anyone in your family ever been diagnosed with a bleeding disorder?</a:t>
            </a:r>
          </a:p>
        </p:txBody>
      </p:sp>
      <p:sp>
        <p:nvSpPr>
          <p:cNvPr id="450" name="Have you ever had a tooth extracted or had dental surgery?…"/>
          <p:cNvSpPr txBox="1"/>
          <p:nvPr/>
        </p:nvSpPr>
        <p:spPr>
          <a:xfrm>
            <a:off x="9403754" y="9406290"/>
            <a:ext cx="10162130" cy="6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800"/>
              </a:lnSpc>
              <a:spcBef>
                <a:spcPts val="800"/>
              </a:spcBef>
              <a:defRPr sz="2300" i="0" spc="22"/>
            </a:pPr>
            <a:r>
              <a:t>Have you ever had a tooth extracted or had dental surgery?</a:t>
            </a:r>
          </a:p>
          <a:p>
            <a:pPr algn="l">
              <a:lnSpc>
                <a:spcPts val="1800"/>
              </a:lnSpc>
              <a:spcBef>
                <a:spcPts val="800"/>
              </a:spcBef>
              <a:defRPr sz="2300" spc="22"/>
            </a:pPr>
            <a:r>
              <a:t>If yes, did you have problem with bleeding after tooth extraction or dental surgery?</a:t>
            </a:r>
          </a:p>
        </p:txBody>
      </p:sp>
      <p:sp>
        <p:nvSpPr>
          <p:cNvPr id="451" name="Have you ever had surgery other than dental surgery?…"/>
          <p:cNvSpPr txBox="1"/>
          <p:nvPr/>
        </p:nvSpPr>
        <p:spPr>
          <a:xfrm>
            <a:off x="9403754" y="10188227"/>
            <a:ext cx="6704442" cy="6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800"/>
              </a:lnSpc>
              <a:spcBef>
                <a:spcPts val="800"/>
              </a:spcBef>
              <a:defRPr sz="2300" i="0" spc="22"/>
            </a:pPr>
            <a:r>
              <a:t>Have you ever had surgery other than dental surgery?</a:t>
            </a:r>
          </a:p>
          <a:p>
            <a:pPr algn="l">
              <a:lnSpc>
                <a:spcPts val="1800"/>
              </a:lnSpc>
              <a:spcBef>
                <a:spcPts val="800"/>
              </a:spcBef>
              <a:defRPr sz="2300" spc="22"/>
            </a:pPr>
            <a:r>
              <a:t>If yes, did you have bleeding problem after surgery?</a:t>
            </a:r>
          </a:p>
        </p:txBody>
      </p:sp>
      <p:sp>
        <p:nvSpPr>
          <p:cNvPr id="452" name="Have you ever been pregnant?…"/>
          <p:cNvSpPr txBox="1"/>
          <p:nvPr/>
        </p:nvSpPr>
        <p:spPr>
          <a:xfrm>
            <a:off x="9403754" y="10976524"/>
            <a:ext cx="9786816" cy="68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1800"/>
              </a:lnSpc>
              <a:spcBef>
                <a:spcPts val="800"/>
              </a:spcBef>
              <a:defRPr sz="2300" i="0" spc="22"/>
            </a:pPr>
            <a:r>
              <a:t>Have you ever been pregnant?</a:t>
            </a:r>
          </a:p>
          <a:p>
            <a:pPr algn="l">
              <a:lnSpc>
                <a:spcPts val="1800"/>
              </a:lnSpc>
              <a:spcBef>
                <a:spcPts val="800"/>
              </a:spcBef>
              <a:defRPr sz="2300" spc="22"/>
            </a:pPr>
            <a:r>
              <a:t>If yes, have you ever had bleeding problem after delivery or after a miscarriage?</a:t>
            </a: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770" y="3586416"/>
            <a:ext cx="14461999" cy="83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14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14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ISTH-SSC bleeding assessment tool further assesses patients…"/>
          <p:cNvSpPr txBox="1"/>
          <p:nvPr/>
        </p:nvSpPr>
        <p:spPr>
          <a:xfrm>
            <a:off x="819106" y="789073"/>
            <a:ext cx="19049703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ISTH-SSC bleeding assessment tool</a:t>
            </a:r>
            <a:r>
              <a:t> </a:t>
            </a:r>
            <a:r>
              <a:rPr>
                <a:solidFill>
                  <a:srgbClr val="323333"/>
                </a:solidFill>
              </a:rPr>
              <a:t>further assesses patients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with a suspected inherited bleeding disorder</a:t>
            </a:r>
          </a:p>
        </p:txBody>
      </p:sp>
      <p:sp>
        <p:nvSpPr>
          <p:cNvPr id="457" name="ISTH, International Society on Thrombosis and Haemostasis; SSC, Scientific and Standardization Committee…"/>
          <p:cNvSpPr txBox="1"/>
          <p:nvPr/>
        </p:nvSpPr>
        <p:spPr>
          <a:xfrm>
            <a:off x="852121" y="12721404"/>
            <a:ext cx="14468760" cy="611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90000"/>
              </a:lnSpc>
              <a:defRPr sz="1800" i="0"/>
            </a:pPr>
            <a:r>
              <a:t>ISTH, International Society on Thrombosis and Haemostasis; SSC, Scientific and Standardization Committee</a:t>
            </a:r>
          </a:p>
          <a:p>
            <a:pPr algn="l" defTabSz="825500">
              <a:lnSpc>
                <a:spcPct val="90000"/>
              </a:lnSpc>
              <a:defRPr sz="1800" i="0"/>
            </a:pPr>
            <a:r>
              <a:t>Elbatarny M, et al. Haemophilia. 2014;20:831-5; Rodeghiero F, et al. J Thromb Haemost. 2010;8:2063-5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013" y="3215033"/>
            <a:ext cx="14168374" cy="636806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he ISTH-SSC bleeding assessment tool scores the following symptoms"/>
          <p:cNvSpPr txBox="1"/>
          <p:nvPr/>
        </p:nvSpPr>
        <p:spPr>
          <a:xfrm>
            <a:off x="9637469" y="3395517"/>
            <a:ext cx="11958638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lnSpc>
                <a:spcPct val="100000"/>
              </a:lnSpc>
              <a:defRPr b="1" i="0">
                <a:solidFill>
                  <a:srgbClr val="891B10"/>
                </a:solidFill>
              </a:defRPr>
            </a:lvl1pPr>
          </a:lstStyle>
          <a:p>
            <a:r>
              <a:t>The ISTH-SSC bleeding assessment tool scores the following symptoms</a:t>
            </a:r>
          </a:p>
        </p:txBody>
      </p:sp>
      <p:sp>
        <p:nvSpPr>
          <p:cNvPr id="460" name="The ISTH-SSC subcommittees have developed…"/>
          <p:cNvSpPr txBox="1"/>
          <p:nvPr/>
        </p:nvSpPr>
        <p:spPr>
          <a:xfrm>
            <a:off x="824933" y="3231024"/>
            <a:ext cx="7683303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ISTH-SSC subcommittees have developed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a tool to </a:t>
            </a:r>
            <a:r>
              <a:rPr b="1">
                <a:solidFill>
                  <a:srgbClr val="891B10"/>
                </a:solidFill>
              </a:rPr>
              <a:t>assess patients with a suspected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inherited bleeding disorder</a:t>
            </a:r>
            <a:r>
              <a:t> </a:t>
            </a:r>
            <a:r>
              <a:rPr>
                <a:solidFill>
                  <a:srgbClr val="4C4745"/>
                </a:solidFill>
              </a:rPr>
              <a:t>— it can be used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for men and for women.</a:t>
            </a:r>
          </a:p>
        </p:txBody>
      </p:sp>
      <p:sp>
        <p:nvSpPr>
          <p:cNvPr id="461" name="In women, a score of ≥6 is considered…"/>
          <p:cNvSpPr txBox="1"/>
          <p:nvPr/>
        </p:nvSpPr>
        <p:spPr>
          <a:xfrm>
            <a:off x="820204" y="7553257"/>
            <a:ext cx="6560609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In women, a </a:t>
            </a:r>
            <a:r>
              <a:rPr b="1">
                <a:solidFill>
                  <a:srgbClr val="891B10"/>
                </a:solidFill>
              </a:rPr>
              <a:t>score of ≥6 is considered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abnormal</a:t>
            </a:r>
            <a:r>
              <a:rPr>
                <a:solidFill>
                  <a:srgbClr val="A91600"/>
                </a:solidFill>
              </a:rPr>
              <a:t> </a:t>
            </a:r>
            <a:r>
              <a:t>and indicates that further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testing is required.</a:t>
            </a:r>
          </a:p>
        </p:txBody>
      </p:sp>
      <p:sp>
        <p:nvSpPr>
          <p:cNvPr id="462" name="The questionnaire is to be collected by an…"/>
          <p:cNvSpPr txBox="1"/>
          <p:nvPr/>
        </p:nvSpPr>
        <p:spPr>
          <a:xfrm>
            <a:off x="816301" y="5392140"/>
            <a:ext cx="7547968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questionnaire is to be </a:t>
            </a:r>
            <a:r>
              <a:rPr b="1">
                <a:solidFill>
                  <a:srgbClr val="891B10"/>
                </a:solidFill>
              </a:rPr>
              <a:t>collected by an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adequately trained healthcare professional</a:t>
            </a:r>
            <a:r>
              <a:rPr>
                <a:solidFill>
                  <a:srgbClr val="4C4745"/>
                </a:solidFill>
              </a:rPr>
              <a:t>,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who will score symptoms and related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treatments before or at diagnosis (or both).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013" y="10031110"/>
            <a:ext cx="14168374" cy="1544714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An online version of the ISTH bleeding assessment tool is available at…"/>
          <p:cNvSpPr txBox="1"/>
          <p:nvPr/>
        </p:nvSpPr>
        <p:spPr>
          <a:xfrm>
            <a:off x="10978637" y="10322494"/>
            <a:ext cx="11713010" cy="96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90000"/>
              </a:lnSpc>
              <a:defRPr i="0">
                <a:solidFill>
                  <a:srgbClr val="FFFFFF"/>
                </a:solidFill>
              </a:defRPr>
            </a:pPr>
            <a:r>
              <a:t>An online version of the ISTH bleeding assessment tool is available at</a:t>
            </a:r>
          </a:p>
          <a:p>
            <a:pPr algn="l" defTabSz="457200">
              <a:lnSpc>
                <a:spcPct val="90000"/>
              </a:lnSpc>
              <a:defRPr b="1" i="0">
                <a:solidFill>
                  <a:srgbClr val="FFFFFF"/>
                </a:solidFill>
              </a:defRPr>
            </a:pPr>
            <a:r>
              <a:t>https://bleedingscore.certe.nl</a:t>
            </a:r>
          </a:p>
        </p:txBody>
      </p:sp>
      <p:sp>
        <p:nvSpPr>
          <p:cNvPr id="465" name="1."/>
          <p:cNvSpPr txBox="1"/>
          <p:nvPr/>
        </p:nvSpPr>
        <p:spPr>
          <a:xfrm>
            <a:off x="10068811" y="4354974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1.</a:t>
            </a:r>
          </a:p>
        </p:txBody>
      </p:sp>
      <p:sp>
        <p:nvSpPr>
          <p:cNvPr id="466" name="2."/>
          <p:cNvSpPr txBox="1"/>
          <p:nvPr/>
        </p:nvSpPr>
        <p:spPr>
          <a:xfrm>
            <a:off x="10081511" y="4960340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2.</a:t>
            </a:r>
          </a:p>
        </p:txBody>
      </p:sp>
      <p:sp>
        <p:nvSpPr>
          <p:cNvPr id="467" name="3."/>
          <p:cNvSpPr txBox="1"/>
          <p:nvPr/>
        </p:nvSpPr>
        <p:spPr>
          <a:xfrm>
            <a:off x="10081511" y="5540307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3.</a:t>
            </a:r>
          </a:p>
        </p:txBody>
      </p:sp>
      <p:sp>
        <p:nvSpPr>
          <p:cNvPr id="468" name="4."/>
          <p:cNvSpPr txBox="1"/>
          <p:nvPr/>
        </p:nvSpPr>
        <p:spPr>
          <a:xfrm>
            <a:off x="10068811" y="6127283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4.</a:t>
            </a:r>
          </a:p>
        </p:txBody>
      </p:sp>
      <p:sp>
        <p:nvSpPr>
          <p:cNvPr id="469" name="5."/>
          <p:cNvSpPr txBox="1"/>
          <p:nvPr/>
        </p:nvSpPr>
        <p:spPr>
          <a:xfrm>
            <a:off x="10081511" y="6701674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5.</a:t>
            </a:r>
          </a:p>
        </p:txBody>
      </p:sp>
      <p:sp>
        <p:nvSpPr>
          <p:cNvPr id="470" name="6."/>
          <p:cNvSpPr txBox="1"/>
          <p:nvPr/>
        </p:nvSpPr>
        <p:spPr>
          <a:xfrm>
            <a:off x="10081511" y="7294226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6.</a:t>
            </a:r>
          </a:p>
        </p:txBody>
      </p:sp>
      <p:sp>
        <p:nvSpPr>
          <p:cNvPr id="471" name="7."/>
          <p:cNvSpPr txBox="1"/>
          <p:nvPr/>
        </p:nvSpPr>
        <p:spPr>
          <a:xfrm>
            <a:off x="10081511" y="7868617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7.</a:t>
            </a:r>
          </a:p>
        </p:txBody>
      </p:sp>
      <p:sp>
        <p:nvSpPr>
          <p:cNvPr id="472" name="8."/>
          <p:cNvSpPr txBox="1"/>
          <p:nvPr/>
        </p:nvSpPr>
        <p:spPr>
          <a:xfrm>
            <a:off x="10081511" y="8441688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8.</a:t>
            </a:r>
          </a:p>
        </p:txBody>
      </p:sp>
      <p:sp>
        <p:nvSpPr>
          <p:cNvPr id="473" name="9."/>
          <p:cNvSpPr txBox="1"/>
          <p:nvPr/>
        </p:nvSpPr>
        <p:spPr>
          <a:xfrm>
            <a:off x="16418811" y="4367674"/>
            <a:ext cx="42882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9.</a:t>
            </a:r>
          </a:p>
        </p:txBody>
      </p:sp>
      <p:sp>
        <p:nvSpPr>
          <p:cNvPr id="474" name="10."/>
          <p:cNvSpPr txBox="1"/>
          <p:nvPr/>
        </p:nvSpPr>
        <p:spPr>
          <a:xfrm>
            <a:off x="16418811" y="4947640"/>
            <a:ext cx="634803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10.</a:t>
            </a:r>
          </a:p>
        </p:txBody>
      </p:sp>
      <p:sp>
        <p:nvSpPr>
          <p:cNvPr id="475" name="11."/>
          <p:cNvSpPr txBox="1"/>
          <p:nvPr/>
        </p:nvSpPr>
        <p:spPr>
          <a:xfrm>
            <a:off x="16418811" y="5540307"/>
            <a:ext cx="634803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11.</a:t>
            </a:r>
          </a:p>
        </p:txBody>
      </p:sp>
      <p:sp>
        <p:nvSpPr>
          <p:cNvPr id="476" name="12."/>
          <p:cNvSpPr txBox="1"/>
          <p:nvPr/>
        </p:nvSpPr>
        <p:spPr>
          <a:xfrm>
            <a:off x="16418811" y="6127283"/>
            <a:ext cx="634803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12.</a:t>
            </a:r>
          </a:p>
        </p:txBody>
      </p:sp>
      <p:sp>
        <p:nvSpPr>
          <p:cNvPr id="477" name="13."/>
          <p:cNvSpPr txBox="1"/>
          <p:nvPr/>
        </p:nvSpPr>
        <p:spPr>
          <a:xfrm>
            <a:off x="16418811" y="6700519"/>
            <a:ext cx="634803" cy="46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13.</a:t>
            </a:r>
          </a:p>
        </p:txBody>
      </p:sp>
      <p:sp>
        <p:nvSpPr>
          <p:cNvPr id="478" name="14."/>
          <p:cNvSpPr txBox="1"/>
          <p:nvPr/>
        </p:nvSpPr>
        <p:spPr>
          <a:xfrm>
            <a:off x="16418811" y="7294226"/>
            <a:ext cx="634803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b="1" i="0"/>
            </a:lvl1pPr>
          </a:lstStyle>
          <a:p>
            <a:r>
              <a:t>14.</a:t>
            </a:r>
          </a:p>
        </p:txBody>
      </p:sp>
      <p:sp>
        <p:nvSpPr>
          <p:cNvPr id="479" name="Epistaxis"/>
          <p:cNvSpPr txBox="1"/>
          <p:nvPr/>
        </p:nvSpPr>
        <p:spPr>
          <a:xfrm>
            <a:off x="10627611" y="4354974"/>
            <a:ext cx="1524200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Epistaxis</a:t>
            </a:r>
          </a:p>
        </p:txBody>
      </p:sp>
      <p:sp>
        <p:nvSpPr>
          <p:cNvPr id="480" name="Cutaneous bruising"/>
          <p:cNvSpPr txBox="1"/>
          <p:nvPr/>
        </p:nvSpPr>
        <p:spPr>
          <a:xfrm>
            <a:off x="10627611" y="4947640"/>
            <a:ext cx="328374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Cutaneous bruising</a:t>
            </a:r>
          </a:p>
        </p:txBody>
      </p:sp>
      <p:sp>
        <p:nvSpPr>
          <p:cNvPr id="481" name="Bleeding from minor wounds"/>
          <p:cNvSpPr txBox="1"/>
          <p:nvPr/>
        </p:nvSpPr>
        <p:spPr>
          <a:xfrm>
            <a:off x="10627611" y="5540307"/>
            <a:ext cx="4906368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Bleeding from minor wounds</a:t>
            </a:r>
          </a:p>
        </p:txBody>
      </p:sp>
      <p:sp>
        <p:nvSpPr>
          <p:cNvPr id="482" name="Oral cavity bleeding"/>
          <p:cNvSpPr txBox="1"/>
          <p:nvPr/>
        </p:nvSpPr>
        <p:spPr>
          <a:xfrm>
            <a:off x="10627611" y="6127283"/>
            <a:ext cx="3364509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Oral cavity bleeding</a:t>
            </a:r>
          </a:p>
        </p:txBody>
      </p:sp>
      <p:sp>
        <p:nvSpPr>
          <p:cNvPr id="483" name="Gastrointestinal bleeding"/>
          <p:cNvSpPr txBox="1"/>
          <p:nvPr/>
        </p:nvSpPr>
        <p:spPr>
          <a:xfrm>
            <a:off x="10627611" y="6701559"/>
            <a:ext cx="4239222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Gastrointestinal bleeding</a:t>
            </a:r>
          </a:p>
        </p:txBody>
      </p:sp>
      <p:sp>
        <p:nvSpPr>
          <p:cNvPr id="484" name="Haematuria"/>
          <p:cNvSpPr txBox="1"/>
          <p:nvPr/>
        </p:nvSpPr>
        <p:spPr>
          <a:xfrm>
            <a:off x="10627611" y="7273590"/>
            <a:ext cx="2059187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Haematuria</a:t>
            </a:r>
          </a:p>
        </p:txBody>
      </p:sp>
      <p:sp>
        <p:nvSpPr>
          <p:cNvPr id="485" name="Dental extraction bleeds"/>
          <p:cNvSpPr txBox="1"/>
          <p:nvPr/>
        </p:nvSpPr>
        <p:spPr>
          <a:xfrm>
            <a:off x="10627611" y="7846661"/>
            <a:ext cx="4126311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Dental extraction bleeds</a:t>
            </a:r>
          </a:p>
        </p:txBody>
      </p:sp>
      <p:sp>
        <p:nvSpPr>
          <p:cNvPr id="486" name="Surgical bleeding"/>
          <p:cNvSpPr txBox="1"/>
          <p:nvPr/>
        </p:nvSpPr>
        <p:spPr>
          <a:xfrm>
            <a:off x="10627611" y="8432432"/>
            <a:ext cx="2906317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Surgical bleeding</a:t>
            </a:r>
          </a:p>
        </p:txBody>
      </p:sp>
      <p:sp>
        <p:nvSpPr>
          <p:cNvPr id="487" name="Menorrhagia"/>
          <p:cNvSpPr txBox="1"/>
          <p:nvPr/>
        </p:nvSpPr>
        <p:spPr>
          <a:xfrm>
            <a:off x="17193511" y="4342274"/>
            <a:ext cx="2262586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Menorrhagia</a:t>
            </a:r>
          </a:p>
        </p:txBody>
      </p:sp>
      <p:sp>
        <p:nvSpPr>
          <p:cNvPr id="488" name="Post-partum haemorrhage"/>
          <p:cNvSpPr txBox="1"/>
          <p:nvPr/>
        </p:nvSpPr>
        <p:spPr>
          <a:xfrm>
            <a:off x="17193511" y="4947640"/>
            <a:ext cx="4479926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Post-partum haemorrhage</a:t>
            </a:r>
          </a:p>
        </p:txBody>
      </p:sp>
      <p:sp>
        <p:nvSpPr>
          <p:cNvPr id="489" name="Muscle haematomas"/>
          <p:cNvSpPr txBox="1"/>
          <p:nvPr/>
        </p:nvSpPr>
        <p:spPr>
          <a:xfrm>
            <a:off x="17193511" y="5547316"/>
            <a:ext cx="354409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Muscle haematomas</a:t>
            </a:r>
          </a:p>
        </p:txBody>
      </p:sp>
      <p:sp>
        <p:nvSpPr>
          <p:cNvPr id="490" name="Haemarthrosis"/>
          <p:cNvSpPr txBox="1"/>
          <p:nvPr/>
        </p:nvSpPr>
        <p:spPr>
          <a:xfrm>
            <a:off x="17193511" y="6127283"/>
            <a:ext cx="2535636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Haemarthrosis</a:t>
            </a:r>
          </a:p>
        </p:txBody>
      </p:sp>
      <p:sp>
        <p:nvSpPr>
          <p:cNvPr id="491" name="Central-nervous system bleeding"/>
          <p:cNvSpPr txBox="1"/>
          <p:nvPr/>
        </p:nvSpPr>
        <p:spPr>
          <a:xfrm>
            <a:off x="17193511" y="6676274"/>
            <a:ext cx="5503864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Central-nervous system bleeding</a:t>
            </a:r>
          </a:p>
        </p:txBody>
      </p:sp>
      <p:sp>
        <p:nvSpPr>
          <p:cNvPr id="492" name="Other bleeding problems"/>
          <p:cNvSpPr txBox="1"/>
          <p:nvPr/>
        </p:nvSpPr>
        <p:spPr>
          <a:xfrm>
            <a:off x="17193511" y="7273590"/>
            <a:ext cx="4239023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Other bleeding problems</a:t>
            </a:r>
          </a:p>
        </p:txBody>
      </p:sp>
      <p:pic>
        <p:nvPicPr>
          <p:cNvPr id="4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764" y="4052497"/>
            <a:ext cx="13572872" cy="5238472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15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15</a:t>
            </a:r>
          </a:p>
        </p:txBody>
      </p:sp>
      <p:sp>
        <p:nvSpPr>
          <p:cNvPr id="2" name="Rectangle 1">
            <a:hlinkClick r:id="rId5"/>
            <a:extLst>
              <a:ext uri="{FF2B5EF4-FFF2-40B4-BE49-F238E27FC236}">
                <a16:creationId xmlns:a16="http://schemas.microsoft.com/office/drawing/2014/main" id="{CFCDE0C0-5517-E64D-A861-B52AD0A466BF}"/>
              </a:ext>
            </a:extLst>
          </p:cNvPr>
          <p:cNvSpPr/>
          <p:nvPr/>
        </p:nvSpPr>
        <p:spPr>
          <a:xfrm>
            <a:off x="10978637" y="10749776"/>
            <a:ext cx="5440174" cy="53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Next steps when suspecting a bleeding disorder"/>
          <p:cNvSpPr txBox="1"/>
          <p:nvPr/>
        </p:nvSpPr>
        <p:spPr>
          <a:xfrm>
            <a:off x="814873" y="786956"/>
            <a:ext cx="14893306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Next steps</a:t>
            </a:r>
            <a:r>
              <a:t> when suspecting a bleeding disorder</a:t>
            </a:r>
          </a:p>
        </p:txBody>
      </p:sp>
      <p:pic>
        <p:nvPicPr>
          <p:cNvPr id="497" name="Image" descr="Image"/>
          <p:cNvPicPr>
            <a:picLocks noChangeAspect="1"/>
          </p:cNvPicPr>
          <p:nvPr/>
        </p:nvPicPr>
        <p:blipFill>
          <a:blip r:embed="rId2"/>
          <a:srcRect r="1"/>
          <a:stretch>
            <a:fillRect/>
          </a:stretch>
        </p:blipFill>
        <p:spPr>
          <a:xfrm>
            <a:off x="4211197" y="-583605"/>
            <a:ext cx="14606588" cy="14882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6" y="0"/>
                </a:moveTo>
                <a:lnTo>
                  <a:pt x="526" y="57"/>
                </a:lnTo>
                <a:lnTo>
                  <a:pt x="531" y="0"/>
                </a:lnTo>
                <a:lnTo>
                  <a:pt x="526" y="0"/>
                </a:lnTo>
                <a:close/>
                <a:moveTo>
                  <a:pt x="21600" y="0"/>
                </a:moveTo>
                <a:lnTo>
                  <a:pt x="11445" y="4"/>
                </a:lnTo>
                <a:cubicBezTo>
                  <a:pt x="8652" y="5"/>
                  <a:pt x="6180" y="9"/>
                  <a:pt x="4445" y="13"/>
                </a:cubicBezTo>
                <a:cubicBezTo>
                  <a:pt x="2710" y="18"/>
                  <a:pt x="1714" y="23"/>
                  <a:pt x="1875" y="29"/>
                </a:cubicBezTo>
                <a:cubicBezTo>
                  <a:pt x="2533" y="52"/>
                  <a:pt x="3473" y="75"/>
                  <a:pt x="8382" y="187"/>
                </a:cubicBezTo>
                <a:cubicBezTo>
                  <a:pt x="9025" y="201"/>
                  <a:pt x="10070" y="226"/>
                  <a:pt x="10706" y="240"/>
                </a:cubicBezTo>
                <a:cubicBezTo>
                  <a:pt x="11341" y="255"/>
                  <a:pt x="12386" y="279"/>
                  <a:pt x="13028" y="293"/>
                </a:cubicBezTo>
                <a:cubicBezTo>
                  <a:pt x="13671" y="307"/>
                  <a:pt x="14619" y="330"/>
                  <a:pt x="15134" y="344"/>
                </a:cubicBezTo>
                <a:cubicBezTo>
                  <a:pt x="15650" y="359"/>
                  <a:pt x="16676" y="384"/>
                  <a:pt x="17416" y="400"/>
                </a:cubicBezTo>
                <a:cubicBezTo>
                  <a:pt x="18156" y="416"/>
                  <a:pt x="19147" y="440"/>
                  <a:pt x="19619" y="454"/>
                </a:cubicBezTo>
                <a:cubicBezTo>
                  <a:pt x="20091" y="468"/>
                  <a:pt x="20718" y="480"/>
                  <a:pt x="21013" y="480"/>
                </a:cubicBezTo>
                <a:cubicBezTo>
                  <a:pt x="21465" y="480"/>
                  <a:pt x="21550" y="487"/>
                  <a:pt x="21564" y="521"/>
                </a:cubicBezTo>
                <a:cubicBezTo>
                  <a:pt x="21568" y="531"/>
                  <a:pt x="21568" y="647"/>
                  <a:pt x="21567" y="832"/>
                </a:cubicBezTo>
                <a:cubicBezTo>
                  <a:pt x="21570" y="789"/>
                  <a:pt x="21574" y="706"/>
                  <a:pt x="21577" y="704"/>
                </a:cubicBezTo>
                <a:cubicBezTo>
                  <a:pt x="21590" y="697"/>
                  <a:pt x="21600" y="535"/>
                  <a:pt x="21600" y="346"/>
                </a:cubicBezTo>
                <a:lnTo>
                  <a:pt x="21600" y="0"/>
                </a:lnTo>
                <a:close/>
                <a:moveTo>
                  <a:pt x="11479" y="6425"/>
                </a:moveTo>
                <a:cubicBezTo>
                  <a:pt x="11464" y="6429"/>
                  <a:pt x="11391" y="6437"/>
                  <a:pt x="11316" y="6443"/>
                </a:cubicBezTo>
                <a:cubicBezTo>
                  <a:pt x="11229" y="6449"/>
                  <a:pt x="11169" y="6469"/>
                  <a:pt x="11147" y="6498"/>
                </a:cubicBezTo>
                <a:cubicBezTo>
                  <a:pt x="11128" y="6523"/>
                  <a:pt x="11092" y="6547"/>
                  <a:pt x="11067" y="6550"/>
                </a:cubicBezTo>
                <a:cubicBezTo>
                  <a:pt x="11042" y="6554"/>
                  <a:pt x="11011" y="6575"/>
                  <a:pt x="10998" y="6598"/>
                </a:cubicBezTo>
                <a:cubicBezTo>
                  <a:pt x="10985" y="6621"/>
                  <a:pt x="10963" y="6640"/>
                  <a:pt x="10948" y="6640"/>
                </a:cubicBezTo>
                <a:cubicBezTo>
                  <a:pt x="10934" y="6640"/>
                  <a:pt x="10899" y="6661"/>
                  <a:pt x="10871" y="6687"/>
                </a:cubicBezTo>
                <a:cubicBezTo>
                  <a:pt x="10843" y="6712"/>
                  <a:pt x="10787" y="6762"/>
                  <a:pt x="10747" y="6797"/>
                </a:cubicBezTo>
                <a:cubicBezTo>
                  <a:pt x="10649" y="6885"/>
                  <a:pt x="10592" y="6999"/>
                  <a:pt x="10560" y="7192"/>
                </a:cubicBezTo>
                <a:cubicBezTo>
                  <a:pt x="10560" y="7192"/>
                  <a:pt x="10560" y="7192"/>
                  <a:pt x="10560" y="7193"/>
                </a:cubicBezTo>
                <a:cubicBezTo>
                  <a:pt x="10549" y="7257"/>
                  <a:pt x="10541" y="7330"/>
                  <a:pt x="10535" y="7413"/>
                </a:cubicBezTo>
                <a:cubicBezTo>
                  <a:pt x="10498" y="7914"/>
                  <a:pt x="10476" y="8088"/>
                  <a:pt x="10441" y="8143"/>
                </a:cubicBezTo>
                <a:cubicBezTo>
                  <a:pt x="10433" y="8156"/>
                  <a:pt x="10423" y="8210"/>
                  <a:pt x="10419" y="8264"/>
                </a:cubicBezTo>
                <a:cubicBezTo>
                  <a:pt x="10407" y="8424"/>
                  <a:pt x="10292" y="8659"/>
                  <a:pt x="10190" y="8733"/>
                </a:cubicBezTo>
                <a:cubicBezTo>
                  <a:pt x="10139" y="8769"/>
                  <a:pt x="10079" y="8827"/>
                  <a:pt x="10055" y="8862"/>
                </a:cubicBezTo>
                <a:cubicBezTo>
                  <a:pt x="10025" y="8905"/>
                  <a:pt x="9921" y="9016"/>
                  <a:pt x="9820" y="9117"/>
                </a:cubicBezTo>
                <a:cubicBezTo>
                  <a:pt x="9720" y="9217"/>
                  <a:pt x="9624" y="9307"/>
                  <a:pt x="9610" y="9307"/>
                </a:cubicBezTo>
                <a:cubicBezTo>
                  <a:pt x="9598" y="9307"/>
                  <a:pt x="9560" y="9276"/>
                  <a:pt x="9525" y="9238"/>
                </a:cubicBezTo>
                <a:cubicBezTo>
                  <a:pt x="9489" y="9201"/>
                  <a:pt x="9425" y="9164"/>
                  <a:pt x="9383" y="9157"/>
                </a:cubicBezTo>
                <a:cubicBezTo>
                  <a:pt x="9340" y="9150"/>
                  <a:pt x="9291" y="9125"/>
                  <a:pt x="9272" y="9100"/>
                </a:cubicBezTo>
                <a:cubicBezTo>
                  <a:pt x="9148" y="8940"/>
                  <a:pt x="9009" y="8786"/>
                  <a:pt x="8887" y="8671"/>
                </a:cubicBezTo>
                <a:cubicBezTo>
                  <a:pt x="8766" y="8555"/>
                  <a:pt x="8663" y="8476"/>
                  <a:pt x="8608" y="8465"/>
                </a:cubicBezTo>
                <a:cubicBezTo>
                  <a:pt x="8576" y="8459"/>
                  <a:pt x="8538" y="8444"/>
                  <a:pt x="8523" y="8430"/>
                </a:cubicBezTo>
                <a:cubicBezTo>
                  <a:pt x="8516" y="8423"/>
                  <a:pt x="8506" y="8418"/>
                  <a:pt x="8495" y="8416"/>
                </a:cubicBezTo>
                <a:cubicBezTo>
                  <a:pt x="8495" y="8416"/>
                  <a:pt x="8494" y="8416"/>
                  <a:pt x="8494" y="8416"/>
                </a:cubicBezTo>
                <a:cubicBezTo>
                  <a:pt x="8483" y="8414"/>
                  <a:pt x="8471" y="8414"/>
                  <a:pt x="8461" y="8418"/>
                </a:cubicBezTo>
                <a:cubicBezTo>
                  <a:pt x="8440" y="8426"/>
                  <a:pt x="8380" y="8408"/>
                  <a:pt x="8328" y="8377"/>
                </a:cubicBezTo>
                <a:cubicBezTo>
                  <a:pt x="8276" y="8347"/>
                  <a:pt x="8215" y="8328"/>
                  <a:pt x="8194" y="8336"/>
                </a:cubicBezTo>
                <a:cubicBezTo>
                  <a:pt x="8184" y="8340"/>
                  <a:pt x="8172" y="8340"/>
                  <a:pt x="8163" y="8338"/>
                </a:cubicBezTo>
                <a:cubicBezTo>
                  <a:pt x="8152" y="8335"/>
                  <a:pt x="8143" y="8330"/>
                  <a:pt x="8138" y="8322"/>
                </a:cubicBezTo>
                <a:cubicBezTo>
                  <a:pt x="8119" y="8291"/>
                  <a:pt x="8026" y="8287"/>
                  <a:pt x="7941" y="8306"/>
                </a:cubicBezTo>
                <a:cubicBezTo>
                  <a:pt x="7913" y="8312"/>
                  <a:pt x="7886" y="8322"/>
                  <a:pt x="7863" y="8333"/>
                </a:cubicBezTo>
                <a:cubicBezTo>
                  <a:pt x="7807" y="8361"/>
                  <a:pt x="7721" y="8437"/>
                  <a:pt x="7651" y="8510"/>
                </a:cubicBezTo>
                <a:cubicBezTo>
                  <a:pt x="7581" y="8584"/>
                  <a:pt x="7527" y="8657"/>
                  <a:pt x="7536" y="8679"/>
                </a:cubicBezTo>
                <a:cubicBezTo>
                  <a:pt x="7544" y="8700"/>
                  <a:pt x="7532" y="8730"/>
                  <a:pt x="7511" y="8748"/>
                </a:cubicBezTo>
                <a:cubicBezTo>
                  <a:pt x="7490" y="8765"/>
                  <a:pt x="7477" y="8788"/>
                  <a:pt x="7484" y="8798"/>
                </a:cubicBezTo>
                <a:cubicBezTo>
                  <a:pt x="7491" y="8809"/>
                  <a:pt x="7480" y="8887"/>
                  <a:pt x="7459" y="8973"/>
                </a:cubicBezTo>
                <a:cubicBezTo>
                  <a:pt x="7430" y="9099"/>
                  <a:pt x="7429" y="9149"/>
                  <a:pt x="7456" y="9238"/>
                </a:cubicBezTo>
                <a:cubicBezTo>
                  <a:pt x="7474" y="9298"/>
                  <a:pt x="7485" y="9360"/>
                  <a:pt x="7480" y="9376"/>
                </a:cubicBezTo>
                <a:cubicBezTo>
                  <a:pt x="7477" y="9383"/>
                  <a:pt x="7481" y="9396"/>
                  <a:pt x="7489" y="9410"/>
                </a:cubicBezTo>
                <a:cubicBezTo>
                  <a:pt x="7498" y="9424"/>
                  <a:pt x="7510" y="9439"/>
                  <a:pt x="7526" y="9453"/>
                </a:cubicBezTo>
                <a:cubicBezTo>
                  <a:pt x="7556" y="9480"/>
                  <a:pt x="7581" y="9528"/>
                  <a:pt x="7581" y="9561"/>
                </a:cubicBezTo>
                <a:cubicBezTo>
                  <a:pt x="7581" y="9594"/>
                  <a:pt x="7599" y="9635"/>
                  <a:pt x="7622" y="9654"/>
                </a:cubicBezTo>
                <a:cubicBezTo>
                  <a:pt x="7638" y="9667"/>
                  <a:pt x="7646" y="9677"/>
                  <a:pt x="7648" y="9688"/>
                </a:cubicBezTo>
                <a:cubicBezTo>
                  <a:pt x="7649" y="9699"/>
                  <a:pt x="7644" y="9710"/>
                  <a:pt x="7631" y="9725"/>
                </a:cubicBezTo>
                <a:cubicBezTo>
                  <a:pt x="7607" y="9753"/>
                  <a:pt x="7607" y="9779"/>
                  <a:pt x="7631" y="9830"/>
                </a:cubicBezTo>
                <a:cubicBezTo>
                  <a:pt x="7649" y="9867"/>
                  <a:pt x="7656" y="9907"/>
                  <a:pt x="7648" y="9920"/>
                </a:cubicBezTo>
                <a:cubicBezTo>
                  <a:pt x="7644" y="9926"/>
                  <a:pt x="7647" y="9934"/>
                  <a:pt x="7654" y="9941"/>
                </a:cubicBezTo>
                <a:cubicBezTo>
                  <a:pt x="7661" y="9948"/>
                  <a:pt x="7672" y="9955"/>
                  <a:pt x="7686" y="9959"/>
                </a:cubicBezTo>
                <a:cubicBezTo>
                  <a:pt x="7715" y="9968"/>
                  <a:pt x="7758" y="10004"/>
                  <a:pt x="7780" y="10038"/>
                </a:cubicBezTo>
                <a:cubicBezTo>
                  <a:pt x="7803" y="10072"/>
                  <a:pt x="7856" y="10109"/>
                  <a:pt x="7897" y="10119"/>
                </a:cubicBezTo>
                <a:cubicBezTo>
                  <a:pt x="7967" y="10136"/>
                  <a:pt x="8136" y="10256"/>
                  <a:pt x="8138" y="10291"/>
                </a:cubicBezTo>
                <a:cubicBezTo>
                  <a:pt x="8142" y="10329"/>
                  <a:pt x="8167" y="10386"/>
                  <a:pt x="8188" y="10412"/>
                </a:cubicBezTo>
                <a:cubicBezTo>
                  <a:pt x="8195" y="10421"/>
                  <a:pt x="8201" y="10427"/>
                  <a:pt x="8207" y="10427"/>
                </a:cubicBezTo>
                <a:cubicBezTo>
                  <a:pt x="8213" y="10427"/>
                  <a:pt x="8222" y="10437"/>
                  <a:pt x="8234" y="10453"/>
                </a:cubicBezTo>
                <a:cubicBezTo>
                  <a:pt x="8267" y="10502"/>
                  <a:pt x="8314" y="10608"/>
                  <a:pt x="8323" y="10666"/>
                </a:cubicBezTo>
                <a:cubicBezTo>
                  <a:pt x="8326" y="10688"/>
                  <a:pt x="8336" y="10719"/>
                  <a:pt x="8345" y="10734"/>
                </a:cubicBezTo>
                <a:cubicBezTo>
                  <a:pt x="8354" y="10748"/>
                  <a:pt x="8363" y="10844"/>
                  <a:pt x="8367" y="10946"/>
                </a:cubicBezTo>
                <a:cubicBezTo>
                  <a:pt x="8370" y="11048"/>
                  <a:pt x="8383" y="11150"/>
                  <a:pt x="8396" y="11173"/>
                </a:cubicBezTo>
                <a:cubicBezTo>
                  <a:pt x="8402" y="11185"/>
                  <a:pt x="8409" y="11217"/>
                  <a:pt x="8417" y="11261"/>
                </a:cubicBezTo>
                <a:cubicBezTo>
                  <a:pt x="8424" y="11305"/>
                  <a:pt x="8431" y="11359"/>
                  <a:pt x="8436" y="11415"/>
                </a:cubicBezTo>
                <a:cubicBezTo>
                  <a:pt x="8446" y="11524"/>
                  <a:pt x="8477" y="11718"/>
                  <a:pt x="8506" y="11844"/>
                </a:cubicBezTo>
                <a:cubicBezTo>
                  <a:pt x="8535" y="11971"/>
                  <a:pt x="8558" y="12132"/>
                  <a:pt x="8557" y="12204"/>
                </a:cubicBezTo>
                <a:cubicBezTo>
                  <a:pt x="8556" y="12275"/>
                  <a:pt x="8562" y="12369"/>
                  <a:pt x="8572" y="12413"/>
                </a:cubicBezTo>
                <a:cubicBezTo>
                  <a:pt x="8582" y="12457"/>
                  <a:pt x="8589" y="12529"/>
                  <a:pt x="8589" y="12572"/>
                </a:cubicBezTo>
                <a:cubicBezTo>
                  <a:pt x="8588" y="12616"/>
                  <a:pt x="8605" y="12678"/>
                  <a:pt x="8627" y="12711"/>
                </a:cubicBezTo>
                <a:cubicBezTo>
                  <a:pt x="8649" y="12744"/>
                  <a:pt x="8667" y="12788"/>
                  <a:pt x="8667" y="12808"/>
                </a:cubicBezTo>
                <a:cubicBezTo>
                  <a:pt x="8667" y="12818"/>
                  <a:pt x="8674" y="12839"/>
                  <a:pt x="8684" y="12866"/>
                </a:cubicBezTo>
                <a:cubicBezTo>
                  <a:pt x="8694" y="12893"/>
                  <a:pt x="8708" y="12925"/>
                  <a:pt x="8723" y="12956"/>
                </a:cubicBezTo>
                <a:cubicBezTo>
                  <a:pt x="8753" y="13018"/>
                  <a:pt x="8771" y="13079"/>
                  <a:pt x="8763" y="13092"/>
                </a:cubicBezTo>
                <a:cubicBezTo>
                  <a:pt x="8755" y="13106"/>
                  <a:pt x="8761" y="13124"/>
                  <a:pt x="8776" y="13133"/>
                </a:cubicBezTo>
                <a:cubicBezTo>
                  <a:pt x="8791" y="13142"/>
                  <a:pt x="8803" y="13172"/>
                  <a:pt x="8803" y="13198"/>
                </a:cubicBezTo>
                <a:cubicBezTo>
                  <a:pt x="8803" y="13225"/>
                  <a:pt x="8822" y="13262"/>
                  <a:pt x="8844" y="13280"/>
                </a:cubicBezTo>
                <a:cubicBezTo>
                  <a:pt x="8867" y="13299"/>
                  <a:pt x="8884" y="13333"/>
                  <a:pt x="8884" y="13357"/>
                </a:cubicBezTo>
                <a:cubicBezTo>
                  <a:pt x="8884" y="13381"/>
                  <a:pt x="8916" y="13447"/>
                  <a:pt x="8954" y="13502"/>
                </a:cubicBezTo>
                <a:cubicBezTo>
                  <a:pt x="8993" y="13557"/>
                  <a:pt x="9026" y="13629"/>
                  <a:pt x="9028" y="13661"/>
                </a:cubicBezTo>
                <a:cubicBezTo>
                  <a:pt x="9028" y="13675"/>
                  <a:pt x="9033" y="13691"/>
                  <a:pt x="9041" y="13709"/>
                </a:cubicBezTo>
                <a:cubicBezTo>
                  <a:pt x="9041" y="13709"/>
                  <a:pt x="9041" y="13709"/>
                  <a:pt x="9041" y="13709"/>
                </a:cubicBezTo>
                <a:cubicBezTo>
                  <a:pt x="9049" y="13727"/>
                  <a:pt x="9061" y="13745"/>
                  <a:pt x="9074" y="13764"/>
                </a:cubicBezTo>
                <a:cubicBezTo>
                  <a:pt x="9074" y="13764"/>
                  <a:pt x="9074" y="13765"/>
                  <a:pt x="9074" y="13765"/>
                </a:cubicBezTo>
                <a:cubicBezTo>
                  <a:pt x="9101" y="13803"/>
                  <a:pt x="9137" y="13842"/>
                  <a:pt x="9175" y="13878"/>
                </a:cubicBezTo>
                <a:cubicBezTo>
                  <a:pt x="9214" y="13913"/>
                  <a:pt x="9255" y="13945"/>
                  <a:pt x="9291" y="13965"/>
                </a:cubicBezTo>
                <a:cubicBezTo>
                  <a:pt x="9291" y="13965"/>
                  <a:pt x="9292" y="13964"/>
                  <a:pt x="9292" y="13965"/>
                </a:cubicBezTo>
                <a:cubicBezTo>
                  <a:pt x="9328" y="13985"/>
                  <a:pt x="9360" y="13994"/>
                  <a:pt x="9380" y="13986"/>
                </a:cubicBezTo>
                <a:cubicBezTo>
                  <a:pt x="9404" y="13977"/>
                  <a:pt x="9466" y="13992"/>
                  <a:pt x="9519" y="14014"/>
                </a:cubicBezTo>
                <a:cubicBezTo>
                  <a:pt x="9572" y="14035"/>
                  <a:pt x="9615" y="14063"/>
                  <a:pt x="9606" y="14078"/>
                </a:cubicBezTo>
                <a:cubicBezTo>
                  <a:pt x="9598" y="14091"/>
                  <a:pt x="9619" y="14102"/>
                  <a:pt x="9653" y="14103"/>
                </a:cubicBezTo>
                <a:cubicBezTo>
                  <a:pt x="9829" y="14108"/>
                  <a:pt x="9926" y="14112"/>
                  <a:pt x="9980" y="14122"/>
                </a:cubicBezTo>
                <a:cubicBezTo>
                  <a:pt x="10006" y="14128"/>
                  <a:pt x="10022" y="14135"/>
                  <a:pt x="10032" y="14144"/>
                </a:cubicBezTo>
                <a:cubicBezTo>
                  <a:pt x="10043" y="14154"/>
                  <a:pt x="10048" y="14165"/>
                  <a:pt x="10052" y="14181"/>
                </a:cubicBezTo>
                <a:lnTo>
                  <a:pt x="10066" y="14242"/>
                </a:lnTo>
                <a:lnTo>
                  <a:pt x="10159" y="14176"/>
                </a:lnTo>
                <a:cubicBezTo>
                  <a:pt x="10232" y="14123"/>
                  <a:pt x="10262" y="14115"/>
                  <a:pt x="10303" y="14137"/>
                </a:cubicBezTo>
                <a:cubicBezTo>
                  <a:pt x="10333" y="14152"/>
                  <a:pt x="10349" y="14171"/>
                  <a:pt x="10340" y="14180"/>
                </a:cubicBezTo>
                <a:cubicBezTo>
                  <a:pt x="10332" y="14189"/>
                  <a:pt x="10344" y="14217"/>
                  <a:pt x="10368" y="14243"/>
                </a:cubicBezTo>
                <a:cubicBezTo>
                  <a:pt x="10376" y="14252"/>
                  <a:pt x="10383" y="14265"/>
                  <a:pt x="10390" y="14285"/>
                </a:cubicBezTo>
                <a:cubicBezTo>
                  <a:pt x="10396" y="14305"/>
                  <a:pt x="10402" y="14330"/>
                  <a:pt x="10407" y="14364"/>
                </a:cubicBezTo>
                <a:cubicBezTo>
                  <a:pt x="10418" y="14432"/>
                  <a:pt x="10427" y="14533"/>
                  <a:pt x="10436" y="14681"/>
                </a:cubicBezTo>
                <a:cubicBezTo>
                  <a:pt x="10450" y="14895"/>
                  <a:pt x="10471" y="15092"/>
                  <a:pt x="10482" y="15116"/>
                </a:cubicBezTo>
                <a:cubicBezTo>
                  <a:pt x="10494" y="15140"/>
                  <a:pt x="10501" y="15196"/>
                  <a:pt x="10498" y="15240"/>
                </a:cubicBezTo>
                <a:cubicBezTo>
                  <a:pt x="10497" y="15262"/>
                  <a:pt x="10499" y="15286"/>
                  <a:pt x="10503" y="15306"/>
                </a:cubicBezTo>
                <a:cubicBezTo>
                  <a:pt x="10507" y="15326"/>
                  <a:pt x="10513" y="15343"/>
                  <a:pt x="10519" y="15352"/>
                </a:cubicBezTo>
                <a:cubicBezTo>
                  <a:pt x="10537" y="15373"/>
                  <a:pt x="10513" y="15418"/>
                  <a:pt x="10445" y="15492"/>
                </a:cubicBezTo>
                <a:cubicBezTo>
                  <a:pt x="10390" y="15552"/>
                  <a:pt x="10339" y="15597"/>
                  <a:pt x="10332" y="15590"/>
                </a:cubicBezTo>
                <a:cubicBezTo>
                  <a:pt x="10326" y="15584"/>
                  <a:pt x="10300" y="15596"/>
                  <a:pt x="10275" y="15618"/>
                </a:cubicBezTo>
                <a:cubicBezTo>
                  <a:pt x="10181" y="15699"/>
                  <a:pt x="10017" y="15790"/>
                  <a:pt x="9934" y="15806"/>
                </a:cubicBezTo>
                <a:cubicBezTo>
                  <a:pt x="9887" y="15815"/>
                  <a:pt x="9841" y="15834"/>
                  <a:pt x="9831" y="15849"/>
                </a:cubicBezTo>
                <a:cubicBezTo>
                  <a:pt x="9821" y="15864"/>
                  <a:pt x="9791" y="15879"/>
                  <a:pt x="9764" y="15883"/>
                </a:cubicBezTo>
                <a:cubicBezTo>
                  <a:pt x="9737" y="15887"/>
                  <a:pt x="9710" y="15904"/>
                  <a:pt x="9704" y="15920"/>
                </a:cubicBezTo>
                <a:cubicBezTo>
                  <a:pt x="9693" y="15952"/>
                  <a:pt x="9577" y="16007"/>
                  <a:pt x="9510" y="16011"/>
                </a:cubicBezTo>
                <a:cubicBezTo>
                  <a:pt x="9488" y="16012"/>
                  <a:pt x="9469" y="16029"/>
                  <a:pt x="9469" y="16048"/>
                </a:cubicBezTo>
                <a:cubicBezTo>
                  <a:pt x="9469" y="16083"/>
                  <a:pt x="9431" y="16112"/>
                  <a:pt x="9391" y="16117"/>
                </a:cubicBezTo>
                <a:cubicBezTo>
                  <a:pt x="9378" y="16119"/>
                  <a:pt x="9363" y="16118"/>
                  <a:pt x="9351" y="16113"/>
                </a:cubicBezTo>
                <a:cubicBezTo>
                  <a:pt x="9325" y="16103"/>
                  <a:pt x="9317" y="16109"/>
                  <a:pt x="9329" y="16128"/>
                </a:cubicBezTo>
                <a:cubicBezTo>
                  <a:pt x="9341" y="16147"/>
                  <a:pt x="9310" y="16174"/>
                  <a:pt x="9246" y="16201"/>
                </a:cubicBezTo>
                <a:cubicBezTo>
                  <a:pt x="9218" y="16212"/>
                  <a:pt x="9186" y="16228"/>
                  <a:pt x="9157" y="16244"/>
                </a:cubicBezTo>
                <a:cubicBezTo>
                  <a:pt x="9129" y="16260"/>
                  <a:pt x="9104" y="16277"/>
                  <a:pt x="9089" y="16290"/>
                </a:cubicBezTo>
                <a:cubicBezTo>
                  <a:pt x="9034" y="16337"/>
                  <a:pt x="8870" y="16425"/>
                  <a:pt x="8785" y="16460"/>
                </a:cubicBezTo>
                <a:cubicBezTo>
                  <a:pt x="8756" y="16471"/>
                  <a:pt x="8736" y="16477"/>
                  <a:pt x="8732" y="16472"/>
                </a:cubicBezTo>
                <a:cubicBezTo>
                  <a:pt x="8724" y="16465"/>
                  <a:pt x="8687" y="16488"/>
                  <a:pt x="8648" y="16523"/>
                </a:cubicBezTo>
                <a:cubicBezTo>
                  <a:pt x="8610" y="16557"/>
                  <a:pt x="8570" y="16580"/>
                  <a:pt x="8558" y="16573"/>
                </a:cubicBezTo>
                <a:cubicBezTo>
                  <a:pt x="8547" y="16566"/>
                  <a:pt x="8530" y="16579"/>
                  <a:pt x="8521" y="16602"/>
                </a:cubicBezTo>
                <a:cubicBezTo>
                  <a:pt x="8512" y="16625"/>
                  <a:pt x="8494" y="16637"/>
                  <a:pt x="8480" y="16629"/>
                </a:cubicBezTo>
                <a:cubicBezTo>
                  <a:pt x="8467" y="16620"/>
                  <a:pt x="8448" y="16632"/>
                  <a:pt x="8440" y="16655"/>
                </a:cubicBezTo>
                <a:cubicBezTo>
                  <a:pt x="8431" y="16678"/>
                  <a:pt x="8412" y="16690"/>
                  <a:pt x="8398" y="16682"/>
                </a:cubicBezTo>
                <a:cubicBezTo>
                  <a:pt x="8385" y="16674"/>
                  <a:pt x="8367" y="16687"/>
                  <a:pt x="8357" y="16711"/>
                </a:cubicBezTo>
                <a:cubicBezTo>
                  <a:pt x="8348" y="16735"/>
                  <a:pt x="8332" y="16747"/>
                  <a:pt x="8323" y="16737"/>
                </a:cubicBezTo>
                <a:cubicBezTo>
                  <a:pt x="8313" y="16728"/>
                  <a:pt x="8279" y="16743"/>
                  <a:pt x="8248" y="16771"/>
                </a:cubicBezTo>
                <a:cubicBezTo>
                  <a:pt x="8205" y="16811"/>
                  <a:pt x="8140" y="16825"/>
                  <a:pt x="7974" y="16834"/>
                </a:cubicBezTo>
                <a:cubicBezTo>
                  <a:pt x="7864" y="16840"/>
                  <a:pt x="7769" y="16855"/>
                  <a:pt x="7694" y="16877"/>
                </a:cubicBezTo>
                <a:cubicBezTo>
                  <a:pt x="7619" y="16899"/>
                  <a:pt x="7565" y="16928"/>
                  <a:pt x="7538" y="16963"/>
                </a:cubicBezTo>
                <a:cubicBezTo>
                  <a:pt x="7511" y="16998"/>
                  <a:pt x="7488" y="17056"/>
                  <a:pt x="7476" y="17118"/>
                </a:cubicBezTo>
                <a:cubicBezTo>
                  <a:pt x="7476" y="17118"/>
                  <a:pt x="7476" y="17119"/>
                  <a:pt x="7476" y="17119"/>
                </a:cubicBezTo>
                <a:cubicBezTo>
                  <a:pt x="7463" y="17180"/>
                  <a:pt x="7460" y="17245"/>
                  <a:pt x="7471" y="17292"/>
                </a:cubicBezTo>
                <a:cubicBezTo>
                  <a:pt x="7483" y="17342"/>
                  <a:pt x="7486" y="17390"/>
                  <a:pt x="7478" y="17398"/>
                </a:cubicBezTo>
                <a:cubicBezTo>
                  <a:pt x="7470" y="17406"/>
                  <a:pt x="7481" y="17432"/>
                  <a:pt x="7500" y="17455"/>
                </a:cubicBezTo>
                <a:cubicBezTo>
                  <a:pt x="7520" y="17479"/>
                  <a:pt x="7538" y="17523"/>
                  <a:pt x="7540" y="17552"/>
                </a:cubicBezTo>
                <a:cubicBezTo>
                  <a:pt x="7543" y="17582"/>
                  <a:pt x="7564" y="17618"/>
                  <a:pt x="7589" y="17631"/>
                </a:cubicBezTo>
                <a:cubicBezTo>
                  <a:pt x="7613" y="17644"/>
                  <a:pt x="7627" y="17671"/>
                  <a:pt x="7619" y="17690"/>
                </a:cubicBezTo>
                <a:cubicBezTo>
                  <a:pt x="7612" y="17709"/>
                  <a:pt x="7624" y="17739"/>
                  <a:pt x="7646" y="17758"/>
                </a:cubicBezTo>
                <a:cubicBezTo>
                  <a:pt x="7668" y="17776"/>
                  <a:pt x="7680" y="17807"/>
                  <a:pt x="7672" y="17827"/>
                </a:cubicBezTo>
                <a:cubicBezTo>
                  <a:pt x="7664" y="17846"/>
                  <a:pt x="7677" y="17899"/>
                  <a:pt x="7701" y="17944"/>
                </a:cubicBezTo>
                <a:cubicBezTo>
                  <a:pt x="7724" y="17988"/>
                  <a:pt x="7742" y="18035"/>
                  <a:pt x="7741" y="18046"/>
                </a:cubicBezTo>
                <a:cubicBezTo>
                  <a:pt x="7739" y="18058"/>
                  <a:pt x="7739" y="18073"/>
                  <a:pt x="7742" y="18080"/>
                </a:cubicBezTo>
                <a:cubicBezTo>
                  <a:pt x="7745" y="18087"/>
                  <a:pt x="7752" y="18118"/>
                  <a:pt x="7758" y="18147"/>
                </a:cubicBezTo>
                <a:cubicBezTo>
                  <a:pt x="7768" y="18204"/>
                  <a:pt x="7775" y="18239"/>
                  <a:pt x="7785" y="18266"/>
                </a:cubicBezTo>
                <a:cubicBezTo>
                  <a:pt x="7785" y="18266"/>
                  <a:pt x="7784" y="18266"/>
                  <a:pt x="7785" y="18266"/>
                </a:cubicBezTo>
                <a:cubicBezTo>
                  <a:pt x="7794" y="18292"/>
                  <a:pt x="7805" y="18310"/>
                  <a:pt x="7822" y="18329"/>
                </a:cubicBezTo>
                <a:cubicBezTo>
                  <a:pt x="7841" y="18352"/>
                  <a:pt x="7849" y="18394"/>
                  <a:pt x="7840" y="18422"/>
                </a:cubicBezTo>
                <a:cubicBezTo>
                  <a:pt x="7836" y="18436"/>
                  <a:pt x="7836" y="18452"/>
                  <a:pt x="7840" y="18467"/>
                </a:cubicBezTo>
                <a:cubicBezTo>
                  <a:pt x="7844" y="18482"/>
                  <a:pt x="7852" y="18496"/>
                  <a:pt x="7864" y="18505"/>
                </a:cubicBezTo>
                <a:cubicBezTo>
                  <a:pt x="7875" y="18514"/>
                  <a:pt x="7883" y="18526"/>
                  <a:pt x="7888" y="18537"/>
                </a:cubicBezTo>
                <a:cubicBezTo>
                  <a:pt x="7893" y="18550"/>
                  <a:pt x="7894" y="18562"/>
                  <a:pt x="7891" y="18571"/>
                </a:cubicBezTo>
                <a:cubicBezTo>
                  <a:pt x="7887" y="18580"/>
                  <a:pt x="7890" y="18593"/>
                  <a:pt x="7897" y="18608"/>
                </a:cubicBezTo>
                <a:cubicBezTo>
                  <a:pt x="7905" y="18622"/>
                  <a:pt x="7916" y="18638"/>
                  <a:pt x="7931" y="18651"/>
                </a:cubicBezTo>
                <a:cubicBezTo>
                  <a:pt x="7945" y="18664"/>
                  <a:pt x="7958" y="18680"/>
                  <a:pt x="7965" y="18695"/>
                </a:cubicBezTo>
                <a:cubicBezTo>
                  <a:pt x="7972" y="18710"/>
                  <a:pt x="7974" y="18724"/>
                  <a:pt x="7971" y="18734"/>
                </a:cubicBezTo>
                <a:cubicBezTo>
                  <a:pt x="7967" y="18744"/>
                  <a:pt x="7976" y="18759"/>
                  <a:pt x="7994" y="18774"/>
                </a:cubicBezTo>
                <a:cubicBezTo>
                  <a:pt x="8047" y="18821"/>
                  <a:pt x="8176" y="18880"/>
                  <a:pt x="8245" y="18880"/>
                </a:cubicBezTo>
                <a:cubicBezTo>
                  <a:pt x="8328" y="18880"/>
                  <a:pt x="8397" y="18644"/>
                  <a:pt x="8391" y="18472"/>
                </a:cubicBezTo>
                <a:cubicBezTo>
                  <a:pt x="8389" y="18415"/>
                  <a:pt x="8379" y="18365"/>
                  <a:pt x="8358" y="18334"/>
                </a:cubicBezTo>
                <a:cubicBezTo>
                  <a:pt x="8343" y="18311"/>
                  <a:pt x="8332" y="18285"/>
                  <a:pt x="8325" y="18258"/>
                </a:cubicBezTo>
                <a:cubicBezTo>
                  <a:pt x="8315" y="18217"/>
                  <a:pt x="8318" y="18173"/>
                  <a:pt x="8328" y="18127"/>
                </a:cubicBezTo>
                <a:cubicBezTo>
                  <a:pt x="8338" y="18081"/>
                  <a:pt x="8353" y="18033"/>
                  <a:pt x="8382" y="17987"/>
                </a:cubicBezTo>
                <a:cubicBezTo>
                  <a:pt x="8418" y="17928"/>
                  <a:pt x="8465" y="17843"/>
                  <a:pt x="8486" y="17798"/>
                </a:cubicBezTo>
                <a:cubicBezTo>
                  <a:pt x="8513" y="17741"/>
                  <a:pt x="8620" y="17624"/>
                  <a:pt x="8739" y="17511"/>
                </a:cubicBezTo>
                <a:cubicBezTo>
                  <a:pt x="8859" y="17398"/>
                  <a:pt x="8990" y="17290"/>
                  <a:pt x="9065" y="17252"/>
                </a:cubicBezTo>
                <a:cubicBezTo>
                  <a:pt x="9106" y="17230"/>
                  <a:pt x="9167" y="17189"/>
                  <a:pt x="9200" y="17159"/>
                </a:cubicBezTo>
                <a:cubicBezTo>
                  <a:pt x="9233" y="17129"/>
                  <a:pt x="9295" y="17087"/>
                  <a:pt x="9337" y="17066"/>
                </a:cubicBezTo>
                <a:cubicBezTo>
                  <a:pt x="9380" y="17044"/>
                  <a:pt x="9470" y="16991"/>
                  <a:pt x="9537" y="16946"/>
                </a:cubicBezTo>
                <a:cubicBezTo>
                  <a:pt x="9648" y="16873"/>
                  <a:pt x="9736" y="16827"/>
                  <a:pt x="9803" y="16809"/>
                </a:cubicBezTo>
                <a:cubicBezTo>
                  <a:pt x="9826" y="16803"/>
                  <a:pt x="9847" y="16800"/>
                  <a:pt x="9864" y="16800"/>
                </a:cubicBezTo>
                <a:cubicBezTo>
                  <a:pt x="9894" y="16800"/>
                  <a:pt x="9939" y="16777"/>
                  <a:pt x="9964" y="16747"/>
                </a:cubicBezTo>
                <a:cubicBezTo>
                  <a:pt x="9990" y="16718"/>
                  <a:pt x="10038" y="16694"/>
                  <a:pt x="10071" y="16694"/>
                </a:cubicBezTo>
                <a:cubicBezTo>
                  <a:pt x="10104" y="16694"/>
                  <a:pt x="10174" y="16669"/>
                  <a:pt x="10225" y="16639"/>
                </a:cubicBezTo>
                <a:cubicBezTo>
                  <a:pt x="10251" y="16624"/>
                  <a:pt x="10277" y="16611"/>
                  <a:pt x="10298" y="16602"/>
                </a:cubicBezTo>
                <a:cubicBezTo>
                  <a:pt x="10319" y="16593"/>
                  <a:pt x="10336" y="16588"/>
                  <a:pt x="10342" y="16589"/>
                </a:cubicBezTo>
                <a:cubicBezTo>
                  <a:pt x="10363" y="16593"/>
                  <a:pt x="10413" y="16584"/>
                  <a:pt x="10460" y="16572"/>
                </a:cubicBezTo>
                <a:cubicBezTo>
                  <a:pt x="10507" y="16559"/>
                  <a:pt x="10550" y="16542"/>
                  <a:pt x="10558" y="16530"/>
                </a:cubicBezTo>
                <a:cubicBezTo>
                  <a:pt x="10566" y="16517"/>
                  <a:pt x="10596" y="16507"/>
                  <a:pt x="10626" y="16507"/>
                </a:cubicBezTo>
                <a:cubicBezTo>
                  <a:pt x="10655" y="16507"/>
                  <a:pt x="10700" y="16496"/>
                  <a:pt x="10726" y="16483"/>
                </a:cubicBezTo>
                <a:cubicBezTo>
                  <a:pt x="10752" y="16470"/>
                  <a:pt x="10810" y="16444"/>
                  <a:pt x="10854" y="16423"/>
                </a:cubicBezTo>
                <a:cubicBezTo>
                  <a:pt x="10898" y="16403"/>
                  <a:pt x="10955" y="16368"/>
                  <a:pt x="10980" y="16346"/>
                </a:cubicBezTo>
                <a:cubicBezTo>
                  <a:pt x="11081" y="16259"/>
                  <a:pt x="11157" y="16186"/>
                  <a:pt x="11216" y="16119"/>
                </a:cubicBezTo>
                <a:cubicBezTo>
                  <a:pt x="11274" y="16053"/>
                  <a:pt x="11314" y="15994"/>
                  <a:pt x="11342" y="15935"/>
                </a:cubicBezTo>
                <a:cubicBezTo>
                  <a:pt x="11377" y="15860"/>
                  <a:pt x="11424" y="15783"/>
                  <a:pt x="11447" y="15764"/>
                </a:cubicBezTo>
                <a:cubicBezTo>
                  <a:pt x="11484" y="15734"/>
                  <a:pt x="11499" y="15750"/>
                  <a:pt x="11563" y="15882"/>
                </a:cubicBezTo>
                <a:cubicBezTo>
                  <a:pt x="11616" y="15993"/>
                  <a:pt x="11630" y="16047"/>
                  <a:pt x="11610" y="16078"/>
                </a:cubicBezTo>
                <a:cubicBezTo>
                  <a:pt x="11596" y="16101"/>
                  <a:pt x="11582" y="16168"/>
                  <a:pt x="11579" y="16228"/>
                </a:cubicBezTo>
                <a:cubicBezTo>
                  <a:pt x="11577" y="16287"/>
                  <a:pt x="11557" y="16395"/>
                  <a:pt x="11534" y="16468"/>
                </a:cubicBezTo>
                <a:cubicBezTo>
                  <a:pt x="11512" y="16541"/>
                  <a:pt x="11493" y="16638"/>
                  <a:pt x="11493" y="16685"/>
                </a:cubicBezTo>
                <a:cubicBezTo>
                  <a:pt x="11493" y="16732"/>
                  <a:pt x="11480" y="16777"/>
                  <a:pt x="11466" y="16786"/>
                </a:cubicBezTo>
                <a:cubicBezTo>
                  <a:pt x="11458" y="16791"/>
                  <a:pt x="11451" y="16808"/>
                  <a:pt x="11446" y="16831"/>
                </a:cubicBezTo>
                <a:cubicBezTo>
                  <a:pt x="11446" y="16831"/>
                  <a:pt x="11446" y="16831"/>
                  <a:pt x="11446" y="16831"/>
                </a:cubicBezTo>
                <a:cubicBezTo>
                  <a:pt x="11441" y="16854"/>
                  <a:pt x="11438" y="16884"/>
                  <a:pt x="11438" y="16915"/>
                </a:cubicBezTo>
                <a:cubicBezTo>
                  <a:pt x="11437" y="16976"/>
                  <a:pt x="11426" y="17080"/>
                  <a:pt x="11413" y="17146"/>
                </a:cubicBezTo>
                <a:cubicBezTo>
                  <a:pt x="11400" y="17212"/>
                  <a:pt x="11397" y="17278"/>
                  <a:pt x="11406" y="17292"/>
                </a:cubicBezTo>
                <a:cubicBezTo>
                  <a:pt x="11411" y="17301"/>
                  <a:pt x="11417" y="17318"/>
                  <a:pt x="11422" y="17339"/>
                </a:cubicBezTo>
                <a:cubicBezTo>
                  <a:pt x="11436" y="17405"/>
                  <a:pt x="11446" y="17519"/>
                  <a:pt x="11446" y="17627"/>
                </a:cubicBezTo>
                <a:cubicBezTo>
                  <a:pt x="11445" y="17698"/>
                  <a:pt x="11442" y="17790"/>
                  <a:pt x="11436" y="17890"/>
                </a:cubicBezTo>
                <a:cubicBezTo>
                  <a:pt x="11436" y="17890"/>
                  <a:pt x="11436" y="17890"/>
                  <a:pt x="11436" y="17891"/>
                </a:cubicBezTo>
                <a:cubicBezTo>
                  <a:pt x="11417" y="18189"/>
                  <a:pt x="11378" y="18549"/>
                  <a:pt x="11357" y="18574"/>
                </a:cubicBezTo>
                <a:cubicBezTo>
                  <a:pt x="11348" y="18585"/>
                  <a:pt x="11342" y="18597"/>
                  <a:pt x="11339" y="18609"/>
                </a:cubicBezTo>
                <a:cubicBezTo>
                  <a:pt x="11337" y="18621"/>
                  <a:pt x="11338" y="18631"/>
                  <a:pt x="11342" y="18638"/>
                </a:cubicBezTo>
                <a:cubicBezTo>
                  <a:pt x="11347" y="18646"/>
                  <a:pt x="11346" y="18660"/>
                  <a:pt x="11341" y="18677"/>
                </a:cubicBezTo>
                <a:cubicBezTo>
                  <a:pt x="11336" y="18694"/>
                  <a:pt x="11327" y="18714"/>
                  <a:pt x="11315" y="18733"/>
                </a:cubicBezTo>
                <a:cubicBezTo>
                  <a:pt x="11290" y="18770"/>
                  <a:pt x="11278" y="18800"/>
                  <a:pt x="11288" y="18800"/>
                </a:cubicBezTo>
                <a:cubicBezTo>
                  <a:pt x="11298" y="18800"/>
                  <a:pt x="11296" y="18815"/>
                  <a:pt x="11285" y="18833"/>
                </a:cubicBezTo>
                <a:cubicBezTo>
                  <a:pt x="11255" y="18881"/>
                  <a:pt x="11275" y="19200"/>
                  <a:pt x="11312" y="19257"/>
                </a:cubicBezTo>
                <a:cubicBezTo>
                  <a:pt x="11329" y="19284"/>
                  <a:pt x="11409" y="19341"/>
                  <a:pt x="11492" y="19385"/>
                </a:cubicBezTo>
                <a:cubicBezTo>
                  <a:pt x="11609" y="19448"/>
                  <a:pt x="11716" y="19475"/>
                  <a:pt x="11785" y="19462"/>
                </a:cubicBezTo>
                <a:cubicBezTo>
                  <a:pt x="11808" y="19458"/>
                  <a:pt x="11827" y="19449"/>
                  <a:pt x="11840" y="19436"/>
                </a:cubicBezTo>
                <a:cubicBezTo>
                  <a:pt x="11872" y="19405"/>
                  <a:pt x="12039" y="19399"/>
                  <a:pt x="12512" y="19411"/>
                </a:cubicBezTo>
                <a:cubicBezTo>
                  <a:pt x="12646" y="19415"/>
                  <a:pt x="12812" y="19405"/>
                  <a:pt x="12879" y="19389"/>
                </a:cubicBezTo>
                <a:cubicBezTo>
                  <a:pt x="12946" y="19374"/>
                  <a:pt x="13052" y="19361"/>
                  <a:pt x="13115" y="19361"/>
                </a:cubicBezTo>
                <a:cubicBezTo>
                  <a:pt x="13254" y="19360"/>
                  <a:pt x="13368" y="19313"/>
                  <a:pt x="13368" y="19256"/>
                </a:cubicBezTo>
                <a:cubicBezTo>
                  <a:pt x="13368" y="19233"/>
                  <a:pt x="13354" y="19169"/>
                  <a:pt x="13339" y="19114"/>
                </a:cubicBezTo>
                <a:cubicBezTo>
                  <a:pt x="13323" y="19057"/>
                  <a:pt x="13276" y="18995"/>
                  <a:pt x="13224" y="18950"/>
                </a:cubicBezTo>
                <a:cubicBezTo>
                  <a:pt x="13198" y="18927"/>
                  <a:pt x="13170" y="18909"/>
                  <a:pt x="13145" y="18899"/>
                </a:cubicBezTo>
                <a:cubicBezTo>
                  <a:pt x="13120" y="18888"/>
                  <a:pt x="13098" y="18884"/>
                  <a:pt x="13081" y="18890"/>
                </a:cubicBezTo>
                <a:cubicBezTo>
                  <a:pt x="13057" y="18900"/>
                  <a:pt x="13023" y="18898"/>
                  <a:pt x="13006" y="18888"/>
                </a:cubicBezTo>
                <a:cubicBezTo>
                  <a:pt x="12989" y="18878"/>
                  <a:pt x="12912" y="18868"/>
                  <a:pt x="12834" y="18866"/>
                </a:cubicBezTo>
                <a:cubicBezTo>
                  <a:pt x="12755" y="18863"/>
                  <a:pt x="12672" y="18847"/>
                  <a:pt x="12650" y="18829"/>
                </a:cubicBezTo>
                <a:cubicBezTo>
                  <a:pt x="12629" y="18812"/>
                  <a:pt x="12595" y="18801"/>
                  <a:pt x="12575" y="18805"/>
                </a:cubicBezTo>
                <a:cubicBezTo>
                  <a:pt x="12535" y="18814"/>
                  <a:pt x="12389" y="18703"/>
                  <a:pt x="12319" y="18623"/>
                </a:cubicBezTo>
                <a:cubicBezTo>
                  <a:pt x="12296" y="18596"/>
                  <a:pt x="12281" y="18573"/>
                  <a:pt x="12281" y="18559"/>
                </a:cubicBezTo>
                <a:cubicBezTo>
                  <a:pt x="12281" y="18532"/>
                  <a:pt x="12272" y="18504"/>
                  <a:pt x="12261" y="18498"/>
                </a:cubicBezTo>
                <a:cubicBezTo>
                  <a:pt x="12250" y="18491"/>
                  <a:pt x="12243" y="18439"/>
                  <a:pt x="12246" y="18383"/>
                </a:cubicBezTo>
                <a:cubicBezTo>
                  <a:pt x="12249" y="18327"/>
                  <a:pt x="12258" y="18148"/>
                  <a:pt x="12264" y="17987"/>
                </a:cubicBezTo>
                <a:cubicBezTo>
                  <a:pt x="12271" y="17825"/>
                  <a:pt x="12288" y="17663"/>
                  <a:pt x="12302" y="17627"/>
                </a:cubicBezTo>
                <a:cubicBezTo>
                  <a:pt x="12310" y="17609"/>
                  <a:pt x="12317" y="17573"/>
                  <a:pt x="12322" y="17532"/>
                </a:cubicBezTo>
                <a:cubicBezTo>
                  <a:pt x="12322" y="17532"/>
                  <a:pt x="12322" y="17532"/>
                  <a:pt x="12322" y="17532"/>
                </a:cubicBezTo>
                <a:cubicBezTo>
                  <a:pt x="12327" y="17490"/>
                  <a:pt x="12331" y="17443"/>
                  <a:pt x="12332" y="17399"/>
                </a:cubicBezTo>
                <a:cubicBezTo>
                  <a:pt x="12334" y="17310"/>
                  <a:pt x="12361" y="17124"/>
                  <a:pt x="12393" y="16986"/>
                </a:cubicBezTo>
                <a:cubicBezTo>
                  <a:pt x="12425" y="16847"/>
                  <a:pt x="12455" y="16683"/>
                  <a:pt x="12460" y="16621"/>
                </a:cubicBezTo>
                <a:cubicBezTo>
                  <a:pt x="12464" y="16559"/>
                  <a:pt x="12481" y="16485"/>
                  <a:pt x="12497" y="16456"/>
                </a:cubicBezTo>
                <a:cubicBezTo>
                  <a:pt x="12513" y="16427"/>
                  <a:pt x="12524" y="16282"/>
                  <a:pt x="12522" y="16135"/>
                </a:cubicBezTo>
                <a:cubicBezTo>
                  <a:pt x="12520" y="15988"/>
                  <a:pt x="12530" y="15853"/>
                  <a:pt x="12544" y="15834"/>
                </a:cubicBezTo>
                <a:cubicBezTo>
                  <a:pt x="12551" y="15826"/>
                  <a:pt x="12556" y="15814"/>
                  <a:pt x="12560" y="15800"/>
                </a:cubicBezTo>
                <a:cubicBezTo>
                  <a:pt x="12571" y="15759"/>
                  <a:pt x="12570" y="15694"/>
                  <a:pt x="12559" y="15612"/>
                </a:cubicBezTo>
                <a:cubicBezTo>
                  <a:pt x="12543" y="15502"/>
                  <a:pt x="12508" y="15361"/>
                  <a:pt x="12455" y="15204"/>
                </a:cubicBezTo>
                <a:cubicBezTo>
                  <a:pt x="12442" y="15166"/>
                  <a:pt x="12432" y="15131"/>
                  <a:pt x="12423" y="15097"/>
                </a:cubicBezTo>
                <a:cubicBezTo>
                  <a:pt x="12423" y="15097"/>
                  <a:pt x="12423" y="15097"/>
                  <a:pt x="12423" y="15096"/>
                </a:cubicBezTo>
                <a:cubicBezTo>
                  <a:pt x="12422" y="15091"/>
                  <a:pt x="12421" y="15086"/>
                  <a:pt x="12420" y="15080"/>
                </a:cubicBezTo>
                <a:cubicBezTo>
                  <a:pt x="12397" y="14984"/>
                  <a:pt x="12389" y="14892"/>
                  <a:pt x="12389" y="14750"/>
                </a:cubicBezTo>
                <a:cubicBezTo>
                  <a:pt x="12389" y="14680"/>
                  <a:pt x="12385" y="14596"/>
                  <a:pt x="12378" y="14518"/>
                </a:cubicBezTo>
                <a:cubicBezTo>
                  <a:pt x="12378" y="14518"/>
                  <a:pt x="12378" y="14518"/>
                  <a:pt x="12378" y="14518"/>
                </a:cubicBezTo>
                <a:cubicBezTo>
                  <a:pt x="12371" y="14439"/>
                  <a:pt x="12360" y="14368"/>
                  <a:pt x="12349" y="14320"/>
                </a:cubicBezTo>
                <a:cubicBezTo>
                  <a:pt x="12327" y="14225"/>
                  <a:pt x="12287" y="14051"/>
                  <a:pt x="12260" y="13933"/>
                </a:cubicBezTo>
                <a:cubicBezTo>
                  <a:pt x="12233" y="13816"/>
                  <a:pt x="12199" y="13702"/>
                  <a:pt x="12185" y="13680"/>
                </a:cubicBezTo>
                <a:cubicBezTo>
                  <a:pt x="12171" y="13658"/>
                  <a:pt x="12157" y="13617"/>
                  <a:pt x="12152" y="13589"/>
                </a:cubicBezTo>
                <a:cubicBezTo>
                  <a:pt x="12148" y="13561"/>
                  <a:pt x="12127" y="13526"/>
                  <a:pt x="12106" y="13510"/>
                </a:cubicBezTo>
                <a:cubicBezTo>
                  <a:pt x="12091" y="13498"/>
                  <a:pt x="12082" y="13484"/>
                  <a:pt x="12080" y="13461"/>
                </a:cubicBezTo>
                <a:cubicBezTo>
                  <a:pt x="12078" y="13437"/>
                  <a:pt x="12082" y="13403"/>
                  <a:pt x="12092" y="13353"/>
                </a:cubicBezTo>
                <a:cubicBezTo>
                  <a:pt x="12105" y="13284"/>
                  <a:pt x="12110" y="13210"/>
                  <a:pt x="12102" y="13189"/>
                </a:cubicBezTo>
                <a:cubicBezTo>
                  <a:pt x="12094" y="13169"/>
                  <a:pt x="12108" y="13094"/>
                  <a:pt x="12133" y="13023"/>
                </a:cubicBezTo>
                <a:cubicBezTo>
                  <a:pt x="12158" y="12952"/>
                  <a:pt x="12180" y="12841"/>
                  <a:pt x="12182" y="12776"/>
                </a:cubicBezTo>
                <a:cubicBezTo>
                  <a:pt x="12186" y="12674"/>
                  <a:pt x="12197" y="12652"/>
                  <a:pt x="12267" y="12614"/>
                </a:cubicBezTo>
                <a:cubicBezTo>
                  <a:pt x="12282" y="12606"/>
                  <a:pt x="12295" y="12597"/>
                  <a:pt x="12307" y="12587"/>
                </a:cubicBezTo>
                <a:cubicBezTo>
                  <a:pt x="12318" y="12578"/>
                  <a:pt x="12327" y="12568"/>
                  <a:pt x="12335" y="12556"/>
                </a:cubicBezTo>
                <a:cubicBezTo>
                  <a:pt x="12351" y="12533"/>
                  <a:pt x="12361" y="12504"/>
                  <a:pt x="12368" y="12465"/>
                </a:cubicBezTo>
                <a:cubicBezTo>
                  <a:pt x="12401" y="12281"/>
                  <a:pt x="12395" y="12245"/>
                  <a:pt x="12329" y="12235"/>
                </a:cubicBezTo>
                <a:cubicBezTo>
                  <a:pt x="12306" y="12232"/>
                  <a:pt x="12290" y="12224"/>
                  <a:pt x="12278" y="12207"/>
                </a:cubicBezTo>
                <a:cubicBezTo>
                  <a:pt x="12266" y="12190"/>
                  <a:pt x="12258" y="12166"/>
                  <a:pt x="12251" y="12127"/>
                </a:cubicBezTo>
                <a:cubicBezTo>
                  <a:pt x="12242" y="12072"/>
                  <a:pt x="12215" y="12006"/>
                  <a:pt x="12192" y="11980"/>
                </a:cubicBezTo>
                <a:cubicBezTo>
                  <a:pt x="12178" y="11965"/>
                  <a:pt x="12169" y="11935"/>
                  <a:pt x="12162" y="11896"/>
                </a:cubicBezTo>
                <a:cubicBezTo>
                  <a:pt x="12162" y="11896"/>
                  <a:pt x="12162" y="11896"/>
                  <a:pt x="12162" y="11896"/>
                </a:cubicBezTo>
                <a:cubicBezTo>
                  <a:pt x="12149" y="11818"/>
                  <a:pt x="12150" y="11709"/>
                  <a:pt x="12163" y="11642"/>
                </a:cubicBezTo>
                <a:cubicBezTo>
                  <a:pt x="12167" y="11625"/>
                  <a:pt x="12171" y="11611"/>
                  <a:pt x="12176" y="11600"/>
                </a:cubicBezTo>
                <a:cubicBezTo>
                  <a:pt x="12176" y="11600"/>
                  <a:pt x="12176" y="11600"/>
                  <a:pt x="12176" y="11599"/>
                </a:cubicBezTo>
                <a:cubicBezTo>
                  <a:pt x="12181" y="11589"/>
                  <a:pt x="12187" y="11582"/>
                  <a:pt x="12194" y="11580"/>
                </a:cubicBezTo>
                <a:cubicBezTo>
                  <a:pt x="12204" y="11576"/>
                  <a:pt x="12212" y="11568"/>
                  <a:pt x="12217" y="11559"/>
                </a:cubicBezTo>
                <a:cubicBezTo>
                  <a:pt x="12223" y="11549"/>
                  <a:pt x="12226" y="11536"/>
                  <a:pt x="12226" y="11523"/>
                </a:cubicBezTo>
                <a:cubicBezTo>
                  <a:pt x="12225" y="11496"/>
                  <a:pt x="12215" y="11466"/>
                  <a:pt x="12193" y="11445"/>
                </a:cubicBezTo>
                <a:cubicBezTo>
                  <a:pt x="12180" y="11432"/>
                  <a:pt x="12174" y="11421"/>
                  <a:pt x="12174" y="11408"/>
                </a:cubicBezTo>
                <a:cubicBezTo>
                  <a:pt x="12174" y="11395"/>
                  <a:pt x="12181" y="11380"/>
                  <a:pt x="12194" y="11358"/>
                </a:cubicBezTo>
                <a:cubicBezTo>
                  <a:pt x="12213" y="11328"/>
                  <a:pt x="12234" y="11222"/>
                  <a:pt x="12240" y="11121"/>
                </a:cubicBezTo>
                <a:cubicBezTo>
                  <a:pt x="12254" y="10882"/>
                  <a:pt x="12281" y="10745"/>
                  <a:pt x="12326" y="10681"/>
                </a:cubicBezTo>
                <a:cubicBezTo>
                  <a:pt x="12379" y="10606"/>
                  <a:pt x="12371" y="10533"/>
                  <a:pt x="12305" y="10463"/>
                </a:cubicBezTo>
                <a:cubicBezTo>
                  <a:pt x="12294" y="10452"/>
                  <a:pt x="12284" y="10439"/>
                  <a:pt x="12276" y="10426"/>
                </a:cubicBezTo>
                <a:cubicBezTo>
                  <a:pt x="12276" y="10425"/>
                  <a:pt x="12276" y="10425"/>
                  <a:pt x="12276" y="10425"/>
                </a:cubicBezTo>
                <a:cubicBezTo>
                  <a:pt x="12234" y="10356"/>
                  <a:pt x="12226" y="10260"/>
                  <a:pt x="12252" y="10131"/>
                </a:cubicBezTo>
                <a:cubicBezTo>
                  <a:pt x="12262" y="10079"/>
                  <a:pt x="12278" y="10023"/>
                  <a:pt x="12299" y="9960"/>
                </a:cubicBezTo>
                <a:cubicBezTo>
                  <a:pt x="12341" y="9834"/>
                  <a:pt x="12363" y="9759"/>
                  <a:pt x="12363" y="9699"/>
                </a:cubicBezTo>
                <a:cubicBezTo>
                  <a:pt x="12363" y="9669"/>
                  <a:pt x="12358" y="9642"/>
                  <a:pt x="12348" y="9615"/>
                </a:cubicBezTo>
                <a:cubicBezTo>
                  <a:pt x="12337" y="9588"/>
                  <a:pt x="12322" y="9560"/>
                  <a:pt x="12301" y="9527"/>
                </a:cubicBezTo>
                <a:cubicBezTo>
                  <a:pt x="12267" y="9472"/>
                  <a:pt x="12222" y="9394"/>
                  <a:pt x="12201" y="9354"/>
                </a:cubicBezTo>
                <a:cubicBezTo>
                  <a:pt x="12138" y="9231"/>
                  <a:pt x="12044" y="9164"/>
                  <a:pt x="11920" y="9153"/>
                </a:cubicBezTo>
                <a:cubicBezTo>
                  <a:pt x="11857" y="9148"/>
                  <a:pt x="11795" y="9133"/>
                  <a:pt x="11781" y="9120"/>
                </a:cubicBezTo>
                <a:cubicBezTo>
                  <a:pt x="11767" y="9107"/>
                  <a:pt x="11814" y="9048"/>
                  <a:pt x="11890" y="8982"/>
                </a:cubicBezTo>
                <a:cubicBezTo>
                  <a:pt x="11962" y="8918"/>
                  <a:pt x="12059" y="8831"/>
                  <a:pt x="12104" y="8787"/>
                </a:cubicBezTo>
                <a:cubicBezTo>
                  <a:pt x="12127" y="8766"/>
                  <a:pt x="12149" y="8745"/>
                  <a:pt x="12167" y="8731"/>
                </a:cubicBezTo>
                <a:cubicBezTo>
                  <a:pt x="12186" y="8717"/>
                  <a:pt x="12201" y="8708"/>
                  <a:pt x="12207" y="8707"/>
                </a:cubicBezTo>
                <a:cubicBezTo>
                  <a:pt x="12232" y="8707"/>
                  <a:pt x="12292" y="8619"/>
                  <a:pt x="12320" y="8553"/>
                </a:cubicBezTo>
                <a:cubicBezTo>
                  <a:pt x="12320" y="8553"/>
                  <a:pt x="12320" y="8553"/>
                  <a:pt x="12320" y="8552"/>
                </a:cubicBezTo>
                <a:cubicBezTo>
                  <a:pt x="12329" y="8530"/>
                  <a:pt x="12335" y="8511"/>
                  <a:pt x="12335" y="8497"/>
                </a:cubicBezTo>
                <a:cubicBezTo>
                  <a:pt x="12335" y="8451"/>
                  <a:pt x="12392" y="8360"/>
                  <a:pt x="12439" y="8317"/>
                </a:cubicBezTo>
                <a:cubicBezTo>
                  <a:pt x="12454" y="8302"/>
                  <a:pt x="12469" y="8293"/>
                  <a:pt x="12480" y="8293"/>
                </a:cubicBezTo>
                <a:cubicBezTo>
                  <a:pt x="12500" y="8292"/>
                  <a:pt x="12527" y="8277"/>
                  <a:pt x="12556" y="8253"/>
                </a:cubicBezTo>
                <a:cubicBezTo>
                  <a:pt x="12585" y="8229"/>
                  <a:pt x="12614" y="8197"/>
                  <a:pt x="12642" y="8161"/>
                </a:cubicBezTo>
                <a:cubicBezTo>
                  <a:pt x="12684" y="8107"/>
                  <a:pt x="12720" y="8046"/>
                  <a:pt x="12735" y="7997"/>
                </a:cubicBezTo>
                <a:cubicBezTo>
                  <a:pt x="12735" y="7996"/>
                  <a:pt x="12735" y="7996"/>
                  <a:pt x="12735" y="7996"/>
                </a:cubicBezTo>
                <a:cubicBezTo>
                  <a:pt x="12740" y="7980"/>
                  <a:pt x="12743" y="7965"/>
                  <a:pt x="12743" y="7952"/>
                </a:cubicBezTo>
                <a:cubicBezTo>
                  <a:pt x="12743" y="7922"/>
                  <a:pt x="12756" y="7888"/>
                  <a:pt x="12773" y="7879"/>
                </a:cubicBezTo>
                <a:cubicBezTo>
                  <a:pt x="12789" y="7869"/>
                  <a:pt x="12796" y="7838"/>
                  <a:pt x="12789" y="7810"/>
                </a:cubicBezTo>
                <a:cubicBezTo>
                  <a:pt x="12782" y="7782"/>
                  <a:pt x="12787" y="7754"/>
                  <a:pt x="12800" y="7745"/>
                </a:cubicBezTo>
                <a:cubicBezTo>
                  <a:pt x="12866" y="7706"/>
                  <a:pt x="12818" y="7475"/>
                  <a:pt x="12697" y="7247"/>
                </a:cubicBezTo>
                <a:cubicBezTo>
                  <a:pt x="12686" y="7227"/>
                  <a:pt x="12679" y="7208"/>
                  <a:pt x="12676" y="7195"/>
                </a:cubicBezTo>
                <a:cubicBezTo>
                  <a:pt x="12673" y="7181"/>
                  <a:pt x="12674" y="7173"/>
                  <a:pt x="12680" y="7172"/>
                </a:cubicBezTo>
                <a:cubicBezTo>
                  <a:pt x="12692" y="7172"/>
                  <a:pt x="12681" y="7160"/>
                  <a:pt x="12655" y="7145"/>
                </a:cubicBezTo>
                <a:cubicBezTo>
                  <a:pt x="12628" y="7130"/>
                  <a:pt x="12607" y="7101"/>
                  <a:pt x="12607" y="7081"/>
                </a:cubicBezTo>
                <a:cubicBezTo>
                  <a:pt x="12607" y="7059"/>
                  <a:pt x="12534" y="6976"/>
                  <a:pt x="12455" y="6898"/>
                </a:cubicBezTo>
                <a:cubicBezTo>
                  <a:pt x="12376" y="6819"/>
                  <a:pt x="12293" y="6747"/>
                  <a:pt x="12271" y="6747"/>
                </a:cubicBezTo>
                <a:cubicBezTo>
                  <a:pt x="12237" y="6747"/>
                  <a:pt x="12129" y="6637"/>
                  <a:pt x="12138" y="6611"/>
                </a:cubicBezTo>
                <a:cubicBezTo>
                  <a:pt x="12140" y="6602"/>
                  <a:pt x="12105" y="6597"/>
                  <a:pt x="12061" y="6600"/>
                </a:cubicBezTo>
                <a:cubicBezTo>
                  <a:pt x="12005" y="6603"/>
                  <a:pt x="11966" y="6588"/>
                  <a:pt x="11940" y="6550"/>
                </a:cubicBezTo>
                <a:cubicBezTo>
                  <a:pt x="11918" y="6520"/>
                  <a:pt x="11901" y="6505"/>
                  <a:pt x="11901" y="6517"/>
                </a:cubicBezTo>
                <a:cubicBezTo>
                  <a:pt x="11901" y="6530"/>
                  <a:pt x="11881" y="6524"/>
                  <a:pt x="11856" y="6504"/>
                </a:cubicBezTo>
                <a:cubicBezTo>
                  <a:pt x="11831" y="6483"/>
                  <a:pt x="11804" y="6469"/>
                  <a:pt x="11795" y="6473"/>
                </a:cubicBezTo>
                <a:cubicBezTo>
                  <a:pt x="11774" y="6482"/>
                  <a:pt x="11601" y="6454"/>
                  <a:pt x="11547" y="6433"/>
                </a:cubicBezTo>
                <a:cubicBezTo>
                  <a:pt x="11525" y="6425"/>
                  <a:pt x="11494" y="6421"/>
                  <a:pt x="11479" y="6425"/>
                </a:cubicBezTo>
                <a:close/>
                <a:moveTo>
                  <a:pt x="17461" y="6888"/>
                </a:moveTo>
                <a:lnTo>
                  <a:pt x="17352" y="6944"/>
                </a:lnTo>
                <a:cubicBezTo>
                  <a:pt x="17292" y="6975"/>
                  <a:pt x="17220" y="7039"/>
                  <a:pt x="17191" y="7088"/>
                </a:cubicBezTo>
                <a:cubicBezTo>
                  <a:pt x="17154" y="7148"/>
                  <a:pt x="17140" y="7165"/>
                  <a:pt x="17117" y="7154"/>
                </a:cubicBezTo>
                <a:cubicBezTo>
                  <a:pt x="17117" y="7154"/>
                  <a:pt x="17117" y="7154"/>
                  <a:pt x="17117" y="7154"/>
                </a:cubicBezTo>
                <a:cubicBezTo>
                  <a:pt x="17109" y="7150"/>
                  <a:pt x="17101" y="7143"/>
                  <a:pt x="17090" y="7133"/>
                </a:cubicBezTo>
                <a:cubicBezTo>
                  <a:pt x="17063" y="7109"/>
                  <a:pt x="16992" y="7089"/>
                  <a:pt x="16930" y="7088"/>
                </a:cubicBezTo>
                <a:cubicBezTo>
                  <a:pt x="16899" y="7088"/>
                  <a:pt x="16869" y="7085"/>
                  <a:pt x="16846" y="7080"/>
                </a:cubicBezTo>
                <a:cubicBezTo>
                  <a:pt x="16823" y="7076"/>
                  <a:pt x="16807" y="7070"/>
                  <a:pt x="16803" y="7063"/>
                </a:cubicBezTo>
                <a:cubicBezTo>
                  <a:pt x="16795" y="7051"/>
                  <a:pt x="16776" y="7040"/>
                  <a:pt x="16761" y="7040"/>
                </a:cubicBezTo>
                <a:cubicBezTo>
                  <a:pt x="16746" y="7040"/>
                  <a:pt x="16741" y="7052"/>
                  <a:pt x="16751" y="7066"/>
                </a:cubicBezTo>
                <a:cubicBezTo>
                  <a:pt x="16756" y="7076"/>
                  <a:pt x="16755" y="7085"/>
                  <a:pt x="16750" y="7092"/>
                </a:cubicBezTo>
                <a:cubicBezTo>
                  <a:pt x="16744" y="7100"/>
                  <a:pt x="16734" y="7106"/>
                  <a:pt x="16722" y="7110"/>
                </a:cubicBezTo>
                <a:cubicBezTo>
                  <a:pt x="16699" y="7117"/>
                  <a:pt x="16667" y="7115"/>
                  <a:pt x="16650" y="7098"/>
                </a:cubicBezTo>
                <a:cubicBezTo>
                  <a:pt x="16633" y="7082"/>
                  <a:pt x="16585" y="7076"/>
                  <a:pt x="16542" y="7085"/>
                </a:cubicBezTo>
                <a:cubicBezTo>
                  <a:pt x="16512" y="7091"/>
                  <a:pt x="16489" y="7091"/>
                  <a:pt x="16468" y="7084"/>
                </a:cubicBezTo>
                <a:cubicBezTo>
                  <a:pt x="16457" y="7081"/>
                  <a:pt x="16447" y="7076"/>
                  <a:pt x="16438" y="7069"/>
                </a:cubicBezTo>
                <a:cubicBezTo>
                  <a:pt x="16428" y="7062"/>
                  <a:pt x="16418" y="7055"/>
                  <a:pt x="16408" y="7044"/>
                </a:cubicBezTo>
                <a:cubicBezTo>
                  <a:pt x="16379" y="7013"/>
                  <a:pt x="16359" y="6996"/>
                  <a:pt x="16341" y="6990"/>
                </a:cubicBezTo>
                <a:cubicBezTo>
                  <a:pt x="16323" y="6985"/>
                  <a:pt x="16307" y="6992"/>
                  <a:pt x="16287" y="7008"/>
                </a:cubicBezTo>
                <a:cubicBezTo>
                  <a:pt x="16262" y="7029"/>
                  <a:pt x="16204" y="7051"/>
                  <a:pt x="16147" y="7066"/>
                </a:cubicBezTo>
                <a:cubicBezTo>
                  <a:pt x="16089" y="7081"/>
                  <a:pt x="16031" y="7088"/>
                  <a:pt x="16005" y="7080"/>
                </a:cubicBezTo>
                <a:cubicBezTo>
                  <a:pt x="15971" y="7070"/>
                  <a:pt x="15944" y="7063"/>
                  <a:pt x="15921" y="7058"/>
                </a:cubicBezTo>
                <a:cubicBezTo>
                  <a:pt x="15933" y="7077"/>
                  <a:pt x="15935" y="7092"/>
                  <a:pt x="15914" y="7113"/>
                </a:cubicBezTo>
                <a:cubicBezTo>
                  <a:pt x="15893" y="7133"/>
                  <a:pt x="15859" y="7153"/>
                  <a:pt x="15838" y="7156"/>
                </a:cubicBezTo>
                <a:cubicBezTo>
                  <a:pt x="15817" y="7159"/>
                  <a:pt x="15786" y="7170"/>
                  <a:pt x="15769" y="7180"/>
                </a:cubicBezTo>
                <a:cubicBezTo>
                  <a:pt x="15752" y="7191"/>
                  <a:pt x="15724" y="7184"/>
                  <a:pt x="15708" y="7164"/>
                </a:cubicBezTo>
                <a:cubicBezTo>
                  <a:pt x="15705" y="7161"/>
                  <a:pt x="15704" y="7157"/>
                  <a:pt x="15702" y="7153"/>
                </a:cubicBezTo>
                <a:cubicBezTo>
                  <a:pt x="15701" y="7154"/>
                  <a:pt x="15700" y="7154"/>
                  <a:pt x="15699" y="7155"/>
                </a:cubicBezTo>
                <a:cubicBezTo>
                  <a:pt x="15666" y="7179"/>
                  <a:pt x="15636" y="7195"/>
                  <a:pt x="15625" y="7188"/>
                </a:cubicBezTo>
                <a:cubicBezTo>
                  <a:pt x="15608" y="7178"/>
                  <a:pt x="15602" y="7158"/>
                  <a:pt x="15611" y="7145"/>
                </a:cubicBezTo>
                <a:cubicBezTo>
                  <a:pt x="15619" y="7131"/>
                  <a:pt x="15614" y="7120"/>
                  <a:pt x="15599" y="7120"/>
                </a:cubicBezTo>
                <a:cubicBezTo>
                  <a:pt x="15592" y="7120"/>
                  <a:pt x="15565" y="7141"/>
                  <a:pt x="15530" y="7175"/>
                </a:cubicBezTo>
                <a:cubicBezTo>
                  <a:pt x="15494" y="7208"/>
                  <a:pt x="15448" y="7255"/>
                  <a:pt x="15401" y="7306"/>
                </a:cubicBezTo>
                <a:cubicBezTo>
                  <a:pt x="15353" y="7357"/>
                  <a:pt x="15306" y="7404"/>
                  <a:pt x="15269" y="7438"/>
                </a:cubicBezTo>
                <a:cubicBezTo>
                  <a:pt x="15231" y="7472"/>
                  <a:pt x="15203" y="7493"/>
                  <a:pt x="15193" y="7493"/>
                </a:cubicBezTo>
                <a:cubicBezTo>
                  <a:pt x="15174" y="7493"/>
                  <a:pt x="15166" y="7505"/>
                  <a:pt x="15175" y="7520"/>
                </a:cubicBezTo>
                <a:cubicBezTo>
                  <a:pt x="15184" y="7534"/>
                  <a:pt x="15142" y="7596"/>
                  <a:pt x="15082" y="7657"/>
                </a:cubicBezTo>
                <a:cubicBezTo>
                  <a:pt x="15022" y="7719"/>
                  <a:pt x="14979" y="7778"/>
                  <a:pt x="14986" y="7789"/>
                </a:cubicBezTo>
                <a:cubicBezTo>
                  <a:pt x="14990" y="7796"/>
                  <a:pt x="14983" y="7809"/>
                  <a:pt x="14970" y="7823"/>
                </a:cubicBezTo>
                <a:cubicBezTo>
                  <a:pt x="14967" y="7836"/>
                  <a:pt x="14962" y="7878"/>
                  <a:pt x="14959" y="7931"/>
                </a:cubicBezTo>
                <a:cubicBezTo>
                  <a:pt x="14959" y="7931"/>
                  <a:pt x="14959" y="7932"/>
                  <a:pt x="14959" y="7932"/>
                </a:cubicBezTo>
                <a:cubicBezTo>
                  <a:pt x="14963" y="7946"/>
                  <a:pt x="14961" y="7966"/>
                  <a:pt x="14955" y="7993"/>
                </a:cubicBezTo>
                <a:cubicBezTo>
                  <a:pt x="14936" y="8069"/>
                  <a:pt x="14868" y="8162"/>
                  <a:pt x="14838" y="8153"/>
                </a:cubicBezTo>
                <a:cubicBezTo>
                  <a:pt x="14829" y="8150"/>
                  <a:pt x="14793" y="8174"/>
                  <a:pt x="14760" y="8207"/>
                </a:cubicBezTo>
                <a:cubicBezTo>
                  <a:pt x="14730" y="8236"/>
                  <a:pt x="14720" y="8252"/>
                  <a:pt x="14724" y="8260"/>
                </a:cubicBezTo>
                <a:cubicBezTo>
                  <a:pt x="14729" y="8263"/>
                  <a:pt x="14735" y="8265"/>
                  <a:pt x="14743" y="8268"/>
                </a:cubicBezTo>
                <a:cubicBezTo>
                  <a:pt x="14764" y="8269"/>
                  <a:pt x="14776" y="8275"/>
                  <a:pt x="14782" y="8284"/>
                </a:cubicBezTo>
                <a:cubicBezTo>
                  <a:pt x="14805" y="8297"/>
                  <a:pt x="14802" y="8310"/>
                  <a:pt x="14778" y="8340"/>
                </a:cubicBezTo>
                <a:cubicBezTo>
                  <a:pt x="14770" y="8350"/>
                  <a:pt x="14755" y="8363"/>
                  <a:pt x="14743" y="8376"/>
                </a:cubicBezTo>
                <a:cubicBezTo>
                  <a:pt x="14733" y="8388"/>
                  <a:pt x="14726" y="8398"/>
                  <a:pt x="14712" y="8412"/>
                </a:cubicBezTo>
                <a:cubicBezTo>
                  <a:pt x="14680" y="8446"/>
                  <a:pt x="14659" y="8472"/>
                  <a:pt x="14644" y="8494"/>
                </a:cubicBezTo>
                <a:cubicBezTo>
                  <a:pt x="14639" y="8504"/>
                  <a:pt x="14633" y="8515"/>
                  <a:pt x="14632" y="8524"/>
                </a:cubicBezTo>
                <a:cubicBezTo>
                  <a:pt x="14632" y="8533"/>
                  <a:pt x="14626" y="8541"/>
                  <a:pt x="14624" y="8551"/>
                </a:cubicBezTo>
                <a:cubicBezTo>
                  <a:pt x="14629" y="8555"/>
                  <a:pt x="14637" y="8556"/>
                  <a:pt x="14651" y="8554"/>
                </a:cubicBezTo>
                <a:cubicBezTo>
                  <a:pt x="14718" y="8540"/>
                  <a:pt x="14704" y="8662"/>
                  <a:pt x="14634" y="8707"/>
                </a:cubicBezTo>
                <a:cubicBezTo>
                  <a:pt x="14596" y="8732"/>
                  <a:pt x="14581" y="8748"/>
                  <a:pt x="14582" y="8773"/>
                </a:cubicBezTo>
                <a:cubicBezTo>
                  <a:pt x="14583" y="8786"/>
                  <a:pt x="14585" y="8800"/>
                  <a:pt x="14592" y="8817"/>
                </a:cubicBezTo>
                <a:cubicBezTo>
                  <a:pt x="14592" y="8817"/>
                  <a:pt x="14592" y="8818"/>
                  <a:pt x="14592" y="8818"/>
                </a:cubicBezTo>
                <a:cubicBezTo>
                  <a:pt x="14597" y="8831"/>
                  <a:pt x="14600" y="8842"/>
                  <a:pt x="14602" y="8853"/>
                </a:cubicBezTo>
                <a:cubicBezTo>
                  <a:pt x="14602" y="8853"/>
                  <a:pt x="14602" y="8854"/>
                  <a:pt x="14602" y="8854"/>
                </a:cubicBezTo>
                <a:cubicBezTo>
                  <a:pt x="14604" y="8865"/>
                  <a:pt x="14603" y="8876"/>
                  <a:pt x="14601" y="8887"/>
                </a:cubicBezTo>
                <a:cubicBezTo>
                  <a:pt x="14599" y="8897"/>
                  <a:pt x="14589" y="8910"/>
                  <a:pt x="14583" y="8922"/>
                </a:cubicBezTo>
                <a:cubicBezTo>
                  <a:pt x="14577" y="8933"/>
                  <a:pt x="14575" y="8943"/>
                  <a:pt x="14564" y="8958"/>
                </a:cubicBezTo>
                <a:cubicBezTo>
                  <a:pt x="14564" y="8958"/>
                  <a:pt x="14564" y="8958"/>
                  <a:pt x="14564" y="8959"/>
                </a:cubicBezTo>
                <a:cubicBezTo>
                  <a:pt x="14561" y="8963"/>
                  <a:pt x="14561" y="8965"/>
                  <a:pt x="14558" y="8969"/>
                </a:cubicBezTo>
                <a:cubicBezTo>
                  <a:pt x="14545" y="8989"/>
                  <a:pt x="14535" y="9006"/>
                  <a:pt x="14531" y="9019"/>
                </a:cubicBezTo>
                <a:cubicBezTo>
                  <a:pt x="14529" y="9026"/>
                  <a:pt x="14531" y="9028"/>
                  <a:pt x="14530" y="9033"/>
                </a:cubicBezTo>
                <a:cubicBezTo>
                  <a:pt x="14531" y="9044"/>
                  <a:pt x="14533" y="9053"/>
                  <a:pt x="14541" y="9062"/>
                </a:cubicBezTo>
                <a:cubicBezTo>
                  <a:pt x="14555" y="9075"/>
                  <a:pt x="14556" y="9085"/>
                  <a:pt x="14548" y="9093"/>
                </a:cubicBezTo>
                <a:cubicBezTo>
                  <a:pt x="14554" y="9121"/>
                  <a:pt x="14550" y="9151"/>
                  <a:pt x="14533" y="9161"/>
                </a:cubicBezTo>
                <a:cubicBezTo>
                  <a:pt x="14515" y="9172"/>
                  <a:pt x="14508" y="9202"/>
                  <a:pt x="14509" y="9228"/>
                </a:cubicBezTo>
                <a:cubicBezTo>
                  <a:pt x="14516" y="9246"/>
                  <a:pt x="14527" y="9261"/>
                  <a:pt x="14540" y="9273"/>
                </a:cubicBezTo>
                <a:cubicBezTo>
                  <a:pt x="14540" y="9273"/>
                  <a:pt x="14540" y="9274"/>
                  <a:pt x="14541" y="9274"/>
                </a:cubicBezTo>
                <a:cubicBezTo>
                  <a:pt x="14567" y="9268"/>
                  <a:pt x="14584" y="9304"/>
                  <a:pt x="14587" y="9346"/>
                </a:cubicBezTo>
                <a:cubicBezTo>
                  <a:pt x="14592" y="9375"/>
                  <a:pt x="14589" y="9405"/>
                  <a:pt x="14573" y="9422"/>
                </a:cubicBezTo>
                <a:cubicBezTo>
                  <a:pt x="14571" y="9423"/>
                  <a:pt x="14567" y="9422"/>
                  <a:pt x="14564" y="9423"/>
                </a:cubicBezTo>
                <a:cubicBezTo>
                  <a:pt x="14555" y="9431"/>
                  <a:pt x="14544" y="9430"/>
                  <a:pt x="14522" y="9413"/>
                </a:cubicBezTo>
                <a:cubicBezTo>
                  <a:pt x="14503" y="9397"/>
                  <a:pt x="14488" y="9397"/>
                  <a:pt x="14483" y="9406"/>
                </a:cubicBezTo>
                <a:cubicBezTo>
                  <a:pt x="14481" y="9410"/>
                  <a:pt x="14480" y="9416"/>
                  <a:pt x="14483" y="9423"/>
                </a:cubicBezTo>
                <a:cubicBezTo>
                  <a:pt x="14483" y="9424"/>
                  <a:pt x="14483" y="9424"/>
                  <a:pt x="14483" y="9424"/>
                </a:cubicBezTo>
                <a:cubicBezTo>
                  <a:pt x="14485" y="9431"/>
                  <a:pt x="14491" y="9439"/>
                  <a:pt x="14499" y="9448"/>
                </a:cubicBezTo>
                <a:cubicBezTo>
                  <a:pt x="14509" y="9457"/>
                  <a:pt x="14519" y="9522"/>
                  <a:pt x="14524" y="9593"/>
                </a:cubicBezTo>
                <a:cubicBezTo>
                  <a:pt x="14528" y="9663"/>
                  <a:pt x="14537" y="9754"/>
                  <a:pt x="14544" y="9794"/>
                </a:cubicBezTo>
                <a:cubicBezTo>
                  <a:pt x="14554" y="9856"/>
                  <a:pt x="14542" y="9874"/>
                  <a:pt x="14472" y="9907"/>
                </a:cubicBezTo>
                <a:cubicBezTo>
                  <a:pt x="14425" y="9929"/>
                  <a:pt x="14330" y="10002"/>
                  <a:pt x="14260" y="10068"/>
                </a:cubicBezTo>
                <a:lnTo>
                  <a:pt x="14132" y="10190"/>
                </a:lnTo>
                <a:lnTo>
                  <a:pt x="14182" y="10239"/>
                </a:lnTo>
                <a:cubicBezTo>
                  <a:pt x="14182" y="10224"/>
                  <a:pt x="14189" y="10210"/>
                  <a:pt x="14198" y="10192"/>
                </a:cubicBezTo>
                <a:cubicBezTo>
                  <a:pt x="14253" y="10083"/>
                  <a:pt x="14405" y="9952"/>
                  <a:pt x="14482" y="9946"/>
                </a:cubicBezTo>
                <a:cubicBezTo>
                  <a:pt x="14617" y="9935"/>
                  <a:pt x="14641" y="9949"/>
                  <a:pt x="14742" y="10086"/>
                </a:cubicBezTo>
                <a:cubicBezTo>
                  <a:pt x="14798" y="10163"/>
                  <a:pt x="14867" y="10243"/>
                  <a:pt x="14894" y="10262"/>
                </a:cubicBezTo>
                <a:cubicBezTo>
                  <a:pt x="14922" y="10281"/>
                  <a:pt x="14944" y="10325"/>
                  <a:pt x="14944" y="10361"/>
                </a:cubicBezTo>
                <a:cubicBezTo>
                  <a:pt x="14944" y="10397"/>
                  <a:pt x="14967" y="10437"/>
                  <a:pt x="14996" y="10453"/>
                </a:cubicBezTo>
                <a:cubicBezTo>
                  <a:pt x="15028" y="10469"/>
                  <a:pt x="15052" y="10514"/>
                  <a:pt x="15057" y="10566"/>
                </a:cubicBezTo>
                <a:cubicBezTo>
                  <a:pt x="15064" y="10630"/>
                  <a:pt x="15086" y="10663"/>
                  <a:pt x="15141" y="10688"/>
                </a:cubicBezTo>
                <a:cubicBezTo>
                  <a:pt x="15182" y="10707"/>
                  <a:pt x="15215" y="10736"/>
                  <a:pt x="15215" y="10751"/>
                </a:cubicBezTo>
                <a:cubicBezTo>
                  <a:pt x="15215" y="10766"/>
                  <a:pt x="15232" y="10773"/>
                  <a:pt x="15253" y="10765"/>
                </a:cubicBezTo>
                <a:cubicBezTo>
                  <a:pt x="15273" y="10757"/>
                  <a:pt x="15304" y="10764"/>
                  <a:pt x="15321" y="10780"/>
                </a:cubicBezTo>
                <a:cubicBezTo>
                  <a:pt x="15338" y="10797"/>
                  <a:pt x="15351" y="10802"/>
                  <a:pt x="15351" y="10791"/>
                </a:cubicBezTo>
                <a:cubicBezTo>
                  <a:pt x="15351" y="10759"/>
                  <a:pt x="15514" y="10853"/>
                  <a:pt x="15517" y="10888"/>
                </a:cubicBezTo>
                <a:cubicBezTo>
                  <a:pt x="15526" y="10983"/>
                  <a:pt x="15503" y="11062"/>
                  <a:pt x="15443" y="11140"/>
                </a:cubicBezTo>
                <a:cubicBezTo>
                  <a:pt x="15387" y="11212"/>
                  <a:pt x="15353" y="11249"/>
                  <a:pt x="15307" y="11249"/>
                </a:cubicBezTo>
                <a:cubicBezTo>
                  <a:pt x="15311" y="11251"/>
                  <a:pt x="15342" y="11280"/>
                  <a:pt x="15343" y="11280"/>
                </a:cubicBezTo>
                <a:cubicBezTo>
                  <a:pt x="15351" y="11280"/>
                  <a:pt x="15362" y="11274"/>
                  <a:pt x="15375" y="11265"/>
                </a:cubicBezTo>
                <a:cubicBezTo>
                  <a:pt x="15387" y="11257"/>
                  <a:pt x="15401" y="11244"/>
                  <a:pt x="15414" y="11231"/>
                </a:cubicBezTo>
                <a:cubicBezTo>
                  <a:pt x="15439" y="11205"/>
                  <a:pt x="15460" y="11176"/>
                  <a:pt x="15460" y="11159"/>
                </a:cubicBezTo>
                <a:cubicBezTo>
                  <a:pt x="15460" y="11150"/>
                  <a:pt x="15475" y="11130"/>
                  <a:pt x="15496" y="11105"/>
                </a:cubicBezTo>
                <a:cubicBezTo>
                  <a:pt x="15496" y="11105"/>
                  <a:pt x="15496" y="11104"/>
                  <a:pt x="15496" y="11104"/>
                </a:cubicBezTo>
                <a:cubicBezTo>
                  <a:pt x="15540" y="11053"/>
                  <a:pt x="15616" y="10983"/>
                  <a:pt x="15670" y="10941"/>
                </a:cubicBezTo>
                <a:cubicBezTo>
                  <a:pt x="15697" y="10920"/>
                  <a:pt x="15718" y="10907"/>
                  <a:pt x="15728" y="10907"/>
                </a:cubicBezTo>
                <a:cubicBezTo>
                  <a:pt x="15742" y="10907"/>
                  <a:pt x="15791" y="10942"/>
                  <a:pt x="15837" y="10984"/>
                </a:cubicBezTo>
                <a:cubicBezTo>
                  <a:pt x="15857" y="11002"/>
                  <a:pt x="15872" y="11015"/>
                  <a:pt x="15884" y="11025"/>
                </a:cubicBezTo>
                <a:cubicBezTo>
                  <a:pt x="15884" y="11025"/>
                  <a:pt x="15885" y="11025"/>
                  <a:pt x="15885" y="11025"/>
                </a:cubicBezTo>
                <a:cubicBezTo>
                  <a:pt x="15889" y="11029"/>
                  <a:pt x="15892" y="11029"/>
                  <a:pt x="15895" y="11032"/>
                </a:cubicBezTo>
                <a:cubicBezTo>
                  <a:pt x="15913" y="11042"/>
                  <a:pt x="15925" y="11045"/>
                  <a:pt x="15938" y="11037"/>
                </a:cubicBezTo>
                <a:cubicBezTo>
                  <a:pt x="15945" y="11031"/>
                  <a:pt x="15954" y="11023"/>
                  <a:pt x="15965" y="11011"/>
                </a:cubicBezTo>
                <a:cubicBezTo>
                  <a:pt x="16008" y="10964"/>
                  <a:pt x="16013" y="10965"/>
                  <a:pt x="16090" y="11041"/>
                </a:cubicBezTo>
                <a:cubicBezTo>
                  <a:pt x="16186" y="11135"/>
                  <a:pt x="16209" y="11139"/>
                  <a:pt x="16230" y="11061"/>
                </a:cubicBezTo>
                <a:lnTo>
                  <a:pt x="16246" y="11002"/>
                </a:lnTo>
                <a:lnTo>
                  <a:pt x="16312" y="11063"/>
                </a:lnTo>
                <a:cubicBezTo>
                  <a:pt x="16335" y="11084"/>
                  <a:pt x="16353" y="11097"/>
                  <a:pt x="16367" y="11102"/>
                </a:cubicBezTo>
                <a:cubicBezTo>
                  <a:pt x="16374" y="11104"/>
                  <a:pt x="16380" y="11105"/>
                  <a:pt x="16385" y="11104"/>
                </a:cubicBezTo>
                <a:cubicBezTo>
                  <a:pt x="16390" y="11102"/>
                  <a:pt x="16394" y="11099"/>
                  <a:pt x="16397" y="11094"/>
                </a:cubicBezTo>
                <a:cubicBezTo>
                  <a:pt x="16408" y="11077"/>
                  <a:pt x="16435" y="11070"/>
                  <a:pt x="16458" y="11079"/>
                </a:cubicBezTo>
                <a:cubicBezTo>
                  <a:pt x="16524" y="11104"/>
                  <a:pt x="16602" y="11068"/>
                  <a:pt x="16628" y="11000"/>
                </a:cubicBezTo>
                <a:cubicBezTo>
                  <a:pt x="16646" y="10953"/>
                  <a:pt x="16667" y="10941"/>
                  <a:pt x="16711" y="10953"/>
                </a:cubicBezTo>
                <a:cubicBezTo>
                  <a:pt x="16743" y="10961"/>
                  <a:pt x="16775" y="10983"/>
                  <a:pt x="16783" y="11003"/>
                </a:cubicBezTo>
                <a:cubicBezTo>
                  <a:pt x="16788" y="11015"/>
                  <a:pt x="16799" y="11015"/>
                  <a:pt x="16818" y="11004"/>
                </a:cubicBezTo>
                <a:cubicBezTo>
                  <a:pt x="16837" y="10993"/>
                  <a:pt x="16864" y="10971"/>
                  <a:pt x="16899" y="10935"/>
                </a:cubicBezTo>
                <a:cubicBezTo>
                  <a:pt x="16922" y="10912"/>
                  <a:pt x="16940" y="10893"/>
                  <a:pt x="16955" y="10880"/>
                </a:cubicBezTo>
                <a:cubicBezTo>
                  <a:pt x="16970" y="10867"/>
                  <a:pt x="16982" y="10858"/>
                  <a:pt x="16993" y="10853"/>
                </a:cubicBezTo>
                <a:cubicBezTo>
                  <a:pt x="17004" y="10848"/>
                  <a:pt x="17013" y="10848"/>
                  <a:pt x="17023" y="10850"/>
                </a:cubicBezTo>
                <a:cubicBezTo>
                  <a:pt x="17032" y="10852"/>
                  <a:pt x="17042" y="10858"/>
                  <a:pt x="17053" y="10866"/>
                </a:cubicBezTo>
                <a:cubicBezTo>
                  <a:pt x="17098" y="10896"/>
                  <a:pt x="17114" y="10894"/>
                  <a:pt x="17165" y="10853"/>
                </a:cubicBezTo>
                <a:cubicBezTo>
                  <a:pt x="17199" y="10827"/>
                  <a:pt x="17226" y="10792"/>
                  <a:pt x="17226" y="10776"/>
                </a:cubicBezTo>
                <a:cubicBezTo>
                  <a:pt x="17226" y="10769"/>
                  <a:pt x="17233" y="10759"/>
                  <a:pt x="17243" y="10749"/>
                </a:cubicBezTo>
                <a:cubicBezTo>
                  <a:pt x="17253" y="10738"/>
                  <a:pt x="17267" y="10728"/>
                  <a:pt x="17283" y="10719"/>
                </a:cubicBezTo>
                <a:cubicBezTo>
                  <a:pt x="17316" y="10702"/>
                  <a:pt x="17333" y="10673"/>
                  <a:pt x="17324" y="10650"/>
                </a:cubicBezTo>
                <a:cubicBezTo>
                  <a:pt x="17303" y="10598"/>
                  <a:pt x="17384" y="10571"/>
                  <a:pt x="17447" y="10609"/>
                </a:cubicBezTo>
                <a:cubicBezTo>
                  <a:pt x="17465" y="10620"/>
                  <a:pt x="17479" y="10629"/>
                  <a:pt x="17489" y="10633"/>
                </a:cubicBezTo>
                <a:cubicBezTo>
                  <a:pt x="17500" y="10637"/>
                  <a:pt x="17507" y="10638"/>
                  <a:pt x="17511" y="10635"/>
                </a:cubicBezTo>
                <a:cubicBezTo>
                  <a:pt x="17520" y="10628"/>
                  <a:pt x="17517" y="10606"/>
                  <a:pt x="17508" y="10563"/>
                </a:cubicBezTo>
                <a:cubicBezTo>
                  <a:pt x="17500" y="10521"/>
                  <a:pt x="17508" y="10487"/>
                  <a:pt x="17522" y="10471"/>
                </a:cubicBezTo>
                <a:cubicBezTo>
                  <a:pt x="17529" y="10463"/>
                  <a:pt x="17538" y="10459"/>
                  <a:pt x="17546" y="10462"/>
                </a:cubicBezTo>
                <a:cubicBezTo>
                  <a:pt x="17554" y="10465"/>
                  <a:pt x="17562" y="10474"/>
                  <a:pt x="17569" y="10492"/>
                </a:cubicBezTo>
                <a:cubicBezTo>
                  <a:pt x="17587" y="10538"/>
                  <a:pt x="17661" y="10549"/>
                  <a:pt x="17661" y="10506"/>
                </a:cubicBezTo>
                <a:cubicBezTo>
                  <a:pt x="17661" y="10491"/>
                  <a:pt x="17713" y="10427"/>
                  <a:pt x="17776" y="10364"/>
                </a:cubicBezTo>
                <a:cubicBezTo>
                  <a:pt x="17902" y="10239"/>
                  <a:pt x="18042" y="10080"/>
                  <a:pt x="18042" y="10063"/>
                </a:cubicBezTo>
                <a:cubicBezTo>
                  <a:pt x="18042" y="10057"/>
                  <a:pt x="18018" y="10064"/>
                  <a:pt x="17989" y="10079"/>
                </a:cubicBezTo>
                <a:cubicBezTo>
                  <a:pt x="17973" y="10087"/>
                  <a:pt x="17958" y="10092"/>
                  <a:pt x="17946" y="10093"/>
                </a:cubicBezTo>
                <a:cubicBezTo>
                  <a:pt x="17934" y="10093"/>
                  <a:pt x="17925" y="10089"/>
                  <a:pt x="17920" y="10082"/>
                </a:cubicBezTo>
                <a:cubicBezTo>
                  <a:pt x="17907" y="10060"/>
                  <a:pt x="17960" y="9958"/>
                  <a:pt x="18001" y="9908"/>
                </a:cubicBezTo>
                <a:cubicBezTo>
                  <a:pt x="18015" y="9891"/>
                  <a:pt x="18028" y="9880"/>
                  <a:pt x="18036" y="9880"/>
                </a:cubicBezTo>
                <a:cubicBezTo>
                  <a:pt x="18066" y="9880"/>
                  <a:pt x="18204" y="9732"/>
                  <a:pt x="18204" y="9701"/>
                </a:cubicBezTo>
                <a:cubicBezTo>
                  <a:pt x="18204" y="9688"/>
                  <a:pt x="18192" y="9684"/>
                  <a:pt x="18177" y="9694"/>
                </a:cubicBezTo>
                <a:cubicBezTo>
                  <a:pt x="18163" y="9702"/>
                  <a:pt x="18153" y="9701"/>
                  <a:pt x="18145" y="9695"/>
                </a:cubicBezTo>
                <a:cubicBezTo>
                  <a:pt x="18137" y="9689"/>
                  <a:pt x="18132" y="9678"/>
                  <a:pt x="18131" y="9664"/>
                </a:cubicBezTo>
                <a:cubicBezTo>
                  <a:pt x="18128" y="9637"/>
                  <a:pt x="18139" y="9601"/>
                  <a:pt x="18166" y="9582"/>
                </a:cubicBezTo>
                <a:cubicBezTo>
                  <a:pt x="18194" y="9561"/>
                  <a:pt x="18218" y="9532"/>
                  <a:pt x="18218" y="9518"/>
                </a:cubicBezTo>
                <a:cubicBezTo>
                  <a:pt x="18218" y="9503"/>
                  <a:pt x="18236" y="9480"/>
                  <a:pt x="18258" y="9467"/>
                </a:cubicBezTo>
                <a:cubicBezTo>
                  <a:pt x="18292" y="9447"/>
                  <a:pt x="18290" y="9435"/>
                  <a:pt x="18246" y="9388"/>
                </a:cubicBezTo>
                <a:cubicBezTo>
                  <a:pt x="18207" y="9345"/>
                  <a:pt x="18202" y="9325"/>
                  <a:pt x="18227" y="9301"/>
                </a:cubicBezTo>
                <a:cubicBezTo>
                  <a:pt x="18244" y="9283"/>
                  <a:pt x="18259" y="9281"/>
                  <a:pt x="18259" y="9295"/>
                </a:cubicBezTo>
                <a:cubicBezTo>
                  <a:pt x="18259" y="9309"/>
                  <a:pt x="18281" y="9284"/>
                  <a:pt x="18309" y="9240"/>
                </a:cubicBezTo>
                <a:cubicBezTo>
                  <a:pt x="18332" y="9204"/>
                  <a:pt x="18344" y="9183"/>
                  <a:pt x="18345" y="9165"/>
                </a:cubicBezTo>
                <a:cubicBezTo>
                  <a:pt x="18346" y="9148"/>
                  <a:pt x="18338" y="9135"/>
                  <a:pt x="18319" y="9114"/>
                </a:cubicBezTo>
                <a:cubicBezTo>
                  <a:pt x="18283" y="9073"/>
                  <a:pt x="18283" y="9066"/>
                  <a:pt x="18322" y="9052"/>
                </a:cubicBezTo>
                <a:cubicBezTo>
                  <a:pt x="18328" y="9049"/>
                  <a:pt x="18333" y="9044"/>
                  <a:pt x="18338" y="9037"/>
                </a:cubicBezTo>
                <a:cubicBezTo>
                  <a:pt x="18343" y="9030"/>
                  <a:pt x="18346" y="9021"/>
                  <a:pt x="18349" y="9010"/>
                </a:cubicBezTo>
                <a:cubicBezTo>
                  <a:pt x="18366" y="8944"/>
                  <a:pt x="18352" y="8820"/>
                  <a:pt x="18311" y="8744"/>
                </a:cubicBezTo>
                <a:cubicBezTo>
                  <a:pt x="18283" y="8693"/>
                  <a:pt x="18285" y="8678"/>
                  <a:pt x="18319" y="8657"/>
                </a:cubicBezTo>
                <a:cubicBezTo>
                  <a:pt x="18356" y="8634"/>
                  <a:pt x="18352" y="8616"/>
                  <a:pt x="18295" y="8511"/>
                </a:cubicBezTo>
                <a:lnTo>
                  <a:pt x="18231" y="8391"/>
                </a:lnTo>
                <a:lnTo>
                  <a:pt x="18292" y="8327"/>
                </a:lnTo>
                <a:lnTo>
                  <a:pt x="18353" y="8262"/>
                </a:lnTo>
                <a:lnTo>
                  <a:pt x="18281" y="8205"/>
                </a:lnTo>
                <a:cubicBezTo>
                  <a:pt x="18232" y="8166"/>
                  <a:pt x="18217" y="8145"/>
                  <a:pt x="18218" y="8091"/>
                </a:cubicBezTo>
                <a:cubicBezTo>
                  <a:pt x="18218" y="8091"/>
                  <a:pt x="18218" y="8091"/>
                  <a:pt x="18218" y="8090"/>
                </a:cubicBezTo>
                <a:cubicBezTo>
                  <a:pt x="18218" y="8072"/>
                  <a:pt x="18220" y="8051"/>
                  <a:pt x="18223" y="8023"/>
                </a:cubicBezTo>
                <a:cubicBezTo>
                  <a:pt x="18230" y="7966"/>
                  <a:pt x="18228" y="7922"/>
                  <a:pt x="18219" y="7898"/>
                </a:cubicBezTo>
                <a:cubicBezTo>
                  <a:pt x="18216" y="7890"/>
                  <a:pt x="18212" y="7885"/>
                  <a:pt x="18207" y="7882"/>
                </a:cubicBezTo>
                <a:cubicBezTo>
                  <a:pt x="18191" y="7872"/>
                  <a:pt x="18177" y="7845"/>
                  <a:pt x="18177" y="7822"/>
                </a:cubicBezTo>
                <a:cubicBezTo>
                  <a:pt x="18177" y="7798"/>
                  <a:pt x="18159" y="7766"/>
                  <a:pt x="18137" y="7750"/>
                </a:cubicBezTo>
                <a:cubicBezTo>
                  <a:pt x="18115" y="7734"/>
                  <a:pt x="18093" y="7695"/>
                  <a:pt x="18088" y="7664"/>
                </a:cubicBezTo>
                <a:cubicBezTo>
                  <a:pt x="18083" y="7633"/>
                  <a:pt x="18059" y="7576"/>
                  <a:pt x="18033" y="7538"/>
                </a:cubicBezTo>
                <a:cubicBezTo>
                  <a:pt x="18008" y="7500"/>
                  <a:pt x="17987" y="7459"/>
                  <a:pt x="17987" y="7447"/>
                </a:cubicBezTo>
                <a:cubicBezTo>
                  <a:pt x="17987" y="7432"/>
                  <a:pt x="17981" y="7414"/>
                  <a:pt x="17972" y="7395"/>
                </a:cubicBezTo>
                <a:cubicBezTo>
                  <a:pt x="17969" y="7388"/>
                  <a:pt x="17964" y="7381"/>
                  <a:pt x="17960" y="7374"/>
                </a:cubicBezTo>
                <a:cubicBezTo>
                  <a:pt x="17955" y="7365"/>
                  <a:pt x="17947" y="7356"/>
                  <a:pt x="17941" y="7346"/>
                </a:cubicBezTo>
                <a:cubicBezTo>
                  <a:pt x="17917" y="7313"/>
                  <a:pt x="17886" y="7277"/>
                  <a:pt x="17842" y="7232"/>
                </a:cubicBezTo>
                <a:cubicBezTo>
                  <a:pt x="17858" y="7258"/>
                  <a:pt x="17875" y="7285"/>
                  <a:pt x="17881" y="7303"/>
                </a:cubicBezTo>
                <a:cubicBezTo>
                  <a:pt x="17899" y="7355"/>
                  <a:pt x="17956" y="7455"/>
                  <a:pt x="18008" y="7526"/>
                </a:cubicBezTo>
                <a:cubicBezTo>
                  <a:pt x="18034" y="7562"/>
                  <a:pt x="18055" y="7596"/>
                  <a:pt x="18069" y="7622"/>
                </a:cubicBezTo>
                <a:cubicBezTo>
                  <a:pt x="18069" y="7622"/>
                  <a:pt x="18069" y="7623"/>
                  <a:pt x="18069" y="7623"/>
                </a:cubicBezTo>
                <a:cubicBezTo>
                  <a:pt x="18083" y="7649"/>
                  <a:pt x="18090" y="7668"/>
                  <a:pt x="18085" y="7672"/>
                </a:cubicBezTo>
                <a:cubicBezTo>
                  <a:pt x="18076" y="7682"/>
                  <a:pt x="18086" y="7718"/>
                  <a:pt x="18109" y="7752"/>
                </a:cubicBezTo>
                <a:cubicBezTo>
                  <a:pt x="18132" y="7786"/>
                  <a:pt x="18143" y="7813"/>
                  <a:pt x="18133" y="7813"/>
                </a:cubicBezTo>
                <a:cubicBezTo>
                  <a:pt x="18123" y="7813"/>
                  <a:pt x="18135" y="7836"/>
                  <a:pt x="18161" y="7864"/>
                </a:cubicBezTo>
                <a:cubicBezTo>
                  <a:pt x="18190" y="7896"/>
                  <a:pt x="18197" y="7921"/>
                  <a:pt x="18180" y="7932"/>
                </a:cubicBezTo>
                <a:cubicBezTo>
                  <a:pt x="18173" y="7936"/>
                  <a:pt x="18167" y="7944"/>
                  <a:pt x="18165" y="7954"/>
                </a:cubicBezTo>
                <a:cubicBezTo>
                  <a:pt x="18162" y="7964"/>
                  <a:pt x="18163" y="7975"/>
                  <a:pt x="18167" y="7985"/>
                </a:cubicBezTo>
                <a:cubicBezTo>
                  <a:pt x="18173" y="8002"/>
                  <a:pt x="18174" y="8014"/>
                  <a:pt x="18170" y="8023"/>
                </a:cubicBezTo>
                <a:cubicBezTo>
                  <a:pt x="18168" y="8028"/>
                  <a:pt x="18161" y="8030"/>
                  <a:pt x="18156" y="8032"/>
                </a:cubicBezTo>
                <a:cubicBezTo>
                  <a:pt x="18152" y="8033"/>
                  <a:pt x="18151" y="8036"/>
                  <a:pt x="18147" y="8036"/>
                </a:cubicBezTo>
                <a:cubicBezTo>
                  <a:pt x="18145" y="8036"/>
                  <a:pt x="18141" y="8034"/>
                  <a:pt x="18139" y="8034"/>
                </a:cubicBezTo>
                <a:cubicBezTo>
                  <a:pt x="18128" y="8033"/>
                  <a:pt x="18116" y="8030"/>
                  <a:pt x="18102" y="8023"/>
                </a:cubicBezTo>
                <a:cubicBezTo>
                  <a:pt x="18086" y="8015"/>
                  <a:pt x="18068" y="8004"/>
                  <a:pt x="18049" y="7989"/>
                </a:cubicBezTo>
                <a:cubicBezTo>
                  <a:pt x="18049" y="7989"/>
                  <a:pt x="18049" y="7989"/>
                  <a:pt x="18049" y="7989"/>
                </a:cubicBezTo>
                <a:cubicBezTo>
                  <a:pt x="18047" y="7987"/>
                  <a:pt x="18045" y="7987"/>
                  <a:pt x="18043" y="7985"/>
                </a:cubicBezTo>
                <a:cubicBezTo>
                  <a:pt x="17989" y="7941"/>
                  <a:pt x="17960" y="7891"/>
                  <a:pt x="17960" y="7846"/>
                </a:cubicBezTo>
                <a:cubicBezTo>
                  <a:pt x="17960" y="7767"/>
                  <a:pt x="17793" y="7600"/>
                  <a:pt x="17713" y="7600"/>
                </a:cubicBezTo>
                <a:cubicBezTo>
                  <a:pt x="17683" y="7600"/>
                  <a:pt x="17646" y="7564"/>
                  <a:pt x="17620" y="7512"/>
                </a:cubicBezTo>
                <a:cubicBezTo>
                  <a:pt x="17580" y="7429"/>
                  <a:pt x="17416" y="7318"/>
                  <a:pt x="17348" y="7328"/>
                </a:cubicBezTo>
                <a:cubicBezTo>
                  <a:pt x="17333" y="7330"/>
                  <a:pt x="17292" y="7311"/>
                  <a:pt x="17257" y="7284"/>
                </a:cubicBezTo>
                <a:cubicBezTo>
                  <a:pt x="17251" y="7280"/>
                  <a:pt x="17249" y="7277"/>
                  <a:pt x="17244" y="7273"/>
                </a:cubicBezTo>
                <a:cubicBezTo>
                  <a:pt x="17220" y="7259"/>
                  <a:pt x="17199" y="7246"/>
                  <a:pt x="17199" y="7238"/>
                </a:cubicBezTo>
                <a:cubicBezTo>
                  <a:pt x="17199" y="7219"/>
                  <a:pt x="17214" y="7188"/>
                  <a:pt x="17234" y="7157"/>
                </a:cubicBezTo>
                <a:cubicBezTo>
                  <a:pt x="17235" y="7155"/>
                  <a:pt x="17236" y="7154"/>
                  <a:pt x="17237" y="7152"/>
                </a:cubicBezTo>
                <a:cubicBezTo>
                  <a:pt x="17239" y="7148"/>
                  <a:pt x="17243" y="7145"/>
                  <a:pt x="17245" y="7142"/>
                </a:cubicBezTo>
                <a:cubicBezTo>
                  <a:pt x="17251" y="7133"/>
                  <a:pt x="17257" y="7124"/>
                  <a:pt x="17264" y="7115"/>
                </a:cubicBezTo>
                <a:cubicBezTo>
                  <a:pt x="17276" y="7100"/>
                  <a:pt x="17288" y="7085"/>
                  <a:pt x="17303" y="7072"/>
                </a:cubicBezTo>
                <a:cubicBezTo>
                  <a:pt x="17323" y="7052"/>
                  <a:pt x="17343" y="7036"/>
                  <a:pt x="17361" y="7027"/>
                </a:cubicBezTo>
                <a:cubicBezTo>
                  <a:pt x="17421" y="6997"/>
                  <a:pt x="17475" y="6985"/>
                  <a:pt x="17526" y="6988"/>
                </a:cubicBezTo>
                <a:cubicBezTo>
                  <a:pt x="17530" y="6988"/>
                  <a:pt x="17533" y="6987"/>
                  <a:pt x="17536" y="6987"/>
                </a:cubicBezTo>
                <a:cubicBezTo>
                  <a:pt x="17552" y="6987"/>
                  <a:pt x="17564" y="6988"/>
                  <a:pt x="17577" y="6990"/>
                </a:cubicBezTo>
                <a:lnTo>
                  <a:pt x="17461" y="6888"/>
                </a:lnTo>
                <a:close/>
                <a:moveTo>
                  <a:pt x="16560" y="7977"/>
                </a:moveTo>
                <a:cubicBezTo>
                  <a:pt x="16650" y="7990"/>
                  <a:pt x="16655" y="8071"/>
                  <a:pt x="16655" y="8359"/>
                </a:cubicBezTo>
                <a:cubicBezTo>
                  <a:pt x="16655" y="8538"/>
                  <a:pt x="16663" y="8885"/>
                  <a:pt x="16673" y="9128"/>
                </a:cubicBezTo>
                <a:lnTo>
                  <a:pt x="16691" y="9571"/>
                </a:lnTo>
                <a:lnTo>
                  <a:pt x="16856" y="9579"/>
                </a:lnTo>
                <a:cubicBezTo>
                  <a:pt x="17009" y="9586"/>
                  <a:pt x="17023" y="9592"/>
                  <a:pt x="17047" y="9660"/>
                </a:cubicBezTo>
                <a:cubicBezTo>
                  <a:pt x="17064" y="9707"/>
                  <a:pt x="17064" y="9760"/>
                  <a:pt x="17047" y="9807"/>
                </a:cubicBezTo>
                <a:lnTo>
                  <a:pt x="17021" y="9880"/>
                </a:lnTo>
                <a:lnTo>
                  <a:pt x="16477" y="9887"/>
                </a:lnTo>
                <a:cubicBezTo>
                  <a:pt x="16077" y="9892"/>
                  <a:pt x="15925" y="9886"/>
                  <a:pt x="15901" y="9862"/>
                </a:cubicBezTo>
                <a:cubicBezTo>
                  <a:pt x="15882" y="9844"/>
                  <a:pt x="15868" y="9784"/>
                  <a:pt x="15868" y="9729"/>
                </a:cubicBezTo>
                <a:cubicBezTo>
                  <a:pt x="15868" y="9604"/>
                  <a:pt x="15918" y="9574"/>
                  <a:pt x="16124" y="9574"/>
                </a:cubicBezTo>
                <a:lnTo>
                  <a:pt x="16275" y="9574"/>
                </a:lnTo>
                <a:lnTo>
                  <a:pt x="16272" y="9340"/>
                </a:lnTo>
                <a:cubicBezTo>
                  <a:pt x="16270" y="9212"/>
                  <a:pt x="16261" y="8948"/>
                  <a:pt x="16252" y="8753"/>
                </a:cubicBezTo>
                <a:lnTo>
                  <a:pt x="16234" y="8400"/>
                </a:lnTo>
                <a:lnTo>
                  <a:pt x="16074" y="8495"/>
                </a:lnTo>
                <a:cubicBezTo>
                  <a:pt x="15986" y="8547"/>
                  <a:pt x="15900" y="8584"/>
                  <a:pt x="15881" y="8577"/>
                </a:cubicBezTo>
                <a:cubicBezTo>
                  <a:pt x="15835" y="8560"/>
                  <a:pt x="15808" y="8406"/>
                  <a:pt x="15840" y="8347"/>
                </a:cubicBezTo>
                <a:cubicBezTo>
                  <a:pt x="15855" y="8320"/>
                  <a:pt x="15965" y="8231"/>
                  <a:pt x="16086" y="8148"/>
                </a:cubicBezTo>
                <a:cubicBezTo>
                  <a:pt x="16256" y="8031"/>
                  <a:pt x="16334" y="7994"/>
                  <a:pt x="16438" y="7982"/>
                </a:cubicBezTo>
                <a:cubicBezTo>
                  <a:pt x="16490" y="7976"/>
                  <a:pt x="16530" y="7973"/>
                  <a:pt x="16560" y="7977"/>
                </a:cubicBezTo>
                <a:close/>
                <a:moveTo>
                  <a:pt x="17820" y="12413"/>
                </a:moveTo>
                <a:cubicBezTo>
                  <a:pt x="17806" y="12410"/>
                  <a:pt x="17793" y="12419"/>
                  <a:pt x="17772" y="12438"/>
                </a:cubicBezTo>
                <a:cubicBezTo>
                  <a:pt x="17746" y="12461"/>
                  <a:pt x="17716" y="12472"/>
                  <a:pt x="17706" y="12462"/>
                </a:cubicBezTo>
                <a:cubicBezTo>
                  <a:pt x="17696" y="12452"/>
                  <a:pt x="17669" y="12467"/>
                  <a:pt x="17647" y="12495"/>
                </a:cubicBezTo>
                <a:cubicBezTo>
                  <a:pt x="17627" y="12520"/>
                  <a:pt x="17616" y="12533"/>
                  <a:pt x="17604" y="12532"/>
                </a:cubicBezTo>
                <a:cubicBezTo>
                  <a:pt x="17599" y="12532"/>
                  <a:pt x="17592" y="12528"/>
                  <a:pt x="17584" y="12520"/>
                </a:cubicBezTo>
                <a:cubicBezTo>
                  <a:pt x="17577" y="12513"/>
                  <a:pt x="17568" y="12502"/>
                  <a:pt x="17555" y="12487"/>
                </a:cubicBezTo>
                <a:cubicBezTo>
                  <a:pt x="17510" y="12435"/>
                  <a:pt x="17501" y="12434"/>
                  <a:pt x="17486" y="12471"/>
                </a:cubicBezTo>
                <a:cubicBezTo>
                  <a:pt x="17471" y="12510"/>
                  <a:pt x="17465" y="12510"/>
                  <a:pt x="17422" y="12472"/>
                </a:cubicBezTo>
                <a:cubicBezTo>
                  <a:pt x="17394" y="12447"/>
                  <a:pt x="17363" y="12441"/>
                  <a:pt x="17327" y="12456"/>
                </a:cubicBezTo>
                <a:cubicBezTo>
                  <a:pt x="17309" y="12464"/>
                  <a:pt x="17289" y="12477"/>
                  <a:pt x="17267" y="12496"/>
                </a:cubicBezTo>
                <a:cubicBezTo>
                  <a:pt x="17245" y="12514"/>
                  <a:pt x="17221" y="12539"/>
                  <a:pt x="17195" y="12568"/>
                </a:cubicBezTo>
                <a:cubicBezTo>
                  <a:pt x="17178" y="12589"/>
                  <a:pt x="17164" y="12604"/>
                  <a:pt x="17154" y="12614"/>
                </a:cubicBezTo>
                <a:cubicBezTo>
                  <a:pt x="17133" y="12636"/>
                  <a:pt x="17123" y="12637"/>
                  <a:pt x="17112" y="12624"/>
                </a:cubicBezTo>
                <a:cubicBezTo>
                  <a:pt x="17106" y="12617"/>
                  <a:pt x="17101" y="12606"/>
                  <a:pt x="17093" y="12592"/>
                </a:cubicBezTo>
                <a:cubicBezTo>
                  <a:pt x="17053" y="12519"/>
                  <a:pt x="17019" y="12518"/>
                  <a:pt x="17000" y="12590"/>
                </a:cubicBezTo>
                <a:cubicBezTo>
                  <a:pt x="16992" y="12620"/>
                  <a:pt x="16974" y="12639"/>
                  <a:pt x="16961" y="12631"/>
                </a:cubicBezTo>
                <a:cubicBezTo>
                  <a:pt x="16954" y="12626"/>
                  <a:pt x="16935" y="12635"/>
                  <a:pt x="16910" y="12651"/>
                </a:cubicBezTo>
                <a:cubicBezTo>
                  <a:pt x="16885" y="12668"/>
                  <a:pt x="16854" y="12693"/>
                  <a:pt x="16823" y="12723"/>
                </a:cubicBezTo>
                <a:cubicBezTo>
                  <a:pt x="16758" y="12784"/>
                  <a:pt x="16695" y="12822"/>
                  <a:pt x="16678" y="12811"/>
                </a:cubicBezTo>
                <a:cubicBezTo>
                  <a:pt x="16668" y="12805"/>
                  <a:pt x="16662" y="12803"/>
                  <a:pt x="16660" y="12806"/>
                </a:cubicBezTo>
                <a:cubicBezTo>
                  <a:pt x="16658" y="12808"/>
                  <a:pt x="16661" y="12814"/>
                  <a:pt x="16667" y="12824"/>
                </a:cubicBezTo>
                <a:cubicBezTo>
                  <a:pt x="16673" y="12834"/>
                  <a:pt x="16666" y="12852"/>
                  <a:pt x="16648" y="12876"/>
                </a:cubicBezTo>
                <a:cubicBezTo>
                  <a:pt x="16630" y="12900"/>
                  <a:pt x="16601" y="12930"/>
                  <a:pt x="16563" y="12963"/>
                </a:cubicBezTo>
                <a:cubicBezTo>
                  <a:pt x="16494" y="13023"/>
                  <a:pt x="16438" y="13088"/>
                  <a:pt x="16438" y="13108"/>
                </a:cubicBezTo>
                <a:cubicBezTo>
                  <a:pt x="16438" y="13118"/>
                  <a:pt x="16432" y="13130"/>
                  <a:pt x="16422" y="13142"/>
                </a:cubicBezTo>
                <a:cubicBezTo>
                  <a:pt x="16412" y="13154"/>
                  <a:pt x="16399" y="13165"/>
                  <a:pt x="16384" y="13173"/>
                </a:cubicBezTo>
                <a:cubicBezTo>
                  <a:pt x="16369" y="13181"/>
                  <a:pt x="16357" y="13191"/>
                  <a:pt x="16348" y="13204"/>
                </a:cubicBezTo>
                <a:cubicBezTo>
                  <a:pt x="16348" y="13204"/>
                  <a:pt x="16348" y="13204"/>
                  <a:pt x="16348" y="13204"/>
                </a:cubicBezTo>
                <a:cubicBezTo>
                  <a:pt x="16322" y="13241"/>
                  <a:pt x="16325" y="13291"/>
                  <a:pt x="16361" y="13327"/>
                </a:cubicBezTo>
                <a:cubicBezTo>
                  <a:pt x="16385" y="13350"/>
                  <a:pt x="16384" y="13367"/>
                  <a:pt x="16358" y="13398"/>
                </a:cubicBezTo>
                <a:cubicBezTo>
                  <a:pt x="16339" y="13421"/>
                  <a:pt x="16313" y="13434"/>
                  <a:pt x="16302" y="13427"/>
                </a:cubicBezTo>
                <a:cubicBezTo>
                  <a:pt x="16290" y="13419"/>
                  <a:pt x="16241" y="13445"/>
                  <a:pt x="16195" y="13484"/>
                </a:cubicBezTo>
                <a:cubicBezTo>
                  <a:pt x="16174" y="13500"/>
                  <a:pt x="16159" y="13514"/>
                  <a:pt x="16148" y="13524"/>
                </a:cubicBezTo>
                <a:cubicBezTo>
                  <a:pt x="16137" y="13535"/>
                  <a:pt x="16131" y="13543"/>
                  <a:pt x="16128" y="13551"/>
                </a:cubicBezTo>
                <a:cubicBezTo>
                  <a:pt x="16126" y="13559"/>
                  <a:pt x="16128" y="13566"/>
                  <a:pt x="16133" y="13575"/>
                </a:cubicBezTo>
                <a:cubicBezTo>
                  <a:pt x="16138" y="13583"/>
                  <a:pt x="16146" y="13593"/>
                  <a:pt x="16158" y="13606"/>
                </a:cubicBezTo>
                <a:cubicBezTo>
                  <a:pt x="16170" y="13619"/>
                  <a:pt x="16179" y="13629"/>
                  <a:pt x="16184" y="13637"/>
                </a:cubicBezTo>
                <a:cubicBezTo>
                  <a:pt x="16192" y="13651"/>
                  <a:pt x="16189" y="13663"/>
                  <a:pt x="16177" y="13678"/>
                </a:cubicBezTo>
                <a:cubicBezTo>
                  <a:pt x="16174" y="13681"/>
                  <a:pt x="16173" y="13684"/>
                  <a:pt x="16168" y="13689"/>
                </a:cubicBezTo>
                <a:cubicBezTo>
                  <a:pt x="16157" y="13700"/>
                  <a:pt x="16142" y="13713"/>
                  <a:pt x="16121" y="13730"/>
                </a:cubicBezTo>
                <a:cubicBezTo>
                  <a:pt x="16072" y="13770"/>
                  <a:pt x="16033" y="13819"/>
                  <a:pt x="16012" y="13863"/>
                </a:cubicBezTo>
                <a:cubicBezTo>
                  <a:pt x="15996" y="13896"/>
                  <a:pt x="15989" y="13926"/>
                  <a:pt x="15995" y="13947"/>
                </a:cubicBezTo>
                <a:cubicBezTo>
                  <a:pt x="15997" y="13955"/>
                  <a:pt x="16001" y="13961"/>
                  <a:pt x="16006" y="13966"/>
                </a:cubicBezTo>
                <a:cubicBezTo>
                  <a:pt x="16014" y="13974"/>
                  <a:pt x="16015" y="13985"/>
                  <a:pt x="16010" y="13997"/>
                </a:cubicBezTo>
                <a:cubicBezTo>
                  <a:pt x="16005" y="14010"/>
                  <a:pt x="15994" y="14024"/>
                  <a:pt x="15976" y="14039"/>
                </a:cubicBezTo>
                <a:cubicBezTo>
                  <a:pt x="15964" y="14050"/>
                  <a:pt x="15955" y="14059"/>
                  <a:pt x="15948" y="14067"/>
                </a:cubicBezTo>
                <a:cubicBezTo>
                  <a:pt x="15935" y="14083"/>
                  <a:pt x="15933" y="14093"/>
                  <a:pt x="15942" y="14108"/>
                </a:cubicBezTo>
                <a:cubicBezTo>
                  <a:pt x="15946" y="14115"/>
                  <a:pt x="15953" y="14124"/>
                  <a:pt x="15962" y="14134"/>
                </a:cubicBezTo>
                <a:cubicBezTo>
                  <a:pt x="15981" y="14154"/>
                  <a:pt x="15991" y="14167"/>
                  <a:pt x="15989" y="14182"/>
                </a:cubicBezTo>
                <a:cubicBezTo>
                  <a:pt x="15988" y="14197"/>
                  <a:pt x="15977" y="14213"/>
                  <a:pt x="15954" y="14242"/>
                </a:cubicBezTo>
                <a:cubicBezTo>
                  <a:pt x="15920" y="14286"/>
                  <a:pt x="15898" y="14323"/>
                  <a:pt x="15889" y="14352"/>
                </a:cubicBezTo>
                <a:cubicBezTo>
                  <a:pt x="15889" y="14352"/>
                  <a:pt x="15889" y="14353"/>
                  <a:pt x="15889" y="14353"/>
                </a:cubicBezTo>
                <a:cubicBezTo>
                  <a:pt x="15880" y="14382"/>
                  <a:pt x="15883" y="14404"/>
                  <a:pt x="15898" y="14420"/>
                </a:cubicBezTo>
                <a:cubicBezTo>
                  <a:pt x="15915" y="14436"/>
                  <a:pt x="15909" y="14457"/>
                  <a:pt x="15882" y="14479"/>
                </a:cubicBezTo>
                <a:cubicBezTo>
                  <a:pt x="15855" y="14501"/>
                  <a:pt x="15842" y="14528"/>
                  <a:pt x="15842" y="14554"/>
                </a:cubicBezTo>
                <a:cubicBezTo>
                  <a:pt x="15843" y="14581"/>
                  <a:pt x="15857" y="14607"/>
                  <a:pt x="15885" y="14627"/>
                </a:cubicBezTo>
                <a:cubicBezTo>
                  <a:pt x="15914" y="14647"/>
                  <a:pt x="15924" y="14676"/>
                  <a:pt x="15912" y="14706"/>
                </a:cubicBezTo>
                <a:cubicBezTo>
                  <a:pt x="15898" y="14744"/>
                  <a:pt x="15887" y="14746"/>
                  <a:pt x="15854" y="14720"/>
                </a:cubicBezTo>
                <a:cubicBezTo>
                  <a:pt x="15838" y="14707"/>
                  <a:pt x="15827" y="14702"/>
                  <a:pt x="15821" y="14701"/>
                </a:cubicBezTo>
                <a:cubicBezTo>
                  <a:pt x="15802" y="14700"/>
                  <a:pt x="15822" y="14746"/>
                  <a:pt x="15870" y="14788"/>
                </a:cubicBezTo>
                <a:cubicBezTo>
                  <a:pt x="15917" y="14830"/>
                  <a:pt x="15920" y="14843"/>
                  <a:pt x="15887" y="14866"/>
                </a:cubicBezTo>
                <a:cubicBezTo>
                  <a:pt x="15863" y="14883"/>
                  <a:pt x="15842" y="14918"/>
                  <a:pt x="15831" y="14950"/>
                </a:cubicBezTo>
                <a:cubicBezTo>
                  <a:pt x="15820" y="14983"/>
                  <a:pt x="15819" y="15013"/>
                  <a:pt x="15834" y="15023"/>
                </a:cubicBezTo>
                <a:cubicBezTo>
                  <a:pt x="15840" y="15026"/>
                  <a:pt x="15846" y="15038"/>
                  <a:pt x="15850" y="15054"/>
                </a:cubicBezTo>
                <a:cubicBezTo>
                  <a:pt x="15854" y="15071"/>
                  <a:pt x="15856" y="15091"/>
                  <a:pt x="15855" y="15112"/>
                </a:cubicBezTo>
                <a:cubicBezTo>
                  <a:pt x="15855" y="15143"/>
                  <a:pt x="15851" y="15161"/>
                  <a:pt x="15840" y="15174"/>
                </a:cubicBezTo>
                <a:cubicBezTo>
                  <a:pt x="15829" y="15186"/>
                  <a:pt x="15811" y="15191"/>
                  <a:pt x="15780" y="15195"/>
                </a:cubicBezTo>
                <a:cubicBezTo>
                  <a:pt x="15740" y="15199"/>
                  <a:pt x="15646" y="15257"/>
                  <a:pt x="15572" y="15322"/>
                </a:cubicBezTo>
                <a:cubicBezTo>
                  <a:pt x="15539" y="15351"/>
                  <a:pt x="15514" y="15374"/>
                  <a:pt x="15496" y="15392"/>
                </a:cubicBezTo>
                <a:cubicBezTo>
                  <a:pt x="15478" y="15410"/>
                  <a:pt x="15466" y="15423"/>
                  <a:pt x="15460" y="15435"/>
                </a:cubicBezTo>
                <a:cubicBezTo>
                  <a:pt x="15452" y="15452"/>
                  <a:pt x="15455" y="15469"/>
                  <a:pt x="15463" y="15489"/>
                </a:cubicBezTo>
                <a:cubicBezTo>
                  <a:pt x="15466" y="15482"/>
                  <a:pt x="15468" y="15478"/>
                  <a:pt x="15472" y="15470"/>
                </a:cubicBezTo>
                <a:cubicBezTo>
                  <a:pt x="15569" y="15285"/>
                  <a:pt x="15892" y="15168"/>
                  <a:pt x="15941" y="15300"/>
                </a:cubicBezTo>
                <a:cubicBezTo>
                  <a:pt x="15957" y="15344"/>
                  <a:pt x="16060" y="15477"/>
                  <a:pt x="16154" y="15576"/>
                </a:cubicBezTo>
                <a:cubicBezTo>
                  <a:pt x="16176" y="15599"/>
                  <a:pt x="16194" y="15636"/>
                  <a:pt x="16194" y="15659"/>
                </a:cubicBezTo>
                <a:cubicBezTo>
                  <a:pt x="16194" y="15681"/>
                  <a:pt x="16216" y="15728"/>
                  <a:pt x="16244" y="15763"/>
                </a:cubicBezTo>
                <a:cubicBezTo>
                  <a:pt x="16272" y="15798"/>
                  <a:pt x="16301" y="15863"/>
                  <a:pt x="16308" y="15907"/>
                </a:cubicBezTo>
                <a:cubicBezTo>
                  <a:pt x="16315" y="15946"/>
                  <a:pt x="16324" y="15988"/>
                  <a:pt x="16330" y="16012"/>
                </a:cubicBezTo>
                <a:cubicBezTo>
                  <a:pt x="16353" y="16017"/>
                  <a:pt x="16377" y="16042"/>
                  <a:pt x="16393" y="16073"/>
                </a:cubicBezTo>
                <a:cubicBezTo>
                  <a:pt x="16414" y="16073"/>
                  <a:pt x="16458" y="16089"/>
                  <a:pt x="16505" y="16121"/>
                </a:cubicBezTo>
                <a:cubicBezTo>
                  <a:pt x="16560" y="16157"/>
                  <a:pt x="16614" y="16182"/>
                  <a:pt x="16625" y="16175"/>
                </a:cubicBezTo>
                <a:cubicBezTo>
                  <a:pt x="16637" y="16168"/>
                  <a:pt x="16679" y="16185"/>
                  <a:pt x="16721" y="16212"/>
                </a:cubicBezTo>
                <a:cubicBezTo>
                  <a:pt x="16762" y="16239"/>
                  <a:pt x="16817" y="16255"/>
                  <a:pt x="16843" y="16248"/>
                </a:cubicBezTo>
                <a:cubicBezTo>
                  <a:pt x="16868" y="16242"/>
                  <a:pt x="16900" y="16252"/>
                  <a:pt x="16915" y="16271"/>
                </a:cubicBezTo>
                <a:lnTo>
                  <a:pt x="16920" y="16266"/>
                </a:lnTo>
                <a:lnTo>
                  <a:pt x="17012" y="16305"/>
                </a:lnTo>
                <a:cubicBezTo>
                  <a:pt x="17062" y="16326"/>
                  <a:pt x="17105" y="16355"/>
                  <a:pt x="17107" y="16371"/>
                </a:cubicBezTo>
                <a:cubicBezTo>
                  <a:pt x="17109" y="16387"/>
                  <a:pt x="17112" y="16419"/>
                  <a:pt x="17114" y="16441"/>
                </a:cubicBezTo>
                <a:cubicBezTo>
                  <a:pt x="17114" y="16449"/>
                  <a:pt x="17116" y="16454"/>
                  <a:pt x="17119" y="16456"/>
                </a:cubicBezTo>
                <a:cubicBezTo>
                  <a:pt x="17122" y="16459"/>
                  <a:pt x="17126" y="16459"/>
                  <a:pt x="17131" y="16456"/>
                </a:cubicBezTo>
                <a:cubicBezTo>
                  <a:pt x="17142" y="16451"/>
                  <a:pt x="17159" y="16435"/>
                  <a:pt x="17183" y="16408"/>
                </a:cubicBezTo>
                <a:cubicBezTo>
                  <a:pt x="17246" y="16337"/>
                  <a:pt x="17250" y="16336"/>
                  <a:pt x="17270" y="16387"/>
                </a:cubicBezTo>
                <a:cubicBezTo>
                  <a:pt x="17287" y="16430"/>
                  <a:pt x="17326" y="16470"/>
                  <a:pt x="17362" y="16490"/>
                </a:cubicBezTo>
                <a:cubicBezTo>
                  <a:pt x="17380" y="16500"/>
                  <a:pt x="17397" y="16505"/>
                  <a:pt x="17410" y="16503"/>
                </a:cubicBezTo>
                <a:cubicBezTo>
                  <a:pt x="17412" y="16503"/>
                  <a:pt x="17413" y="16501"/>
                  <a:pt x="17414" y="16500"/>
                </a:cubicBezTo>
                <a:cubicBezTo>
                  <a:pt x="17418" y="16499"/>
                  <a:pt x="17422" y="16498"/>
                  <a:pt x="17424" y="16495"/>
                </a:cubicBezTo>
                <a:cubicBezTo>
                  <a:pt x="17428" y="16490"/>
                  <a:pt x="17430" y="16484"/>
                  <a:pt x="17430" y="16476"/>
                </a:cubicBezTo>
                <a:cubicBezTo>
                  <a:pt x="17430" y="16462"/>
                  <a:pt x="17434" y="16451"/>
                  <a:pt x="17440" y="16445"/>
                </a:cubicBezTo>
                <a:cubicBezTo>
                  <a:pt x="17445" y="16440"/>
                  <a:pt x="17452" y="16439"/>
                  <a:pt x="17459" y="16438"/>
                </a:cubicBezTo>
                <a:cubicBezTo>
                  <a:pt x="17462" y="16438"/>
                  <a:pt x="17464" y="16435"/>
                  <a:pt x="17467" y="16436"/>
                </a:cubicBezTo>
                <a:cubicBezTo>
                  <a:pt x="17477" y="16436"/>
                  <a:pt x="17489" y="16441"/>
                  <a:pt x="17501" y="16449"/>
                </a:cubicBezTo>
                <a:cubicBezTo>
                  <a:pt x="17512" y="16457"/>
                  <a:pt x="17524" y="16469"/>
                  <a:pt x="17535" y="16484"/>
                </a:cubicBezTo>
                <a:cubicBezTo>
                  <a:pt x="17545" y="16498"/>
                  <a:pt x="17553" y="16509"/>
                  <a:pt x="17560" y="16516"/>
                </a:cubicBezTo>
                <a:cubicBezTo>
                  <a:pt x="17567" y="16524"/>
                  <a:pt x="17573" y="16528"/>
                  <a:pt x="17579" y="16529"/>
                </a:cubicBezTo>
                <a:cubicBezTo>
                  <a:pt x="17592" y="16530"/>
                  <a:pt x="17606" y="16518"/>
                  <a:pt x="17632" y="16495"/>
                </a:cubicBezTo>
                <a:cubicBezTo>
                  <a:pt x="17682" y="16451"/>
                  <a:pt x="17688" y="16450"/>
                  <a:pt x="17704" y="16490"/>
                </a:cubicBezTo>
                <a:cubicBezTo>
                  <a:pt x="17709" y="16505"/>
                  <a:pt x="17716" y="16516"/>
                  <a:pt x="17723" y="16523"/>
                </a:cubicBezTo>
                <a:cubicBezTo>
                  <a:pt x="17744" y="16542"/>
                  <a:pt x="17777" y="16524"/>
                  <a:pt x="17852" y="16462"/>
                </a:cubicBezTo>
                <a:cubicBezTo>
                  <a:pt x="17890" y="16431"/>
                  <a:pt x="17913" y="16414"/>
                  <a:pt x="17933" y="16409"/>
                </a:cubicBezTo>
                <a:cubicBezTo>
                  <a:pt x="17953" y="16403"/>
                  <a:pt x="17970" y="16410"/>
                  <a:pt x="17995" y="16426"/>
                </a:cubicBezTo>
                <a:cubicBezTo>
                  <a:pt x="18047" y="16457"/>
                  <a:pt x="18060" y="16452"/>
                  <a:pt x="18127" y="16372"/>
                </a:cubicBezTo>
                <a:cubicBezTo>
                  <a:pt x="18164" y="16329"/>
                  <a:pt x="18183" y="16308"/>
                  <a:pt x="18200" y="16303"/>
                </a:cubicBezTo>
                <a:cubicBezTo>
                  <a:pt x="18208" y="16300"/>
                  <a:pt x="18216" y="16301"/>
                  <a:pt x="18225" y="16307"/>
                </a:cubicBezTo>
                <a:cubicBezTo>
                  <a:pt x="18234" y="16312"/>
                  <a:pt x="18244" y="16320"/>
                  <a:pt x="18258" y="16332"/>
                </a:cubicBezTo>
                <a:cubicBezTo>
                  <a:pt x="18271" y="16344"/>
                  <a:pt x="18281" y="16353"/>
                  <a:pt x="18291" y="16357"/>
                </a:cubicBezTo>
                <a:cubicBezTo>
                  <a:pt x="18312" y="16367"/>
                  <a:pt x="18332" y="16359"/>
                  <a:pt x="18377" y="16326"/>
                </a:cubicBezTo>
                <a:cubicBezTo>
                  <a:pt x="18399" y="16310"/>
                  <a:pt x="18428" y="16287"/>
                  <a:pt x="18465" y="16257"/>
                </a:cubicBezTo>
                <a:cubicBezTo>
                  <a:pt x="18577" y="16167"/>
                  <a:pt x="18628" y="16140"/>
                  <a:pt x="18653" y="16160"/>
                </a:cubicBezTo>
                <a:cubicBezTo>
                  <a:pt x="18675" y="16178"/>
                  <a:pt x="18708" y="16179"/>
                  <a:pt x="18751" y="16162"/>
                </a:cubicBezTo>
                <a:cubicBezTo>
                  <a:pt x="18786" y="16148"/>
                  <a:pt x="18806" y="16136"/>
                  <a:pt x="18794" y="16135"/>
                </a:cubicBezTo>
                <a:cubicBezTo>
                  <a:pt x="18789" y="16135"/>
                  <a:pt x="18786" y="16133"/>
                  <a:pt x="18785" y="16129"/>
                </a:cubicBezTo>
                <a:cubicBezTo>
                  <a:pt x="18778" y="16113"/>
                  <a:pt x="18806" y="16069"/>
                  <a:pt x="18835" y="16044"/>
                </a:cubicBezTo>
                <a:cubicBezTo>
                  <a:pt x="18847" y="16034"/>
                  <a:pt x="18859" y="16027"/>
                  <a:pt x="18869" y="16027"/>
                </a:cubicBezTo>
                <a:cubicBezTo>
                  <a:pt x="18889" y="16027"/>
                  <a:pt x="18911" y="16012"/>
                  <a:pt x="18917" y="15994"/>
                </a:cubicBezTo>
                <a:cubicBezTo>
                  <a:pt x="18924" y="15976"/>
                  <a:pt x="18952" y="15960"/>
                  <a:pt x="18981" y="15960"/>
                </a:cubicBezTo>
                <a:cubicBezTo>
                  <a:pt x="18995" y="15960"/>
                  <a:pt x="19007" y="15957"/>
                  <a:pt x="19017" y="15952"/>
                </a:cubicBezTo>
                <a:cubicBezTo>
                  <a:pt x="19027" y="15947"/>
                  <a:pt x="19033" y="15941"/>
                  <a:pt x="19034" y="15933"/>
                </a:cubicBezTo>
                <a:cubicBezTo>
                  <a:pt x="19034" y="15909"/>
                  <a:pt x="19052" y="15872"/>
                  <a:pt x="19072" y="15843"/>
                </a:cubicBezTo>
                <a:cubicBezTo>
                  <a:pt x="19092" y="15814"/>
                  <a:pt x="19114" y="15792"/>
                  <a:pt x="19125" y="15799"/>
                </a:cubicBezTo>
                <a:cubicBezTo>
                  <a:pt x="19137" y="15806"/>
                  <a:pt x="19164" y="15781"/>
                  <a:pt x="19184" y="15744"/>
                </a:cubicBezTo>
                <a:cubicBezTo>
                  <a:pt x="19205" y="15707"/>
                  <a:pt x="19243" y="15664"/>
                  <a:pt x="19270" y="15650"/>
                </a:cubicBezTo>
                <a:cubicBezTo>
                  <a:pt x="19297" y="15636"/>
                  <a:pt x="19312" y="15612"/>
                  <a:pt x="19303" y="15598"/>
                </a:cubicBezTo>
                <a:cubicBezTo>
                  <a:pt x="19292" y="15580"/>
                  <a:pt x="19274" y="15581"/>
                  <a:pt x="19250" y="15600"/>
                </a:cubicBezTo>
                <a:cubicBezTo>
                  <a:pt x="19206" y="15636"/>
                  <a:pt x="19183" y="15606"/>
                  <a:pt x="19197" y="15564"/>
                </a:cubicBezTo>
                <a:cubicBezTo>
                  <a:pt x="19201" y="15550"/>
                  <a:pt x="19210" y="15534"/>
                  <a:pt x="19223" y="15520"/>
                </a:cubicBezTo>
                <a:cubicBezTo>
                  <a:pt x="19249" y="15492"/>
                  <a:pt x="19278" y="15471"/>
                  <a:pt x="19288" y="15474"/>
                </a:cubicBezTo>
                <a:cubicBezTo>
                  <a:pt x="19297" y="15477"/>
                  <a:pt x="19353" y="15430"/>
                  <a:pt x="19410" y="15367"/>
                </a:cubicBezTo>
                <a:cubicBezTo>
                  <a:pt x="19452" y="15322"/>
                  <a:pt x="19476" y="15291"/>
                  <a:pt x="19487" y="15269"/>
                </a:cubicBezTo>
                <a:cubicBezTo>
                  <a:pt x="19498" y="15246"/>
                  <a:pt x="19496" y="15231"/>
                  <a:pt x="19483" y="15216"/>
                </a:cubicBezTo>
                <a:cubicBezTo>
                  <a:pt x="19471" y="15201"/>
                  <a:pt x="19467" y="15187"/>
                  <a:pt x="19474" y="15167"/>
                </a:cubicBezTo>
                <a:cubicBezTo>
                  <a:pt x="19482" y="15148"/>
                  <a:pt x="19501" y="15123"/>
                  <a:pt x="19533" y="15087"/>
                </a:cubicBezTo>
                <a:cubicBezTo>
                  <a:pt x="19552" y="15065"/>
                  <a:pt x="19567" y="15049"/>
                  <a:pt x="19577" y="15035"/>
                </a:cubicBezTo>
                <a:cubicBezTo>
                  <a:pt x="19587" y="15021"/>
                  <a:pt x="19594" y="15010"/>
                  <a:pt x="19596" y="15000"/>
                </a:cubicBezTo>
                <a:cubicBezTo>
                  <a:pt x="19602" y="14980"/>
                  <a:pt x="19592" y="14964"/>
                  <a:pt x="19572" y="14936"/>
                </a:cubicBezTo>
                <a:cubicBezTo>
                  <a:pt x="19534" y="14881"/>
                  <a:pt x="19539" y="14840"/>
                  <a:pt x="19585" y="14840"/>
                </a:cubicBezTo>
                <a:cubicBezTo>
                  <a:pt x="19595" y="14840"/>
                  <a:pt x="19630" y="14815"/>
                  <a:pt x="19662" y="14783"/>
                </a:cubicBezTo>
                <a:cubicBezTo>
                  <a:pt x="19675" y="14770"/>
                  <a:pt x="19685" y="14760"/>
                  <a:pt x="19692" y="14751"/>
                </a:cubicBezTo>
                <a:cubicBezTo>
                  <a:pt x="19706" y="14733"/>
                  <a:pt x="19707" y="14722"/>
                  <a:pt x="19698" y="14708"/>
                </a:cubicBezTo>
                <a:cubicBezTo>
                  <a:pt x="19694" y="14701"/>
                  <a:pt x="19687" y="14694"/>
                  <a:pt x="19678" y="14685"/>
                </a:cubicBezTo>
                <a:cubicBezTo>
                  <a:pt x="19660" y="14667"/>
                  <a:pt x="19651" y="14655"/>
                  <a:pt x="19650" y="14642"/>
                </a:cubicBezTo>
                <a:cubicBezTo>
                  <a:pt x="19649" y="14630"/>
                  <a:pt x="19656" y="14618"/>
                  <a:pt x="19672" y="14599"/>
                </a:cubicBezTo>
                <a:cubicBezTo>
                  <a:pt x="19683" y="14587"/>
                  <a:pt x="19691" y="14565"/>
                  <a:pt x="19697" y="14539"/>
                </a:cubicBezTo>
                <a:cubicBezTo>
                  <a:pt x="19710" y="14487"/>
                  <a:pt x="19714" y="14421"/>
                  <a:pt x="19706" y="14384"/>
                </a:cubicBezTo>
                <a:cubicBezTo>
                  <a:pt x="19701" y="14365"/>
                  <a:pt x="19695" y="14354"/>
                  <a:pt x="19685" y="14356"/>
                </a:cubicBezTo>
                <a:cubicBezTo>
                  <a:pt x="19681" y="14356"/>
                  <a:pt x="19678" y="14354"/>
                  <a:pt x="19674" y="14350"/>
                </a:cubicBezTo>
                <a:cubicBezTo>
                  <a:pt x="19665" y="14337"/>
                  <a:pt x="19658" y="14305"/>
                  <a:pt x="19658" y="14266"/>
                </a:cubicBezTo>
                <a:cubicBezTo>
                  <a:pt x="19658" y="14228"/>
                  <a:pt x="19661" y="14206"/>
                  <a:pt x="19668" y="14194"/>
                </a:cubicBezTo>
                <a:cubicBezTo>
                  <a:pt x="19675" y="14181"/>
                  <a:pt x="19687" y="14178"/>
                  <a:pt x="19706" y="14182"/>
                </a:cubicBezTo>
                <a:cubicBezTo>
                  <a:pt x="19716" y="14183"/>
                  <a:pt x="19724" y="14184"/>
                  <a:pt x="19729" y="14182"/>
                </a:cubicBezTo>
                <a:cubicBezTo>
                  <a:pt x="19734" y="14181"/>
                  <a:pt x="19736" y="14176"/>
                  <a:pt x="19734" y="14169"/>
                </a:cubicBezTo>
                <a:cubicBezTo>
                  <a:pt x="19731" y="14155"/>
                  <a:pt x="19716" y="14127"/>
                  <a:pt x="19685" y="14080"/>
                </a:cubicBezTo>
                <a:cubicBezTo>
                  <a:pt x="19667" y="14052"/>
                  <a:pt x="19653" y="14025"/>
                  <a:pt x="19643" y="13999"/>
                </a:cubicBezTo>
                <a:cubicBezTo>
                  <a:pt x="19633" y="13972"/>
                  <a:pt x="19627" y="13947"/>
                  <a:pt x="19625" y="13925"/>
                </a:cubicBezTo>
                <a:cubicBezTo>
                  <a:pt x="19620" y="13883"/>
                  <a:pt x="19633" y="13853"/>
                  <a:pt x="19663" y="13853"/>
                </a:cubicBezTo>
                <a:cubicBezTo>
                  <a:pt x="19679" y="13853"/>
                  <a:pt x="19691" y="13851"/>
                  <a:pt x="19700" y="13846"/>
                </a:cubicBezTo>
                <a:cubicBezTo>
                  <a:pt x="19708" y="13841"/>
                  <a:pt x="19714" y="13834"/>
                  <a:pt x="19715" y="13825"/>
                </a:cubicBezTo>
                <a:cubicBezTo>
                  <a:pt x="19717" y="13806"/>
                  <a:pt x="19704" y="13780"/>
                  <a:pt x="19674" y="13750"/>
                </a:cubicBezTo>
                <a:cubicBezTo>
                  <a:pt x="19648" y="13722"/>
                  <a:pt x="19634" y="13703"/>
                  <a:pt x="19629" y="13681"/>
                </a:cubicBezTo>
                <a:cubicBezTo>
                  <a:pt x="19624" y="13658"/>
                  <a:pt x="19628" y="13632"/>
                  <a:pt x="19639" y="13592"/>
                </a:cubicBezTo>
                <a:cubicBezTo>
                  <a:pt x="19647" y="13566"/>
                  <a:pt x="19650" y="13539"/>
                  <a:pt x="19651" y="13516"/>
                </a:cubicBezTo>
                <a:cubicBezTo>
                  <a:pt x="19651" y="13516"/>
                  <a:pt x="19651" y="13516"/>
                  <a:pt x="19651" y="13516"/>
                </a:cubicBezTo>
                <a:cubicBezTo>
                  <a:pt x="19651" y="13493"/>
                  <a:pt x="19648" y="13474"/>
                  <a:pt x="19642" y="13463"/>
                </a:cubicBezTo>
                <a:cubicBezTo>
                  <a:pt x="19629" y="13443"/>
                  <a:pt x="19618" y="13401"/>
                  <a:pt x="19617" y="13369"/>
                </a:cubicBezTo>
                <a:cubicBezTo>
                  <a:pt x="19617" y="13353"/>
                  <a:pt x="19613" y="13337"/>
                  <a:pt x="19607" y="13325"/>
                </a:cubicBezTo>
                <a:cubicBezTo>
                  <a:pt x="19602" y="13312"/>
                  <a:pt x="19594" y="13304"/>
                  <a:pt x="19585" y="13301"/>
                </a:cubicBezTo>
                <a:cubicBezTo>
                  <a:pt x="19576" y="13298"/>
                  <a:pt x="19568" y="13290"/>
                  <a:pt x="19561" y="13280"/>
                </a:cubicBezTo>
                <a:cubicBezTo>
                  <a:pt x="19553" y="13270"/>
                  <a:pt x="19547" y="13258"/>
                  <a:pt x="19545" y="13246"/>
                </a:cubicBezTo>
                <a:cubicBezTo>
                  <a:pt x="19540" y="13221"/>
                  <a:pt x="19532" y="13182"/>
                  <a:pt x="19527" y="13161"/>
                </a:cubicBezTo>
                <a:cubicBezTo>
                  <a:pt x="19523" y="13140"/>
                  <a:pt x="19497" y="13099"/>
                  <a:pt x="19470" y="13070"/>
                </a:cubicBezTo>
                <a:cubicBezTo>
                  <a:pt x="19443" y="13041"/>
                  <a:pt x="19430" y="13004"/>
                  <a:pt x="19441" y="12987"/>
                </a:cubicBezTo>
                <a:cubicBezTo>
                  <a:pt x="19451" y="12971"/>
                  <a:pt x="19441" y="12936"/>
                  <a:pt x="19418" y="12912"/>
                </a:cubicBezTo>
                <a:cubicBezTo>
                  <a:pt x="19395" y="12887"/>
                  <a:pt x="19376" y="12858"/>
                  <a:pt x="19376" y="12846"/>
                </a:cubicBezTo>
                <a:cubicBezTo>
                  <a:pt x="19375" y="12835"/>
                  <a:pt x="19327" y="12777"/>
                  <a:pt x="19269" y="12711"/>
                </a:cubicBezTo>
                <a:cubicBezTo>
                  <a:pt x="19369" y="12876"/>
                  <a:pt x="19502" y="13134"/>
                  <a:pt x="19505" y="13181"/>
                </a:cubicBezTo>
                <a:cubicBezTo>
                  <a:pt x="19506" y="13192"/>
                  <a:pt x="19526" y="13236"/>
                  <a:pt x="19548" y="13279"/>
                </a:cubicBezTo>
                <a:cubicBezTo>
                  <a:pt x="19571" y="13322"/>
                  <a:pt x="19590" y="13400"/>
                  <a:pt x="19590" y="13451"/>
                </a:cubicBezTo>
                <a:cubicBezTo>
                  <a:pt x="19590" y="13570"/>
                  <a:pt x="19560" y="13587"/>
                  <a:pt x="19471" y="13518"/>
                </a:cubicBezTo>
                <a:cubicBezTo>
                  <a:pt x="19421" y="13480"/>
                  <a:pt x="19400" y="13437"/>
                  <a:pt x="19400" y="13380"/>
                </a:cubicBezTo>
                <a:cubicBezTo>
                  <a:pt x="19400" y="13334"/>
                  <a:pt x="19380" y="13277"/>
                  <a:pt x="19357" y="13251"/>
                </a:cubicBezTo>
                <a:cubicBezTo>
                  <a:pt x="19333" y="13226"/>
                  <a:pt x="19311" y="13188"/>
                  <a:pt x="19308" y="13168"/>
                </a:cubicBezTo>
                <a:cubicBezTo>
                  <a:pt x="19305" y="13148"/>
                  <a:pt x="19266" y="13057"/>
                  <a:pt x="19222" y="12967"/>
                </a:cubicBezTo>
                <a:cubicBezTo>
                  <a:pt x="19128" y="12776"/>
                  <a:pt x="19064" y="12724"/>
                  <a:pt x="19106" y="12872"/>
                </a:cubicBezTo>
                <a:cubicBezTo>
                  <a:pt x="19144" y="13007"/>
                  <a:pt x="19096" y="13041"/>
                  <a:pt x="19018" y="12937"/>
                </a:cubicBezTo>
                <a:cubicBezTo>
                  <a:pt x="18984" y="12892"/>
                  <a:pt x="18948" y="12860"/>
                  <a:pt x="18937" y="12867"/>
                </a:cubicBezTo>
                <a:cubicBezTo>
                  <a:pt x="18927" y="12873"/>
                  <a:pt x="18896" y="12856"/>
                  <a:pt x="18870" y="12827"/>
                </a:cubicBezTo>
                <a:cubicBezTo>
                  <a:pt x="18843" y="12798"/>
                  <a:pt x="18812" y="12781"/>
                  <a:pt x="18799" y="12788"/>
                </a:cubicBezTo>
                <a:cubicBezTo>
                  <a:pt x="18787" y="12796"/>
                  <a:pt x="18757" y="12771"/>
                  <a:pt x="18731" y="12732"/>
                </a:cubicBezTo>
                <a:cubicBezTo>
                  <a:pt x="18686" y="12665"/>
                  <a:pt x="18686" y="12662"/>
                  <a:pt x="18765" y="12584"/>
                </a:cubicBezTo>
                <a:cubicBezTo>
                  <a:pt x="18824" y="12526"/>
                  <a:pt x="18881" y="12500"/>
                  <a:pt x="18971" y="12491"/>
                </a:cubicBezTo>
                <a:cubicBezTo>
                  <a:pt x="19012" y="12486"/>
                  <a:pt x="19038" y="12486"/>
                  <a:pt x="19061" y="12489"/>
                </a:cubicBezTo>
                <a:cubicBezTo>
                  <a:pt x="19029" y="12458"/>
                  <a:pt x="19000" y="12431"/>
                  <a:pt x="18988" y="12425"/>
                </a:cubicBezTo>
                <a:cubicBezTo>
                  <a:pt x="18920" y="12389"/>
                  <a:pt x="18773" y="12447"/>
                  <a:pt x="18691" y="12540"/>
                </a:cubicBezTo>
                <a:cubicBezTo>
                  <a:pt x="18629" y="12611"/>
                  <a:pt x="18614" y="12617"/>
                  <a:pt x="18560" y="12588"/>
                </a:cubicBezTo>
                <a:cubicBezTo>
                  <a:pt x="18522" y="12569"/>
                  <a:pt x="18504" y="12565"/>
                  <a:pt x="18485" y="12579"/>
                </a:cubicBezTo>
                <a:cubicBezTo>
                  <a:pt x="18479" y="12584"/>
                  <a:pt x="18473" y="12590"/>
                  <a:pt x="18466" y="12599"/>
                </a:cubicBezTo>
                <a:cubicBezTo>
                  <a:pt x="18446" y="12626"/>
                  <a:pt x="18420" y="12634"/>
                  <a:pt x="18391" y="12624"/>
                </a:cubicBezTo>
                <a:cubicBezTo>
                  <a:pt x="18390" y="12624"/>
                  <a:pt x="18390" y="12624"/>
                  <a:pt x="18390" y="12624"/>
                </a:cubicBezTo>
                <a:cubicBezTo>
                  <a:pt x="18390" y="12624"/>
                  <a:pt x="18389" y="12624"/>
                  <a:pt x="18389" y="12624"/>
                </a:cubicBezTo>
                <a:cubicBezTo>
                  <a:pt x="18360" y="12614"/>
                  <a:pt x="18328" y="12587"/>
                  <a:pt x="18299" y="12543"/>
                </a:cubicBezTo>
                <a:cubicBezTo>
                  <a:pt x="18283" y="12519"/>
                  <a:pt x="18267" y="12503"/>
                  <a:pt x="18248" y="12493"/>
                </a:cubicBezTo>
                <a:cubicBezTo>
                  <a:pt x="18230" y="12484"/>
                  <a:pt x="18208" y="12481"/>
                  <a:pt x="18182" y="12484"/>
                </a:cubicBezTo>
                <a:cubicBezTo>
                  <a:pt x="18142" y="12488"/>
                  <a:pt x="18094" y="12483"/>
                  <a:pt x="18076" y="12472"/>
                </a:cubicBezTo>
                <a:cubicBezTo>
                  <a:pt x="18058" y="12461"/>
                  <a:pt x="18019" y="12466"/>
                  <a:pt x="17989" y="12485"/>
                </a:cubicBezTo>
                <a:cubicBezTo>
                  <a:pt x="17954" y="12506"/>
                  <a:pt x="17936" y="12510"/>
                  <a:pt x="17908" y="12488"/>
                </a:cubicBezTo>
                <a:cubicBezTo>
                  <a:pt x="17899" y="12481"/>
                  <a:pt x="17889" y="12471"/>
                  <a:pt x="17876" y="12458"/>
                </a:cubicBezTo>
                <a:cubicBezTo>
                  <a:pt x="17850" y="12430"/>
                  <a:pt x="17834" y="12415"/>
                  <a:pt x="17820" y="12413"/>
                </a:cubicBezTo>
                <a:close/>
                <a:moveTo>
                  <a:pt x="17749" y="13414"/>
                </a:moveTo>
                <a:cubicBezTo>
                  <a:pt x="17863" y="13415"/>
                  <a:pt x="17972" y="13429"/>
                  <a:pt x="18035" y="13455"/>
                </a:cubicBezTo>
                <a:cubicBezTo>
                  <a:pt x="18251" y="13543"/>
                  <a:pt x="18340" y="13682"/>
                  <a:pt x="18340" y="13927"/>
                </a:cubicBezTo>
                <a:cubicBezTo>
                  <a:pt x="18340" y="14179"/>
                  <a:pt x="18254" y="14326"/>
                  <a:pt x="17896" y="14687"/>
                </a:cubicBezTo>
                <a:cubicBezTo>
                  <a:pt x="17732" y="14852"/>
                  <a:pt x="17608" y="14988"/>
                  <a:pt x="17622" y="14990"/>
                </a:cubicBezTo>
                <a:cubicBezTo>
                  <a:pt x="17636" y="14991"/>
                  <a:pt x="17806" y="15001"/>
                  <a:pt x="18001" y="15010"/>
                </a:cubicBezTo>
                <a:lnTo>
                  <a:pt x="18353" y="15027"/>
                </a:lnTo>
                <a:lnTo>
                  <a:pt x="18362" y="15156"/>
                </a:lnTo>
                <a:cubicBezTo>
                  <a:pt x="18367" y="15228"/>
                  <a:pt x="18356" y="15301"/>
                  <a:pt x="18338" y="15322"/>
                </a:cubicBezTo>
                <a:cubicBezTo>
                  <a:pt x="18320" y="15343"/>
                  <a:pt x="18298" y="15358"/>
                  <a:pt x="18289" y="15356"/>
                </a:cubicBezTo>
                <a:cubicBezTo>
                  <a:pt x="18279" y="15353"/>
                  <a:pt x="18052" y="15342"/>
                  <a:pt x="17783" y="15332"/>
                </a:cubicBezTo>
                <a:cubicBezTo>
                  <a:pt x="17514" y="15322"/>
                  <a:pt x="17261" y="15312"/>
                  <a:pt x="17220" y="15310"/>
                </a:cubicBezTo>
                <a:cubicBezTo>
                  <a:pt x="17104" y="15305"/>
                  <a:pt x="17052" y="15206"/>
                  <a:pt x="17091" y="15064"/>
                </a:cubicBezTo>
                <a:cubicBezTo>
                  <a:pt x="17116" y="14974"/>
                  <a:pt x="17188" y="14884"/>
                  <a:pt x="17440" y="14629"/>
                </a:cubicBezTo>
                <a:cubicBezTo>
                  <a:pt x="17615" y="14452"/>
                  <a:pt x="17779" y="14263"/>
                  <a:pt x="17805" y="14210"/>
                </a:cubicBezTo>
                <a:cubicBezTo>
                  <a:pt x="17871" y="14071"/>
                  <a:pt x="17866" y="13888"/>
                  <a:pt x="17794" y="13824"/>
                </a:cubicBezTo>
                <a:cubicBezTo>
                  <a:pt x="17714" y="13753"/>
                  <a:pt x="17493" y="13759"/>
                  <a:pt x="17340" y="13836"/>
                </a:cubicBezTo>
                <a:cubicBezTo>
                  <a:pt x="17276" y="13869"/>
                  <a:pt x="17212" y="13888"/>
                  <a:pt x="17198" y="13879"/>
                </a:cubicBezTo>
                <a:cubicBezTo>
                  <a:pt x="17183" y="13871"/>
                  <a:pt x="17171" y="13806"/>
                  <a:pt x="17171" y="13736"/>
                </a:cubicBezTo>
                <a:cubicBezTo>
                  <a:pt x="17171" y="13582"/>
                  <a:pt x="17238" y="13509"/>
                  <a:pt x="17431" y="13452"/>
                </a:cubicBezTo>
                <a:cubicBezTo>
                  <a:pt x="17516" y="13427"/>
                  <a:pt x="17636" y="13414"/>
                  <a:pt x="17749" y="13414"/>
                </a:cubicBezTo>
                <a:close/>
                <a:moveTo>
                  <a:pt x="21" y="20155"/>
                </a:moveTo>
                <a:cubicBezTo>
                  <a:pt x="19" y="20159"/>
                  <a:pt x="19" y="20190"/>
                  <a:pt x="18" y="20200"/>
                </a:cubicBezTo>
                <a:cubicBezTo>
                  <a:pt x="18" y="20200"/>
                  <a:pt x="18" y="20267"/>
                  <a:pt x="18" y="20267"/>
                </a:cubicBezTo>
                <a:cubicBezTo>
                  <a:pt x="18" y="20265"/>
                  <a:pt x="20" y="20159"/>
                  <a:pt x="21" y="20155"/>
                </a:cubicBezTo>
                <a:close/>
                <a:moveTo>
                  <a:pt x="0" y="21068"/>
                </a:moveTo>
                <a:lnTo>
                  <a:pt x="0" y="21334"/>
                </a:lnTo>
                <a:lnTo>
                  <a:pt x="0" y="21600"/>
                </a:lnTo>
                <a:lnTo>
                  <a:pt x="1278" y="21600"/>
                </a:lnTo>
                <a:lnTo>
                  <a:pt x="10223" y="21596"/>
                </a:lnTo>
                <a:cubicBezTo>
                  <a:pt x="14440" y="21594"/>
                  <a:pt x="17930" y="21588"/>
                  <a:pt x="19273" y="21580"/>
                </a:cubicBezTo>
                <a:cubicBezTo>
                  <a:pt x="19721" y="21577"/>
                  <a:pt x="19930" y="21575"/>
                  <a:pt x="19848" y="21572"/>
                </a:cubicBezTo>
                <a:cubicBezTo>
                  <a:pt x="19259" y="21552"/>
                  <a:pt x="17816" y="21515"/>
                  <a:pt x="15637" y="21466"/>
                </a:cubicBezTo>
                <a:cubicBezTo>
                  <a:pt x="15024" y="21452"/>
                  <a:pt x="13991" y="21428"/>
                  <a:pt x="13341" y="21413"/>
                </a:cubicBezTo>
                <a:cubicBezTo>
                  <a:pt x="11728" y="21376"/>
                  <a:pt x="10104" y="21339"/>
                  <a:pt x="8708" y="21308"/>
                </a:cubicBezTo>
                <a:cubicBezTo>
                  <a:pt x="8066" y="21294"/>
                  <a:pt x="7112" y="21270"/>
                  <a:pt x="6589" y="21256"/>
                </a:cubicBezTo>
                <a:cubicBezTo>
                  <a:pt x="6066" y="21241"/>
                  <a:pt x="5045" y="21216"/>
                  <a:pt x="4320" y="21200"/>
                </a:cubicBezTo>
                <a:cubicBezTo>
                  <a:pt x="3595" y="21184"/>
                  <a:pt x="2605" y="21160"/>
                  <a:pt x="2119" y="21146"/>
                </a:cubicBezTo>
                <a:cubicBezTo>
                  <a:pt x="1634" y="21132"/>
                  <a:pt x="989" y="21120"/>
                  <a:pt x="688" y="21120"/>
                </a:cubicBezTo>
                <a:cubicBezTo>
                  <a:pt x="386" y="21120"/>
                  <a:pt x="108" y="21109"/>
                  <a:pt x="70" y="21094"/>
                </a:cubicBezTo>
                <a:lnTo>
                  <a:pt x="0" y="21068"/>
                </a:lnTo>
                <a:close/>
                <a:moveTo>
                  <a:pt x="21058" y="21431"/>
                </a:moveTo>
                <a:lnTo>
                  <a:pt x="21041" y="21600"/>
                </a:lnTo>
                <a:lnTo>
                  <a:pt x="21057" y="21600"/>
                </a:lnTo>
                <a:lnTo>
                  <a:pt x="21058" y="21431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98" name="Start initial…"/>
          <p:cNvSpPr txBox="1"/>
          <p:nvPr/>
        </p:nvSpPr>
        <p:spPr>
          <a:xfrm>
            <a:off x="17069350" y="3587340"/>
            <a:ext cx="3500740" cy="140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5100" b="1" i="0">
                <a:solidFill>
                  <a:srgbClr val="891B10"/>
                </a:solidFill>
              </a:defRPr>
            </a:pPr>
            <a:r>
              <a:t>Start initial</a:t>
            </a:r>
          </a:p>
          <a:p>
            <a:pPr marL="638923" indent="-469900" algn="l">
              <a:lnSpc>
                <a:spcPct val="80000"/>
              </a:lnSpc>
              <a:defRPr sz="5100" b="1" i="0">
                <a:solidFill>
                  <a:srgbClr val="891B10"/>
                </a:solidFill>
              </a:defRPr>
            </a:pPr>
            <a:r>
              <a:t>treatment</a:t>
            </a:r>
          </a:p>
        </p:txBody>
      </p:sp>
      <p:sp>
        <p:nvSpPr>
          <p:cNvPr id="499" name="Consult a haematologist"/>
          <p:cNvSpPr txBox="1"/>
          <p:nvPr/>
        </p:nvSpPr>
        <p:spPr>
          <a:xfrm>
            <a:off x="17308137" y="8127495"/>
            <a:ext cx="4639417" cy="140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5100" b="1" i="0">
                <a:solidFill>
                  <a:srgbClr val="891B10"/>
                </a:solidFill>
              </a:defRPr>
            </a:lvl1pPr>
          </a:lstStyle>
          <a:p>
            <a:r>
              <a:t>   Consult a haematologist</a:t>
            </a:r>
          </a:p>
        </p:txBody>
      </p:sp>
      <p:sp>
        <p:nvSpPr>
          <p:cNvPr id="500" name="Hormonal therapy or…"/>
          <p:cNvSpPr txBox="1"/>
          <p:nvPr/>
        </p:nvSpPr>
        <p:spPr>
          <a:xfrm>
            <a:off x="17052416" y="5045947"/>
            <a:ext cx="5482661" cy="136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3300" b="1" i="0" spc="33">
                <a:solidFill>
                  <a:srgbClr val="891B10"/>
                </a:solidFill>
              </a:defRPr>
            </a:pPr>
            <a:r>
              <a:t>Hormonal therapy or</a:t>
            </a:r>
          </a:p>
          <a:p>
            <a:pPr marL="638923" indent="-469900" algn="l">
              <a:lnSpc>
                <a:spcPct val="80000"/>
              </a:lnSpc>
              <a:defRPr sz="3300" b="1" i="0" spc="33">
                <a:solidFill>
                  <a:srgbClr val="891B10"/>
                </a:solidFill>
              </a:defRPr>
            </a:pPr>
            <a:r>
              <a:t>tranexamic acid (or both) for</a:t>
            </a:r>
          </a:p>
          <a:p>
            <a:pPr marL="638923" indent="-469900" algn="l">
              <a:lnSpc>
                <a:spcPct val="80000"/>
              </a:lnSpc>
              <a:defRPr sz="3300" b="1" i="0" spc="33">
                <a:solidFill>
                  <a:srgbClr val="891B10"/>
                </a:solidFill>
              </a:defRPr>
            </a:pPr>
            <a:r>
              <a:t>heavy menstrual bleeding</a:t>
            </a:r>
          </a:p>
        </p:txBody>
      </p:sp>
      <p:sp>
        <p:nvSpPr>
          <p:cNvPr id="501" name="Iron replacement therapy…"/>
          <p:cNvSpPr txBox="1"/>
          <p:nvPr/>
        </p:nvSpPr>
        <p:spPr>
          <a:xfrm>
            <a:off x="17069350" y="6492296"/>
            <a:ext cx="4921664" cy="94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3300" b="1" i="0" spc="33">
                <a:solidFill>
                  <a:srgbClr val="891B10"/>
                </a:solidFill>
              </a:defRPr>
            </a:pPr>
            <a:r>
              <a:t>Iron replacement therapy</a:t>
            </a:r>
          </a:p>
          <a:p>
            <a:pPr marL="638923" indent="-469900" algn="l">
              <a:lnSpc>
                <a:spcPct val="80000"/>
              </a:lnSpc>
              <a:defRPr sz="3300" b="1" i="0" spc="33">
                <a:solidFill>
                  <a:srgbClr val="891B10"/>
                </a:solidFill>
              </a:defRPr>
            </a:pPr>
            <a:r>
              <a:t>for iron deficiency</a:t>
            </a:r>
          </a:p>
        </p:txBody>
      </p:sp>
      <p:sp>
        <p:nvSpPr>
          <p:cNvPr id="502" name="for diagnostic laboratory…"/>
          <p:cNvSpPr txBox="1"/>
          <p:nvPr/>
        </p:nvSpPr>
        <p:spPr>
          <a:xfrm>
            <a:off x="17801676" y="9579034"/>
            <a:ext cx="4765418" cy="942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3300" b="1" i="0" spc="33">
                <a:solidFill>
                  <a:srgbClr val="891B10"/>
                </a:solidFill>
              </a:defRPr>
            </a:pPr>
            <a:r>
              <a:t>for diagnostic laboratory</a:t>
            </a:r>
          </a:p>
          <a:p>
            <a:pPr marL="638923" indent="-469900" algn="l">
              <a:lnSpc>
                <a:spcPct val="80000"/>
              </a:lnSpc>
              <a:defRPr sz="3300" b="1" i="0" spc="33">
                <a:solidFill>
                  <a:srgbClr val="891B10"/>
                </a:solidFill>
              </a:defRPr>
            </a:pPr>
            <a:r>
              <a:t>assessment</a:t>
            </a:r>
          </a:p>
        </p:txBody>
      </p:sp>
      <p:sp>
        <p:nvSpPr>
          <p:cNvPr id="503" name="16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16</a:t>
            </a:r>
          </a:p>
        </p:txBody>
      </p:sp>
      <p:pic>
        <p:nvPicPr>
          <p:cNvPr id="5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8" y="9446835"/>
            <a:ext cx="7634136" cy="3136596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For more information on the…"/>
          <p:cNvSpPr txBox="1"/>
          <p:nvPr/>
        </p:nvSpPr>
        <p:spPr>
          <a:xfrm>
            <a:off x="2608955" y="9665123"/>
            <a:ext cx="5714806" cy="270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7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For more information on the</a:t>
            </a:r>
          </a:p>
          <a:p>
            <a:pPr algn="l">
              <a:lnSpc>
                <a:spcPts val="27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diagnosis and management of</a:t>
            </a:r>
          </a:p>
          <a:p>
            <a:pPr algn="l">
              <a:lnSpc>
                <a:spcPts val="27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bleeding disorders, please refer</a:t>
            </a:r>
          </a:p>
          <a:p>
            <a:pPr algn="l">
              <a:lnSpc>
                <a:spcPts val="27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to Module 2 of this micro </a:t>
            </a:r>
          </a:p>
          <a:p>
            <a:pPr algn="l">
              <a:lnSpc>
                <a:spcPts val="27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t>e-learning programme at </a:t>
            </a:r>
          </a:p>
          <a:p>
            <a:pPr algn="l">
              <a:lnSpc>
                <a:spcPts val="2700"/>
              </a:lnSpc>
              <a:spcBef>
                <a:spcPts val="800"/>
              </a:spcBef>
              <a:defRPr i="0">
                <a:solidFill>
                  <a:srgbClr val="FFFFFD"/>
                </a:solidFill>
              </a:defRPr>
            </a:pPr>
            <a:r>
              <a:rPr b="1"/>
              <a:t>www.checkpoint.cor2ed.com</a:t>
            </a:r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2D3CCC68-DFDB-314F-994C-28DBE766759C}"/>
              </a:ext>
            </a:extLst>
          </p:cNvPr>
          <p:cNvSpPr/>
          <p:nvPr/>
        </p:nvSpPr>
        <p:spPr>
          <a:xfrm>
            <a:off x="2608955" y="11842595"/>
            <a:ext cx="5107689" cy="522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ummary"/>
          <p:cNvSpPr txBox="1"/>
          <p:nvPr/>
        </p:nvSpPr>
        <p:spPr>
          <a:xfrm>
            <a:off x="814873" y="786956"/>
            <a:ext cx="3134395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6100"/>
              </a:lnSpc>
              <a:defRPr sz="6000" b="1" i="0">
                <a:solidFill>
                  <a:srgbClr val="891B10"/>
                </a:solidFill>
              </a:defRPr>
            </a:lvl1pPr>
          </a:lstStyle>
          <a:p>
            <a:pPr>
              <a:defRPr b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Summary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738066" y="-4729840"/>
            <a:ext cx="14468873" cy="2867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23" y="0"/>
                </a:moveTo>
                <a:lnTo>
                  <a:pt x="21347" y="990"/>
                </a:lnTo>
                <a:cubicBezTo>
                  <a:pt x="21360" y="1535"/>
                  <a:pt x="21418" y="6011"/>
                  <a:pt x="21475" y="10939"/>
                </a:cubicBezTo>
                <a:cubicBezTo>
                  <a:pt x="21532" y="15866"/>
                  <a:pt x="21584" y="19897"/>
                  <a:pt x="21589" y="19897"/>
                </a:cubicBezTo>
                <a:cubicBezTo>
                  <a:pt x="21595" y="19897"/>
                  <a:pt x="21600" y="15420"/>
                  <a:pt x="21600" y="9949"/>
                </a:cubicBezTo>
                <a:lnTo>
                  <a:pt x="21600" y="0"/>
                </a:lnTo>
                <a:lnTo>
                  <a:pt x="21461" y="0"/>
                </a:lnTo>
                <a:lnTo>
                  <a:pt x="21323" y="0"/>
                </a:lnTo>
                <a:close/>
                <a:moveTo>
                  <a:pt x="4215" y="2"/>
                </a:moveTo>
                <a:cubicBezTo>
                  <a:pt x="573" y="3"/>
                  <a:pt x="0" y="10"/>
                  <a:pt x="0" y="29"/>
                </a:cubicBezTo>
                <a:cubicBezTo>
                  <a:pt x="0" y="64"/>
                  <a:pt x="1389" y="64"/>
                  <a:pt x="11217" y="30"/>
                </a:cubicBezTo>
                <a:lnTo>
                  <a:pt x="17943" y="6"/>
                </a:lnTo>
                <a:lnTo>
                  <a:pt x="8971" y="3"/>
                </a:lnTo>
                <a:cubicBezTo>
                  <a:pt x="6983" y="2"/>
                  <a:pt x="5429" y="2"/>
                  <a:pt x="4215" y="2"/>
                </a:cubicBezTo>
                <a:close/>
                <a:moveTo>
                  <a:pt x="10" y="1751"/>
                </a:moveTo>
                <a:lnTo>
                  <a:pt x="5" y="11675"/>
                </a:lnTo>
                <a:lnTo>
                  <a:pt x="0" y="21600"/>
                </a:lnTo>
                <a:lnTo>
                  <a:pt x="143" y="21600"/>
                </a:lnTo>
                <a:lnTo>
                  <a:pt x="286" y="21600"/>
                </a:lnTo>
                <a:lnTo>
                  <a:pt x="272" y="21524"/>
                </a:lnTo>
                <a:cubicBezTo>
                  <a:pt x="264" y="21483"/>
                  <a:pt x="202" y="17016"/>
                  <a:pt x="134" y="11599"/>
                </a:cubicBezTo>
                <a:lnTo>
                  <a:pt x="10" y="1751"/>
                </a:lnTo>
                <a:close/>
                <a:moveTo>
                  <a:pt x="11999" y="5437"/>
                </a:moveTo>
                <a:cubicBezTo>
                  <a:pt x="11925" y="5438"/>
                  <a:pt x="11857" y="5452"/>
                  <a:pt x="11732" y="5481"/>
                </a:cubicBezTo>
                <a:cubicBezTo>
                  <a:pt x="11391" y="5560"/>
                  <a:pt x="11183" y="5680"/>
                  <a:pt x="11021" y="5893"/>
                </a:cubicBezTo>
                <a:cubicBezTo>
                  <a:pt x="10877" y="6083"/>
                  <a:pt x="10849" y="6132"/>
                  <a:pt x="10813" y="6263"/>
                </a:cubicBezTo>
                <a:cubicBezTo>
                  <a:pt x="10801" y="6306"/>
                  <a:pt x="10758" y="6394"/>
                  <a:pt x="10718" y="6457"/>
                </a:cubicBezTo>
                <a:cubicBezTo>
                  <a:pt x="10678" y="6520"/>
                  <a:pt x="10628" y="6662"/>
                  <a:pt x="10607" y="6772"/>
                </a:cubicBezTo>
                <a:cubicBezTo>
                  <a:pt x="10586" y="6883"/>
                  <a:pt x="10544" y="6999"/>
                  <a:pt x="10513" y="7030"/>
                </a:cubicBezTo>
                <a:cubicBezTo>
                  <a:pt x="10477" y="7067"/>
                  <a:pt x="10437" y="7215"/>
                  <a:pt x="10403" y="7442"/>
                </a:cubicBezTo>
                <a:cubicBezTo>
                  <a:pt x="10373" y="7637"/>
                  <a:pt x="10331" y="7822"/>
                  <a:pt x="10310" y="7854"/>
                </a:cubicBezTo>
                <a:cubicBezTo>
                  <a:pt x="10288" y="7885"/>
                  <a:pt x="10247" y="7993"/>
                  <a:pt x="10217" y="8094"/>
                </a:cubicBezTo>
                <a:cubicBezTo>
                  <a:pt x="10158" y="8296"/>
                  <a:pt x="10183" y="8430"/>
                  <a:pt x="10288" y="8468"/>
                </a:cubicBezTo>
                <a:cubicBezTo>
                  <a:pt x="10430" y="8521"/>
                  <a:pt x="10460" y="8483"/>
                  <a:pt x="10457" y="8258"/>
                </a:cubicBezTo>
                <a:cubicBezTo>
                  <a:pt x="10456" y="8138"/>
                  <a:pt x="10482" y="7971"/>
                  <a:pt x="10516" y="7876"/>
                </a:cubicBezTo>
                <a:cubicBezTo>
                  <a:pt x="10581" y="7697"/>
                  <a:pt x="10802" y="7361"/>
                  <a:pt x="10889" y="7310"/>
                </a:cubicBezTo>
                <a:cubicBezTo>
                  <a:pt x="10917" y="7294"/>
                  <a:pt x="10950" y="7266"/>
                  <a:pt x="10962" y="7248"/>
                </a:cubicBezTo>
                <a:cubicBezTo>
                  <a:pt x="10989" y="7209"/>
                  <a:pt x="11248" y="7108"/>
                  <a:pt x="11280" y="7123"/>
                </a:cubicBezTo>
                <a:cubicBezTo>
                  <a:pt x="11292" y="7130"/>
                  <a:pt x="11336" y="7126"/>
                  <a:pt x="11377" y="7115"/>
                </a:cubicBezTo>
                <a:cubicBezTo>
                  <a:pt x="11433" y="7100"/>
                  <a:pt x="11467" y="7102"/>
                  <a:pt x="11521" y="7127"/>
                </a:cubicBezTo>
                <a:cubicBezTo>
                  <a:pt x="11628" y="7176"/>
                  <a:pt x="11858" y="7211"/>
                  <a:pt x="12077" y="7212"/>
                </a:cubicBezTo>
                <a:cubicBezTo>
                  <a:pt x="12256" y="7213"/>
                  <a:pt x="12282" y="7207"/>
                  <a:pt x="12364" y="7151"/>
                </a:cubicBezTo>
                <a:cubicBezTo>
                  <a:pt x="12414" y="7116"/>
                  <a:pt x="12477" y="7060"/>
                  <a:pt x="12504" y="7026"/>
                </a:cubicBezTo>
                <a:cubicBezTo>
                  <a:pt x="12578" y="6931"/>
                  <a:pt x="12774" y="6856"/>
                  <a:pt x="13011" y="6831"/>
                </a:cubicBezTo>
                <a:cubicBezTo>
                  <a:pt x="13269" y="6804"/>
                  <a:pt x="13383" y="6751"/>
                  <a:pt x="13504" y="6607"/>
                </a:cubicBezTo>
                <a:cubicBezTo>
                  <a:pt x="13636" y="6449"/>
                  <a:pt x="13659" y="6370"/>
                  <a:pt x="13594" y="6293"/>
                </a:cubicBezTo>
                <a:cubicBezTo>
                  <a:pt x="13565" y="6257"/>
                  <a:pt x="13519" y="6167"/>
                  <a:pt x="13494" y="6093"/>
                </a:cubicBezTo>
                <a:cubicBezTo>
                  <a:pt x="13432" y="5918"/>
                  <a:pt x="13393" y="5866"/>
                  <a:pt x="13229" y="5741"/>
                </a:cubicBezTo>
                <a:cubicBezTo>
                  <a:pt x="13015" y="5577"/>
                  <a:pt x="12910" y="5537"/>
                  <a:pt x="12657" y="5522"/>
                </a:cubicBezTo>
                <a:cubicBezTo>
                  <a:pt x="12584" y="5517"/>
                  <a:pt x="12422" y="5496"/>
                  <a:pt x="12297" y="5474"/>
                </a:cubicBezTo>
                <a:cubicBezTo>
                  <a:pt x="12152" y="5449"/>
                  <a:pt x="12073" y="5436"/>
                  <a:pt x="11999" y="5437"/>
                </a:cubicBezTo>
                <a:close/>
                <a:moveTo>
                  <a:pt x="11988" y="7388"/>
                </a:moveTo>
                <a:cubicBezTo>
                  <a:pt x="11958" y="7386"/>
                  <a:pt x="11925" y="7394"/>
                  <a:pt x="11892" y="7411"/>
                </a:cubicBezTo>
                <a:cubicBezTo>
                  <a:pt x="11847" y="7433"/>
                  <a:pt x="11844" y="7460"/>
                  <a:pt x="11878" y="7564"/>
                </a:cubicBezTo>
                <a:cubicBezTo>
                  <a:pt x="11911" y="7665"/>
                  <a:pt x="11944" y="7704"/>
                  <a:pt x="12046" y="7758"/>
                </a:cubicBezTo>
                <a:cubicBezTo>
                  <a:pt x="12147" y="7812"/>
                  <a:pt x="12163" y="7831"/>
                  <a:pt x="12127" y="7853"/>
                </a:cubicBezTo>
                <a:cubicBezTo>
                  <a:pt x="12093" y="7874"/>
                  <a:pt x="12059" y="7876"/>
                  <a:pt x="11982" y="7861"/>
                </a:cubicBezTo>
                <a:cubicBezTo>
                  <a:pt x="11820" y="7830"/>
                  <a:pt x="11555" y="7838"/>
                  <a:pt x="11267" y="7882"/>
                </a:cubicBezTo>
                <a:cubicBezTo>
                  <a:pt x="10911" y="7937"/>
                  <a:pt x="10832" y="7980"/>
                  <a:pt x="10827" y="8125"/>
                </a:cubicBezTo>
                <a:cubicBezTo>
                  <a:pt x="10823" y="8246"/>
                  <a:pt x="10869" y="8613"/>
                  <a:pt x="10896" y="8678"/>
                </a:cubicBezTo>
                <a:cubicBezTo>
                  <a:pt x="10905" y="8700"/>
                  <a:pt x="10922" y="8752"/>
                  <a:pt x="10934" y="8793"/>
                </a:cubicBezTo>
                <a:cubicBezTo>
                  <a:pt x="10946" y="8834"/>
                  <a:pt x="10989" y="8929"/>
                  <a:pt x="11030" y="9003"/>
                </a:cubicBezTo>
                <a:cubicBezTo>
                  <a:pt x="11070" y="9077"/>
                  <a:pt x="11103" y="9191"/>
                  <a:pt x="11103" y="9256"/>
                </a:cubicBezTo>
                <a:cubicBezTo>
                  <a:pt x="11103" y="9366"/>
                  <a:pt x="11196" y="9563"/>
                  <a:pt x="11354" y="9794"/>
                </a:cubicBezTo>
                <a:cubicBezTo>
                  <a:pt x="11388" y="9842"/>
                  <a:pt x="11445" y="9942"/>
                  <a:pt x="11482" y="10016"/>
                </a:cubicBezTo>
                <a:cubicBezTo>
                  <a:pt x="11518" y="10089"/>
                  <a:pt x="11583" y="10198"/>
                  <a:pt x="11625" y="10258"/>
                </a:cubicBezTo>
                <a:cubicBezTo>
                  <a:pt x="11675" y="10328"/>
                  <a:pt x="11688" y="10373"/>
                  <a:pt x="11664" y="10385"/>
                </a:cubicBezTo>
                <a:cubicBezTo>
                  <a:pt x="11621" y="10407"/>
                  <a:pt x="11340" y="10374"/>
                  <a:pt x="11154" y="10325"/>
                </a:cubicBezTo>
                <a:lnTo>
                  <a:pt x="11034" y="10294"/>
                </a:lnTo>
                <a:lnTo>
                  <a:pt x="10815" y="10380"/>
                </a:lnTo>
                <a:cubicBezTo>
                  <a:pt x="10694" y="10427"/>
                  <a:pt x="10579" y="10463"/>
                  <a:pt x="10559" y="10460"/>
                </a:cubicBezTo>
                <a:cubicBezTo>
                  <a:pt x="10538" y="10456"/>
                  <a:pt x="10516" y="10433"/>
                  <a:pt x="10509" y="10407"/>
                </a:cubicBezTo>
                <a:cubicBezTo>
                  <a:pt x="10485" y="10323"/>
                  <a:pt x="10474" y="10303"/>
                  <a:pt x="10426" y="10259"/>
                </a:cubicBezTo>
                <a:cubicBezTo>
                  <a:pt x="10367" y="10205"/>
                  <a:pt x="10363" y="10053"/>
                  <a:pt x="10418" y="9981"/>
                </a:cubicBezTo>
                <a:cubicBezTo>
                  <a:pt x="10478" y="9903"/>
                  <a:pt x="10468" y="9833"/>
                  <a:pt x="10394" y="9791"/>
                </a:cubicBezTo>
                <a:cubicBezTo>
                  <a:pt x="10331" y="9756"/>
                  <a:pt x="10327" y="9759"/>
                  <a:pt x="10281" y="9856"/>
                </a:cubicBezTo>
                <a:cubicBezTo>
                  <a:pt x="10218" y="9992"/>
                  <a:pt x="10177" y="10271"/>
                  <a:pt x="10208" y="10355"/>
                </a:cubicBezTo>
                <a:cubicBezTo>
                  <a:pt x="10243" y="10447"/>
                  <a:pt x="10486" y="10608"/>
                  <a:pt x="10551" y="10581"/>
                </a:cubicBezTo>
                <a:cubicBezTo>
                  <a:pt x="10577" y="10570"/>
                  <a:pt x="10608" y="10566"/>
                  <a:pt x="10620" y="10572"/>
                </a:cubicBezTo>
                <a:cubicBezTo>
                  <a:pt x="10631" y="10577"/>
                  <a:pt x="10748" y="10587"/>
                  <a:pt x="10881" y="10592"/>
                </a:cubicBezTo>
                <a:cubicBezTo>
                  <a:pt x="11170" y="10603"/>
                  <a:pt x="11229" y="10612"/>
                  <a:pt x="11198" y="10637"/>
                </a:cubicBezTo>
                <a:cubicBezTo>
                  <a:pt x="11185" y="10648"/>
                  <a:pt x="11089" y="10656"/>
                  <a:pt x="10985" y="10656"/>
                </a:cubicBezTo>
                <a:cubicBezTo>
                  <a:pt x="10729" y="10657"/>
                  <a:pt x="10648" y="10681"/>
                  <a:pt x="10649" y="10758"/>
                </a:cubicBezTo>
                <a:cubicBezTo>
                  <a:pt x="10649" y="10844"/>
                  <a:pt x="10733" y="10992"/>
                  <a:pt x="10851" y="11115"/>
                </a:cubicBezTo>
                <a:cubicBezTo>
                  <a:pt x="10906" y="11172"/>
                  <a:pt x="10951" y="11246"/>
                  <a:pt x="10951" y="11280"/>
                </a:cubicBezTo>
                <a:cubicBezTo>
                  <a:pt x="10951" y="11410"/>
                  <a:pt x="11000" y="11465"/>
                  <a:pt x="11206" y="11568"/>
                </a:cubicBezTo>
                <a:cubicBezTo>
                  <a:pt x="11411" y="11671"/>
                  <a:pt x="11595" y="11834"/>
                  <a:pt x="11595" y="11914"/>
                </a:cubicBezTo>
                <a:cubicBezTo>
                  <a:pt x="11596" y="11938"/>
                  <a:pt x="11631" y="12015"/>
                  <a:pt x="11675" y="12086"/>
                </a:cubicBezTo>
                <a:cubicBezTo>
                  <a:pt x="11718" y="12157"/>
                  <a:pt x="11793" y="12280"/>
                  <a:pt x="11842" y="12359"/>
                </a:cubicBezTo>
                <a:cubicBezTo>
                  <a:pt x="12019" y="12647"/>
                  <a:pt x="12005" y="12753"/>
                  <a:pt x="11775" y="12879"/>
                </a:cubicBezTo>
                <a:cubicBezTo>
                  <a:pt x="11680" y="12931"/>
                  <a:pt x="11577" y="12957"/>
                  <a:pt x="11312" y="12999"/>
                </a:cubicBezTo>
                <a:cubicBezTo>
                  <a:pt x="11124" y="13029"/>
                  <a:pt x="10903" y="13069"/>
                  <a:pt x="10819" y="13088"/>
                </a:cubicBezTo>
                <a:cubicBezTo>
                  <a:pt x="10736" y="13107"/>
                  <a:pt x="10608" y="13134"/>
                  <a:pt x="10535" y="13150"/>
                </a:cubicBezTo>
                <a:cubicBezTo>
                  <a:pt x="10462" y="13165"/>
                  <a:pt x="10251" y="13238"/>
                  <a:pt x="10066" y="13313"/>
                </a:cubicBezTo>
                <a:cubicBezTo>
                  <a:pt x="9881" y="13388"/>
                  <a:pt x="9719" y="13450"/>
                  <a:pt x="9705" y="13450"/>
                </a:cubicBezTo>
                <a:cubicBezTo>
                  <a:pt x="9692" y="13450"/>
                  <a:pt x="9590" y="13488"/>
                  <a:pt x="9478" y="13534"/>
                </a:cubicBezTo>
                <a:cubicBezTo>
                  <a:pt x="9366" y="13580"/>
                  <a:pt x="9200" y="13629"/>
                  <a:pt x="9109" y="13642"/>
                </a:cubicBezTo>
                <a:cubicBezTo>
                  <a:pt x="9018" y="13655"/>
                  <a:pt x="8821" y="13712"/>
                  <a:pt x="8672" y="13769"/>
                </a:cubicBezTo>
                <a:cubicBezTo>
                  <a:pt x="8523" y="13826"/>
                  <a:pt x="8340" y="13885"/>
                  <a:pt x="8265" y="13901"/>
                </a:cubicBezTo>
                <a:cubicBezTo>
                  <a:pt x="8190" y="13916"/>
                  <a:pt x="8092" y="13952"/>
                  <a:pt x="8046" y="13979"/>
                </a:cubicBezTo>
                <a:lnTo>
                  <a:pt x="7964" y="14030"/>
                </a:lnTo>
                <a:lnTo>
                  <a:pt x="7844" y="13979"/>
                </a:lnTo>
                <a:cubicBezTo>
                  <a:pt x="7704" y="13919"/>
                  <a:pt x="7683" y="13918"/>
                  <a:pt x="7556" y="13960"/>
                </a:cubicBezTo>
                <a:cubicBezTo>
                  <a:pt x="7316" y="14039"/>
                  <a:pt x="7316" y="14179"/>
                  <a:pt x="7558" y="14542"/>
                </a:cubicBezTo>
                <a:cubicBezTo>
                  <a:pt x="7653" y="14683"/>
                  <a:pt x="7730" y="14814"/>
                  <a:pt x="7730" y="14833"/>
                </a:cubicBezTo>
                <a:cubicBezTo>
                  <a:pt x="7730" y="14880"/>
                  <a:pt x="7929" y="15069"/>
                  <a:pt x="8080" y="15166"/>
                </a:cubicBezTo>
                <a:cubicBezTo>
                  <a:pt x="8220" y="15256"/>
                  <a:pt x="8564" y="15382"/>
                  <a:pt x="8670" y="15382"/>
                </a:cubicBezTo>
                <a:cubicBezTo>
                  <a:pt x="8768" y="15382"/>
                  <a:pt x="8943" y="15284"/>
                  <a:pt x="8943" y="15228"/>
                </a:cubicBezTo>
                <a:cubicBezTo>
                  <a:pt x="8943" y="15202"/>
                  <a:pt x="8917" y="15157"/>
                  <a:pt x="8886" y="15127"/>
                </a:cubicBezTo>
                <a:cubicBezTo>
                  <a:pt x="8817" y="15059"/>
                  <a:pt x="8815" y="14963"/>
                  <a:pt x="8880" y="14837"/>
                </a:cubicBezTo>
                <a:cubicBezTo>
                  <a:pt x="8946" y="14710"/>
                  <a:pt x="8911" y="14494"/>
                  <a:pt x="8819" y="14460"/>
                </a:cubicBezTo>
                <a:cubicBezTo>
                  <a:pt x="8760" y="14438"/>
                  <a:pt x="8784" y="14421"/>
                  <a:pt x="9064" y="14292"/>
                </a:cubicBezTo>
                <a:cubicBezTo>
                  <a:pt x="9372" y="14149"/>
                  <a:pt x="9407" y="14137"/>
                  <a:pt x="9663" y="14066"/>
                </a:cubicBezTo>
                <a:cubicBezTo>
                  <a:pt x="9736" y="14047"/>
                  <a:pt x="9889" y="14002"/>
                  <a:pt x="10003" y="13968"/>
                </a:cubicBezTo>
                <a:cubicBezTo>
                  <a:pt x="10363" y="13859"/>
                  <a:pt x="10677" y="13775"/>
                  <a:pt x="10724" y="13775"/>
                </a:cubicBezTo>
                <a:cubicBezTo>
                  <a:pt x="10781" y="13775"/>
                  <a:pt x="11185" y="13676"/>
                  <a:pt x="11387" y="13612"/>
                </a:cubicBezTo>
                <a:cubicBezTo>
                  <a:pt x="11471" y="13586"/>
                  <a:pt x="11616" y="13546"/>
                  <a:pt x="11710" y="13524"/>
                </a:cubicBezTo>
                <a:cubicBezTo>
                  <a:pt x="11804" y="13501"/>
                  <a:pt x="11925" y="13467"/>
                  <a:pt x="11981" y="13447"/>
                </a:cubicBezTo>
                <a:cubicBezTo>
                  <a:pt x="12125" y="13396"/>
                  <a:pt x="12257" y="13402"/>
                  <a:pt x="12355" y="13464"/>
                </a:cubicBezTo>
                <a:cubicBezTo>
                  <a:pt x="12429" y="13511"/>
                  <a:pt x="12435" y="13530"/>
                  <a:pt x="12410" y="13651"/>
                </a:cubicBezTo>
                <a:cubicBezTo>
                  <a:pt x="12372" y="13835"/>
                  <a:pt x="12374" y="13941"/>
                  <a:pt x="12427" y="14339"/>
                </a:cubicBezTo>
                <a:cubicBezTo>
                  <a:pt x="12452" y="14529"/>
                  <a:pt x="12470" y="14718"/>
                  <a:pt x="12468" y="14760"/>
                </a:cubicBezTo>
                <a:cubicBezTo>
                  <a:pt x="12443" y="15126"/>
                  <a:pt x="12433" y="15153"/>
                  <a:pt x="12236" y="15378"/>
                </a:cubicBezTo>
                <a:cubicBezTo>
                  <a:pt x="12151" y="15476"/>
                  <a:pt x="12150" y="15481"/>
                  <a:pt x="12215" y="15541"/>
                </a:cubicBezTo>
                <a:cubicBezTo>
                  <a:pt x="12325" y="15645"/>
                  <a:pt x="12395" y="15656"/>
                  <a:pt x="12997" y="15664"/>
                </a:cubicBezTo>
                <a:cubicBezTo>
                  <a:pt x="13298" y="15668"/>
                  <a:pt x="13552" y="15675"/>
                  <a:pt x="13561" y="15679"/>
                </a:cubicBezTo>
                <a:cubicBezTo>
                  <a:pt x="13570" y="15684"/>
                  <a:pt x="13907" y="15686"/>
                  <a:pt x="14308" y="15683"/>
                </a:cubicBezTo>
                <a:cubicBezTo>
                  <a:pt x="14984" y="15679"/>
                  <a:pt x="15047" y="15676"/>
                  <a:pt x="15146" y="15638"/>
                </a:cubicBezTo>
                <a:cubicBezTo>
                  <a:pt x="15358" y="15559"/>
                  <a:pt x="15282" y="15459"/>
                  <a:pt x="15009" y="15458"/>
                </a:cubicBezTo>
                <a:cubicBezTo>
                  <a:pt x="14852" y="15458"/>
                  <a:pt x="14596" y="15404"/>
                  <a:pt x="14514" y="15353"/>
                </a:cubicBezTo>
                <a:cubicBezTo>
                  <a:pt x="14483" y="15334"/>
                  <a:pt x="14380" y="15301"/>
                  <a:pt x="14286" y="15278"/>
                </a:cubicBezTo>
                <a:cubicBezTo>
                  <a:pt x="14193" y="15256"/>
                  <a:pt x="14054" y="15219"/>
                  <a:pt x="13979" y="15196"/>
                </a:cubicBezTo>
                <a:cubicBezTo>
                  <a:pt x="13904" y="15172"/>
                  <a:pt x="13788" y="15150"/>
                  <a:pt x="13722" y="15146"/>
                </a:cubicBezTo>
                <a:cubicBezTo>
                  <a:pt x="13655" y="15143"/>
                  <a:pt x="13587" y="15132"/>
                  <a:pt x="13571" y="15122"/>
                </a:cubicBezTo>
                <a:cubicBezTo>
                  <a:pt x="13527" y="15097"/>
                  <a:pt x="13438" y="14708"/>
                  <a:pt x="13440" y="14550"/>
                </a:cubicBezTo>
                <a:cubicBezTo>
                  <a:pt x="13441" y="14476"/>
                  <a:pt x="13470" y="14364"/>
                  <a:pt x="13503" y="14301"/>
                </a:cubicBezTo>
                <a:cubicBezTo>
                  <a:pt x="13541" y="14230"/>
                  <a:pt x="13573" y="14057"/>
                  <a:pt x="13589" y="13842"/>
                </a:cubicBezTo>
                <a:cubicBezTo>
                  <a:pt x="13602" y="13653"/>
                  <a:pt x="13630" y="13482"/>
                  <a:pt x="13650" y="13462"/>
                </a:cubicBezTo>
                <a:cubicBezTo>
                  <a:pt x="13670" y="13443"/>
                  <a:pt x="13700" y="13314"/>
                  <a:pt x="13718" y="13175"/>
                </a:cubicBezTo>
                <a:cubicBezTo>
                  <a:pt x="13735" y="13037"/>
                  <a:pt x="13770" y="12894"/>
                  <a:pt x="13794" y="12857"/>
                </a:cubicBezTo>
                <a:cubicBezTo>
                  <a:pt x="13834" y="12797"/>
                  <a:pt x="13876" y="12231"/>
                  <a:pt x="13882" y="11671"/>
                </a:cubicBezTo>
                <a:cubicBezTo>
                  <a:pt x="13887" y="11236"/>
                  <a:pt x="13753" y="10833"/>
                  <a:pt x="13562" y="10710"/>
                </a:cubicBezTo>
                <a:cubicBezTo>
                  <a:pt x="13439" y="10631"/>
                  <a:pt x="13427" y="10603"/>
                  <a:pt x="13510" y="10587"/>
                </a:cubicBezTo>
                <a:cubicBezTo>
                  <a:pt x="13541" y="10581"/>
                  <a:pt x="13567" y="10568"/>
                  <a:pt x="13567" y="10559"/>
                </a:cubicBezTo>
                <a:cubicBezTo>
                  <a:pt x="13567" y="10549"/>
                  <a:pt x="13634" y="10492"/>
                  <a:pt x="13716" y="10431"/>
                </a:cubicBezTo>
                <a:cubicBezTo>
                  <a:pt x="13798" y="10370"/>
                  <a:pt x="13884" y="10296"/>
                  <a:pt x="13905" y="10267"/>
                </a:cubicBezTo>
                <a:cubicBezTo>
                  <a:pt x="13948" y="10211"/>
                  <a:pt x="13958" y="10057"/>
                  <a:pt x="13929" y="9901"/>
                </a:cubicBezTo>
                <a:cubicBezTo>
                  <a:pt x="13919" y="9848"/>
                  <a:pt x="13910" y="9788"/>
                  <a:pt x="13909" y="9768"/>
                </a:cubicBezTo>
                <a:cubicBezTo>
                  <a:pt x="13907" y="9733"/>
                  <a:pt x="13905" y="9733"/>
                  <a:pt x="13858" y="9765"/>
                </a:cubicBezTo>
                <a:cubicBezTo>
                  <a:pt x="13827" y="9787"/>
                  <a:pt x="13755" y="9800"/>
                  <a:pt x="13664" y="9801"/>
                </a:cubicBezTo>
                <a:cubicBezTo>
                  <a:pt x="13496" y="9804"/>
                  <a:pt x="13420" y="9768"/>
                  <a:pt x="13341" y="9647"/>
                </a:cubicBezTo>
                <a:cubicBezTo>
                  <a:pt x="13292" y="9571"/>
                  <a:pt x="13295" y="9564"/>
                  <a:pt x="13447" y="9411"/>
                </a:cubicBezTo>
                <a:cubicBezTo>
                  <a:pt x="13589" y="9269"/>
                  <a:pt x="13599" y="9250"/>
                  <a:pt x="13548" y="9222"/>
                </a:cubicBezTo>
                <a:cubicBezTo>
                  <a:pt x="13425" y="9153"/>
                  <a:pt x="13573" y="8864"/>
                  <a:pt x="13727" y="8870"/>
                </a:cubicBezTo>
                <a:cubicBezTo>
                  <a:pt x="13769" y="8872"/>
                  <a:pt x="13774" y="8854"/>
                  <a:pt x="13751" y="8784"/>
                </a:cubicBezTo>
                <a:cubicBezTo>
                  <a:pt x="13736" y="8735"/>
                  <a:pt x="13721" y="8680"/>
                  <a:pt x="13720" y="8661"/>
                </a:cubicBezTo>
                <a:cubicBezTo>
                  <a:pt x="13716" y="8605"/>
                  <a:pt x="13653" y="8641"/>
                  <a:pt x="13625" y="8715"/>
                </a:cubicBezTo>
                <a:cubicBezTo>
                  <a:pt x="13611" y="8753"/>
                  <a:pt x="13575" y="8788"/>
                  <a:pt x="13545" y="8794"/>
                </a:cubicBezTo>
                <a:cubicBezTo>
                  <a:pt x="13515" y="8800"/>
                  <a:pt x="13491" y="8816"/>
                  <a:pt x="13491" y="8829"/>
                </a:cubicBezTo>
                <a:cubicBezTo>
                  <a:pt x="13491" y="8842"/>
                  <a:pt x="13424" y="8891"/>
                  <a:pt x="13341" y="8938"/>
                </a:cubicBezTo>
                <a:cubicBezTo>
                  <a:pt x="13185" y="9028"/>
                  <a:pt x="13029" y="9050"/>
                  <a:pt x="13004" y="8985"/>
                </a:cubicBezTo>
                <a:cubicBezTo>
                  <a:pt x="12994" y="8957"/>
                  <a:pt x="13150" y="8782"/>
                  <a:pt x="13337" y="8612"/>
                </a:cubicBezTo>
                <a:cubicBezTo>
                  <a:pt x="13373" y="8579"/>
                  <a:pt x="13393" y="8504"/>
                  <a:pt x="13394" y="8399"/>
                </a:cubicBezTo>
                <a:cubicBezTo>
                  <a:pt x="13396" y="8239"/>
                  <a:pt x="13393" y="8235"/>
                  <a:pt x="13260" y="8160"/>
                </a:cubicBezTo>
                <a:cubicBezTo>
                  <a:pt x="13186" y="8118"/>
                  <a:pt x="13089" y="8053"/>
                  <a:pt x="13045" y="8016"/>
                </a:cubicBezTo>
                <a:cubicBezTo>
                  <a:pt x="13001" y="7979"/>
                  <a:pt x="12912" y="7929"/>
                  <a:pt x="12848" y="7905"/>
                </a:cubicBezTo>
                <a:cubicBezTo>
                  <a:pt x="12785" y="7882"/>
                  <a:pt x="12732" y="7849"/>
                  <a:pt x="12732" y="7834"/>
                </a:cubicBezTo>
                <a:cubicBezTo>
                  <a:pt x="12732" y="7797"/>
                  <a:pt x="12671" y="7798"/>
                  <a:pt x="12642" y="7836"/>
                </a:cubicBezTo>
                <a:cubicBezTo>
                  <a:pt x="12614" y="7873"/>
                  <a:pt x="12543" y="7853"/>
                  <a:pt x="12543" y="7808"/>
                </a:cubicBezTo>
                <a:cubicBezTo>
                  <a:pt x="12543" y="7789"/>
                  <a:pt x="12447" y="7720"/>
                  <a:pt x="12328" y="7654"/>
                </a:cubicBezTo>
                <a:cubicBezTo>
                  <a:pt x="12178" y="7571"/>
                  <a:pt x="12106" y="7513"/>
                  <a:pt x="12091" y="7464"/>
                </a:cubicBezTo>
                <a:cubicBezTo>
                  <a:pt x="12075" y="7417"/>
                  <a:pt x="12037" y="7390"/>
                  <a:pt x="11988" y="7388"/>
                </a:cubicBezTo>
                <a:close/>
                <a:moveTo>
                  <a:pt x="13790" y="9462"/>
                </a:moveTo>
                <a:cubicBezTo>
                  <a:pt x="13741" y="9478"/>
                  <a:pt x="13748" y="9574"/>
                  <a:pt x="13801" y="9600"/>
                </a:cubicBezTo>
                <a:cubicBezTo>
                  <a:pt x="13859" y="9630"/>
                  <a:pt x="13860" y="9628"/>
                  <a:pt x="13840" y="9533"/>
                </a:cubicBezTo>
                <a:cubicBezTo>
                  <a:pt x="13831" y="9488"/>
                  <a:pt x="13809" y="9456"/>
                  <a:pt x="13790" y="9462"/>
                </a:cubicBezTo>
                <a:close/>
                <a:moveTo>
                  <a:pt x="21569" y="21514"/>
                </a:moveTo>
                <a:cubicBezTo>
                  <a:pt x="21562" y="21514"/>
                  <a:pt x="21553" y="21515"/>
                  <a:pt x="21543" y="21517"/>
                </a:cubicBezTo>
                <a:cubicBezTo>
                  <a:pt x="21512" y="21523"/>
                  <a:pt x="16886" y="21543"/>
                  <a:pt x="11264" y="21561"/>
                </a:cubicBezTo>
                <a:lnTo>
                  <a:pt x="1042" y="21595"/>
                </a:lnTo>
                <a:lnTo>
                  <a:pt x="11321" y="21597"/>
                </a:lnTo>
                <a:lnTo>
                  <a:pt x="21600" y="21600"/>
                </a:lnTo>
                <a:lnTo>
                  <a:pt x="21600" y="21553"/>
                </a:lnTo>
                <a:cubicBezTo>
                  <a:pt x="21600" y="21527"/>
                  <a:pt x="21591" y="21515"/>
                  <a:pt x="21569" y="2151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9" name="Bleeding disorders occur as often in women as they do in men…"/>
          <p:cNvSpPr txBox="1"/>
          <p:nvPr/>
        </p:nvSpPr>
        <p:spPr>
          <a:xfrm>
            <a:off x="9019282" y="2896590"/>
            <a:ext cx="10775903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891B10"/>
                </a:solidFill>
              </a:defRPr>
            </a:pPr>
            <a:r>
              <a:t>Bleeding disorders occur as often in women as they do in men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and have a major impact on quality of life</a:t>
            </a:r>
          </a:p>
        </p:txBody>
      </p:sp>
      <p:sp>
        <p:nvSpPr>
          <p:cNvPr id="510" name="Bleeding symptoms can be caused by a variety of disorders in…"/>
          <p:cNvSpPr txBox="1"/>
          <p:nvPr/>
        </p:nvSpPr>
        <p:spPr>
          <a:xfrm>
            <a:off x="9006582" y="4839655"/>
            <a:ext cx="10775903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Bleeding symptoms can be </a:t>
            </a:r>
            <a:r>
              <a:t>c</a:t>
            </a:r>
            <a:r>
              <a:rPr b="1">
                <a:solidFill>
                  <a:srgbClr val="891B10"/>
                </a:solidFill>
              </a:rPr>
              <a:t>aused by a variety of disorders</a:t>
            </a:r>
            <a:r>
              <a:t> </a:t>
            </a:r>
            <a:r>
              <a:rPr>
                <a:solidFill>
                  <a:srgbClr val="4C4745"/>
                </a:solidFill>
              </a:rPr>
              <a:t>in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platelets and blood clotting factors</a:t>
            </a:r>
          </a:p>
        </p:txBody>
      </p:sp>
      <p:sp>
        <p:nvSpPr>
          <p:cNvPr id="511" name="Signs and symptoms suggesting a bleeding disorder in women and girls…"/>
          <p:cNvSpPr txBox="1"/>
          <p:nvPr/>
        </p:nvSpPr>
        <p:spPr>
          <a:xfrm>
            <a:off x="9006582" y="6681155"/>
            <a:ext cx="12726941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Signs and symptoms</a:t>
            </a:r>
            <a:r>
              <a:t> suggesting a bleeding disorder in women and girls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include long-standing heavy menstrual bleeding, post-partum bleeding, and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iron-deficiency anaemia</a:t>
            </a:r>
          </a:p>
        </p:txBody>
      </p:sp>
      <p:sp>
        <p:nvSpPr>
          <p:cNvPr id="512" name="Assessing the personal bleeding history and family history are key to…"/>
          <p:cNvSpPr txBox="1"/>
          <p:nvPr/>
        </p:nvSpPr>
        <p:spPr>
          <a:xfrm>
            <a:off x="9019282" y="8802090"/>
            <a:ext cx="12701541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Assessing the </a:t>
            </a:r>
            <a:r>
              <a:rPr b="1">
                <a:solidFill>
                  <a:srgbClr val="891B10"/>
                </a:solidFill>
              </a:rPr>
              <a:t>personal bleeding history and family history</a:t>
            </a:r>
            <a:r>
              <a:t> </a:t>
            </a:r>
            <a:r>
              <a:rPr>
                <a:solidFill>
                  <a:srgbClr val="4C4745"/>
                </a:solidFill>
              </a:rPr>
              <a:t>are key to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identifying women and girls who are likely to have undiagnosed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disorders and should undergo laboratory evaluation</a:t>
            </a:r>
          </a:p>
        </p:txBody>
      </p:sp>
      <p:sp>
        <p:nvSpPr>
          <p:cNvPr id="513" name="When suspecting a bleeding disorder, start initial treatment and refer to a…"/>
          <p:cNvSpPr txBox="1"/>
          <p:nvPr/>
        </p:nvSpPr>
        <p:spPr>
          <a:xfrm>
            <a:off x="9019282" y="11011925"/>
            <a:ext cx="13567523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When suspecting a bleeding disorder, </a:t>
            </a:r>
            <a:r>
              <a:rPr b="1">
                <a:solidFill>
                  <a:srgbClr val="891B10"/>
                </a:solidFill>
              </a:rPr>
              <a:t>start initial treatment and refer to a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haematologist</a:t>
            </a:r>
            <a:r>
              <a:rPr>
                <a:solidFill>
                  <a:srgbClr val="A91600"/>
                </a:solidFill>
              </a:rPr>
              <a:t> </a:t>
            </a:r>
            <a:r>
              <a:t>for diagnostic laboratory assessment</a:t>
            </a:r>
          </a:p>
        </p:txBody>
      </p:sp>
      <p:sp>
        <p:nvSpPr>
          <p:cNvPr id="514" name="17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17</a:t>
            </a:r>
          </a:p>
        </p:txBody>
      </p:sp>
      <p:pic>
        <p:nvPicPr>
          <p:cNvPr id="5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66" y="1129260"/>
            <a:ext cx="3895268" cy="11880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Next steps"/>
          <p:cNvSpPr txBox="1"/>
          <p:nvPr/>
        </p:nvSpPr>
        <p:spPr>
          <a:xfrm>
            <a:off x="814873" y="786956"/>
            <a:ext cx="3417541" cy="911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6100"/>
              </a:lnSpc>
              <a:defRPr sz="6000" b="1" i="0">
                <a:solidFill>
                  <a:srgbClr val="891B10"/>
                </a:solidFill>
              </a:defRPr>
            </a:lvl1pPr>
          </a:lstStyle>
          <a:p>
            <a:pPr>
              <a:defRPr b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Next steps</a:t>
            </a:r>
          </a:p>
        </p:txBody>
      </p:sp>
      <p:sp>
        <p:nvSpPr>
          <p:cNvPr id="518" name="Please now proceed to the assessment quiz to test your knowledge."/>
          <p:cNvSpPr txBox="1"/>
          <p:nvPr/>
        </p:nvSpPr>
        <p:spPr>
          <a:xfrm>
            <a:off x="1335781" y="2849324"/>
            <a:ext cx="11664904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Please now proceed to the </a:t>
            </a:r>
            <a:r>
              <a:rPr b="1">
                <a:solidFill>
                  <a:srgbClr val="891B10"/>
                </a:solidFill>
              </a:rPr>
              <a:t>assessment quiz</a:t>
            </a:r>
            <a:r>
              <a:t> to test your knowledge.</a:t>
            </a:r>
          </a:p>
        </p:txBody>
      </p:sp>
      <p:sp>
        <p:nvSpPr>
          <p:cNvPr id="519" name="Visit Module 2 of this micro e-learning programme to learn more about:"/>
          <p:cNvSpPr txBox="1"/>
          <p:nvPr/>
        </p:nvSpPr>
        <p:spPr>
          <a:xfrm>
            <a:off x="1322784" y="3549346"/>
            <a:ext cx="12171118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Visit </a:t>
            </a:r>
            <a:r>
              <a:rPr b="1">
                <a:solidFill>
                  <a:srgbClr val="891B10"/>
                </a:solidFill>
              </a:rPr>
              <a:t>Module 2</a:t>
            </a:r>
            <a:r>
              <a:t> of this micro e-learning programme to learn more about:</a:t>
            </a:r>
          </a:p>
        </p:txBody>
      </p:sp>
      <p:sp>
        <p:nvSpPr>
          <p:cNvPr id="520" name="The strengths and limitations of tests to diagnose bleeding…"/>
          <p:cNvSpPr txBox="1"/>
          <p:nvPr/>
        </p:nvSpPr>
        <p:spPr>
          <a:xfrm>
            <a:off x="2013115" y="4300169"/>
            <a:ext cx="10790457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strengths and limitations of tests to diagnose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disorders in women</a:t>
            </a:r>
          </a:p>
        </p:txBody>
      </p:sp>
      <p:pic>
        <p:nvPicPr>
          <p:cNvPr id="5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20" y="2273958"/>
            <a:ext cx="13068046" cy="5756415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Basic interpretation of test results to diagnose bleeding disorders in…"/>
          <p:cNvSpPr txBox="1"/>
          <p:nvPr/>
        </p:nvSpPr>
        <p:spPr>
          <a:xfrm>
            <a:off x="2013115" y="5425641"/>
            <a:ext cx="11443846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Basic interpretation of test results to diagnose bleeding disorders in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women</a:t>
            </a:r>
          </a:p>
        </p:txBody>
      </p:sp>
      <p:sp>
        <p:nvSpPr>
          <p:cNvPr id="523" name="The management of bleeding symptoms in women until specialist…"/>
          <p:cNvSpPr txBox="1"/>
          <p:nvPr/>
        </p:nvSpPr>
        <p:spPr>
          <a:xfrm>
            <a:off x="2013115" y="6546082"/>
            <a:ext cx="11443846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management of bleeding symptoms in women until specialist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assessment is available</a:t>
            </a:r>
          </a:p>
        </p:txBody>
      </p:sp>
      <p:pic>
        <p:nvPicPr>
          <p:cNvPr id="5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19" y="8295860"/>
            <a:ext cx="13068047" cy="3177947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Note: you will be able to claim your CME credit after passing the…"/>
          <p:cNvSpPr txBox="1"/>
          <p:nvPr/>
        </p:nvSpPr>
        <p:spPr>
          <a:xfrm>
            <a:off x="1242648" y="8618213"/>
            <a:ext cx="11443846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FFFFFD"/>
                </a:solidFill>
              </a:defRPr>
            </a:pPr>
            <a:r>
              <a:t>Note: you will be able to claim your CME credit after passing the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FFFFFD"/>
                </a:solidFill>
              </a:defRPr>
            </a:pPr>
            <a:r>
              <a:t>assessment quizzes in both Modules 1 and 2</a:t>
            </a:r>
          </a:p>
        </p:txBody>
      </p:sp>
      <p:sp>
        <p:nvSpPr>
          <p:cNvPr id="526" name="Visit the assessment quiz at www.checkpoint.cor2ed.com"/>
          <p:cNvSpPr txBox="1"/>
          <p:nvPr/>
        </p:nvSpPr>
        <p:spPr>
          <a:xfrm>
            <a:off x="2491482" y="10562728"/>
            <a:ext cx="1144384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FFFFFD"/>
                </a:solidFill>
              </a:defRPr>
            </a:pPr>
            <a:r>
              <a:rPr b="0"/>
              <a:t>Visit the assessment quiz at</a:t>
            </a:r>
            <a:r>
              <a:t> www.checkpoint.cor2ed.com</a:t>
            </a:r>
          </a:p>
        </p:txBody>
      </p:sp>
      <p:sp>
        <p:nvSpPr>
          <p:cNvPr id="527" name="CME credit available…"/>
          <p:cNvSpPr txBox="1"/>
          <p:nvPr/>
        </p:nvSpPr>
        <p:spPr>
          <a:xfrm>
            <a:off x="17677837" y="10577909"/>
            <a:ext cx="5752857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CME credit available</a:t>
            </a:r>
          </a:p>
          <a:p>
            <a:r>
              <a:t>Visit programme home page on:</a:t>
            </a:r>
          </a:p>
        </p:txBody>
      </p:sp>
      <p:pic>
        <p:nvPicPr>
          <p:cNvPr id="5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9145" y="11711395"/>
            <a:ext cx="3012175" cy="681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820" y="-2178259"/>
            <a:ext cx="14217761" cy="1536932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18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18</a:t>
            </a:r>
          </a:p>
        </p:txBody>
      </p:sp>
      <p:pic>
        <p:nvPicPr>
          <p:cNvPr id="5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761" y="437878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761" y="552178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761" y="6652084"/>
            <a:ext cx="174123" cy="1741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hlinkClick r:id="rId7"/>
            <a:extLst>
              <a:ext uri="{FF2B5EF4-FFF2-40B4-BE49-F238E27FC236}">
                <a16:creationId xmlns:a16="http://schemas.microsoft.com/office/drawing/2014/main" id="{68C98DD0-1F4E-404A-8B4B-796A8E2F36E6}"/>
              </a:ext>
            </a:extLst>
          </p:cNvPr>
          <p:cNvSpPr/>
          <p:nvPr/>
        </p:nvSpPr>
        <p:spPr>
          <a:xfrm>
            <a:off x="7203688" y="10562728"/>
            <a:ext cx="4988312" cy="4673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What will you learn in this micro e-learning programme…"/>
          <p:cNvSpPr txBox="1"/>
          <p:nvPr/>
        </p:nvSpPr>
        <p:spPr>
          <a:xfrm>
            <a:off x="797939" y="784840"/>
            <a:ext cx="17546540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What will you learn</a:t>
            </a:r>
            <a:r>
              <a:t> in this micro e-learning programme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on women with bleeding disorders?</a:t>
            </a:r>
          </a:p>
        </p:txBody>
      </p:sp>
      <p:sp>
        <p:nvSpPr>
          <p:cNvPr id="163" name="This micro e-learning programme consists of…"/>
          <p:cNvSpPr txBox="1"/>
          <p:nvPr/>
        </p:nvSpPr>
        <p:spPr>
          <a:xfrm>
            <a:off x="784444" y="3094973"/>
            <a:ext cx="7940478" cy="305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This micro e-learning programme consists 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two modules </a:t>
            </a:r>
            <a:r>
              <a:t>aiming to increase awareness,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knowledge, and understanding of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disorders and their management by healthcare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professionals who are the first to see women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and girls with signs and symptoms of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disorders.</a:t>
            </a:r>
          </a:p>
        </p:txBody>
      </p:sp>
      <p:sp>
        <p:nvSpPr>
          <p:cNvPr id="164" name="Upon completion of the two modules, you will:"/>
          <p:cNvSpPr txBox="1"/>
          <p:nvPr/>
        </p:nvSpPr>
        <p:spPr>
          <a:xfrm>
            <a:off x="777102" y="6399601"/>
            <a:ext cx="786328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Upon completion of the two modules, you will:</a:t>
            </a:r>
          </a:p>
        </p:txBody>
      </p:sp>
      <p:sp>
        <p:nvSpPr>
          <p:cNvPr id="165" name="be able to recognise the signs and…"/>
          <p:cNvSpPr txBox="1"/>
          <p:nvPr/>
        </p:nvSpPr>
        <p:spPr>
          <a:xfrm>
            <a:off x="1420055" y="7151530"/>
            <a:ext cx="7244160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lang="en-GB" dirty="0">
                <a:solidFill>
                  <a:srgbClr val="4C4745"/>
                </a:solidFill>
              </a:rPr>
              <a:t>Be able to </a:t>
            </a:r>
            <a:r>
              <a:rPr lang="en-GB" b="1" dirty="0">
                <a:solidFill>
                  <a:srgbClr val="891B10"/>
                </a:solidFill>
              </a:rPr>
              <a:t>recognise the signs and</a:t>
            </a:r>
            <a:endParaRPr b="1" dirty="0">
              <a:solidFill>
                <a:srgbClr val="891B10"/>
              </a:solidFill>
            </a:endParaRP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 dirty="0">
                <a:solidFill>
                  <a:srgbClr val="891B10"/>
                </a:solidFill>
              </a:rPr>
              <a:t>symptoms</a:t>
            </a:r>
            <a:r>
              <a:rPr dirty="0">
                <a:solidFill>
                  <a:srgbClr val="A91600"/>
                </a:solidFill>
              </a:rPr>
              <a:t> </a:t>
            </a:r>
            <a:r>
              <a:rPr dirty="0"/>
              <a:t>of bleeding disorders in women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dirty="0"/>
              <a:t>and be aware of their </a:t>
            </a:r>
            <a:r>
              <a:rPr b="1" dirty="0">
                <a:solidFill>
                  <a:srgbClr val="891B10"/>
                </a:solidFill>
              </a:rPr>
              <a:t>impact on the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 dirty="0">
                <a:solidFill>
                  <a:srgbClr val="891B10"/>
                </a:solidFill>
              </a:rPr>
              <a:t>quality of life</a:t>
            </a:r>
            <a:r>
              <a:rPr dirty="0"/>
              <a:t> </a:t>
            </a:r>
            <a:r>
              <a:rPr dirty="0">
                <a:solidFill>
                  <a:srgbClr val="4C4745"/>
                </a:solidFill>
              </a:rPr>
              <a:t>of women</a:t>
            </a:r>
          </a:p>
        </p:txBody>
      </p:sp>
      <p:sp>
        <p:nvSpPr>
          <p:cNvPr id="166" name="know how to identify women who are…"/>
          <p:cNvSpPr txBox="1"/>
          <p:nvPr/>
        </p:nvSpPr>
        <p:spPr>
          <a:xfrm>
            <a:off x="1401599" y="9122658"/>
            <a:ext cx="7119740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lang="en-GB" dirty="0">
                <a:solidFill>
                  <a:srgbClr val="4C4745"/>
                </a:solidFill>
              </a:rPr>
              <a:t>K</a:t>
            </a:r>
            <a:r>
              <a:rPr dirty="0">
                <a:solidFill>
                  <a:srgbClr val="4C4745"/>
                </a:solidFill>
              </a:rPr>
              <a:t>now how to </a:t>
            </a:r>
            <a:r>
              <a:rPr b="1" dirty="0">
                <a:solidFill>
                  <a:srgbClr val="891B10"/>
                </a:solidFill>
              </a:rPr>
              <a:t>identify women who are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891B10"/>
                </a:solidFill>
              </a:defRPr>
            </a:pPr>
            <a:r>
              <a:rPr dirty="0"/>
              <a:t>likely to have undiagnosed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 dirty="0">
                <a:solidFill>
                  <a:srgbClr val="891B10"/>
                </a:solidFill>
              </a:rPr>
              <a:t>disorders</a:t>
            </a:r>
            <a:r>
              <a:rPr dirty="0"/>
              <a:t>, initiate basic diagnostic testing,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dirty="0"/>
              <a:t>and arrange an appropriate referral for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dirty="0"/>
              <a:t>diagnosis</a:t>
            </a:r>
          </a:p>
        </p:txBody>
      </p:sp>
      <p:sp>
        <p:nvSpPr>
          <p:cNvPr id="167" name="be able to initiate management of…"/>
          <p:cNvSpPr txBox="1"/>
          <p:nvPr/>
        </p:nvSpPr>
        <p:spPr>
          <a:xfrm>
            <a:off x="1420355" y="11538287"/>
            <a:ext cx="5989639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lang="en-GB" dirty="0">
                <a:solidFill>
                  <a:srgbClr val="4C4745"/>
                </a:solidFill>
              </a:rPr>
              <a:t>B</a:t>
            </a:r>
            <a:r>
              <a:rPr dirty="0">
                <a:solidFill>
                  <a:srgbClr val="4C4745"/>
                </a:solidFill>
              </a:rPr>
              <a:t>e able to </a:t>
            </a:r>
            <a:r>
              <a:rPr b="1" dirty="0">
                <a:solidFill>
                  <a:srgbClr val="891B10"/>
                </a:solidFill>
              </a:rPr>
              <a:t>initiate management</a:t>
            </a:r>
            <a:r>
              <a:rPr dirty="0"/>
              <a:t> </a:t>
            </a:r>
            <a:r>
              <a:rPr dirty="0">
                <a:solidFill>
                  <a:srgbClr val="4C4745"/>
                </a:solidFill>
              </a:rPr>
              <a:t>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dirty="0"/>
              <a:t>bleeding symptoms in women until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dirty="0"/>
              <a:t>specialist assessment is available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974" y="3092561"/>
            <a:ext cx="14509115" cy="3927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974" y="7261684"/>
            <a:ext cx="14509115" cy="4827627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AFTER MODULE 1 YOU WILL:"/>
          <p:cNvSpPr txBox="1"/>
          <p:nvPr/>
        </p:nvSpPr>
        <p:spPr>
          <a:xfrm>
            <a:off x="9236700" y="3380713"/>
            <a:ext cx="6615626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lvl1pPr>
          </a:lstStyle>
          <a:p>
            <a:r>
              <a:t>AFTER MODULE 1 YOU WILL:</a:t>
            </a:r>
          </a:p>
        </p:txBody>
      </p:sp>
      <p:sp>
        <p:nvSpPr>
          <p:cNvPr id="171" name="AFTER MODULE 2 YOU WILL:"/>
          <p:cNvSpPr txBox="1"/>
          <p:nvPr/>
        </p:nvSpPr>
        <p:spPr>
          <a:xfrm>
            <a:off x="9236700" y="7567091"/>
            <a:ext cx="6615626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C06766"/>
                </a:solidFill>
              </a:defRPr>
            </a:lvl1pPr>
          </a:lstStyle>
          <a:p>
            <a:r>
              <a:t>AFTER MODULE 2 YOU WILL: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161" y="8595891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161" y="9708055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161" y="10832919"/>
            <a:ext cx="174123" cy="17412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be able to recognise the signs and symptoms of bleeding disorders in women"/>
          <p:cNvSpPr txBox="1"/>
          <p:nvPr/>
        </p:nvSpPr>
        <p:spPr>
          <a:xfrm>
            <a:off x="9969570" y="4319253"/>
            <a:ext cx="1328858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lang="en-GB" dirty="0">
                <a:solidFill>
                  <a:srgbClr val="323333"/>
                </a:solidFill>
              </a:rPr>
              <a:t>B</a:t>
            </a:r>
            <a:r>
              <a:rPr dirty="0">
                <a:solidFill>
                  <a:srgbClr val="323333"/>
                </a:solidFill>
              </a:rPr>
              <a:t>e able to </a:t>
            </a:r>
            <a:r>
              <a:rPr b="1" dirty="0" err="1">
                <a:solidFill>
                  <a:srgbClr val="891B10"/>
                </a:solidFill>
              </a:rPr>
              <a:t>recognise</a:t>
            </a:r>
            <a:r>
              <a:rPr b="1" dirty="0">
                <a:solidFill>
                  <a:srgbClr val="891B10"/>
                </a:solidFill>
              </a:rPr>
              <a:t> the signs and symptoms</a:t>
            </a:r>
            <a:r>
              <a:rPr dirty="0"/>
              <a:t> </a:t>
            </a:r>
            <a:r>
              <a:rPr dirty="0">
                <a:solidFill>
                  <a:srgbClr val="323333"/>
                </a:solidFill>
              </a:rPr>
              <a:t>of bleeding disorders in women</a:t>
            </a:r>
          </a:p>
        </p:txBody>
      </p:sp>
      <p:sp>
        <p:nvSpPr>
          <p:cNvPr id="176" name="understand the strengths and limitations of tests used to diagnose bleeding…"/>
          <p:cNvSpPr txBox="1"/>
          <p:nvPr/>
        </p:nvSpPr>
        <p:spPr>
          <a:xfrm>
            <a:off x="9975522" y="8477805"/>
            <a:ext cx="12756017" cy="794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lang="en-GB" b="1" dirty="0">
                <a:solidFill>
                  <a:srgbClr val="B46C69"/>
                </a:solidFill>
              </a:rPr>
              <a:t>U</a:t>
            </a:r>
            <a:r>
              <a:rPr b="1" dirty="0" err="1">
                <a:solidFill>
                  <a:srgbClr val="B46C69"/>
                </a:solidFill>
              </a:rPr>
              <a:t>nderstand</a:t>
            </a:r>
            <a:r>
              <a:rPr b="1" dirty="0">
                <a:solidFill>
                  <a:srgbClr val="B46C69"/>
                </a:solidFill>
              </a:rPr>
              <a:t> the strengths and limitations of tests</a:t>
            </a:r>
            <a:r>
              <a:rPr dirty="0"/>
              <a:t> </a:t>
            </a:r>
            <a:r>
              <a:rPr dirty="0">
                <a:solidFill>
                  <a:srgbClr val="4C4745"/>
                </a:solidFill>
              </a:rPr>
              <a:t>used to diagnose bleeding</a:t>
            </a:r>
            <a:r>
              <a:rPr lang="en-GB" dirty="0">
                <a:solidFill>
                  <a:srgbClr val="4C4745"/>
                </a:solidFill>
              </a:rPr>
              <a:t> </a:t>
            </a:r>
            <a:r>
              <a:rPr dirty="0"/>
              <a:t>disorders in women</a:t>
            </a:r>
          </a:p>
        </p:txBody>
      </p:sp>
      <p:sp>
        <p:nvSpPr>
          <p:cNvPr id="177" name="know how to effectively screen for symptoms of bleeding disorders in…"/>
          <p:cNvSpPr txBox="1"/>
          <p:nvPr/>
        </p:nvSpPr>
        <p:spPr>
          <a:xfrm>
            <a:off x="9982270" y="5708222"/>
            <a:ext cx="13288588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lang="en-GB" b="1" dirty="0">
                <a:solidFill>
                  <a:srgbClr val="891B10"/>
                </a:solidFill>
              </a:rPr>
              <a:t>K</a:t>
            </a:r>
            <a:r>
              <a:rPr b="1" dirty="0">
                <a:solidFill>
                  <a:srgbClr val="891B10"/>
                </a:solidFill>
              </a:rPr>
              <a:t>now how to effectively screen for symptoms</a:t>
            </a:r>
            <a:r>
              <a:rPr dirty="0"/>
              <a:t> </a:t>
            </a:r>
            <a:r>
              <a:rPr dirty="0">
                <a:solidFill>
                  <a:srgbClr val="323333"/>
                </a:solidFill>
              </a:rPr>
              <a:t>of bleeding disorders in</a:t>
            </a:r>
          </a:p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dirty="0"/>
              <a:t>women by using the tools available</a:t>
            </a:r>
          </a:p>
        </p:txBody>
      </p:sp>
      <p:sp>
        <p:nvSpPr>
          <p:cNvPr id="178" name="be aware of the impact on quality of life of bleeding disorders in women"/>
          <p:cNvSpPr txBox="1"/>
          <p:nvPr/>
        </p:nvSpPr>
        <p:spPr>
          <a:xfrm>
            <a:off x="9969570" y="5001037"/>
            <a:ext cx="1328858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lang="en-GB" dirty="0"/>
              <a:t>B</a:t>
            </a:r>
            <a:r>
              <a:rPr dirty="0"/>
              <a:t>e aware of the </a:t>
            </a:r>
            <a:r>
              <a:rPr b="1" dirty="0">
                <a:solidFill>
                  <a:srgbClr val="891B10"/>
                </a:solidFill>
              </a:rPr>
              <a:t>impact on quality of life </a:t>
            </a:r>
            <a:r>
              <a:rPr dirty="0"/>
              <a:t>of bleeding disorders in women</a:t>
            </a:r>
          </a:p>
        </p:txBody>
      </p:sp>
      <p:sp>
        <p:nvSpPr>
          <p:cNvPr id="179" name="Current Module"/>
          <p:cNvSpPr txBox="1"/>
          <p:nvPr/>
        </p:nvSpPr>
        <p:spPr>
          <a:xfrm>
            <a:off x="20359217" y="3251749"/>
            <a:ext cx="304171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891B10"/>
                </a:solidFill>
              </a:defRPr>
            </a:lvl1pPr>
          </a:lstStyle>
          <a:p>
            <a:r>
              <a:t>Current Module</a:t>
            </a:r>
          </a:p>
        </p:txBody>
      </p:sp>
      <p:sp>
        <p:nvSpPr>
          <p:cNvPr id="180" name="be able to perform basic interpretation of test results to diagnose bleeding…"/>
          <p:cNvSpPr txBox="1"/>
          <p:nvPr/>
        </p:nvSpPr>
        <p:spPr>
          <a:xfrm>
            <a:off x="9978068" y="9650097"/>
            <a:ext cx="1294011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lang="en-GB" dirty="0"/>
              <a:t>B</a:t>
            </a:r>
            <a:r>
              <a:rPr dirty="0"/>
              <a:t>e able to perform</a:t>
            </a:r>
            <a:r>
              <a:rPr dirty="0">
                <a:solidFill>
                  <a:srgbClr val="891B10"/>
                </a:solidFill>
              </a:rPr>
              <a:t> </a:t>
            </a:r>
            <a:r>
              <a:rPr b="1" dirty="0">
                <a:solidFill>
                  <a:srgbClr val="B46C69"/>
                </a:solidFill>
              </a:rPr>
              <a:t>basic interpretation of test results</a:t>
            </a:r>
            <a:r>
              <a:rPr dirty="0">
                <a:solidFill>
                  <a:srgbClr val="891B10"/>
                </a:solidFill>
              </a:rPr>
              <a:t> </a:t>
            </a:r>
            <a:r>
              <a:rPr dirty="0"/>
              <a:t>to diagnose bleeding</a:t>
            </a:r>
            <a:endParaRPr dirty="0">
              <a:solidFill>
                <a:srgbClr val="323333"/>
              </a:solidFill>
            </a:endParaRPr>
          </a:p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dirty="0"/>
              <a:t>disorders in women</a:t>
            </a:r>
          </a:p>
        </p:txBody>
      </p:sp>
      <p:sp>
        <p:nvSpPr>
          <p:cNvPr id="181" name="be able to initiate management of bleeding symptoms in women until…"/>
          <p:cNvSpPr txBox="1"/>
          <p:nvPr/>
        </p:nvSpPr>
        <p:spPr>
          <a:xfrm>
            <a:off x="9978068" y="10772278"/>
            <a:ext cx="1294011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lang="en-GB"/>
              <a:t>B</a:t>
            </a:r>
            <a:r>
              <a:t>e able to </a:t>
            </a:r>
            <a:r>
              <a:rPr b="1">
                <a:solidFill>
                  <a:srgbClr val="B46C69"/>
                </a:solidFill>
              </a:rPr>
              <a:t>initiate management </a:t>
            </a:r>
            <a:r>
              <a:t>of bleeding symptoms in women until </a:t>
            </a:r>
            <a:endParaRPr>
              <a:solidFill>
                <a:srgbClr val="323333"/>
              </a:solidFill>
            </a:endParaRPr>
          </a:p>
          <a:p>
            <a:pPr algn="l">
              <a:lnSpc>
                <a:spcPts val="2500"/>
              </a:lnSpc>
              <a:spcBef>
                <a:spcPts val="800"/>
              </a:spcBef>
              <a:defRPr i="0"/>
            </a:pPr>
            <a:r>
              <a:rPr dirty="0">
                <a:solidFill>
                  <a:srgbClr val="323333"/>
                </a:solidFill>
              </a:rPr>
              <a:t>s</a:t>
            </a:r>
            <a:r>
              <a:rPr dirty="0"/>
              <a:t>pecialist assessment is available</a:t>
            </a:r>
          </a:p>
        </p:txBody>
      </p:sp>
      <p:sp>
        <p:nvSpPr>
          <p:cNvPr id="182" name="02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02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8" y="726168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8" y="9254839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8" y="11655139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161" y="4411831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161" y="5129876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161" y="5873322"/>
            <a:ext cx="174123" cy="174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he views expressed in this slide deck are the personal opinions of the experts. They do not necessarily represent the views of the experts’ institutions."/>
          <p:cNvSpPr txBox="1"/>
          <p:nvPr/>
        </p:nvSpPr>
        <p:spPr>
          <a:xfrm>
            <a:off x="814021" y="127537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 The views expressed in this slide deck are the personal opinions of the experts. They do not necessarily represent the views of the experts’ institutions.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rcRect r="148" b="39095"/>
          <a:stretch>
            <a:fillRect/>
          </a:stretch>
        </p:blipFill>
        <p:spPr>
          <a:xfrm>
            <a:off x="219201" y="1883358"/>
            <a:ext cx="22727445" cy="3825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0" y="0"/>
                </a:moveTo>
                <a:lnTo>
                  <a:pt x="0" y="645"/>
                </a:lnTo>
                <a:cubicBezTo>
                  <a:pt x="1" y="944"/>
                  <a:pt x="2" y="1092"/>
                  <a:pt x="8" y="1138"/>
                </a:cubicBezTo>
                <a:lnTo>
                  <a:pt x="41" y="885"/>
                </a:lnTo>
                <a:lnTo>
                  <a:pt x="83" y="574"/>
                </a:lnTo>
                <a:lnTo>
                  <a:pt x="359" y="574"/>
                </a:lnTo>
                <a:cubicBezTo>
                  <a:pt x="499" y="574"/>
                  <a:pt x="905" y="514"/>
                  <a:pt x="1273" y="446"/>
                </a:cubicBezTo>
                <a:cubicBezTo>
                  <a:pt x="1360" y="430"/>
                  <a:pt x="1434" y="419"/>
                  <a:pt x="1525" y="403"/>
                </a:cubicBezTo>
                <a:cubicBezTo>
                  <a:pt x="1910" y="330"/>
                  <a:pt x="2401" y="240"/>
                  <a:pt x="2709" y="188"/>
                </a:cubicBezTo>
                <a:lnTo>
                  <a:pt x="3351" y="81"/>
                </a:lnTo>
                <a:lnTo>
                  <a:pt x="3354" y="96"/>
                </a:lnTo>
                <a:lnTo>
                  <a:pt x="3358" y="96"/>
                </a:lnTo>
                <a:lnTo>
                  <a:pt x="3371" y="229"/>
                </a:lnTo>
                <a:cubicBezTo>
                  <a:pt x="3374" y="177"/>
                  <a:pt x="3397" y="116"/>
                  <a:pt x="3426" y="85"/>
                </a:cubicBezTo>
                <a:cubicBezTo>
                  <a:pt x="3457" y="53"/>
                  <a:pt x="2699" y="20"/>
                  <a:pt x="1741" y="13"/>
                </a:cubicBezTo>
                <a:lnTo>
                  <a:pt x="0" y="0"/>
                </a:lnTo>
                <a:close/>
                <a:moveTo>
                  <a:pt x="8380" y="4015"/>
                </a:moveTo>
                <a:lnTo>
                  <a:pt x="8380" y="4488"/>
                </a:lnTo>
                <a:lnTo>
                  <a:pt x="8387" y="4015"/>
                </a:lnTo>
                <a:lnTo>
                  <a:pt x="8380" y="4015"/>
                </a:lnTo>
                <a:close/>
                <a:moveTo>
                  <a:pt x="1855" y="4687"/>
                </a:moveTo>
                <a:cubicBezTo>
                  <a:pt x="1731" y="4691"/>
                  <a:pt x="1644" y="4803"/>
                  <a:pt x="1573" y="5097"/>
                </a:cubicBezTo>
                <a:cubicBezTo>
                  <a:pt x="1560" y="5151"/>
                  <a:pt x="1547" y="5213"/>
                  <a:pt x="1535" y="5279"/>
                </a:cubicBezTo>
                <a:cubicBezTo>
                  <a:pt x="1518" y="5371"/>
                  <a:pt x="1501" y="5493"/>
                  <a:pt x="1483" y="5613"/>
                </a:cubicBezTo>
                <a:cubicBezTo>
                  <a:pt x="1473" y="5687"/>
                  <a:pt x="1463" y="5764"/>
                  <a:pt x="1453" y="5850"/>
                </a:cubicBezTo>
                <a:cubicBezTo>
                  <a:pt x="1412" y="6207"/>
                  <a:pt x="1410" y="6266"/>
                  <a:pt x="1407" y="7674"/>
                </a:cubicBezTo>
                <a:cubicBezTo>
                  <a:pt x="1406" y="8474"/>
                  <a:pt x="1399" y="9306"/>
                  <a:pt x="1392" y="9525"/>
                </a:cubicBezTo>
                <a:cubicBezTo>
                  <a:pt x="1381" y="9877"/>
                  <a:pt x="1383" y="9921"/>
                  <a:pt x="1410" y="9908"/>
                </a:cubicBezTo>
                <a:cubicBezTo>
                  <a:pt x="1433" y="9896"/>
                  <a:pt x="1439" y="9957"/>
                  <a:pt x="1439" y="10179"/>
                </a:cubicBezTo>
                <a:cubicBezTo>
                  <a:pt x="1439" y="10399"/>
                  <a:pt x="1433" y="10460"/>
                  <a:pt x="1411" y="10439"/>
                </a:cubicBezTo>
                <a:cubicBezTo>
                  <a:pt x="1381" y="10409"/>
                  <a:pt x="1373" y="10559"/>
                  <a:pt x="1399" y="10656"/>
                </a:cubicBezTo>
                <a:cubicBezTo>
                  <a:pt x="1408" y="10689"/>
                  <a:pt x="1415" y="10841"/>
                  <a:pt x="1415" y="10992"/>
                </a:cubicBezTo>
                <a:cubicBezTo>
                  <a:pt x="1415" y="11285"/>
                  <a:pt x="1473" y="11947"/>
                  <a:pt x="1498" y="11947"/>
                </a:cubicBezTo>
                <a:cubicBezTo>
                  <a:pt x="1506" y="11947"/>
                  <a:pt x="1495" y="11789"/>
                  <a:pt x="1473" y="11595"/>
                </a:cubicBezTo>
                <a:cubicBezTo>
                  <a:pt x="1443" y="11333"/>
                  <a:pt x="1437" y="11210"/>
                  <a:pt x="1450" y="11118"/>
                </a:cubicBezTo>
                <a:cubicBezTo>
                  <a:pt x="1459" y="11049"/>
                  <a:pt x="1475" y="11024"/>
                  <a:pt x="1485" y="11062"/>
                </a:cubicBezTo>
                <a:cubicBezTo>
                  <a:pt x="1495" y="11099"/>
                  <a:pt x="1519" y="11118"/>
                  <a:pt x="1537" y="11104"/>
                </a:cubicBezTo>
                <a:cubicBezTo>
                  <a:pt x="1574" y="11075"/>
                  <a:pt x="1665" y="11678"/>
                  <a:pt x="1681" y="12070"/>
                </a:cubicBezTo>
                <a:cubicBezTo>
                  <a:pt x="1689" y="12266"/>
                  <a:pt x="1679" y="12389"/>
                  <a:pt x="1625" y="12717"/>
                </a:cubicBezTo>
                <a:cubicBezTo>
                  <a:pt x="1589" y="12940"/>
                  <a:pt x="1563" y="13142"/>
                  <a:pt x="1567" y="13168"/>
                </a:cubicBezTo>
                <a:cubicBezTo>
                  <a:pt x="1572" y="13193"/>
                  <a:pt x="1568" y="13295"/>
                  <a:pt x="1559" y="13394"/>
                </a:cubicBezTo>
                <a:cubicBezTo>
                  <a:pt x="1548" y="13520"/>
                  <a:pt x="1532" y="13558"/>
                  <a:pt x="1506" y="13519"/>
                </a:cubicBezTo>
                <a:cubicBezTo>
                  <a:pt x="1460" y="13451"/>
                  <a:pt x="1222" y="14160"/>
                  <a:pt x="1151" y="14575"/>
                </a:cubicBezTo>
                <a:cubicBezTo>
                  <a:pt x="1101" y="14871"/>
                  <a:pt x="1039" y="15448"/>
                  <a:pt x="1038" y="15639"/>
                </a:cubicBezTo>
                <a:cubicBezTo>
                  <a:pt x="1037" y="15698"/>
                  <a:pt x="1027" y="15814"/>
                  <a:pt x="1015" y="15899"/>
                </a:cubicBezTo>
                <a:cubicBezTo>
                  <a:pt x="1003" y="15984"/>
                  <a:pt x="998" y="16114"/>
                  <a:pt x="1002" y="16186"/>
                </a:cubicBezTo>
                <a:cubicBezTo>
                  <a:pt x="1007" y="16258"/>
                  <a:pt x="996" y="16386"/>
                  <a:pt x="980" y="16473"/>
                </a:cubicBezTo>
                <a:cubicBezTo>
                  <a:pt x="960" y="16570"/>
                  <a:pt x="949" y="16752"/>
                  <a:pt x="949" y="16959"/>
                </a:cubicBezTo>
                <a:cubicBezTo>
                  <a:pt x="949" y="17140"/>
                  <a:pt x="943" y="17313"/>
                  <a:pt x="935" y="17342"/>
                </a:cubicBezTo>
                <a:cubicBezTo>
                  <a:pt x="933" y="17347"/>
                  <a:pt x="925" y="17334"/>
                  <a:pt x="922" y="17333"/>
                </a:cubicBezTo>
                <a:cubicBezTo>
                  <a:pt x="954" y="17516"/>
                  <a:pt x="958" y="17828"/>
                  <a:pt x="966" y="18657"/>
                </a:cubicBezTo>
                <a:cubicBezTo>
                  <a:pt x="972" y="19304"/>
                  <a:pt x="980" y="19891"/>
                  <a:pt x="983" y="19963"/>
                </a:cubicBezTo>
                <a:cubicBezTo>
                  <a:pt x="987" y="20052"/>
                  <a:pt x="982" y="20098"/>
                  <a:pt x="965" y="20109"/>
                </a:cubicBezTo>
                <a:cubicBezTo>
                  <a:pt x="969" y="20115"/>
                  <a:pt x="974" y="20121"/>
                  <a:pt x="978" y="20127"/>
                </a:cubicBezTo>
                <a:cubicBezTo>
                  <a:pt x="981" y="20130"/>
                  <a:pt x="983" y="20133"/>
                  <a:pt x="985" y="20136"/>
                </a:cubicBezTo>
                <a:cubicBezTo>
                  <a:pt x="989" y="20140"/>
                  <a:pt x="992" y="20145"/>
                  <a:pt x="995" y="20149"/>
                </a:cubicBezTo>
                <a:cubicBezTo>
                  <a:pt x="1031" y="20202"/>
                  <a:pt x="1059" y="20247"/>
                  <a:pt x="1093" y="20302"/>
                </a:cubicBezTo>
                <a:cubicBezTo>
                  <a:pt x="1094" y="20303"/>
                  <a:pt x="1095" y="20304"/>
                  <a:pt x="1096" y="20306"/>
                </a:cubicBezTo>
                <a:cubicBezTo>
                  <a:pt x="1099" y="20310"/>
                  <a:pt x="1101" y="20315"/>
                  <a:pt x="1104" y="20320"/>
                </a:cubicBezTo>
                <a:cubicBezTo>
                  <a:pt x="1126" y="20355"/>
                  <a:pt x="1149" y="20394"/>
                  <a:pt x="1171" y="20432"/>
                </a:cubicBezTo>
                <a:cubicBezTo>
                  <a:pt x="1172" y="20433"/>
                  <a:pt x="1173" y="20434"/>
                  <a:pt x="1175" y="20436"/>
                </a:cubicBezTo>
                <a:cubicBezTo>
                  <a:pt x="1197" y="20474"/>
                  <a:pt x="1226" y="20516"/>
                  <a:pt x="1244" y="20550"/>
                </a:cubicBezTo>
                <a:cubicBezTo>
                  <a:pt x="1358" y="20767"/>
                  <a:pt x="1481" y="20983"/>
                  <a:pt x="1517" y="21030"/>
                </a:cubicBezTo>
                <a:cubicBezTo>
                  <a:pt x="1554" y="21076"/>
                  <a:pt x="1633" y="21086"/>
                  <a:pt x="1718" y="21072"/>
                </a:cubicBezTo>
                <a:cubicBezTo>
                  <a:pt x="1732" y="21069"/>
                  <a:pt x="1743" y="21070"/>
                  <a:pt x="1757" y="21066"/>
                </a:cubicBezTo>
                <a:cubicBezTo>
                  <a:pt x="1765" y="21064"/>
                  <a:pt x="1773" y="21059"/>
                  <a:pt x="1781" y="21057"/>
                </a:cubicBezTo>
                <a:cubicBezTo>
                  <a:pt x="1824" y="21041"/>
                  <a:pt x="1867" y="21022"/>
                  <a:pt x="1909" y="20998"/>
                </a:cubicBezTo>
                <a:cubicBezTo>
                  <a:pt x="1939" y="20979"/>
                  <a:pt x="1970" y="20961"/>
                  <a:pt x="1992" y="20936"/>
                </a:cubicBezTo>
                <a:cubicBezTo>
                  <a:pt x="2039" y="20882"/>
                  <a:pt x="2149" y="20775"/>
                  <a:pt x="2234" y="20698"/>
                </a:cubicBezTo>
                <a:cubicBezTo>
                  <a:pt x="2277" y="20660"/>
                  <a:pt x="2319" y="20605"/>
                  <a:pt x="2362" y="20548"/>
                </a:cubicBezTo>
                <a:cubicBezTo>
                  <a:pt x="2397" y="20503"/>
                  <a:pt x="2427" y="20450"/>
                  <a:pt x="2459" y="20400"/>
                </a:cubicBezTo>
                <a:cubicBezTo>
                  <a:pt x="2598" y="20167"/>
                  <a:pt x="2743" y="19835"/>
                  <a:pt x="2911" y="19347"/>
                </a:cubicBezTo>
                <a:cubicBezTo>
                  <a:pt x="3031" y="19000"/>
                  <a:pt x="3182" y="18588"/>
                  <a:pt x="3249" y="18431"/>
                </a:cubicBezTo>
                <a:cubicBezTo>
                  <a:pt x="3274" y="18370"/>
                  <a:pt x="3299" y="18289"/>
                  <a:pt x="3324" y="18220"/>
                </a:cubicBezTo>
                <a:cubicBezTo>
                  <a:pt x="3313" y="18200"/>
                  <a:pt x="3305" y="18149"/>
                  <a:pt x="3298" y="18041"/>
                </a:cubicBezTo>
                <a:cubicBezTo>
                  <a:pt x="3295" y="18000"/>
                  <a:pt x="3287" y="17880"/>
                  <a:pt x="3281" y="17803"/>
                </a:cubicBezTo>
                <a:cubicBezTo>
                  <a:pt x="3261" y="17562"/>
                  <a:pt x="3241" y="17271"/>
                  <a:pt x="3226" y="16990"/>
                </a:cubicBezTo>
                <a:cubicBezTo>
                  <a:pt x="3226" y="16987"/>
                  <a:pt x="3226" y="16984"/>
                  <a:pt x="3226" y="16981"/>
                </a:cubicBezTo>
                <a:cubicBezTo>
                  <a:pt x="3223" y="16917"/>
                  <a:pt x="3218" y="16848"/>
                  <a:pt x="3216" y="16788"/>
                </a:cubicBezTo>
                <a:cubicBezTo>
                  <a:pt x="3183" y="16055"/>
                  <a:pt x="3151" y="15535"/>
                  <a:pt x="3113" y="15146"/>
                </a:cubicBezTo>
                <a:lnTo>
                  <a:pt x="3079" y="14806"/>
                </a:lnTo>
                <a:cubicBezTo>
                  <a:pt x="3079" y="14806"/>
                  <a:pt x="3077" y="14815"/>
                  <a:pt x="3077" y="14815"/>
                </a:cubicBezTo>
                <a:cubicBezTo>
                  <a:pt x="3076" y="14815"/>
                  <a:pt x="3076" y="14810"/>
                  <a:pt x="3075" y="14810"/>
                </a:cubicBezTo>
                <a:cubicBezTo>
                  <a:pt x="3064" y="14804"/>
                  <a:pt x="3036" y="14702"/>
                  <a:pt x="3010" y="14573"/>
                </a:cubicBezTo>
                <a:cubicBezTo>
                  <a:pt x="3001" y="14527"/>
                  <a:pt x="2988" y="14483"/>
                  <a:pt x="2975" y="14438"/>
                </a:cubicBezTo>
                <a:cubicBezTo>
                  <a:pt x="2966" y="14407"/>
                  <a:pt x="2958" y="14378"/>
                  <a:pt x="2947" y="14346"/>
                </a:cubicBezTo>
                <a:cubicBezTo>
                  <a:pt x="2938" y="14319"/>
                  <a:pt x="2927" y="14289"/>
                  <a:pt x="2916" y="14261"/>
                </a:cubicBezTo>
                <a:cubicBezTo>
                  <a:pt x="2906" y="14233"/>
                  <a:pt x="2894" y="14204"/>
                  <a:pt x="2882" y="14176"/>
                </a:cubicBezTo>
                <a:cubicBezTo>
                  <a:pt x="2827" y="14048"/>
                  <a:pt x="2758" y="13913"/>
                  <a:pt x="2662" y="13748"/>
                </a:cubicBezTo>
                <a:cubicBezTo>
                  <a:pt x="2517" y="13499"/>
                  <a:pt x="2451" y="13380"/>
                  <a:pt x="2408" y="13255"/>
                </a:cubicBezTo>
                <a:cubicBezTo>
                  <a:pt x="2407" y="13251"/>
                  <a:pt x="2406" y="13245"/>
                  <a:pt x="2405" y="13242"/>
                </a:cubicBezTo>
                <a:cubicBezTo>
                  <a:pt x="2370" y="13138"/>
                  <a:pt x="2350" y="13029"/>
                  <a:pt x="2318" y="12832"/>
                </a:cubicBezTo>
                <a:lnTo>
                  <a:pt x="2248" y="12397"/>
                </a:lnTo>
                <a:lnTo>
                  <a:pt x="2254" y="11727"/>
                </a:lnTo>
                <a:cubicBezTo>
                  <a:pt x="2254" y="11657"/>
                  <a:pt x="2253" y="11593"/>
                  <a:pt x="2254" y="11514"/>
                </a:cubicBezTo>
                <a:cubicBezTo>
                  <a:pt x="2255" y="11461"/>
                  <a:pt x="2257" y="11447"/>
                  <a:pt x="2258" y="11407"/>
                </a:cubicBezTo>
                <a:cubicBezTo>
                  <a:pt x="2268" y="10623"/>
                  <a:pt x="2288" y="10302"/>
                  <a:pt x="2327" y="10389"/>
                </a:cubicBezTo>
                <a:cubicBezTo>
                  <a:pt x="2350" y="10442"/>
                  <a:pt x="2352" y="10389"/>
                  <a:pt x="2343" y="9959"/>
                </a:cubicBezTo>
                <a:cubicBezTo>
                  <a:pt x="2341" y="9839"/>
                  <a:pt x="2341" y="9733"/>
                  <a:pt x="2341" y="9641"/>
                </a:cubicBezTo>
                <a:cubicBezTo>
                  <a:pt x="2341" y="9627"/>
                  <a:pt x="2340" y="9613"/>
                  <a:pt x="2341" y="9596"/>
                </a:cubicBezTo>
                <a:cubicBezTo>
                  <a:pt x="2341" y="9596"/>
                  <a:pt x="2341" y="9595"/>
                  <a:pt x="2341" y="9594"/>
                </a:cubicBezTo>
                <a:cubicBezTo>
                  <a:pt x="2342" y="9496"/>
                  <a:pt x="2345" y="9428"/>
                  <a:pt x="2349" y="9413"/>
                </a:cubicBezTo>
                <a:cubicBezTo>
                  <a:pt x="2372" y="9330"/>
                  <a:pt x="2365" y="8670"/>
                  <a:pt x="2345" y="7961"/>
                </a:cubicBezTo>
                <a:cubicBezTo>
                  <a:pt x="2338" y="7716"/>
                  <a:pt x="2329" y="7481"/>
                  <a:pt x="2319" y="7246"/>
                </a:cubicBezTo>
                <a:cubicBezTo>
                  <a:pt x="2315" y="7126"/>
                  <a:pt x="2310" y="6999"/>
                  <a:pt x="2306" y="6896"/>
                </a:cubicBezTo>
                <a:cubicBezTo>
                  <a:pt x="2301" y="6791"/>
                  <a:pt x="2295" y="6700"/>
                  <a:pt x="2290" y="6610"/>
                </a:cubicBezTo>
                <a:cubicBezTo>
                  <a:pt x="2286" y="6543"/>
                  <a:pt x="2281" y="6480"/>
                  <a:pt x="2276" y="6419"/>
                </a:cubicBezTo>
                <a:cubicBezTo>
                  <a:pt x="2271" y="6342"/>
                  <a:pt x="2265" y="6259"/>
                  <a:pt x="2259" y="6209"/>
                </a:cubicBezTo>
                <a:cubicBezTo>
                  <a:pt x="2210" y="5783"/>
                  <a:pt x="2117" y="5253"/>
                  <a:pt x="2036" y="4931"/>
                </a:cubicBezTo>
                <a:cubicBezTo>
                  <a:pt x="2015" y="4845"/>
                  <a:pt x="1997" y="4794"/>
                  <a:pt x="1977" y="4757"/>
                </a:cubicBezTo>
                <a:cubicBezTo>
                  <a:pt x="1965" y="4738"/>
                  <a:pt x="1953" y="4719"/>
                  <a:pt x="1939" y="4710"/>
                </a:cubicBezTo>
                <a:cubicBezTo>
                  <a:pt x="1935" y="4707"/>
                  <a:pt x="1932" y="4703"/>
                  <a:pt x="1927" y="4701"/>
                </a:cubicBezTo>
                <a:cubicBezTo>
                  <a:pt x="1907" y="4690"/>
                  <a:pt x="1883" y="4688"/>
                  <a:pt x="1855" y="4687"/>
                </a:cubicBezTo>
                <a:close/>
                <a:moveTo>
                  <a:pt x="9363" y="4795"/>
                </a:moveTo>
                <a:cubicBezTo>
                  <a:pt x="9305" y="4790"/>
                  <a:pt x="9280" y="4859"/>
                  <a:pt x="9195" y="5113"/>
                </a:cubicBezTo>
                <a:cubicBezTo>
                  <a:pt x="9136" y="5293"/>
                  <a:pt x="9082" y="5482"/>
                  <a:pt x="9063" y="5570"/>
                </a:cubicBezTo>
                <a:cubicBezTo>
                  <a:pt x="9059" y="5593"/>
                  <a:pt x="9054" y="5613"/>
                  <a:pt x="9050" y="5637"/>
                </a:cubicBezTo>
                <a:cubicBezTo>
                  <a:pt x="9047" y="5654"/>
                  <a:pt x="9045" y="5670"/>
                  <a:pt x="9043" y="5687"/>
                </a:cubicBezTo>
                <a:cubicBezTo>
                  <a:pt x="9023" y="5829"/>
                  <a:pt x="8995" y="6100"/>
                  <a:pt x="8969" y="6408"/>
                </a:cubicBezTo>
                <a:cubicBezTo>
                  <a:pt x="8963" y="6473"/>
                  <a:pt x="8959" y="6539"/>
                  <a:pt x="8954" y="6603"/>
                </a:cubicBezTo>
                <a:cubicBezTo>
                  <a:pt x="8947" y="6690"/>
                  <a:pt x="8940" y="6774"/>
                  <a:pt x="8934" y="6854"/>
                </a:cubicBezTo>
                <a:cubicBezTo>
                  <a:pt x="8931" y="6905"/>
                  <a:pt x="8928" y="6964"/>
                  <a:pt x="8925" y="7017"/>
                </a:cubicBezTo>
                <a:cubicBezTo>
                  <a:pt x="8920" y="7117"/>
                  <a:pt x="8915" y="7219"/>
                  <a:pt x="8910" y="7322"/>
                </a:cubicBezTo>
                <a:cubicBezTo>
                  <a:pt x="8909" y="7455"/>
                  <a:pt x="8899" y="7720"/>
                  <a:pt x="8888" y="7941"/>
                </a:cubicBezTo>
                <a:cubicBezTo>
                  <a:pt x="8856" y="8532"/>
                  <a:pt x="8813" y="10398"/>
                  <a:pt x="8807" y="11411"/>
                </a:cubicBezTo>
                <a:cubicBezTo>
                  <a:pt x="8804" y="11878"/>
                  <a:pt x="8812" y="12565"/>
                  <a:pt x="8824" y="12939"/>
                </a:cubicBezTo>
                <a:cubicBezTo>
                  <a:pt x="8825" y="12982"/>
                  <a:pt x="8826" y="13012"/>
                  <a:pt x="8827" y="13044"/>
                </a:cubicBezTo>
                <a:cubicBezTo>
                  <a:pt x="8836" y="13301"/>
                  <a:pt x="8844" y="13581"/>
                  <a:pt x="8845" y="13788"/>
                </a:cubicBezTo>
                <a:cubicBezTo>
                  <a:pt x="8845" y="13792"/>
                  <a:pt x="8845" y="13798"/>
                  <a:pt x="8845" y="13802"/>
                </a:cubicBezTo>
                <a:cubicBezTo>
                  <a:pt x="8845" y="13807"/>
                  <a:pt x="8845" y="13815"/>
                  <a:pt x="8845" y="13820"/>
                </a:cubicBezTo>
                <a:cubicBezTo>
                  <a:pt x="8845" y="13822"/>
                  <a:pt x="8845" y="13824"/>
                  <a:pt x="8845" y="13826"/>
                </a:cubicBezTo>
                <a:cubicBezTo>
                  <a:pt x="8845" y="13834"/>
                  <a:pt x="8846" y="13863"/>
                  <a:pt x="8846" y="13869"/>
                </a:cubicBezTo>
                <a:cubicBezTo>
                  <a:pt x="8846" y="13978"/>
                  <a:pt x="8839" y="14102"/>
                  <a:pt x="8828" y="14230"/>
                </a:cubicBezTo>
                <a:cubicBezTo>
                  <a:pt x="8817" y="14388"/>
                  <a:pt x="8799" y="14532"/>
                  <a:pt x="8774" y="14678"/>
                </a:cubicBezTo>
                <a:cubicBezTo>
                  <a:pt x="8771" y="14694"/>
                  <a:pt x="8771" y="14703"/>
                  <a:pt x="8767" y="14723"/>
                </a:cubicBezTo>
                <a:cubicBezTo>
                  <a:pt x="8748" y="14837"/>
                  <a:pt x="8727" y="14945"/>
                  <a:pt x="8704" y="15039"/>
                </a:cubicBezTo>
                <a:cubicBezTo>
                  <a:pt x="8626" y="15349"/>
                  <a:pt x="8572" y="15941"/>
                  <a:pt x="8538" y="16847"/>
                </a:cubicBezTo>
                <a:cubicBezTo>
                  <a:pt x="8538" y="16855"/>
                  <a:pt x="8538" y="16861"/>
                  <a:pt x="8537" y="16869"/>
                </a:cubicBezTo>
                <a:cubicBezTo>
                  <a:pt x="8532" y="17024"/>
                  <a:pt x="8527" y="17205"/>
                  <a:pt x="8523" y="17277"/>
                </a:cubicBezTo>
                <a:cubicBezTo>
                  <a:pt x="8516" y="17387"/>
                  <a:pt x="8510" y="17441"/>
                  <a:pt x="8500" y="17458"/>
                </a:cubicBezTo>
                <a:lnTo>
                  <a:pt x="8510" y="17496"/>
                </a:lnTo>
                <a:lnTo>
                  <a:pt x="8503" y="18236"/>
                </a:lnTo>
                <a:cubicBezTo>
                  <a:pt x="8499" y="18642"/>
                  <a:pt x="8488" y="19087"/>
                  <a:pt x="8479" y="19226"/>
                </a:cubicBezTo>
                <a:cubicBezTo>
                  <a:pt x="8469" y="19370"/>
                  <a:pt x="8461" y="19454"/>
                  <a:pt x="8451" y="19499"/>
                </a:cubicBezTo>
                <a:cubicBezTo>
                  <a:pt x="8501" y="19576"/>
                  <a:pt x="8563" y="19662"/>
                  <a:pt x="8640" y="19748"/>
                </a:cubicBezTo>
                <a:cubicBezTo>
                  <a:pt x="8734" y="19854"/>
                  <a:pt x="8831" y="19947"/>
                  <a:pt x="8886" y="19977"/>
                </a:cubicBezTo>
                <a:cubicBezTo>
                  <a:pt x="8957" y="20016"/>
                  <a:pt x="9378" y="20041"/>
                  <a:pt x="9822" y="20035"/>
                </a:cubicBezTo>
                <a:cubicBezTo>
                  <a:pt x="10353" y="20027"/>
                  <a:pt x="10561" y="20003"/>
                  <a:pt x="10622" y="19939"/>
                </a:cubicBezTo>
                <a:cubicBezTo>
                  <a:pt x="10603" y="19680"/>
                  <a:pt x="10565" y="17748"/>
                  <a:pt x="10579" y="17669"/>
                </a:cubicBezTo>
                <a:cubicBezTo>
                  <a:pt x="10580" y="17661"/>
                  <a:pt x="10584" y="17653"/>
                  <a:pt x="10586" y="17644"/>
                </a:cubicBezTo>
                <a:cubicBezTo>
                  <a:pt x="10573" y="17608"/>
                  <a:pt x="10568" y="17478"/>
                  <a:pt x="10558" y="17156"/>
                </a:cubicBezTo>
                <a:cubicBezTo>
                  <a:pt x="10522" y="15931"/>
                  <a:pt x="10477" y="15292"/>
                  <a:pt x="10412" y="15036"/>
                </a:cubicBezTo>
                <a:cubicBezTo>
                  <a:pt x="10374" y="14891"/>
                  <a:pt x="10373" y="14864"/>
                  <a:pt x="10397" y="14761"/>
                </a:cubicBezTo>
                <a:cubicBezTo>
                  <a:pt x="10411" y="14698"/>
                  <a:pt x="10421" y="14586"/>
                  <a:pt x="10419" y="14514"/>
                </a:cubicBezTo>
                <a:cubicBezTo>
                  <a:pt x="10416" y="14445"/>
                  <a:pt x="10439" y="14415"/>
                  <a:pt x="10480" y="14400"/>
                </a:cubicBezTo>
                <a:lnTo>
                  <a:pt x="10398" y="14384"/>
                </a:lnTo>
                <a:lnTo>
                  <a:pt x="10398" y="14288"/>
                </a:lnTo>
                <a:lnTo>
                  <a:pt x="10394" y="9200"/>
                </a:lnTo>
                <a:lnTo>
                  <a:pt x="10394" y="9153"/>
                </a:lnTo>
                <a:lnTo>
                  <a:pt x="10393" y="7699"/>
                </a:lnTo>
                <a:lnTo>
                  <a:pt x="10392" y="9415"/>
                </a:lnTo>
                <a:cubicBezTo>
                  <a:pt x="10391" y="12750"/>
                  <a:pt x="10385" y="14700"/>
                  <a:pt x="10375" y="14844"/>
                </a:cubicBezTo>
                <a:cubicBezTo>
                  <a:pt x="10375" y="14848"/>
                  <a:pt x="10375" y="14892"/>
                  <a:pt x="10375" y="14893"/>
                </a:cubicBezTo>
                <a:cubicBezTo>
                  <a:pt x="10363" y="14916"/>
                  <a:pt x="10337" y="14793"/>
                  <a:pt x="10309" y="14626"/>
                </a:cubicBezTo>
                <a:cubicBezTo>
                  <a:pt x="10261" y="14395"/>
                  <a:pt x="10204" y="14042"/>
                  <a:pt x="10185" y="13811"/>
                </a:cubicBezTo>
                <a:cubicBezTo>
                  <a:pt x="10180" y="13744"/>
                  <a:pt x="10171" y="13642"/>
                  <a:pt x="10163" y="13549"/>
                </a:cubicBezTo>
                <a:cubicBezTo>
                  <a:pt x="10157" y="13496"/>
                  <a:pt x="10151" y="13442"/>
                  <a:pt x="10147" y="13394"/>
                </a:cubicBezTo>
                <a:cubicBezTo>
                  <a:pt x="10128" y="13156"/>
                  <a:pt x="10114" y="12974"/>
                  <a:pt x="10103" y="12820"/>
                </a:cubicBezTo>
                <a:cubicBezTo>
                  <a:pt x="10103" y="12819"/>
                  <a:pt x="10103" y="12817"/>
                  <a:pt x="10103" y="12816"/>
                </a:cubicBezTo>
                <a:cubicBezTo>
                  <a:pt x="10102" y="12814"/>
                  <a:pt x="10102" y="12812"/>
                  <a:pt x="10102" y="12809"/>
                </a:cubicBezTo>
                <a:cubicBezTo>
                  <a:pt x="10102" y="12809"/>
                  <a:pt x="10102" y="12808"/>
                  <a:pt x="10102" y="12807"/>
                </a:cubicBezTo>
                <a:cubicBezTo>
                  <a:pt x="10101" y="12789"/>
                  <a:pt x="10100" y="12767"/>
                  <a:pt x="10099" y="12749"/>
                </a:cubicBezTo>
                <a:cubicBezTo>
                  <a:pt x="10097" y="12717"/>
                  <a:pt x="10096" y="12686"/>
                  <a:pt x="10095" y="12655"/>
                </a:cubicBezTo>
                <a:cubicBezTo>
                  <a:pt x="10081" y="12417"/>
                  <a:pt x="10074" y="12177"/>
                  <a:pt x="10069" y="11884"/>
                </a:cubicBezTo>
                <a:cubicBezTo>
                  <a:pt x="10069" y="11866"/>
                  <a:pt x="10069" y="11855"/>
                  <a:pt x="10068" y="11837"/>
                </a:cubicBezTo>
                <a:cubicBezTo>
                  <a:pt x="10067" y="11780"/>
                  <a:pt x="10066" y="11701"/>
                  <a:pt x="10066" y="11640"/>
                </a:cubicBezTo>
                <a:cubicBezTo>
                  <a:pt x="10064" y="11541"/>
                  <a:pt x="10063" y="11459"/>
                  <a:pt x="10061" y="11306"/>
                </a:cubicBezTo>
                <a:cubicBezTo>
                  <a:pt x="10056" y="10630"/>
                  <a:pt x="10034" y="9848"/>
                  <a:pt x="10002" y="9074"/>
                </a:cubicBezTo>
                <a:cubicBezTo>
                  <a:pt x="10002" y="9068"/>
                  <a:pt x="10001" y="9062"/>
                  <a:pt x="10001" y="9056"/>
                </a:cubicBezTo>
                <a:cubicBezTo>
                  <a:pt x="10000" y="9019"/>
                  <a:pt x="9998" y="8985"/>
                  <a:pt x="9997" y="8951"/>
                </a:cubicBezTo>
                <a:cubicBezTo>
                  <a:pt x="9996" y="8949"/>
                  <a:pt x="9996" y="8947"/>
                  <a:pt x="9996" y="8944"/>
                </a:cubicBezTo>
                <a:cubicBezTo>
                  <a:pt x="9976" y="8486"/>
                  <a:pt x="9953" y="8036"/>
                  <a:pt x="9928" y="7611"/>
                </a:cubicBezTo>
                <a:cubicBezTo>
                  <a:pt x="9925" y="7582"/>
                  <a:pt x="9924" y="7558"/>
                  <a:pt x="9922" y="7528"/>
                </a:cubicBezTo>
                <a:cubicBezTo>
                  <a:pt x="9918" y="7489"/>
                  <a:pt x="9918" y="7453"/>
                  <a:pt x="9915" y="7409"/>
                </a:cubicBezTo>
                <a:cubicBezTo>
                  <a:pt x="9915" y="7408"/>
                  <a:pt x="9915" y="7407"/>
                  <a:pt x="9915" y="7405"/>
                </a:cubicBezTo>
                <a:cubicBezTo>
                  <a:pt x="9871" y="6709"/>
                  <a:pt x="9821" y="6100"/>
                  <a:pt x="9771" y="5700"/>
                </a:cubicBezTo>
                <a:cubicBezTo>
                  <a:pt x="9770" y="5698"/>
                  <a:pt x="9770" y="5697"/>
                  <a:pt x="9770" y="5695"/>
                </a:cubicBezTo>
                <a:cubicBezTo>
                  <a:pt x="9766" y="5670"/>
                  <a:pt x="9762" y="5646"/>
                  <a:pt x="9758" y="5622"/>
                </a:cubicBezTo>
                <a:cubicBezTo>
                  <a:pt x="9748" y="5555"/>
                  <a:pt x="9737" y="5492"/>
                  <a:pt x="9724" y="5431"/>
                </a:cubicBezTo>
                <a:cubicBezTo>
                  <a:pt x="9719" y="5405"/>
                  <a:pt x="9714" y="5377"/>
                  <a:pt x="9708" y="5353"/>
                </a:cubicBezTo>
                <a:cubicBezTo>
                  <a:pt x="9708" y="5352"/>
                  <a:pt x="9708" y="5351"/>
                  <a:pt x="9708" y="5350"/>
                </a:cubicBezTo>
                <a:cubicBezTo>
                  <a:pt x="9640" y="5070"/>
                  <a:pt x="9541" y="4870"/>
                  <a:pt x="9435" y="4819"/>
                </a:cubicBezTo>
                <a:cubicBezTo>
                  <a:pt x="9405" y="4805"/>
                  <a:pt x="9382" y="4796"/>
                  <a:pt x="9363" y="4795"/>
                </a:cubicBezTo>
                <a:close/>
                <a:moveTo>
                  <a:pt x="16767" y="5276"/>
                </a:moveTo>
                <a:cubicBezTo>
                  <a:pt x="16732" y="5282"/>
                  <a:pt x="16691" y="5348"/>
                  <a:pt x="16676" y="5422"/>
                </a:cubicBezTo>
                <a:cubicBezTo>
                  <a:pt x="16662" y="5496"/>
                  <a:pt x="16618" y="5558"/>
                  <a:pt x="16580" y="5561"/>
                </a:cubicBezTo>
                <a:cubicBezTo>
                  <a:pt x="16491" y="5568"/>
                  <a:pt x="16433" y="5808"/>
                  <a:pt x="16400" y="6298"/>
                </a:cubicBezTo>
                <a:cubicBezTo>
                  <a:pt x="16386" y="6505"/>
                  <a:pt x="16367" y="6701"/>
                  <a:pt x="16357" y="6735"/>
                </a:cubicBezTo>
                <a:cubicBezTo>
                  <a:pt x="16348" y="6769"/>
                  <a:pt x="16341" y="6913"/>
                  <a:pt x="16341" y="7055"/>
                </a:cubicBezTo>
                <a:cubicBezTo>
                  <a:pt x="16341" y="7198"/>
                  <a:pt x="16323" y="7466"/>
                  <a:pt x="16302" y="7651"/>
                </a:cubicBezTo>
                <a:cubicBezTo>
                  <a:pt x="16279" y="7856"/>
                  <a:pt x="16261" y="8183"/>
                  <a:pt x="16256" y="8478"/>
                </a:cubicBezTo>
                <a:cubicBezTo>
                  <a:pt x="16252" y="8721"/>
                  <a:pt x="16245" y="8942"/>
                  <a:pt x="16239" y="9027"/>
                </a:cubicBezTo>
                <a:cubicBezTo>
                  <a:pt x="16238" y="9094"/>
                  <a:pt x="16237" y="9160"/>
                  <a:pt x="16236" y="9222"/>
                </a:cubicBezTo>
                <a:cubicBezTo>
                  <a:pt x="16238" y="9267"/>
                  <a:pt x="16240" y="9316"/>
                  <a:pt x="16244" y="9359"/>
                </a:cubicBezTo>
                <a:cubicBezTo>
                  <a:pt x="16255" y="9484"/>
                  <a:pt x="16255" y="9566"/>
                  <a:pt x="16244" y="9605"/>
                </a:cubicBezTo>
                <a:cubicBezTo>
                  <a:pt x="16227" y="9670"/>
                  <a:pt x="16251" y="10010"/>
                  <a:pt x="16285" y="10179"/>
                </a:cubicBezTo>
                <a:cubicBezTo>
                  <a:pt x="16296" y="10231"/>
                  <a:pt x="16303" y="10447"/>
                  <a:pt x="16302" y="10656"/>
                </a:cubicBezTo>
                <a:cubicBezTo>
                  <a:pt x="16301" y="10956"/>
                  <a:pt x="16294" y="11043"/>
                  <a:pt x="16268" y="11071"/>
                </a:cubicBezTo>
                <a:cubicBezTo>
                  <a:pt x="16251" y="11090"/>
                  <a:pt x="16216" y="11217"/>
                  <a:pt x="16192" y="11353"/>
                </a:cubicBezTo>
                <a:cubicBezTo>
                  <a:pt x="16168" y="11487"/>
                  <a:pt x="16154" y="11674"/>
                  <a:pt x="16149" y="11853"/>
                </a:cubicBezTo>
                <a:cubicBezTo>
                  <a:pt x="16150" y="12014"/>
                  <a:pt x="16156" y="12172"/>
                  <a:pt x="16166" y="12292"/>
                </a:cubicBezTo>
                <a:cubicBezTo>
                  <a:pt x="16168" y="12304"/>
                  <a:pt x="16170" y="12319"/>
                  <a:pt x="16172" y="12330"/>
                </a:cubicBezTo>
                <a:cubicBezTo>
                  <a:pt x="16185" y="12395"/>
                  <a:pt x="16196" y="12524"/>
                  <a:pt x="16196" y="12614"/>
                </a:cubicBezTo>
                <a:cubicBezTo>
                  <a:pt x="16196" y="12807"/>
                  <a:pt x="16233" y="13009"/>
                  <a:pt x="16299" y="13177"/>
                </a:cubicBezTo>
                <a:cubicBezTo>
                  <a:pt x="16339" y="13278"/>
                  <a:pt x="16342" y="13315"/>
                  <a:pt x="16323" y="13425"/>
                </a:cubicBezTo>
                <a:cubicBezTo>
                  <a:pt x="16311" y="13496"/>
                  <a:pt x="16239" y="13646"/>
                  <a:pt x="16164" y="13759"/>
                </a:cubicBezTo>
                <a:cubicBezTo>
                  <a:pt x="16000" y="14006"/>
                  <a:pt x="15868" y="14393"/>
                  <a:pt x="15789" y="14859"/>
                </a:cubicBezTo>
                <a:cubicBezTo>
                  <a:pt x="15720" y="15270"/>
                  <a:pt x="15712" y="15442"/>
                  <a:pt x="15742" y="15805"/>
                </a:cubicBezTo>
                <a:cubicBezTo>
                  <a:pt x="15755" y="15958"/>
                  <a:pt x="15760" y="16182"/>
                  <a:pt x="15754" y="16316"/>
                </a:cubicBezTo>
                <a:cubicBezTo>
                  <a:pt x="15749" y="16451"/>
                  <a:pt x="15756" y="16735"/>
                  <a:pt x="15771" y="16974"/>
                </a:cubicBezTo>
                <a:cubicBezTo>
                  <a:pt x="15779" y="17094"/>
                  <a:pt x="15781" y="17159"/>
                  <a:pt x="15784" y="17232"/>
                </a:cubicBezTo>
                <a:cubicBezTo>
                  <a:pt x="15785" y="17252"/>
                  <a:pt x="15787" y="17277"/>
                  <a:pt x="15787" y="17297"/>
                </a:cubicBezTo>
                <a:cubicBezTo>
                  <a:pt x="15789" y="17399"/>
                  <a:pt x="15787" y="17471"/>
                  <a:pt x="15778" y="17537"/>
                </a:cubicBezTo>
                <a:cubicBezTo>
                  <a:pt x="15774" y="17568"/>
                  <a:pt x="15769" y="17594"/>
                  <a:pt x="15764" y="17617"/>
                </a:cubicBezTo>
                <a:cubicBezTo>
                  <a:pt x="15762" y="17633"/>
                  <a:pt x="15758" y="17681"/>
                  <a:pt x="15757" y="17680"/>
                </a:cubicBezTo>
                <a:cubicBezTo>
                  <a:pt x="15757" y="17680"/>
                  <a:pt x="15752" y="17665"/>
                  <a:pt x="15752" y="17664"/>
                </a:cubicBezTo>
                <a:cubicBezTo>
                  <a:pt x="15750" y="17670"/>
                  <a:pt x="15747" y="17682"/>
                  <a:pt x="15746" y="17682"/>
                </a:cubicBezTo>
                <a:cubicBezTo>
                  <a:pt x="15744" y="17682"/>
                  <a:pt x="15735" y="17656"/>
                  <a:pt x="15731" y="17649"/>
                </a:cubicBezTo>
                <a:cubicBezTo>
                  <a:pt x="15734" y="17666"/>
                  <a:pt x="15737" y="17686"/>
                  <a:pt x="15736" y="17694"/>
                </a:cubicBezTo>
                <a:cubicBezTo>
                  <a:pt x="15735" y="17702"/>
                  <a:pt x="15734" y="17705"/>
                  <a:pt x="15733" y="17712"/>
                </a:cubicBezTo>
                <a:cubicBezTo>
                  <a:pt x="15733" y="17712"/>
                  <a:pt x="15735" y="17716"/>
                  <a:pt x="15735" y="17716"/>
                </a:cubicBezTo>
                <a:cubicBezTo>
                  <a:pt x="15763" y="17774"/>
                  <a:pt x="15762" y="17790"/>
                  <a:pt x="15731" y="18054"/>
                </a:cubicBezTo>
                <a:cubicBezTo>
                  <a:pt x="15712" y="18207"/>
                  <a:pt x="15697" y="18375"/>
                  <a:pt x="15697" y="18426"/>
                </a:cubicBezTo>
                <a:cubicBezTo>
                  <a:pt x="15697" y="18478"/>
                  <a:pt x="15678" y="18772"/>
                  <a:pt x="15654" y="19081"/>
                </a:cubicBezTo>
                <a:cubicBezTo>
                  <a:pt x="15630" y="19389"/>
                  <a:pt x="15607" y="19788"/>
                  <a:pt x="15602" y="19968"/>
                </a:cubicBezTo>
                <a:cubicBezTo>
                  <a:pt x="15598" y="20096"/>
                  <a:pt x="15591" y="20190"/>
                  <a:pt x="15585" y="20248"/>
                </a:cubicBezTo>
                <a:lnTo>
                  <a:pt x="15649" y="20315"/>
                </a:lnTo>
                <a:cubicBezTo>
                  <a:pt x="15672" y="20338"/>
                  <a:pt x="15694" y="20370"/>
                  <a:pt x="15716" y="20400"/>
                </a:cubicBezTo>
                <a:cubicBezTo>
                  <a:pt x="15732" y="20419"/>
                  <a:pt x="15749" y="20442"/>
                  <a:pt x="15765" y="20463"/>
                </a:cubicBezTo>
                <a:cubicBezTo>
                  <a:pt x="15829" y="20542"/>
                  <a:pt x="15893" y="20633"/>
                  <a:pt x="15959" y="20732"/>
                </a:cubicBezTo>
                <a:cubicBezTo>
                  <a:pt x="15969" y="20748"/>
                  <a:pt x="15980" y="20763"/>
                  <a:pt x="15990" y="20779"/>
                </a:cubicBezTo>
                <a:cubicBezTo>
                  <a:pt x="16064" y="20892"/>
                  <a:pt x="16137" y="21015"/>
                  <a:pt x="16208" y="21146"/>
                </a:cubicBezTo>
                <a:cubicBezTo>
                  <a:pt x="16212" y="21153"/>
                  <a:pt x="16217" y="21158"/>
                  <a:pt x="16220" y="21164"/>
                </a:cubicBezTo>
                <a:cubicBezTo>
                  <a:pt x="16251" y="21222"/>
                  <a:pt x="16278" y="21267"/>
                  <a:pt x="16307" y="21319"/>
                </a:cubicBezTo>
                <a:cubicBezTo>
                  <a:pt x="16350" y="21394"/>
                  <a:pt x="16377" y="21439"/>
                  <a:pt x="16408" y="21487"/>
                </a:cubicBezTo>
                <a:cubicBezTo>
                  <a:pt x="16470" y="21571"/>
                  <a:pt x="16525" y="21595"/>
                  <a:pt x="16636" y="21597"/>
                </a:cubicBezTo>
                <a:cubicBezTo>
                  <a:pt x="16810" y="21600"/>
                  <a:pt x="16989" y="21471"/>
                  <a:pt x="17314" y="21108"/>
                </a:cubicBezTo>
                <a:cubicBezTo>
                  <a:pt x="17331" y="21088"/>
                  <a:pt x="17362" y="21035"/>
                  <a:pt x="17390" y="20989"/>
                </a:cubicBezTo>
                <a:cubicBezTo>
                  <a:pt x="17416" y="20947"/>
                  <a:pt x="17442" y="20902"/>
                  <a:pt x="17469" y="20851"/>
                </a:cubicBezTo>
                <a:cubicBezTo>
                  <a:pt x="17492" y="20808"/>
                  <a:pt x="17514" y="20765"/>
                  <a:pt x="17535" y="20721"/>
                </a:cubicBezTo>
                <a:cubicBezTo>
                  <a:pt x="17555" y="20679"/>
                  <a:pt x="17576" y="20628"/>
                  <a:pt x="17597" y="20582"/>
                </a:cubicBezTo>
                <a:cubicBezTo>
                  <a:pt x="17768" y="20184"/>
                  <a:pt x="18096" y="19245"/>
                  <a:pt x="18111" y="19098"/>
                </a:cubicBezTo>
                <a:cubicBezTo>
                  <a:pt x="18116" y="19051"/>
                  <a:pt x="18125" y="18068"/>
                  <a:pt x="18131" y="16905"/>
                </a:cubicBezTo>
                <a:cubicBezTo>
                  <a:pt x="18103" y="17115"/>
                  <a:pt x="18050" y="17229"/>
                  <a:pt x="18036" y="17098"/>
                </a:cubicBezTo>
                <a:cubicBezTo>
                  <a:pt x="18031" y="17049"/>
                  <a:pt x="18027" y="16778"/>
                  <a:pt x="18027" y="16495"/>
                </a:cubicBezTo>
                <a:cubicBezTo>
                  <a:pt x="18027" y="16098"/>
                  <a:pt x="18020" y="15938"/>
                  <a:pt x="17994" y="15803"/>
                </a:cubicBezTo>
                <a:cubicBezTo>
                  <a:pt x="17977" y="15706"/>
                  <a:pt x="17971" y="15656"/>
                  <a:pt x="17981" y="15561"/>
                </a:cubicBezTo>
                <a:lnTo>
                  <a:pt x="17977" y="15581"/>
                </a:lnTo>
                <a:lnTo>
                  <a:pt x="17976" y="15574"/>
                </a:lnTo>
                <a:cubicBezTo>
                  <a:pt x="17976" y="15574"/>
                  <a:pt x="17975" y="15579"/>
                  <a:pt x="17975" y="15579"/>
                </a:cubicBezTo>
                <a:cubicBezTo>
                  <a:pt x="17967" y="15579"/>
                  <a:pt x="17945" y="15492"/>
                  <a:pt x="17927" y="15386"/>
                </a:cubicBezTo>
                <a:cubicBezTo>
                  <a:pt x="17899" y="15229"/>
                  <a:pt x="17861" y="15038"/>
                  <a:pt x="17826" y="14871"/>
                </a:cubicBezTo>
                <a:cubicBezTo>
                  <a:pt x="17826" y="14868"/>
                  <a:pt x="17825" y="14866"/>
                  <a:pt x="17825" y="14864"/>
                </a:cubicBezTo>
                <a:cubicBezTo>
                  <a:pt x="17822" y="14847"/>
                  <a:pt x="17816" y="14825"/>
                  <a:pt x="17813" y="14808"/>
                </a:cubicBezTo>
                <a:cubicBezTo>
                  <a:pt x="17781" y="14659"/>
                  <a:pt x="17751" y="14525"/>
                  <a:pt x="17740" y="14494"/>
                </a:cubicBezTo>
                <a:cubicBezTo>
                  <a:pt x="17727" y="14458"/>
                  <a:pt x="17694" y="14345"/>
                  <a:pt x="17667" y="14241"/>
                </a:cubicBezTo>
                <a:cubicBezTo>
                  <a:pt x="17600" y="13976"/>
                  <a:pt x="17569" y="13895"/>
                  <a:pt x="17458" y="13696"/>
                </a:cubicBezTo>
                <a:cubicBezTo>
                  <a:pt x="17372" y="13540"/>
                  <a:pt x="17363" y="13497"/>
                  <a:pt x="17366" y="13284"/>
                </a:cubicBezTo>
                <a:cubicBezTo>
                  <a:pt x="17369" y="13154"/>
                  <a:pt x="17393" y="12935"/>
                  <a:pt x="17421" y="12798"/>
                </a:cubicBezTo>
                <a:cubicBezTo>
                  <a:pt x="17453" y="12640"/>
                  <a:pt x="17468" y="12494"/>
                  <a:pt x="17462" y="12401"/>
                </a:cubicBezTo>
                <a:cubicBezTo>
                  <a:pt x="17457" y="12315"/>
                  <a:pt x="17468" y="12167"/>
                  <a:pt x="17491" y="12043"/>
                </a:cubicBezTo>
                <a:cubicBezTo>
                  <a:pt x="17510" y="11931"/>
                  <a:pt x="17520" y="11818"/>
                  <a:pt x="17519" y="11729"/>
                </a:cubicBezTo>
                <a:cubicBezTo>
                  <a:pt x="17519" y="11719"/>
                  <a:pt x="17518" y="11710"/>
                  <a:pt x="17518" y="11700"/>
                </a:cubicBezTo>
                <a:cubicBezTo>
                  <a:pt x="17515" y="11620"/>
                  <a:pt x="17503" y="11566"/>
                  <a:pt x="17482" y="11566"/>
                </a:cubicBezTo>
                <a:cubicBezTo>
                  <a:pt x="17459" y="11566"/>
                  <a:pt x="17443" y="11523"/>
                  <a:pt x="17432" y="11398"/>
                </a:cubicBezTo>
                <a:cubicBezTo>
                  <a:pt x="17426" y="11338"/>
                  <a:pt x="17423" y="11237"/>
                  <a:pt x="17420" y="11133"/>
                </a:cubicBezTo>
                <a:cubicBezTo>
                  <a:pt x="17417" y="11009"/>
                  <a:pt x="17415" y="10859"/>
                  <a:pt x="17413" y="10692"/>
                </a:cubicBezTo>
                <a:cubicBezTo>
                  <a:pt x="17412" y="10636"/>
                  <a:pt x="17411" y="10590"/>
                  <a:pt x="17411" y="10533"/>
                </a:cubicBezTo>
                <a:cubicBezTo>
                  <a:pt x="17411" y="10532"/>
                  <a:pt x="17411" y="10531"/>
                  <a:pt x="17411" y="10531"/>
                </a:cubicBezTo>
                <a:cubicBezTo>
                  <a:pt x="17409" y="10330"/>
                  <a:pt x="17408" y="10132"/>
                  <a:pt x="17409" y="9979"/>
                </a:cubicBezTo>
                <a:cubicBezTo>
                  <a:pt x="17410" y="9904"/>
                  <a:pt x="17412" y="9890"/>
                  <a:pt x="17414" y="9843"/>
                </a:cubicBezTo>
                <a:cubicBezTo>
                  <a:pt x="17414" y="9821"/>
                  <a:pt x="17413" y="9811"/>
                  <a:pt x="17414" y="9789"/>
                </a:cubicBezTo>
                <a:cubicBezTo>
                  <a:pt x="17420" y="8353"/>
                  <a:pt x="17412" y="8062"/>
                  <a:pt x="17336" y="7022"/>
                </a:cubicBezTo>
                <a:cubicBezTo>
                  <a:pt x="17329" y="6932"/>
                  <a:pt x="17318" y="6817"/>
                  <a:pt x="17303" y="6695"/>
                </a:cubicBezTo>
                <a:cubicBezTo>
                  <a:pt x="17258" y="6327"/>
                  <a:pt x="17185" y="5875"/>
                  <a:pt x="17139" y="5704"/>
                </a:cubicBezTo>
                <a:cubicBezTo>
                  <a:pt x="17087" y="5513"/>
                  <a:pt x="16869" y="5260"/>
                  <a:pt x="16767" y="5276"/>
                </a:cubicBezTo>
                <a:close/>
                <a:moveTo>
                  <a:pt x="21174" y="6787"/>
                </a:moveTo>
                <a:cubicBezTo>
                  <a:pt x="21169" y="6787"/>
                  <a:pt x="21165" y="6789"/>
                  <a:pt x="21161" y="6791"/>
                </a:cubicBezTo>
                <a:cubicBezTo>
                  <a:pt x="21160" y="6791"/>
                  <a:pt x="21160" y="6791"/>
                  <a:pt x="21160" y="6791"/>
                </a:cubicBezTo>
                <a:cubicBezTo>
                  <a:pt x="21159" y="6792"/>
                  <a:pt x="21158" y="6796"/>
                  <a:pt x="21157" y="6798"/>
                </a:cubicBezTo>
                <a:cubicBezTo>
                  <a:pt x="21137" y="6827"/>
                  <a:pt x="21120" y="6881"/>
                  <a:pt x="21105" y="6966"/>
                </a:cubicBezTo>
                <a:cubicBezTo>
                  <a:pt x="21105" y="6967"/>
                  <a:pt x="21105" y="6967"/>
                  <a:pt x="21104" y="6968"/>
                </a:cubicBezTo>
                <a:cubicBezTo>
                  <a:pt x="21098" y="7020"/>
                  <a:pt x="21092" y="7087"/>
                  <a:pt x="21085" y="7172"/>
                </a:cubicBezTo>
                <a:cubicBezTo>
                  <a:pt x="21067" y="7384"/>
                  <a:pt x="21056" y="7595"/>
                  <a:pt x="21061" y="7643"/>
                </a:cubicBezTo>
                <a:cubicBezTo>
                  <a:pt x="21066" y="7690"/>
                  <a:pt x="21062" y="7757"/>
                  <a:pt x="21052" y="7793"/>
                </a:cubicBezTo>
                <a:cubicBezTo>
                  <a:pt x="21043" y="7828"/>
                  <a:pt x="21039" y="7920"/>
                  <a:pt x="21044" y="7999"/>
                </a:cubicBezTo>
                <a:cubicBezTo>
                  <a:pt x="21050" y="8089"/>
                  <a:pt x="21042" y="8160"/>
                  <a:pt x="21021" y="8191"/>
                </a:cubicBezTo>
                <a:cubicBezTo>
                  <a:pt x="21004" y="8219"/>
                  <a:pt x="20979" y="8372"/>
                  <a:pt x="20965" y="8532"/>
                </a:cubicBezTo>
                <a:cubicBezTo>
                  <a:pt x="20962" y="8566"/>
                  <a:pt x="20961" y="8601"/>
                  <a:pt x="20958" y="8635"/>
                </a:cubicBezTo>
                <a:cubicBezTo>
                  <a:pt x="20955" y="8697"/>
                  <a:pt x="20951" y="8777"/>
                  <a:pt x="20947" y="8861"/>
                </a:cubicBezTo>
                <a:cubicBezTo>
                  <a:pt x="20947" y="8865"/>
                  <a:pt x="20946" y="8867"/>
                  <a:pt x="20946" y="8870"/>
                </a:cubicBezTo>
                <a:cubicBezTo>
                  <a:pt x="20945" y="8910"/>
                  <a:pt x="20943" y="8946"/>
                  <a:pt x="20941" y="8989"/>
                </a:cubicBezTo>
                <a:cubicBezTo>
                  <a:pt x="20941" y="8990"/>
                  <a:pt x="20941" y="8990"/>
                  <a:pt x="20941" y="8991"/>
                </a:cubicBezTo>
                <a:cubicBezTo>
                  <a:pt x="20940" y="9106"/>
                  <a:pt x="20944" y="9174"/>
                  <a:pt x="20956" y="9132"/>
                </a:cubicBezTo>
                <a:cubicBezTo>
                  <a:pt x="20964" y="9102"/>
                  <a:pt x="20975" y="9123"/>
                  <a:pt x="20981" y="9180"/>
                </a:cubicBezTo>
                <a:cubicBezTo>
                  <a:pt x="20983" y="9198"/>
                  <a:pt x="20988" y="9205"/>
                  <a:pt x="20991" y="9215"/>
                </a:cubicBezTo>
                <a:cubicBezTo>
                  <a:pt x="20999" y="9228"/>
                  <a:pt x="21012" y="9222"/>
                  <a:pt x="21029" y="9204"/>
                </a:cubicBezTo>
                <a:cubicBezTo>
                  <a:pt x="21029" y="9204"/>
                  <a:pt x="21029" y="9204"/>
                  <a:pt x="21029" y="9204"/>
                </a:cubicBezTo>
                <a:cubicBezTo>
                  <a:pt x="21071" y="9115"/>
                  <a:pt x="21100" y="9104"/>
                  <a:pt x="21109" y="9182"/>
                </a:cubicBezTo>
                <a:cubicBezTo>
                  <a:pt x="21110" y="9188"/>
                  <a:pt x="21110" y="9195"/>
                  <a:pt x="21111" y="9202"/>
                </a:cubicBezTo>
                <a:cubicBezTo>
                  <a:pt x="21116" y="9236"/>
                  <a:pt x="21115" y="9286"/>
                  <a:pt x="21108" y="9345"/>
                </a:cubicBezTo>
                <a:cubicBezTo>
                  <a:pt x="21108" y="9346"/>
                  <a:pt x="21108" y="9347"/>
                  <a:pt x="21108" y="9348"/>
                </a:cubicBezTo>
                <a:cubicBezTo>
                  <a:pt x="21106" y="9381"/>
                  <a:pt x="21106" y="9407"/>
                  <a:pt x="21103" y="9448"/>
                </a:cubicBezTo>
                <a:cubicBezTo>
                  <a:pt x="21088" y="9611"/>
                  <a:pt x="21092" y="9628"/>
                  <a:pt x="21146" y="9621"/>
                </a:cubicBezTo>
                <a:cubicBezTo>
                  <a:pt x="21155" y="9620"/>
                  <a:pt x="21158" y="9629"/>
                  <a:pt x="21164" y="9632"/>
                </a:cubicBezTo>
                <a:cubicBezTo>
                  <a:pt x="21189" y="9601"/>
                  <a:pt x="21202" y="9604"/>
                  <a:pt x="21204" y="9711"/>
                </a:cubicBezTo>
                <a:cubicBezTo>
                  <a:pt x="21205" y="9714"/>
                  <a:pt x="21205" y="9715"/>
                  <a:pt x="21205" y="9720"/>
                </a:cubicBezTo>
                <a:cubicBezTo>
                  <a:pt x="21205" y="9721"/>
                  <a:pt x="21206" y="9721"/>
                  <a:pt x="21206" y="9722"/>
                </a:cubicBezTo>
                <a:cubicBezTo>
                  <a:pt x="21208" y="9754"/>
                  <a:pt x="21210" y="9795"/>
                  <a:pt x="21211" y="9849"/>
                </a:cubicBezTo>
                <a:cubicBezTo>
                  <a:pt x="21215" y="9979"/>
                  <a:pt x="21227" y="10117"/>
                  <a:pt x="21238" y="10156"/>
                </a:cubicBezTo>
                <a:cubicBezTo>
                  <a:pt x="21256" y="10215"/>
                  <a:pt x="21254" y="10379"/>
                  <a:pt x="21243" y="10540"/>
                </a:cubicBezTo>
                <a:cubicBezTo>
                  <a:pt x="21243" y="10540"/>
                  <a:pt x="21243" y="10541"/>
                  <a:pt x="21243" y="10542"/>
                </a:cubicBezTo>
                <a:cubicBezTo>
                  <a:pt x="21244" y="10618"/>
                  <a:pt x="21240" y="10679"/>
                  <a:pt x="21231" y="10746"/>
                </a:cubicBezTo>
                <a:cubicBezTo>
                  <a:pt x="21227" y="10777"/>
                  <a:pt x="21222" y="10800"/>
                  <a:pt x="21216" y="10820"/>
                </a:cubicBezTo>
                <a:cubicBezTo>
                  <a:pt x="21216" y="10821"/>
                  <a:pt x="21215" y="10821"/>
                  <a:pt x="21215" y="10822"/>
                </a:cubicBezTo>
                <a:cubicBezTo>
                  <a:pt x="21215" y="10824"/>
                  <a:pt x="21214" y="10825"/>
                  <a:pt x="21214" y="10826"/>
                </a:cubicBezTo>
                <a:cubicBezTo>
                  <a:pt x="21209" y="10843"/>
                  <a:pt x="21204" y="10854"/>
                  <a:pt x="21199" y="10864"/>
                </a:cubicBezTo>
                <a:cubicBezTo>
                  <a:pt x="21198" y="10866"/>
                  <a:pt x="21198" y="10868"/>
                  <a:pt x="21197" y="10869"/>
                </a:cubicBezTo>
                <a:cubicBezTo>
                  <a:pt x="21194" y="10878"/>
                  <a:pt x="21192" y="10877"/>
                  <a:pt x="21189" y="10885"/>
                </a:cubicBezTo>
                <a:cubicBezTo>
                  <a:pt x="21187" y="10886"/>
                  <a:pt x="21186" y="10891"/>
                  <a:pt x="21185" y="10891"/>
                </a:cubicBezTo>
                <a:cubicBezTo>
                  <a:pt x="21166" y="10931"/>
                  <a:pt x="21150" y="10939"/>
                  <a:pt x="21142" y="10891"/>
                </a:cubicBezTo>
                <a:cubicBezTo>
                  <a:pt x="21107" y="10680"/>
                  <a:pt x="21102" y="10823"/>
                  <a:pt x="21135" y="11100"/>
                </a:cubicBezTo>
                <a:cubicBezTo>
                  <a:pt x="21145" y="11177"/>
                  <a:pt x="21150" y="11246"/>
                  <a:pt x="21154" y="11310"/>
                </a:cubicBezTo>
                <a:cubicBezTo>
                  <a:pt x="21158" y="11345"/>
                  <a:pt x="21159" y="11393"/>
                  <a:pt x="21157" y="11438"/>
                </a:cubicBezTo>
                <a:cubicBezTo>
                  <a:pt x="21157" y="11585"/>
                  <a:pt x="21141" y="11703"/>
                  <a:pt x="21104" y="11803"/>
                </a:cubicBezTo>
                <a:cubicBezTo>
                  <a:pt x="21095" y="11828"/>
                  <a:pt x="21086" y="11864"/>
                  <a:pt x="21080" y="11902"/>
                </a:cubicBezTo>
                <a:cubicBezTo>
                  <a:pt x="21074" y="11940"/>
                  <a:pt x="21070" y="11981"/>
                  <a:pt x="21070" y="12016"/>
                </a:cubicBezTo>
                <a:cubicBezTo>
                  <a:pt x="21070" y="12087"/>
                  <a:pt x="21077" y="12124"/>
                  <a:pt x="21085" y="12094"/>
                </a:cubicBezTo>
                <a:cubicBezTo>
                  <a:pt x="21096" y="12054"/>
                  <a:pt x="21127" y="12103"/>
                  <a:pt x="21155" y="12177"/>
                </a:cubicBezTo>
                <a:cubicBezTo>
                  <a:pt x="21155" y="12178"/>
                  <a:pt x="21156" y="12177"/>
                  <a:pt x="21156" y="12177"/>
                </a:cubicBezTo>
                <a:cubicBezTo>
                  <a:pt x="21156" y="12178"/>
                  <a:pt x="21156" y="12179"/>
                  <a:pt x="21156" y="12180"/>
                </a:cubicBezTo>
                <a:cubicBezTo>
                  <a:pt x="21157" y="12181"/>
                  <a:pt x="21158" y="12182"/>
                  <a:pt x="21158" y="12184"/>
                </a:cubicBezTo>
                <a:cubicBezTo>
                  <a:pt x="21159" y="12185"/>
                  <a:pt x="21159" y="12185"/>
                  <a:pt x="21160" y="12186"/>
                </a:cubicBezTo>
                <a:cubicBezTo>
                  <a:pt x="21178" y="12232"/>
                  <a:pt x="21189" y="12276"/>
                  <a:pt x="21196" y="12319"/>
                </a:cubicBezTo>
                <a:cubicBezTo>
                  <a:pt x="21204" y="12359"/>
                  <a:pt x="21209" y="12397"/>
                  <a:pt x="21206" y="12424"/>
                </a:cubicBezTo>
                <a:cubicBezTo>
                  <a:pt x="21201" y="12478"/>
                  <a:pt x="21184" y="12521"/>
                  <a:pt x="21169" y="12522"/>
                </a:cubicBezTo>
                <a:cubicBezTo>
                  <a:pt x="21157" y="12523"/>
                  <a:pt x="21128" y="12669"/>
                  <a:pt x="21101" y="12836"/>
                </a:cubicBezTo>
                <a:cubicBezTo>
                  <a:pt x="21095" y="12888"/>
                  <a:pt x="21087" y="12943"/>
                  <a:pt x="21078" y="12995"/>
                </a:cubicBezTo>
                <a:cubicBezTo>
                  <a:pt x="21074" y="13016"/>
                  <a:pt x="21072" y="13037"/>
                  <a:pt x="21069" y="13058"/>
                </a:cubicBezTo>
                <a:cubicBezTo>
                  <a:pt x="21056" y="13151"/>
                  <a:pt x="21046" y="13231"/>
                  <a:pt x="21043" y="13273"/>
                </a:cubicBezTo>
                <a:cubicBezTo>
                  <a:pt x="21042" y="13289"/>
                  <a:pt x="21039" y="13313"/>
                  <a:pt x="21039" y="13325"/>
                </a:cubicBezTo>
                <a:cubicBezTo>
                  <a:pt x="21040" y="13336"/>
                  <a:pt x="21045" y="13327"/>
                  <a:pt x="21053" y="13307"/>
                </a:cubicBezTo>
                <a:cubicBezTo>
                  <a:pt x="21057" y="13290"/>
                  <a:pt x="21062" y="13276"/>
                  <a:pt x="21068" y="13244"/>
                </a:cubicBezTo>
                <a:cubicBezTo>
                  <a:pt x="21068" y="13243"/>
                  <a:pt x="21069" y="13243"/>
                  <a:pt x="21069" y="13242"/>
                </a:cubicBezTo>
                <a:cubicBezTo>
                  <a:pt x="21070" y="13237"/>
                  <a:pt x="21071" y="13235"/>
                  <a:pt x="21072" y="13230"/>
                </a:cubicBezTo>
                <a:cubicBezTo>
                  <a:pt x="21073" y="13225"/>
                  <a:pt x="21075" y="13225"/>
                  <a:pt x="21076" y="13219"/>
                </a:cubicBezTo>
                <a:cubicBezTo>
                  <a:pt x="21084" y="13183"/>
                  <a:pt x="21092" y="13149"/>
                  <a:pt x="21101" y="13136"/>
                </a:cubicBezTo>
                <a:cubicBezTo>
                  <a:pt x="21113" y="13114"/>
                  <a:pt x="21125" y="13108"/>
                  <a:pt x="21136" y="13125"/>
                </a:cubicBezTo>
                <a:cubicBezTo>
                  <a:pt x="21159" y="13160"/>
                  <a:pt x="21178" y="13124"/>
                  <a:pt x="21190" y="13024"/>
                </a:cubicBezTo>
                <a:cubicBezTo>
                  <a:pt x="21193" y="13003"/>
                  <a:pt x="21197" y="12985"/>
                  <a:pt x="21202" y="12968"/>
                </a:cubicBezTo>
                <a:cubicBezTo>
                  <a:pt x="21203" y="12965"/>
                  <a:pt x="21203" y="12960"/>
                  <a:pt x="21204" y="12957"/>
                </a:cubicBezTo>
                <a:cubicBezTo>
                  <a:pt x="21204" y="12957"/>
                  <a:pt x="21204" y="12957"/>
                  <a:pt x="21204" y="12957"/>
                </a:cubicBezTo>
                <a:cubicBezTo>
                  <a:pt x="21207" y="12946"/>
                  <a:pt x="21212" y="12937"/>
                  <a:pt x="21216" y="12928"/>
                </a:cubicBezTo>
                <a:cubicBezTo>
                  <a:pt x="21218" y="12922"/>
                  <a:pt x="21221" y="12917"/>
                  <a:pt x="21223" y="12912"/>
                </a:cubicBezTo>
                <a:cubicBezTo>
                  <a:pt x="21225" y="12909"/>
                  <a:pt x="21227" y="12904"/>
                  <a:pt x="21229" y="12901"/>
                </a:cubicBezTo>
                <a:cubicBezTo>
                  <a:pt x="21248" y="12870"/>
                  <a:pt x="21275" y="12851"/>
                  <a:pt x="21312" y="12841"/>
                </a:cubicBezTo>
                <a:cubicBezTo>
                  <a:pt x="21396" y="12817"/>
                  <a:pt x="21447" y="12797"/>
                  <a:pt x="21484" y="12762"/>
                </a:cubicBezTo>
                <a:cubicBezTo>
                  <a:pt x="21495" y="12752"/>
                  <a:pt x="21503" y="12739"/>
                  <a:pt x="21512" y="12726"/>
                </a:cubicBezTo>
                <a:cubicBezTo>
                  <a:pt x="21518" y="12718"/>
                  <a:pt x="21524" y="12709"/>
                  <a:pt x="21529" y="12699"/>
                </a:cubicBezTo>
                <a:cubicBezTo>
                  <a:pt x="21537" y="12684"/>
                  <a:pt x="21544" y="12666"/>
                  <a:pt x="21550" y="12646"/>
                </a:cubicBezTo>
                <a:cubicBezTo>
                  <a:pt x="21554" y="12635"/>
                  <a:pt x="21557" y="12624"/>
                  <a:pt x="21560" y="12612"/>
                </a:cubicBezTo>
                <a:cubicBezTo>
                  <a:pt x="21578" y="12521"/>
                  <a:pt x="21577" y="12481"/>
                  <a:pt x="21560" y="12401"/>
                </a:cubicBezTo>
                <a:cubicBezTo>
                  <a:pt x="21555" y="12390"/>
                  <a:pt x="21552" y="12371"/>
                  <a:pt x="21551" y="12348"/>
                </a:cubicBezTo>
                <a:cubicBezTo>
                  <a:pt x="21550" y="12344"/>
                  <a:pt x="21550" y="12345"/>
                  <a:pt x="21549" y="12341"/>
                </a:cubicBezTo>
                <a:cubicBezTo>
                  <a:pt x="21547" y="12332"/>
                  <a:pt x="21544" y="12321"/>
                  <a:pt x="21543" y="12310"/>
                </a:cubicBezTo>
                <a:cubicBezTo>
                  <a:pt x="21532" y="12240"/>
                  <a:pt x="21537" y="12191"/>
                  <a:pt x="21564" y="12021"/>
                </a:cubicBezTo>
                <a:cubicBezTo>
                  <a:pt x="21570" y="11981"/>
                  <a:pt x="21574" y="11925"/>
                  <a:pt x="21579" y="11875"/>
                </a:cubicBezTo>
                <a:cubicBezTo>
                  <a:pt x="21583" y="11833"/>
                  <a:pt x="21588" y="11790"/>
                  <a:pt x="21591" y="11756"/>
                </a:cubicBezTo>
                <a:cubicBezTo>
                  <a:pt x="21597" y="11668"/>
                  <a:pt x="21600" y="11578"/>
                  <a:pt x="21600" y="11494"/>
                </a:cubicBezTo>
                <a:cubicBezTo>
                  <a:pt x="21600" y="11312"/>
                  <a:pt x="21596" y="11242"/>
                  <a:pt x="21579" y="11205"/>
                </a:cubicBezTo>
                <a:cubicBezTo>
                  <a:pt x="21571" y="11188"/>
                  <a:pt x="21563" y="11178"/>
                  <a:pt x="21554" y="11169"/>
                </a:cubicBezTo>
                <a:cubicBezTo>
                  <a:pt x="21552" y="11167"/>
                  <a:pt x="21550" y="11166"/>
                  <a:pt x="21548" y="11165"/>
                </a:cubicBezTo>
                <a:cubicBezTo>
                  <a:pt x="21532" y="11156"/>
                  <a:pt x="21519" y="11134"/>
                  <a:pt x="21509" y="11109"/>
                </a:cubicBezTo>
                <a:cubicBezTo>
                  <a:pt x="21508" y="11105"/>
                  <a:pt x="21508" y="11101"/>
                  <a:pt x="21507" y="11097"/>
                </a:cubicBezTo>
                <a:cubicBezTo>
                  <a:pt x="21507" y="11097"/>
                  <a:pt x="21507" y="11096"/>
                  <a:pt x="21506" y="11095"/>
                </a:cubicBezTo>
                <a:cubicBezTo>
                  <a:pt x="21506" y="11091"/>
                  <a:pt x="21505" y="11088"/>
                  <a:pt x="21504" y="11084"/>
                </a:cubicBezTo>
                <a:cubicBezTo>
                  <a:pt x="21500" y="11069"/>
                  <a:pt x="21495" y="11055"/>
                  <a:pt x="21494" y="11039"/>
                </a:cubicBezTo>
                <a:cubicBezTo>
                  <a:pt x="21494" y="10994"/>
                  <a:pt x="21491" y="10938"/>
                  <a:pt x="21489" y="10887"/>
                </a:cubicBezTo>
                <a:cubicBezTo>
                  <a:pt x="21488" y="10859"/>
                  <a:pt x="21487" y="10831"/>
                  <a:pt x="21486" y="10804"/>
                </a:cubicBezTo>
                <a:cubicBezTo>
                  <a:pt x="21484" y="10764"/>
                  <a:pt x="21483" y="10733"/>
                  <a:pt x="21480" y="10685"/>
                </a:cubicBezTo>
                <a:cubicBezTo>
                  <a:pt x="21477" y="10626"/>
                  <a:pt x="21473" y="10565"/>
                  <a:pt x="21469" y="10506"/>
                </a:cubicBezTo>
                <a:cubicBezTo>
                  <a:pt x="21466" y="10467"/>
                  <a:pt x="21464" y="10429"/>
                  <a:pt x="21461" y="10392"/>
                </a:cubicBezTo>
                <a:cubicBezTo>
                  <a:pt x="21444" y="10189"/>
                  <a:pt x="21424" y="10012"/>
                  <a:pt x="21405" y="9935"/>
                </a:cubicBezTo>
                <a:cubicBezTo>
                  <a:pt x="21394" y="9887"/>
                  <a:pt x="21383" y="9811"/>
                  <a:pt x="21374" y="9733"/>
                </a:cubicBezTo>
                <a:cubicBezTo>
                  <a:pt x="21374" y="9732"/>
                  <a:pt x="21374" y="9732"/>
                  <a:pt x="21374" y="9731"/>
                </a:cubicBezTo>
                <a:cubicBezTo>
                  <a:pt x="21374" y="9730"/>
                  <a:pt x="21374" y="9729"/>
                  <a:pt x="21374" y="9728"/>
                </a:cubicBezTo>
                <a:cubicBezTo>
                  <a:pt x="21370" y="9703"/>
                  <a:pt x="21367" y="9679"/>
                  <a:pt x="21363" y="9643"/>
                </a:cubicBezTo>
                <a:cubicBezTo>
                  <a:pt x="21358" y="9590"/>
                  <a:pt x="21353" y="9528"/>
                  <a:pt x="21351" y="9451"/>
                </a:cubicBezTo>
                <a:cubicBezTo>
                  <a:pt x="21351" y="9447"/>
                  <a:pt x="21350" y="9445"/>
                  <a:pt x="21350" y="9442"/>
                </a:cubicBezTo>
                <a:cubicBezTo>
                  <a:pt x="21350" y="9440"/>
                  <a:pt x="21350" y="9439"/>
                  <a:pt x="21350" y="9437"/>
                </a:cubicBezTo>
                <a:cubicBezTo>
                  <a:pt x="21349" y="9421"/>
                  <a:pt x="21349" y="9408"/>
                  <a:pt x="21348" y="9395"/>
                </a:cubicBezTo>
                <a:cubicBezTo>
                  <a:pt x="21348" y="9387"/>
                  <a:pt x="21347" y="9380"/>
                  <a:pt x="21347" y="9372"/>
                </a:cubicBezTo>
                <a:cubicBezTo>
                  <a:pt x="21344" y="9310"/>
                  <a:pt x="21341" y="9245"/>
                  <a:pt x="21338" y="9195"/>
                </a:cubicBezTo>
                <a:cubicBezTo>
                  <a:pt x="21333" y="9123"/>
                  <a:pt x="21328" y="9063"/>
                  <a:pt x="21322" y="9011"/>
                </a:cubicBezTo>
                <a:cubicBezTo>
                  <a:pt x="21321" y="9011"/>
                  <a:pt x="21321" y="9010"/>
                  <a:pt x="21321" y="9009"/>
                </a:cubicBezTo>
                <a:cubicBezTo>
                  <a:pt x="21315" y="8959"/>
                  <a:pt x="21307" y="8916"/>
                  <a:pt x="21298" y="8879"/>
                </a:cubicBezTo>
                <a:cubicBezTo>
                  <a:pt x="21298" y="8879"/>
                  <a:pt x="21298" y="8880"/>
                  <a:pt x="21297" y="8879"/>
                </a:cubicBezTo>
                <a:cubicBezTo>
                  <a:pt x="21288" y="8842"/>
                  <a:pt x="21277" y="8809"/>
                  <a:pt x="21265" y="8781"/>
                </a:cubicBezTo>
                <a:cubicBezTo>
                  <a:pt x="21249" y="8745"/>
                  <a:pt x="21242" y="8718"/>
                  <a:pt x="21239" y="8689"/>
                </a:cubicBezTo>
                <a:cubicBezTo>
                  <a:pt x="21237" y="8669"/>
                  <a:pt x="21235" y="8648"/>
                  <a:pt x="21238" y="8619"/>
                </a:cubicBezTo>
                <a:cubicBezTo>
                  <a:pt x="21240" y="8595"/>
                  <a:pt x="21244" y="8564"/>
                  <a:pt x="21249" y="8528"/>
                </a:cubicBezTo>
                <a:cubicBezTo>
                  <a:pt x="21252" y="8507"/>
                  <a:pt x="21256" y="8446"/>
                  <a:pt x="21259" y="8416"/>
                </a:cubicBezTo>
                <a:cubicBezTo>
                  <a:pt x="21270" y="8314"/>
                  <a:pt x="21283" y="8184"/>
                  <a:pt x="21296" y="8010"/>
                </a:cubicBezTo>
                <a:cubicBezTo>
                  <a:pt x="21301" y="7932"/>
                  <a:pt x="21302" y="7902"/>
                  <a:pt x="21307" y="7831"/>
                </a:cubicBezTo>
                <a:cubicBezTo>
                  <a:pt x="21319" y="7613"/>
                  <a:pt x="21320" y="7529"/>
                  <a:pt x="21302" y="7488"/>
                </a:cubicBezTo>
                <a:cubicBezTo>
                  <a:pt x="21288" y="7457"/>
                  <a:pt x="21255" y="7459"/>
                  <a:pt x="21229" y="7490"/>
                </a:cubicBezTo>
                <a:cubicBezTo>
                  <a:pt x="21178" y="7551"/>
                  <a:pt x="21156" y="7386"/>
                  <a:pt x="21176" y="7212"/>
                </a:cubicBezTo>
                <a:cubicBezTo>
                  <a:pt x="21176" y="7193"/>
                  <a:pt x="21178" y="7175"/>
                  <a:pt x="21181" y="7156"/>
                </a:cubicBezTo>
                <a:cubicBezTo>
                  <a:pt x="21181" y="7151"/>
                  <a:pt x="21181" y="7146"/>
                  <a:pt x="21182" y="7141"/>
                </a:cubicBezTo>
                <a:cubicBezTo>
                  <a:pt x="21186" y="7119"/>
                  <a:pt x="21190" y="7096"/>
                  <a:pt x="21197" y="7076"/>
                </a:cubicBezTo>
                <a:cubicBezTo>
                  <a:pt x="21205" y="7050"/>
                  <a:pt x="21209" y="7025"/>
                  <a:pt x="21214" y="6999"/>
                </a:cubicBezTo>
                <a:cubicBezTo>
                  <a:pt x="21216" y="6988"/>
                  <a:pt x="21216" y="6979"/>
                  <a:pt x="21218" y="6968"/>
                </a:cubicBezTo>
                <a:cubicBezTo>
                  <a:pt x="21222" y="6934"/>
                  <a:pt x="21222" y="6925"/>
                  <a:pt x="21225" y="6896"/>
                </a:cubicBezTo>
                <a:cubicBezTo>
                  <a:pt x="21228" y="6825"/>
                  <a:pt x="21212" y="6787"/>
                  <a:pt x="21174" y="6787"/>
                </a:cubicBezTo>
                <a:close/>
                <a:moveTo>
                  <a:pt x="14179" y="7492"/>
                </a:moveTo>
                <a:cubicBezTo>
                  <a:pt x="14164" y="7518"/>
                  <a:pt x="14154" y="7603"/>
                  <a:pt x="14154" y="7737"/>
                </a:cubicBezTo>
                <a:cubicBezTo>
                  <a:pt x="14154" y="7742"/>
                  <a:pt x="14153" y="7749"/>
                  <a:pt x="14152" y="7755"/>
                </a:cubicBezTo>
                <a:cubicBezTo>
                  <a:pt x="14152" y="7758"/>
                  <a:pt x="14152" y="7760"/>
                  <a:pt x="14152" y="7764"/>
                </a:cubicBezTo>
                <a:cubicBezTo>
                  <a:pt x="14149" y="7865"/>
                  <a:pt x="14138" y="7949"/>
                  <a:pt x="14121" y="8026"/>
                </a:cubicBezTo>
                <a:cubicBezTo>
                  <a:pt x="14121" y="8029"/>
                  <a:pt x="14121" y="8032"/>
                  <a:pt x="14120" y="8035"/>
                </a:cubicBezTo>
                <a:cubicBezTo>
                  <a:pt x="14116" y="8054"/>
                  <a:pt x="14113" y="8079"/>
                  <a:pt x="14109" y="8095"/>
                </a:cubicBezTo>
                <a:cubicBezTo>
                  <a:pt x="14086" y="8181"/>
                  <a:pt x="14074" y="8247"/>
                  <a:pt x="14064" y="8310"/>
                </a:cubicBezTo>
                <a:cubicBezTo>
                  <a:pt x="14060" y="8336"/>
                  <a:pt x="14057" y="8362"/>
                  <a:pt x="14054" y="8389"/>
                </a:cubicBezTo>
                <a:cubicBezTo>
                  <a:pt x="14053" y="8394"/>
                  <a:pt x="14052" y="8401"/>
                  <a:pt x="14051" y="8407"/>
                </a:cubicBezTo>
                <a:cubicBezTo>
                  <a:pt x="14048" y="8451"/>
                  <a:pt x="14048" y="8493"/>
                  <a:pt x="14052" y="8532"/>
                </a:cubicBezTo>
                <a:cubicBezTo>
                  <a:pt x="14056" y="8577"/>
                  <a:pt x="14045" y="8638"/>
                  <a:pt x="14026" y="8666"/>
                </a:cubicBezTo>
                <a:cubicBezTo>
                  <a:pt x="14008" y="8695"/>
                  <a:pt x="13992" y="8775"/>
                  <a:pt x="13992" y="8841"/>
                </a:cubicBezTo>
                <a:cubicBezTo>
                  <a:pt x="13992" y="8873"/>
                  <a:pt x="13990" y="8913"/>
                  <a:pt x="13986" y="8953"/>
                </a:cubicBezTo>
                <a:cubicBezTo>
                  <a:pt x="13984" y="8975"/>
                  <a:pt x="13981" y="8992"/>
                  <a:pt x="13978" y="9011"/>
                </a:cubicBezTo>
                <a:cubicBezTo>
                  <a:pt x="13977" y="9022"/>
                  <a:pt x="13976" y="9036"/>
                  <a:pt x="13974" y="9043"/>
                </a:cubicBezTo>
                <a:cubicBezTo>
                  <a:pt x="13973" y="9050"/>
                  <a:pt x="13972" y="9061"/>
                  <a:pt x="13971" y="9068"/>
                </a:cubicBezTo>
                <a:cubicBezTo>
                  <a:pt x="13970" y="9069"/>
                  <a:pt x="13970" y="9071"/>
                  <a:pt x="13970" y="9072"/>
                </a:cubicBezTo>
                <a:cubicBezTo>
                  <a:pt x="13952" y="9161"/>
                  <a:pt x="13939" y="9099"/>
                  <a:pt x="13902" y="8754"/>
                </a:cubicBezTo>
                <a:cubicBezTo>
                  <a:pt x="13895" y="8688"/>
                  <a:pt x="13889" y="8641"/>
                  <a:pt x="13883" y="8595"/>
                </a:cubicBezTo>
                <a:cubicBezTo>
                  <a:pt x="13883" y="8591"/>
                  <a:pt x="13882" y="8587"/>
                  <a:pt x="13882" y="8584"/>
                </a:cubicBezTo>
                <a:cubicBezTo>
                  <a:pt x="13878" y="8557"/>
                  <a:pt x="13875" y="8528"/>
                  <a:pt x="13871" y="8505"/>
                </a:cubicBezTo>
                <a:cubicBezTo>
                  <a:pt x="13866" y="8468"/>
                  <a:pt x="13861" y="8437"/>
                  <a:pt x="13855" y="8411"/>
                </a:cubicBezTo>
                <a:cubicBezTo>
                  <a:pt x="13855" y="8409"/>
                  <a:pt x="13855" y="8408"/>
                  <a:pt x="13854" y="8407"/>
                </a:cubicBezTo>
                <a:cubicBezTo>
                  <a:pt x="13852" y="8392"/>
                  <a:pt x="13849" y="8388"/>
                  <a:pt x="13847" y="8377"/>
                </a:cubicBezTo>
                <a:cubicBezTo>
                  <a:pt x="13847" y="8377"/>
                  <a:pt x="13847" y="8378"/>
                  <a:pt x="13847" y="8377"/>
                </a:cubicBezTo>
                <a:cubicBezTo>
                  <a:pt x="13831" y="8322"/>
                  <a:pt x="13813" y="8294"/>
                  <a:pt x="13784" y="8272"/>
                </a:cubicBezTo>
                <a:cubicBezTo>
                  <a:pt x="13749" y="8246"/>
                  <a:pt x="13704" y="8200"/>
                  <a:pt x="13672" y="8160"/>
                </a:cubicBezTo>
                <a:cubicBezTo>
                  <a:pt x="13642" y="8147"/>
                  <a:pt x="13609" y="8130"/>
                  <a:pt x="13590" y="8135"/>
                </a:cubicBezTo>
                <a:cubicBezTo>
                  <a:pt x="13589" y="8136"/>
                  <a:pt x="13561" y="8139"/>
                  <a:pt x="13557" y="8140"/>
                </a:cubicBezTo>
                <a:cubicBezTo>
                  <a:pt x="13555" y="8143"/>
                  <a:pt x="13551" y="8141"/>
                  <a:pt x="13549" y="8144"/>
                </a:cubicBezTo>
                <a:cubicBezTo>
                  <a:pt x="13523" y="8188"/>
                  <a:pt x="13377" y="8215"/>
                  <a:pt x="13225" y="8203"/>
                </a:cubicBezTo>
                <a:cubicBezTo>
                  <a:pt x="13078" y="8191"/>
                  <a:pt x="12963" y="8203"/>
                  <a:pt x="12952" y="8225"/>
                </a:cubicBezTo>
                <a:cubicBezTo>
                  <a:pt x="12951" y="8227"/>
                  <a:pt x="12950" y="8245"/>
                  <a:pt x="12949" y="8250"/>
                </a:cubicBezTo>
                <a:cubicBezTo>
                  <a:pt x="12946" y="8269"/>
                  <a:pt x="12942" y="8296"/>
                  <a:pt x="12939" y="8353"/>
                </a:cubicBezTo>
                <a:cubicBezTo>
                  <a:pt x="12934" y="8457"/>
                  <a:pt x="12928" y="8678"/>
                  <a:pt x="12920" y="9032"/>
                </a:cubicBezTo>
                <a:cubicBezTo>
                  <a:pt x="12898" y="10108"/>
                  <a:pt x="12922" y="10780"/>
                  <a:pt x="13000" y="11230"/>
                </a:cubicBezTo>
                <a:cubicBezTo>
                  <a:pt x="13010" y="11291"/>
                  <a:pt x="13021" y="11340"/>
                  <a:pt x="13032" y="11389"/>
                </a:cubicBezTo>
                <a:cubicBezTo>
                  <a:pt x="13033" y="11391"/>
                  <a:pt x="13033" y="11393"/>
                  <a:pt x="13034" y="11395"/>
                </a:cubicBezTo>
                <a:cubicBezTo>
                  <a:pt x="13034" y="11398"/>
                  <a:pt x="13035" y="11400"/>
                  <a:pt x="13036" y="11402"/>
                </a:cubicBezTo>
                <a:cubicBezTo>
                  <a:pt x="13052" y="11460"/>
                  <a:pt x="13069" y="11510"/>
                  <a:pt x="13088" y="11559"/>
                </a:cubicBezTo>
                <a:cubicBezTo>
                  <a:pt x="13093" y="11572"/>
                  <a:pt x="13098" y="11585"/>
                  <a:pt x="13103" y="11597"/>
                </a:cubicBezTo>
                <a:cubicBezTo>
                  <a:pt x="13119" y="11619"/>
                  <a:pt x="13139" y="11656"/>
                  <a:pt x="13160" y="11718"/>
                </a:cubicBezTo>
                <a:cubicBezTo>
                  <a:pt x="13161" y="11720"/>
                  <a:pt x="13161" y="11721"/>
                  <a:pt x="13162" y="11723"/>
                </a:cubicBezTo>
                <a:cubicBezTo>
                  <a:pt x="13199" y="11783"/>
                  <a:pt x="13235" y="11822"/>
                  <a:pt x="13266" y="11826"/>
                </a:cubicBezTo>
                <a:cubicBezTo>
                  <a:pt x="13271" y="11824"/>
                  <a:pt x="13275" y="11829"/>
                  <a:pt x="13280" y="11826"/>
                </a:cubicBezTo>
                <a:cubicBezTo>
                  <a:pt x="13338" y="11787"/>
                  <a:pt x="13355" y="11814"/>
                  <a:pt x="13378" y="11987"/>
                </a:cubicBezTo>
                <a:cubicBezTo>
                  <a:pt x="13382" y="12018"/>
                  <a:pt x="13385" y="12037"/>
                  <a:pt x="13389" y="12063"/>
                </a:cubicBezTo>
                <a:cubicBezTo>
                  <a:pt x="13390" y="12067"/>
                  <a:pt x="13390" y="12068"/>
                  <a:pt x="13391" y="12072"/>
                </a:cubicBezTo>
                <a:cubicBezTo>
                  <a:pt x="13400" y="12129"/>
                  <a:pt x="13406" y="12168"/>
                  <a:pt x="13413" y="12204"/>
                </a:cubicBezTo>
                <a:cubicBezTo>
                  <a:pt x="13435" y="12307"/>
                  <a:pt x="13452" y="12320"/>
                  <a:pt x="13469" y="12238"/>
                </a:cubicBezTo>
                <a:cubicBezTo>
                  <a:pt x="13470" y="12234"/>
                  <a:pt x="13471" y="12233"/>
                  <a:pt x="13472" y="12231"/>
                </a:cubicBezTo>
                <a:cubicBezTo>
                  <a:pt x="13472" y="12230"/>
                  <a:pt x="13472" y="12230"/>
                  <a:pt x="13472" y="12229"/>
                </a:cubicBezTo>
                <a:cubicBezTo>
                  <a:pt x="13473" y="12226"/>
                  <a:pt x="13473" y="12225"/>
                  <a:pt x="13473" y="12222"/>
                </a:cubicBezTo>
                <a:cubicBezTo>
                  <a:pt x="13480" y="12181"/>
                  <a:pt x="13488" y="12187"/>
                  <a:pt x="13497" y="12231"/>
                </a:cubicBezTo>
                <a:cubicBezTo>
                  <a:pt x="13498" y="12233"/>
                  <a:pt x="13499" y="12244"/>
                  <a:pt x="13500" y="12247"/>
                </a:cubicBezTo>
                <a:cubicBezTo>
                  <a:pt x="13509" y="12286"/>
                  <a:pt x="13520" y="12352"/>
                  <a:pt x="13535" y="12469"/>
                </a:cubicBezTo>
                <a:cubicBezTo>
                  <a:pt x="13560" y="12666"/>
                  <a:pt x="13586" y="12780"/>
                  <a:pt x="13606" y="12802"/>
                </a:cubicBezTo>
                <a:cubicBezTo>
                  <a:pt x="13611" y="12807"/>
                  <a:pt x="13615" y="12806"/>
                  <a:pt x="13619" y="12800"/>
                </a:cubicBezTo>
                <a:cubicBezTo>
                  <a:pt x="13623" y="12794"/>
                  <a:pt x="13626" y="12784"/>
                  <a:pt x="13629" y="12767"/>
                </a:cubicBezTo>
                <a:cubicBezTo>
                  <a:pt x="13635" y="12731"/>
                  <a:pt x="13639" y="12672"/>
                  <a:pt x="13639" y="12587"/>
                </a:cubicBezTo>
                <a:cubicBezTo>
                  <a:pt x="13639" y="12513"/>
                  <a:pt x="13644" y="12433"/>
                  <a:pt x="13653" y="12357"/>
                </a:cubicBezTo>
                <a:cubicBezTo>
                  <a:pt x="13653" y="12356"/>
                  <a:pt x="13653" y="12355"/>
                  <a:pt x="13653" y="12354"/>
                </a:cubicBezTo>
                <a:cubicBezTo>
                  <a:pt x="13660" y="12291"/>
                  <a:pt x="13669" y="12233"/>
                  <a:pt x="13682" y="12182"/>
                </a:cubicBezTo>
                <a:cubicBezTo>
                  <a:pt x="13683" y="12177"/>
                  <a:pt x="13684" y="12173"/>
                  <a:pt x="13685" y="12168"/>
                </a:cubicBezTo>
                <a:cubicBezTo>
                  <a:pt x="13685" y="12166"/>
                  <a:pt x="13686" y="12162"/>
                  <a:pt x="13686" y="12159"/>
                </a:cubicBezTo>
                <a:cubicBezTo>
                  <a:pt x="13698" y="12104"/>
                  <a:pt x="13711" y="12064"/>
                  <a:pt x="13725" y="12032"/>
                </a:cubicBezTo>
                <a:cubicBezTo>
                  <a:pt x="13727" y="12026"/>
                  <a:pt x="13729" y="12014"/>
                  <a:pt x="13731" y="12009"/>
                </a:cubicBezTo>
                <a:cubicBezTo>
                  <a:pt x="13739" y="11994"/>
                  <a:pt x="13747" y="11984"/>
                  <a:pt x="13754" y="11980"/>
                </a:cubicBezTo>
                <a:cubicBezTo>
                  <a:pt x="13762" y="11976"/>
                  <a:pt x="13769" y="11977"/>
                  <a:pt x="13775" y="11987"/>
                </a:cubicBezTo>
                <a:cubicBezTo>
                  <a:pt x="13775" y="11987"/>
                  <a:pt x="13775" y="11987"/>
                  <a:pt x="13776" y="11987"/>
                </a:cubicBezTo>
                <a:cubicBezTo>
                  <a:pt x="13780" y="11985"/>
                  <a:pt x="13784" y="11975"/>
                  <a:pt x="13789" y="11976"/>
                </a:cubicBezTo>
                <a:cubicBezTo>
                  <a:pt x="13829" y="11982"/>
                  <a:pt x="13855" y="11928"/>
                  <a:pt x="13869" y="11810"/>
                </a:cubicBezTo>
                <a:cubicBezTo>
                  <a:pt x="13883" y="11696"/>
                  <a:pt x="13912" y="11633"/>
                  <a:pt x="13954" y="11628"/>
                </a:cubicBezTo>
                <a:cubicBezTo>
                  <a:pt x="14005" y="11622"/>
                  <a:pt x="14020" y="11665"/>
                  <a:pt x="14036" y="11855"/>
                </a:cubicBezTo>
                <a:cubicBezTo>
                  <a:pt x="14041" y="11915"/>
                  <a:pt x="14047" y="11972"/>
                  <a:pt x="14054" y="12025"/>
                </a:cubicBezTo>
                <a:cubicBezTo>
                  <a:pt x="14069" y="12119"/>
                  <a:pt x="14083" y="12187"/>
                  <a:pt x="14095" y="12233"/>
                </a:cubicBezTo>
                <a:cubicBezTo>
                  <a:pt x="14107" y="12280"/>
                  <a:pt x="14117" y="12306"/>
                  <a:pt x="14126" y="12314"/>
                </a:cubicBezTo>
                <a:cubicBezTo>
                  <a:pt x="14135" y="12316"/>
                  <a:pt x="14143" y="12308"/>
                  <a:pt x="14148" y="12269"/>
                </a:cubicBezTo>
                <a:cubicBezTo>
                  <a:pt x="14148" y="12268"/>
                  <a:pt x="14148" y="12268"/>
                  <a:pt x="14148" y="12267"/>
                </a:cubicBezTo>
                <a:cubicBezTo>
                  <a:pt x="14149" y="12254"/>
                  <a:pt x="14150" y="12240"/>
                  <a:pt x="14151" y="12222"/>
                </a:cubicBezTo>
                <a:cubicBezTo>
                  <a:pt x="14151" y="12211"/>
                  <a:pt x="14152" y="12201"/>
                  <a:pt x="14151" y="12186"/>
                </a:cubicBezTo>
                <a:cubicBezTo>
                  <a:pt x="14151" y="12177"/>
                  <a:pt x="14151" y="12164"/>
                  <a:pt x="14151" y="12153"/>
                </a:cubicBezTo>
                <a:cubicBezTo>
                  <a:pt x="14147" y="12049"/>
                  <a:pt x="14134" y="11904"/>
                  <a:pt x="14113" y="11718"/>
                </a:cubicBezTo>
                <a:cubicBezTo>
                  <a:pt x="14087" y="11486"/>
                  <a:pt x="14075" y="11314"/>
                  <a:pt x="14076" y="11144"/>
                </a:cubicBezTo>
                <a:cubicBezTo>
                  <a:pt x="14077" y="11050"/>
                  <a:pt x="14083" y="10953"/>
                  <a:pt x="14092" y="10851"/>
                </a:cubicBezTo>
                <a:cubicBezTo>
                  <a:pt x="14092" y="10850"/>
                  <a:pt x="14092" y="10849"/>
                  <a:pt x="14092" y="10849"/>
                </a:cubicBezTo>
                <a:cubicBezTo>
                  <a:pt x="14095" y="10819"/>
                  <a:pt x="14099" y="10785"/>
                  <a:pt x="14102" y="10755"/>
                </a:cubicBezTo>
                <a:cubicBezTo>
                  <a:pt x="14103" y="10746"/>
                  <a:pt x="14104" y="10738"/>
                  <a:pt x="14105" y="10730"/>
                </a:cubicBezTo>
                <a:cubicBezTo>
                  <a:pt x="14109" y="10694"/>
                  <a:pt x="14111" y="10664"/>
                  <a:pt x="14116" y="10625"/>
                </a:cubicBezTo>
                <a:cubicBezTo>
                  <a:pt x="14124" y="10563"/>
                  <a:pt x="14130" y="10511"/>
                  <a:pt x="14135" y="10459"/>
                </a:cubicBezTo>
                <a:cubicBezTo>
                  <a:pt x="14137" y="10446"/>
                  <a:pt x="14138" y="10431"/>
                  <a:pt x="14140" y="10419"/>
                </a:cubicBezTo>
                <a:cubicBezTo>
                  <a:pt x="14156" y="10240"/>
                  <a:pt x="14159" y="10073"/>
                  <a:pt x="14156" y="9693"/>
                </a:cubicBezTo>
                <a:cubicBezTo>
                  <a:pt x="14156" y="9612"/>
                  <a:pt x="14156" y="9557"/>
                  <a:pt x="14156" y="9498"/>
                </a:cubicBezTo>
                <a:cubicBezTo>
                  <a:pt x="14155" y="9412"/>
                  <a:pt x="14155" y="9337"/>
                  <a:pt x="14155" y="9280"/>
                </a:cubicBezTo>
                <a:cubicBezTo>
                  <a:pt x="14155" y="9275"/>
                  <a:pt x="14156" y="9270"/>
                  <a:pt x="14156" y="9265"/>
                </a:cubicBezTo>
                <a:cubicBezTo>
                  <a:pt x="14156" y="9218"/>
                  <a:pt x="14157" y="9171"/>
                  <a:pt x="14160" y="9137"/>
                </a:cubicBezTo>
                <a:cubicBezTo>
                  <a:pt x="14160" y="9123"/>
                  <a:pt x="14162" y="9112"/>
                  <a:pt x="14163" y="9099"/>
                </a:cubicBezTo>
                <a:cubicBezTo>
                  <a:pt x="14166" y="9075"/>
                  <a:pt x="14168" y="9047"/>
                  <a:pt x="14171" y="9025"/>
                </a:cubicBezTo>
                <a:cubicBezTo>
                  <a:pt x="14177" y="8989"/>
                  <a:pt x="14184" y="8952"/>
                  <a:pt x="14192" y="8911"/>
                </a:cubicBezTo>
                <a:cubicBezTo>
                  <a:pt x="14194" y="8903"/>
                  <a:pt x="14195" y="8894"/>
                  <a:pt x="14196" y="8886"/>
                </a:cubicBezTo>
                <a:cubicBezTo>
                  <a:pt x="14206" y="8835"/>
                  <a:pt x="14215" y="8772"/>
                  <a:pt x="14221" y="8711"/>
                </a:cubicBezTo>
                <a:cubicBezTo>
                  <a:pt x="14225" y="8679"/>
                  <a:pt x="14225" y="8653"/>
                  <a:pt x="14227" y="8624"/>
                </a:cubicBezTo>
                <a:cubicBezTo>
                  <a:pt x="14230" y="8577"/>
                  <a:pt x="14232" y="8529"/>
                  <a:pt x="14233" y="8478"/>
                </a:cubicBezTo>
                <a:cubicBezTo>
                  <a:pt x="14233" y="8368"/>
                  <a:pt x="14236" y="8212"/>
                  <a:pt x="14240" y="8077"/>
                </a:cubicBezTo>
                <a:cubicBezTo>
                  <a:pt x="14243" y="8004"/>
                  <a:pt x="14242" y="7938"/>
                  <a:pt x="14241" y="7873"/>
                </a:cubicBezTo>
                <a:cubicBezTo>
                  <a:pt x="14240" y="7818"/>
                  <a:pt x="14238" y="7767"/>
                  <a:pt x="14235" y="7719"/>
                </a:cubicBezTo>
                <a:cubicBezTo>
                  <a:pt x="14234" y="7716"/>
                  <a:pt x="14234" y="7713"/>
                  <a:pt x="14234" y="7710"/>
                </a:cubicBezTo>
                <a:cubicBezTo>
                  <a:pt x="14233" y="7692"/>
                  <a:pt x="14232" y="7674"/>
                  <a:pt x="14230" y="7658"/>
                </a:cubicBezTo>
                <a:cubicBezTo>
                  <a:pt x="14227" y="7627"/>
                  <a:pt x="14224" y="7604"/>
                  <a:pt x="14220" y="7580"/>
                </a:cubicBezTo>
                <a:cubicBezTo>
                  <a:pt x="14220" y="7579"/>
                  <a:pt x="14220" y="7578"/>
                  <a:pt x="14220" y="7578"/>
                </a:cubicBezTo>
                <a:cubicBezTo>
                  <a:pt x="14219" y="7577"/>
                  <a:pt x="14219" y="7576"/>
                  <a:pt x="14219" y="7575"/>
                </a:cubicBezTo>
                <a:cubicBezTo>
                  <a:pt x="14206" y="7503"/>
                  <a:pt x="14192" y="7471"/>
                  <a:pt x="14179" y="7492"/>
                </a:cubicBezTo>
                <a:close/>
                <a:moveTo>
                  <a:pt x="6503" y="7777"/>
                </a:moveTo>
                <a:cubicBezTo>
                  <a:pt x="6489" y="7780"/>
                  <a:pt x="6471" y="7799"/>
                  <a:pt x="6446" y="7831"/>
                </a:cubicBezTo>
                <a:cubicBezTo>
                  <a:pt x="6439" y="7840"/>
                  <a:pt x="6433" y="7850"/>
                  <a:pt x="6427" y="7860"/>
                </a:cubicBezTo>
                <a:cubicBezTo>
                  <a:pt x="6422" y="7866"/>
                  <a:pt x="6418" y="7871"/>
                  <a:pt x="6414" y="7878"/>
                </a:cubicBezTo>
                <a:cubicBezTo>
                  <a:pt x="6413" y="7879"/>
                  <a:pt x="6412" y="7881"/>
                  <a:pt x="6411" y="7882"/>
                </a:cubicBezTo>
                <a:cubicBezTo>
                  <a:pt x="6395" y="7909"/>
                  <a:pt x="6378" y="7936"/>
                  <a:pt x="6362" y="7972"/>
                </a:cubicBezTo>
                <a:cubicBezTo>
                  <a:pt x="6362" y="7972"/>
                  <a:pt x="6362" y="7974"/>
                  <a:pt x="6362" y="7974"/>
                </a:cubicBezTo>
                <a:cubicBezTo>
                  <a:pt x="6361" y="7976"/>
                  <a:pt x="6360" y="7977"/>
                  <a:pt x="6359" y="7979"/>
                </a:cubicBezTo>
                <a:cubicBezTo>
                  <a:pt x="6358" y="7981"/>
                  <a:pt x="6358" y="7983"/>
                  <a:pt x="6357" y="7985"/>
                </a:cubicBezTo>
                <a:cubicBezTo>
                  <a:pt x="6356" y="7987"/>
                  <a:pt x="6356" y="7988"/>
                  <a:pt x="6355" y="7990"/>
                </a:cubicBezTo>
                <a:cubicBezTo>
                  <a:pt x="6305" y="8109"/>
                  <a:pt x="6262" y="8262"/>
                  <a:pt x="6240" y="8395"/>
                </a:cubicBezTo>
                <a:cubicBezTo>
                  <a:pt x="6235" y="8441"/>
                  <a:pt x="6229" y="8485"/>
                  <a:pt x="6225" y="8539"/>
                </a:cubicBezTo>
                <a:cubicBezTo>
                  <a:pt x="6225" y="8542"/>
                  <a:pt x="6224" y="8546"/>
                  <a:pt x="6224" y="8550"/>
                </a:cubicBezTo>
                <a:cubicBezTo>
                  <a:pt x="6224" y="8550"/>
                  <a:pt x="6224" y="8552"/>
                  <a:pt x="6224" y="8552"/>
                </a:cubicBezTo>
                <a:cubicBezTo>
                  <a:pt x="6224" y="8667"/>
                  <a:pt x="6197" y="8861"/>
                  <a:pt x="6167" y="9027"/>
                </a:cubicBezTo>
                <a:cubicBezTo>
                  <a:pt x="6165" y="9042"/>
                  <a:pt x="6163" y="9060"/>
                  <a:pt x="6160" y="9074"/>
                </a:cubicBezTo>
                <a:cubicBezTo>
                  <a:pt x="6151" y="9121"/>
                  <a:pt x="6143" y="9160"/>
                  <a:pt x="6135" y="9195"/>
                </a:cubicBezTo>
                <a:cubicBezTo>
                  <a:pt x="6132" y="9208"/>
                  <a:pt x="6130" y="9215"/>
                  <a:pt x="6127" y="9227"/>
                </a:cubicBezTo>
                <a:cubicBezTo>
                  <a:pt x="6123" y="9243"/>
                  <a:pt x="6119" y="9257"/>
                  <a:pt x="6116" y="9269"/>
                </a:cubicBezTo>
                <a:cubicBezTo>
                  <a:pt x="6113" y="9279"/>
                  <a:pt x="6110" y="9289"/>
                  <a:pt x="6108" y="9296"/>
                </a:cubicBezTo>
                <a:cubicBezTo>
                  <a:pt x="6101" y="9314"/>
                  <a:pt x="6095" y="9323"/>
                  <a:pt x="6092" y="9314"/>
                </a:cubicBezTo>
                <a:cubicBezTo>
                  <a:pt x="6077" y="9280"/>
                  <a:pt x="6070" y="9422"/>
                  <a:pt x="6065" y="9735"/>
                </a:cubicBezTo>
                <a:cubicBezTo>
                  <a:pt x="6065" y="9793"/>
                  <a:pt x="6063" y="9801"/>
                  <a:pt x="6063" y="9876"/>
                </a:cubicBezTo>
                <a:cubicBezTo>
                  <a:pt x="6063" y="10562"/>
                  <a:pt x="6047" y="10889"/>
                  <a:pt x="6009" y="11003"/>
                </a:cubicBezTo>
                <a:cubicBezTo>
                  <a:pt x="6004" y="11029"/>
                  <a:pt x="5999" y="11054"/>
                  <a:pt x="5993" y="11062"/>
                </a:cubicBezTo>
                <a:cubicBezTo>
                  <a:pt x="5993" y="11062"/>
                  <a:pt x="5993" y="11064"/>
                  <a:pt x="5992" y="11064"/>
                </a:cubicBezTo>
                <a:cubicBezTo>
                  <a:pt x="5992" y="11064"/>
                  <a:pt x="5992" y="11066"/>
                  <a:pt x="5991" y="11066"/>
                </a:cubicBezTo>
                <a:cubicBezTo>
                  <a:pt x="5978" y="11107"/>
                  <a:pt x="5967" y="11170"/>
                  <a:pt x="5967" y="11225"/>
                </a:cubicBezTo>
                <a:cubicBezTo>
                  <a:pt x="5967" y="11293"/>
                  <a:pt x="5952" y="11457"/>
                  <a:pt x="5935" y="11590"/>
                </a:cubicBezTo>
                <a:cubicBezTo>
                  <a:pt x="5932" y="11612"/>
                  <a:pt x="5931" y="11630"/>
                  <a:pt x="5928" y="11651"/>
                </a:cubicBezTo>
                <a:cubicBezTo>
                  <a:pt x="5920" y="11704"/>
                  <a:pt x="5915" y="11763"/>
                  <a:pt x="5911" y="11821"/>
                </a:cubicBezTo>
                <a:cubicBezTo>
                  <a:pt x="5908" y="11861"/>
                  <a:pt x="5906" y="11898"/>
                  <a:pt x="5906" y="11933"/>
                </a:cubicBezTo>
                <a:cubicBezTo>
                  <a:pt x="5906" y="11936"/>
                  <a:pt x="5905" y="11938"/>
                  <a:pt x="5905" y="11940"/>
                </a:cubicBezTo>
                <a:cubicBezTo>
                  <a:pt x="5905" y="11947"/>
                  <a:pt x="5905" y="11955"/>
                  <a:pt x="5904" y="11962"/>
                </a:cubicBezTo>
                <a:cubicBezTo>
                  <a:pt x="5904" y="11963"/>
                  <a:pt x="5904" y="11964"/>
                  <a:pt x="5904" y="11965"/>
                </a:cubicBezTo>
                <a:cubicBezTo>
                  <a:pt x="5904" y="12085"/>
                  <a:pt x="5916" y="12174"/>
                  <a:pt x="5943" y="12233"/>
                </a:cubicBezTo>
                <a:cubicBezTo>
                  <a:pt x="5945" y="12238"/>
                  <a:pt x="5945" y="12244"/>
                  <a:pt x="5947" y="12249"/>
                </a:cubicBezTo>
                <a:cubicBezTo>
                  <a:pt x="5947" y="12249"/>
                  <a:pt x="5948" y="12251"/>
                  <a:pt x="5948" y="12251"/>
                </a:cubicBezTo>
                <a:cubicBezTo>
                  <a:pt x="5954" y="12259"/>
                  <a:pt x="5958" y="12266"/>
                  <a:pt x="5963" y="12280"/>
                </a:cubicBezTo>
                <a:cubicBezTo>
                  <a:pt x="5963" y="12281"/>
                  <a:pt x="5963" y="12282"/>
                  <a:pt x="5964" y="12283"/>
                </a:cubicBezTo>
                <a:cubicBezTo>
                  <a:pt x="5966" y="12290"/>
                  <a:pt x="5967" y="12299"/>
                  <a:pt x="5969" y="12307"/>
                </a:cubicBezTo>
                <a:cubicBezTo>
                  <a:pt x="5971" y="12317"/>
                  <a:pt x="5974" y="12324"/>
                  <a:pt x="5975" y="12334"/>
                </a:cubicBezTo>
                <a:cubicBezTo>
                  <a:pt x="5975" y="12335"/>
                  <a:pt x="5975" y="12336"/>
                  <a:pt x="5975" y="12336"/>
                </a:cubicBezTo>
                <a:cubicBezTo>
                  <a:pt x="5975" y="12337"/>
                  <a:pt x="5976" y="12338"/>
                  <a:pt x="5976" y="12339"/>
                </a:cubicBezTo>
                <a:cubicBezTo>
                  <a:pt x="5977" y="12347"/>
                  <a:pt x="5976" y="12353"/>
                  <a:pt x="5977" y="12361"/>
                </a:cubicBezTo>
                <a:cubicBezTo>
                  <a:pt x="5980" y="12391"/>
                  <a:pt x="5980" y="12419"/>
                  <a:pt x="5979" y="12446"/>
                </a:cubicBezTo>
                <a:cubicBezTo>
                  <a:pt x="5978" y="12460"/>
                  <a:pt x="5976" y="12471"/>
                  <a:pt x="5975" y="12484"/>
                </a:cubicBezTo>
                <a:cubicBezTo>
                  <a:pt x="5974" y="12491"/>
                  <a:pt x="5974" y="12498"/>
                  <a:pt x="5973" y="12505"/>
                </a:cubicBezTo>
                <a:cubicBezTo>
                  <a:pt x="5972" y="12511"/>
                  <a:pt x="5971" y="12514"/>
                  <a:pt x="5970" y="12520"/>
                </a:cubicBezTo>
                <a:cubicBezTo>
                  <a:pt x="5968" y="12535"/>
                  <a:pt x="5965" y="12550"/>
                  <a:pt x="5961" y="12563"/>
                </a:cubicBezTo>
                <a:cubicBezTo>
                  <a:pt x="5955" y="12588"/>
                  <a:pt x="5948" y="12606"/>
                  <a:pt x="5940" y="12619"/>
                </a:cubicBezTo>
                <a:cubicBezTo>
                  <a:pt x="5937" y="12623"/>
                  <a:pt x="5934" y="12626"/>
                  <a:pt x="5932" y="12630"/>
                </a:cubicBezTo>
                <a:cubicBezTo>
                  <a:pt x="5929" y="12632"/>
                  <a:pt x="5928" y="12638"/>
                  <a:pt x="5926" y="12639"/>
                </a:cubicBezTo>
                <a:cubicBezTo>
                  <a:pt x="5915" y="12653"/>
                  <a:pt x="5905" y="12667"/>
                  <a:pt x="5891" y="12670"/>
                </a:cubicBezTo>
                <a:cubicBezTo>
                  <a:pt x="5867" y="12675"/>
                  <a:pt x="5850" y="12698"/>
                  <a:pt x="5838" y="12726"/>
                </a:cubicBezTo>
                <a:cubicBezTo>
                  <a:pt x="5838" y="12727"/>
                  <a:pt x="5838" y="12726"/>
                  <a:pt x="5837" y="12726"/>
                </a:cubicBezTo>
                <a:cubicBezTo>
                  <a:pt x="5836" y="12729"/>
                  <a:pt x="5835" y="12731"/>
                  <a:pt x="5834" y="12733"/>
                </a:cubicBezTo>
                <a:cubicBezTo>
                  <a:pt x="5826" y="12768"/>
                  <a:pt x="5824" y="12808"/>
                  <a:pt x="5827" y="12847"/>
                </a:cubicBezTo>
                <a:cubicBezTo>
                  <a:pt x="5828" y="12854"/>
                  <a:pt x="5830" y="12861"/>
                  <a:pt x="5832" y="12867"/>
                </a:cubicBezTo>
                <a:cubicBezTo>
                  <a:pt x="5843" y="12896"/>
                  <a:pt x="5886" y="12933"/>
                  <a:pt x="5940" y="12953"/>
                </a:cubicBezTo>
                <a:cubicBezTo>
                  <a:pt x="5950" y="12956"/>
                  <a:pt x="5953" y="12951"/>
                  <a:pt x="5961" y="12953"/>
                </a:cubicBezTo>
                <a:cubicBezTo>
                  <a:pt x="5963" y="12953"/>
                  <a:pt x="5964" y="12952"/>
                  <a:pt x="5966" y="12953"/>
                </a:cubicBezTo>
                <a:cubicBezTo>
                  <a:pt x="6018" y="12962"/>
                  <a:pt x="6047" y="12945"/>
                  <a:pt x="6052" y="12870"/>
                </a:cubicBezTo>
                <a:cubicBezTo>
                  <a:pt x="6057" y="12791"/>
                  <a:pt x="6082" y="12755"/>
                  <a:pt x="6121" y="12773"/>
                </a:cubicBezTo>
                <a:cubicBezTo>
                  <a:pt x="6154" y="12789"/>
                  <a:pt x="6192" y="12752"/>
                  <a:pt x="6204" y="12693"/>
                </a:cubicBezTo>
                <a:cubicBezTo>
                  <a:pt x="6221" y="12607"/>
                  <a:pt x="6228" y="12629"/>
                  <a:pt x="6235" y="12791"/>
                </a:cubicBezTo>
                <a:cubicBezTo>
                  <a:pt x="6237" y="12836"/>
                  <a:pt x="6238" y="12868"/>
                  <a:pt x="6240" y="12897"/>
                </a:cubicBezTo>
                <a:cubicBezTo>
                  <a:pt x="6244" y="12934"/>
                  <a:pt x="6261" y="12980"/>
                  <a:pt x="6283" y="13027"/>
                </a:cubicBezTo>
                <a:cubicBezTo>
                  <a:pt x="6291" y="13033"/>
                  <a:pt x="6292" y="13045"/>
                  <a:pt x="6305" y="13051"/>
                </a:cubicBezTo>
                <a:cubicBezTo>
                  <a:pt x="6327" y="13063"/>
                  <a:pt x="6366" y="13121"/>
                  <a:pt x="6391" y="13181"/>
                </a:cubicBezTo>
                <a:cubicBezTo>
                  <a:pt x="6435" y="13284"/>
                  <a:pt x="6437" y="13314"/>
                  <a:pt x="6428" y="13719"/>
                </a:cubicBezTo>
                <a:cubicBezTo>
                  <a:pt x="6421" y="14017"/>
                  <a:pt x="6422" y="14107"/>
                  <a:pt x="6436" y="14133"/>
                </a:cubicBezTo>
                <a:cubicBezTo>
                  <a:pt x="6436" y="14134"/>
                  <a:pt x="6437" y="14135"/>
                  <a:pt x="6438" y="14136"/>
                </a:cubicBezTo>
                <a:cubicBezTo>
                  <a:pt x="6445" y="14139"/>
                  <a:pt x="6453" y="14134"/>
                  <a:pt x="6460" y="14120"/>
                </a:cubicBezTo>
                <a:cubicBezTo>
                  <a:pt x="6460" y="14119"/>
                  <a:pt x="6461" y="14118"/>
                  <a:pt x="6461" y="14118"/>
                </a:cubicBezTo>
                <a:cubicBezTo>
                  <a:pt x="6468" y="14102"/>
                  <a:pt x="6475" y="14078"/>
                  <a:pt x="6480" y="14044"/>
                </a:cubicBezTo>
                <a:cubicBezTo>
                  <a:pt x="6481" y="14043"/>
                  <a:pt x="6480" y="14042"/>
                  <a:pt x="6480" y="14042"/>
                </a:cubicBezTo>
                <a:cubicBezTo>
                  <a:pt x="6484" y="14013"/>
                  <a:pt x="6487" y="13982"/>
                  <a:pt x="6488" y="13947"/>
                </a:cubicBezTo>
                <a:cubicBezTo>
                  <a:pt x="6488" y="13947"/>
                  <a:pt x="6488" y="13946"/>
                  <a:pt x="6488" y="13945"/>
                </a:cubicBezTo>
                <a:cubicBezTo>
                  <a:pt x="6488" y="13942"/>
                  <a:pt x="6488" y="13939"/>
                  <a:pt x="6488" y="13936"/>
                </a:cubicBezTo>
                <a:cubicBezTo>
                  <a:pt x="6489" y="13898"/>
                  <a:pt x="6489" y="13855"/>
                  <a:pt x="6486" y="13813"/>
                </a:cubicBezTo>
                <a:cubicBezTo>
                  <a:pt x="6486" y="13812"/>
                  <a:pt x="6487" y="13811"/>
                  <a:pt x="6486" y="13811"/>
                </a:cubicBezTo>
                <a:cubicBezTo>
                  <a:pt x="6484" y="13765"/>
                  <a:pt x="6480" y="13720"/>
                  <a:pt x="6475" y="13681"/>
                </a:cubicBezTo>
                <a:cubicBezTo>
                  <a:pt x="6474" y="13678"/>
                  <a:pt x="6474" y="13674"/>
                  <a:pt x="6474" y="13672"/>
                </a:cubicBezTo>
                <a:cubicBezTo>
                  <a:pt x="6474" y="13670"/>
                  <a:pt x="6474" y="13669"/>
                  <a:pt x="6474" y="13667"/>
                </a:cubicBezTo>
                <a:cubicBezTo>
                  <a:pt x="6473" y="13663"/>
                  <a:pt x="6473" y="13661"/>
                  <a:pt x="6473" y="13656"/>
                </a:cubicBezTo>
                <a:cubicBezTo>
                  <a:pt x="6458" y="13559"/>
                  <a:pt x="6457" y="13505"/>
                  <a:pt x="6465" y="13448"/>
                </a:cubicBezTo>
                <a:cubicBezTo>
                  <a:pt x="6465" y="13446"/>
                  <a:pt x="6465" y="13445"/>
                  <a:pt x="6465" y="13443"/>
                </a:cubicBezTo>
                <a:cubicBezTo>
                  <a:pt x="6466" y="13432"/>
                  <a:pt x="6466" y="13421"/>
                  <a:pt x="6468" y="13410"/>
                </a:cubicBezTo>
                <a:cubicBezTo>
                  <a:pt x="6468" y="13407"/>
                  <a:pt x="6468" y="13404"/>
                  <a:pt x="6469" y="13401"/>
                </a:cubicBezTo>
                <a:cubicBezTo>
                  <a:pt x="6479" y="13339"/>
                  <a:pt x="6490" y="13088"/>
                  <a:pt x="6492" y="12845"/>
                </a:cubicBezTo>
                <a:cubicBezTo>
                  <a:pt x="6496" y="12489"/>
                  <a:pt x="6488" y="12336"/>
                  <a:pt x="6454" y="12068"/>
                </a:cubicBezTo>
                <a:cubicBezTo>
                  <a:pt x="6420" y="11808"/>
                  <a:pt x="6414" y="11747"/>
                  <a:pt x="6428" y="11667"/>
                </a:cubicBezTo>
                <a:cubicBezTo>
                  <a:pt x="6428" y="11665"/>
                  <a:pt x="6429" y="11665"/>
                  <a:pt x="6429" y="11664"/>
                </a:cubicBezTo>
                <a:cubicBezTo>
                  <a:pt x="6429" y="11663"/>
                  <a:pt x="6429" y="11663"/>
                  <a:pt x="6429" y="11662"/>
                </a:cubicBezTo>
                <a:cubicBezTo>
                  <a:pt x="6429" y="11658"/>
                  <a:pt x="6430" y="11655"/>
                  <a:pt x="6431" y="11651"/>
                </a:cubicBezTo>
                <a:cubicBezTo>
                  <a:pt x="6435" y="11600"/>
                  <a:pt x="6445" y="11566"/>
                  <a:pt x="6459" y="11543"/>
                </a:cubicBezTo>
                <a:cubicBezTo>
                  <a:pt x="6459" y="11542"/>
                  <a:pt x="6460" y="11542"/>
                  <a:pt x="6460" y="11541"/>
                </a:cubicBezTo>
                <a:cubicBezTo>
                  <a:pt x="6461" y="11540"/>
                  <a:pt x="6461" y="11540"/>
                  <a:pt x="6462" y="11539"/>
                </a:cubicBezTo>
                <a:cubicBezTo>
                  <a:pt x="6476" y="11501"/>
                  <a:pt x="6490" y="11469"/>
                  <a:pt x="6500" y="11469"/>
                </a:cubicBezTo>
                <a:cubicBezTo>
                  <a:pt x="6523" y="11469"/>
                  <a:pt x="6565" y="11376"/>
                  <a:pt x="6590" y="11290"/>
                </a:cubicBezTo>
                <a:cubicBezTo>
                  <a:pt x="6601" y="11232"/>
                  <a:pt x="6607" y="11182"/>
                  <a:pt x="6604" y="11129"/>
                </a:cubicBezTo>
                <a:cubicBezTo>
                  <a:pt x="6604" y="11128"/>
                  <a:pt x="6604" y="11127"/>
                  <a:pt x="6604" y="11127"/>
                </a:cubicBezTo>
                <a:cubicBezTo>
                  <a:pt x="6604" y="11120"/>
                  <a:pt x="6602" y="11113"/>
                  <a:pt x="6602" y="11106"/>
                </a:cubicBezTo>
                <a:cubicBezTo>
                  <a:pt x="6600" y="11090"/>
                  <a:pt x="6599" y="11075"/>
                  <a:pt x="6597" y="11057"/>
                </a:cubicBezTo>
                <a:cubicBezTo>
                  <a:pt x="6595" y="11047"/>
                  <a:pt x="6595" y="11038"/>
                  <a:pt x="6594" y="11028"/>
                </a:cubicBezTo>
                <a:cubicBezTo>
                  <a:pt x="6593" y="11022"/>
                  <a:pt x="6593" y="11016"/>
                  <a:pt x="6592" y="11010"/>
                </a:cubicBezTo>
                <a:cubicBezTo>
                  <a:pt x="6591" y="11000"/>
                  <a:pt x="6590" y="10990"/>
                  <a:pt x="6589" y="10979"/>
                </a:cubicBezTo>
                <a:cubicBezTo>
                  <a:pt x="6588" y="10958"/>
                  <a:pt x="6588" y="10936"/>
                  <a:pt x="6589" y="10911"/>
                </a:cubicBezTo>
                <a:cubicBezTo>
                  <a:pt x="6592" y="10866"/>
                  <a:pt x="6599" y="10814"/>
                  <a:pt x="6610" y="10755"/>
                </a:cubicBezTo>
                <a:cubicBezTo>
                  <a:pt x="6610" y="10754"/>
                  <a:pt x="6610" y="10753"/>
                  <a:pt x="6610" y="10752"/>
                </a:cubicBezTo>
                <a:cubicBezTo>
                  <a:pt x="6628" y="10655"/>
                  <a:pt x="6642" y="10458"/>
                  <a:pt x="6642" y="10313"/>
                </a:cubicBezTo>
                <a:cubicBezTo>
                  <a:pt x="6642" y="10311"/>
                  <a:pt x="6642" y="10310"/>
                  <a:pt x="6642" y="10309"/>
                </a:cubicBezTo>
                <a:cubicBezTo>
                  <a:pt x="6642" y="10295"/>
                  <a:pt x="6642" y="10287"/>
                  <a:pt x="6642" y="10275"/>
                </a:cubicBezTo>
                <a:cubicBezTo>
                  <a:pt x="6641" y="10178"/>
                  <a:pt x="6635" y="10094"/>
                  <a:pt x="6624" y="10058"/>
                </a:cubicBezTo>
                <a:cubicBezTo>
                  <a:pt x="6621" y="10048"/>
                  <a:pt x="6617" y="10045"/>
                  <a:pt x="6614" y="10042"/>
                </a:cubicBezTo>
                <a:cubicBezTo>
                  <a:pt x="6610" y="10040"/>
                  <a:pt x="6607" y="10035"/>
                  <a:pt x="6603" y="10035"/>
                </a:cubicBezTo>
                <a:cubicBezTo>
                  <a:pt x="6581" y="10035"/>
                  <a:pt x="6561" y="10003"/>
                  <a:pt x="6557" y="9964"/>
                </a:cubicBezTo>
                <a:cubicBezTo>
                  <a:pt x="6554" y="9934"/>
                  <a:pt x="6554" y="9889"/>
                  <a:pt x="6555" y="9840"/>
                </a:cubicBezTo>
                <a:cubicBezTo>
                  <a:pt x="6555" y="9838"/>
                  <a:pt x="6555" y="9834"/>
                  <a:pt x="6555" y="9832"/>
                </a:cubicBezTo>
                <a:cubicBezTo>
                  <a:pt x="6551" y="9741"/>
                  <a:pt x="6558" y="9640"/>
                  <a:pt x="6576" y="9565"/>
                </a:cubicBezTo>
                <a:cubicBezTo>
                  <a:pt x="6582" y="9521"/>
                  <a:pt x="6588" y="9493"/>
                  <a:pt x="6594" y="9480"/>
                </a:cubicBezTo>
                <a:cubicBezTo>
                  <a:pt x="6600" y="9451"/>
                  <a:pt x="6607" y="9421"/>
                  <a:pt x="6612" y="9363"/>
                </a:cubicBezTo>
                <a:cubicBezTo>
                  <a:pt x="6615" y="9330"/>
                  <a:pt x="6617" y="9282"/>
                  <a:pt x="6619" y="9242"/>
                </a:cubicBezTo>
                <a:cubicBezTo>
                  <a:pt x="6627" y="9109"/>
                  <a:pt x="6632" y="8957"/>
                  <a:pt x="6635" y="8801"/>
                </a:cubicBezTo>
                <a:cubicBezTo>
                  <a:pt x="6635" y="8777"/>
                  <a:pt x="6635" y="8753"/>
                  <a:pt x="6635" y="8729"/>
                </a:cubicBezTo>
                <a:cubicBezTo>
                  <a:pt x="6636" y="8601"/>
                  <a:pt x="6635" y="8483"/>
                  <a:pt x="6631" y="8382"/>
                </a:cubicBezTo>
                <a:cubicBezTo>
                  <a:pt x="6626" y="8274"/>
                  <a:pt x="6618" y="8182"/>
                  <a:pt x="6608" y="8100"/>
                </a:cubicBezTo>
                <a:cubicBezTo>
                  <a:pt x="6607" y="8097"/>
                  <a:pt x="6607" y="8093"/>
                  <a:pt x="6607" y="8091"/>
                </a:cubicBezTo>
                <a:cubicBezTo>
                  <a:pt x="6606" y="8086"/>
                  <a:pt x="6606" y="8081"/>
                  <a:pt x="6605" y="8077"/>
                </a:cubicBezTo>
                <a:cubicBezTo>
                  <a:pt x="6605" y="8076"/>
                  <a:pt x="6605" y="8076"/>
                  <a:pt x="6605" y="8075"/>
                </a:cubicBezTo>
                <a:cubicBezTo>
                  <a:pt x="6600" y="8041"/>
                  <a:pt x="6593" y="8016"/>
                  <a:pt x="6587" y="7985"/>
                </a:cubicBezTo>
                <a:cubicBezTo>
                  <a:pt x="6581" y="7953"/>
                  <a:pt x="6575" y="7915"/>
                  <a:pt x="6568" y="7889"/>
                </a:cubicBezTo>
                <a:cubicBezTo>
                  <a:pt x="6568" y="7889"/>
                  <a:pt x="6568" y="7889"/>
                  <a:pt x="6568" y="7889"/>
                </a:cubicBezTo>
                <a:cubicBezTo>
                  <a:pt x="6557" y="7849"/>
                  <a:pt x="6545" y="7826"/>
                  <a:pt x="6533" y="7804"/>
                </a:cubicBezTo>
                <a:cubicBezTo>
                  <a:pt x="6524" y="7790"/>
                  <a:pt x="6514" y="7782"/>
                  <a:pt x="6505" y="7779"/>
                </a:cubicBezTo>
                <a:cubicBezTo>
                  <a:pt x="6505" y="7779"/>
                  <a:pt x="6504" y="7777"/>
                  <a:pt x="6504" y="7777"/>
                </a:cubicBezTo>
                <a:cubicBezTo>
                  <a:pt x="6504" y="7777"/>
                  <a:pt x="6503" y="7777"/>
                  <a:pt x="6503" y="7777"/>
                </a:cubicBezTo>
                <a:close/>
                <a:moveTo>
                  <a:pt x="3732" y="7779"/>
                </a:moveTo>
                <a:cubicBezTo>
                  <a:pt x="3732" y="7783"/>
                  <a:pt x="3732" y="7787"/>
                  <a:pt x="3732" y="7790"/>
                </a:cubicBezTo>
                <a:lnTo>
                  <a:pt x="3733" y="7788"/>
                </a:lnTo>
                <a:cubicBezTo>
                  <a:pt x="3733" y="7788"/>
                  <a:pt x="3732" y="7780"/>
                  <a:pt x="3732" y="7779"/>
                </a:cubicBezTo>
                <a:close/>
                <a:moveTo>
                  <a:pt x="3917" y="9182"/>
                </a:moveTo>
                <a:cubicBezTo>
                  <a:pt x="3919" y="9190"/>
                  <a:pt x="3920" y="9231"/>
                  <a:pt x="3922" y="9256"/>
                </a:cubicBezTo>
                <a:lnTo>
                  <a:pt x="3921" y="9182"/>
                </a:lnTo>
                <a:cubicBezTo>
                  <a:pt x="3921" y="9178"/>
                  <a:pt x="3918" y="9184"/>
                  <a:pt x="3917" y="9182"/>
                </a:cubicBezTo>
                <a:close/>
                <a:moveTo>
                  <a:pt x="3687" y="9567"/>
                </a:moveTo>
                <a:cubicBezTo>
                  <a:pt x="3686" y="9566"/>
                  <a:pt x="3683" y="9571"/>
                  <a:pt x="3681" y="9572"/>
                </a:cubicBezTo>
                <a:cubicBezTo>
                  <a:pt x="3681" y="9575"/>
                  <a:pt x="3681" y="9578"/>
                  <a:pt x="3681" y="9581"/>
                </a:cubicBezTo>
                <a:lnTo>
                  <a:pt x="3687" y="9567"/>
                </a:lnTo>
                <a:close/>
                <a:moveTo>
                  <a:pt x="16383" y="11828"/>
                </a:moveTo>
                <a:lnTo>
                  <a:pt x="16411" y="12081"/>
                </a:lnTo>
                <a:cubicBezTo>
                  <a:pt x="16426" y="12220"/>
                  <a:pt x="16434" y="12374"/>
                  <a:pt x="16429" y="12422"/>
                </a:cubicBezTo>
                <a:cubicBezTo>
                  <a:pt x="16425" y="12469"/>
                  <a:pt x="16428" y="12535"/>
                  <a:pt x="16438" y="12569"/>
                </a:cubicBezTo>
                <a:cubicBezTo>
                  <a:pt x="16450" y="12613"/>
                  <a:pt x="16449" y="12675"/>
                  <a:pt x="16436" y="12769"/>
                </a:cubicBezTo>
                <a:cubicBezTo>
                  <a:pt x="16427" y="12834"/>
                  <a:pt x="16420" y="12864"/>
                  <a:pt x="16413" y="12876"/>
                </a:cubicBezTo>
                <a:cubicBezTo>
                  <a:pt x="16412" y="12921"/>
                  <a:pt x="16405" y="12949"/>
                  <a:pt x="16390" y="12995"/>
                </a:cubicBezTo>
                <a:cubicBezTo>
                  <a:pt x="16349" y="13126"/>
                  <a:pt x="16321" y="13120"/>
                  <a:pt x="16287" y="12975"/>
                </a:cubicBezTo>
                <a:cubicBezTo>
                  <a:pt x="16262" y="12865"/>
                  <a:pt x="16262" y="12838"/>
                  <a:pt x="16285" y="12641"/>
                </a:cubicBezTo>
                <a:cubicBezTo>
                  <a:pt x="16302" y="12500"/>
                  <a:pt x="16321" y="12431"/>
                  <a:pt x="16340" y="12435"/>
                </a:cubicBezTo>
                <a:cubicBezTo>
                  <a:pt x="16343" y="12436"/>
                  <a:pt x="16345" y="12448"/>
                  <a:pt x="16348" y="12451"/>
                </a:cubicBezTo>
                <a:cubicBezTo>
                  <a:pt x="16330" y="12254"/>
                  <a:pt x="16332" y="12202"/>
                  <a:pt x="16354" y="12036"/>
                </a:cubicBezTo>
                <a:lnTo>
                  <a:pt x="16383" y="11828"/>
                </a:lnTo>
                <a:close/>
                <a:moveTo>
                  <a:pt x="78" y="13804"/>
                </a:moveTo>
                <a:cubicBezTo>
                  <a:pt x="78" y="13947"/>
                  <a:pt x="79" y="14010"/>
                  <a:pt x="80" y="14149"/>
                </a:cubicBezTo>
                <a:cubicBezTo>
                  <a:pt x="81" y="14024"/>
                  <a:pt x="82" y="13938"/>
                  <a:pt x="84" y="13932"/>
                </a:cubicBezTo>
                <a:cubicBezTo>
                  <a:pt x="86" y="13928"/>
                  <a:pt x="97" y="13992"/>
                  <a:pt x="105" y="14033"/>
                </a:cubicBezTo>
                <a:cubicBezTo>
                  <a:pt x="100" y="13984"/>
                  <a:pt x="92" y="13935"/>
                  <a:pt x="88" y="13885"/>
                </a:cubicBezTo>
                <a:lnTo>
                  <a:pt x="78" y="13804"/>
                </a:lnTo>
                <a:close/>
                <a:moveTo>
                  <a:pt x="10672" y="14452"/>
                </a:moveTo>
                <a:lnTo>
                  <a:pt x="10676" y="15939"/>
                </a:lnTo>
                <a:lnTo>
                  <a:pt x="10677" y="16278"/>
                </a:lnTo>
                <a:lnTo>
                  <a:pt x="10680" y="14456"/>
                </a:lnTo>
                <a:lnTo>
                  <a:pt x="10672" y="14452"/>
                </a:lnTo>
                <a:close/>
                <a:moveTo>
                  <a:pt x="18143" y="14738"/>
                </a:moveTo>
                <a:lnTo>
                  <a:pt x="18126" y="14837"/>
                </a:lnTo>
                <a:cubicBezTo>
                  <a:pt x="18132" y="14816"/>
                  <a:pt x="18140" y="14788"/>
                  <a:pt x="18143" y="14785"/>
                </a:cubicBezTo>
                <a:cubicBezTo>
                  <a:pt x="18143" y="14770"/>
                  <a:pt x="18143" y="14754"/>
                  <a:pt x="18143" y="14738"/>
                </a:cubicBezTo>
                <a:close/>
                <a:moveTo>
                  <a:pt x="15461" y="16800"/>
                </a:moveTo>
                <a:cubicBezTo>
                  <a:pt x="15461" y="16813"/>
                  <a:pt x="15461" y="16829"/>
                  <a:pt x="15461" y="16842"/>
                </a:cubicBezTo>
                <a:cubicBezTo>
                  <a:pt x="15465" y="16844"/>
                  <a:pt x="15470" y="16846"/>
                  <a:pt x="15476" y="16856"/>
                </a:cubicBezTo>
                <a:cubicBezTo>
                  <a:pt x="15472" y="16839"/>
                  <a:pt x="15465" y="16816"/>
                  <a:pt x="15461" y="16800"/>
                </a:cubicBezTo>
                <a:close/>
                <a:moveTo>
                  <a:pt x="15459" y="17140"/>
                </a:moveTo>
                <a:cubicBezTo>
                  <a:pt x="15459" y="17154"/>
                  <a:pt x="15459" y="17174"/>
                  <a:pt x="15459" y="17187"/>
                </a:cubicBezTo>
                <a:cubicBezTo>
                  <a:pt x="15462" y="17190"/>
                  <a:pt x="15466" y="17194"/>
                  <a:pt x="15468" y="17194"/>
                </a:cubicBezTo>
                <a:cubicBezTo>
                  <a:pt x="15464" y="17175"/>
                  <a:pt x="15462" y="17158"/>
                  <a:pt x="15459" y="17140"/>
                </a:cubicBezTo>
                <a:close/>
                <a:moveTo>
                  <a:pt x="8383" y="17183"/>
                </a:moveTo>
                <a:cubicBezTo>
                  <a:pt x="8383" y="17321"/>
                  <a:pt x="8384" y="17361"/>
                  <a:pt x="8384" y="17485"/>
                </a:cubicBezTo>
                <a:cubicBezTo>
                  <a:pt x="8386" y="17339"/>
                  <a:pt x="8389" y="17248"/>
                  <a:pt x="8392" y="17214"/>
                </a:cubicBezTo>
                <a:lnTo>
                  <a:pt x="8383" y="17183"/>
                </a:lnTo>
                <a:close/>
                <a:moveTo>
                  <a:pt x="10674" y="17508"/>
                </a:moveTo>
                <a:lnTo>
                  <a:pt x="10656" y="17550"/>
                </a:lnTo>
                <a:lnTo>
                  <a:pt x="10671" y="17539"/>
                </a:lnTo>
                <a:lnTo>
                  <a:pt x="10671" y="17561"/>
                </a:lnTo>
                <a:cubicBezTo>
                  <a:pt x="10672" y="17560"/>
                  <a:pt x="10673" y="17573"/>
                  <a:pt x="10674" y="17577"/>
                </a:cubicBezTo>
                <a:cubicBezTo>
                  <a:pt x="10674" y="17547"/>
                  <a:pt x="10674" y="17539"/>
                  <a:pt x="10674" y="1750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2" name="This micro e-learning module has been developed by a…"/>
          <p:cNvSpPr txBox="1"/>
          <p:nvPr/>
        </p:nvSpPr>
        <p:spPr>
          <a:xfrm>
            <a:off x="819106" y="789073"/>
            <a:ext cx="17143959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This micro e-learning module has been developed by a</a:t>
            </a:r>
            <a:endParaRPr b="1"/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multidisciplinary panel of experts</a:t>
            </a:r>
          </a:p>
        </p:txBody>
      </p:sp>
      <p:sp>
        <p:nvSpPr>
          <p:cNvPr id="193" name="DR KARIN…"/>
          <p:cNvSpPr txBox="1"/>
          <p:nvPr/>
        </p:nvSpPr>
        <p:spPr>
          <a:xfrm>
            <a:off x="3743457" y="3641407"/>
            <a:ext cx="2250831" cy="921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b="1" i="0">
                <a:solidFill>
                  <a:srgbClr val="891B10"/>
                </a:solidFill>
              </a:defRPr>
            </a:pPr>
            <a:r>
              <a:t>DR KARIN</a:t>
            </a:r>
          </a:p>
          <a:p>
            <a:pPr marL="638923" indent="-469900" algn="l">
              <a:lnSpc>
                <a:spcPct val="80000"/>
              </a:lnSpc>
              <a:defRPr b="1" i="0">
                <a:solidFill>
                  <a:srgbClr val="891B10"/>
                </a:solidFill>
              </a:defRPr>
            </a:pPr>
            <a:r>
              <a:t>VAN GALEN</a:t>
            </a:r>
          </a:p>
        </p:txBody>
      </p:sp>
      <p:sp>
        <p:nvSpPr>
          <p:cNvPr id="194" name="DR SARAH…"/>
          <p:cNvSpPr txBox="1"/>
          <p:nvPr/>
        </p:nvSpPr>
        <p:spPr>
          <a:xfrm>
            <a:off x="11532790" y="3641407"/>
            <a:ext cx="2116887" cy="921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b="1" i="0">
                <a:solidFill>
                  <a:srgbClr val="891B10"/>
                </a:solidFill>
              </a:defRPr>
            </a:pPr>
            <a:r>
              <a:t>DR SARAH</a:t>
            </a:r>
          </a:p>
          <a:p>
            <a:pPr marL="638923" indent="-469900" algn="l">
              <a:lnSpc>
                <a:spcPct val="80000"/>
              </a:lnSpc>
              <a:defRPr b="1" i="0">
                <a:solidFill>
                  <a:srgbClr val="891B10"/>
                </a:solidFill>
              </a:defRPr>
            </a:pPr>
            <a:r>
              <a:t>O’BRIEN</a:t>
            </a:r>
          </a:p>
        </p:txBody>
      </p:sp>
      <p:sp>
        <p:nvSpPr>
          <p:cNvPr id="195" name="PROF REZAN…"/>
          <p:cNvSpPr txBox="1"/>
          <p:nvPr/>
        </p:nvSpPr>
        <p:spPr>
          <a:xfrm>
            <a:off x="19504156" y="3628707"/>
            <a:ext cx="2636991" cy="921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b="1" i="0">
                <a:solidFill>
                  <a:srgbClr val="891B10"/>
                </a:solidFill>
              </a:defRPr>
            </a:pPr>
            <a:r>
              <a:t>PROF REZAN</a:t>
            </a:r>
          </a:p>
          <a:p>
            <a:pPr marL="638923" indent="-469900" algn="l">
              <a:lnSpc>
                <a:spcPct val="80000"/>
              </a:lnSpc>
              <a:defRPr b="1" i="0">
                <a:solidFill>
                  <a:srgbClr val="891B10"/>
                </a:solidFill>
              </a:defRPr>
            </a:pPr>
            <a:r>
              <a:t>ABDUL-KADIR</a:t>
            </a:r>
          </a:p>
        </p:txBody>
      </p:sp>
      <p:sp>
        <p:nvSpPr>
          <p:cNvPr id="196" name="HAEMATOLOGIST, VAN…"/>
          <p:cNvSpPr txBox="1"/>
          <p:nvPr/>
        </p:nvSpPr>
        <p:spPr>
          <a:xfrm>
            <a:off x="3912790" y="4608618"/>
            <a:ext cx="2478994" cy="798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HAEMATOLOGIST, VAN</a:t>
            </a:r>
          </a:p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CREVELDKLINIEK, UMC</a:t>
            </a:r>
          </a:p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UTRECHT, NETHERLANDS</a:t>
            </a:r>
          </a:p>
        </p:txBody>
      </p:sp>
      <p:sp>
        <p:nvSpPr>
          <p:cNvPr id="197" name="PAEDIATRIC HAEMATOLOGIST,…"/>
          <p:cNvSpPr txBox="1"/>
          <p:nvPr/>
        </p:nvSpPr>
        <p:spPr>
          <a:xfrm>
            <a:off x="11685190" y="4608618"/>
            <a:ext cx="3160664" cy="798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PAEDIATRIC HAEMATOLOGIST,</a:t>
            </a:r>
          </a:p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NATIONWIDE CHILDREN’S</a:t>
            </a:r>
          </a:p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HOSPITAL, COLUMBUS, OH, USA</a:t>
            </a:r>
          </a:p>
        </p:txBody>
      </p:sp>
      <p:sp>
        <p:nvSpPr>
          <p:cNvPr id="198" name="OBSTETRICIAN AND GYNAECOLOGIST,…"/>
          <p:cNvSpPr txBox="1"/>
          <p:nvPr/>
        </p:nvSpPr>
        <p:spPr>
          <a:xfrm>
            <a:off x="19658093" y="4608618"/>
            <a:ext cx="3732498" cy="798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OBSTETRICIAN AND GYNAECOLOGIST,</a:t>
            </a:r>
          </a:p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THE ROYAL FREE FOUNDATION</a:t>
            </a:r>
          </a:p>
          <a:p>
            <a:pPr algn="l" defTabSz="457200">
              <a:lnSpc>
                <a:spcPts val="1800"/>
              </a:lnSpc>
              <a:defRPr sz="1800" b="1" i="0">
                <a:solidFill>
                  <a:srgbClr val="4C4745"/>
                </a:solidFill>
              </a:defRPr>
            </a:pPr>
            <a:r>
              <a:t>HOSPITAL, LONDON, UK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1" y="6140558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1" y="7681491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1" y="9662691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1" y="1079722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94" y="6140558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961" y="6140558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94" y="7681491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94" y="924782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961" y="7681491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961" y="924782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961" y="10365424"/>
            <a:ext cx="174123" cy="17412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Assistant Professor at the Department…"/>
          <p:cNvSpPr txBox="1"/>
          <p:nvPr/>
        </p:nvSpPr>
        <p:spPr>
          <a:xfrm>
            <a:off x="1479835" y="5998172"/>
            <a:ext cx="6658174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Assistant Professor at the Department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Van Creveldkliniek of the UMC Utrecht,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Netherlands</a:t>
            </a:r>
          </a:p>
        </p:txBody>
      </p:sp>
      <p:sp>
        <p:nvSpPr>
          <p:cNvPr id="211" name="Chair of the European Association for…"/>
          <p:cNvSpPr txBox="1"/>
          <p:nvPr/>
        </p:nvSpPr>
        <p:spPr>
          <a:xfrm>
            <a:off x="1464280" y="7553132"/>
            <a:ext cx="6901062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Chair of the European Association for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Haemophilia and Allied Disorders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(EAHAD) Women and Bleeding Disorders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Committee</a:t>
            </a:r>
          </a:p>
        </p:txBody>
      </p:sp>
      <p:sp>
        <p:nvSpPr>
          <p:cNvPr id="212" name="Participates in (inter)national studies on…"/>
          <p:cNvSpPr txBox="1"/>
          <p:nvPr/>
        </p:nvSpPr>
        <p:spPr>
          <a:xfrm>
            <a:off x="1474797" y="9552592"/>
            <a:ext cx="6778428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Participates in (inter)national studies on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congenital bleeding disorders</a:t>
            </a:r>
          </a:p>
        </p:txBody>
      </p:sp>
      <p:sp>
        <p:nvSpPr>
          <p:cNvPr id="213" name="Runs a post-doctoral research project on…"/>
          <p:cNvSpPr txBox="1"/>
          <p:nvPr/>
        </p:nvSpPr>
        <p:spPr>
          <a:xfrm>
            <a:off x="1475690" y="10675752"/>
            <a:ext cx="6878242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Runs a post-doctoral research project on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pregnancy in women with inherited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bleeding disorders</a:t>
            </a:r>
          </a:p>
        </p:txBody>
      </p:sp>
      <p:sp>
        <p:nvSpPr>
          <p:cNvPr id="214" name="Associate Professor of Paediatrics at…"/>
          <p:cNvSpPr txBox="1"/>
          <p:nvPr/>
        </p:nvSpPr>
        <p:spPr>
          <a:xfrm>
            <a:off x="9469007" y="5998172"/>
            <a:ext cx="6143427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Associate Professor of Paediatrics at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Ohio State University College 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Medicine</a:t>
            </a:r>
          </a:p>
        </p:txBody>
      </p:sp>
      <p:sp>
        <p:nvSpPr>
          <p:cNvPr id="215" name="Leads a multidisciplinary young…"/>
          <p:cNvSpPr txBox="1"/>
          <p:nvPr/>
        </p:nvSpPr>
        <p:spPr>
          <a:xfrm>
            <a:off x="9472513" y="7565833"/>
            <a:ext cx="5353051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Leads a multidisciplinary young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women’s haematology clinic at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Nationwide Children’s Hospital</a:t>
            </a:r>
          </a:p>
        </p:txBody>
      </p:sp>
      <p:sp>
        <p:nvSpPr>
          <p:cNvPr id="216" name="Clinical and research interests include…"/>
          <p:cNvSpPr txBox="1"/>
          <p:nvPr/>
        </p:nvSpPr>
        <p:spPr>
          <a:xfrm>
            <a:off x="9467718" y="9131799"/>
            <a:ext cx="6403380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Clinical and research interests include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evaluation and diagnosis of mild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bleeding disorders and the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intersections between haematology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and women’s health</a:t>
            </a:r>
          </a:p>
        </p:txBody>
      </p:sp>
      <p:sp>
        <p:nvSpPr>
          <p:cNvPr id="217" name="Professor and Consultant Obstetrician…"/>
          <p:cNvSpPr txBox="1"/>
          <p:nvPr/>
        </p:nvSpPr>
        <p:spPr>
          <a:xfrm>
            <a:off x="16968832" y="6001220"/>
            <a:ext cx="6562131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Professor and Consultant Obstetrician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and Gynaecologist at the Royal Free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Hospital and University College London</a:t>
            </a:r>
          </a:p>
        </p:txBody>
      </p:sp>
      <p:sp>
        <p:nvSpPr>
          <p:cNvPr id="218" name="Leads multidisciplinary team service…"/>
          <p:cNvSpPr txBox="1"/>
          <p:nvPr/>
        </p:nvSpPr>
        <p:spPr>
          <a:xfrm>
            <a:off x="16966128" y="7560085"/>
            <a:ext cx="6157318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Leads multidisciplinary team service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for women with bleeding and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thrombotic disorders</a:t>
            </a:r>
          </a:p>
        </p:txBody>
      </p:sp>
      <p:sp>
        <p:nvSpPr>
          <p:cNvPr id="219" name="Leads research and postgraduate…"/>
          <p:cNvSpPr txBox="1"/>
          <p:nvPr/>
        </p:nvSpPr>
        <p:spPr>
          <a:xfrm>
            <a:off x="16966128" y="9118618"/>
            <a:ext cx="6082507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Leads research and postgraduate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training on women and haemostasis</a:t>
            </a:r>
          </a:p>
        </p:txBody>
      </p:sp>
      <p:sp>
        <p:nvSpPr>
          <p:cNvPr id="220" name="Author of the book Inherited Bleeding…"/>
          <p:cNvSpPr txBox="1"/>
          <p:nvPr/>
        </p:nvSpPr>
        <p:spPr>
          <a:xfrm>
            <a:off x="16965533" y="10238872"/>
            <a:ext cx="6441282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Author of the book </a:t>
            </a:r>
            <a:r>
              <a:rPr i="1"/>
              <a:t>Inherited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i="1"/>
              <a:t>Disorders in Women</a:t>
            </a:r>
            <a:r>
              <a:t> and coauthor 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(inter)national guidelines and more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than 200 publications</a:t>
            </a:r>
          </a:p>
        </p:txBody>
      </p:sp>
      <p:sp>
        <p:nvSpPr>
          <p:cNvPr id="221" name="03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03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Bleeding disorders do occur in women and girls and have…"/>
          <p:cNvSpPr txBox="1"/>
          <p:nvPr/>
        </p:nvSpPr>
        <p:spPr>
          <a:xfrm>
            <a:off x="819106" y="789073"/>
            <a:ext cx="17868752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Bleeding disorders do occur in women and girls and have</a:t>
            </a:r>
          </a:p>
          <a:p>
            <a:pPr algn="l">
              <a:lnSpc>
                <a:spcPts val="6100"/>
              </a:lnSpc>
              <a:defRPr sz="6000" b="1" i="0">
                <a:solidFill>
                  <a:srgbClr val="891B10"/>
                </a:solidFill>
              </a:defRPr>
            </a:pPr>
            <a:r>
              <a:rPr b="0">
                <a:solidFill>
                  <a:srgbClr val="252525"/>
                </a:solidFill>
              </a:rPr>
              <a:t>a</a:t>
            </a:r>
            <a:r>
              <a:t> major impact on quality of life</a:t>
            </a:r>
          </a:p>
        </p:txBody>
      </p:sp>
      <p:sp>
        <p:nvSpPr>
          <p:cNvPr id="224" name="Bleeding disorders occur as often in…"/>
          <p:cNvSpPr txBox="1"/>
          <p:nvPr/>
        </p:nvSpPr>
        <p:spPr>
          <a:xfrm>
            <a:off x="853302" y="3373506"/>
            <a:ext cx="7181057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Bleeding disorders occur </a:t>
            </a:r>
            <a:r>
              <a:rPr b="1">
                <a:solidFill>
                  <a:srgbClr val="891B10"/>
                </a:solidFill>
              </a:rPr>
              <a:t>as often in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women as in men</a:t>
            </a:r>
            <a:r>
              <a:t>, but women experience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 additional bleeding challenges 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menstruation and childbirth.</a:t>
            </a:r>
          </a:p>
        </p:txBody>
      </p:sp>
      <p:sp>
        <p:nvSpPr>
          <p:cNvPr id="225" name="These disorders have a major impact on…"/>
          <p:cNvSpPr txBox="1"/>
          <p:nvPr/>
        </p:nvSpPr>
        <p:spPr>
          <a:xfrm>
            <a:off x="849928" y="5540972"/>
            <a:ext cx="7111604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These disorders have a </a:t>
            </a:r>
            <a:r>
              <a:rPr b="1">
                <a:solidFill>
                  <a:srgbClr val="891B10"/>
                </a:solidFill>
              </a:rPr>
              <a:t>major impact on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891B10"/>
                </a:solidFill>
              </a:defRPr>
            </a:pPr>
            <a:r>
              <a:t>the quality of life and social participation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of women and girls.</a:t>
            </a:r>
            <a:r>
              <a:rPr baseline="31999"/>
              <a:t>1-3</a:t>
            </a:r>
          </a:p>
        </p:txBody>
      </p:sp>
      <p:sp>
        <p:nvSpPr>
          <p:cNvPr id="226" name="Studies show clinically and statistically…"/>
          <p:cNvSpPr txBox="1"/>
          <p:nvPr/>
        </p:nvSpPr>
        <p:spPr>
          <a:xfrm>
            <a:off x="1446828" y="7179085"/>
            <a:ext cx="6491487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Studies show clinically and statistically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significant reductions in both physical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and mental aspects of health-related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quality of life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28" y="7289339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885" y="386132"/>
            <a:ext cx="18655876" cy="1547566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1. Kulkarni R. Eur J Haematol. 2015;95 Suppl 81:2-10; 2. Lavin M, et al. Blood Adv. 2018;2:1784-91; 3. Xu Y, et al. Haemophilia. 2017;23:115-21"/>
          <p:cNvSpPr txBox="1"/>
          <p:nvPr/>
        </p:nvSpPr>
        <p:spPr>
          <a:xfrm>
            <a:off x="852121" y="127664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1. Kulkarni R. Eur J Haematol. 2015;95 Suppl 81:2-10; 2. Lavin M, et al. Blood Adv. 2018;2:1784-91; 3. Xu Y, et al. Haemophilia. 2017;23:115-21</a:t>
            </a:r>
          </a:p>
        </p:txBody>
      </p:sp>
      <p:sp>
        <p:nvSpPr>
          <p:cNvPr id="230" name="04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04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Bleeding disorders do occur in women and girls and have…"/>
          <p:cNvSpPr txBox="1"/>
          <p:nvPr/>
        </p:nvSpPr>
        <p:spPr>
          <a:xfrm>
            <a:off x="819106" y="789073"/>
            <a:ext cx="17868752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Bleeding disorders do occur in women and girls and have</a:t>
            </a:r>
          </a:p>
          <a:p>
            <a:pPr algn="l">
              <a:lnSpc>
                <a:spcPts val="6100"/>
              </a:lnSpc>
              <a:defRPr sz="6000" b="1" i="0">
                <a:solidFill>
                  <a:srgbClr val="891B10"/>
                </a:solidFill>
              </a:defRPr>
            </a:pPr>
            <a:r>
              <a:rPr b="0">
                <a:solidFill>
                  <a:srgbClr val="252525"/>
                </a:solidFill>
              </a:rPr>
              <a:t>a</a:t>
            </a:r>
            <a:r>
              <a:t> major impact on quality of life</a:t>
            </a:r>
          </a:p>
        </p:txBody>
      </p:sp>
      <p:sp>
        <p:nvSpPr>
          <p:cNvPr id="233" name="Heavy menstrual bleeding is a common…"/>
          <p:cNvSpPr txBox="1"/>
          <p:nvPr/>
        </p:nvSpPr>
        <p:spPr>
          <a:xfrm>
            <a:off x="866002" y="3068706"/>
            <a:ext cx="8037910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891B10"/>
                </a:solidFill>
              </a:rPr>
              <a:t>Heavy menstrual bleeding</a:t>
            </a:r>
            <a:r>
              <a:t> </a:t>
            </a:r>
            <a:r>
              <a:rPr>
                <a:solidFill>
                  <a:srgbClr val="4C4745"/>
                </a:solidFill>
              </a:rPr>
              <a:t>is a common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symptom, and sometimes it is the only sign of a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bleeding disorder.</a:t>
            </a:r>
            <a:r>
              <a:rPr baseline="31999"/>
              <a:t>2,3</a:t>
            </a:r>
          </a:p>
        </p:txBody>
      </p:sp>
      <p:sp>
        <p:nvSpPr>
          <p:cNvPr id="234" name="In adolescents, heavy menstrual bleeding is…"/>
          <p:cNvSpPr txBox="1"/>
          <p:nvPr/>
        </p:nvSpPr>
        <p:spPr>
          <a:xfrm>
            <a:off x="1578062" y="4679395"/>
            <a:ext cx="7759304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In adolescents, heavy menstrual bleeding is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associated not only with iron deficiency (in up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to 60% of patients) and fatigue but also with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missed school days, social events, outdoor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activities, and physical education</a:t>
            </a:r>
            <a:r>
              <a:rPr baseline="31999"/>
              <a:t>4-6</a:t>
            </a:r>
          </a:p>
        </p:txBody>
      </p:sp>
      <p:sp>
        <p:nvSpPr>
          <p:cNvPr id="235" name="Despite the negative impact of bleeding…"/>
          <p:cNvSpPr txBox="1"/>
          <p:nvPr/>
        </p:nvSpPr>
        <p:spPr>
          <a:xfrm>
            <a:off x="860280" y="7128285"/>
            <a:ext cx="7166770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Despite the negative impact of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disorders on health-related quality of life,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there is a long </a:t>
            </a:r>
            <a:r>
              <a:rPr b="1">
                <a:solidFill>
                  <a:srgbClr val="891B10"/>
                </a:solidFill>
              </a:rPr>
              <a:t>delay</a:t>
            </a:r>
            <a:r>
              <a:t> between the onset 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symptoms and diagnosis of a bleeding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disorder.</a:t>
            </a:r>
            <a:r>
              <a:rPr baseline="31999"/>
              <a:t>3,7</a:t>
            </a:r>
          </a:p>
        </p:txBody>
      </p:sp>
      <p:sp>
        <p:nvSpPr>
          <p:cNvPr id="236" name="1. Kulkarni R. Eur J Haematol. 2015;95 Suppl 81:2-10; 2. Lavin M, et al. Blood Adv. 2018;2:1784-91; 3. Ragni MV, et al. Haemophilia. 1999;5:313-7; 4. Srivaths L, et al. Blood Adv. 2020;4:3209-16;…"/>
          <p:cNvSpPr txBox="1"/>
          <p:nvPr/>
        </p:nvSpPr>
        <p:spPr>
          <a:xfrm>
            <a:off x="826721" y="12454704"/>
            <a:ext cx="18219824" cy="611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90000"/>
              </a:lnSpc>
              <a:defRPr sz="1800" i="0"/>
            </a:pPr>
            <a:r>
              <a:t>1. Kulkarni R. Eur J Haematol. 2015;95 Suppl 81:2-10; 2. Lavin M, et al. Blood Adv. 2018;2:1784-91; 3. Ragni MV, et al. Haemophilia. 1999;5:313-7; 4. Srivaths L, et al. Blood Adv. 2020;4:3209-16;</a:t>
            </a:r>
          </a:p>
          <a:p>
            <a:pPr algn="l" defTabSz="825500">
              <a:lnSpc>
                <a:spcPct val="90000"/>
              </a:lnSpc>
              <a:defRPr sz="1800" i="0"/>
            </a:pPr>
            <a:r>
              <a:t>5. Wang W, et al. Haemophilia. 2013;19:225-30; 6. Torres R, et al. Rev Chil Pediatr. 2017;88:717-22; 7. Noone D, et al. Haemophilia 2019;25:468-74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28" y="4824730"/>
            <a:ext cx="174123" cy="174123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IMPACT OF BLEEDING DISORDERS ON…"/>
          <p:cNvSpPr txBox="1"/>
          <p:nvPr/>
        </p:nvSpPr>
        <p:spPr>
          <a:xfrm>
            <a:off x="10467202" y="3136115"/>
            <a:ext cx="8675779" cy="119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pPr>
            <a:r>
              <a:t>IMPACT OF BLEEDING DISORDERS ON</a:t>
            </a:r>
          </a:p>
          <a:p>
            <a:pPr marL="638923" indent="-469900" algn="l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pPr>
            <a:r>
              <a:t>WOMEN AND GIRLS</a:t>
            </a:r>
            <a:r>
              <a:rPr baseline="31999"/>
              <a:t>1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/>
          <a:srcRect r="1"/>
          <a:stretch>
            <a:fillRect/>
          </a:stretch>
        </p:blipFill>
        <p:spPr>
          <a:xfrm>
            <a:off x="14965100" y="-4784949"/>
            <a:ext cx="14483954" cy="28704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" y="9951"/>
                </a:lnTo>
                <a:cubicBezTo>
                  <a:pt x="15" y="15424"/>
                  <a:pt x="24" y="19507"/>
                  <a:pt x="30" y="19024"/>
                </a:cubicBezTo>
                <a:cubicBezTo>
                  <a:pt x="166" y="7806"/>
                  <a:pt x="274" y="37"/>
                  <a:pt x="294" y="21"/>
                </a:cubicBezTo>
                <a:cubicBezTo>
                  <a:pt x="310" y="8"/>
                  <a:pt x="261" y="0"/>
                  <a:pt x="160" y="0"/>
                </a:cubicBezTo>
                <a:lnTo>
                  <a:pt x="0" y="0"/>
                </a:lnTo>
                <a:close/>
                <a:moveTo>
                  <a:pt x="17760" y="2"/>
                </a:moveTo>
                <a:cubicBezTo>
                  <a:pt x="16484" y="2"/>
                  <a:pt x="14785" y="2"/>
                  <a:pt x="12521" y="3"/>
                </a:cubicBezTo>
                <a:lnTo>
                  <a:pt x="3443" y="6"/>
                </a:lnTo>
                <a:lnTo>
                  <a:pt x="10820" y="32"/>
                </a:lnTo>
                <a:cubicBezTo>
                  <a:pt x="14877" y="46"/>
                  <a:pt x="18958" y="61"/>
                  <a:pt x="19889" y="64"/>
                </a:cubicBezTo>
                <a:cubicBezTo>
                  <a:pt x="20819" y="67"/>
                  <a:pt x="21585" y="72"/>
                  <a:pt x="21591" y="75"/>
                </a:cubicBezTo>
                <a:cubicBezTo>
                  <a:pt x="21596" y="77"/>
                  <a:pt x="21600" y="62"/>
                  <a:pt x="21600" y="40"/>
                </a:cubicBezTo>
                <a:cubicBezTo>
                  <a:pt x="21600" y="10"/>
                  <a:pt x="21587" y="2"/>
                  <a:pt x="17760" y="2"/>
                </a:cubicBezTo>
                <a:close/>
                <a:moveTo>
                  <a:pt x="21589" y="1519"/>
                </a:moveTo>
                <a:lnTo>
                  <a:pt x="21462" y="11469"/>
                </a:lnTo>
                <a:cubicBezTo>
                  <a:pt x="21391" y="16942"/>
                  <a:pt x="21327" y="21460"/>
                  <a:pt x="21319" y="21510"/>
                </a:cubicBezTo>
                <a:lnTo>
                  <a:pt x="21305" y="21600"/>
                </a:lnTo>
                <a:lnTo>
                  <a:pt x="21600" y="21600"/>
                </a:lnTo>
                <a:lnTo>
                  <a:pt x="21595" y="11559"/>
                </a:lnTo>
                <a:lnTo>
                  <a:pt x="21589" y="1519"/>
                </a:lnTo>
                <a:close/>
                <a:moveTo>
                  <a:pt x="9576" y="5440"/>
                </a:moveTo>
                <a:cubicBezTo>
                  <a:pt x="9494" y="5436"/>
                  <a:pt x="9426" y="5442"/>
                  <a:pt x="9384" y="5460"/>
                </a:cubicBezTo>
                <a:cubicBezTo>
                  <a:pt x="9351" y="5473"/>
                  <a:pt x="9258" y="5488"/>
                  <a:pt x="9177" y="5492"/>
                </a:cubicBezTo>
                <a:cubicBezTo>
                  <a:pt x="8776" y="5511"/>
                  <a:pt x="8552" y="5558"/>
                  <a:pt x="8470" y="5640"/>
                </a:cubicBezTo>
                <a:cubicBezTo>
                  <a:pt x="8444" y="5666"/>
                  <a:pt x="8400" y="5688"/>
                  <a:pt x="8372" y="5689"/>
                </a:cubicBezTo>
                <a:cubicBezTo>
                  <a:pt x="8344" y="5689"/>
                  <a:pt x="8326" y="5701"/>
                  <a:pt x="8332" y="5715"/>
                </a:cubicBezTo>
                <a:cubicBezTo>
                  <a:pt x="8338" y="5729"/>
                  <a:pt x="8288" y="5778"/>
                  <a:pt x="8222" y="5825"/>
                </a:cubicBezTo>
                <a:cubicBezTo>
                  <a:pt x="8126" y="5892"/>
                  <a:pt x="8106" y="5922"/>
                  <a:pt x="8128" y="5966"/>
                </a:cubicBezTo>
                <a:cubicBezTo>
                  <a:pt x="8149" y="6007"/>
                  <a:pt x="8138" y="6028"/>
                  <a:pt x="8089" y="6046"/>
                </a:cubicBezTo>
                <a:cubicBezTo>
                  <a:pt x="8045" y="6063"/>
                  <a:pt x="8018" y="6105"/>
                  <a:pt x="8011" y="6168"/>
                </a:cubicBezTo>
                <a:cubicBezTo>
                  <a:pt x="8005" y="6221"/>
                  <a:pt x="7979" y="6283"/>
                  <a:pt x="7954" y="6307"/>
                </a:cubicBezTo>
                <a:cubicBezTo>
                  <a:pt x="7889" y="6368"/>
                  <a:pt x="7897" y="6474"/>
                  <a:pt x="7968" y="6500"/>
                </a:cubicBezTo>
                <a:cubicBezTo>
                  <a:pt x="8001" y="6512"/>
                  <a:pt x="8036" y="6553"/>
                  <a:pt x="8046" y="6591"/>
                </a:cubicBezTo>
                <a:cubicBezTo>
                  <a:pt x="8079" y="6722"/>
                  <a:pt x="8113" y="6788"/>
                  <a:pt x="8158" y="6805"/>
                </a:cubicBezTo>
                <a:cubicBezTo>
                  <a:pt x="8238" y="6834"/>
                  <a:pt x="8578" y="6870"/>
                  <a:pt x="8668" y="6858"/>
                </a:cubicBezTo>
                <a:cubicBezTo>
                  <a:pt x="8778" y="6845"/>
                  <a:pt x="8879" y="6897"/>
                  <a:pt x="9047" y="7055"/>
                </a:cubicBezTo>
                <a:cubicBezTo>
                  <a:pt x="9115" y="7118"/>
                  <a:pt x="9198" y="7192"/>
                  <a:pt x="9232" y="7218"/>
                </a:cubicBezTo>
                <a:cubicBezTo>
                  <a:pt x="9291" y="7264"/>
                  <a:pt x="9287" y="7268"/>
                  <a:pt x="9111" y="7349"/>
                </a:cubicBezTo>
                <a:cubicBezTo>
                  <a:pt x="9003" y="7398"/>
                  <a:pt x="8937" y="7444"/>
                  <a:pt x="8950" y="7460"/>
                </a:cubicBezTo>
                <a:cubicBezTo>
                  <a:pt x="8962" y="7477"/>
                  <a:pt x="8876" y="7536"/>
                  <a:pt x="8738" y="7605"/>
                </a:cubicBezTo>
                <a:cubicBezTo>
                  <a:pt x="8611" y="7670"/>
                  <a:pt x="8468" y="7765"/>
                  <a:pt x="8422" y="7817"/>
                </a:cubicBezTo>
                <a:cubicBezTo>
                  <a:pt x="8375" y="7869"/>
                  <a:pt x="8312" y="7937"/>
                  <a:pt x="8280" y="7968"/>
                </a:cubicBezTo>
                <a:cubicBezTo>
                  <a:pt x="8249" y="7999"/>
                  <a:pt x="8231" y="8031"/>
                  <a:pt x="8241" y="8039"/>
                </a:cubicBezTo>
                <a:cubicBezTo>
                  <a:pt x="8251" y="8047"/>
                  <a:pt x="8242" y="8087"/>
                  <a:pt x="8220" y="8127"/>
                </a:cubicBezTo>
                <a:cubicBezTo>
                  <a:pt x="8192" y="8178"/>
                  <a:pt x="8133" y="8216"/>
                  <a:pt x="8024" y="8252"/>
                </a:cubicBezTo>
                <a:cubicBezTo>
                  <a:pt x="7939" y="8280"/>
                  <a:pt x="7868" y="8314"/>
                  <a:pt x="7868" y="8326"/>
                </a:cubicBezTo>
                <a:cubicBezTo>
                  <a:pt x="7867" y="8338"/>
                  <a:pt x="7848" y="8433"/>
                  <a:pt x="7825" y="8537"/>
                </a:cubicBezTo>
                <a:cubicBezTo>
                  <a:pt x="7802" y="8641"/>
                  <a:pt x="7776" y="8761"/>
                  <a:pt x="7768" y="8805"/>
                </a:cubicBezTo>
                <a:cubicBezTo>
                  <a:pt x="7759" y="8848"/>
                  <a:pt x="7727" y="8933"/>
                  <a:pt x="7696" y="8993"/>
                </a:cubicBezTo>
                <a:cubicBezTo>
                  <a:pt x="7665" y="9053"/>
                  <a:pt x="7648" y="9109"/>
                  <a:pt x="7658" y="9117"/>
                </a:cubicBezTo>
                <a:cubicBezTo>
                  <a:pt x="7683" y="9137"/>
                  <a:pt x="7678" y="9607"/>
                  <a:pt x="7652" y="9678"/>
                </a:cubicBezTo>
                <a:cubicBezTo>
                  <a:pt x="7640" y="9711"/>
                  <a:pt x="7625" y="9789"/>
                  <a:pt x="7619" y="9851"/>
                </a:cubicBezTo>
                <a:cubicBezTo>
                  <a:pt x="7613" y="9914"/>
                  <a:pt x="7596" y="9971"/>
                  <a:pt x="7581" y="9979"/>
                </a:cubicBezTo>
                <a:cubicBezTo>
                  <a:pt x="7539" y="10000"/>
                  <a:pt x="7549" y="10103"/>
                  <a:pt x="7597" y="10148"/>
                </a:cubicBezTo>
                <a:cubicBezTo>
                  <a:pt x="7625" y="10175"/>
                  <a:pt x="7627" y="10196"/>
                  <a:pt x="7602" y="10208"/>
                </a:cubicBezTo>
                <a:cubicBezTo>
                  <a:pt x="7552" y="10234"/>
                  <a:pt x="7586" y="10298"/>
                  <a:pt x="7656" y="10311"/>
                </a:cubicBezTo>
                <a:cubicBezTo>
                  <a:pt x="7686" y="10317"/>
                  <a:pt x="7701" y="10335"/>
                  <a:pt x="7689" y="10351"/>
                </a:cubicBezTo>
                <a:cubicBezTo>
                  <a:pt x="7677" y="10366"/>
                  <a:pt x="7719" y="10409"/>
                  <a:pt x="7782" y="10446"/>
                </a:cubicBezTo>
                <a:cubicBezTo>
                  <a:pt x="7846" y="10482"/>
                  <a:pt x="7932" y="10549"/>
                  <a:pt x="7975" y="10593"/>
                </a:cubicBezTo>
                <a:cubicBezTo>
                  <a:pt x="8045" y="10667"/>
                  <a:pt x="8047" y="10678"/>
                  <a:pt x="7990" y="10721"/>
                </a:cubicBezTo>
                <a:cubicBezTo>
                  <a:pt x="7892" y="10795"/>
                  <a:pt x="7833" y="10897"/>
                  <a:pt x="7790" y="11068"/>
                </a:cubicBezTo>
                <a:cubicBezTo>
                  <a:pt x="7652" y="11614"/>
                  <a:pt x="7652" y="11619"/>
                  <a:pt x="7699" y="11892"/>
                </a:cubicBezTo>
                <a:cubicBezTo>
                  <a:pt x="7724" y="12039"/>
                  <a:pt x="7745" y="12305"/>
                  <a:pt x="7746" y="12483"/>
                </a:cubicBezTo>
                <a:cubicBezTo>
                  <a:pt x="7746" y="12660"/>
                  <a:pt x="7758" y="12815"/>
                  <a:pt x="7772" y="12827"/>
                </a:cubicBezTo>
                <a:cubicBezTo>
                  <a:pt x="7787" y="12838"/>
                  <a:pt x="7796" y="12929"/>
                  <a:pt x="7794" y="13028"/>
                </a:cubicBezTo>
                <a:cubicBezTo>
                  <a:pt x="7791" y="13137"/>
                  <a:pt x="7807" y="13218"/>
                  <a:pt x="7834" y="13235"/>
                </a:cubicBezTo>
                <a:cubicBezTo>
                  <a:pt x="7859" y="13250"/>
                  <a:pt x="7868" y="13288"/>
                  <a:pt x="7856" y="13320"/>
                </a:cubicBezTo>
                <a:cubicBezTo>
                  <a:pt x="7843" y="13351"/>
                  <a:pt x="7849" y="13406"/>
                  <a:pt x="7869" y="13441"/>
                </a:cubicBezTo>
                <a:cubicBezTo>
                  <a:pt x="7889" y="13476"/>
                  <a:pt x="7909" y="13609"/>
                  <a:pt x="7913" y="13736"/>
                </a:cubicBezTo>
                <a:cubicBezTo>
                  <a:pt x="7919" y="13941"/>
                  <a:pt x="7933" y="14018"/>
                  <a:pt x="8007" y="14244"/>
                </a:cubicBezTo>
                <a:cubicBezTo>
                  <a:pt x="8018" y="14276"/>
                  <a:pt x="8043" y="14310"/>
                  <a:pt x="8063" y="14320"/>
                </a:cubicBezTo>
                <a:cubicBezTo>
                  <a:pt x="8083" y="14330"/>
                  <a:pt x="8090" y="14351"/>
                  <a:pt x="8078" y="14366"/>
                </a:cubicBezTo>
                <a:cubicBezTo>
                  <a:pt x="8067" y="14381"/>
                  <a:pt x="8070" y="14409"/>
                  <a:pt x="8085" y="14428"/>
                </a:cubicBezTo>
                <a:cubicBezTo>
                  <a:pt x="8125" y="14476"/>
                  <a:pt x="8107" y="14716"/>
                  <a:pt x="8062" y="14743"/>
                </a:cubicBezTo>
                <a:cubicBezTo>
                  <a:pt x="8041" y="14755"/>
                  <a:pt x="8030" y="14845"/>
                  <a:pt x="8036" y="14942"/>
                </a:cubicBezTo>
                <a:cubicBezTo>
                  <a:pt x="8045" y="15103"/>
                  <a:pt x="8040" y="15118"/>
                  <a:pt x="7973" y="15115"/>
                </a:cubicBezTo>
                <a:cubicBezTo>
                  <a:pt x="7878" y="15111"/>
                  <a:pt x="7285" y="15270"/>
                  <a:pt x="7027" y="15369"/>
                </a:cubicBezTo>
                <a:cubicBezTo>
                  <a:pt x="6884" y="15424"/>
                  <a:pt x="6787" y="15446"/>
                  <a:pt x="6689" y="15446"/>
                </a:cubicBezTo>
                <a:cubicBezTo>
                  <a:pt x="6467" y="15446"/>
                  <a:pt x="6374" y="15467"/>
                  <a:pt x="6310" y="15529"/>
                </a:cubicBezTo>
                <a:cubicBezTo>
                  <a:pt x="6257" y="15582"/>
                  <a:pt x="6257" y="15592"/>
                  <a:pt x="6311" y="15634"/>
                </a:cubicBezTo>
                <a:cubicBezTo>
                  <a:pt x="6344" y="15660"/>
                  <a:pt x="6412" y="15684"/>
                  <a:pt x="6461" y="15687"/>
                </a:cubicBezTo>
                <a:cubicBezTo>
                  <a:pt x="6548" y="15694"/>
                  <a:pt x="7055" y="15693"/>
                  <a:pt x="8145" y="15684"/>
                </a:cubicBezTo>
                <a:cubicBezTo>
                  <a:pt x="8437" y="15681"/>
                  <a:pt x="8755" y="15685"/>
                  <a:pt x="8852" y="15692"/>
                </a:cubicBezTo>
                <a:cubicBezTo>
                  <a:pt x="9013" y="15704"/>
                  <a:pt x="9047" y="15698"/>
                  <a:pt x="9216" y="15635"/>
                </a:cubicBezTo>
                <a:cubicBezTo>
                  <a:pt x="9452" y="15546"/>
                  <a:pt x="9481" y="15492"/>
                  <a:pt x="9365" y="15359"/>
                </a:cubicBezTo>
                <a:cubicBezTo>
                  <a:pt x="9177" y="15144"/>
                  <a:pt x="9165" y="15110"/>
                  <a:pt x="9163" y="14833"/>
                </a:cubicBezTo>
                <a:cubicBezTo>
                  <a:pt x="9162" y="14684"/>
                  <a:pt x="9174" y="14437"/>
                  <a:pt x="9189" y="14284"/>
                </a:cubicBezTo>
                <a:cubicBezTo>
                  <a:pt x="9229" y="13873"/>
                  <a:pt x="9229" y="13780"/>
                  <a:pt x="9193" y="13647"/>
                </a:cubicBezTo>
                <a:cubicBezTo>
                  <a:pt x="9163" y="13536"/>
                  <a:pt x="9169" y="13521"/>
                  <a:pt x="9253" y="13472"/>
                </a:cubicBezTo>
                <a:lnTo>
                  <a:pt x="9345" y="13418"/>
                </a:lnTo>
                <a:lnTo>
                  <a:pt x="9620" y="13491"/>
                </a:lnTo>
                <a:cubicBezTo>
                  <a:pt x="9771" y="13532"/>
                  <a:pt x="9923" y="13578"/>
                  <a:pt x="9957" y="13592"/>
                </a:cubicBezTo>
                <a:cubicBezTo>
                  <a:pt x="9992" y="13607"/>
                  <a:pt x="10037" y="13619"/>
                  <a:pt x="10059" y="13619"/>
                </a:cubicBezTo>
                <a:cubicBezTo>
                  <a:pt x="10081" y="13619"/>
                  <a:pt x="10131" y="13637"/>
                  <a:pt x="10170" y="13658"/>
                </a:cubicBezTo>
                <a:cubicBezTo>
                  <a:pt x="10209" y="13680"/>
                  <a:pt x="10255" y="13693"/>
                  <a:pt x="10274" y="13687"/>
                </a:cubicBezTo>
                <a:cubicBezTo>
                  <a:pt x="10292" y="13682"/>
                  <a:pt x="10347" y="13688"/>
                  <a:pt x="10396" y="13702"/>
                </a:cubicBezTo>
                <a:cubicBezTo>
                  <a:pt x="10445" y="13716"/>
                  <a:pt x="10496" y="13725"/>
                  <a:pt x="10510" y="13723"/>
                </a:cubicBezTo>
                <a:cubicBezTo>
                  <a:pt x="10524" y="13722"/>
                  <a:pt x="10638" y="13746"/>
                  <a:pt x="10764" y="13779"/>
                </a:cubicBezTo>
                <a:cubicBezTo>
                  <a:pt x="10889" y="13811"/>
                  <a:pt x="11013" y="13838"/>
                  <a:pt x="11039" y="13838"/>
                </a:cubicBezTo>
                <a:cubicBezTo>
                  <a:pt x="11065" y="13838"/>
                  <a:pt x="11108" y="13852"/>
                  <a:pt x="11136" y="13869"/>
                </a:cubicBezTo>
                <a:cubicBezTo>
                  <a:pt x="11164" y="13886"/>
                  <a:pt x="11249" y="13913"/>
                  <a:pt x="11326" y="13929"/>
                </a:cubicBezTo>
                <a:cubicBezTo>
                  <a:pt x="11402" y="13945"/>
                  <a:pt x="11555" y="13992"/>
                  <a:pt x="11664" y="14034"/>
                </a:cubicBezTo>
                <a:cubicBezTo>
                  <a:pt x="11773" y="14076"/>
                  <a:pt x="11968" y="14139"/>
                  <a:pt x="12098" y="14173"/>
                </a:cubicBezTo>
                <a:cubicBezTo>
                  <a:pt x="12228" y="14207"/>
                  <a:pt x="12401" y="14269"/>
                  <a:pt x="12482" y="14311"/>
                </a:cubicBezTo>
                <a:cubicBezTo>
                  <a:pt x="12628" y="14386"/>
                  <a:pt x="12630" y="14389"/>
                  <a:pt x="12623" y="14534"/>
                </a:cubicBezTo>
                <a:cubicBezTo>
                  <a:pt x="12619" y="14615"/>
                  <a:pt x="12630" y="14748"/>
                  <a:pt x="12648" y="14830"/>
                </a:cubicBezTo>
                <a:cubicBezTo>
                  <a:pt x="12666" y="14912"/>
                  <a:pt x="12678" y="14997"/>
                  <a:pt x="12675" y="15019"/>
                </a:cubicBezTo>
                <a:cubicBezTo>
                  <a:pt x="12673" y="15041"/>
                  <a:pt x="12662" y="15116"/>
                  <a:pt x="12653" y="15187"/>
                </a:cubicBezTo>
                <a:cubicBezTo>
                  <a:pt x="12640" y="15297"/>
                  <a:pt x="12650" y="15323"/>
                  <a:pt x="12717" y="15360"/>
                </a:cubicBezTo>
                <a:cubicBezTo>
                  <a:pt x="12824" y="15419"/>
                  <a:pt x="12984" y="15403"/>
                  <a:pt x="13232" y="15309"/>
                </a:cubicBezTo>
                <a:cubicBezTo>
                  <a:pt x="13519" y="15201"/>
                  <a:pt x="13889" y="14934"/>
                  <a:pt x="13889" y="14836"/>
                </a:cubicBezTo>
                <a:cubicBezTo>
                  <a:pt x="13889" y="14800"/>
                  <a:pt x="14104" y="14467"/>
                  <a:pt x="14153" y="14426"/>
                </a:cubicBezTo>
                <a:cubicBezTo>
                  <a:pt x="14168" y="14414"/>
                  <a:pt x="14183" y="14390"/>
                  <a:pt x="14187" y="14374"/>
                </a:cubicBezTo>
                <a:cubicBezTo>
                  <a:pt x="14191" y="14357"/>
                  <a:pt x="14213" y="14287"/>
                  <a:pt x="14237" y="14217"/>
                </a:cubicBezTo>
                <a:cubicBezTo>
                  <a:pt x="14286" y="14073"/>
                  <a:pt x="14243" y="14007"/>
                  <a:pt x="14065" y="13948"/>
                </a:cubicBezTo>
                <a:cubicBezTo>
                  <a:pt x="13949" y="13910"/>
                  <a:pt x="13752" y="13921"/>
                  <a:pt x="13716" y="13967"/>
                </a:cubicBezTo>
                <a:cubicBezTo>
                  <a:pt x="13693" y="13998"/>
                  <a:pt x="13597" y="13988"/>
                  <a:pt x="13495" y="13946"/>
                </a:cubicBezTo>
                <a:cubicBezTo>
                  <a:pt x="13463" y="13933"/>
                  <a:pt x="13356" y="13901"/>
                  <a:pt x="13258" y="13875"/>
                </a:cubicBezTo>
                <a:cubicBezTo>
                  <a:pt x="13160" y="13849"/>
                  <a:pt x="13000" y="13796"/>
                  <a:pt x="12904" y="13757"/>
                </a:cubicBezTo>
                <a:cubicBezTo>
                  <a:pt x="12700" y="13675"/>
                  <a:pt x="12511" y="13613"/>
                  <a:pt x="12511" y="13629"/>
                </a:cubicBezTo>
                <a:cubicBezTo>
                  <a:pt x="12511" y="13651"/>
                  <a:pt x="12229" y="13579"/>
                  <a:pt x="12088" y="13521"/>
                </a:cubicBezTo>
                <a:cubicBezTo>
                  <a:pt x="11312" y="13201"/>
                  <a:pt x="10975" y="13102"/>
                  <a:pt x="10290" y="12993"/>
                </a:cubicBezTo>
                <a:cubicBezTo>
                  <a:pt x="9917" y="12933"/>
                  <a:pt x="9791" y="12886"/>
                  <a:pt x="9694" y="12771"/>
                </a:cubicBezTo>
                <a:cubicBezTo>
                  <a:pt x="9613" y="12676"/>
                  <a:pt x="9627" y="12585"/>
                  <a:pt x="9753" y="12393"/>
                </a:cubicBezTo>
                <a:cubicBezTo>
                  <a:pt x="9889" y="12187"/>
                  <a:pt x="9971" y="12039"/>
                  <a:pt x="10029" y="11897"/>
                </a:cubicBezTo>
                <a:cubicBezTo>
                  <a:pt x="10076" y="11780"/>
                  <a:pt x="10208" y="11664"/>
                  <a:pt x="10374" y="11593"/>
                </a:cubicBezTo>
                <a:cubicBezTo>
                  <a:pt x="10550" y="11517"/>
                  <a:pt x="10628" y="11440"/>
                  <a:pt x="10652" y="11319"/>
                </a:cubicBezTo>
                <a:cubicBezTo>
                  <a:pt x="10664" y="11258"/>
                  <a:pt x="10723" y="11156"/>
                  <a:pt x="10782" y="11094"/>
                </a:cubicBezTo>
                <a:cubicBezTo>
                  <a:pt x="10900" y="10970"/>
                  <a:pt x="10990" y="10805"/>
                  <a:pt x="10971" y="10747"/>
                </a:cubicBezTo>
                <a:cubicBezTo>
                  <a:pt x="10958" y="10705"/>
                  <a:pt x="11131" y="10578"/>
                  <a:pt x="11180" y="10594"/>
                </a:cubicBezTo>
                <a:cubicBezTo>
                  <a:pt x="11198" y="10599"/>
                  <a:pt x="11213" y="10594"/>
                  <a:pt x="11213" y="10583"/>
                </a:cubicBezTo>
                <a:cubicBezTo>
                  <a:pt x="11213" y="10571"/>
                  <a:pt x="11250" y="10543"/>
                  <a:pt x="11295" y="10521"/>
                </a:cubicBezTo>
                <a:cubicBezTo>
                  <a:pt x="11484" y="10425"/>
                  <a:pt x="11486" y="10101"/>
                  <a:pt x="11298" y="9688"/>
                </a:cubicBezTo>
                <a:cubicBezTo>
                  <a:pt x="11256" y="9595"/>
                  <a:pt x="11220" y="9442"/>
                  <a:pt x="11219" y="9347"/>
                </a:cubicBezTo>
                <a:cubicBezTo>
                  <a:pt x="11217" y="9253"/>
                  <a:pt x="11187" y="9114"/>
                  <a:pt x="11152" y="9039"/>
                </a:cubicBezTo>
                <a:cubicBezTo>
                  <a:pt x="11079" y="8885"/>
                  <a:pt x="11072" y="8656"/>
                  <a:pt x="11138" y="8591"/>
                </a:cubicBezTo>
                <a:cubicBezTo>
                  <a:pt x="11163" y="8567"/>
                  <a:pt x="11227" y="8523"/>
                  <a:pt x="11280" y="8494"/>
                </a:cubicBezTo>
                <a:cubicBezTo>
                  <a:pt x="11418" y="8420"/>
                  <a:pt x="11460" y="8304"/>
                  <a:pt x="11408" y="8144"/>
                </a:cubicBezTo>
                <a:cubicBezTo>
                  <a:pt x="11348" y="7961"/>
                  <a:pt x="11252" y="7719"/>
                  <a:pt x="11234" y="7704"/>
                </a:cubicBezTo>
                <a:cubicBezTo>
                  <a:pt x="11225" y="7697"/>
                  <a:pt x="11208" y="7580"/>
                  <a:pt x="11196" y="7444"/>
                </a:cubicBezTo>
                <a:cubicBezTo>
                  <a:pt x="11171" y="7172"/>
                  <a:pt x="11156" y="7116"/>
                  <a:pt x="11077" y="6998"/>
                </a:cubicBezTo>
                <a:cubicBezTo>
                  <a:pt x="11048" y="6955"/>
                  <a:pt x="11012" y="6838"/>
                  <a:pt x="10996" y="6740"/>
                </a:cubicBezTo>
                <a:cubicBezTo>
                  <a:pt x="10981" y="6642"/>
                  <a:pt x="10952" y="6546"/>
                  <a:pt x="10932" y="6528"/>
                </a:cubicBezTo>
                <a:cubicBezTo>
                  <a:pt x="10913" y="6509"/>
                  <a:pt x="10889" y="6468"/>
                  <a:pt x="10880" y="6438"/>
                </a:cubicBezTo>
                <a:cubicBezTo>
                  <a:pt x="10871" y="6408"/>
                  <a:pt x="10845" y="6347"/>
                  <a:pt x="10822" y="6303"/>
                </a:cubicBezTo>
                <a:cubicBezTo>
                  <a:pt x="10799" y="6260"/>
                  <a:pt x="10772" y="6191"/>
                  <a:pt x="10761" y="6150"/>
                </a:cubicBezTo>
                <a:cubicBezTo>
                  <a:pt x="10733" y="6050"/>
                  <a:pt x="10485" y="5744"/>
                  <a:pt x="10368" y="5667"/>
                </a:cubicBezTo>
                <a:cubicBezTo>
                  <a:pt x="10193" y="5551"/>
                  <a:pt x="9821" y="5453"/>
                  <a:pt x="9576" y="5440"/>
                </a:cubicBezTo>
                <a:close/>
                <a:moveTo>
                  <a:pt x="32" y="21511"/>
                </a:moveTo>
                <a:cubicBezTo>
                  <a:pt x="10" y="21512"/>
                  <a:pt x="0" y="21525"/>
                  <a:pt x="0" y="21551"/>
                </a:cubicBezTo>
                <a:lnTo>
                  <a:pt x="0" y="21600"/>
                </a:lnTo>
                <a:lnTo>
                  <a:pt x="10397" y="21597"/>
                </a:lnTo>
                <a:lnTo>
                  <a:pt x="20794" y="21594"/>
                </a:lnTo>
                <a:lnTo>
                  <a:pt x="10455" y="21560"/>
                </a:lnTo>
                <a:cubicBezTo>
                  <a:pt x="4769" y="21541"/>
                  <a:pt x="91" y="21520"/>
                  <a:pt x="59" y="21513"/>
                </a:cubicBezTo>
                <a:cubicBezTo>
                  <a:pt x="48" y="21511"/>
                  <a:pt x="39" y="21511"/>
                  <a:pt x="32" y="215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561" y="3318907"/>
            <a:ext cx="10925011" cy="953391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Pain during…"/>
          <p:cNvSpPr txBox="1"/>
          <p:nvPr/>
        </p:nvSpPr>
        <p:spPr>
          <a:xfrm>
            <a:off x="10885984" y="5694445"/>
            <a:ext cx="1823237" cy="86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Pain during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periods</a:t>
            </a:r>
          </a:p>
        </p:txBody>
      </p:sp>
      <p:sp>
        <p:nvSpPr>
          <p:cNvPr id="242" name="Adverse…"/>
          <p:cNvSpPr txBox="1"/>
          <p:nvPr/>
        </p:nvSpPr>
        <p:spPr>
          <a:xfrm>
            <a:off x="13300004" y="5487906"/>
            <a:ext cx="2000780" cy="128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Adverse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psychosocial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effects</a:t>
            </a:r>
          </a:p>
        </p:txBody>
      </p:sp>
      <p:sp>
        <p:nvSpPr>
          <p:cNvPr id="243" name="Time lost from…"/>
          <p:cNvSpPr txBox="1"/>
          <p:nvPr/>
        </p:nvSpPr>
        <p:spPr>
          <a:xfrm>
            <a:off x="15882489" y="5600845"/>
            <a:ext cx="2288497" cy="86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Time lost from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work or school</a:t>
            </a:r>
          </a:p>
        </p:txBody>
      </p:sp>
      <p:sp>
        <p:nvSpPr>
          <p:cNvPr id="244" name="Unnecessary…"/>
          <p:cNvSpPr txBox="1"/>
          <p:nvPr/>
        </p:nvSpPr>
        <p:spPr>
          <a:xfrm>
            <a:off x="10783454" y="7762150"/>
            <a:ext cx="2028297" cy="86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Unnecessary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procedures</a:t>
            </a:r>
          </a:p>
        </p:txBody>
      </p:sp>
      <p:sp>
        <p:nvSpPr>
          <p:cNvPr id="245" name="Reduced…"/>
          <p:cNvSpPr txBox="1"/>
          <p:nvPr/>
        </p:nvSpPr>
        <p:spPr>
          <a:xfrm>
            <a:off x="10742329" y="9781253"/>
            <a:ext cx="2008947" cy="86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Reduced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quality of life</a:t>
            </a:r>
          </a:p>
        </p:txBody>
      </p:sp>
      <p:sp>
        <p:nvSpPr>
          <p:cNvPr id="246" name="Anaemia:…"/>
          <p:cNvSpPr txBox="1"/>
          <p:nvPr/>
        </p:nvSpPr>
        <p:spPr>
          <a:xfrm>
            <a:off x="13387648" y="7651867"/>
            <a:ext cx="2223037" cy="86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Anaemia: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iron deficiency</a:t>
            </a:r>
          </a:p>
        </p:txBody>
      </p:sp>
      <p:sp>
        <p:nvSpPr>
          <p:cNvPr id="247" name="Limitations in…"/>
          <p:cNvSpPr txBox="1"/>
          <p:nvPr/>
        </p:nvSpPr>
        <p:spPr>
          <a:xfrm>
            <a:off x="13571247" y="9844753"/>
            <a:ext cx="2169301" cy="86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Limitations in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daily activities</a:t>
            </a:r>
          </a:p>
        </p:txBody>
      </p:sp>
      <p:sp>
        <p:nvSpPr>
          <p:cNvPr id="248" name="Hospitalisations…"/>
          <p:cNvSpPr txBox="1"/>
          <p:nvPr/>
        </p:nvSpPr>
        <p:spPr>
          <a:xfrm>
            <a:off x="15922260" y="7559628"/>
            <a:ext cx="2488355" cy="128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Hospitalisations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and maternal</a:t>
            </a:r>
          </a:p>
          <a:p>
            <a:pPr algn="ctr" defTabSz="825500">
              <a:lnSpc>
                <a:spcPct val="30000"/>
              </a:lnSpc>
              <a:spcBef>
                <a:spcPts val="1800"/>
              </a:spcBef>
              <a:defRPr sz="2800" b="1" i="0" spc="-28">
                <a:solidFill>
                  <a:srgbClr val="FFFFFD"/>
                </a:solidFill>
              </a:defRPr>
            </a:pPr>
            <a:r>
              <a:t>mortality</a:t>
            </a:r>
          </a:p>
        </p:txBody>
      </p:sp>
      <p:sp>
        <p:nvSpPr>
          <p:cNvPr id="249" name="05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05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51" y="3863655"/>
            <a:ext cx="22089364" cy="826662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Bleeding symptoms can be caused by a variety of disorders in platelets and blood clotting factors"/>
          <p:cNvSpPr txBox="1"/>
          <p:nvPr/>
        </p:nvSpPr>
        <p:spPr>
          <a:xfrm>
            <a:off x="819106" y="789073"/>
            <a:ext cx="18867406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Bleeding symptoms can be caused by a</a:t>
            </a:r>
            <a:r>
              <a:rPr b="1">
                <a:solidFill>
                  <a:srgbClr val="891B10"/>
                </a:solidFill>
              </a:rPr>
              <a:t> variety of disorders in platelets and blood clotting factors</a:t>
            </a:r>
          </a:p>
        </p:txBody>
      </p:sp>
      <p:sp>
        <p:nvSpPr>
          <p:cNvPr id="253" name="Hermans C, Kulkarni R. Haemophilia. 2018;24 Suppl 6:29-36; Leebeek FWG, Eikenboom JCJ. N Engl J Med. 2016;375:2067-80; Simon D, et al. Haemophilia. 2008;14:1240-9"/>
          <p:cNvSpPr txBox="1"/>
          <p:nvPr/>
        </p:nvSpPr>
        <p:spPr>
          <a:xfrm>
            <a:off x="852121" y="12753771"/>
            <a:ext cx="16060692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Hermans C, Kulkarni R. Haemophilia. 2018;24 Suppl 6:29-36; Leebeek FWG, Eikenboom JCJ. N Engl J Med. 2016;375:2067-80; Simon D, et al. Haemophilia. 2008;14:1240-9</a:t>
            </a:r>
          </a:p>
        </p:txBody>
      </p:sp>
      <p:sp>
        <p:nvSpPr>
          <p:cNvPr id="254" name="HAEMOSTASIS CONSISTS OF THREE PHASES"/>
          <p:cNvSpPr txBox="1"/>
          <p:nvPr/>
        </p:nvSpPr>
        <p:spPr>
          <a:xfrm>
            <a:off x="645868" y="2722881"/>
            <a:ext cx="9826184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lvl1pPr>
          </a:lstStyle>
          <a:p>
            <a:r>
              <a:t>HAEMOSTASIS CONSISTS OF THREE PHASES</a:t>
            </a:r>
          </a:p>
        </p:txBody>
      </p:sp>
      <p:sp>
        <p:nvSpPr>
          <p:cNvPr id="255" name="Vasoconstriction is generally not affected by…"/>
          <p:cNvSpPr txBox="1"/>
          <p:nvPr/>
        </p:nvSpPr>
        <p:spPr>
          <a:xfrm>
            <a:off x="11745669" y="4299462"/>
            <a:ext cx="7446169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Vasoconstriction is generally not affected by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bleeding disorders</a:t>
            </a:r>
          </a:p>
        </p:txBody>
      </p:sp>
      <p:sp>
        <p:nvSpPr>
          <p:cNvPr id="256" name="Bleeding disorders in women"/>
          <p:cNvSpPr txBox="1"/>
          <p:nvPr/>
        </p:nvSpPr>
        <p:spPr>
          <a:xfrm>
            <a:off x="11780395" y="7128285"/>
            <a:ext cx="489406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Bleeding disorders in women</a:t>
            </a:r>
          </a:p>
        </p:txBody>
      </p:sp>
      <p:sp>
        <p:nvSpPr>
          <p:cNvPr id="257" name="Bleeding disorders in women"/>
          <p:cNvSpPr txBox="1"/>
          <p:nvPr/>
        </p:nvSpPr>
        <p:spPr>
          <a:xfrm>
            <a:off x="11767695" y="9951612"/>
            <a:ext cx="489406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Bleeding disorders in women</a:t>
            </a:r>
          </a:p>
        </p:txBody>
      </p:sp>
      <p:sp>
        <p:nvSpPr>
          <p:cNvPr id="258" name="Von Willebrand’s disease"/>
          <p:cNvSpPr txBox="1"/>
          <p:nvPr/>
        </p:nvSpPr>
        <p:spPr>
          <a:xfrm>
            <a:off x="12349844" y="7725185"/>
            <a:ext cx="4210845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Von Willebrand’s disease</a:t>
            </a:r>
          </a:p>
        </p:txBody>
      </p:sp>
      <p:sp>
        <p:nvSpPr>
          <p:cNvPr id="259" name="Congenital abnormalities of platelet count and function"/>
          <p:cNvSpPr txBox="1"/>
          <p:nvPr/>
        </p:nvSpPr>
        <p:spPr>
          <a:xfrm>
            <a:off x="12353449" y="8156891"/>
            <a:ext cx="9237664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Congenital abnormalities of platelet count and function</a:t>
            </a:r>
          </a:p>
        </p:txBody>
      </p:sp>
      <p:sp>
        <p:nvSpPr>
          <p:cNvPr id="260" name="Haemophilia carriership"/>
          <p:cNvSpPr txBox="1"/>
          <p:nvPr/>
        </p:nvSpPr>
        <p:spPr>
          <a:xfrm>
            <a:off x="12354077" y="10569985"/>
            <a:ext cx="4052690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i="0"/>
            </a:lvl1pPr>
          </a:lstStyle>
          <a:p>
            <a:r>
              <a:t>Haemophilia carriership</a:t>
            </a:r>
          </a:p>
        </p:txBody>
      </p:sp>
      <p:sp>
        <p:nvSpPr>
          <p:cNvPr id="261" name="Rare bleeding disorders"/>
          <p:cNvSpPr txBox="1"/>
          <p:nvPr/>
        </p:nvSpPr>
        <p:spPr>
          <a:xfrm>
            <a:off x="12349216" y="11002256"/>
            <a:ext cx="3980261" cy="4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</a:lvl1pPr>
          </a:lstStyle>
          <a:p>
            <a:r>
              <a:t>Rare bleeding disorders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272" y="785910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272" y="8278110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272" y="10678504"/>
            <a:ext cx="174123" cy="1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272" y="11112158"/>
            <a:ext cx="174123" cy="174124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1. VASOCONSTRICTION"/>
          <p:cNvSpPr txBox="1"/>
          <p:nvPr/>
        </p:nvSpPr>
        <p:spPr>
          <a:xfrm>
            <a:off x="1060735" y="4263815"/>
            <a:ext cx="5387087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FFFFFD"/>
                </a:solidFill>
              </a:defRPr>
            </a:lvl1pPr>
          </a:lstStyle>
          <a:p>
            <a:r>
              <a:t>1. VASOCONSTRICTION</a:t>
            </a:r>
          </a:p>
        </p:txBody>
      </p:sp>
      <p:sp>
        <p:nvSpPr>
          <p:cNvPr id="267" name="2. PLUG…"/>
          <p:cNvSpPr txBox="1"/>
          <p:nvPr/>
        </p:nvSpPr>
        <p:spPr>
          <a:xfrm>
            <a:off x="1060735" y="6995962"/>
            <a:ext cx="3276406" cy="174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4200" b="1" i="0">
                <a:solidFill>
                  <a:srgbClr val="FFFFFD"/>
                </a:solidFill>
              </a:defRPr>
            </a:pPr>
            <a:r>
              <a:t>2. PLUG</a:t>
            </a:r>
          </a:p>
          <a:p>
            <a:pPr marL="638923" indent="-469900" algn="l">
              <a:lnSpc>
                <a:spcPct val="80000"/>
              </a:lnSpc>
              <a:defRPr sz="4200" b="1" i="0">
                <a:solidFill>
                  <a:srgbClr val="FFFFFD"/>
                </a:solidFill>
              </a:defRPr>
            </a:pPr>
            <a:r>
              <a:t>FORMATION</a:t>
            </a:r>
          </a:p>
          <a:p>
            <a:pPr marL="638923" indent="-469900" algn="l">
              <a:lnSpc>
                <a:spcPct val="80000"/>
              </a:lnSpc>
              <a:defRPr sz="4200" b="1" i="0">
                <a:solidFill>
                  <a:srgbClr val="FFFFFD"/>
                </a:solidFill>
              </a:defRPr>
            </a:pPr>
            <a:r>
              <a:t>BY PLATELETS</a:t>
            </a:r>
          </a:p>
        </p:txBody>
      </p:sp>
      <p:sp>
        <p:nvSpPr>
          <p:cNvPr id="268" name="3. CLOT FORMATION…"/>
          <p:cNvSpPr txBox="1"/>
          <p:nvPr/>
        </p:nvSpPr>
        <p:spPr>
          <a:xfrm>
            <a:off x="1056502" y="9849467"/>
            <a:ext cx="5261550" cy="174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l">
              <a:lnSpc>
                <a:spcPct val="80000"/>
              </a:lnSpc>
              <a:defRPr sz="4200" b="1" i="0">
                <a:solidFill>
                  <a:srgbClr val="FFFFFD"/>
                </a:solidFill>
              </a:defRPr>
            </a:pPr>
            <a:r>
              <a:t>3. CLOT FORMATION</a:t>
            </a:r>
          </a:p>
          <a:p>
            <a:pPr marL="638923" indent="-469900" algn="l">
              <a:lnSpc>
                <a:spcPct val="80000"/>
              </a:lnSpc>
              <a:defRPr sz="4200" b="1" i="0">
                <a:solidFill>
                  <a:srgbClr val="FFFFFD"/>
                </a:solidFill>
              </a:defRPr>
            </a:pPr>
            <a:r>
              <a:t>IN THE COAGULATION</a:t>
            </a:r>
          </a:p>
          <a:p>
            <a:pPr marL="638923" indent="-469900" algn="l">
              <a:lnSpc>
                <a:spcPct val="80000"/>
              </a:lnSpc>
              <a:defRPr sz="4200" b="1" i="0">
                <a:solidFill>
                  <a:srgbClr val="FFFFFD"/>
                </a:solidFill>
              </a:defRPr>
            </a:pPr>
            <a:r>
              <a:t>CASCADE</a:t>
            </a:r>
          </a:p>
        </p:txBody>
      </p:sp>
      <p:sp>
        <p:nvSpPr>
          <p:cNvPr id="269" name="06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06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ug formation can be affected by bleeding disorders in…"/>
          <p:cNvSpPr txBox="1"/>
          <p:nvPr/>
        </p:nvSpPr>
        <p:spPr>
          <a:xfrm>
            <a:off x="819106" y="789073"/>
            <a:ext cx="17411106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Plug formation </a:t>
            </a:r>
            <a:r>
              <a:t>can be affected by bleeding disorders in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women and girls</a:t>
            </a:r>
          </a:p>
        </p:txBody>
      </p:sp>
      <p:sp>
        <p:nvSpPr>
          <p:cNvPr id="272" name="Von Willebrand factor (VWF) binds to collagen at sites of vascular…"/>
          <p:cNvSpPr txBox="1"/>
          <p:nvPr/>
        </p:nvSpPr>
        <p:spPr>
          <a:xfrm>
            <a:off x="898843" y="3039260"/>
            <a:ext cx="11551445" cy="219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Von Willebrand factor (VWF) binds to collagen at sites of vascular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injury and mediates platelet adhesion and aggregation. Patients with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 b="1">
                <a:solidFill>
                  <a:srgbClr val="A91600"/>
                </a:solidFill>
              </a:rPr>
              <a:t>V</a:t>
            </a:r>
            <a:r>
              <a:rPr b="1">
                <a:solidFill>
                  <a:srgbClr val="891B10"/>
                </a:solidFill>
              </a:rPr>
              <a:t>on Willebrand’s disease</a:t>
            </a:r>
            <a:r>
              <a:rPr>
                <a:solidFill>
                  <a:srgbClr val="A91600"/>
                </a:solidFill>
              </a:rPr>
              <a:t> </a:t>
            </a:r>
            <a:r>
              <a:t>have reduced levels of (functional) VWF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and, therefore, problems in plug formation. Von Willebrand’s disease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rPr>
                <a:solidFill>
                  <a:srgbClr val="4C4745"/>
                </a:solidFill>
              </a:rPr>
              <a:t>is the </a:t>
            </a:r>
            <a:r>
              <a:rPr b="1">
                <a:solidFill>
                  <a:srgbClr val="891B10"/>
                </a:solidFill>
              </a:rPr>
              <a:t>most common inherited bleeding disorder.</a:t>
            </a:r>
          </a:p>
        </p:txBody>
      </p:sp>
      <p:sp>
        <p:nvSpPr>
          <p:cNvPr id="273" name="Leebeek FWG, Eikenboom JCJ. N Engl J Med. 2016;375:2067-80; Simon D, et al. Haemophilia. 2008;14:1240-9"/>
          <p:cNvSpPr txBox="1"/>
          <p:nvPr/>
        </p:nvSpPr>
        <p:spPr>
          <a:xfrm>
            <a:off x="839421" y="127537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Leebeek FWG, Eikenboom JCJ. N Engl J Med. 2016;375:2067-80; Simon D, et al. Haemophilia. 2008;14:1240-9</a:t>
            </a:r>
          </a:p>
        </p:txBody>
      </p:sp>
      <p:sp>
        <p:nvSpPr>
          <p:cNvPr id="274" name="Congenital abnormalities of platelet count and function…"/>
          <p:cNvSpPr txBox="1"/>
          <p:nvPr/>
        </p:nvSpPr>
        <p:spPr>
          <a:xfrm>
            <a:off x="13632710" y="2991456"/>
            <a:ext cx="9582746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b="1" i="0">
                <a:solidFill>
                  <a:srgbClr val="891B10"/>
                </a:solidFill>
              </a:defRPr>
            </a:pPr>
            <a:r>
              <a:t>Congenital abnormalities of platelet count and function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are a heterogeneous group of disorders that can result in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bleeding symptoms ranging from mild bruising to severe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haemorrhage.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3035" y="5543141"/>
            <a:ext cx="42832549" cy="850660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Blood Flow"/>
          <p:cNvSpPr txBox="1"/>
          <p:nvPr/>
        </p:nvSpPr>
        <p:spPr>
          <a:xfrm>
            <a:off x="17485074" y="5788306"/>
            <a:ext cx="1862341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sz="2800" i="0">
                <a:solidFill>
                  <a:srgbClr val="FFFFFD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Blood Flow</a:t>
            </a:r>
          </a:p>
        </p:txBody>
      </p:sp>
      <p:sp>
        <p:nvSpPr>
          <p:cNvPr id="277" name="Blood Flow"/>
          <p:cNvSpPr txBox="1"/>
          <p:nvPr/>
        </p:nvSpPr>
        <p:spPr>
          <a:xfrm>
            <a:off x="2575274" y="5797447"/>
            <a:ext cx="1862341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sz="2800" i="0">
                <a:solidFill>
                  <a:srgbClr val="FFFFFD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Blood Flow</a:t>
            </a:r>
          </a:p>
        </p:txBody>
      </p:sp>
      <p:sp>
        <p:nvSpPr>
          <p:cNvPr id="278" name="Endothelial Cells"/>
          <p:cNvSpPr txBox="1"/>
          <p:nvPr/>
        </p:nvSpPr>
        <p:spPr>
          <a:xfrm>
            <a:off x="823431" y="9950347"/>
            <a:ext cx="2724428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sz="2800" b="1" i="0">
                <a:solidFill>
                  <a:srgbClr val="FFFFFD"/>
                </a:solidFill>
              </a:defRPr>
            </a:lvl1pPr>
          </a:lstStyle>
          <a:p>
            <a:r>
              <a:t>Endothelial Cells</a:t>
            </a:r>
          </a:p>
        </p:txBody>
      </p:sp>
      <p:sp>
        <p:nvSpPr>
          <p:cNvPr id="279" name="Endothelial Cells"/>
          <p:cNvSpPr txBox="1"/>
          <p:nvPr/>
        </p:nvSpPr>
        <p:spPr>
          <a:xfrm rot="21420000">
            <a:off x="20449165" y="9374614"/>
            <a:ext cx="2724428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sz="2800" b="1" i="0">
                <a:solidFill>
                  <a:srgbClr val="FFFFFD"/>
                </a:solidFill>
              </a:defRPr>
            </a:lvl1pPr>
          </a:lstStyle>
          <a:p>
            <a:r>
              <a:t>Endothelial Cells</a:t>
            </a:r>
          </a:p>
        </p:txBody>
      </p:sp>
      <p:sp>
        <p:nvSpPr>
          <p:cNvPr id="280" name="Subendothelial Collagen"/>
          <p:cNvSpPr txBox="1"/>
          <p:nvPr/>
        </p:nvSpPr>
        <p:spPr>
          <a:xfrm rot="21480000">
            <a:off x="14879637" y="11368514"/>
            <a:ext cx="3940552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sz="2800" b="1" i="0">
                <a:solidFill>
                  <a:srgbClr val="FFFFFD"/>
                </a:solidFill>
              </a:defRPr>
            </a:lvl1pPr>
          </a:lstStyle>
          <a:p>
            <a:r>
              <a:t> Subendothelial Collagen</a:t>
            </a:r>
          </a:p>
        </p:txBody>
      </p:sp>
      <p:sp>
        <p:nvSpPr>
          <p:cNvPr id="281" name="Uncoiled…"/>
          <p:cNvSpPr txBox="1"/>
          <p:nvPr/>
        </p:nvSpPr>
        <p:spPr>
          <a:xfrm>
            <a:off x="14357014" y="7219375"/>
            <a:ext cx="1975897" cy="816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E5CECD"/>
                </a:solidFill>
              </a:defRPr>
            </a:pPr>
            <a:r>
              <a:t>Uncoiled </a:t>
            </a:r>
          </a:p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E5CECD"/>
                </a:solidFill>
              </a:defRPr>
            </a:pPr>
            <a:r>
              <a:t>Active VWF</a:t>
            </a:r>
          </a:p>
        </p:txBody>
      </p:sp>
      <p:sp>
        <p:nvSpPr>
          <p:cNvPr id="282" name="Activated…"/>
          <p:cNvSpPr txBox="1"/>
          <p:nvPr/>
        </p:nvSpPr>
        <p:spPr>
          <a:xfrm>
            <a:off x="11286478" y="7060446"/>
            <a:ext cx="1760244" cy="816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FFFFFD"/>
                </a:solidFill>
              </a:defRPr>
            </a:pPr>
            <a:r>
              <a:t>Activated</a:t>
            </a:r>
          </a:p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FFFFFD"/>
                </a:solidFill>
              </a:defRPr>
            </a:pPr>
            <a:r>
              <a:t>Platelet</a:t>
            </a:r>
          </a:p>
        </p:txBody>
      </p:sp>
      <p:sp>
        <p:nvSpPr>
          <p:cNvPr id="283" name="Inactivated…"/>
          <p:cNvSpPr txBox="1"/>
          <p:nvPr/>
        </p:nvSpPr>
        <p:spPr>
          <a:xfrm>
            <a:off x="4877858" y="7111246"/>
            <a:ext cx="2005935" cy="816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FFFFFD"/>
                </a:solidFill>
              </a:defRPr>
            </a:pPr>
            <a:r>
              <a:t>Inactivated</a:t>
            </a:r>
          </a:p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FFFFFD"/>
                </a:solidFill>
              </a:defRPr>
            </a:pPr>
            <a:r>
              <a:t>Platelet</a:t>
            </a:r>
          </a:p>
        </p:txBody>
      </p:sp>
      <p:sp>
        <p:nvSpPr>
          <p:cNvPr id="284" name="Coiled…"/>
          <p:cNvSpPr txBox="1"/>
          <p:nvPr/>
        </p:nvSpPr>
        <p:spPr>
          <a:xfrm>
            <a:off x="8228798" y="6500772"/>
            <a:ext cx="2221587" cy="816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E5CECD"/>
                </a:solidFill>
              </a:defRPr>
            </a:pPr>
            <a:r>
              <a:t>Coiled</a:t>
            </a:r>
          </a:p>
          <a:p>
            <a:pPr marL="638923" indent="-469900" algn="ctr">
              <a:lnSpc>
                <a:spcPct val="80000"/>
              </a:lnSpc>
              <a:defRPr sz="2800" b="1" i="0">
                <a:solidFill>
                  <a:srgbClr val="E5CECD"/>
                </a:solidFill>
              </a:defRPr>
            </a:pPr>
            <a:r>
              <a:t>Inactive VWF</a:t>
            </a:r>
          </a:p>
        </p:txBody>
      </p:sp>
      <p:sp>
        <p:nvSpPr>
          <p:cNvPr id="285" name="07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07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885" y="6210551"/>
            <a:ext cx="2879230" cy="17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0930" y="6197851"/>
            <a:ext cx="2879231" cy="17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ug formation can be affected by bleeding disorders in…"/>
          <p:cNvSpPr txBox="1"/>
          <p:nvPr/>
        </p:nvSpPr>
        <p:spPr>
          <a:xfrm>
            <a:off x="819106" y="789073"/>
            <a:ext cx="17411106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rPr b="1">
                <a:solidFill>
                  <a:srgbClr val="891B10"/>
                </a:solidFill>
              </a:rPr>
              <a:t>Plug formation</a:t>
            </a:r>
            <a:r>
              <a:rPr>
                <a:solidFill>
                  <a:srgbClr val="A91600"/>
                </a:solidFill>
              </a:rPr>
              <a:t> </a:t>
            </a:r>
            <a:r>
              <a:t>can be affected by bleeding disorders in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women and girls</a:t>
            </a:r>
          </a:p>
        </p:txBody>
      </p:sp>
      <p:sp>
        <p:nvSpPr>
          <p:cNvPr id="290" name="Von Willebrand’s disease and congenital platelet defects…"/>
          <p:cNvSpPr txBox="1"/>
          <p:nvPr/>
        </p:nvSpPr>
        <p:spPr>
          <a:xfrm>
            <a:off x="1171662" y="11234312"/>
            <a:ext cx="10262990" cy="899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Von Willebrand’s disease and congenital platelet defects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typically have an </a:t>
            </a:r>
            <a:r>
              <a:rPr b="1">
                <a:solidFill>
                  <a:srgbClr val="891B10"/>
                </a:solidFill>
              </a:rPr>
              <a:t>autosomal dominant</a:t>
            </a:r>
            <a:r>
              <a:t> pattern of inheritance.</a:t>
            </a:r>
          </a:p>
        </p:txBody>
      </p:sp>
      <p:sp>
        <p:nvSpPr>
          <p:cNvPr id="291" name="Leebeek FWG, Eikenboom JCJ. N Engl J Med. 2016;375:2067-80; Simon D, et al. Haemophilia. 2008;14:1240-9"/>
          <p:cNvSpPr txBox="1"/>
          <p:nvPr/>
        </p:nvSpPr>
        <p:spPr>
          <a:xfrm>
            <a:off x="852121" y="127664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Leebeek FWG, Eikenboom JCJ. N Engl J Med. 2016;375:2067-80; Simon D, et al. Haemophilia. 2008;14:1240-9</a:t>
            </a:r>
          </a:p>
        </p:txBody>
      </p:sp>
      <p:sp>
        <p:nvSpPr>
          <p:cNvPr id="292" name="AUTOSOMAL DOMINANT"/>
          <p:cNvSpPr txBox="1"/>
          <p:nvPr/>
        </p:nvSpPr>
        <p:spPr>
          <a:xfrm>
            <a:off x="3575335" y="2959948"/>
            <a:ext cx="5899912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lvl1pPr>
          </a:lstStyle>
          <a:p>
            <a:r>
              <a:t>AUTOSOMAL DOMINANT</a:t>
            </a:r>
          </a:p>
        </p:txBody>
      </p:sp>
      <p:sp>
        <p:nvSpPr>
          <p:cNvPr id="293" name="AUTOSOMAL RECESSIVE"/>
          <p:cNvSpPr txBox="1"/>
          <p:nvPr/>
        </p:nvSpPr>
        <p:spPr>
          <a:xfrm>
            <a:off x="14852935" y="2959948"/>
            <a:ext cx="5616542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l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lvl1pPr>
          </a:lstStyle>
          <a:p>
            <a:r>
              <a:t>AUTOSOMAL RECESSIVE</a:t>
            </a:r>
          </a:p>
        </p:txBody>
      </p:sp>
      <p:sp>
        <p:nvSpPr>
          <p:cNvPr id="294" name="Type 3 Von Willebrand’s disease and most severe types of…"/>
          <p:cNvSpPr txBox="1"/>
          <p:nvPr/>
        </p:nvSpPr>
        <p:spPr>
          <a:xfrm>
            <a:off x="12602935" y="11234312"/>
            <a:ext cx="10411421" cy="133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Type 3 Von Willebrand’s disease and most severe types of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platelet function defects have an </a:t>
            </a:r>
            <a:r>
              <a:rPr b="1">
                <a:solidFill>
                  <a:srgbClr val="891B10"/>
                </a:solidFill>
              </a:rPr>
              <a:t>autosomal recessive</a:t>
            </a:r>
            <a:r>
              <a:t> pattern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of inheritance.</a:t>
            </a:r>
          </a:p>
        </p:txBody>
      </p:sp>
      <p:sp>
        <p:nvSpPr>
          <p:cNvPr id="295" name="Father"/>
          <p:cNvSpPr txBox="1"/>
          <p:nvPr/>
        </p:nvSpPr>
        <p:spPr>
          <a:xfrm>
            <a:off x="4854662" y="3887457"/>
            <a:ext cx="105955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/>
            </a:lvl1pPr>
          </a:lstStyle>
          <a:p>
            <a:r>
              <a:t>Father</a:t>
            </a:r>
          </a:p>
        </p:txBody>
      </p:sp>
      <p:sp>
        <p:nvSpPr>
          <p:cNvPr id="296" name="Father"/>
          <p:cNvSpPr txBox="1"/>
          <p:nvPr/>
        </p:nvSpPr>
        <p:spPr>
          <a:xfrm>
            <a:off x="16047595" y="3887457"/>
            <a:ext cx="105955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Father</a:t>
            </a:r>
          </a:p>
        </p:txBody>
      </p:sp>
      <p:sp>
        <p:nvSpPr>
          <p:cNvPr id="297" name="Mother"/>
          <p:cNvSpPr txBox="1"/>
          <p:nvPr/>
        </p:nvSpPr>
        <p:spPr>
          <a:xfrm>
            <a:off x="18265861" y="3887457"/>
            <a:ext cx="1235796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Mother</a:t>
            </a:r>
          </a:p>
        </p:txBody>
      </p:sp>
      <p:sp>
        <p:nvSpPr>
          <p:cNvPr id="298" name="Mother"/>
          <p:cNvSpPr txBox="1"/>
          <p:nvPr/>
        </p:nvSpPr>
        <p:spPr>
          <a:xfrm>
            <a:off x="7043295" y="3874757"/>
            <a:ext cx="1235796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Mother</a:t>
            </a:r>
          </a:p>
        </p:txBody>
      </p:sp>
      <p:sp>
        <p:nvSpPr>
          <p:cNvPr id="299" name="Unaffected"/>
          <p:cNvSpPr txBox="1"/>
          <p:nvPr/>
        </p:nvSpPr>
        <p:spPr>
          <a:xfrm>
            <a:off x="4529162" y="4240115"/>
            <a:ext cx="168515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Unaffected</a:t>
            </a:r>
          </a:p>
        </p:txBody>
      </p:sp>
      <p:sp>
        <p:nvSpPr>
          <p:cNvPr id="300" name="Unaffected"/>
          <p:cNvSpPr txBox="1"/>
          <p:nvPr/>
        </p:nvSpPr>
        <p:spPr>
          <a:xfrm>
            <a:off x="2531029" y="9904315"/>
            <a:ext cx="168515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Unaffected</a:t>
            </a:r>
          </a:p>
        </p:txBody>
      </p:sp>
      <p:sp>
        <p:nvSpPr>
          <p:cNvPr id="301" name="Son"/>
          <p:cNvSpPr txBox="1"/>
          <p:nvPr/>
        </p:nvSpPr>
        <p:spPr>
          <a:xfrm>
            <a:off x="3047028" y="9551657"/>
            <a:ext cx="664370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/>
            </a:lvl1pPr>
          </a:lstStyle>
          <a:p>
            <a:r>
              <a:t>Son</a:t>
            </a:r>
          </a:p>
        </p:txBody>
      </p:sp>
      <p:sp>
        <p:nvSpPr>
          <p:cNvPr id="302" name="Son"/>
          <p:cNvSpPr txBox="1"/>
          <p:nvPr/>
        </p:nvSpPr>
        <p:spPr>
          <a:xfrm>
            <a:off x="14251371" y="9551657"/>
            <a:ext cx="664370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/>
            </a:lvl1pPr>
          </a:lstStyle>
          <a:p>
            <a:r>
              <a:t>Son</a:t>
            </a:r>
          </a:p>
        </p:txBody>
      </p:sp>
      <p:sp>
        <p:nvSpPr>
          <p:cNvPr id="303" name="Son"/>
          <p:cNvSpPr txBox="1"/>
          <p:nvPr/>
        </p:nvSpPr>
        <p:spPr>
          <a:xfrm>
            <a:off x="18268805" y="9929715"/>
            <a:ext cx="664370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Son</a:t>
            </a:r>
          </a:p>
        </p:txBody>
      </p:sp>
      <p:sp>
        <p:nvSpPr>
          <p:cNvPr id="304" name="Daughter"/>
          <p:cNvSpPr txBox="1"/>
          <p:nvPr/>
        </p:nvSpPr>
        <p:spPr>
          <a:xfrm>
            <a:off x="15948855" y="9929715"/>
            <a:ext cx="1485306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Daughter</a:t>
            </a:r>
          </a:p>
        </p:txBody>
      </p:sp>
      <p:sp>
        <p:nvSpPr>
          <p:cNvPr id="305" name="Daughter"/>
          <p:cNvSpPr txBox="1"/>
          <p:nvPr/>
        </p:nvSpPr>
        <p:spPr>
          <a:xfrm>
            <a:off x="19844018" y="9551657"/>
            <a:ext cx="1485305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Daughter</a:t>
            </a:r>
          </a:p>
        </p:txBody>
      </p:sp>
      <p:sp>
        <p:nvSpPr>
          <p:cNvPr id="306" name="Daughter"/>
          <p:cNvSpPr txBox="1"/>
          <p:nvPr/>
        </p:nvSpPr>
        <p:spPr>
          <a:xfrm>
            <a:off x="4743388" y="9929715"/>
            <a:ext cx="1485306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Daughter</a:t>
            </a:r>
          </a:p>
        </p:txBody>
      </p:sp>
      <p:sp>
        <p:nvSpPr>
          <p:cNvPr id="307" name="Daughter"/>
          <p:cNvSpPr txBox="1"/>
          <p:nvPr/>
        </p:nvSpPr>
        <p:spPr>
          <a:xfrm>
            <a:off x="8632372" y="9551657"/>
            <a:ext cx="1485306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/>
            </a:lvl1pPr>
          </a:lstStyle>
          <a:p>
            <a:r>
              <a:t>Daughter</a:t>
            </a:r>
          </a:p>
        </p:txBody>
      </p:sp>
      <p:sp>
        <p:nvSpPr>
          <p:cNvPr id="308" name="Son"/>
          <p:cNvSpPr txBox="1"/>
          <p:nvPr/>
        </p:nvSpPr>
        <p:spPr>
          <a:xfrm>
            <a:off x="7072948" y="9929715"/>
            <a:ext cx="664369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b="1" i="0">
                <a:solidFill>
                  <a:srgbClr val="891B10"/>
                </a:solidFill>
              </a:defRPr>
            </a:lvl1pPr>
          </a:lstStyle>
          <a:p>
            <a:r>
              <a:t>Son</a:t>
            </a:r>
          </a:p>
        </p:txBody>
      </p:sp>
      <p:sp>
        <p:nvSpPr>
          <p:cNvPr id="309" name="Unaffected"/>
          <p:cNvSpPr txBox="1"/>
          <p:nvPr/>
        </p:nvSpPr>
        <p:spPr>
          <a:xfrm>
            <a:off x="13740978" y="9891615"/>
            <a:ext cx="168515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Unaffected</a:t>
            </a:r>
          </a:p>
        </p:txBody>
      </p:sp>
      <p:sp>
        <p:nvSpPr>
          <p:cNvPr id="310" name="Unaffected"/>
          <p:cNvSpPr txBox="1"/>
          <p:nvPr/>
        </p:nvSpPr>
        <p:spPr>
          <a:xfrm>
            <a:off x="8532446" y="9891615"/>
            <a:ext cx="168515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Unaffected</a:t>
            </a:r>
          </a:p>
        </p:txBody>
      </p:sp>
      <p:sp>
        <p:nvSpPr>
          <p:cNvPr id="311" name="Affected"/>
          <p:cNvSpPr txBox="1"/>
          <p:nvPr/>
        </p:nvSpPr>
        <p:spPr>
          <a:xfrm>
            <a:off x="19938102" y="9891615"/>
            <a:ext cx="130906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Affected</a:t>
            </a:r>
          </a:p>
        </p:txBody>
      </p:sp>
      <p:sp>
        <p:nvSpPr>
          <p:cNvPr id="312" name="Affected"/>
          <p:cNvSpPr txBox="1"/>
          <p:nvPr/>
        </p:nvSpPr>
        <p:spPr>
          <a:xfrm>
            <a:off x="6755895" y="10282118"/>
            <a:ext cx="130906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Affected</a:t>
            </a:r>
          </a:p>
        </p:txBody>
      </p:sp>
      <p:sp>
        <p:nvSpPr>
          <p:cNvPr id="313" name="Affected"/>
          <p:cNvSpPr txBox="1"/>
          <p:nvPr/>
        </p:nvSpPr>
        <p:spPr>
          <a:xfrm>
            <a:off x="4831507" y="10282118"/>
            <a:ext cx="130906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Affected</a:t>
            </a:r>
          </a:p>
        </p:txBody>
      </p:sp>
      <p:sp>
        <p:nvSpPr>
          <p:cNvPr id="314" name="Affected"/>
          <p:cNvSpPr txBox="1"/>
          <p:nvPr/>
        </p:nvSpPr>
        <p:spPr>
          <a:xfrm>
            <a:off x="7006659" y="4240115"/>
            <a:ext cx="130906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Affected</a:t>
            </a:r>
          </a:p>
        </p:txBody>
      </p:sp>
      <p:sp>
        <p:nvSpPr>
          <p:cNvPr id="315" name="Carrier"/>
          <p:cNvSpPr txBox="1"/>
          <p:nvPr/>
        </p:nvSpPr>
        <p:spPr>
          <a:xfrm>
            <a:off x="18054022" y="10282118"/>
            <a:ext cx="109393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Carrier</a:t>
            </a:r>
          </a:p>
        </p:txBody>
      </p:sp>
      <p:sp>
        <p:nvSpPr>
          <p:cNvPr id="316" name="Carrier"/>
          <p:cNvSpPr txBox="1"/>
          <p:nvPr/>
        </p:nvSpPr>
        <p:spPr>
          <a:xfrm>
            <a:off x="16144540" y="10282118"/>
            <a:ext cx="109393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Carrier</a:t>
            </a:r>
          </a:p>
        </p:txBody>
      </p:sp>
      <p:sp>
        <p:nvSpPr>
          <p:cNvPr id="317" name="Carrier"/>
          <p:cNvSpPr txBox="1"/>
          <p:nvPr/>
        </p:nvSpPr>
        <p:spPr>
          <a:xfrm>
            <a:off x="16030406" y="4240115"/>
            <a:ext cx="1093937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Carrier</a:t>
            </a:r>
          </a:p>
        </p:txBody>
      </p:sp>
      <p:sp>
        <p:nvSpPr>
          <p:cNvPr id="318" name="Carrier"/>
          <p:cNvSpPr txBox="1"/>
          <p:nvPr/>
        </p:nvSpPr>
        <p:spPr>
          <a:xfrm>
            <a:off x="18324090" y="4240115"/>
            <a:ext cx="1093938" cy="45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ts val="2600"/>
              </a:lnSpc>
              <a:spcBef>
                <a:spcPts val="800"/>
              </a:spcBef>
              <a:defRPr sz="2800" i="0">
                <a:solidFill>
                  <a:srgbClr val="891B1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Carrier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46" y="4031856"/>
            <a:ext cx="19982308" cy="6544057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08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08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he coagulation cascade can be affected by bleeding…"/>
          <p:cNvSpPr txBox="1"/>
          <p:nvPr/>
        </p:nvSpPr>
        <p:spPr>
          <a:xfrm>
            <a:off x="819106" y="789073"/>
            <a:ext cx="16597016" cy="16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The </a:t>
            </a:r>
            <a:r>
              <a:rPr b="1">
                <a:solidFill>
                  <a:srgbClr val="891B10"/>
                </a:solidFill>
              </a:rPr>
              <a:t>coagulation cascade</a:t>
            </a:r>
            <a:r>
              <a:rPr>
                <a:solidFill>
                  <a:srgbClr val="A91600"/>
                </a:solidFill>
              </a:rPr>
              <a:t> </a:t>
            </a:r>
            <a:r>
              <a:t>can be affected by bleeding</a:t>
            </a:r>
          </a:p>
          <a:p>
            <a:pPr algn="l">
              <a:lnSpc>
                <a:spcPts val="6100"/>
              </a:lnSpc>
              <a:defRPr sz="6000" i="0">
                <a:solidFill>
                  <a:srgbClr val="252525"/>
                </a:solidFill>
              </a:defRPr>
            </a:pPr>
            <a:r>
              <a:t>disorders in women and girls</a:t>
            </a:r>
          </a:p>
        </p:txBody>
      </p:sp>
      <p:sp>
        <p:nvSpPr>
          <p:cNvPr id="323" name="1. Hermans C, Kulkarni R. Haemophilia. 2018;24 Suppl 6:29-36; 2. Paroskie A, et al. Br J Haematol. 2015;170:223-8; 3. Plug I, et al. Blood. 2006:108:52-6"/>
          <p:cNvSpPr txBox="1"/>
          <p:nvPr/>
        </p:nvSpPr>
        <p:spPr>
          <a:xfrm>
            <a:off x="852121" y="12766471"/>
            <a:ext cx="14468760" cy="34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1. Hermans C, Kulkarni R. Haemophilia. 2018;24 Suppl 6:29-36; 2. Paroskie A, et al. Br J Haematol. 2015;170:223-8; 3. Plug I, et al. Blood. 2006:108:52-6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40" y="5527465"/>
            <a:ext cx="10022320" cy="266107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Haemophilia is a hereditary bleeding disorder…"/>
          <p:cNvSpPr txBox="1"/>
          <p:nvPr/>
        </p:nvSpPr>
        <p:spPr>
          <a:xfrm>
            <a:off x="1337204" y="5976619"/>
            <a:ext cx="8807848" cy="176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Haemophilia is a hereditary bleeding disorder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characterised by deficiency of coagulation factor VIII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(haemophilia A) or factor IX (haemophilia B).</a:t>
            </a:r>
            <a:r>
              <a:rPr baseline="31999"/>
              <a:t>1</a:t>
            </a:r>
          </a:p>
          <a:p>
            <a:pPr algn="l">
              <a:lnSpc>
                <a:spcPts val="2600"/>
              </a:lnSpc>
              <a:spcBef>
                <a:spcPts val="800"/>
              </a:spcBef>
              <a:defRPr i="0"/>
            </a:pPr>
            <a:r>
              <a:t>Haemophilia A is more common than haemophilia B.</a:t>
            </a:r>
          </a:p>
        </p:txBody>
      </p:sp>
      <p:sp>
        <p:nvSpPr>
          <p:cNvPr id="326" name="Coagulation…"/>
          <p:cNvSpPr txBox="1"/>
          <p:nvPr/>
        </p:nvSpPr>
        <p:spPr>
          <a:xfrm>
            <a:off x="14877308" y="2446949"/>
            <a:ext cx="3050076" cy="119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pPr>
            <a:r>
              <a:t>Coagulation</a:t>
            </a:r>
          </a:p>
          <a:p>
            <a:pPr marL="638923" indent="-469900" algn="ctr">
              <a:lnSpc>
                <a:spcPct val="80000"/>
              </a:lnSpc>
              <a:defRPr sz="4200" b="1" i="0">
                <a:solidFill>
                  <a:srgbClr val="891B10"/>
                </a:solidFill>
              </a:defRPr>
            </a:pPr>
            <a:r>
              <a:t>Cascade</a:t>
            </a:r>
          </a:p>
        </p:txBody>
      </p:sp>
      <p:sp>
        <p:nvSpPr>
          <p:cNvPr id="327" name="Intrinsic…"/>
          <p:cNvSpPr txBox="1"/>
          <p:nvPr/>
        </p:nvSpPr>
        <p:spPr>
          <a:xfrm>
            <a:off x="12229558" y="3164294"/>
            <a:ext cx="1733108" cy="921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b="1" i="0"/>
            </a:pPr>
            <a:r>
              <a:t>Intrinsic</a:t>
            </a:r>
          </a:p>
          <a:p>
            <a:pPr marL="638923" indent="-469900" algn="ctr">
              <a:lnSpc>
                <a:spcPct val="80000"/>
              </a:lnSpc>
              <a:defRPr b="1" i="0"/>
            </a:pPr>
            <a:r>
              <a:t>Pathway</a:t>
            </a:r>
          </a:p>
        </p:txBody>
      </p:sp>
      <p:sp>
        <p:nvSpPr>
          <p:cNvPr id="328" name="Extrinsic…"/>
          <p:cNvSpPr txBox="1"/>
          <p:nvPr/>
        </p:nvSpPr>
        <p:spPr>
          <a:xfrm>
            <a:off x="19187637" y="3151594"/>
            <a:ext cx="1795418" cy="921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b="1" i="0"/>
            </a:pPr>
            <a:r>
              <a:t>Extrinsic</a:t>
            </a:r>
          </a:p>
          <a:p>
            <a:pPr marL="638923" indent="-469900" algn="ctr">
              <a:lnSpc>
                <a:spcPct val="80000"/>
              </a:lnSpc>
              <a:defRPr b="1" i="0"/>
            </a:pPr>
            <a:r>
              <a:t>Pathway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991" y="4236730"/>
            <a:ext cx="6602286" cy="768940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Fibrin clot (XIII)"/>
          <p:cNvSpPr txBox="1"/>
          <p:nvPr/>
        </p:nvSpPr>
        <p:spPr>
          <a:xfrm>
            <a:off x="18773987" y="11550184"/>
            <a:ext cx="2865194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b="1" i="0"/>
            </a:lvl1pPr>
          </a:lstStyle>
          <a:p>
            <a:r>
              <a:t>Fibrin clot (XIII)</a:t>
            </a:r>
          </a:p>
        </p:txBody>
      </p:sp>
      <p:sp>
        <p:nvSpPr>
          <p:cNvPr id="331" name="Fibrinogen (I)"/>
          <p:cNvSpPr txBox="1"/>
          <p:nvPr/>
        </p:nvSpPr>
        <p:spPr>
          <a:xfrm>
            <a:off x="15260429" y="11550183"/>
            <a:ext cx="2533010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b="1" i="0"/>
            </a:lvl1pPr>
          </a:lstStyle>
          <a:p>
            <a:r>
              <a:t>Fibrinogen (I)</a:t>
            </a:r>
          </a:p>
        </p:txBody>
      </p:sp>
      <p:sp>
        <p:nvSpPr>
          <p:cNvPr id="332" name="Thrombin"/>
          <p:cNvSpPr txBox="1"/>
          <p:nvPr/>
        </p:nvSpPr>
        <p:spPr>
          <a:xfrm>
            <a:off x="15563344" y="10105295"/>
            <a:ext cx="1927180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b="1" i="0"/>
            </a:lvl1pPr>
          </a:lstStyle>
          <a:p>
            <a:r>
              <a:t>Thrombin</a:t>
            </a:r>
          </a:p>
        </p:txBody>
      </p:sp>
      <p:sp>
        <p:nvSpPr>
          <p:cNvPr id="333" name="Prothrombin (II)"/>
          <p:cNvSpPr txBox="1"/>
          <p:nvPr/>
        </p:nvSpPr>
        <p:spPr>
          <a:xfrm>
            <a:off x="11418679" y="10117995"/>
            <a:ext cx="3002910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b="1" i="0"/>
            </a:lvl1pPr>
          </a:lstStyle>
          <a:p>
            <a:r>
              <a:t>Prothrombin (II)</a:t>
            </a:r>
          </a:p>
        </p:txBody>
      </p:sp>
      <p:sp>
        <p:nvSpPr>
          <p:cNvPr id="334" name="Common…"/>
          <p:cNvSpPr txBox="1"/>
          <p:nvPr/>
        </p:nvSpPr>
        <p:spPr>
          <a:xfrm>
            <a:off x="15573662" y="6155939"/>
            <a:ext cx="1906543" cy="921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8923" indent="-469900" algn="ctr">
              <a:lnSpc>
                <a:spcPct val="80000"/>
              </a:lnSpc>
              <a:defRPr b="1" i="0"/>
            </a:pPr>
            <a:r>
              <a:t>Common</a:t>
            </a:r>
          </a:p>
          <a:p>
            <a:pPr marL="638923" indent="-469900" algn="ctr">
              <a:lnSpc>
                <a:spcPct val="80000"/>
              </a:lnSpc>
              <a:defRPr b="1" i="0"/>
            </a:pPr>
            <a:r>
              <a:t>Pathway</a:t>
            </a:r>
          </a:p>
        </p:txBody>
      </p:sp>
      <p:sp>
        <p:nvSpPr>
          <p:cNvPr id="335" name="X"/>
          <p:cNvSpPr txBox="1"/>
          <p:nvPr/>
        </p:nvSpPr>
        <p:spPr>
          <a:xfrm>
            <a:off x="16273353" y="7666895"/>
            <a:ext cx="507162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b="1" i="0"/>
            </a:lvl1pPr>
          </a:lstStyle>
          <a:p>
            <a:r>
              <a:t>X</a:t>
            </a:r>
          </a:p>
        </p:txBody>
      </p:sp>
      <p:sp>
        <p:nvSpPr>
          <p:cNvPr id="336" name="Tissue Factor"/>
          <p:cNvSpPr txBox="1"/>
          <p:nvPr/>
        </p:nvSpPr>
        <p:spPr>
          <a:xfrm>
            <a:off x="19428838" y="4721688"/>
            <a:ext cx="2430616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/>
            </a:lvl1pPr>
          </a:lstStyle>
          <a:p>
            <a:r>
              <a:t>Tissue Factor</a:t>
            </a:r>
          </a:p>
        </p:txBody>
      </p:sp>
      <p:sp>
        <p:nvSpPr>
          <p:cNvPr id="337" name="VII"/>
          <p:cNvSpPr txBox="1"/>
          <p:nvPr/>
        </p:nvSpPr>
        <p:spPr>
          <a:xfrm>
            <a:off x="19116398" y="5200269"/>
            <a:ext cx="718696" cy="50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/>
            </a:lvl1pPr>
          </a:lstStyle>
          <a:p>
            <a:r>
              <a:t>VII</a:t>
            </a:r>
          </a:p>
        </p:txBody>
      </p:sp>
      <p:sp>
        <p:nvSpPr>
          <p:cNvPr id="338" name="XI"/>
          <p:cNvSpPr txBox="1"/>
          <p:nvPr/>
        </p:nvSpPr>
        <p:spPr>
          <a:xfrm>
            <a:off x="13407384" y="5200269"/>
            <a:ext cx="596657" cy="50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/>
            </a:lvl1pPr>
          </a:lstStyle>
          <a:p>
            <a:r>
              <a:t>XI</a:t>
            </a:r>
          </a:p>
        </p:txBody>
      </p:sp>
      <p:sp>
        <p:nvSpPr>
          <p:cNvPr id="339" name="VIII"/>
          <p:cNvSpPr txBox="1"/>
          <p:nvPr/>
        </p:nvSpPr>
        <p:spPr>
          <a:xfrm>
            <a:off x="14137601" y="6144811"/>
            <a:ext cx="821090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>
                <a:solidFill>
                  <a:srgbClr val="891B10"/>
                </a:solidFill>
              </a:defRPr>
            </a:lvl1pPr>
          </a:lstStyle>
          <a:p>
            <a:r>
              <a:t>VIII</a:t>
            </a:r>
          </a:p>
        </p:txBody>
      </p:sp>
      <p:sp>
        <p:nvSpPr>
          <p:cNvPr id="340" name="IX"/>
          <p:cNvSpPr txBox="1"/>
          <p:nvPr/>
        </p:nvSpPr>
        <p:spPr>
          <a:xfrm>
            <a:off x="13762985" y="5670677"/>
            <a:ext cx="596657" cy="50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>
                <a:solidFill>
                  <a:srgbClr val="891B10"/>
                </a:solidFill>
              </a:defRPr>
            </a:lvl1pPr>
          </a:lstStyle>
          <a:p>
            <a:r>
              <a:t>IX</a:t>
            </a:r>
          </a:p>
        </p:txBody>
      </p:sp>
      <p:sp>
        <p:nvSpPr>
          <p:cNvPr id="341" name="V"/>
          <p:cNvSpPr txBox="1"/>
          <p:nvPr/>
        </p:nvSpPr>
        <p:spPr>
          <a:xfrm>
            <a:off x="16784626" y="8202240"/>
            <a:ext cx="513908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/>
            </a:lvl1pPr>
          </a:lstStyle>
          <a:p>
            <a:r>
              <a:t>V</a:t>
            </a:r>
          </a:p>
        </p:txBody>
      </p:sp>
      <p:sp>
        <p:nvSpPr>
          <p:cNvPr id="342" name="Ca++"/>
          <p:cNvSpPr txBox="1"/>
          <p:nvPr/>
        </p:nvSpPr>
        <p:spPr>
          <a:xfrm>
            <a:off x="16757045" y="8647707"/>
            <a:ext cx="1102474" cy="507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/>
            </a:lvl1pPr>
          </a:lstStyle>
          <a:p>
            <a:r>
              <a:t>Ca++</a:t>
            </a:r>
          </a:p>
        </p:txBody>
      </p:sp>
      <p:sp>
        <p:nvSpPr>
          <p:cNvPr id="343" name="Lipids"/>
          <p:cNvSpPr txBox="1"/>
          <p:nvPr/>
        </p:nvSpPr>
        <p:spPr>
          <a:xfrm>
            <a:off x="16758434" y="9102967"/>
            <a:ext cx="1226695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/>
            </a:lvl1pPr>
          </a:lstStyle>
          <a:p>
            <a:r>
              <a:t>Lipids</a:t>
            </a:r>
          </a:p>
        </p:txBody>
      </p:sp>
      <p:sp>
        <p:nvSpPr>
          <p:cNvPr id="344" name="XII"/>
          <p:cNvSpPr txBox="1"/>
          <p:nvPr/>
        </p:nvSpPr>
        <p:spPr>
          <a:xfrm>
            <a:off x="12926209" y="4721688"/>
            <a:ext cx="699050" cy="50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8923" indent="-469900" algn="ctr">
              <a:lnSpc>
                <a:spcPct val="80000"/>
              </a:lnSpc>
              <a:defRPr i="0"/>
            </a:lvl1pPr>
          </a:lstStyle>
          <a:p>
            <a:r>
              <a:t>XII</a:t>
            </a:r>
          </a:p>
        </p:txBody>
      </p:sp>
      <p:sp>
        <p:nvSpPr>
          <p:cNvPr id="345" name="09"/>
          <p:cNvSpPr txBox="1"/>
          <p:nvPr/>
        </p:nvSpPr>
        <p:spPr>
          <a:xfrm>
            <a:off x="23754554" y="13105138"/>
            <a:ext cx="385384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lnSpc>
                <a:spcPct val="90000"/>
              </a:lnSpc>
              <a:defRPr sz="1800" i="0"/>
            </a:lvl1pPr>
          </a:lstStyle>
          <a:p>
            <a:r>
              <a:t>09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393634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2438338" rtl="0" fontAlgn="auto" latinLnBrk="0" hangingPunct="0">
          <a:lnSpc>
            <a:spcPts val="34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1" u="none" strike="noStrike" cap="none" spc="0" normalizeH="0" baseline="0">
            <a:ln>
              <a:noFill/>
            </a:ln>
            <a:solidFill>
              <a:srgbClr val="393634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2438338" rtl="0" fontAlgn="auto" latinLnBrk="0" hangingPunct="0">
          <a:lnSpc>
            <a:spcPts val="34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1" u="none" strike="noStrike" cap="none" spc="0" normalizeH="0" baseline="0">
            <a:ln>
              <a:noFill/>
            </a:ln>
            <a:solidFill>
              <a:srgbClr val="393634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2741</Words>
  <Application>Microsoft Macintosh PowerPoint</Application>
  <PresentationFormat>Custom</PresentationFormat>
  <Paragraphs>516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Calibri Light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Alice Horsman</cp:lastModifiedBy>
  <cp:revision>2</cp:revision>
  <dcterms:modified xsi:type="dcterms:W3CDTF">2021-03-12T14:49:18Z</dcterms:modified>
</cp:coreProperties>
</file>